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76" r:id="rId4"/>
  </p:sldMasterIdLst>
  <p:sldIdLst>
    <p:sldId id="256" r:id="rId5"/>
    <p:sldId id="536" r:id="rId6"/>
    <p:sldId id="537" r:id="rId7"/>
    <p:sldId id="538" r:id="rId8"/>
    <p:sldId id="539" r:id="rId9"/>
    <p:sldId id="540" r:id="rId10"/>
    <p:sldId id="541" r:id="rId11"/>
    <p:sldId id="542" r:id="rId12"/>
    <p:sldId id="543" r:id="rId13"/>
    <p:sldId id="544" r:id="rId14"/>
    <p:sldId id="545" r:id="rId15"/>
    <p:sldId id="5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3882" autoAdjust="0"/>
  </p:normalViewPr>
  <p:slideViewPr>
    <p:cSldViewPr snapToGrid="0">
      <p:cViewPr varScale="1">
        <p:scale>
          <a:sx n="86" d="100"/>
          <a:sy n="86" d="100"/>
        </p:scale>
        <p:origin x="398" y="6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8" Type="http://schemas.openxmlformats.org/officeDocument/2006/relationships/viewProps" Target="viewProps.xml"/><Relationship Id="rId13" Type="http://schemas.openxmlformats.org/officeDocument/2006/relationships/slide" Target="slides/slide9.xml"/><Relationship Id="rId3" Type="http://schemas.openxmlformats.org/officeDocument/2006/relationships/slideMaster" Target="slideMasters/slideMaster2.xml"/><Relationship Id="rId21" Type="http://schemas.openxmlformats.org/officeDocument/2006/relationships/customXml" Target="../customXml/item2.xml"/><Relationship Id="rId7" Type="http://schemas.openxmlformats.org/officeDocument/2006/relationships/slide" Target="slides/slide3.xml"/><Relationship Id="rId17" Type="http://schemas.openxmlformats.org/officeDocument/2006/relationships/presProps" Target="presProps.xml"/><Relationship Id="rId12" Type="http://schemas.openxmlformats.org/officeDocument/2006/relationships/slide" Target="slides/slide8.xml"/><Relationship Id="rId2" Type="http://schemas.openxmlformats.org/officeDocument/2006/relationships/theme" Target="theme/theme1.xml"/><Relationship Id="rId16" Type="http://schemas.openxmlformats.org/officeDocument/2006/relationships/slide" Target="slides/slide12.xml"/><Relationship Id="rId20"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1" Type="http://schemas.openxmlformats.org/officeDocument/2006/relationships/slideMaster" Target="slideMasters/slideMaster1.xml"/><Relationship Id="rId5" Type="http://schemas.openxmlformats.org/officeDocument/2006/relationships/slide" Target="slides/slide1.xml"/><Relationship Id="rId15" Type="http://schemas.openxmlformats.org/officeDocument/2006/relationships/slide" Target="slides/slide11.xml"/><Relationship Id="rId19" Type="http://schemas.openxmlformats.org/officeDocument/2006/relationships/tableStyles" Target="tableStyles.xml"/><Relationship Id="rId10" Type="http://schemas.openxmlformats.org/officeDocument/2006/relationships/slide" Target="slides/slide6.xml"/><Relationship Id="rId9" Type="http://schemas.openxmlformats.org/officeDocument/2006/relationships/slide" Target="slides/slide5.xml"/><Relationship Id="rId4" Type="http://schemas.openxmlformats.org/officeDocument/2006/relationships/slideMaster" Target="slideMasters/slideMaster3.xml"/><Relationship Id="rId14" Type="http://schemas.openxmlformats.org/officeDocument/2006/relationships/slide" Target="slides/slide10.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4" name="Rectangle 3"/>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4" name="Freeform: Shape 3"/>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2_Images &amp; Contents">
    <p:spTree>
      <p:nvGrpSpPr>
        <p:cNvPr id="1" name=""/>
        <p:cNvGrpSpPr/>
        <p:nvPr/>
      </p:nvGrpSpPr>
      <p:grpSpPr>
        <a:xfrm>
          <a:off x="0" y="0"/>
          <a:ext cx="0" cy="0"/>
          <a:chOff x="0" y="0"/>
          <a:chExt cx="0" cy="0"/>
        </a:xfrm>
      </p:grpSpPr>
      <p:sp>
        <p:nvSpPr>
          <p:cNvPr id="7" name="그림 개체 틀 6"/>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200"/>
            </a:lvl1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8_Images &amp; Contents">
    <p:spTree>
      <p:nvGrpSpPr>
        <p:cNvPr id="1" name=""/>
        <p:cNvGrpSpPr/>
        <p:nvPr/>
      </p:nvGrpSpPr>
      <p:grpSpPr>
        <a:xfrm>
          <a:off x="0" y="0"/>
          <a:ext cx="0" cy="0"/>
          <a:chOff x="0" y="0"/>
          <a:chExt cx="0" cy="0"/>
        </a:xfrm>
      </p:grpSpPr>
      <p:sp>
        <p:nvSpPr>
          <p:cNvPr id="2" name="직각 삼각형 1"/>
          <p:cNvSpPr/>
          <p:nvPr userDrawn="1"/>
        </p:nvSpPr>
        <p:spPr>
          <a:xfrm>
            <a:off x="2" y="0"/>
            <a:ext cx="6980222"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그림 개체 틀 8"/>
          <p:cNvSpPr>
            <a:spLocks noGrp="1"/>
          </p:cNvSpPr>
          <p:nvPr>
            <p:ph type="pic" sz="quarter" idx="10" hasCustomPrompt="1"/>
          </p:nvPr>
        </p:nvSpPr>
        <p:spPr>
          <a:xfrm>
            <a:off x="438914" y="446342"/>
            <a:ext cx="6785752" cy="596531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200"/>
            </a:lvl1pPr>
          </a:lstStyle>
          <a:p>
            <a:r>
              <a:rPr lang="en-US" altLang="ko-KR" dirty="0"/>
              <a:t>Your Picture Here and Sent to Back</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7_Images &amp; Contents Layout">
    <p:spTree>
      <p:nvGrpSpPr>
        <p:cNvPr id="1" name=""/>
        <p:cNvGrpSpPr/>
        <p:nvPr/>
      </p:nvGrpSpPr>
      <p:grpSpPr>
        <a:xfrm>
          <a:off x="0" y="0"/>
          <a:ext cx="0" cy="0"/>
          <a:chOff x="0" y="0"/>
          <a:chExt cx="0" cy="0"/>
        </a:xfrm>
      </p:grpSpPr>
      <p:sp>
        <p:nvSpPr>
          <p:cNvPr id="7" name="직사각형 6"/>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anose="020B0604020202020204" pitchFamily="34" charset="0"/>
              </a:defRPr>
            </a:lvl1pPr>
          </a:lstStyle>
          <a:p>
            <a:r>
              <a:rPr lang="en-US" altLang="ko-KR" dirty="0"/>
              <a:t>Place Your Picture Here</a:t>
            </a:r>
            <a:endParaRPr lang="ko-KR" altLang="en-US" dirty="0"/>
          </a:p>
        </p:txBody>
      </p:sp>
      <p:sp>
        <p:nvSpPr>
          <p:cNvPr id="8" name="Picture Placeholder 7"/>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
        <p:nvSpPr>
          <p:cNvPr id="4" name="Picture Placeholder 2"/>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3F8EA6C-BA3A-4FAD-97CA-2515D1A31CD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2FEDF-6C31-47A3-96DE-091DF25B97D2}"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07CD9-97B3-46EA-9BA0-4059B2CD80E8}" type="datetime1">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NIIT Ltd. Strickly Confidential – Limited Circulation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20CF6B4-23D2-4808-930C-7570AB9010F0}"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FDF6C69-FCFB-48C4-9B26-F04B72E1A878}" type="datetime1">
              <a:rPr lang="en-US" smtClean="0"/>
            </a:fld>
            <a:endParaRPr lang="en-US"/>
          </a:p>
        </p:txBody>
      </p:sp>
      <p:sp>
        <p:nvSpPr>
          <p:cNvPr id="5" name="Footer Placeholder 4"/>
          <p:cNvSpPr>
            <a:spLocks noGrp="1"/>
          </p:cNvSpPr>
          <p:nvPr>
            <p:ph type="ftr" sz="quarter" idx="11"/>
          </p:nvPr>
        </p:nvSpPr>
        <p:spPr/>
        <p:txBody>
          <a:bodyPr/>
          <a:lstStyle/>
          <a:p>
            <a:r>
              <a:rPr lang="en-US"/>
              <a:t>NIIT Ltd. Strickly Confidential – Limited Circulation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
        <p:nvSpPr>
          <p:cNvPr id="4" name="Freeform: Shape 3"/>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4" Type="http://schemas.openxmlformats.org/officeDocument/2006/relationships/theme" Target="../theme/theme2.xml"/><Relationship Id="rId23" Type="http://schemas.openxmlformats.org/officeDocument/2006/relationships/slideLayout" Target="../slideLayouts/slideLayout26.xml"/><Relationship Id="rId22" Type="http://schemas.openxmlformats.org/officeDocument/2006/relationships/slideLayout" Target="../slideLayouts/slideLayout25.xml"/><Relationship Id="rId21" Type="http://schemas.openxmlformats.org/officeDocument/2006/relationships/slideLayout" Target="../slideLayouts/slideLayout24.xml"/><Relationship Id="rId20" Type="http://schemas.openxmlformats.org/officeDocument/2006/relationships/slideLayout" Target="../slideLayouts/slideLayout23.xml"/><Relationship Id="rId2" Type="http://schemas.openxmlformats.org/officeDocument/2006/relationships/slideLayout" Target="../slideLayouts/slideLayout5.xml"/><Relationship Id="rId19" Type="http://schemas.openxmlformats.org/officeDocument/2006/relationships/slideLayout" Target="../slideLayouts/slideLayout22.xml"/><Relationship Id="rId18" Type="http://schemas.openxmlformats.org/officeDocument/2006/relationships/slideLayout" Target="../slideLayouts/slideLayout21.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cstate="print">
            <a:extLst>
              <a:ext uri="{28A0092B-C50C-407E-A947-70E740481C1C}">
                <a14:useLocalDpi xmlns:a14="http://schemas.microsoft.com/office/drawing/2010/main" val="0"/>
              </a:ext>
            </a:extLst>
          </a:blip>
          <a:srcRect t="27523" b="33333"/>
          <a:stretch>
            <a:fillRect/>
          </a:stretch>
        </p:blipFill>
        <p:spPr>
          <a:xfrm>
            <a:off x="2131678" y="1964727"/>
            <a:ext cx="7539954" cy="1967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4020" y="396240"/>
            <a:ext cx="10967085"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match() function </a:t>
            </a:r>
            <a:endParaRPr lang="en-US"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14216" y="1092200"/>
            <a:ext cx="11277600" cy="501586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For performing match operation we need string ,this match function used to match the given pattern to starting or beginning of the string. If match is done then we will get match object else we will get None.</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fullmatch()</a:t>
            </a:r>
            <a:endParaRPr lang="en-US" sz="3200" b="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As a name suggest when we have to match full string with the given pattern then we have to use fullmatch() function. If match is done then we will get match object else we will get None. </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279400"/>
            <a:ext cx="1154811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Search() function</a:t>
            </a:r>
            <a:endParaRPr lang="en-US" sz="32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0490" y="1076960"/>
            <a:ext cx="11882120" cy="501586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If the match found anywhere in the string then it return object else it will return None</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findall() function</a:t>
            </a:r>
            <a:endParaRPr lang="en-US" sz="3200" b="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This function return a list which containing all matches</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sub() function</a:t>
            </a:r>
            <a:endParaRPr lang="en-US" sz="3200" b="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This function perform substitution or replacement</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re.sub(</a:t>
            </a:r>
            <a:r>
              <a:rPr lang="en-US" sz="3200" dirty="0" err="1">
                <a:latin typeface="Times New Roman" panose="02020603050405020304" pitchFamily="18" charset="0"/>
                <a:cs typeface="Times New Roman" panose="02020603050405020304" pitchFamily="18" charset="0"/>
              </a:rPr>
              <a:t>expression,replacement,string</a:t>
            </a:r>
            <a:r>
              <a:rPr lang="en-US" sz="3200" dirty="0">
                <a:latin typeface="Times New Roman" panose="02020603050405020304" pitchFamily="18" charset="0"/>
                <a:cs typeface="Times New Roman" panose="02020603050405020304" pitchFamily="18" charset="0"/>
              </a:rPr>
              <a:t>) here every match pattern will be replaced by provided replacement</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6400" y="177800"/>
            <a:ext cx="833120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subn() function</a:t>
            </a:r>
            <a:endParaRPr lang="en-US"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06400" y="962028"/>
            <a:ext cx="11605683" cy="403098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It is as similar as sub() function only one thing is different that it also return number of replacement. This return in tuple where first element is string and second one is number of replacement.</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split() function</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This function is used to split the given string as per the some pattern then we should use split() function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10970" y="324367"/>
            <a:ext cx="9753600" cy="58356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Regular expression in python</a:t>
            </a:r>
            <a:endParaRPr lang="en-US"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06400" y="1092200"/>
            <a:ext cx="11480800" cy="501586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Some time as per the requirement according to some format and search pattern if we have to represent the string then obviously we have to go for regular expression</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We can say that if string containing specific search pattern then we should use RegEx</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dirty="0" err="1">
                <a:latin typeface="Times New Roman" panose="02020603050405020304" pitchFamily="18" charset="0"/>
                <a:cs typeface="Times New Roman" panose="02020603050405020304" pitchFamily="18" charset="0"/>
              </a:rPr>
              <a:t>E.g</a:t>
            </a:r>
            <a:r>
              <a:rPr lang="en-US" sz="3200" dirty="0">
                <a:latin typeface="Times New Roman" panose="02020603050405020304" pitchFamily="18" charset="0"/>
                <a:cs typeface="Times New Roman" panose="02020603050405020304" pitchFamily="18" charset="0"/>
              </a:rPr>
              <a:t> if we have to represent mobile number then we can use RegEx</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Python re module provide support to work with regular expression.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5480" y="296545"/>
            <a:ext cx="10998835" cy="58356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Application of regular expression</a:t>
            </a:r>
            <a:endParaRPr lang="en-US"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06400" y="1193800"/>
            <a:ext cx="11605683" cy="3538220"/>
          </a:xfrm>
          <a:prstGeom prst="rect">
            <a:avLst/>
          </a:prstGeom>
          <a:noFill/>
        </p:spPr>
        <p:txBody>
          <a:bodyPr wrap="square" rtlCol="0">
            <a:spAutoFit/>
          </a:bodyPr>
          <a:lstStyle/>
          <a:p>
            <a:pPr marL="457200" indent="-457200" algn="just">
              <a:buFont typeface="+mj-lt"/>
              <a:buAutoNum type="arabicPeriod"/>
            </a:pPr>
            <a:r>
              <a:rPr lang="en-US" sz="3200" dirty="0">
                <a:latin typeface="Times New Roman" panose="02020603050405020304" pitchFamily="18" charset="0"/>
                <a:cs typeface="Times New Roman" panose="02020603050405020304" pitchFamily="18" charset="0"/>
              </a:rPr>
              <a:t>Regular expression used to develop the digital circuit</a:t>
            </a:r>
            <a:endParaRPr lang="en-US" sz="3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3200" dirty="0">
                <a:latin typeface="Times New Roman" panose="02020603050405020304" pitchFamily="18" charset="0"/>
                <a:cs typeface="Times New Roman" panose="02020603050405020304" pitchFamily="18" charset="0"/>
              </a:rPr>
              <a:t>Regular expression used to develop the compiler and interpreter</a:t>
            </a:r>
            <a:endParaRPr lang="en-US" sz="3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3200" dirty="0">
                <a:latin typeface="Times New Roman" panose="02020603050405020304" pitchFamily="18" charset="0"/>
                <a:cs typeface="Times New Roman" panose="02020603050405020304" pitchFamily="18" charset="0"/>
              </a:rPr>
              <a:t>Regular expression used to develop the communication protocol like TCP/IP etc.</a:t>
            </a:r>
            <a:endParaRPr lang="en-US" sz="3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3200" dirty="0">
                <a:latin typeface="Times New Roman" panose="02020603050405020304" pitchFamily="18" charset="0"/>
                <a:cs typeface="Times New Roman" panose="02020603050405020304" pitchFamily="18" charset="0"/>
              </a:rPr>
              <a:t>Regular expression used to develop the validation logic</a:t>
            </a:r>
            <a:endParaRPr lang="en-US" sz="3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3200" dirty="0">
                <a:latin typeface="Times New Roman" panose="02020603050405020304" pitchFamily="18" charset="0"/>
                <a:cs typeface="Times New Roman" panose="02020603050405020304" pitchFamily="18" charset="0"/>
              </a:rPr>
              <a:t>Regular expression used to develop the pattern matching and searching application like ctrl-f</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2915" y="255905"/>
            <a:ext cx="10886440" cy="58356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More about RegEx</a:t>
            </a:r>
            <a:endParaRPr lang="en-US"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04800" y="1193800"/>
            <a:ext cx="11707283" cy="4523105"/>
          </a:xfrm>
          <a:prstGeom prst="rect">
            <a:avLst/>
          </a:prstGeom>
          <a:noFill/>
        </p:spPr>
        <p:txBody>
          <a:bodyPr wrap="square" rtlCol="0">
            <a:spAutoFit/>
          </a:bodyPr>
          <a:lstStyle/>
          <a:p>
            <a:pPr marL="457200" indent="-457200" algn="just">
              <a:buClrTx/>
              <a:buSzTx/>
              <a:buFont typeface="+mj-lt"/>
              <a:buAutoNum type="arabicPeriod"/>
            </a:pPr>
            <a:r>
              <a:rPr lang="en-US" sz="3200" dirty="0">
                <a:latin typeface="Times New Roman" panose="02020603050405020304" pitchFamily="18" charset="0"/>
                <a:cs typeface="Times New Roman" panose="02020603050405020304" pitchFamily="18" charset="0"/>
              </a:rPr>
              <a:t>Regular expression patterns are compiled in bytecode which is executed by matching engine</a:t>
            </a:r>
            <a:endParaRPr lang="en-US" sz="3200" dirty="0">
              <a:latin typeface="Times New Roman" panose="02020603050405020304" pitchFamily="18" charset="0"/>
              <a:cs typeface="Times New Roman" panose="02020603050405020304" pitchFamily="18" charset="0"/>
            </a:endParaRPr>
          </a:p>
          <a:p>
            <a:pPr marL="457200" indent="-457200" algn="just">
              <a:buClrTx/>
              <a:buSzTx/>
              <a:buFont typeface="+mj-lt"/>
              <a:buAutoNum type="arabicPeriod"/>
            </a:pPr>
            <a:r>
              <a:rPr lang="en-US" sz="3200" dirty="0">
                <a:latin typeface="Times New Roman" panose="02020603050405020304" pitchFamily="18" charset="0"/>
                <a:cs typeface="Times New Roman" panose="02020603050405020304" pitchFamily="18" charset="0"/>
              </a:rPr>
              <a:t>And the engine is written in C-language.</a:t>
            </a:r>
            <a:endParaRPr lang="en-US" sz="3200" dirty="0">
              <a:latin typeface="Times New Roman" panose="02020603050405020304" pitchFamily="18" charset="0"/>
              <a:cs typeface="Times New Roman" panose="02020603050405020304" pitchFamily="18" charset="0"/>
            </a:endParaRPr>
          </a:p>
          <a:p>
            <a:pPr marL="457200" indent="-457200" algn="just">
              <a:buClrTx/>
              <a:buSzTx/>
              <a:buFont typeface="+mj-lt"/>
              <a:buAutoNum type="arabicPeriod"/>
            </a:pPr>
            <a:endParaRPr lang="en-US" sz="3200" dirty="0">
              <a:latin typeface="Times New Roman" panose="02020603050405020304" pitchFamily="18" charset="0"/>
              <a:cs typeface="Times New Roman" panose="02020603050405020304" pitchFamily="18" charset="0"/>
            </a:endParaRPr>
          </a:p>
          <a:p>
            <a:pPr marL="457200" indent="-457200" algn="just">
              <a:buClrTx/>
              <a:buSzTx/>
              <a:buFont typeface="+mj-lt"/>
              <a:buAutoNum type="arabicPeriod"/>
            </a:pPr>
            <a:r>
              <a:rPr lang="en-US" sz="3200" dirty="0">
                <a:latin typeface="Times New Roman" panose="02020603050405020304" pitchFamily="18" charset="0"/>
                <a:cs typeface="Times New Roman" panose="02020603050405020304" pitchFamily="18" charset="0"/>
              </a:rPr>
              <a:t>This engine execute and write the re module to produce bytecode which run faster.</a:t>
            </a:r>
            <a:endParaRPr lang="en-US" sz="3200" dirty="0">
              <a:latin typeface="Times New Roman" panose="02020603050405020304" pitchFamily="18" charset="0"/>
              <a:cs typeface="Times New Roman" panose="02020603050405020304" pitchFamily="18" charset="0"/>
            </a:endParaRPr>
          </a:p>
          <a:p>
            <a:pPr marL="457200" indent="-457200" algn="just">
              <a:buClrTx/>
              <a:buSzTx/>
              <a:buFont typeface="+mj-lt"/>
              <a:buAutoNum type="arabicPeriod"/>
            </a:pPr>
            <a:endParaRPr lang="en-US" sz="3200" dirty="0">
              <a:latin typeface="Times New Roman" panose="02020603050405020304" pitchFamily="18" charset="0"/>
              <a:cs typeface="Times New Roman" panose="02020603050405020304" pitchFamily="18" charset="0"/>
            </a:endParaRPr>
          </a:p>
          <a:p>
            <a:pPr marL="457200" indent="-457200" algn="just">
              <a:buClrTx/>
              <a:buSzTx/>
              <a:buFont typeface="+mj-lt"/>
              <a:buAutoNum type="arabicPeriod"/>
            </a:pPr>
            <a:r>
              <a:rPr lang="en-US" sz="3200" dirty="0">
                <a:latin typeface="Times New Roman" panose="02020603050405020304" pitchFamily="18" charset="0"/>
                <a:cs typeface="Times New Roman" panose="02020603050405020304" pitchFamily="18" charset="0"/>
              </a:rPr>
              <a:t>For performing all the application re module having various function to execute different types and level of task</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6400" y="177800"/>
            <a:ext cx="10885805" cy="583565"/>
          </a:xfrm>
          <a:prstGeom prst="rect">
            <a:avLst/>
          </a:prstGeom>
          <a:noFill/>
        </p:spPr>
        <p:txBody>
          <a:bodyPr wrap="square" rtlCol="0">
            <a:spAutoFit/>
          </a:bodyPr>
          <a:lstStyle/>
          <a:p>
            <a:pPr algn="ctr"/>
            <a:r>
              <a:rPr lang="en-US" sz="3200" b="1" dirty="0"/>
              <a:t>Compile() function</a:t>
            </a:r>
            <a:endParaRPr lang="en-US" sz="3200" b="1" dirty="0"/>
          </a:p>
        </p:txBody>
      </p:sp>
      <p:sp>
        <p:nvSpPr>
          <p:cNvPr id="8" name="TextBox 7"/>
          <p:cNvSpPr txBox="1"/>
          <p:nvPr/>
        </p:nvSpPr>
        <p:spPr>
          <a:xfrm>
            <a:off x="406400" y="1193800"/>
            <a:ext cx="11480800" cy="501586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This function available inside </a:t>
            </a:r>
            <a:r>
              <a:rPr lang="en-US" sz="3200" b="1" dirty="0">
                <a:latin typeface="Times New Roman" panose="02020603050405020304" pitchFamily="18" charset="0"/>
                <a:cs typeface="Times New Roman" panose="02020603050405020304" pitchFamily="18" charset="0"/>
              </a:rPr>
              <a:t>re</a:t>
            </a:r>
            <a:r>
              <a:rPr lang="en-US" sz="3200" dirty="0">
                <a:latin typeface="Times New Roman" panose="02020603050405020304" pitchFamily="18" charset="0"/>
                <a:cs typeface="Times New Roman" panose="02020603050405020304" pitchFamily="18" charset="0"/>
              </a:rPr>
              <a:t> module and this function used to compile the patterns into regular expression object and which have various methods, which execute various operation like pattern matching</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patternobj = re.compile(‘[a-z]’)</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finditer()  this return iterating object which match the object for every match from left to right direction</a:t>
            </a:r>
            <a:endParaRPr lang="en-US" sz="3200" b="1"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objmatch = patternobj.finditer(“pythonispython”)</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962028"/>
            <a:ext cx="11707283" cy="353822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There are three methods that we can use on match object </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start() , end(), group(). This all method return something</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Like start() method return starting index of the matching</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Here end() method return end+1 index of the matching </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group() this return the matching string of the group</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6400" y="279400"/>
            <a:ext cx="934720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Match character classes</a:t>
            </a:r>
            <a:endParaRPr lang="en-US"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53292" y="1092200"/>
            <a:ext cx="11402483" cy="501586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By using this character classes we match the group of characters</a:t>
            </a:r>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abc</a:t>
            </a:r>
            <a:r>
              <a:rPr lang="en-US" sz="3200" dirty="0">
                <a:latin typeface="Times New Roman" panose="02020603050405020304" pitchFamily="18" charset="0"/>
                <a:cs typeface="Times New Roman" panose="02020603050405020304" pitchFamily="18" charset="0"/>
              </a:rPr>
              <a:t>]===&gt;Either a or b or c </a:t>
            </a:r>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abc</a:t>
            </a:r>
            <a:r>
              <a:rPr lang="en-US" sz="3200" dirty="0">
                <a:latin typeface="Times New Roman" panose="02020603050405020304" pitchFamily="18" charset="0"/>
                <a:cs typeface="Times New Roman" panose="02020603050405020304" pitchFamily="18" charset="0"/>
              </a:rPr>
              <a:t>] ===&gt;Except a and b and c </a:t>
            </a:r>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[a-z]==&gt;Any Lower case alphabet symbol </a:t>
            </a:r>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[A-Z]===&gt;Any upper case alphabet symbol </a:t>
            </a:r>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a:t>
            </a:r>
            <a:r>
              <a:rPr lang="en-US" sz="3200" dirty="0" err="1">
                <a:latin typeface="Times New Roman" panose="02020603050405020304" pitchFamily="18" charset="0"/>
                <a:cs typeface="Times New Roman" panose="02020603050405020304" pitchFamily="18" charset="0"/>
              </a:rPr>
              <a:t>zA</a:t>
            </a:r>
            <a:r>
              <a:rPr lang="en-US" sz="3200" dirty="0">
                <a:latin typeface="Times New Roman" panose="02020603050405020304" pitchFamily="18" charset="0"/>
                <a:cs typeface="Times New Roman" panose="02020603050405020304" pitchFamily="18" charset="0"/>
              </a:rPr>
              <a:t>-Z]==&gt;Any alphabet symbol </a:t>
            </a:r>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[0-9] Any digit from 0 to 9 </a:t>
            </a:r>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[a-zA-Z0-9]==&gt;Any alphanumeric character </a:t>
            </a:r>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[^a-zA-Z0-9]==&gt;Except alphanumeric characters(Special Characters) </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3200" y="279400"/>
            <a:ext cx="11137900" cy="58356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Inbuilt </a:t>
            </a:r>
            <a:r>
              <a:rPr lang="en-US" sz="3200" b="1" dirty="0">
                <a:latin typeface="Times New Roman" panose="02020603050405020304" pitchFamily="18" charset="0"/>
                <a:cs typeface="Times New Roman" panose="02020603050405020304" pitchFamily="18" charset="0"/>
              </a:rPr>
              <a:t>character classes</a:t>
            </a:r>
            <a:endParaRPr lang="en-US"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06400" y="1295400"/>
            <a:ext cx="11277600" cy="353822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\s =&gt; Space character </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\S =&gt; Any character except space character </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\d =&gt; Any digit from 0 to 9 </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\D =&gt; Any character except digit </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 =&gt;Any word character [a-zA-Z0-9] </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\W=&gt;Any character except word character (Special Characters) </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=&gt;  Any character including special characters </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7447" y="177800"/>
            <a:ext cx="7620000" cy="583565"/>
          </a:xfrm>
          <a:prstGeom prst="rect">
            <a:avLst/>
          </a:prstGeom>
          <a:noFill/>
        </p:spPr>
        <p:txBody>
          <a:bodyPr wrap="square" rtlCol="0">
            <a:spAutoFit/>
          </a:bodyPr>
          <a:lstStyle/>
          <a:p>
            <a:r>
              <a:rPr lang="en-US" sz="3200" b="1" dirty="0"/>
              <a:t>Quantifiers</a:t>
            </a:r>
            <a:r>
              <a:rPr lang="en-US" sz="2400" dirty="0"/>
              <a:t> </a:t>
            </a:r>
            <a:endParaRPr lang="en-US" sz="2400" dirty="0"/>
          </a:p>
        </p:txBody>
      </p:sp>
      <p:sp>
        <p:nvSpPr>
          <p:cNvPr id="8" name="TextBox 7"/>
          <p:cNvSpPr txBox="1"/>
          <p:nvPr/>
        </p:nvSpPr>
        <p:spPr>
          <a:xfrm>
            <a:off x="508000" y="1193800"/>
            <a:ext cx="11504083" cy="4523105"/>
          </a:xfrm>
          <a:prstGeom prst="rect">
            <a:avLst/>
          </a:prstGeom>
          <a:noFill/>
        </p:spPr>
        <p:txBody>
          <a:bodyPr wrap="square" rtlCol="0">
            <a:spAutoFit/>
          </a:bodyPr>
          <a:lstStyle/>
          <a:p>
            <a:pPr algn="just"/>
            <a:r>
              <a:rPr lang="en-US" sz="3200" dirty="0"/>
              <a:t> Quantifiers used to specify the number of occurrence to match</a:t>
            </a:r>
            <a:endParaRPr lang="en-US" sz="3200" dirty="0"/>
          </a:p>
          <a:p>
            <a:pPr algn="just"/>
            <a:endParaRPr lang="en-US" sz="3200" dirty="0"/>
          </a:p>
          <a:p>
            <a:pPr algn="just"/>
            <a:r>
              <a:rPr lang="en-US" sz="3200" dirty="0"/>
              <a:t> a  =&gt; Exactly one 'a'  </a:t>
            </a:r>
            <a:endParaRPr lang="en-US" sz="3200" dirty="0"/>
          </a:p>
          <a:p>
            <a:pPr algn="just"/>
            <a:r>
              <a:rPr lang="en-US" sz="3200" dirty="0"/>
              <a:t> a+=&gt; At least one 'a'  </a:t>
            </a:r>
            <a:endParaRPr lang="en-US" sz="3200" dirty="0"/>
          </a:p>
          <a:p>
            <a:pPr algn="just"/>
            <a:r>
              <a:rPr lang="en-US" sz="3200" dirty="0"/>
              <a:t> a*=&gt; Any number of a's including zero number  </a:t>
            </a:r>
            <a:endParaRPr lang="en-US" sz="3200" dirty="0"/>
          </a:p>
          <a:p>
            <a:pPr algn="just"/>
            <a:r>
              <a:rPr lang="en-US" sz="3200" dirty="0"/>
              <a:t> a?=&gt; At most one 'a' </a:t>
            </a:r>
            <a:r>
              <a:rPr lang="en-US" sz="3200" dirty="0" err="1"/>
              <a:t>i.e</a:t>
            </a:r>
            <a:r>
              <a:rPr lang="en-US" sz="3200" dirty="0"/>
              <a:t> either zero number or one number  </a:t>
            </a:r>
            <a:endParaRPr lang="en-US" sz="3200" dirty="0"/>
          </a:p>
          <a:p>
            <a:pPr algn="just"/>
            <a:r>
              <a:rPr lang="en-US" sz="3200" dirty="0"/>
              <a:t> a{m} =&gt;  Exactly m number of a's  </a:t>
            </a:r>
            <a:endParaRPr lang="en-US" sz="3200" dirty="0"/>
          </a:p>
          <a:p>
            <a:pPr algn="just"/>
            <a:r>
              <a:rPr lang="en-US" sz="3200" dirty="0"/>
              <a:t> a{</a:t>
            </a:r>
            <a:r>
              <a:rPr lang="en-US" sz="3200" dirty="0" err="1"/>
              <a:t>m,n</a:t>
            </a:r>
            <a:r>
              <a:rPr lang="en-US" sz="3200" dirty="0"/>
              <a:t>} =&gt;  Minimum m number of a's and Maximum n number of a's </a:t>
            </a:r>
            <a:endParaRPr lang="en-US" sz="3200" dirty="0"/>
          </a:p>
        </p:txBody>
      </p:sp>
    </p:spTree>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8080D245291409B3DC0BF9B2F1536" ma:contentTypeVersion="10" ma:contentTypeDescription="Create a new document." ma:contentTypeScope="" ma:versionID="0ca2075bdefc9bcd4e3110bbc9fb1bbc">
  <xsd:schema xmlns:xsd="http://www.w3.org/2001/XMLSchema" xmlns:xs="http://www.w3.org/2001/XMLSchema" xmlns:p="http://schemas.microsoft.com/office/2006/metadata/properties" xmlns:ns2="0148d903-83ae-4c6f-b0b4-a983b241915d" xmlns:ns3="dc02d423-3a9e-408e-b13a-5043f7ffea1d" targetNamespace="http://schemas.microsoft.com/office/2006/metadata/properties" ma:root="true" ma:fieldsID="264965d32b0e293bae5f5e9bf541eac5" ns2:_="" ns3:_="">
    <xsd:import namespace="0148d903-83ae-4c6f-b0b4-a983b241915d"/>
    <xsd:import namespace="dc02d423-3a9e-408e-b13a-5043f7ffea1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8d903-83ae-4c6f-b0b4-a983b241915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0915bcb-d014-4232-9305-502f8334681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02d423-3a9e-408e-b13a-5043f7ffea1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83e34fd-2676-4a23-9b9e-232c9bb8fe6c}" ma:internalName="TaxCatchAll" ma:showField="CatchAllData" ma:web="dc02d423-3a9e-408e-b13a-5043f7ffea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02d423-3a9e-408e-b13a-5043f7ffea1d" xsi:nil="true"/>
    <lcf76f155ced4ddcb4097134ff3c332f xmlns="0148d903-83ae-4c6f-b0b4-a983b241915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FC03A7A-62E2-401F-BE3C-8D287D1B7076}"/>
</file>

<file path=customXml/itemProps2.xml><?xml version="1.0" encoding="utf-8"?>
<ds:datastoreItem xmlns:ds="http://schemas.openxmlformats.org/officeDocument/2006/customXml" ds:itemID="{F128195D-CC4F-4908-A88C-978ECC27E8F7}"/>
</file>

<file path=customXml/itemProps3.xml><?xml version="1.0" encoding="utf-8"?>
<ds:datastoreItem xmlns:ds="http://schemas.openxmlformats.org/officeDocument/2006/customXml" ds:itemID="{E3A8CAE7-F418-46EB-935D-6312860F624E}"/>
</file>

<file path=docProps/app.xml><?xml version="1.0" encoding="utf-8"?>
<Properties xmlns="http://schemas.openxmlformats.org/officeDocument/2006/extended-properties" xmlns:vt="http://schemas.openxmlformats.org/officeDocument/2006/docPropsVTypes">
  <TotalTime>0</TotalTime>
  <Words>3927</Words>
  <Application>WPS Presentation</Application>
  <PresentationFormat>Widescreen</PresentationFormat>
  <Paragraphs>102</Paragraphs>
  <Slides>12</Slides>
  <Notes>0</Notes>
  <HiddenSlides>0</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12</vt:i4>
      </vt:variant>
    </vt:vector>
  </HeadingPairs>
  <TitlesOfParts>
    <vt:vector size="35" baseType="lpstr">
      <vt:lpstr>Arial</vt:lpstr>
      <vt:lpstr>SimSun</vt:lpstr>
      <vt:lpstr>Wingdings</vt:lpstr>
      <vt:lpstr>erdana</vt:lpstr>
      <vt:lpstr>Segoe Print</vt:lpstr>
      <vt:lpstr>inter-bold</vt:lpstr>
      <vt:lpstr>Times New Roman</vt:lpstr>
      <vt:lpstr>Microsoft YaHei</vt:lpstr>
      <vt:lpstr>Arial Unicode MS</vt:lpstr>
      <vt:lpstr>Calibri</vt:lpstr>
      <vt:lpstr>Tw Cen MT</vt:lpstr>
      <vt:lpstr>Carme</vt:lpstr>
      <vt:lpstr>inherit</vt:lpstr>
      <vt:lpstr>Helvetica</vt:lpstr>
      <vt:lpstr>Arial Unicode MS</vt:lpstr>
      <vt:lpstr>inter-regular</vt:lpstr>
      <vt:lpstr>Arial Black</vt:lpstr>
      <vt:lpstr>sofia-pro</vt:lpstr>
      <vt:lpstr>urw-din</vt:lpstr>
      <vt:lpstr>FZShuTi</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ACER</cp:lastModifiedBy>
  <cp:revision>166</cp:revision>
  <dcterms:created xsi:type="dcterms:W3CDTF">2018-04-24T17:14:00Z</dcterms:created>
  <dcterms:modified xsi:type="dcterms:W3CDTF">2021-12-22T10:40:27Z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D50959AC7FC84C9386ACB956F9BE487A</vt:lpwstr>
  </property>
  <property fmtid="{D5CDD505-2E9C-101B-9397-08002B2CF9AE}" pid="3" name="KSOProductBuildVer">
    <vt:lpwstr>1033-11.2.0.10382</vt:lpwstr>
  </property>
  <property fmtid="{D5CDD505-2E9C-101B-9397-08002B2CF9AE}" pid="4" name="ContentTypeId">
    <vt:lpwstr>0x010100CCF8080D245291409B3DC0BF9B2F1536</vt:lpwstr>
  </property>
</Properties>
</file>