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77" r:id="rId4"/>
  </p:sldMasterIdLst>
  <p:sldIdLst>
    <p:sldId id="256" r:id="rId5"/>
    <p:sldId id="547" r:id="rId6"/>
    <p:sldId id="548" r:id="rId7"/>
    <p:sldId id="549" r:id="rId8"/>
    <p:sldId id="550" r:id="rId9"/>
    <p:sldId id="551" r:id="rId10"/>
    <p:sldId id="572" r:id="rId11"/>
    <p:sldId id="553" r:id="rId12"/>
    <p:sldId id="554" r:id="rId13"/>
    <p:sldId id="555" r:id="rId14"/>
    <p:sldId id="556" r:id="rId15"/>
    <p:sldId id="557" r:id="rId16"/>
    <p:sldId id="558" r:id="rId17"/>
    <p:sldId id="559" r:id="rId18"/>
    <p:sldId id="560" r:id="rId19"/>
    <p:sldId id="561" r:id="rId20"/>
    <p:sldId id="562" r:id="rId21"/>
    <p:sldId id="563" r:id="rId22"/>
    <p:sldId id="564" r:id="rId23"/>
    <p:sldId id="565" r:id="rId24"/>
    <p:sldId id="566" r:id="rId25"/>
    <p:sldId id="567" r:id="rId26"/>
    <p:sldId id="568" r:id="rId27"/>
    <p:sldId id="569" r:id="rId28"/>
    <p:sldId id="570" r:id="rId29"/>
    <p:sldId id="5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3882" autoAdjust="0"/>
  </p:normalViewPr>
  <p:slideViewPr>
    <p:cSldViewPr snapToGrid="0">
      <p:cViewPr varScale="1">
        <p:scale>
          <a:sx n="86" d="100"/>
          <a:sy n="86" d="100"/>
        </p:scale>
        <p:origin x="398" y="6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8" Type="http://schemas.openxmlformats.org/officeDocument/2006/relationships/slide" Target="slides/slide14.xml"/><Relationship Id="rId13" Type="http://schemas.openxmlformats.org/officeDocument/2006/relationships/slide" Target="slides/slide9.xml"/><Relationship Id="rId3" Type="http://schemas.openxmlformats.org/officeDocument/2006/relationships/slideMaster" Target="slideMasters/slideMaster2.xml"/><Relationship Id="rId21" Type="http://schemas.openxmlformats.org/officeDocument/2006/relationships/slide" Target="slides/slide17.xml"/><Relationship Id="rId34" Type="http://schemas.openxmlformats.org/officeDocument/2006/relationships/customXml" Target="../customXml/item1.xml"/><Relationship Id="rId7" Type="http://schemas.openxmlformats.org/officeDocument/2006/relationships/slide" Target="slides/slide3.xml"/><Relationship Id="rId33" Type="http://schemas.openxmlformats.org/officeDocument/2006/relationships/tableStyles" Target="tableStyles.xml"/><Relationship Id="rId25" Type="http://schemas.openxmlformats.org/officeDocument/2006/relationships/slide" Target="slides/slide21.xml"/><Relationship Id="rId17" Type="http://schemas.openxmlformats.org/officeDocument/2006/relationships/slide" Target="slides/slide13.xml"/><Relationship Id="rId12" Type="http://schemas.openxmlformats.org/officeDocument/2006/relationships/slide" Target="slides/slide8.xml"/><Relationship Id="rId29" Type="http://schemas.openxmlformats.org/officeDocument/2006/relationships/slide" Target="slides/slide25.xml"/><Relationship Id="rId20" Type="http://schemas.openxmlformats.org/officeDocument/2006/relationships/slide" Target="slides/slide16.xml"/><Relationship Id="rId2" Type="http://schemas.openxmlformats.org/officeDocument/2006/relationships/theme" Target="theme/theme1.xml"/><Relationship Id="rId16" Type="http://schemas.openxmlformats.org/officeDocument/2006/relationships/slide" Target="slides/slide12.xml"/><Relationship Id="rId6" Type="http://schemas.openxmlformats.org/officeDocument/2006/relationships/slide" Target="slides/slide2.xml"/><Relationship Id="rId32" Type="http://schemas.openxmlformats.org/officeDocument/2006/relationships/viewProps" Target="viewProps.xml"/><Relationship Id="rId24" Type="http://schemas.openxmlformats.org/officeDocument/2006/relationships/slide" Target="slides/slide20.xml"/><Relationship Id="rId11" Type="http://schemas.openxmlformats.org/officeDocument/2006/relationships/slide" Target="slides/slide7.xml"/><Relationship Id="rId1" Type="http://schemas.openxmlformats.org/officeDocument/2006/relationships/slideMaster" Target="slideMasters/slideMaster1.xml"/><Relationship Id="rId5" Type="http://schemas.openxmlformats.org/officeDocument/2006/relationships/slide" Target="slides/slide1.xml"/><Relationship Id="rId28" Type="http://schemas.openxmlformats.org/officeDocument/2006/relationships/slide" Target="slides/slide24.xml"/><Relationship Id="rId23" Type="http://schemas.openxmlformats.org/officeDocument/2006/relationships/slide" Target="slides/slide19.xml"/><Relationship Id="rId15" Type="http://schemas.openxmlformats.org/officeDocument/2006/relationships/slide" Target="slides/slide11.xml"/><Relationship Id="rId36" Type="http://schemas.openxmlformats.org/officeDocument/2006/relationships/customXml" Target="../customXml/item3.xml"/><Relationship Id="rId31" Type="http://schemas.openxmlformats.org/officeDocument/2006/relationships/presProps" Target="presProps.xml"/><Relationship Id="rId19" Type="http://schemas.openxmlformats.org/officeDocument/2006/relationships/slide" Target="slides/slide15.xml"/><Relationship Id="rId10" Type="http://schemas.openxmlformats.org/officeDocument/2006/relationships/slide" Target="slides/slide6.xml"/><Relationship Id="rId9" Type="http://schemas.openxmlformats.org/officeDocument/2006/relationships/slide" Target="slides/slide5.xml"/><Relationship Id="rId4" Type="http://schemas.openxmlformats.org/officeDocument/2006/relationships/slideMaster" Target="slideMasters/slideMaster3.xml"/><Relationship Id="rId30" Type="http://schemas.openxmlformats.org/officeDocument/2006/relationships/slide" Target="slides/slide26.xml"/><Relationship Id="rId27" Type="http://schemas.openxmlformats.org/officeDocument/2006/relationships/slide" Target="slides/slide23.xml"/><Relationship Id="rId22" Type="http://schemas.openxmlformats.org/officeDocument/2006/relationships/slide" Target="slides/slide18.xml"/><Relationship Id="rId14" Type="http://schemas.openxmlformats.org/officeDocument/2006/relationships/slide" Target="slides/slide10.xml"/><Relationship Id="rId35" Type="http://schemas.openxmlformats.org/officeDocument/2006/relationships/customXml" Target="../customXml/item2.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4" name="Rectangle 3"/>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8_Images &amp; Contents">
    <p:spTree>
      <p:nvGrpSpPr>
        <p:cNvPr id="1" name=""/>
        <p:cNvGrpSpPr/>
        <p:nvPr/>
      </p:nvGrpSpPr>
      <p:grpSpPr>
        <a:xfrm>
          <a:off x="0" y="0"/>
          <a:ext cx="0" cy="0"/>
          <a:chOff x="0" y="0"/>
          <a:chExt cx="0" cy="0"/>
        </a:xfrm>
      </p:grpSpPr>
      <p:sp>
        <p:nvSpPr>
          <p:cNvPr id="2" name="직각 삼각형 1"/>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 and Sent to Back</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anose="020B0604020202020204" pitchFamily="34" charset="0"/>
              </a:defRPr>
            </a:lvl1pPr>
          </a:lstStyle>
          <a:p>
            <a:r>
              <a:rPr lang="en-US" altLang="ko-KR" dirty="0"/>
              <a:t>Place Your Picture Here</a:t>
            </a:r>
            <a:endParaRPr lang="ko-KR" altLang="en-US" dirty="0"/>
          </a:p>
        </p:txBody>
      </p:sp>
      <p:sp>
        <p:nvSpPr>
          <p:cNvPr id="8" name="Picture Placeholder 7"/>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3F8EA6C-BA3A-4FAD-97CA-2515D1A31C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07CD9-97B3-46EA-9BA0-4059B2CD80E8}"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NIIT Ltd. Strickly Confidential – Limited Circulation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20CF6B4-23D2-4808-930C-7570AB9010F0}"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FDF6C69-FCFB-48C4-9B26-F04B72E1A878}" type="datetime1">
              <a:rPr lang="en-US" smtClean="0"/>
            </a:fld>
            <a:endParaRPr lang="en-US"/>
          </a:p>
        </p:txBody>
      </p:sp>
      <p:sp>
        <p:nvSpPr>
          <p:cNvPr id="5" name="Footer Placeholder 4"/>
          <p:cNvSpPr>
            <a:spLocks noGrp="1"/>
          </p:cNvSpPr>
          <p:nvPr>
            <p:ph type="ftr" sz="quarter" idx="11"/>
          </p:nvPr>
        </p:nvSpPr>
        <p:spPr/>
        <p:txBody>
          <a:bodyPr/>
          <a:lstStyle/>
          <a:p>
            <a:r>
              <a:rPr lang="en-US"/>
              <a:t>NIIT Ltd. Strickly Confidential – Limited Circulation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4" Type="http://schemas.openxmlformats.org/officeDocument/2006/relationships/theme" Target="../theme/theme2.xml"/><Relationship Id="rId23" Type="http://schemas.openxmlformats.org/officeDocument/2006/relationships/slideLayout" Target="../slideLayouts/slideLayout27.xml"/><Relationship Id="rId22" Type="http://schemas.openxmlformats.org/officeDocument/2006/relationships/slideLayout" Target="../slideLayouts/slideLayout26.xml"/><Relationship Id="rId21" Type="http://schemas.openxmlformats.org/officeDocument/2006/relationships/slideLayout" Target="../slideLayouts/slideLayout25.xml"/><Relationship Id="rId20" Type="http://schemas.openxmlformats.org/officeDocument/2006/relationships/slideLayout" Target="../slideLayouts/slideLayout24.xml"/><Relationship Id="rId2" Type="http://schemas.openxmlformats.org/officeDocument/2006/relationships/slideLayout" Target="../slideLayouts/slideLayout6.xml"/><Relationship Id="rId19" Type="http://schemas.openxmlformats.org/officeDocument/2006/relationships/slideLayout" Target="../slideLayouts/slideLayout23.xml"/><Relationship Id="rId18" Type="http://schemas.openxmlformats.org/officeDocument/2006/relationships/slideLayout" Target="../slideLayouts/slideLayout22.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jpeg"/><Relationship Id="rId3" Type="http://schemas.openxmlformats.org/officeDocument/2006/relationships/image" Target="../media/image1.sv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7.jpeg"/><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5.jpeg"/><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t="27523" b="33333"/>
          <a:stretch>
            <a:fillRect/>
          </a:stretch>
        </p:blipFill>
        <p:spPr>
          <a:xfrm>
            <a:off x="2131678" y="1964727"/>
            <a:ext cx="7539954" cy="1967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9400"/>
            <a:ext cx="10972800" cy="1143000"/>
          </a:xfrm>
        </p:spPr>
        <p:txBody>
          <a:bodyPr>
            <a:normAutofit/>
          </a:bodyPr>
          <a:lstStyle/>
          <a:p>
            <a:r>
              <a:rPr lang="en-US" sz="5335" b="1" u="sng" dirty="0" smtClean="0">
                <a:latin typeface="Times New Roman" panose="02020603050405020304" pitchFamily="18" charset="0"/>
                <a:cs typeface="Times New Roman" panose="02020603050405020304" pitchFamily="18" charset="0"/>
              </a:rPr>
              <a:t>Multithreading</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468437"/>
            <a:ext cx="10972800" cy="4525963"/>
          </a:xfrm>
        </p:spPr>
        <p:txBody>
          <a:bodyPr>
            <a:normAutofit/>
          </a:bodyPr>
          <a:lstStyle/>
          <a:p>
            <a:pPr marL="0" indent="0">
              <a:buNone/>
            </a:pPr>
            <a:r>
              <a:rPr lang="en-US" sz="2665" dirty="0" smtClean="0">
                <a:latin typeface="Times New Roman" panose="02020603050405020304" pitchFamily="18" charset="0"/>
                <a:cs typeface="Times New Roman" panose="02020603050405020304" pitchFamily="18" charset="0"/>
              </a:rPr>
              <a:t>Using Multiple Threads in program or process</a:t>
            </a:r>
            <a:endParaRPr lang="en-US" sz="2665" dirty="0" smtClean="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The main important application areas of multi threading are:</a:t>
            </a:r>
            <a:endParaRPr lang="en-US" sz="3200" dirty="0">
              <a:latin typeface="Times New Roman" panose="02020603050405020304" pitchFamily="18" charset="0"/>
              <a:cs typeface="Times New Roman" panose="02020603050405020304" pitchFamily="18" charset="0"/>
            </a:endParaRPr>
          </a:p>
          <a:p>
            <a:r>
              <a:rPr lang="en-US" sz="2665" dirty="0">
                <a:latin typeface="Times New Roman" panose="02020603050405020304" pitchFamily="18" charset="0"/>
                <a:cs typeface="Times New Roman" panose="02020603050405020304" pitchFamily="18" charset="0"/>
              </a:rPr>
              <a:t>Multimedia Graphic </a:t>
            </a:r>
            <a:endParaRPr lang="en-US" sz="2665" dirty="0">
              <a:latin typeface="Times New Roman" panose="02020603050405020304" pitchFamily="18" charset="0"/>
              <a:cs typeface="Times New Roman" panose="02020603050405020304" pitchFamily="18" charset="0"/>
            </a:endParaRPr>
          </a:p>
          <a:p>
            <a:r>
              <a:rPr lang="en-US" sz="2665" dirty="0">
                <a:latin typeface="Times New Roman" panose="02020603050405020304" pitchFamily="18" charset="0"/>
                <a:cs typeface="Times New Roman" panose="02020603050405020304" pitchFamily="18" charset="0"/>
              </a:rPr>
              <a:t>Animations</a:t>
            </a:r>
            <a:endParaRPr lang="en-US" sz="2665" dirty="0">
              <a:latin typeface="Times New Roman" panose="02020603050405020304" pitchFamily="18" charset="0"/>
              <a:cs typeface="Times New Roman" panose="02020603050405020304" pitchFamily="18" charset="0"/>
            </a:endParaRPr>
          </a:p>
          <a:p>
            <a:r>
              <a:rPr lang="en-US" sz="2665" dirty="0">
                <a:latin typeface="Times New Roman" panose="02020603050405020304" pitchFamily="18" charset="0"/>
                <a:cs typeface="Times New Roman" panose="02020603050405020304" pitchFamily="18" charset="0"/>
              </a:rPr>
              <a:t>Video Games</a:t>
            </a:r>
            <a:endParaRPr lang="en-US" sz="2665" dirty="0">
              <a:latin typeface="Times New Roman" panose="02020603050405020304" pitchFamily="18" charset="0"/>
              <a:cs typeface="Times New Roman" panose="02020603050405020304" pitchFamily="18" charset="0"/>
            </a:endParaRPr>
          </a:p>
          <a:p>
            <a:r>
              <a:rPr lang="en-US" sz="2665" dirty="0">
                <a:latin typeface="Times New Roman" panose="02020603050405020304" pitchFamily="18" charset="0"/>
                <a:cs typeface="Times New Roman" panose="02020603050405020304" pitchFamily="18" charset="0"/>
              </a:rPr>
              <a:t>Web Servers </a:t>
            </a:r>
            <a:endParaRPr lang="en-US" sz="2665" dirty="0">
              <a:latin typeface="Times New Roman" panose="02020603050405020304" pitchFamily="18" charset="0"/>
              <a:cs typeface="Times New Roman" panose="02020603050405020304" pitchFamily="18" charset="0"/>
            </a:endParaRPr>
          </a:p>
          <a:p>
            <a:r>
              <a:rPr lang="en-US" sz="2665" dirty="0">
                <a:latin typeface="Times New Roman" panose="02020603050405020304" pitchFamily="18" charset="0"/>
                <a:cs typeface="Times New Roman" panose="02020603050405020304" pitchFamily="18" charset="0"/>
              </a:rPr>
              <a:t>Application Servers</a:t>
            </a:r>
            <a:endParaRPr lang="en-US" sz="2665" dirty="0">
              <a:latin typeface="Times New Roman" panose="02020603050405020304" pitchFamily="18" charset="0"/>
              <a:cs typeface="Times New Roman" panose="02020603050405020304" pitchFamily="18" charset="0"/>
            </a:endParaRPr>
          </a:p>
          <a:p>
            <a:pPr marL="0" indent="0">
              <a:buNone/>
            </a:pPr>
            <a:endParaRPr lang="en-IN" sz="266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6817763" y="72609"/>
            <a:ext cx="1513437" cy="2144036"/>
          </a:xfrm>
          <a:prstGeom prst="rect">
            <a:avLst/>
          </a:prstGeom>
        </p:spPr>
      </p:pic>
      <p:cxnSp>
        <p:nvCxnSpPr>
          <p:cNvPr id="9" name="Straight Arrow Connector 8"/>
          <p:cNvCxnSpPr/>
          <p:nvPr/>
        </p:nvCxnSpPr>
        <p:spPr>
          <a:xfrm flipH="1">
            <a:off x="3912048" y="889000"/>
            <a:ext cx="3199952" cy="1524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flipV="1">
            <a:off x="3912047" y="3733800"/>
            <a:ext cx="2082353" cy="1524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H="1" flipV="1">
            <a:off x="3912048" y="3225800"/>
            <a:ext cx="6044752"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3" name="Picture 2" descr="Bankin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415" y="1459865"/>
            <a:ext cx="3639820" cy="3080385"/>
          </a:xfrm>
          <a:prstGeom prst="rect">
            <a:avLst/>
          </a:prstGeom>
        </p:spPr>
      </p:pic>
      <p:pic>
        <p:nvPicPr>
          <p:cNvPr id="8" name="Picture 7" descr="Cartoon-People-DRAWING-–-STEP-10"/>
          <p:cNvPicPr>
            <a:picLocks noChangeAspect="1"/>
          </p:cNvPicPr>
          <p:nvPr/>
        </p:nvPicPr>
        <p:blipFill>
          <a:blip r:embed="rId4"/>
          <a:srcRect l="27340" t="7583" r="27353" b="8083"/>
          <a:stretch>
            <a:fillRect/>
          </a:stretch>
        </p:blipFill>
        <p:spPr>
          <a:xfrm>
            <a:off x="9956800" y="2216785"/>
            <a:ext cx="1350645" cy="3521075"/>
          </a:xfrm>
          <a:prstGeom prst="rect">
            <a:avLst/>
          </a:prstGeom>
        </p:spPr>
      </p:pic>
      <p:pic>
        <p:nvPicPr>
          <p:cNvPr id="10" name="Picture 9" descr="267-2670715_png-black-and-white-file-cartoon-man-using"/>
          <p:cNvPicPr>
            <a:picLocks noChangeAspect="1"/>
          </p:cNvPicPr>
          <p:nvPr/>
        </p:nvPicPr>
        <p:blipFill>
          <a:blip r:embed="rId5"/>
          <a:stretch>
            <a:fillRect/>
          </a:stretch>
        </p:blipFill>
        <p:spPr>
          <a:xfrm>
            <a:off x="5994400" y="4720590"/>
            <a:ext cx="1403985" cy="19177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841"/>
            <a:ext cx="10972800" cy="1036639"/>
          </a:xfrm>
        </p:spPr>
        <p:txBody>
          <a:bodyPr>
            <a:normAutofit/>
          </a:bodyPr>
          <a:lstStyle/>
          <a:p>
            <a:r>
              <a:rPr lang="en-US" sz="4800" b="1" u="sng" dirty="0" smtClean="0">
                <a:latin typeface="Times New Roman" panose="02020603050405020304" pitchFamily="18" charset="0"/>
                <a:cs typeface="Times New Roman" panose="02020603050405020304" pitchFamily="18" charset="0"/>
              </a:rPr>
              <a:t>Main Thread</a:t>
            </a:r>
            <a:endParaRPr lang="en-US" sz="4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75080"/>
            <a:ext cx="10972800" cy="5080000"/>
          </a:xfrm>
        </p:spPr>
        <p:txBody>
          <a:bodyPr>
            <a:normAutofit/>
          </a:bodyPr>
          <a:lstStyle/>
          <a:p>
            <a:r>
              <a:rPr lang="en-US" sz="2665" dirty="0" smtClean="0">
                <a:latin typeface="Times New Roman" panose="02020603050405020304" pitchFamily="18" charset="0"/>
                <a:cs typeface="Times New Roman" panose="02020603050405020304" pitchFamily="18" charset="0"/>
              </a:rPr>
              <a:t>When we start any Python Program, one thread begins running immediately, which is called Main Thread of that program created by PVM. </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The main thread is created automatically when your program is started. </a:t>
            </a:r>
            <a:endParaRPr lang="en-US" sz="2665" dirty="0" smtClean="0">
              <a:latin typeface="Times New Roman" panose="02020603050405020304" pitchFamily="18" charset="0"/>
              <a:cs typeface="Times New Roman" panose="02020603050405020304" pitchFamily="18" charset="0"/>
            </a:endParaRPr>
          </a:p>
          <a:p>
            <a:pPr marL="0" indent="0">
              <a:buNone/>
            </a:pP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import threading</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t = </a:t>
            </a:r>
            <a:r>
              <a:rPr lang="en-US" sz="2665" dirty="0" err="1" smtClean="0">
                <a:latin typeface="Times New Roman" panose="02020603050405020304" pitchFamily="18" charset="0"/>
                <a:cs typeface="Times New Roman" panose="02020603050405020304" pitchFamily="18" charset="0"/>
              </a:rPr>
              <a:t>threading.current_thread</a:t>
            </a:r>
            <a:r>
              <a:rPr lang="en-US" sz="2665" dirty="0">
                <a:latin typeface="Times New Roman" panose="02020603050405020304" pitchFamily="18" charset="0"/>
                <a:cs typeface="Times New Roman" panose="02020603050405020304" pitchFamily="18" charset="0"/>
              </a:rPr>
              <a:t>().</a:t>
            </a:r>
            <a:r>
              <a:rPr lang="en-US" sz="2665" dirty="0" err="1">
                <a:latin typeface="Times New Roman" panose="02020603050405020304" pitchFamily="18" charset="0"/>
                <a:cs typeface="Times New Roman" panose="02020603050405020304" pitchFamily="18" charset="0"/>
              </a:rPr>
              <a:t>getName</a:t>
            </a:r>
            <a:r>
              <a:rPr lang="en-US" sz="2665" dirty="0">
                <a:latin typeface="Times New Roman" panose="02020603050405020304" pitchFamily="18" charset="0"/>
                <a:cs typeface="Times New Roman" panose="02020603050405020304" pitchFamily="18" charset="0"/>
              </a:rPr>
              <a:t>()</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print(t) </a:t>
            </a:r>
            <a:endParaRPr lang="en-US" sz="266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1780"/>
            <a:ext cx="10972800" cy="1036639"/>
          </a:xfrm>
        </p:spPr>
        <p:txBody>
          <a:bodyPr>
            <a:normAutofit/>
          </a:bodyPr>
          <a:lstStyle/>
          <a:p>
            <a:r>
              <a:rPr lang="en-US" sz="5335" b="1" u="sng" dirty="0" smtClean="0">
                <a:latin typeface="Times New Roman" panose="02020603050405020304" pitchFamily="18" charset="0"/>
                <a:cs typeface="Times New Roman" panose="02020603050405020304" pitchFamily="18" charset="0"/>
              </a:rPr>
              <a:t>Creating a Thread</a:t>
            </a:r>
            <a:endParaRPr lang="en-US"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490980"/>
            <a:ext cx="10972800" cy="4525963"/>
          </a:xfrm>
        </p:spPr>
        <p:txBody>
          <a:bodyPr>
            <a:normAutofit/>
          </a:bodyPr>
          <a:lstStyle/>
          <a:p>
            <a:pPr marL="0" indent="0">
              <a:buNone/>
            </a:pPr>
            <a:r>
              <a:rPr lang="en-US" sz="2665" i="1" dirty="0" smtClean="0">
                <a:latin typeface="Times New Roman" panose="02020603050405020304" pitchFamily="18" charset="0"/>
                <a:cs typeface="Times New Roman" panose="02020603050405020304" pitchFamily="18" charset="0"/>
              </a:rPr>
              <a:t>Thread</a:t>
            </a:r>
            <a:r>
              <a:rPr lang="en-US" sz="2665" dirty="0" smtClean="0">
                <a:latin typeface="Times New Roman" panose="02020603050405020304" pitchFamily="18" charset="0"/>
                <a:cs typeface="Times New Roman" panose="02020603050405020304" pitchFamily="18" charset="0"/>
              </a:rPr>
              <a:t> class of </a:t>
            </a:r>
            <a:r>
              <a:rPr lang="en-US" sz="2665" i="1" dirty="0" smtClean="0">
                <a:latin typeface="Times New Roman" panose="02020603050405020304" pitchFamily="18" charset="0"/>
                <a:cs typeface="Times New Roman" panose="02020603050405020304" pitchFamily="18" charset="0"/>
              </a:rPr>
              <a:t>threading</a:t>
            </a:r>
            <a:r>
              <a:rPr lang="en-US" sz="2665" dirty="0" smtClean="0">
                <a:latin typeface="Times New Roman" panose="02020603050405020304" pitchFamily="18" charset="0"/>
                <a:cs typeface="Times New Roman" panose="02020603050405020304" pitchFamily="18" charset="0"/>
              </a:rPr>
              <a:t> module is used to create threads. To create our own thread we need to create an object of Thread Class.</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Following are the ways of creating threads:-</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Creating a thread without using a class</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Creating a thread by creating a child class to Thread class</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Creating a thread without creating child class to Thread class</a:t>
            </a:r>
            <a:endParaRPr lang="en-US" sz="2665"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4800" b="1" u="sng" dirty="0">
                <a:latin typeface="Times New Roman" panose="02020603050405020304" pitchFamily="18" charset="0"/>
                <a:cs typeface="Times New Roman" panose="02020603050405020304" pitchFamily="18" charset="0"/>
              </a:rPr>
              <a:t>Creating a thread without using a class</a:t>
            </a:r>
            <a:endParaRPr lang="en-US" sz="4800" b="1"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09600" y="1193800"/>
            <a:ext cx="10972800" cy="4525963"/>
          </a:xfrm>
        </p:spPr>
        <p:txBody>
          <a:bodyPr>
            <a:normAutofit/>
          </a:bodyPr>
          <a:lstStyle/>
          <a:p>
            <a:pPr marL="0" indent="0">
              <a:buNone/>
            </a:pPr>
            <a:r>
              <a:rPr lang="en-US" sz="2665" dirty="0" smtClean="0">
                <a:latin typeface="Times New Roman" panose="02020603050405020304" pitchFamily="18" charset="0"/>
                <a:cs typeface="Times New Roman" panose="02020603050405020304" pitchFamily="18" charset="0"/>
              </a:rPr>
              <a:t>from threading import Thread</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err="1" smtClean="0">
                <a:latin typeface="Times New Roman" panose="02020603050405020304" pitchFamily="18" charset="0"/>
                <a:cs typeface="Times New Roman" panose="02020603050405020304" pitchFamily="18" charset="0"/>
              </a:rPr>
              <a:t>thread_object</a:t>
            </a:r>
            <a:r>
              <a:rPr lang="en-US" sz="2665" dirty="0" smtClean="0">
                <a:latin typeface="Times New Roman" panose="02020603050405020304" pitchFamily="18" charset="0"/>
                <a:cs typeface="Times New Roman" panose="02020603050405020304" pitchFamily="18" charset="0"/>
              </a:rPr>
              <a:t> = Thread(target=</a:t>
            </a:r>
            <a:r>
              <a:rPr lang="en-US" sz="2665" dirty="0" err="1" smtClean="0">
                <a:latin typeface="Times New Roman" panose="02020603050405020304" pitchFamily="18" charset="0"/>
                <a:cs typeface="Times New Roman" panose="02020603050405020304" pitchFamily="18" charset="0"/>
              </a:rPr>
              <a:t>function_name</a:t>
            </a:r>
            <a:r>
              <a:rPr lang="en-US" sz="2665" dirty="0" smtClean="0">
                <a:latin typeface="Times New Roman" panose="02020603050405020304" pitchFamily="18" charset="0"/>
                <a:cs typeface="Times New Roman" panose="02020603050405020304" pitchFamily="18" charset="0"/>
              </a:rPr>
              <a:t>, </a:t>
            </a:r>
            <a:r>
              <a:rPr lang="en-US" sz="2665" dirty="0" err="1" smtClean="0">
                <a:latin typeface="Times New Roman" panose="02020603050405020304" pitchFamily="18" charset="0"/>
                <a:cs typeface="Times New Roman" panose="02020603050405020304" pitchFamily="18" charset="0"/>
              </a:rPr>
              <a:t>args</a:t>
            </a:r>
            <a:r>
              <a:rPr lang="en-US" sz="2665" dirty="0" smtClean="0">
                <a:latin typeface="Times New Roman" panose="02020603050405020304" pitchFamily="18" charset="0"/>
                <a:cs typeface="Times New Roman" panose="02020603050405020304" pitchFamily="18" charset="0"/>
              </a:rPr>
              <a:t>=(arg1, arg2, …))</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err="1" smtClean="0">
                <a:latin typeface="Times New Roman" panose="02020603050405020304" pitchFamily="18" charset="0"/>
                <a:cs typeface="Times New Roman" panose="02020603050405020304" pitchFamily="18" charset="0"/>
              </a:rPr>
              <a:t>thread_object</a:t>
            </a:r>
            <a:r>
              <a:rPr lang="en-US" sz="2665" dirty="0" smtClean="0">
                <a:latin typeface="Times New Roman" panose="02020603050405020304" pitchFamily="18" charset="0"/>
                <a:cs typeface="Times New Roman" panose="02020603050405020304" pitchFamily="18" charset="0"/>
              </a:rPr>
              <a:t> – It represents our thread.</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target – It represents the function on which the thread will act.</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err="1" smtClean="0">
                <a:latin typeface="Times New Roman" panose="02020603050405020304" pitchFamily="18" charset="0"/>
                <a:cs typeface="Times New Roman" panose="02020603050405020304" pitchFamily="18" charset="0"/>
              </a:rPr>
              <a:t>args</a:t>
            </a:r>
            <a:r>
              <a:rPr lang="en-US" sz="2665" dirty="0" smtClean="0">
                <a:latin typeface="Times New Roman" panose="02020603050405020304" pitchFamily="18" charset="0"/>
                <a:cs typeface="Times New Roman" panose="02020603050405020304" pitchFamily="18" charset="0"/>
              </a:rPr>
              <a:t> – It represents a tuple of arguments which are passed to the function.</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Ex:- </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t = Thread(target=</a:t>
            </a:r>
            <a:r>
              <a:rPr lang="en-US" sz="2665" dirty="0" err="1" smtClean="0">
                <a:latin typeface="Times New Roman" panose="02020603050405020304" pitchFamily="18" charset="0"/>
                <a:cs typeface="Times New Roman" panose="02020603050405020304" pitchFamily="18" charset="0"/>
              </a:rPr>
              <a:t>disp</a:t>
            </a:r>
            <a:r>
              <a:rPr lang="en-US" sz="2665" dirty="0" smtClean="0">
                <a:latin typeface="Times New Roman" panose="02020603050405020304" pitchFamily="18" charset="0"/>
                <a:cs typeface="Times New Roman" panose="02020603050405020304" pitchFamily="18" charset="0"/>
              </a:rPr>
              <a:t>, </a:t>
            </a:r>
            <a:r>
              <a:rPr lang="en-US" sz="2665" dirty="0" err="1" smtClean="0">
                <a:latin typeface="Times New Roman" panose="02020603050405020304" pitchFamily="18" charset="0"/>
                <a:cs typeface="Times New Roman" panose="02020603050405020304" pitchFamily="18" charset="0"/>
              </a:rPr>
              <a:t>args</a:t>
            </a:r>
            <a:r>
              <a:rPr lang="en-US" sz="2665" dirty="0" smtClean="0">
                <a:latin typeface="Times New Roman" panose="02020603050405020304" pitchFamily="18" charset="0"/>
                <a:cs typeface="Times New Roman" panose="02020603050405020304" pitchFamily="18" charset="0"/>
              </a:rPr>
              <a:t>=(10,20))</a:t>
            </a:r>
            <a:endParaRPr lang="en-IN" sz="266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092200"/>
            <a:ext cx="10972800" cy="5588000"/>
          </a:xfrm>
        </p:spPr>
        <p:txBody>
          <a:bodyPr>
            <a:normAutofit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Once a thread is created it should be started by calling start() Method.</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from threading import </a:t>
            </a:r>
            <a:r>
              <a:rPr lang="en-US" sz="2400" dirty="0" smtClean="0">
                <a:latin typeface="Times New Roman" panose="02020603050405020304" pitchFamily="18" charset="0"/>
                <a:cs typeface="Times New Roman" panose="02020603050405020304" pitchFamily="18" charset="0"/>
              </a:rPr>
              <a:t>Thread</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a:t>
            </a:r>
            <a:r>
              <a:rPr lang="en-US" sz="2400" dirty="0" err="1" smtClean="0">
                <a:latin typeface="Times New Roman" panose="02020603050405020304" pitchFamily="18" charset="0"/>
                <a:cs typeface="Times New Roman" panose="02020603050405020304" pitchFamily="18" charset="0"/>
              </a:rPr>
              <a:t>ef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disp</a:t>
            </a:r>
            <a:r>
              <a:rPr lang="en-US" sz="2400" dirty="0" smtClean="0">
                <a:latin typeface="Times New Roman" panose="02020603050405020304" pitchFamily="18" charset="0"/>
                <a:cs typeface="Times New Roman" panose="02020603050405020304" pitchFamily="18" charset="0"/>
              </a:rPr>
              <a:t>(a, b):</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print(“Thread Running:”, a, b)</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Thread(target=</a:t>
            </a:r>
            <a:r>
              <a:rPr lang="en-US" sz="2400" dirty="0" err="1" smtClean="0">
                <a:latin typeface="Times New Roman" panose="02020603050405020304" pitchFamily="18" charset="0"/>
                <a:cs typeface="Times New Roman" panose="02020603050405020304" pitchFamily="18" charset="0"/>
              </a:rPr>
              <a:t>disp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args</a:t>
            </a:r>
            <a:r>
              <a:rPr lang="en-US" sz="2400" dirty="0" smtClean="0">
                <a:latin typeface="Times New Roman" panose="02020603050405020304" pitchFamily="18" charset="0"/>
                <a:cs typeface="Times New Roman" panose="02020603050405020304" pitchFamily="18" charset="0"/>
              </a:rPr>
              <a:t>=(10, 20))</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t.start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from threading import Thread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disp</a:t>
            </a:r>
            <a:r>
              <a:rPr lang="en-US" sz="2400" dirty="0">
                <a:latin typeface="Times New Roman" panose="02020603050405020304" pitchFamily="18" charset="0"/>
                <a:cs typeface="Times New Roman" panose="02020603050405020304" pitchFamily="18" charset="0"/>
              </a:rPr>
              <a:t>(a, b):</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print(“Thread Running:”, a, b</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for i in range(5):</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t </a:t>
            </a:r>
            <a:r>
              <a:rPr lang="en-US" sz="2400" dirty="0">
                <a:latin typeface="Times New Roman" panose="02020603050405020304" pitchFamily="18" charset="0"/>
                <a:cs typeface="Times New Roman" panose="02020603050405020304" pitchFamily="18" charset="0"/>
              </a:rPr>
              <a:t>= Thread(target=</a:t>
            </a:r>
            <a:r>
              <a:rPr lang="en-US" sz="2400" dirty="0" err="1">
                <a:latin typeface="Times New Roman" panose="02020603050405020304" pitchFamily="18" charset="0"/>
                <a:cs typeface="Times New Roman" panose="02020603050405020304" pitchFamily="18" charset="0"/>
              </a:rPr>
              <a:t>disp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=(10, 20))</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t.start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09600" y="-25400"/>
            <a:ext cx="10972800" cy="935039"/>
          </a:xfrm>
        </p:spPr>
        <p:txBody>
          <a:bodyPr>
            <a:normAutofit/>
          </a:bodyPr>
          <a:lstStyle/>
          <a:p>
            <a:r>
              <a:rPr lang="en-US" sz="4800" b="1" u="sng" dirty="0" smtClean="0">
                <a:latin typeface="Times New Roman" panose="02020603050405020304" pitchFamily="18" charset="0"/>
                <a:cs typeface="Times New Roman" panose="02020603050405020304" pitchFamily="18" charset="0"/>
              </a:rPr>
              <a:t>How to Start Thread</a:t>
            </a:r>
            <a:endParaRPr lang="en-US" sz="4800"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556000" y="3124200"/>
            <a:ext cx="2080895"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latin typeface="Times New Roman" panose="02020603050405020304" pitchFamily="18" charset="0"/>
                <a:cs typeface="Times New Roman" panose="02020603050405020304" pitchFamily="18" charset="0"/>
              </a:rPr>
              <a:t>Starting Thread</a:t>
            </a:r>
            <a:endParaRPr lang="en-US" sz="2400" dirty="0">
              <a:latin typeface="Times New Roman" panose="02020603050405020304" pitchFamily="18" charset="0"/>
              <a:cs typeface="Times New Roman" panose="02020603050405020304" pitchFamily="18" charset="0"/>
            </a:endParaRPr>
          </a:p>
        </p:txBody>
      </p:sp>
      <p:cxnSp>
        <p:nvCxnSpPr>
          <p:cNvPr id="8" name="Straight Arrow Connector 7"/>
          <p:cNvCxnSpPr>
            <a:stCxn id="7" idx="1"/>
          </p:cNvCxnSpPr>
          <p:nvPr/>
        </p:nvCxnSpPr>
        <p:spPr>
          <a:xfrm flipH="1" flipV="1">
            <a:off x="3014133" y="4429760"/>
            <a:ext cx="1727200" cy="430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3860800" y="5969000"/>
            <a:ext cx="2080895"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latin typeface="Times New Roman" panose="02020603050405020304" pitchFamily="18" charset="0"/>
                <a:cs typeface="Times New Roman" panose="02020603050405020304" pitchFamily="18" charset="0"/>
              </a:rPr>
              <a:t>Starting Thread</a:t>
            </a:r>
            <a:endParaRPr lang="en-US" sz="2400" dirty="0">
              <a:latin typeface="Times New Roman" panose="02020603050405020304" pitchFamily="18" charset="0"/>
              <a:cs typeface="Times New Roman" panose="02020603050405020304" pitchFamily="18" charset="0"/>
            </a:endParaRPr>
          </a:p>
        </p:txBody>
      </p:sp>
      <p:cxnSp>
        <p:nvCxnSpPr>
          <p:cNvPr id="11" name="Straight Arrow Connector 10"/>
          <p:cNvCxnSpPr>
            <a:stCxn id="10" idx="1"/>
          </p:cNvCxnSpPr>
          <p:nvPr/>
        </p:nvCxnSpPr>
        <p:spPr>
          <a:xfrm flipH="1" flipV="1">
            <a:off x="3420533" y="8222827"/>
            <a:ext cx="1727200" cy="430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81000"/>
            <a:ext cx="10972800" cy="60960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threading import </a:t>
            </a:r>
            <a:r>
              <a:rPr lang="en-US" sz="2400" dirty="0" smtClean="0">
                <a:latin typeface="Times New Roman" panose="02020603050405020304" pitchFamily="18" charset="0"/>
                <a:cs typeface="Times New Roman" panose="02020603050405020304" pitchFamily="18" charset="0"/>
              </a:rPr>
              <a:t>Thread</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a:t>
            </a:r>
            <a:r>
              <a:rPr lang="en-US" sz="2400" dirty="0" err="1" smtClean="0">
                <a:latin typeface="Times New Roman" panose="02020603050405020304" pitchFamily="18" charset="0"/>
                <a:cs typeface="Times New Roman" panose="02020603050405020304" pitchFamily="18" charset="0"/>
              </a:rPr>
              <a:t>ef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disp</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for i in range(5):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print(“Child Thread”)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Thread(target=</a:t>
            </a:r>
            <a:r>
              <a:rPr lang="en-US" sz="2400" dirty="0" err="1" smtClean="0">
                <a:latin typeface="Times New Roman" panose="02020603050405020304" pitchFamily="18" charset="0"/>
                <a:cs typeface="Times New Roman" panose="02020603050405020304" pitchFamily="18" charset="0"/>
              </a:rPr>
              <a:t>disp</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135" i="1" dirty="0" smtClean="0">
                <a:latin typeface="Times New Roman" panose="02020603050405020304" pitchFamily="18" charset="0"/>
                <a:cs typeface="Times New Roman" panose="02020603050405020304" pitchFamily="18" charset="0"/>
              </a:rPr>
              <a:t># </a:t>
            </a:r>
            <a:r>
              <a:rPr lang="en-US" sz="2135" i="1" dirty="0" err="1" smtClean="0">
                <a:latin typeface="Times New Roman" panose="02020603050405020304" pitchFamily="18" charset="0"/>
                <a:cs typeface="Times New Roman" panose="02020603050405020304" pitchFamily="18" charset="0"/>
              </a:rPr>
              <a:t>upto</a:t>
            </a:r>
            <a:r>
              <a:rPr lang="en-US" sz="2135" i="1" dirty="0" smtClean="0">
                <a:latin typeface="Times New Roman" panose="02020603050405020304" pitchFamily="18" charset="0"/>
                <a:cs typeface="Times New Roman" panose="02020603050405020304" pitchFamily="18" charset="0"/>
              </a:rPr>
              <a:t> here there is only one thread – Main Thread</a:t>
            </a:r>
            <a:endParaRPr lang="en-US" sz="2135" i="1" dirty="0" smtClean="0">
              <a:latin typeface="Times New Roman" panose="02020603050405020304" pitchFamily="18" charset="0"/>
              <a:cs typeface="Times New Roman" panose="02020603050405020304" pitchFamily="18" charset="0"/>
            </a:endParaRPr>
          </a:p>
          <a:p>
            <a:pPr marL="0" indent="0">
              <a:buNone/>
            </a:pPr>
            <a:r>
              <a:rPr lang="en-US" sz="2135" i="1" dirty="0" smtClean="0">
                <a:latin typeface="Times New Roman" panose="02020603050405020304" pitchFamily="18" charset="0"/>
                <a:cs typeface="Times New Roman" panose="02020603050405020304" pitchFamily="18" charset="0"/>
              </a:rPr>
              <a:t># All the above code executed within Main Thread</a:t>
            </a:r>
            <a:endParaRPr lang="en-US" sz="2135" i="1"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t.start</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135" i="1" dirty="0" smtClean="0">
                <a:latin typeface="Times New Roman" panose="02020603050405020304" pitchFamily="18" charset="0"/>
                <a:cs typeface="Times New Roman" panose="02020603050405020304" pitchFamily="18" charset="0"/>
              </a:rPr>
              <a:t># Once we start Child thread, there are now Two Threads – Main Thread and Thread-1</a:t>
            </a:r>
            <a:endParaRPr lang="en-US" sz="2135" i="1" dirty="0" smtClean="0">
              <a:latin typeface="Times New Roman" panose="02020603050405020304" pitchFamily="18" charset="0"/>
              <a:cs typeface="Times New Roman" panose="02020603050405020304" pitchFamily="18" charset="0"/>
            </a:endParaRPr>
          </a:p>
          <a:p>
            <a:pPr marL="0" indent="0">
              <a:buNone/>
            </a:pPr>
            <a:r>
              <a:rPr lang="en-US" sz="2135" i="1" dirty="0" smtClean="0">
                <a:latin typeface="Times New Roman" panose="02020603050405020304" pitchFamily="18" charset="0"/>
                <a:cs typeface="Times New Roman" panose="02020603050405020304" pitchFamily="18" charset="0"/>
              </a:rPr>
              <a:t># Child Thread is responsible to run </a:t>
            </a:r>
            <a:r>
              <a:rPr lang="en-US" sz="2135" i="1" dirty="0" err="1" smtClean="0">
                <a:latin typeface="Times New Roman" panose="02020603050405020304" pitchFamily="18" charset="0"/>
                <a:cs typeface="Times New Roman" panose="02020603050405020304" pitchFamily="18" charset="0"/>
              </a:rPr>
              <a:t>disp</a:t>
            </a:r>
            <a:r>
              <a:rPr lang="en-US" sz="2135" i="1" dirty="0" smtClean="0">
                <a:latin typeface="Times New Roman" panose="02020603050405020304" pitchFamily="18" charset="0"/>
                <a:cs typeface="Times New Roman" panose="02020603050405020304" pitchFamily="18" charset="0"/>
              </a:rPr>
              <a:t> method</a:t>
            </a:r>
            <a:endParaRPr lang="en-US" sz="2135" i="1" dirty="0" smtClean="0">
              <a:latin typeface="Times New Roman" panose="02020603050405020304" pitchFamily="18" charset="0"/>
              <a:cs typeface="Times New Roman" panose="02020603050405020304" pitchFamily="18" charset="0"/>
            </a:endParaRPr>
          </a:p>
          <a:p>
            <a:pPr marL="0" indent="0">
              <a:buNone/>
            </a:pPr>
            <a:r>
              <a:rPr lang="en-US" sz="2135" i="1" dirty="0" smtClean="0">
                <a:latin typeface="Times New Roman" panose="02020603050405020304" pitchFamily="18" charset="0"/>
                <a:cs typeface="Times New Roman" panose="02020603050405020304" pitchFamily="18" charset="0"/>
              </a:rPr>
              <a:t># and below code will be run by Main thread</a:t>
            </a:r>
            <a:endParaRPr lang="en-US" sz="2135" i="1"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for i in range(5):</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print(“Main </a:t>
            </a:r>
            <a:r>
              <a:rPr lang="en-US" sz="2400" dirty="0" smtClean="0">
                <a:latin typeface="Times New Roman" panose="02020603050405020304" pitchFamily="18" charset="0"/>
                <a:cs typeface="Times New Roman" panose="02020603050405020304" pitchFamily="18" charset="0"/>
              </a:rPr>
              <a:t>Thread”)</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135"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486400" y="584200"/>
            <a:ext cx="5994400" cy="119888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Main thread is responsible to create and Start Child Thread, once the child thread has started both the thread behave separately.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dirty="0" smtClean="0">
                <a:latin typeface="Times New Roman" panose="02020603050405020304" pitchFamily="18" charset="0"/>
                <a:cs typeface="Times New Roman" panose="02020603050405020304" pitchFamily="18" charset="0"/>
              </a:rPr>
              <a:t>Set and Get Thread Name</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r>
              <a:rPr lang="en-US" sz="2665" dirty="0" err="1" smtClean="0">
                <a:latin typeface="Times New Roman" panose="02020603050405020304" pitchFamily="18" charset="0"/>
                <a:cs typeface="Times New Roman" panose="02020603050405020304" pitchFamily="18" charset="0"/>
              </a:rPr>
              <a:t>current_thread</a:t>
            </a:r>
            <a:r>
              <a:rPr lang="en-US" sz="2665" dirty="0" smtClean="0">
                <a:latin typeface="Times New Roman" panose="02020603050405020304" pitchFamily="18" charset="0"/>
                <a:cs typeface="Times New Roman" panose="02020603050405020304" pitchFamily="18" charset="0"/>
              </a:rPr>
              <a:t>() – This function return current thread object.</a:t>
            </a:r>
            <a:endParaRPr lang="en-US" sz="2665" dirty="0" smtClean="0">
              <a:latin typeface="Times New Roman" panose="02020603050405020304" pitchFamily="18" charset="0"/>
              <a:cs typeface="Times New Roman" panose="02020603050405020304" pitchFamily="18" charset="0"/>
            </a:endParaRPr>
          </a:p>
          <a:p>
            <a:r>
              <a:rPr lang="en-US" sz="2665" dirty="0" err="1" smtClean="0">
                <a:latin typeface="Times New Roman" panose="02020603050405020304" pitchFamily="18" charset="0"/>
                <a:cs typeface="Times New Roman" panose="02020603050405020304" pitchFamily="18" charset="0"/>
              </a:rPr>
              <a:t>getName</a:t>
            </a:r>
            <a:r>
              <a:rPr lang="en-US" sz="2665" dirty="0" smtClean="0">
                <a:latin typeface="Times New Roman" panose="02020603050405020304" pitchFamily="18" charset="0"/>
                <a:cs typeface="Times New Roman" panose="02020603050405020304" pitchFamily="18" charset="0"/>
              </a:rPr>
              <a:t>() – Every thread has a name by default, to get the name of thread we can use this method.</a:t>
            </a:r>
            <a:endParaRPr lang="en-US" sz="2665" dirty="0" smtClean="0">
              <a:latin typeface="Times New Roman" panose="02020603050405020304" pitchFamily="18" charset="0"/>
              <a:cs typeface="Times New Roman" panose="02020603050405020304" pitchFamily="18" charset="0"/>
            </a:endParaRPr>
          </a:p>
          <a:p>
            <a:r>
              <a:rPr lang="en-US" sz="2665" dirty="0" err="1" smtClean="0">
                <a:latin typeface="Times New Roman" panose="02020603050405020304" pitchFamily="18" charset="0"/>
                <a:cs typeface="Times New Roman" panose="02020603050405020304" pitchFamily="18" charset="0"/>
              </a:rPr>
              <a:t>setName</a:t>
            </a:r>
            <a:r>
              <a:rPr lang="en-US" sz="2665" dirty="0" smtClean="0">
                <a:latin typeface="Times New Roman" panose="02020603050405020304" pitchFamily="18" charset="0"/>
                <a:cs typeface="Times New Roman" panose="02020603050405020304" pitchFamily="18" charset="0"/>
              </a:rPr>
              <a:t>(name) – This method is used to set the name of thread.</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name Property – This property is used to get or set name of the thread.</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a:t>
            </a:r>
            <a:r>
              <a:rPr lang="en-US" sz="2665" dirty="0" smtClean="0">
                <a:latin typeface="Times New Roman" panose="02020603050405020304" pitchFamily="18" charset="0"/>
                <a:cs typeface="Times New Roman" panose="02020603050405020304" pitchFamily="18" charset="0"/>
              </a:rPr>
              <a:t>       Ex:-</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	thread_object.name = ‘String’</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	print(thread_object.name)</a:t>
            </a:r>
            <a:endParaRPr lang="en-US" sz="2665"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939800"/>
          </a:xfrm>
        </p:spPr>
        <p:txBody>
          <a:bodyPr>
            <a:noAutofit/>
          </a:bodyPr>
          <a:lstStyle/>
          <a:p>
            <a:r>
              <a:rPr lang="en-US" sz="3200" b="1" u="sng" dirty="0">
                <a:latin typeface="Times New Roman" panose="02020603050405020304" pitchFamily="18" charset="0"/>
                <a:cs typeface="Times New Roman" panose="02020603050405020304" pitchFamily="18" charset="0"/>
              </a:rPr>
              <a:t>Creating a thread by creating a </a:t>
            </a:r>
            <a:r>
              <a:rPr lang="en-US" sz="3200" b="1" u="sng" dirty="0" smtClean="0">
                <a:latin typeface="Times New Roman" panose="02020603050405020304" pitchFamily="18" charset="0"/>
                <a:cs typeface="Times New Roman" panose="02020603050405020304" pitchFamily="18" charset="0"/>
              </a:rPr>
              <a:t>child </a:t>
            </a:r>
            <a:r>
              <a:rPr lang="en-US" sz="3200" b="1" u="sng" dirty="0">
                <a:latin typeface="Times New Roman" panose="02020603050405020304" pitchFamily="18" charset="0"/>
                <a:cs typeface="Times New Roman" panose="02020603050405020304" pitchFamily="18" charset="0"/>
              </a:rPr>
              <a:t>class to Thread </a:t>
            </a:r>
            <a:r>
              <a:rPr lang="en-US" sz="3200" b="1" u="sng" dirty="0" smtClean="0">
                <a:latin typeface="Times New Roman" panose="02020603050405020304" pitchFamily="18" charset="0"/>
                <a:cs typeface="Times New Roman" panose="02020603050405020304" pitchFamily="18" charset="0"/>
              </a:rPr>
              <a:t>class</a:t>
            </a:r>
            <a:endParaRPr lang="en-IN" sz="3200" b="1" u="sng" dirty="0"/>
          </a:p>
        </p:txBody>
      </p:sp>
      <p:sp>
        <p:nvSpPr>
          <p:cNvPr id="3" name="Content Placeholder 2"/>
          <p:cNvSpPr>
            <a:spLocks noGrp="1"/>
          </p:cNvSpPr>
          <p:nvPr>
            <p:ph idx="1"/>
          </p:nvPr>
        </p:nvSpPr>
        <p:spPr>
          <a:xfrm>
            <a:off x="609600" y="990600"/>
            <a:ext cx="10972800" cy="53848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We can create our own thread child class by inheriting </a:t>
            </a:r>
            <a:r>
              <a:rPr lang="en-US" sz="2400" i="1" dirty="0" smtClean="0">
                <a:latin typeface="Times New Roman" panose="02020603050405020304" pitchFamily="18" charset="0"/>
                <a:cs typeface="Times New Roman" panose="02020603050405020304" pitchFamily="18" charset="0"/>
              </a:rPr>
              <a:t>Thread</a:t>
            </a:r>
            <a:r>
              <a:rPr lang="en-US" sz="2400" dirty="0" smtClean="0">
                <a:latin typeface="Times New Roman" panose="02020603050405020304" pitchFamily="18" charset="0"/>
                <a:cs typeface="Times New Roman" panose="02020603050405020304" pitchFamily="18" charset="0"/>
              </a:rPr>
              <a:t> Class from </a:t>
            </a:r>
            <a:r>
              <a:rPr lang="en-US" sz="2400" i="1" dirty="0" smtClean="0">
                <a:latin typeface="Times New Roman" panose="02020603050405020304" pitchFamily="18" charset="0"/>
                <a:cs typeface="Times New Roman" panose="02020603050405020304" pitchFamily="18" charset="0"/>
              </a:rPr>
              <a:t>threading</a:t>
            </a:r>
            <a:r>
              <a:rPr lang="en-US" sz="2400" dirty="0" smtClean="0">
                <a:latin typeface="Times New Roman" panose="02020603050405020304" pitchFamily="18" charset="0"/>
                <a:cs typeface="Times New Roman" panose="02020603050405020304" pitchFamily="18" charset="0"/>
              </a:rPr>
              <a:t> module.</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class </a:t>
            </a:r>
            <a:r>
              <a:rPr lang="en-US" sz="2400" dirty="0" err="1" smtClean="0">
                <a:latin typeface="Times New Roman" panose="02020603050405020304" pitchFamily="18" charset="0"/>
                <a:cs typeface="Times New Roman" panose="02020603050405020304" pitchFamily="18" charset="0"/>
              </a:rPr>
              <a:t>ChildClassName</a:t>
            </a:r>
            <a:r>
              <a:rPr lang="en-US" sz="2400" dirty="0" smtClean="0">
                <a:latin typeface="Times New Roman" panose="02020603050405020304" pitchFamily="18" charset="0"/>
                <a:cs typeface="Times New Roman" panose="02020603050405020304" pitchFamily="18" charset="0"/>
              </a:rPr>
              <a:t>(Thread):</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statements</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Thread_object</a:t>
            </a:r>
            <a:r>
              <a:rPr lang="en-US" sz="2400" dirty="0" smtClean="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ChildClassName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Ex:-</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class </a:t>
            </a:r>
            <a:r>
              <a:rPr lang="en-US" sz="2400" dirty="0" err="1" smtClean="0">
                <a:latin typeface="Times New Roman" panose="02020603050405020304" pitchFamily="18" charset="0"/>
                <a:cs typeface="Times New Roman" panose="02020603050405020304" pitchFamily="18" charset="0"/>
              </a:rPr>
              <a:t>Mythread</a:t>
            </a:r>
            <a:r>
              <a:rPr lang="en-US" sz="2400" dirty="0" smtClean="0">
                <a:latin typeface="Times New Roman" panose="02020603050405020304" pitchFamily="18" charset="0"/>
                <a:cs typeface="Times New Roman" panose="02020603050405020304" pitchFamily="18" charset="0"/>
              </a:rPr>
              <a:t>(Thread):</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pass</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 = </a:t>
            </a:r>
            <a:r>
              <a:rPr lang="en-US" sz="2400" dirty="0" err="1" smtClean="0">
                <a:latin typeface="Times New Roman" panose="02020603050405020304" pitchFamily="18" charset="0"/>
                <a:cs typeface="Times New Roman" panose="02020603050405020304" pitchFamily="18" charset="0"/>
              </a:rPr>
              <a:t>Mythread</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dirty="0" smtClean="0">
                <a:latin typeface="Times New Roman" panose="02020603050405020304" pitchFamily="18" charset="0"/>
                <a:cs typeface="Times New Roman" panose="02020603050405020304" pitchFamily="18" charset="0"/>
              </a:rPr>
              <a:t>Thread Class’s Methods</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r>
              <a:rPr lang="en-US" sz="2665" dirty="0" smtClean="0">
                <a:latin typeface="Times New Roman" panose="02020603050405020304" pitchFamily="18" charset="0"/>
                <a:cs typeface="Times New Roman" panose="02020603050405020304" pitchFamily="18" charset="0"/>
              </a:rPr>
              <a:t>start ( ) – </a:t>
            </a:r>
            <a:r>
              <a:rPr lang="en-US" sz="2665" dirty="0">
                <a:latin typeface="Times New Roman" panose="02020603050405020304" pitchFamily="18" charset="0"/>
                <a:cs typeface="Times New Roman" panose="02020603050405020304" pitchFamily="18" charset="0"/>
              </a:rPr>
              <a:t>Once a thread is created it should be started by calling start() Method</a:t>
            </a:r>
            <a:r>
              <a:rPr lang="en-US" sz="2665" dirty="0" smtClean="0">
                <a:latin typeface="Times New Roman" panose="02020603050405020304" pitchFamily="18" charset="0"/>
                <a:cs typeface="Times New Roman" panose="02020603050405020304" pitchFamily="18" charset="0"/>
              </a:rPr>
              <a:t>.</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run( ) – Every thread will run this method when thread is started. We can override this method and write our own code as body of the method. A thread will terminate automatically when it comes out of the run( ) Method.</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join ( ) – This method is used to wait till the thread completely executes the run ( ) method.</a:t>
            </a:r>
            <a:endParaRPr lang="en-US" sz="2665"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2720"/>
            <a:ext cx="10972800" cy="1036639"/>
          </a:xfrm>
        </p:spPr>
        <p:txBody>
          <a:bodyPr>
            <a:normAutofit/>
          </a:bodyPr>
          <a:lstStyle/>
          <a:p>
            <a:r>
              <a:rPr lang="en-US" sz="5335" b="1" u="sng" dirty="0" smtClean="0">
                <a:latin typeface="Times New Roman" panose="02020603050405020304" pitchFamily="18" charset="0"/>
                <a:cs typeface="Times New Roman" panose="02020603050405020304" pitchFamily="18" charset="0"/>
              </a:rPr>
              <a:t>Multitasking</a:t>
            </a:r>
            <a:endParaRPr lang="en-US"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0320"/>
            <a:ext cx="7620000" cy="812800"/>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Executing multiple task at the same time.</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pic>
        <p:nvPicPr>
          <p:cNvPr id="9" name="Picture 8" descr="busy-mother-with-baby-multitask-woman-motherhood-vector-14819427"/>
          <p:cNvPicPr>
            <a:picLocks noChangeAspect="1"/>
          </p:cNvPicPr>
          <p:nvPr/>
        </p:nvPicPr>
        <p:blipFill>
          <a:blip r:embed="rId1"/>
          <a:srcRect b="12055"/>
          <a:stretch>
            <a:fillRect/>
          </a:stretch>
        </p:blipFill>
        <p:spPr>
          <a:xfrm>
            <a:off x="312420" y="2316480"/>
            <a:ext cx="5720080" cy="3923665"/>
          </a:xfrm>
          <a:prstGeom prst="rect">
            <a:avLst/>
          </a:prstGeom>
        </p:spPr>
      </p:pic>
      <p:sp>
        <p:nvSpPr>
          <p:cNvPr id="10" name="Text Box 9"/>
          <p:cNvSpPr txBox="1"/>
          <p:nvPr/>
        </p:nvSpPr>
        <p:spPr>
          <a:xfrm>
            <a:off x="6135370" y="2776220"/>
            <a:ext cx="5646420" cy="304609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In this picture you can see that one mother is doing multiple task at a same time.</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1. Answering the call</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2. Handeling the baby</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3. Cooking food</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4. Checking mail</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5. Thinking about shoping</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800" b="1" u="sng" dirty="0" smtClean="0">
                <a:latin typeface="Times New Roman" panose="02020603050405020304" pitchFamily="18" charset="0"/>
                <a:cs typeface="Times New Roman" panose="02020603050405020304" pitchFamily="18" charset="0"/>
              </a:rPr>
              <a:t>Thread Child Class with Constructor</a:t>
            </a:r>
            <a:endParaRPr lang="en-IN" sz="4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5" dirty="0" smtClean="0">
                <a:latin typeface="Times New Roman" panose="02020603050405020304" pitchFamily="18" charset="0"/>
                <a:cs typeface="Times New Roman" panose="02020603050405020304" pitchFamily="18" charset="0"/>
              </a:rPr>
              <a:t>from threading import *</a:t>
            </a:r>
            <a:endParaRPr lang="en-US" sz="2665" dirty="0" smtClean="0">
              <a:latin typeface="Times New Roman" panose="02020603050405020304" pitchFamily="18" charset="0"/>
              <a:cs typeface="Times New Roman" panose="02020603050405020304" pitchFamily="18" charset="0"/>
            </a:endParaRPr>
          </a:p>
          <a:p>
            <a:pPr marL="0" indent="0">
              <a:buNone/>
            </a:pP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Class </a:t>
            </a:r>
            <a:r>
              <a:rPr lang="en-US" sz="2665" dirty="0" err="1" smtClean="0">
                <a:latin typeface="Times New Roman" panose="02020603050405020304" pitchFamily="18" charset="0"/>
                <a:cs typeface="Times New Roman" panose="02020603050405020304" pitchFamily="18" charset="0"/>
              </a:rPr>
              <a:t>Mythread</a:t>
            </a:r>
            <a:r>
              <a:rPr lang="en-US" sz="2665" dirty="0" smtClean="0">
                <a:latin typeface="Times New Roman" panose="02020603050405020304" pitchFamily="18" charset="0"/>
                <a:cs typeface="Times New Roman" panose="02020603050405020304" pitchFamily="18" charset="0"/>
              </a:rPr>
              <a:t>(Thread):</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         </a:t>
            </a:r>
            <a:r>
              <a:rPr lang="en-US" sz="2665" dirty="0" err="1" smtClean="0">
                <a:latin typeface="Times New Roman" panose="02020603050405020304" pitchFamily="18" charset="0"/>
                <a:cs typeface="Times New Roman" panose="02020603050405020304" pitchFamily="18" charset="0"/>
              </a:rPr>
              <a:t>def</a:t>
            </a:r>
            <a:r>
              <a:rPr lang="en-US" sz="2665" dirty="0" smtClean="0">
                <a:latin typeface="Times New Roman" panose="02020603050405020304" pitchFamily="18" charset="0"/>
                <a:cs typeface="Times New Roman" panose="02020603050405020304" pitchFamily="18" charset="0"/>
              </a:rPr>
              <a:t> __</a:t>
            </a:r>
            <a:r>
              <a:rPr lang="en-US" sz="2665" dirty="0" err="1" smtClean="0">
                <a:latin typeface="Times New Roman" panose="02020603050405020304" pitchFamily="18" charset="0"/>
                <a:cs typeface="Times New Roman" panose="02020603050405020304" pitchFamily="18" charset="0"/>
              </a:rPr>
              <a:t>init</a:t>
            </a:r>
            <a:r>
              <a:rPr lang="en-US" sz="2665" dirty="0" smtClean="0">
                <a:latin typeface="Times New Roman" panose="02020603050405020304" pitchFamily="18" charset="0"/>
                <a:cs typeface="Times New Roman" panose="02020603050405020304" pitchFamily="18" charset="0"/>
              </a:rPr>
              <a:t>__(self, a):</a:t>
            </a:r>
            <a:endParaRPr lang="en-IN" sz="2665" dirty="0" smtClean="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a:t>
            </a:r>
            <a:r>
              <a:rPr lang="en-US" sz="2665" dirty="0" smtClean="0">
                <a:latin typeface="Times New Roman" panose="02020603050405020304" pitchFamily="18" charset="0"/>
                <a:cs typeface="Times New Roman" panose="02020603050405020304" pitchFamily="18" charset="0"/>
              </a:rPr>
              <a:t>Thread.__</a:t>
            </a:r>
            <a:r>
              <a:rPr lang="en-US" sz="2665" dirty="0" err="1" smtClean="0">
                <a:latin typeface="Times New Roman" panose="02020603050405020304" pitchFamily="18" charset="0"/>
                <a:cs typeface="Times New Roman" panose="02020603050405020304" pitchFamily="18" charset="0"/>
              </a:rPr>
              <a:t>init</a:t>
            </a:r>
            <a:r>
              <a:rPr lang="en-US" sz="2665" dirty="0" smtClean="0">
                <a:latin typeface="Times New Roman" panose="02020603050405020304" pitchFamily="18" charset="0"/>
                <a:cs typeface="Times New Roman" panose="02020603050405020304" pitchFamily="18" charset="0"/>
              </a:rPr>
              <a:t>__(self)</a:t>
            </a: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a:t>
            </a:r>
            <a:r>
              <a:rPr lang="en-US" sz="2665" dirty="0" err="1" smtClean="0">
                <a:latin typeface="Times New Roman" panose="02020603050405020304" pitchFamily="18" charset="0"/>
                <a:cs typeface="Times New Roman" panose="02020603050405020304" pitchFamily="18" charset="0"/>
              </a:rPr>
              <a:t>self.a</a:t>
            </a:r>
            <a:r>
              <a:rPr lang="en-US" sz="2665" dirty="0" smtClean="0">
                <a:latin typeface="Times New Roman" panose="02020603050405020304" pitchFamily="18" charset="0"/>
                <a:cs typeface="Times New Roman" panose="02020603050405020304" pitchFamily="18" charset="0"/>
              </a:rPr>
              <a:t> = a</a:t>
            </a:r>
            <a:endParaRPr lang="en-US" sz="2665" dirty="0" smtClean="0">
              <a:latin typeface="Times New Roman" panose="02020603050405020304" pitchFamily="18" charset="0"/>
              <a:cs typeface="Times New Roman" panose="02020603050405020304" pitchFamily="18" charset="0"/>
            </a:endParaRPr>
          </a:p>
          <a:p>
            <a:pPr marL="0" indent="0">
              <a:buNone/>
            </a:pPr>
            <a:endParaRPr lang="en-US" sz="2665" dirty="0" smtClean="0">
              <a:latin typeface="Times New Roman" panose="02020603050405020304" pitchFamily="18" charset="0"/>
              <a:cs typeface="Times New Roman" panose="02020603050405020304" pitchFamily="18" charset="0"/>
            </a:endParaRPr>
          </a:p>
          <a:p>
            <a:pPr marL="0" indent="0">
              <a:buNone/>
            </a:pPr>
            <a:r>
              <a:rPr lang="en-US" sz="2665" dirty="0" smtClean="0">
                <a:latin typeface="Times New Roman" panose="02020603050405020304" pitchFamily="18" charset="0"/>
                <a:cs typeface="Times New Roman" panose="02020603050405020304" pitchFamily="18" charset="0"/>
              </a:rPr>
              <a:t>t = </a:t>
            </a:r>
            <a:r>
              <a:rPr lang="en-US" sz="2665" dirty="0" err="1" smtClean="0">
                <a:latin typeface="Times New Roman" panose="02020603050405020304" pitchFamily="18" charset="0"/>
                <a:cs typeface="Times New Roman" panose="02020603050405020304" pitchFamily="18" charset="0"/>
              </a:rPr>
              <a:t>Mythread</a:t>
            </a:r>
            <a:r>
              <a:rPr lang="en-US" sz="2665" dirty="0" smtClean="0">
                <a:latin typeface="Times New Roman" panose="02020603050405020304" pitchFamily="18" charset="0"/>
                <a:cs typeface="Times New Roman" panose="02020603050405020304" pitchFamily="18" charset="0"/>
              </a:rPr>
              <a:t>(10)</a:t>
            </a:r>
            <a:endParaRPr lang="en-US" sz="2665"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5181600" y="2397443"/>
            <a:ext cx="4667250" cy="4603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Calling Thread Class Constructor</a:t>
            </a:r>
            <a:endParaRPr lang="en-IN" sz="2400" dirty="0"/>
          </a:p>
        </p:txBody>
      </p:sp>
      <p:cxnSp>
        <p:nvCxnSpPr>
          <p:cNvPr id="6" name="Straight Arrow Connector 5"/>
          <p:cNvCxnSpPr>
            <a:stCxn id="4" idx="1"/>
          </p:cNvCxnSpPr>
          <p:nvPr/>
        </p:nvCxnSpPr>
        <p:spPr>
          <a:xfrm flipH="1">
            <a:off x="5643417" y="3504724"/>
            <a:ext cx="1265383" cy="668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67200" y="1557179"/>
            <a:ext cx="4231640" cy="4603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Thread Class as Parent Class</a:t>
            </a:r>
            <a:endParaRPr lang="en-IN" sz="2400" dirty="0"/>
          </a:p>
        </p:txBody>
      </p:sp>
      <p:cxnSp>
        <p:nvCxnSpPr>
          <p:cNvPr id="9" name="Straight Arrow Connector 8"/>
          <p:cNvCxnSpPr/>
          <p:nvPr/>
        </p:nvCxnSpPr>
        <p:spPr>
          <a:xfrm flipH="1">
            <a:off x="3565236" y="1803400"/>
            <a:ext cx="701964" cy="4264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939800"/>
          </a:xfrm>
        </p:spPr>
        <p:txBody>
          <a:bodyPr>
            <a:noAutofit/>
          </a:bodyPr>
          <a:lstStyle/>
          <a:p>
            <a:r>
              <a:rPr lang="en-US" sz="3200" b="1" u="sng" dirty="0">
                <a:latin typeface="Times New Roman" panose="02020603050405020304" pitchFamily="18" charset="0"/>
                <a:cs typeface="Times New Roman" panose="02020603050405020304" pitchFamily="18" charset="0"/>
              </a:rPr>
              <a:t>Creating a thread </a:t>
            </a:r>
            <a:r>
              <a:rPr lang="en-US" sz="3200" b="1" u="sng" dirty="0" smtClean="0">
                <a:latin typeface="Times New Roman" panose="02020603050405020304" pitchFamily="18" charset="0"/>
                <a:cs typeface="Times New Roman" panose="02020603050405020304" pitchFamily="18" charset="0"/>
              </a:rPr>
              <a:t>w/o </a:t>
            </a:r>
            <a:r>
              <a:rPr lang="en-US" sz="3200" b="1" u="sng" dirty="0">
                <a:latin typeface="Times New Roman" panose="02020603050405020304" pitchFamily="18" charset="0"/>
                <a:cs typeface="Times New Roman" panose="02020603050405020304" pitchFamily="18" charset="0"/>
              </a:rPr>
              <a:t>creating a </a:t>
            </a:r>
            <a:r>
              <a:rPr lang="en-US" sz="3200" b="1" u="sng" dirty="0" smtClean="0">
                <a:latin typeface="Times New Roman" panose="02020603050405020304" pitchFamily="18" charset="0"/>
                <a:cs typeface="Times New Roman" panose="02020603050405020304" pitchFamily="18" charset="0"/>
              </a:rPr>
              <a:t>child </a:t>
            </a:r>
            <a:r>
              <a:rPr lang="en-US" sz="3200" b="1" u="sng" dirty="0">
                <a:latin typeface="Times New Roman" panose="02020603050405020304" pitchFamily="18" charset="0"/>
                <a:cs typeface="Times New Roman" panose="02020603050405020304" pitchFamily="18" charset="0"/>
              </a:rPr>
              <a:t>class to Thread </a:t>
            </a:r>
            <a:r>
              <a:rPr lang="en-US" sz="3200" b="1" u="sng" dirty="0" smtClean="0">
                <a:latin typeface="Times New Roman" panose="02020603050405020304" pitchFamily="18" charset="0"/>
                <a:cs typeface="Times New Roman" panose="02020603050405020304" pitchFamily="18" charset="0"/>
              </a:rPr>
              <a:t>class</a:t>
            </a:r>
            <a:endParaRPr lang="en-IN" sz="3200" b="1" u="sng" dirty="0"/>
          </a:p>
        </p:txBody>
      </p:sp>
      <p:sp>
        <p:nvSpPr>
          <p:cNvPr id="3" name="Content Placeholder 2"/>
          <p:cNvSpPr>
            <a:spLocks noGrp="1"/>
          </p:cNvSpPr>
          <p:nvPr>
            <p:ph idx="1"/>
          </p:nvPr>
        </p:nvSpPr>
        <p:spPr>
          <a:xfrm>
            <a:off x="609600" y="990600"/>
            <a:ext cx="10972800" cy="55880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We can create an independent thread child class that does not inherit from </a:t>
            </a:r>
            <a:r>
              <a:rPr lang="en-US" sz="2400" i="1" dirty="0" smtClean="0">
                <a:latin typeface="Times New Roman" panose="02020603050405020304" pitchFamily="18" charset="0"/>
                <a:cs typeface="Times New Roman" panose="02020603050405020304" pitchFamily="18" charset="0"/>
              </a:rPr>
              <a:t>Thread</a:t>
            </a:r>
            <a:r>
              <a:rPr lang="en-US" sz="2400" dirty="0" smtClean="0">
                <a:latin typeface="Times New Roman" panose="02020603050405020304" pitchFamily="18" charset="0"/>
                <a:cs typeface="Times New Roman" panose="02020603050405020304" pitchFamily="18" charset="0"/>
              </a:rPr>
              <a:t> Class from </a:t>
            </a:r>
            <a:r>
              <a:rPr lang="en-US" sz="2400" i="1" dirty="0" smtClean="0">
                <a:latin typeface="Times New Roman" panose="02020603050405020304" pitchFamily="18" charset="0"/>
                <a:cs typeface="Times New Roman" panose="02020603050405020304" pitchFamily="18" charset="0"/>
              </a:rPr>
              <a:t>threading</a:t>
            </a:r>
            <a:r>
              <a:rPr lang="en-US" sz="2400" dirty="0" smtClean="0">
                <a:latin typeface="Times New Roman" panose="02020603050405020304" pitchFamily="18" charset="0"/>
                <a:cs typeface="Times New Roman" panose="02020603050405020304" pitchFamily="18" charset="0"/>
              </a:rPr>
              <a:t> module.</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class </a:t>
            </a:r>
            <a:r>
              <a:rPr lang="en-US" sz="2400" dirty="0" err="1" smtClean="0">
                <a:latin typeface="Times New Roman" panose="02020603050405020304" pitchFamily="18" charset="0"/>
                <a:cs typeface="Times New Roman" panose="02020603050405020304" pitchFamily="18" charset="0"/>
              </a:rPr>
              <a:t>ClassName</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statements</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object_name</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ClassName</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Thread_object</a:t>
            </a:r>
            <a:r>
              <a:rPr lang="en-US" sz="2400" dirty="0" smtClean="0">
                <a:latin typeface="Times New Roman" panose="02020603050405020304" pitchFamily="18" charset="0"/>
                <a:cs typeface="Times New Roman" panose="02020603050405020304" pitchFamily="18" charset="0"/>
              </a:rPr>
              <a:t> = Thread(target=</a:t>
            </a:r>
            <a:r>
              <a:rPr lang="en-US" sz="2400" dirty="0" err="1" smtClean="0">
                <a:latin typeface="Times New Roman" panose="02020603050405020304" pitchFamily="18" charset="0"/>
                <a:cs typeface="Times New Roman" panose="02020603050405020304" pitchFamily="18" charset="0"/>
              </a:rPr>
              <a:t>object_name.function_name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args</a:t>
            </a:r>
            <a:r>
              <a:rPr lang="en-US" sz="2400" dirty="0" smtClean="0">
                <a:latin typeface="Times New Roman" panose="02020603050405020304" pitchFamily="18" charset="0"/>
                <a:cs typeface="Times New Roman" panose="02020603050405020304" pitchFamily="18" charset="0"/>
              </a:rPr>
              <a:t>=(arg1, arg2,…))</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Ex:-</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class </a:t>
            </a:r>
            <a:r>
              <a:rPr lang="en-US" sz="2400" smtClean="0">
                <a:latin typeface="Times New Roman" panose="02020603050405020304" pitchFamily="18" charset="0"/>
                <a:cs typeface="Times New Roman" panose="02020603050405020304" pitchFamily="18" charset="0"/>
              </a:rPr>
              <a:t>Mythread:</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disp</a:t>
            </a:r>
            <a:r>
              <a:rPr lang="en-US" sz="2400" dirty="0" smtClean="0">
                <a:latin typeface="Times New Roman" panose="02020603050405020304" pitchFamily="18" charset="0"/>
                <a:cs typeface="Times New Roman" panose="02020603050405020304" pitchFamily="18" charset="0"/>
              </a:rPr>
              <a:t> (self, a, b): print(a, b)</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myt</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Mythread</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 = Thread(target=</a:t>
            </a:r>
            <a:r>
              <a:rPr lang="en-US" sz="2400" dirty="0" err="1" smtClean="0">
                <a:latin typeface="Times New Roman" panose="02020603050405020304" pitchFamily="18" charset="0"/>
                <a:cs typeface="Times New Roman" panose="02020603050405020304" pitchFamily="18" charset="0"/>
              </a:rPr>
              <a:t>myt.disp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args</a:t>
            </a:r>
            <a:r>
              <a:rPr lang="en-US" sz="2400" dirty="0" smtClean="0">
                <a:latin typeface="Times New Roman" panose="02020603050405020304" pitchFamily="18" charset="0"/>
                <a:cs typeface="Times New Roman" panose="02020603050405020304" pitchFamily="18" charset="0"/>
              </a:rPr>
              <a:t>=(10, 20))</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t.start</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dirty="0" smtClean="0">
                <a:latin typeface="Times New Roman" panose="02020603050405020304" pitchFamily="18" charset="0"/>
                <a:cs typeface="Times New Roman" panose="02020603050405020304" pitchFamily="18" charset="0"/>
              </a:rPr>
              <a:t>Single Tasking using a Thread</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5" dirty="0" smtClean="0">
                <a:latin typeface="Times New Roman" panose="02020603050405020304" pitchFamily="18" charset="0"/>
                <a:cs typeface="Times New Roman" panose="02020603050405020304" pitchFamily="18" charset="0"/>
              </a:rPr>
              <a:t>When multiple tasks are executed by a thread one by one, then it called single tasking.</a:t>
            </a:r>
            <a:endParaRPr lang="en-US" sz="2665" dirty="0">
              <a:latin typeface="Times New Roman" panose="02020603050405020304" pitchFamily="18" charset="0"/>
              <a:cs typeface="Times New Roman" panose="02020603050405020304" pitchFamily="18" charset="0"/>
            </a:endParaRPr>
          </a:p>
          <a:p>
            <a:pPr marL="0" indent="0">
              <a:buNone/>
            </a:pPr>
            <a:r>
              <a:rPr lang="en-US" sz="2665" b="1" u="sng" dirty="0" smtClean="0">
                <a:latin typeface="Times New Roman" panose="02020603050405020304" pitchFamily="18" charset="0"/>
                <a:cs typeface="Times New Roman" panose="02020603050405020304" pitchFamily="18" charset="0"/>
              </a:rPr>
              <a:t>Writing Examination</a:t>
            </a:r>
            <a:endParaRPr lang="en-US" sz="2665" b="1" u="sng"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Question 1</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Question 2</a:t>
            </a:r>
            <a:endParaRPr lang="en-US" sz="2665" dirty="0" smtClean="0">
              <a:latin typeface="Times New Roman" panose="02020603050405020304" pitchFamily="18" charset="0"/>
              <a:cs typeface="Times New Roman" panose="02020603050405020304" pitchFamily="18" charset="0"/>
            </a:endParaRPr>
          </a:p>
          <a:p>
            <a:r>
              <a:rPr lang="en-US" sz="2665" dirty="0" smtClean="0">
                <a:latin typeface="Times New Roman" panose="02020603050405020304" pitchFamily="18" charset="0"/>
                <a:cs typeface="Times New Roman" panose="02020603050405020304" pitchFamily="18" charset="0"/>
              </a:rPr>
              <a:t>Question 3</a:t>
            </a:r>
            <a:endParaRPr lang="en-US" sz="2665"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940800" y="2717800"/>
            <a:ext cx="2336800" cy="2438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400"/>
          </a:p>
        </p:txBody>
      </p:sp>
      <p:sp>
        <p:nvSpPr>
          <p:cNvPr id="2" name="Title 1"/>
          <p:cNvSpPr>
            <a:spLocks noGrp="1"/>
          </p:cNvSpPr>
          <p:nvPr>
            <p:ph type="title"/>
          </p:nvPr>
        </p:nvSpPr>
        <p:spPr>
          <a:xfrm>
            <a:off x="609600" y="50800"/>
            <a:ext cx="10972800" cy="1143000"/>
          </a:xfrm>
        </p:spPr>
        <p:txBody>
          <a:bodyPr>
            <a:normAutofit/>
          </a:bodyPr>
          <a:lstStyle/>
          <a:p>
            <a:r>
              <a:rPr lang="en-US" sz="5335" b="1" u="sng" dirty="0" smtClean="0">
                <a:latin typeface="Times New Roman" panose="02020603050405020304" pitchFamily="18" charset="0"/>
                <a:cs typeface="Times New Roman" panose="02020603050405020304" pitchFamily="18" charset="0"/>
              </a:rPr>
              <a:t>Multitasking using Multiple Thread</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5" dirty="0" smtClean="0">
                <a:latin typeface="Times New Roman" panose="02020603050405020304" pitchFamily="18" charset="0"/>
                <a:cs typeface="Times New Roman" panose="02020603050405020304" pitchFamily="18" charset="0"/>
              </a:rPr>
              <a:t>When multiple tasks are executed at a time, then it is called Multi-tasking. For this purpose we need more than one thread and when we use more than one thread, it is called multi threading. </a:t>
            </a:r>
            <a:endParaRPr lang="en-IN" sz="2665"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1" cstate="print">
            <a:extLst>
              <a:ext uri="{28A0092B-C50C-407E-A947-70E740481C1C}">
                <a14:useLocalDpi xmlns:a14="http://schemas.microsoft.com/office/drawing/2010/main" val="0"/>
              </a:ext>
            </a:extLst>
          </a:blip>
          <a:srcRect t="16967"/>
          <a:stretch>
            <a:fillRect/>
          </a:stretch>
        </p:blipFill>
        <p:spPr>
          <a:xfrm>
            <a:off x="609600" y="3022600"/>
            <a:ext cx="2926080" cy="2429625"/>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9501" r="35249"/>
          <a:stretch>
            <a:fillRect/>
          </a:stretch>
        </p:blipFill>
        <p:spPr>
          <a:xfrm>
            <a:off x="3716987" y="3041208"/>
            <a:ext cx="694025" cy="1968893"/>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29686" r="75027" b="4539"/>
          <a:stretch>
            <a:fillRect/>
          </a:stretch>
        </p:blipFill>
        <p:spPr>
          <a:xfrm flipH="1">
            <a:off x="9245600" y="3059628"/>
            <a:ext cx="1481091" cy="1950473"/>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9501" r="35249"/>
          <a:stretch>
            <a:fillRect/>
          </a:stretch>
        </p:blipFill>
        <p:spPr>
          <a:xfrm flipH="1">
            <a:off x="8026400" y="3082135"/>
            <a:ext cx="694025" cy="1968893"/>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24141" t="11503" r="25758" b="6452"/>
          <a:stretch>
            <a:fillRect/>
          </a:stretch>
        </p:blipFill>
        <p:spPr>
          <a:xfrm>
            <a:off x="4643760" y="3082133"/>
            <a:ext cx="1147440" cy="187901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940800" y="2717800"/>
            <a:ext cx="2336800" cy="2438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400"/>
          </a:p>
        </p:txBody>
      </p:sp>
      <p:sp>
        <p:nvSpPr>
          <p:cNvPr id="2" name="Title 1"/>
          <p:cNvSpPr>
            <a:spLocks noGrp="1"/>
          </p:cNvSpPr>
          <p:nvPr>
            <p:ph type="title"/>
          </p:nvPr>
        </p:nvSpPr>
        <p:spPr>
          <a:xfrm>
            <a:off x="609600" y="50800"/>
            <a:ext cx="10972800" cy="1143000"/>
          </a:xfrm>
        </p:spPr>
        <p:txBody>
          <a:bodyPr>
            <a:normAutofit fontScale="90000"/>
          </a:bodyPr>
          <a:lstStyle/>
          <a:p>
            <a:r>
              <a:rPr lang="en-US" sz="5335" b="1" u="sng" dirty="0" smtClean="0">
                <a:latin typeface="Times New Roman" panose="02020603050405020304" pitchFamily="18" charset="0"/>
                <a:cs typeface="Times New Roman" panose="02020603050405020304" pitchFamily="18" charset="0"/>
              </a:rPr>
              <a:t>Multitasking using a Multiple Thread</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1828800"/>
          </a:xfrm>
        </p:spPr>
        <p:txBody>
          <a:bodyPr>
            <a:normAutofit/>
          </a:bodyPr>
          <a:lstStyle/>
          <a:p>
            <a:pPr marL="0" indent="0">
              <a:buNone/>
            </a:pPr>
            <a:r>
              <a:rPr lang="en-US" sz="2665" dirty="0" smtClean="0">
                <a:latin typeface="Times New Roman" panose="02020603050405020304" pitchFamily="18" charset="0"/>
                <a:cs typeface="Times New Roman" panose="02020603050405020304" pitchFamily="18" charset="0"/>
              </a:rPr>
              <a:t>When multiple tasks are executed at a time, then it is called Multi-tasking. For this purpose we need more than one thread and when we use more than one thread, it is called multi threading. </a:t>
            </a:r>
            <a:endParaRPr lang="en-IN" sz="2665"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1" cstate="print">
            <a:extLst>
              <a:ext uri="{28A0092B-C50C-407E-A947-70E740481C1C}">
                <a14:useLocalDpi xmlns:a14="http://schemas.microsoft.com/office/drawing/2010/main" val="0"/>
              </a:ext>
            </a:extLst>
          </a:blip>
          <a:srcRect t="16967"/>
          <a:stretch>
            <a:fillRect/>
          </a:stretch>
        </p:blipFill>
        <p:spPr>
          <a:xfrm>
            <a:off x="203200" y="2413000"/>
            <a:ext cx="2926080" cy="2429625"/>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9501" r="35249"/>
          <a:stretch>
            <a:fillRect/>
          </a:stretch>
        </p:blipFill>
        <p:spPr>
          <a:xfrm>
            <a:off x="3716987" y="3041208"/>
            <a:ext cx="694025" cy="1968893"/>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9501" r="35249"/>
          <a:stretch>
            <a:fillRect/>
          </a:stretch>
        </p:blipFill>
        <p:spPr>
          <a:xfrm flipH="1">
            <a:off x="9550400" y="3072856"/>
            <a:ext cx="694025" cy="1968893"/>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141" t="11503" r="25758" b="6452"/>
          <a:stretch>
            <a:fillRect/>
          </a:stretch>
        </p:blipFill>
        <p:spPr>
          <a:xfrm>
            <a:off x="4643760" y="3082133"/>
            <a:ext cx="1147440" cy="1879015"/>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t="16967"/>
          <a:stretch>
            <a:fillRect/>
          </a:stretch>
        </p:blipFill>
        <p:spPr>
          <a:xfrm>
            <a:off x="406400" y="4803296"/>
            <a:ext cx="1829139" cy="1518797"/>
          </a:xfrm>
          <a:prstGeom prst="rect">
            <a:avLst/>
          </a:prstGeom>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t="16967"/>
          <a:stretch>
            <a:fillRect/>
          </a:stretch>
        </p:blipFill>
        <p:spPr>
          <a:xfrm>
            <a:off x="2336800" y="5051028"/>
            <a:ext cx="1829139" cy="1518797"/>
          </a:xfrm>
          <a:prstGeom prst="rect">
            <a:avLst/>
          </a:prstGeom>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t="16967"/>
          <a:stretch>
            <a:fillRect/>
          </a:stretch>
        </p:blipFill>
        <p:spPr>
          <a:xfrm>
            <a:off x="4165939" y="5156200"/>
            <a:ext cx="1829139" cy="151879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dirty="0" smtClean="0">
                <a:latin typeface="Times New Roman" panose="02020603050405020304" pitchFamily="18" charset="0"/>
                <a:cs typeface="Times New Roman" panose="02020603050405020304" pitchFamily="18" charset="0"/>
              </a:rPr>
              <a:t>Race Condition</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Race condition is a situation that occurs when threads are acting in an unexpected sequence, thus leading to unreliable output.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This can be eliminated using thread synchronization.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dirty="0" smtClean="0">
                <a:latin typeface="Times New Roman" panose="02020603050405020304" pitchFamily="18" charset="0"/>
                <a:cs typeface="Times New Roman" panose="02020603050405020304" pitchFamily="18" charset="0"/>
              </a:rPr>
              <a:t>Thread Identification Number</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Every thread has an unique identification number which can be accessed using variable </a:t>
            </a:r>
            <a:r>
              <a:rPr lang="en-US" sz="3200" dirty="0" err="1" smtClean="0">
                <a:latin typeface="Times New Roman" panose="02020603050405020304" pitchFamily="18" charset="0"/>
                <a:cs typeface="Times New Roman" panose="02020603050405020304" pitchFamily="18" charset="0"/>
              </a:rPr>
              <a:t>ident</a:t>
            </a:r>
            <a:r>
              <a:rPr lang="en-US" sz="3200" dirty="0" smtClean="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Syntax:- </a:t>
            </a:r>
            <a:r>
              <a:rPr lang="en-US" sz="3200" dirty="0" err="1" smtClean="0">
                <a:latin typeface="Times New Roman" panose="02020603050405020304" pitchFamily="18" charset="0"/>
                <a:cs typeface="Times New Roman" panose="02020603050405020304" pitchFamily="18" charset="0"/>
              </a:rPr>
              <a:t>Thread_object.ident</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Ex:- </a:t>
            </a:r>
            <a:r>
              <a:rPr lang="en-US" sz="3200" dirty="0" err="1" smtClean="0">
                <a:latin typeface="Times New Roman" panose="02020603050405020304" pitchFamily="18" charset="0"/>
                <a:cs typeface="Times New Roman" panose="02020603050405020304" pitchFamily="18" charset="0"/>
              </a:rPr>
              <a:t>t.ident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6096"/>
            <a:ext cx="10972800" cy="833439"/>
          </a:xfrm>
        </p:spPr>
        <p:txBody>
          <a:bodyPr>
            <a:normAutofit/>
          </a:bodyPr>
          <a:lstStyle/>
          <a:p>
            <a:r>
              <a:rPr lang="en-US" b="1" u="sng" dirty="0" smtClean="0">
                <a:latin typeface="Times New Roman" panose="02020603050405020304" pitchFamily="18" charset="0"/>
                <a:cs typeface="Times New Roman" panose="02020603050405020304" pitchFamily="18" charset="0"/>
              </a:rPr>
              <a:t>Type of Multitasking</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507172"/>
            <a:ext cx="10972800" cy="4525963"/>
          </a:xfrm>
        </p:spPr>
        <p:txBody>
          <a:bodyPr>
            <a:normAutofit/>
          </a:bodyPr>
          <a:lstStyle/>
          <a:p>
            <a:r>
              <a:rPr lang="en-US" sz="3200" dirty="0" smtClean="0">
                <a:latin typeface="Times New Roman" panose="02020603050405020304" pitchFamily="18" charset="0"/>
                <a:cs typeface="Times New Roman" panose="02020603050405020304" pitchFamily="18" charset="0"/>
              </a:rPr>
              <a:t>Process based Multitasking</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Thread based Multitasking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056"/>
            <a:ext cx="10972800" cy="1036639"/>
          </a:xfrm>
        </p:spPr>
        <p:txBody>
          <a:bodyPr>
            <a:normAutofit/>
          </a:bodyPr>
          <a:lstStyle/>
          <a:p>
            <a:r>
              <a:rPr lang="en-US" sz="4800" b="1" u="sng" dirty="0" smtClean="0">
                <a:latin typeface="Times New Roman" panose="02020603050405020304" pitchFamily="18" charset="0"/>
                <a:cs typeface="Times New Roman" panose="02020603050405020304" pitchFamily="18" charset="0"/>
              </a:rPr>
              <a:t>Process Based Multitasking</a:t>
            </a:r>
            <a:endParaRPr lang="en-US" sz="4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58620"/>
            <a:ext cx="10972800" cy="3389630"/>
          </a:xfrm>
        </p:spPr>
        <p:txBody>
          <a:bodyPr>
            <a:normAutofit fontScale="90000"/>
          </a:bodyPr>
          <a:lstStyle/>
          <a:p>
            <a:pPr marL="0" indent="0">
              <a:buNone/>
            </a:pPr>
            <a:r>
              <a:rPr lang="en-US" sz="3200" dirty="0" smtClean="0">
                <a:latin typeface="Times New Roman" panose="02020603050405020304" pitchFamily="18" charset="0"/>
                <a:cs typeface="Times New Roman" panose="02020603050405020304" pitchFamily="18" charset="0"/>
              </a:rPr>
              <a:t>Executing multiple task at the same time where each task is a separate independent program(process), is called process based multitasking. It is suitable for Operating System level. </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err="1">
                <a:latin typeface="Times New Roman" panose="02020603050405020304" pitchFamily="18" charset="0"/>
                <a:cs typeface="Times New Roman" panose="02020603050405020304" pitchFamily="18" charset="0"/>
                <a:sym typeface="+mn-ea"/>
              </a:rPr>
              <a:t>e.x</a:t>
            </a:r>
            <a:r>
              <a:rPr lang="en-US" sz="3200" dirty="0">
                <a:latin typeface="Times New Roman" panose="02020603050405020304" pitchFamily="18" charset="0"/>
                <a:cs typeface="Times New Roman" panose="02020603050405020304" pitchFamily="18" charset="0"/>
                <a:sym typeface="+mn-ea"/>
              </a:rPr>
              <a:t> suppose we are downloading a file and at the same time watching a movie so both are independent process based task.</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908050" y="392430"/>
            <a:ext cx="10503535" cy="59086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7015"/>
            <a:ext cx="10972800" cy="1036639"/>
          </a:xfrm>
        </p:spPr>
        <p:txBody>
          <a:bodyPr>
            <a:normAutofit/>
          </a:bodyPr>
          <a:lstStyle/>
          <a:p>
            <a:r>
              <a:rPr lang="en-US" sz="4800" b="1" u="sng" dirty="0" smtClean="0">
                <a:latin typeface="Times New Roman" panose="02020603050405020304" pitchFamily="18" charset="0"/>
                <a:cs typeface="Times New Roman" panose="02020603050405020304" pitchFamily="18" charset="0"/>
              </a:rPr>
              <a:t>Thread Based Multitasking</a:t>
            </a:r>
            <a:endParaRPr lang="en-US" sz="4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414145"/>
            <a:ext cx="10972800" cy="452596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Executing multiple task at the same time where each task is a separate independent </a:t>
            </a:r>
            <a:r>
              <a:rPr lang="en-US" dirty="0" smtClean="0">
                <a:latin typeface="Times New Roman" panose="02020603050405020304" pitchFamily="18" charset="0"/>
                <a:cs typeface="Times New Roman" panose="02020603050405020304" pitchFamily="18" charset="0"/>
              </a:rPr>
              <a:t>part of the same program(process), </a:t>
            </a:r>
            <a:r>
              <a:rPr lang="en-US" dirty="0">
                <a:latin typeface="Times New Roman" panose="02020603050405020304" pitchFamily="18" charset="0"/>
                <a:cs typeface="Times New Roman" panose="02020603050405020304" pitchFamily="18" charset="0"/>
              </a:rPr>
              <a:t>is called </a:t>
            </a:r>
            <a:r>
              <a:rPr lang="en-US" dirty="0" smtClean="0">
                <a:latin typeface="Times New Roman" panose="02020603050405020304" pitchFamily="18" charset="0"/>
                <a:cs typeface="Times New Roman" panose="02020603050405020304" pitchFamily="18" charset="0"/>
              </a:rPr>
              <a:t>Thread </a:t>
            </a:r>
            <a:r>
              <a:rPr lang="en-US" dirty="0">
                <a:latin typeface="Times New Roman" panose="02020603050405020304" pitchFamily="18" charset="0"/>
                <a:cs typeface="Times New Roman" panose="02020603050405020304" pitchFamily="18" charset="0"/>
              </a:rPr>
              <a:t>based </a:t>
            </a:r>
            <a:r>
              <a:rPr lang="en-US" dirty="0" smtClean="0">
                <a:latin typeface="Times New Roman" panose="02020603050405020304" pitchFamily="18" charset="0"/>
                <a:cs typeface="Times New Roman" panose="02020603050405020304" pitchFamily="18" charset="0"/>
              </a:rPr>
              <a:t>multitasking and each independent part is called Thread. It is suitable </a:t>
            </a:r>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Programmatic level</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Ex: - MS Word</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suppose we have 20000 line of code and after observing code we realize that first 10000 line of code executing different task and another 10000 line of code executing other task but both are independent part of same program so here thread based is possible.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8965" y="245110"/>
          <a:ext cx="10871200" cy="6014085"/>
        </p:xfrm>
        <a:graphic>
          <a:graphicData uri="http://schemas.openxmlformats.org/drawingml/2006/table">
            <a:tbl>
              <a:tblPr firstRow="1" bandRow="1">
                <a:tableStyleId>{5C22544A-7EE6-4342-B048-85BDC9FD1C3A}</a:tableStyleId>
              </a:tblPr>
              <a:tblGrid>
                <a:gridCol w="5435600"/>
                <a:gridCol w="5435600"/>
              </a:tblGrid>
              <a:tr h="449580">
                <a:tc>
                  <a:txBody>
                    <a:bodyPr/>
                    <a:lstStyle/>
                    <a:p>
                      <a:pPr algn="just"/>
                      <a:r>
                        <a:rPr lang="en-US" sz="2000" dirty="0"/>
                        <a:t>          Process Based</a:t>
                      </a:r>
                      <a:r>
                        <a:rPr lang="en-US" sz="2000" baseline="0" dirty="0"/>
                        <a:t> Multi Tasking</a:t>
                      </a:r>
                      <a:endParaRPr lang="en-US" sz="2000" baseline="0" dirty="0"/>
                    </a:p>
                  </a:txBody>
                  <a:tcPr marL="121920" marR="121920" marT="60960" marB="60960"/>
                </a:tc>
                <a:tc>
                  <a:txBody>
                    <a:bodyPr/>
                    <a:lstStyle/>
                    <a:p>
                      <a:pPr algn="just"/>
                      <a:r>
                        <a:rPr lang="en-US" sz="2000" dirty="0"/>
                        <a:t>          Thread Base Multi Tasking</a:t>
                      </a:r>
                      <a:endParaRPr lang="en-US" sz="2000" dirty="0"/>
                    </a:p>
                  </a:txBody>
                  <a:tcPr marL="121920" marR="121920" marT="60960" marB="60960"/>
                </a:tc>
              </a:tr>
              <a:tr h="786765">
                <a:tc>
                  <a:txBody>
                    <a:bodyPr/>
                    <a:lstStyle/>
                    <a:p>
                      <a:r>
                        <a:rPr lang="en-US" sz="2000" dirty="0"/>
                        <a:t>Here the program is a smallest unit that executed independently </a:t>
                      </a:r>
                      <a:endParaRPr lang="en-US" sz="2000" dirty="0"/>
                    </a:p>
                  </a:txBody>
                  <a:tcPr marL="121920" marR="121920" marT="60960" marB="60960"/>
                </a:tc>
                <a:tc>
                  <a:txBody>
                    <a:bodyPr/>
                    <a:lstStyle/>
                    <a:p>
                      <a:r>
                        <a:rPr lang="en-US" sz="2000" dirty="0"/>
                        <a:t>Here thread is a smalles</a:t>
                      </a:r>
                      <a:r>
                        <a:rPr lang="en-US" sz="2000" baseline="0" dirty="0"/>
                        <a:t>t unit that will be executed independently</a:t>
                      </a:r>
                      <a:endParaRPr lang="en-US" sz="2000" baseline="0" dirty="0"/>
                    </a:p>
                  </a:txBody>
                  <a:tcPr marL="121920" marR="121920" marT="60960" marB="60960"/>
                </a:tc>
              </a:tr>
              <a:tr h="1461135">
                <a:tc>
                  <a:txBody>
                    <a:bodyPr/>
                    <a:lstStyle/>
                    <a:p>
                      <a:r>
                        <a:rPr lang="en-US" sz="2000" dirty="0"/>
                        <a:t>Process based tasking executing heavy task that’s why it takes separate address</a:t>
                      </a:r>
                      <a:endParaRPr lang="en-US" sz="2000" dirty="0"/>
                    </a:p>
                  </a:txBody>
                  <a:tcPr marL="121920" marR="121920" marT="60960" marB="60960"/>
                </a:tc>
                <a:tc>
                  <a:txBody>
                    <a:bodyPr/>
                    <a:lstStyle/>
                    <a:p>
                      <a:r>
                        <a:rPr lang="en-US" sz="2000" dirty="0"/>
                        <a:t>Thread based executing light weight task that’s why it takes less</a:t>
                      </a:r>
                      <a:r>
                        <a:rPr lang="en-US" sz="2000" baseline="0" dirty="0"/>
                        <a:t> space share the same memory area with other thread also.</a:t>
                      </a:r>
                      <a:endParaRPr lang="en-US" sz="2000" baseline="0" dirty="0"/>
                    </a:p>
                  </a:txBody>
                  <a:tcPr marL="121920" marR="121920" marT="60960" marB="60960"/>
                </a:tc>
              </a:tr>
              <a:tr h="786765">
                <a:tc>
                  <a:txBody>
                    <a:bodyPr/>
                    <a:lstStyle/>
                    <a:p>
                      <a:r>
                        <a:rPr lang="en-US" sz="2000" dirty="0"/>
                        <a:t>Here inter process communication are heavy</a:t>
                      </a:r>
                      <a:endParaRPr lang="en-US" sz="2000" dirty="0"/>
                    </a:p>
                  </a:txBody>
                  <a:tcPr marL="121920" marR="121920" marT="60960" marB="60960"/>
                </a:tc>
                <a:tc>
                  <a:txBody>
                    <a:bodyPr/>
                    <a:lstStyle/>
                    <a:p>
                      <a:r>
                        <a:rPr lang="en-US" sz="2000" dirty="0"/>
                        <a:t>Here thread based</a:t>
                      </a:r>
                      <a:r>
                        <a:rPr lang="en-US" sz="2000" baseline="0" dirty="0"/>
                        <a:t> communication are not heavy</a:t>
                      </a:r>
                      <a:endParaRPr lang="en-US" sz="2000" baseline="0" dirty="0"/>
                    </a:p>
                  </a:txBody>
                  <a:tcPr marL="121920" marR="121920" marT="60960" marB="60960"/>
                </a:tc>
              </a:tr>
              <a:tr h="1068705">
                <a:tc>
                  <a:txBody>
                    <a:bodyPr/>
                    <a:lstStyle/>
                    <a:p>
                      <a:r>
                        <a:rPr lang="en-US" sz="2000" dirty="0"/>
                        <a:t>Here switching from one process</a:t>
                      </a:r>
                      <a:r>
                        <a:rPr lang="en-US" sz="2000" baseline="0" dirty="0"/>
                        <a:t> to another process is heavy time consuming </a:t>
                      </a:r>
                      <a:endParaRPr lang="en-US" sz="2000" baseline="0" dirty="0"/>
                    </a:p>
                  </a:txBody>
                  <a:tcPr marL="121920" marR="121920" marT="60960" marB="60960"/>
                </a:tc>
                <a:tc>
                  <a:txBody>
                    <a:bodyPr/>
                    <a:lstStyle/>
                    <a:p>
                      <a:r>
                        <a:rPr lang="en-US" sz="2000" dirty="0"/>
                        <a:t>Here switching from one thread to another are</a:t>
                      </a:r>
                      <a:r>
                        <a:rPr lang="en-US" sz="2000" baseline="0" dirty="0"/>
                        <a:t> not time consuming because it share the same memory area</a:t>
                      </a:r>
                      <a:endParaRPr lang="en-US" sz="2000" baseline="0" dirty="0"/>
                    </a:p>
                  </a:txBody>
                  <a:tcPr marL="121920" marR="121920" marT="60960" marB="60960"/>
                </a:tc>
              </a:tr>
              <a:tr h="1461135">
                <a:tc>
                  <a:txBody>
                    <a:bodyPr/>
                    <a:lstStyle/>
                    <a:p>
                      <a:r>
                        <a:rPr lang="en-US" sz="2000" dirty="0"/>
                        <a:t>It is fit for OS level</a:t>
                      </a:r>
                      <a:endParaRPr lang="en-US" sz="2000" dirty="0"/>
                    </a:p>
                    <a:p>
                      <a:r>
                        <a:rPr lang="en-US" sz="2000" dirty="0"/>
                        <a:t>Memory: here each process have its own</a:t>
                      </a:r>
                      <a:r>
                        <a:rPr lang="en-US" sz="2000" baseline="0" dirty="0"/>
                        <a:t> memory ,program counter, data section, stack and register set.</a:t>
                      </a:r>
                      <a:endParaRPr lang="en-US" sz="2000" baseline="0" dirty="0"/>
                    </a:p>
                  </a:txBody>
                  <a:tcPr marL="121920" marR="121920" marT="60960" marB="60960"/>
                </a:tc>
                <a:tc>
                  <a:txBody>
                    <a:bodyPr/>
                    <a:lstStyle/>
                    <a:p>
                      <a:r>
                        <a:rPr lang="en-US" sz="2000" dirty="0"/>
                        <a:t>It</a:t>
                      </a:r>
                      <a:r>
                        <a:rPr lang="en-US" sz="2000" baseline="0" dirty="0"/>
                        <a:t> is fit for programmatic level</a:t>
                      </a:r>
                      <a:endParaRPr lang="en-US" sz="2000" baseline="0" dirty="0"/>
                    </a:p>
                    <a:p>
                      <a:r>
                        <a:rPr lang="en-US" sz="2000" baseline="0" dirty="0"/>
                        <a:t>Memory: here each thread has its own program counter, stack and register set but it share same memory address.</a:t>
                      </a:r>
                      <a:endParaRPr lang="en-US" sz="2000" baseline="0" dirty="0"/>
                    </a:p>
                  </a:txBody>
                  <a:tcPr marL="121920" marR="121920" marT="60960" marB="6096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8960"/>
            <a:ext cx="10972800" cy="1143000"/>
          </a:xfrm>
        </p:spPr>
        <p:txBody>
          <a:bodyPr/>
          <a:lstStyle/>
          <a:p>
            <a:r>
              <a:rPr lang="en-US" b="1" u="sng" dirty="0" smtClean="0">
                <a:latin typeface="Times New Roman" panose="02020603050405020304" pitchFamily="18" charset="0"/>
                <a:cs typeface="Times New Roman" panose="02020603050405020304" pitchFamily="18" charset="0"/>
              </a:rPr>
              <a:t>What is Thread</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889760"/>
            <a:ext cx="10972800" cy="4525963"/>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Thread is a separate flow of execution. Every thread has a task.</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sym typeface="+mn-ea"/>
              </a:rPr>
              <a:t>Here thread is a smallest unit that can be executed simultaneously.</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busy-mother-with-baby-multitask-woman-motherhood-vector-14819427"/>
          <p:cNvPicPr>
            <a:picLocks noChangeAspect="1"/>
          </p:cNvPicPr>
          <p:nvPr>
            <p:ph idx="1"/>
          </p:nvPr>
        </p:nvPicPr>
        <p:blipFill>
          <a:blip r:embed="rId1"/>
          <a:srcRect b="12055"/>
          <a:stretch>
            <a:fillRect/>
          </a:stretch>
        </p:blipFill>
        <p:spPr>
          <a:xfrm>
            <a:off x="580390" y="1165860"/>
            <a:ext cx="5802630" cy="4526280"/>
          </a:xfrm>
          <a:prstGeom prst="rect">
            <a:avLst/>
          </a:prstGeom>
        </p:spPr>
      </p:pic>
      <p:sp>
        <p:nvSpPr>
          <p:cNvPr id="10" name="Text Box 9"/>
          <p:cNvSpPr txBox="1"/>
          <p:nvPr/>
        </p:nvSpPr>
        <p:spPr>
          <a:xfrm>
            <a:off x="7042785" y="2043430"/>
            <a:ext cx="4817110" cy="2553335"/>
          </a:xfrm>
          <a:prstGeom prst="rect">
            <a:avLst/>
          </a:prstGeom>
          <a:noFill/>
        </p:spPr>
        <p:txBody>
          <a:bodyPr wrap="square" rtlCol="0" anchor="t">
            <a:spAutoFit/>
          </a:bodyPr>
          <a:p>
            <a:r>
              <a:rPr lang="en-US" sz="3200">
                <a:latin typeface="Times New Roman" panose="02020603050405020304" pitchFamily="18" charset="0"/>
                <a:cs typeface="Times New Roman" panose="02020603050405020304" pitchFamily="18" charset="0"/>
                <a:sym typeface="+mn-ea"/>
              </a:rPr>
              <a:t>1. Answering the call</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sym typeface="+mn-ea"/>
              </a:rPr>
              <a:t>2. Handeling the baby</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sym typeface="+mn-ea"/>
              </a:rPr>
              <a:t>3. Cooking food</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sym typeface="+mn-ea"/>
              </a:rPr>
              <a:t>4. Checking mail</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sym typeface="+mn-ea"/>
              </a:rPr>
              <a:t>5. Thinking about shoping</a:t>
            </a:r>
            <a:endParaRPr lang="en-US" sz="32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89FF13D-67BA-4667-9A1D-61646DA40491}"/>
</file>

<file path=customXml/itemProps2.xml><?xml version="1.0" encoding="utf-8"?>
<ds:datastoreItem xmlns:ds="http://schemas.openxmlformats.org/officeDocument/2006/customXml" ds:itemID="{14970911-50A0-492E-A08A-B9E8DB941DBF}"/>
</file>

<file path=customXml/itemProps3.xml><?xml version="1.0" encoding="utf-8"?>
<ds:datastoreItem xmlns:ds="http://schemas.openxmlformats.org/officeDocument/2006/customXml" ds:itemID="{56721ACA-E27F-4F50-80A6-D1923972CC50}"/>
</file>

<file path=docProps/app.xml><?xml version="1.0" encoding="utf-8"?>
<Properties xmlns="http://schemas.openxmlformats.org/officeDocument/2006/extended-properties" xmlns:vt="http://schemas.openxmlformats.org/officeDocument/2006/docPropsVTypes">
  <TotalTime>0</TotalTime>
  <Words>7199</Words>
  <Application>WPS Presentation</Application>
  <PresentationFormat>Widescreen</PresentationFormat>
  <Paragraphs>237</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26</vt:i4>
      </vt:variant>
    </vt:vector>
  </HeadingPairs>
  <TitlesOfParts>
    <vt:vector size="36" baseType="lpstr">
      <vt:lpstr>Arial</vt:lpstr>
      <vt:lpstr>SimSun</vt:lpstr>
      <vt:lpstr>Wingdings</vt:lpstr>
      <vt:lpstr>Times New Roman</vt:lpstr>
      <vt:lpstr>Microsoft YaHei</vt:lpstr>
      <vt:lpstr>Arial Unicode MS</vt:lpstr>
      <vt:lpstr>Calibri</vt:lpstr>
      <vt:lpstr>Cover and End Slide Master</vt:lpstr>
      <vt:lpstr>Contents Slide Master</vt:lpstr>
      <vt:lpstr>Section Break Slide Master</vt:lpstr>
      <vt:lpstr>PowerPoint 演示文稿</vt:lpstr>
      <vt:lpstr>Multitasking</vt:lpstr>
      <vt:lpstr>Type of Multitasking</vt:lpstr>
      <vt:lpstr>Process Based Multitasking</vt:lpstr>
      <vt:lpstr>PowerPoint 演示文稿</vt:lpstr>
      <vt:lpstr>Thread Based Multitasking</vt:lpstr>
      <vt:lpstr>PowerPoint 演示文稿</vt:lpstr>
      <vt:lpstr>What is Thread</vt:lpstr>
      <vt:lpstr>PowerPoint 演示文稿</vt:lpstr>
      <vt:lpstr>Multithreading</vt:lpstr>
      <vt:lpstr>PowerPoint 演示文稿</vt:lpstr>
      <vt:lpstr>Main Thread</vt:lpstr>
      <vt:lpstr>Creating a Thread</vt:lpstr>
      <vt:lpstr>Creating a thread without using a class</vt:lpstr>
      <vt:lpstr>How to Start Thread</vt:lpstr>
      <vt:lpstr>PowerPoint 演示文稿</vt:lpstr>
      <vt:lpstr>Set and Get Thread Name</vt:lpstr>
      <vt:lpstr>Creating a thread by creating a child class to Thread class</vt:lpstr>
      <vt:lpstr>Thread Class’s Methods</vt:lpstr>
      <vt:lpstr>Thread Child Class with Constructor</vt:lpstr>
      <vt:lpstr>Creating a thread w/o creating a child class to Thread class</vt:lpstr>
      <vt:lpstr>Single Tasking using a Thread</vt:lpstr>
      <vt:lpstr>Multitasking using Multiple Thread</vt:lpstr>
      <vt:lpstr>Multitasking using a Multiple Thread</vt:lpstr>
      <vt:lpstr>Race Condition</vt:lpstr>
      <vt:lpstr>Thread Identification Number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ACER</cp:lastModifiedBy>
  <cp:revision>172</cp:revision>
  <dcterms:created xsi:type="dcterms:W3CDTF">2018-04-24T17:14:00Z</dcterms:created>
  <dcterms:modified xsi:type="dcterms:W3CDTF">2021-12-28T11:10:30Z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D50959AC7FC84C9386ACB956F9BE487A</vt:lpwstr>
  </property>
  <property fmtid="{D5CDD505-2E9C-101B-9397-08002B2CF9AE}" pid="3" name="KSOProductBuildVer">
    <vt:lpwstr>1033-11.2.0.10426</vt:lpwstr>
  </property>
  <property fmtid="{D5CDD505-2E9C-101B-9397-08002B2CF9AE}" pid="4" name="ContentTypeId">
    <vt:lpwstr>0x010100CCF8080D245291409B3DC0BF9B2F1536</vt:lpwstr>
  </property>
</Properties>
</file>