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7.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6" r:id="rId4"/>
  </p:sldMasterIdLst>
  <p:notesMasterIdLst>
    <p:notesMasterId r:id="rId9"/>
  </p:notesMasterIdLst>
  <p:sldIdLst>
    <p:sldId id="256" r:id="rId5"/>
    <p:sldId id="409" r:id="rId6"/>
    <p:sldId id="410" r:id="rId7"/>
    <p:sldId id="415" r:id="rId8"/>
    <p:sldId id="310" r:id="rId10"/>
    <p:sldId id="417" r:id="rId11"/>
    <p:sldId id="418" r:id="rId12"/>
    <p:sldId id="374" r:id="rId13"/>
    <p:sldId id="375" r:id="rId14"/>
    <p:sldId id="282" r:id="rId15"/>
    <p:sldId id="281" r:id="rId16"/>
    <p:sldId id="286" r:id="rId17"/>
    <p:sldId id="284" r:id="rId18"/>
    <p:sldId id="287" r:id="rId19"/>
    <p:sldId id="289" r:id="rId20"/>
    <p:sldId id="293" r:id="rId21"/>
    <p:sldId id="288" r:id="rId22"/>
    <p:sldId id="290" r:id="rId23"/>
    <p:sldId id="291" r:id="rId24"/>
    <p:sldId id="292"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3882" autoAdjust="0"/>
  </p:normalViewPr>
  <p:slideViewPr>
    <p:cSldViewPr snapToGrid="0">
      <p:cViewPr varScale="1">
        <p:scale>
          <a:sx n="86" d="100"/>
          <a:sy n="86" d="100"/>
        </p:scale>
        <p:origin x="715" y="67"/>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8" Type="http://schemas.openxmlformats.org/officeDocument/2006/relationships/slide" Target="slides/slide13.xml"/><Relationship Id="rId13" Type="http://schemas.openxmlformats.org/officeDocument/2006/relationships/slide" Target="slides/slide8.xml"/><Relationship Id="rId3" Type="http://schemas.openxmlformats.org/officeDocument/2006/relationships/slideMaster" Target="slideMasters/slideMaster2.xml"/><Relationship Id="rId21" Type="http://schemas.openxmlformats.org/officeDocument/2006/relationships/slide" Target="slides/slide16.xml"/><Relationship Id="rId7" Type="http://schemas.openxmlformats.org/officeDocument/2006/relationships/slide" Target="slides/slide3.xml"/><Relationship Id="rId25" Type="http://schemas.openxmlformats.org/officeDocument/2006/relationships/slide" Target="slides/slide20.xml"/><Relationship Id="rId17" Type="http://schemas.openxmlformats.org/officeDocument/2006/relationships/slide" Target="slides/slide12.xml"/><Relationship Id="rId12" Type="http://schemas.openxmlformats.org/officeDocument/2006/relationships/slide" Target="slides/slide7.xml"/><Relationship Id="rId33" Type="http://schemas.openxmlformats.org/officeDocument/2006/relationships/customXml" Target="../customXml/item3.xml"/><Relationship Id="rId29" Type="http://schemas.openxmlformats.org/officeDocument/2006/relationships/tableStyles" Target="tableStyles.xml"/><Relationship Id="rId20" Type="http://schemas.openxmlformats.org/officeDocument/2006/relationships/slide" Target="slides/slide15.xml"/><Relationship Id="rId2" Type="http://schemas.openxmlformats.org/officeDocument/2006/relationships/theme" Target="theme/theme1.xml"/><Relationship Id="rId16" Type="http://schemas.openxmlformats.org/officeDocument/2006/relationships/slide" Target="slides/slide11.xml"/><Relationship Id="rId6" Type="http://schemas.openxmlformats.org/officeDocument/2006/relationships/slide" Target="slides/slide2.xml"/><Relationship Id="rId24" Type="http://schemas.openxmlformats.org/officeDocument/2006/relationships/slide" Target="slides/slide19.xml"/><Relationship Id="rId11" Type="http://schemas.openxmlformats.org/officeDocument/2006/relationships/slide" Target="slides/slide6.xml"/><Relationship Id="rId1" Type="http://schemas.openxmlformats.org/officeDocument/2006/relationships/slideMaster" Target="slideMasters/slideMaster1.xml"/><Relationship Id="rId32" Type="http://schemas.openxmlformats.org/officeDocument/2006/relationships/customXml" Target="../customXml/item2.xml"/><Relationship Id="rId5" Type="http://schemas.openxmlformats.org/officeDocument/2006/relationships/slide" Target="slides/slide1.xml"/><Relationship Id="rId28" Type="http://schemas.openxmlformats.org/officeDocument/2006/relationships/viewProps" Target="viewProps.xml"/><Relationship Id="rId23" Type="http://schemas.openxmlformats.org/officeDocument/2006/relationships/slide" Target="slides/slide18.xml"/><Relationship Id="rId15" Type="http://schemas.openxmlformats.org/officeDocument/2006/relationships/slide" Target="slides/slide10.xml"/><Relationship Id="rId19" Type="http://schemas.openxmlformats.org/officeDocument/2006/relationships/slide" Target="slides/slide14.xml"/><Relationship Id="rId10" Type="http://schemas.openxmlformats.org/officeDocument/2006/relationships/slide" Target="slides/slide5.xml"/><Relationship Id="rId31" Type="http://schemas.openxmlformats.org/officeDocument/2006/relationships/customXml" Target="../customXml/item1.xml"/><Relationship Id="rId9" Type="http://schemas.openxmlformats.org/officeDocument/2006/relationships/notesMaster" Target="notesMasters/notesMaster1.xml"/><Relationship Id="rId4" Type="http://schemas.openxmlformats.org/officeDocument/2006/relationships/slideMaster" Target="slideMasters/slideMaster3.xml"/><Relationship Id="rId30" Type="http://schemas.openxmlformats.org/officeDocument/2006/relationships/commentAuthors" Target="commentAuthors.xml"/><Relationship Id="rId27" Type="http://schemas.openxmlformats.org/officeDocument/2006/relationships/presProps" Target="presProps.xml"/><Relationship Id="rId22" Type="http://schemas.openxmlformats.org/officeDocument/2006/relationships/slide" Target="slides/slide17.xml"/><Relationship Id="rId14" Type="http://schemas.openxmlformats.org/officeDocument/2006/relationships/slide" Target="slides/slide9.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2F359-17DE-42AC-90C1-E20AD5DFE8E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E3120-0ACB-413D-BF3F-B290A7AA1E4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E3120-0ACB-413D-BF3F-B290A7AA1E4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4" Type="http://schemas.openxmlformats.org/officeDocument/2006/relationships/theme" Target="../theme/theme2.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t="27523" b="33333"/>
          <a:stretch>
            <a:fillRect/>
          </a:stretch>
        </p:blipFill>
        <p:spPr>
          <a:xfrm>
            <a:off x="2131678" y="1964727"/>
            <a:ext cx="7539954" cy="1967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5" b="1" u="sng" dirty="0">
                <a:latin typeface="Times New Roman" panose="02020603050405020304" pitchFamily="18" charset="0"/>
                <a:cs typeface="Times New Roman" panose="02020603050405020304" pitchFamily="18" charset="0"/>
              </a:rPr>
              <a:t>Type Code</a:t>
            </a:r>
            <a:endParaRPr lang="en-IN" sz="5335" b="1" u="sng"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812800" y="1092200"/>
          <a:ext cx="8839200" cy="5349240"/>
        </p:xfrm>
        <a:graphic>
          <a:graphicData uri="http://schemas.openxmlformats.org/drawingml/2006/table">
            <a:tbl>
              <a:tblPr firstRow="1" bandRow="1">
                <a:tableStyleId>{5940675A-B579-460E-94D1-54222C63F5DA}</a:tableStyleId>
              </a:tblPr>
              <a:tblGrid>
                <a:gridCol w="2209800"/>
                <a:gridCol w="2209800"/>
                <a:gridCol w="2209800"/>
                <a:gridCol w="2209800"/>
              </a:tblGrid>
              <a:tr h="406400">
                <a:tc>
                  <a:txBody>
                    <a:bodyPr/>
                    <a:lstStyle/>
                    <a:p>
                      <a:pPr algn="ctr"/>
                      <a:r>
                        <a:rPr lang="en-US" sz="1900" b="1" dirty="0">
                          <a:latin typeface="Times New Roman" panose="02020603050405020304" pitchFamily="18" charset="0"/>
                          <a:cs typeface="Times New Roman" panose="02020603050405020304" pitchFamily="18" charset="0"/>
                        </a:rPr>
                        <a:t>Type Code</a:t>
                      </a:r>
                      <a:endParaRPr lang="en-IN" sz="1900" b="1" dirty="0">
                        <a:latin typeface="Times New Roman" panose="02020603050405020304" pitchFamily="18" charset="0"/>
                        <a:cs typeface="Times New Roman" panose="02020603050405020304" pitchFamily="18" charset="0"/>
                      </a:endParaRPr>
                    </a:p>
                  </a:txBody>
                  <a:tcPr marL="121920" marR="121920" marT="60960" marB="60960">
                    <a:solidFill>
                      <a:schemeClr val="accent6">
                        <a:lumMod val="60000"/>
                        <a:lumOff val="40000"/>
                      </a:schemeClr>
                    </a:solidFill>
                  </a:tcPr>
                </a:tc>
                <a:tc>
                  <a:txBody>
                    <a:bodyPr/>
                    <a:lstStyle/>
                    <a:p>
                      <a:pPr algn="ctr"/>
                      <a:r>
                        <a:rPr lang="en-US" sz="1900" b="1" dirty="0">
                          <a:latin typeface="Times New Roman" panose="02020603050405020304" pitchFamily="18" charset="0"/>
                          <a:cs typeface="Times New Roman" panose="02020603050405020304" pitchFamily="18" charset="0"/>
                        </a:rPr>
                        <a:t>C Type</a:t>
                      </a:r>
                      <a:endParaRPr lang="en-IN" sz="1900" b="1" dirty="0">
                        <a:latin typeface="Times New Roman" panose="02020603050405020304" pitchFamily="18" charset="0"/>
                        <a:cs typeface="Times New Roman" panose="02020603050405020304" pitchFamily="18" charset="0"/>
                      </a:endParaRPr>
                    </a:p>
                  </a:txBody>
                  <a:tcPr marL="121920" marR="121920" marT="60960" marB="60960">
                    <a:solidFill>
                      <a:schemeClr val="accent6">
                        <a:lumMod val="60000"/>
                        <a:lumOff val="40000"/>
                      </a:schemeClr>
                    </a:solidFill>
                  </a:tcPr>
                </a:tc>
                <a:tc>
                  <a:txBody>
                    <a:bodyPr/>
                    <a:lstStyle/>
                    <a:p>
                      <a:pPr algn="ctr"/>
                      <a:r>
                        <a:rPr lang="en-US" sz="1900" b="1" dirty="0">
                          <a:latin typeface="Times New Roman" panose="02020603050405020304" pitchFamily="18" charset="0"/>
                          <a:cs typeface="Times New Roman" panose="02020603050405020304" pitchFamily="18" charset="0"/>
                        </a:rPr>
                        <a:t>Python Type</a:t>
                      </a:r>
                      <a:endParaRPr lang="en-IN" sz="1900" b="1" dirty="0">
                        <a:latin typeface="Times New Roman" panose="02020603050405020304" pitchFamily="18" charset="0"/>
                        <a:cs typeface="Times New Roman" panose="02020603050405020304" pitchFamily="18" charset="0"/>
                      </a:endParaRPr>
                    </a:p>
                  </a:txBody>
                  <a:tcPr marL="121920" marR="121920" marT="60960" marB="60960">
                    <a:solidFill>
                      <a:schemeClr val="accent6">
                        <a:lumMod val="60000"/>
                        <a:lumOff val="40000"/>
                      </a:schemeClr>
                    </a:solidFill>
                  </a:tcPr>
                </a:tc>
                <a:tc>
                  <a:txBody>
                    <a:bodyPr/>
                    <a:lstStyle/>
                    <a:p>
                      <a:pPr algn="ctr"/>
                      <a:r>
                        <a:rPr lang="en-US" sz="1900" b="1" dirty="0">
                          <a:latin typeface="Times New Roman" panose="02020603050405020304" pitchFamily="18" charset="0"/>
                          <a:cs typeface="Times New Roman" panose="02020603050405020304" pitchFamily="18" charset="0"/>
                        </a:rPr>
                        <a:t>Size in bytes</a:t>
                      </a:r>
                      <a:endParaRPr lang="en-IN" sz="1900" b="1" dirty="0">
                        <a:latin typeface="Times New Roman" panose="02020603050405020304" pitchFamily="18" charset="0"/>
                        <a:cs typeface="Times New Roman" panose="02020603050405020304" pitchFamily="18" charset="0"/>
                      </a:endParaRPr>
                    </a:p>
                  </a:txBody>
                  <a:tcPr marL="121920" marR="121920" marT="60960" marB="60960">
                    <a:solidFill>
                      <a:schemeClr val="accent6">
                        <a:lumMod val="60000"/>
                        <a:lumOff val="40000"/>
                      </a:schemeClr>
                    </a:solidFill>
                  </a:tcPr>
                </a:tc>
              </a:tr>
              <a:tr h="406400">
                <a:tc>
                  <a:txBody>
                    <a:bodyPr/>
                    <a:lstStyle/>
                    <a:p>
                      <a:pPr algn="ctr"/>
                      <a:r>
                        <a:rPr lang="en-US" sz="1900" b="1" i="1" dirty="0">
                          <a:latin typeface="Times New Roman" panose="02020603050405020304" pitchFamily="18" charset="0"/>
                          <a:cs typeface="Times New Roman" panose="02020603050405020304" pitchFamily="18" charset="0"/>
                        </a:rPr>
                        <a:t>b</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Signed char</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1</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B</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Unsigned char</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1</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h</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Signed short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2</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H</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Unsigned short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2</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i</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Signed </a:t>
                      </a: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2</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I</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Unsigned </a:t>
                      </a: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2</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l</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Signed long</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4</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L</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Unsigned long</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4</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q</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Signed long </a:t>
                      </a:r>
                      <a:r>
                        <a:rPr lang="en-US" sz="1900" dirty="0" err="1">
                          <a:latin typeface="Times New Roman" panose="02020603050405020304" pitchFamily="18" charset="0"/>
                          <a:cs typeface="Times New Roman" panose="02020603050405020304" pitchFamily="18" charset="0"/>
                        </a:rPr>
                        <a:t>long</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8</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Q</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Unsigned long</a:t>
                      </a:r>
                      <a:r>
                        <a:rPr lang="en-US" sz="1900" baseline="0" dirty="0">
                          <a:latin typeface="Times New Roman" panose="02020603050405020304" pitchFamily="18" charset="0"/>
                          <a:cs typeface="Times New Roman" panose="02020603050405020304" pitchFamily="18" charset="0"/>
                        </a:rPr>
                        <a:t> </a:t>
                      </a:r>
                      <a:r>
                        <a:rPr lang="en-US" sz="1900" baseline="0" dirty="0" err="1">
                          <a:latin typeface="Times New Roman" panose="02020603050405020304" pitchFamily="18" charset="0"/>
                          <a:cs typeface="Times New Roman" panose="02020603050405020304" pitchFamily="18" charset="0"/>
                        </a:rPr>
                        <a:t>long</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err="1">
                          <a:latin typeface="Times New Roman" panose="02020603050405020304" pitchFamily="18" charset="0"/>
                          <a:cs typeface="Times New Roman" panose="02020603050405020304" pitchFamily="18" charset="0"/>
                        </a:rPr>
                        <a:t>int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8</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f</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Float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float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4</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r h="406400">
                <a:tc>
                  <a:txBody>
                    <a:bodyPr/>
                    <a:lstStyle/>
                    <a:p>
                      <a:pPr algn="ctr"/>
                      <a:r>
                        <a:rPr lang="en-US" sz="1900" b="1" i="1" dirty="0">
                          <a:latin typeface="Times New Roman" panose="02020603050405020304" pitchFamily="18" charset="0"/>
                          <a:cs typeface="Times New Roman" panose="02020603050405020304" pitchFamily="18" charset="0"/>
                        </a:rPr>
                        <a:t>d</a:t>
                      </a:r>
                      <a:endParaRPr lang="en-IN" sz="1900" b="1" i="1"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Double</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float</a:t>
                      </a:r>
                      <a:endParaRPr lang="en-IN" sz="1900" dirty="0">
                        <a:latin typeface="Times New Roman" panose="02020603050405020304" pitchFamily="18" charset="0"/>
                        <a:cs typeface="Times New Roman" panose="02020603050405020304" pitchFamily="18" charset="0"/>
                      </a:endParaRPr>
                    </a:p>
                  </a:txBody>
                  <a:tcPr marL="121920" marR="121920" marT="60960" marB="60960"/>
                </a:tc>
                <a:tc>
                  <a:txBody>
                    <a:bodyPr/>
                    <a:lstStyle/>
                    <a:p>
                      <a:pPr algn="ctr"/>
                      <a:r>
                        <a:rPr lang="en-US" sz="1900" dirty="0">
                          <a:latin typeface="Times New Roman" panose="02020603050405020304" pitchFamily="18" charset="0"/>
                          <a:cs typeface="Times New Roman" panose="02020603050405020304" pitchFamily="18" charset="0"/>
                        </a:rPr>
                        <a:t>8</a:t>
                      </a:r>
                      <a:endParaRPr lang="en-IN" sz="1900" dirty="0">
                        <a:latin typeface="Times New Roman" panose="02020603050405020304" pitchFamily="18" charset="0"/>
                        <a:cs typeface="Times New Roman" panose="02020603050405020304" pitchFamily="18" charset="0"/>
                      </a:endParaRPr>
                    </a:p>
                  </a:txBody>
                  <a:tcPr marL="121920" marR="121920" marT="60960" marB="6096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latin typeface="interbold"/>
                <a:cs typeface="Times New Roman" panose="02020603050405020304" pitchFamily="18" charset="0"/>
              </a:rPr>
              <a:t>Accessing Array using while loop</a:t>
            </a:r>
            <a:endParaRPr lang="en-IN" sz="5400" dirty="0">
              <a:latin typeface="interbold"/>
              <a:cs typeface="Times New Roman" panose="02020603050405020304" pitchFamily="18" charset="0"/>
            </a:endParaRPr>
          </a:p>
        </p:txBody>
      </p:sp>
      <p:sp>
        <p:nvSpPr>
          <p:cNvPr id="3" name="Content Placeholder 2"/>
          <p:cNvSpPr>
            <a:spLocks noGrp="1"/>
          </p:cNvSpPr>
          <p:nvPr>
            <p:ph idx="1"/>
          </p:nvPr>
        </p:nvSpPr>
        <p:spPr>
          <a:xfrm>
            <a:off x="609600" y="1295400"/>
            <a:ext cx="6096000" cy="5181600"/>
          </a:xfrm>
        </p:spPr>
        <p:txBody>
          <a:bodyPr>
            <a:noAutofit/>
          </a:bodyPr>
          <a:lstStyle/>
          <a:p>
            <a:pPr marL="0" indent="0">
              <a:buNone/>
            </a:pPr>
            <a:r>
              <a:rPr lang="en-US" sz="2400" i="1" dirty="0">
                <a:latin typeface="interbold"/>
                <a:cs typeface="Times New Roman" panose="02020603050405020304" pitchFamily="18" charset="0"/>
              </a:rPr>
              <a:t>from array import *</a:t>
            </a:r>
            <a:endParaRPr lang="en-US" sz="2400" i="1" dirty="0">
              <a:latin typeface="interbold"/>
              <a:cs typeface="Times New Roman" panose="02020603050405020304" pitchFamily="18" charset="0"/>
            </a:endParaRPr>
          </a:p>
          <a:p>
            <a:pPr marL="0" indent="0">
              <a:buNone/>
            </a:pPr>
            <a:r>
              <a:rPr lang="en-US" sz="2400" i="1" dirty="0" err="1">
                <a:latin typeface="interbold"/>
                <a:cs typeface="Times New Roman" panose="02020603050405020304" pitchFamily="18" charset="0"/>
              </a:rPr>
              <a:t>stu_roll</a:t>
            </a:r>
            <a:r>
              <a:rPr lang="en-US" sz="2400" i="1" dirty="0">
                <a:latin typeface="interbold"/>
                <a:cs typeface="Times New Roman" panose="02020603050405020304" pitchFamily="18" charset="0"/>
              </a:rPr>
              <a:t> = array(‘i’, [101, 102, 103, 104, 105])</a:t>
            </a:r>
            <a:endParaRPr lang="en-US" sz="2400" i="1" dirty="0">
              <a:latin typeface="interbold"/>
              <a:cs typeface="Times New Roman" panose="02020603050405020304" pitchFamily="18" charset="0"/>
            </a:endParaRPr>
          </a:p>
          <a:p>
            <a:pPr marL="0" indent="0">
              <a:buNone/>
            </a:pPr>
            <a:endParaRPr lang="en-US"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n = </a:t>
            </a:r>
            <a:r>
              <a:rPr lang="en-US" sz="2400" dirty="0" err="1">
                <a:latin typeface="interbold"/>
                <a:cs typeface="Times New Roman" panose="02020603050405020304" pitchFamily="18" charset="0"/>
              </a:rPr>
              <a:t>len</a:t>
            </a:r>
            <a:r>
              <a:rPr lang="en-US" sz="2400" dirty="0">
                <a:latin typeface="interbold"/>
                <a:cs typeface="Times New Roman" panose="02020603050405020304" pitchFamily="18" charset="0"/>
              </a:rPr>
              <a:t>(</a:t>
            </a:r>
            <a:r>
              <a:rPr lang="en-US" sz="2400" i="1" dirty="0" err="1">
                <a:latin typeface="interbold"/>
                <a:cs typeface="Times New Roman" panose="02020603050405020304" pitchFamily="18" charset="0"/>
              </a:rPr>
              <a:t>stu_roll</a:t>
            </a:r>
            <a:r>
              <a:rPr lang="en-US" sz="2400" dirty="0">
                <a:latin typeface="interbold"/>
                <a:cs typeface="Times New Roman" panose="02020603050405020304" pitchFamily="18" charset="0"/>
              </a:rPr>
              <a:t>)</a:t>
            </a:r>
            <a:endParaRPr lang="en-US"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i = 0</a:t>
            </a:r>
            <a:endParaRPr lang="en-US"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while i &lt; n</a:t>
            </a:r>
            <a:r>
              <a:rPr lang="en-IN" sz="2400" dirty="0">
                <a:latin typeface="interbold"/>
                <a:cs typeface="Times New Roman" panose="02020603050405020304" pitchFamily="18" charset="0"/>
              </a:rPr>
              <a:t> :</a:t>
            </a:r>
            <a:endParaRPr lang="en-IN"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	print(</a:t>
            </a:r>
            <a:r>
              <a:rPr lang="en-US" sz="2400" i="1" dirty="0" err="1">
                <a:latin typeface="interbold"/>
                <a:cs typeface="Times New Roman" panose="02020603050405020304" pitchFamily="18" charset="0"/>
              </a:rPr>
              <a:t>stu_roll</a:t>
            </a:r>
            <a:r>
              <a:rPr lang="en-US" sz="2400" dirty="0">
                <a:latin typeface="interbold"/>
                <a:cs typeface="Times New Roman" panose="02020603050405020304" pitchFamily="18" charset="0"/>
              </a:rPr>
              <a:t>[i])</a:t>
            </a:r>
            <a:endParaRPr lang="en-US"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	i+=1</a:t>
            </a:r>
            <a:endParaRPr lang="en-US" sz="2400" dirty="0">
              <a:latin typeface="interbold"/>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interbold"/>
                <a:cs typeface="Times New Roman" panose="02020603050405020304" pitchFamily="18" charset="0"/>
              </a:rPr>
              <a:t>append ( )</a:t>
            </a:r>
            <a:endParaRPr lang="en-IN" sz="5335" dirty="0">
              <a:latin typeface="interbold"/>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5" dirty="0">
                <a:latin typeface="interbold"/>
                <a:cs typeface="Times New Roman" panose="02020603050405020304" pitchFamily="18" charset="0"/>
              </a:rPr>
              <a:t>This method is used to add an element at the end of the existing array.</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array_name.append</a:t>
            </a:r>
            <a:r>
              <a:rPr lang="en-US" sz="2665" dirty="0">
                <a:latin typeface="interbold"/>
                <a:cs typeface="Times New Roman" panose="02020603050405020304" pitchFamily="18" charset="0"/>
              </a:rPr>
              <a:t>(</a:t>
            </a:r>
            <a:r>
              <a:rPr lang="en-US" sz="2665" dirty="0" err="1">
                <a:latin typeface="interbold"/>
                <a:cs typeface="Times New Roman" panose="02020603050405020304" pitchFamily="18" charset="0"/>
              </a:rPr>
              <a:t>new_element</a:t>
            </a:r>
            <a:r>
              <a:rPr lang="en-US" sz="2665" dirty="0">
                <a:latin typeface="interbold"/>
                <a:cs typeface="Times New Roman" panose="02020603050405020304" pitchFamily="18" charset="0"/>
              </a:rPr>
              <a:t>)</a:t>
            </a:r>
            <a:endParaRPr lang="en-IN" sz="2665" dirty="0">
              <a:latin typeface="interbold"/>
              <a:cs typeface="Times New Roman" panose="02020603050405020304" pitchFamily="18" charset="0"/>
            </a:endParaRPr>
          </a:p>
        </p:txBody>
      </p:sp>
      <p:sp>
        <p:nvSpPr>
          <p:cNvPr id="4" name="TextBox 3"/>
          <p:cNvSpPr txBox="1"/>
          <p:nvPr/>
        </p:nvSpPr>
        <p:spPr>
          <a:xfrm>
            <a:off x="1865020" y="3429001"/>
            <a:ext cx="2859116"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interbold"/>
                <a:cs typeface="Times New Roman" panose="02020603050405020304" pitchFamily="18" charset="0"/>
              </a:rPr>
              <a:t>Object of Array Class</a:t>
            </a:r>
            <a:endParaRPr lang="en-IN" sz="2400" dirty="0">
              <a:latin typeface="interbold"/>
              <a:cs typeface="Times New Roman" panose="02020603050405020304" pitchFamily="18" charset="0"/>
            </a:endParaRPr>
          </a:p>
        </p:txBody>
      </p:sp>
      <p:cxnSp>
        <p:nvCxnSpPr>
          <p:cNvPr id="5" name="Straight Arrow Connector 4"/>
          <p:cNvCxnSpPr>
            <a:stCxn id="4" idx="0"/>
          </p:cNvCxnSpPr>
          <p:nvPr/>
        </p:nvCxnSpPr>
        <p:spPr>
          <a:xfrm flipH="1" flipV="1">
            <a:off x="2881212" y="2819404"/>
            <a:ext cx="413366" cy="6095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latin typeface="interbold"/>
                <a:cs typeface="Times New Roman" panose="02020603050405020304" pitchFamily="18" charset="0"/>
              </a:rPr>
              <a:t>Getting User input</a:t>
            </a:r>
            <a:endParaRPr lang="en-IN" sz="5400" dirty="0">
              <a:latin typeface="interbold"/>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from array import *</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err="1">
                <a:latin typeface="Times New Roman" panose="02020603050405020304" pitchFamily="18" charset="0"/>
                <a:cs typeface="Times New Roman" panose="02020603050405020304" pitchFamily="18" charset="0"/>
              </a:rPr>
              <a:t>stu_roll</a:t>
            </a:r>
            <a:r>
              <a:rPr lang="en-US" sz="2665" dirty="0">
                <a:latin typeface="Times New Roman" panose="02020603050405020304" pitchFamily="18" charset="0"/>
                <a:cs typeface="Times New Roman" panose="02020603050405020304" pitchFamily="18" charset="0"/>
              </a:rPr>
              <a:t> = array(‘i’, [ ])</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n = </a:t>
            </a:r>
            <a:r>
              <a:rPr lang="en-US" sz="2665" dirty="0" err="1">
                <a:latin typeface="Times New Roman" panose="02020603050405020304" pitchFamily="18" charset="0"/>
                <a:cs typeface="Times New Roman" panose="02020603050405020304" pitchFamily="18" charset="0"/>
              </a:rPr>
              <a:t>int</a:t>
            </a:r>
            <a:r>
              <a:rPr lang="en-US" sz="2665" dirty="0">
                <a:latin typeface="Times New Roman" panose="02020603050405020304" pitchFamily="18" charset="0"/>
                <a:cs typeface="Times New Roman" panose="02020603050405020304" pitchFamily="18" charset="0"/>
              </a:rPr>
              <a:t>(input(“How many elements? ”))</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for i in range(n)</a:t>
            </a:r>
            <a:r>
              <a:rPr lang="en-US" sz="2665" b="1" dirty="0">
                <a:latin typeface="Times New Roman" panose="02020603050405020304" pitchFamily="18" charset="0"/>
                <a:cs typeface="Times New Roman" panose="02020603050405020304" pitchFamily="18" charset="0"/>
              </a:rPr>
              <a:t>:</a:t>
            </a:r>
            <a:endParaRPr lang="en-US" sz="2665" b="1"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a:t>
            </a:r>
            <a:r>
              <a:rPr lang="en-US" sz="2665" dirty="0" err="1">
                <a:latin typeface="Times New Roman" panose="02020603050405020304" pitchFamily="18" charset="0"/>
                <a:cs typeface="Times New Roman" panose="02020603050405020304" pitchFamily="18" charset="0"/>
              </a:rPr>
              <a:t>stu_roll.append</a:t>
            </a:r>
            <a:r>
              <a:rPr lang="en-US" sz="2665" dirty="0">
                <a:latin typeface="Times New Roman" panose="02020603050405020304" pitchFamily="18" charset="0"/>
                <a:cs typeface="Times New Roman" panose="02020603050405020304" pitchFamily="18" charset="0"/>
              </a:rPr>
              <a:t>(</a:t>
            </a:r>
            <a:r>
              <a:rPr lang="en-US" sz="2665" dirty="0" err="1">
                <a:latin typeface="Times New Roman" panose="02020603050405020304" pitchFamily="18" charset="0"/>
                <a:cs typeface="Times New Roman" panose="02020603050405020304" pitchFamily="18" charset="0"/>
              </a:rPr>
              <a:t>int</a:t>
            </a:r>
            <a:r>
              <a:rPr lang="en-US" sz="2665" dirty="0">
                <a:latin typeface="Times New Roman" panose="02020603050405020304" pitchFamily="18" charset="0"/>
                <a:cs typeface="Times New Roman" panose="02020603050405020304" pitchFamily="18" charset="0"/>
              </a:rPr>
              <a:t>(input(“Enter Element: ”)))</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for i in range(</a:t>
            </a:r>
            <a:r>
              <a:rPr lang="en-US" sz="2665" dirty="0" err="1">
                <a:latin typeface="Times New Roman" panose="02020603050405020304" pitchFamily="18" charset="0"/>
                <a:cs typeface="Times New Roman" panose="02020603050405020304" pitchFamily="18" charset="0"/>
              </a:rPr>
              <a:t>len</a:t>
            </a:r>
            <a:r>
              <a:rPr lang="en-US" sz="2665" dirty="0">
                <a:latin typeface="Times New Roman" panose="02020603050405020304" pitchFamily="18" charset="0"/>
                <a:cs typeface="Times New Roman" panose="02020603050405020304" pitchFamily="18" charset="0"/>
              </a:rPr>
              <a:t>(</a:t>
            </a:r>
            <a:r>
              <a:rPr lang="en-US" sz="2665" dirty="0" err="1">
                <a:latin typeface="Times New Roman" panose="02020603050405020304" pitchFamily="18" charset="0"/>
                <a:cs typeface="Times New Roman" panose="02020603050405020304" pitchFamily="18" charset="0"/>
              </a:rPr>
              <a:t>stu_roll</a:t>
            </a:r>
            <a:r>
              <a:rPr lang="en-US" sz="2665" dirty="0">
                <a:latin typeface="Times New Roman" panose="02020603050405020304" pitchFamily="18" charset="0"/>
                <a:cs typeface="Times New Roman" panose="02020603050405020304" pitchFamily="18" charset="0"/>
              </a:rPr>
              <a:t>))</a:t>
            </a:r>
            <a:r>
              <a:rPr lang="en-US" sz="2665" b="1" dirty="0">
                <a:latin typeface="Times New Roman" panose="02020603050405020304" pitchFamily="18" charset="0"/>
                <a:cs typeface="Times New Roman" panose="02020603050405020304" pitchFamily="18" charset="0"/>
              </a:rPr>
              <a:t>:</a:t>
            </a:r>
            <a:endParaRPr lang="en-US" sz="2665" b="1"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print(</a:t>
            </a:r>
            <a:r>
              <a:rPr lang="en-US" sz="2665" dirty="0" err="1">
                <a:latin typeface="Times New Roman" panose="02020603050405020304" pitchFamily="18" charset="0"/>
                <a:cs typeface="Times New Roman" panose="02020603050405020304" pitchFamily="18" charset="0"/>
              </a:rPr>
              <a:t>stu_roll</a:t>
            </a:r>
            <a:r>
              <a:rPr lang="en-US" sz="2665" dirty="0">
                <a:latin typeface="Times New Roman" panose="02020603050405020304" pitchFamily="18" charset="0"/>
                <a:cs typeface="Times New Roman" panose="02020603050405020304" pitchFamily="18" charset="0"/>
              </a:rPr>
              <a:t>[i])</a:t>
            </a:r>
            <a:endParaRPr lang="en-US"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interbold"/>
                <a:cs typeface="Times New Roman" panose="02020603050405020304" pitchFamily="18" charset="0"/>
              </a:rPr>
              <a:t>insert( )</a:t>
            </a:r>
            <a:endParaRPr lang="en-IN" sz="5335" dirty="0">
              <a:latin typeface="interbold"/>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5" dirty="0">
                <a:latin typeface="interbold"/>
                <a:cs typeface="Times New Roman" panose="02020603050405020304" pitchFamily="18" charset="0"/>
              </a:rPr>
              <a:t>This method is used to insert an element in a particular position of the existing array.</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array_name.insert</a:t>
            </a:r>
            <a:r>
              <a:rPr lang="en-US" sz="2665" dirty="0">
                <a:latin typeface="interbold"/>
                <a:cs typeface="Times New Roman" panose="02020603050405020304" pitchFamily="18" charset="0"/>
              </a:rPr>
              <a:t>(</a:t>
            </a:r>
            <a:r>
              <a:rPr lang="en-US" sz="2665" dirty="0" err="1">
                <a:latin typeface="interbold"/>
                <a:cs typeface="Times New Roman" panose="02020603050405020304" pitchFamily="18" charset="0"/>
              </a:rPr>
              <a:t>position_number</a:t>
            </a: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new_element</a:t>
            </a:r>
            <a:r>
              <a:rPr lang="en-US" sz="2665" dirty="0">
                <a:latin typeface="interbold"/>
                <a:cs typeface="Times New Roman" panose="02020603050405020304" pitchFamily="18" charset="0"/>
              </a:rPr>
              <a:t>)</a:t>
            </a:r>
            <a:endParaRPr lang="en-IN" sz="2665" dirty="0">
              <a:latin typeface="interbold"/>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Times New Roman" panose="02020603050405020304" pitchFamily="18" charset="0"/>
                <a:cs typeface="Times New Roman" panose="02020603050405020304" pitchFamily="18" charset="0"/>
              </a:rPr>
              <a:t>pop ( )</a:t>
            </a:r>
            <a:endParaRPr lang="en-IN" sz="5335"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5" dirty="0">
                <a:latin typeface="interbold"/>
                <a:cs typeface="Times New Roman" panose="02020603050405020304" pitchFamily="18" charset="0"/>
              </a:rPr>
              <a:t>This method is used to remove last element from the existing array.</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array_name.pop</a:t>
            </a:r>
            <a:r>
              <a:rPr lang="en-US" sz="2665" dirty="0">
                <a:latin typeface="interbold"/>
                <a:cs typeface="Times New Roman" panose="02020603050405020304" pitchFamily="18" charset="0"/>
              </a:rPr>
              <a:t>( )</a:t>
            </a:r>
            <a:endParaRPr lang="en-IN" sz="2665" dirty="0">
              <a:latin typeface="interbold"/>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interbold"/>
                <a:cs typeface="Times New Roman" panose="02020603050405020304" pitchFamily="18" charset="0"/>
              </a:rPr>
              <a:t>pop (n)</a:t>
            </a:r>
            <a:endParaRPr lang="en-IN" sz="5335" dirty="0">
              <a:latin typeface="interbold"/>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5" dirty="0">
                <a:latin typeface="interbold"/>
                <a:cs typeface="Times New Roman" panose="02020603050405020304" pitchFamily="18" charset="0"/>
              </a:rPr>
              <a:t>This method is used to remove an element specified by position number, from the existing array and returns removed element.</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array_name.pop</a:t>
            </a:r>
            <a:r>
              <a:rPr lang="en-US" sz="2665" dirty="0">
                <a:latin typeface="interbold"/>
                <a:cs typeface="Times New Roman" panose="02020603050405020304" pitchFamily="18" charset="0"/>
              </a:rPr>
              <a:t>(</a:t>
            </a:r>
            <a:r>
              <a:rPr lang="en-US" sz="2665" dirty="0" err="1">
                <a:latin typeface="interbold"/>
                <a:cs typeface="Times New Roman" panose="02020603050405020304" pitchFamily="18" charset="0"/>
              </a:rPr>
              <a:t>position_number</a:t>
            </a:r>
            <a:r>
              <a:rPr lang="en-US" sz="2665" dirty="0">
                <a:latin typeface="interbold"/>
                <a:cs typeface="Times New Roman" panose="02020603050405020304" pitchFamily="18" charset="0"/>
              </a:rPr>
              <a:t>)</a:t>
            </a:r>
            <a:endParaRPr lang="en-IN" sz="2665" dirty="0">
              <a:latin typeface="interbold"/>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interbold"/>
                <a:cs typeface="Times New Roman" panose="02020603050405020304" pitchFamily="18" charset="0"/>
              </a:rPr>
              <a:t>remove( )</a:t>
            </a:r>
            <a:endParaRPr lang="en-IN" sz="5335" dirty="0">
              <a:latin typeface="interbold"/>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5" dirty="0">
                <a:latin typeface="interbold"/>
                <a:cs typeface="Times New Roman" panose="02020603050405020304" pitchFamily="18" charset="0"/>
              </a:rPr>
              <a:t>This method is used to remove first occurrence of given element from the existing array. If it doesn’t found the element, shows </a:t>
            </a:r>
            <a:r>
              <a:rPr lang="en-US" sz="2665" dirty="0" err="1">
                <a:latin typeface="interbold"/>
                <a:cs typeface="Times New Roman" panose="02020603050405020304" pitchFamily="18" charset="0"/>
              </a:rPr>
              <a:t>valueError</a:t>
            </a:r>
            <a:r>
              <a:rPr lang="en-US" sz="2665" dirty="0">
                <a:latin typeface="interbold"/>
                <a:cs typeface="Times New Roman" panose="02020603050405020304" pitchFamily="18" charset="0"/>
              </a:rPr>
              <a:t>.</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array_name.remove</a:t>
            </a:r>
            <a:r>
              <a:rPr lang="en-US" sz="2665" dirty="0">
                <a:latin typeface="interbold"/>
                <a:cs typeface="Times New Roman" panose="02020603050405020304" pitchFamily="18" charset="0"/>
              </a:rPr>
              <a:t>(element)</a:t>
            </a:r>
            <a:endParaRPr lang="en-IN" sz="2665" dirty="0">
              <a:latin typeface="interbold"/>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interbold"/>
                <a:cs typeface="Times New Roman" panose="02020603050405020304" pitchFamily="18" charset="0"/>
              </a:rPr>
              <a:t>index( )</a:t>
            </a:r>
            <a:endParaRPr lang="en-IN" sz="5335" dirty="0">
              <a:latin typeface="interbold"/>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5" dirty="0">
                <a:latin typeface="interbold"/>
                <a:cs typeface="Times New Roman" panose="02020603050405020304" pitchFamily="18" charset="0"/>
              </a:rPr>
              <a:t>This method returns position number of first occurrence of given element in the array. If it doesn’t found the element, shows </a:t>
            </a:r>
            <a:r>
              <a:rPr lang="en-US" sz="2665" dirty="0" err="1">
                <a:latin typeface="interbold"/>
                <a:cs typeface="Times New Roman" panose="02020603050405020304" pitchFamily="18" charset="0"/>
              </a:rPr>
              <a:t>valueError</a:t>
            </a:r>
            <a:r>
              <a:rPr lang="en-US" sz="2665" dirty="0">
                <a:latin typeface="interbold"/>
                <a:cs typeface="Times New Roman" panose="02020603050405020304" pitchFamily="18" charset="0"/>
              </a:rPr>
              <a:t>.</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array_name.index</a:t>
            </a:r>
            <a:r>
              <a:rPr lang="en-US" sz="2665" dirty="0">
                <a:latin typeface="interbold"/>
                <a:cs typeface="Times New Roman" panose="02020603050405020304" pitchFamily="18" charset="0"/>
              </a:rPr>
              <a:t>(element)</a:t>
            </a:r>
            <a:endParaRPr lang="en-IN" sz="2665" dirty="0">
              <a:latin typeface="interbold"/>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interbold"/>
                <a:cs typeface="Times New Roman" panose="02020603050405020304" pitchFamily="18" charset="0"/>
              </a:rPr>
              <a:t>reverse ( )</a:t>
            </a:r>
            <a:endParaRPr lang="en-IN" sz="5335" dirty="0">
              <a:latin typeface="interbold"/>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5" dirty="0">
                <a:latin typeface="interbold"/>
                <a:cs typeface="Times New Roman" panose="02020603050405020304" pitchFamily="18" charset="0"/>
              </a:rPr>
              <a:t>This method is used to reverse the order of elements in the array.</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array_name.reverse</a:t>
            </a:r>
            <a:r>
              <a:rPr lang="en-US" sz="2665" dirty="0">
                <a:latin typeface="interbold"/>
                <a:cs typeface="Times New Roman" panose="02020603050405020304" pitchFamily="18" charset="0"/>
              </a:rPr>
              <a:t>( )</a:t>
            </a:r>
            <a:endParaRPr lang="en-IN" sz="2665" dirty="0">
              <a:latin typeface="interbold"/>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50217" y="357264"/>
            <a:ext cx="9775991" cy="724247"/>
          </a:xfrm>
        </p:spPr>
        <p:txBody>
          <a:bodyPr>
            <a:noAutofit/>
          </a:bodyPr>
          <a:lstStyle/>
          <a:p>
            <a:pPr algn="just"/>
            <a:r>
              <a:rPr lang="en-IN" b="1" dirty="0">
                <a:latin typeface="interbold"/>
              </a:rPr>
              <a:t>Array</a:t>
            </a:r>
            <a:endParaRPr lang="en-IN" b="1" i="0" dirty="0">
              <a:effectLst/>
              <a:latin typeface="interbold"/>
            </a:endParaRPr>
          </a:p>
        </p:txBody>
      </p:sp>
      <p:sp>
        <p:nvSpPr>
          <p:cNvPr id="74" name="TextBox 73"/>
          <p:cNvSpPr txBox="1"/>
          <p:nvPr/>
        </p:nvSpPr>
        <p:spPr>
          <a:xfrm>
            <a:off x="0" y="1635017"/>
            <a:ext cx="12027243" cy="3046988"/>
          </a:xfrm>
          <a:prstGeom prst="rect">
            <a:avLst/>
          </a:prstGeom>
          <a:noFill/>
        </p:spPr>
        <p:txBody>
          <a:bodyPr wrap="square" rtlCol="0" anchor="ctr">
            <a:spAutoFit/>
          </a:bodyPr>
          <a:lstStyle/>
          <a:p>
            <a:r>
              <a:rPr lang="en-US" sz="2400" dirty="0">
                <a:solidFill>
                  <a:schemeClr val="tx1">
                    <a:lumMod val="75000"/>
                    <a:lumOff val="25000"/>
                  </a:schemeClr>
                </a:solidFill>
                <a:latin typeface="inter-bold"/>
                <a:cs typeface="Times New Roman" panose="02020603050405020304" pitchFamily="18" charset="0"/>
              </a:rPr>
              <a:t>In Python, Array is an object that provide a mechanism for storing several data items with only one identifier, thereby simplifying the task of data management. Array is beneficial if you need to store group of elements of same datatype. In Python, Arrays can increase or decrease their size dynamically. </a:t>
            </a:r>
            <a:endParaRPr lang="en-US" sz="2400" dirty="0">
              <a:solidFill>
                <a:schemeClr val="tx1">
                  <a:lumMod val="75000"/>
                  <a:lumOff val="25000"/>
                </a:schemeClr>
              </a:solidFill>
              <a:latin typeface="inter-bold"/>
              <a:cs typeface="Times New Roman" panose="02020603050405020304" pitchFamily="18" charset="0"/>
            </a:endParaRPr>
          </a:p>
          <a:p>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Group of Integer- 10, 2, 40, 5, 6</a:t>
            </a:r>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Group of Float – 15.4, 25.4, 6.5</a:t>
            </a:r>
            <a:endParaRPr lang="en-IN" sz="2400" dirty="0">
              <a:solidFill>
                <a:schemeClr val="tx1">
                  <a:lumMod val="75000"/>
                  <a:lumOff val="25000"/>
                </a:schemeClr>
              </a:solidFill>
              <a:latin typeface="inter-bold"/>
              <a:cs typeface="Times New Roman" panose="02020603050405020304" pitchFamily="18" charset="0"/>
            </a:endParaRPr>
          </a:p>
          <a:p>
            <a:pPr marL="0" indent="0">
              <a:buNone/>
            </a:pPr>
            <a:endParaRPr lang="en-US" sz="2400" dirty="0">
              <a:latin typeface="inter-bold"/>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interbold"/>
                <a:cs typeface="Times New Roman" panose="02020603050405020304" pitchFamily="18" charset="0"/>
              </a:rPr>
              <a:t>extend( )</a:t>
            </a:r>
            <a:endParaRPr lang="en-IN" sz="5335" dirty="0">
              <a:latin typeface="interbold"/>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5" dirty="0">
                <a:latin typeface="interbold"/>
                <a:cs typeface="Times New Roman" panose="02020603050405020304" pitchFamily="18" charset="0"/>
              </a:rPr>
              <a:t>This method is used to append another array or </a:t>
            </a:r>
            <a:r>
              <a:rPr lang="en-US" sz="2665" dirty="0" err="1">
                <a:latin typeface="interbold"/>
                <a:cs typeface="Times New Roman" panose="02020603050405020304" pitchFamily="18" charset="0"/>
              </a:rPr>
              <a:t>iterable</a:t>
            </a:r>
            <a:r>
              <a:rPr lang="en-US" sz="2665" dirty="0">
                <a:latin typeface="interbold"/>
                <a:cs typeface="Times New Roman" panose="02020603050405020304" pitchFamily="18" charset="0"/>
              </a:rPr>
              <a:t> object at the end of the array</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array_name.extend</a:t>
            </a:r>
            <a:r>
              <a:rPr lang="en-US" sz="2665" dirty="0">
                <a:latin typeface="interbold"/>
                <a:cs typeface="Times New Roman" panose="02020603050405020304" pitchFamily="18" charset="0"/>
              </a:rPr>
              <a:t>(</a:t>
            </a:r>
            <a:r>
              <a:rPr lang="en-US" sz="2665" dirty="0" err="1">
                <a:latin typeface="interbold"/>
                <a:cs typeface="Times New Roman" panose="02020603050405020304" pitchFamily="18" charset="0"/>
              </a:rPr>
              <a:t>arr</a:t>
            </a:r>
            <a:r>
              <a:rPr lang="en-US" sz="2665" dirty="0">
                <a:latin typeface="interbold"/>
                <a:cs typeface="Times New Roman" panose="02020603050405020304" pitchFamily="18" charset="0"/>
              </a:rPr>
              <a:t>)</a:t>
            </a:r>
            <a:endParaRPr lang="en-IN" sz="2665" dirty="0">
              <a:latin typeface="interbold"/>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5" dirty="0">
                <a:latin typeface="interbold"/>
                <a:cs typeface="Times New Roman" panose="02020603050405020304" pitchFamily="18" charset="0"/>
              </a:rPr>
              <a:t>Slicing on Arrays</a:t>
            </a:r>
            <a:endParaRPr lang="en-IN" sz="5335" dirty="0">
              <a:latin typeface="interbold"/>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5" dirty="0">
                <a:latin typeface="interbold"/>
                <a:cs typeface="Times New Roman" panose="02020603050405020304" pitchFamily="18" charset="0"/>
              </a:rPr>
              <a:t>Slicing on arrays can be used to retrieve a piece of the array that contains a group of elements. Slicing is useful to retrieve a range of elements. </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 </a:t>
            </a:r>
            <a:endParaRPr lang="en-US" sz="2665" dirty="0">
              <a:latin typeface="interbold"/>
              <a:cs typeface="Times New Roman" panose="02020603050405020304" pitchFamily="18" charset="0"/>
            </a:endParaRPr>
          </a:p>
          <a:p>
            <a:pPr marL="0" indent="0">
              <a:buNone/>
            </a:pPr>
            <a:r>
              <a:rPr lang="en-US" sz="2665" dirty="0" err="1">
                <a:latin typeface="interbold"/>
                <a:cs typeface="Times New Roman" panose="02020603050405020304" pitchFamily="18" charset="0"/>
              </a:rPr>
              <a:t>new_array_name</a:t>
            </a:r>
            <a:r>
              <a:rPr lang="en-US" sz="2665" dirty="0">
                <a:latin typeface="interbold"/>
                <a:cs typeface="Times New Roman" panose="02020603050405020304" pitchFamily="18" charset="0"/>
              </a:rPr>
              <a:t> = </a:t>
            </a:r>
            <a:r>
              <a:rPr lang="en-US" sz="2665" dirty="0" err="1">
                <a:latin typeface="interbold"/>
                <a:cs typeface="Times New Roman" panose="02020603050405020304" pitchFamily="18" charset="0"/>
              </a:rPr>
              <a:t>array_name</a:t>
            </a:r>
            <a:r>
              <a:rPr lang="en-US" sz="2665" dirty="0">
                <a:latin typeface="interbold"/>
                <a:cs typeface="Times New Roman" panose="02020603050405020304" pitchFamily="18" charset="0"/>
              </a:rPr>
              <a:t>[</a:t>
            </a:r>
            <a:r>
              <a:rPr lang="en-US" sz="2665" dirty="0" err="1">
                <a:latin typeface="interbold"/>
                <a:cs typeface="Times New Roman" panose="02020603050405020304" pitchFamily="18" charset="0"/>
              </a:rPr>
              <a:t>start:stop:stepsize</a:t>
            </a:r>
            <a:r>
              <a:rPr lang="en-US" sz="2665" dirty="0">
                <a:latin typeface="interbold"/>
                <a:cs typeface="Times New Roman" panose="02020603050405020304" pitchFamily="18" charset="0"/>
              </a:rPr>
              <a:t>]</a:t>
            </a:r>
            <a:endParaRPr lang="en-IN" sz="2665" dirty="0">
              <a:latin typeface="interbold"/>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9596" y="1905506"/>
            <a:ext cx="11691891" cy="461665"/>
          </a:xfrm>
          <a:prstGeom prst="rect">
            <a:avLst/>
          </a:prstGeom>
          <a:noFill/>
        </p:spPr>
        <p:txBody>
          <a:bodyPr wrap="square">
            <a:spAutoFit/>
          </a:bodyPr>
          <a:lstStyle/>
          <a:p>
            <a:pPr marL="342900" indent="-342900">
              <a:buFont typeface="Arial" panose="020B0604020202020204" pitchFamily="34" charset="0"/>
              <a:buChar char="•"/>
            </a:pPr>
            <a:endParaRPr lang="en-US" sz="2400" dirty="0">
              <a:latin typeface="inter-bold"/>
              <a:cs typeface="Times New Roman" panose="02020603050405020304" pitchFamily="18" charset="0"/>
            </a:endParaRPr>
          </a:p>
        </p:txBody>
      </p:sp>
      <p:sp>
        <p:nvSpPr>
          <p:cNvPr id="3" name="TextBox 2"/>
          <p:cNvSpPr txBox="1"/>
          <p:nvPr/>
        </p:nvSpPr>
        <p:spPr>
          <a:xfrm>
            <a:off x="159391" y="1655805"/>
            <a:ext cx="12239537" cy="3323987"/>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anose="02020603050405020304" pitchFamily="18" charset="0"/>
              </a:rPr>
              <a:t>Arrays can store only one type of data.</a:t>
            </a:r>
            <a:endParaRPr lang="en-US" sz="2400" dirty="0">
              <a:solidFill>
                <a:schemeClr val="tx1">
                  <a:lumMod val="75000"/>
                  <a:lumOff val="25000"/>
                </a:schemeClr>
              </a:solidFill>
              <a:latin typeface="inter-bold"/>
              <a:cs typeface="Times New Roman" panose="02020603050405020304" pitchFamily="18" charset="0"/>
            </a:endParaRPr>
          </a:p>
          <a:p>
            <a:endParaRPr lang="en-US" sz="2400" dirty="0">
              <a:solidFill>
                <a:schemeClr val="tx1">
                  <a:lumMod val="75000"/>
                  <a:lumOff val="25000"/>
                </a:schemeClr>
              </a:solidFill>
              <a:latin typeface="inter-bold"/>
              <a:cs typeface="Times New Roman" panose="02020603050405020304" pitchFamily="18" charset="0"/>
            </a:endParaRPr>
          </a:p>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anose="02020603050405020304" pitchFamily="18" charset="0"/>
              </a:rPr>
              <a:t>In Python, The size of array is not fixed. Array can increase or decrease their size dynamically.</a:t>
            </a:r>
            <a:endParaRPr lang="en-US" sz="2400" dirty="0">
              <a:solidFill>
                <a:schemeClr val="tx1">
                  <a:lumMod val="75000"/>
                  <a:lumOff val="25000"/>
                </a:schemeClr>
              </a:solidFill>
              <a:latin typeface="inter-bold"/>
              <a:cs typeface="Times New Roman" panose="02020603050405020304" pitchFamily="18" charset="0"/>
            </a:endParaRPr>
          </a:p>
          <a:p>
            <a:endParaRPr lang="en-US" sz="2400" dirty="0">
              <a:solidFill>
                <a:schemeClr val="tx1">
                  <a:lumMod val="75000"/>
                  <a:lumOff val="25000"/>
                </a:schemeClr>
              </a:solidFill>
              <a:latin typeface="inter-bold"/>
              <a:cs typeface="Times New Roman" panose="02020603050405020304" pitchFamily="18" charset="0"/>
            </a:endParaRPr>
          </a:p>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anose="02020603050405020304" pitchFamily="18" charset="0"/>
              </a:rPr>
              <a:t>Array and List are not same.</a:t>
            </a:r>
            <a:endParaRPr lang="en-US" sz="2400" dirty="0">
              <a:solidFill>
                <a:schemeClr val="tx1">
                  <a:lumMod val="75000"/>
                  <a:lumOff val="25000"/>
                </a:schemeClr>
              </a:solidFill>
              <a:latin typeface="inter-bold"/>
              <a:cs typeface="Times New Roman" panose="02020603050405020304" pitchFamily="18" charset="0"/>
            </a:endParaRPr>
          </a:p>
          <a:p>
            <a:endParaRPr lang="en-US" sz="2400" dirty="0">
              <a:solidFill>
                <a:schemeClr val="tx1">
                  <a:lumMod val="75000"/>
                  <a:lumOff val="25000"/>
                </a:schemeClr>
              </a:solidFill>
              <a:latin typeface="inter-bold"/>
              <a:cs typeface="Times New Roman" panose="02020603050405020304" pitchFamily="18" charset="0"/>
            </a:endParaRPr>
          </a:p>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anose="02020603050405020304" pitchFamily="18" charset="0"/>
              </a:rPr>
              <a:t>Array uses less memory than List.</a:t>
            </a:r>
            <a:endParaRPr lang="en-IN" sz="2400" dirty="0">
              <a:solidFill>
                <a:schemeClr val="tx1">
                  <a:lumMod val="75000"/>
                  <a:lumOff val="25000"/>
                </a:schemeClr>
              </a:solidFill>
              <a:latin typeface="inter-bold"/>
              <a:cs typeface="Times New Roman" panose="02020603050405020304" pitchFamily="18" charset="0"/>
            </a:endParaRPr>
          </a:p>
          <a:p>
            <a:pPr marL="285750" indent="-285750">
              <a:buFont typeface="Wingdings" panose="05000000000000000000" pitchFamily="2" charset="2"/>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74" y="367529"/>
            <a:ext cx="10972800" cy="665825"/>
          </a:xfrm>
        </p:spPr>
        <p:txBody>
          <a:bodyPr>
            <a:noAutofit/>
          </a:bodyPr>
          <a:lstStyle/>
          <a:p>
            <a:pPr algn="ctr"/>
            <a:r>
              <a:rPr lang="en-US" sz="5400" dirty="0">
                <a:latin typeface="interbold"/>
                <a:cs typeface="Times New Roman" panose="02020603050405020304" pitchFamily="18" charset="0"/>
              </a:rPr>
              <a:t>Why we need Array ?</a:t>
            </a:r>
            <a:endParaRPr lang="en-IN" sz="5400" dirty="0">
              <a:latin typeface="interbold"/>
              <a:cs typeface="Times New Roman" panose="02020603050405020304" pitchFamily="18" charset="0"/>
            </a:endParaRPr>
          </a:p>
        </p:txBody>
      </p:sp>
      <p:sp>
        <p:nvSpPr>
          <p:cNvPr id="3" name="Content Placeholder 2"/>
          <p:cNvSpPr>
            <a:spLocks noGrp="1"/>
          </p:cNvSpPr>
          <p:nvPr>
            <p:ph idx="1"/>
          </p:nvPr>
        </p:nvSpPr>
        <p:spPr>
          <a:xfrm>
            <a:off x="494190" y="1557784"/>
            <a:ext cx="3237551" cy="4525963"/>
          </a:xfrm>
        </p:spPr>
        <p:txBody>
          <a:bodyPr>
            <a:normAutofit fontScale="77500" lnSpcReduction="20000"/>
          </a:bodyPr>
          <a:lstStyle/>
          <a:p>
            <a:pPr marL="0" indent="0">
              <a:buNone/>
            </a:pPr>
            <a:r>
              <a:rPr lang="en-US" dirty="0">
                <a:solidFill>
                  <a:schemeClr val="tx1">
                    <a:lumMod val="75000"/>
                    <a:lumOff val="25000"/>
                  </a:schemeClr>
                </a:solidFill>
                <a:latin typeface="interbold"/>
                <a:cs typeface="Times New Roman" panose="02020603050405020304" pitchFamily="18" charset="0"/>
              </a:rPr>
              <a:t>101, 102, 103, 104, 105</a:t>
            </a:r>
            <a:endParaRPr lang="en-US"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stu1_roll = 101</a:t>
            </a:r>
            <a:endParaRPr lang="en-US"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stu2_roll = 102</a:t>
            </a:r>
            <a:endParaRPr lang="en-US"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stu3_roll = 103</a:t>
            </a:r>
            <a:endParaRPr lang="en-US"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stu4_roll = 104</a:t>
            </a:r>
            <a:endParaRPr lang="en-US"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stu5_roll = 105</a:t>
            </a:r>
            <a:endParaRPr lang="en-US" dirty="0">
              <a:solidFill>
                <a:schemeClr val="tx1">
                  <a:lumMod val="75000"/>
                  <a:lumOff val="25000"/>
                </a:schemeClr>
              </a:solidFill>
              <a:latin typeface="interbold"/>
              <a:cs typeface="Times New Roman" panose="02020603050405020304" pitchFamily="18" charset="0"/>
            </a:endParaRPr>
          </a:p>
          <a:p>
            <a:pPr marL="0" indent="0">
              <a:buNone/>
            </a:pPr>
            <a:endParaRPr lang="en-US"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print(stu1_roll)</a:t>
            </a:r>
            <a:endParaRPr lang="en-US"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print(stu2_roll)</a:t>
            </a:r>
            <a:endParaRPr lang="en-IN"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print(stu3_roll)</a:t>
            </a:r>
            <a:endParaRPr lang="en-IN"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print(stu4_roll)</a:t>
            </a:r>
            <a:endParaRPr lang="en-IN" dirty="0">
              <a:solidFill>
                <a:schemeClr val="tx1">
                  <a:lumMod val="75000"/>
                  <a:lumOff val="25000"/>
                </a:schemeClr>
              </a:solidFill>
              <a:latin typeface="interbold"/>
              <a:cs typeface="Times New Roman" panose="02020603050405020304" pitchFamily="18" charset="0"/>
            </a:endParaRPr>
          </a:p>
          <a:p>
            <a:pPr marL="0" indent="0">
              <a:buNone/>
            </a:pPr>
            <a:r>
              <a:rPr lang="en-US" dirty="0">
                <a:solidFill>
                  <a:schemeClr val="tx1">
                    <a:lumMod val="75000"/>
                    <a:lumOff val="25000"/>
                  </a:schemeClr>
                </a:solidFill>
                <a:latin typeface="interbold"/>
                <a:cs typeface="Times New Roman" panose="02020603050405020304" pitchFamily="18" charset="0"/>
              </a:rPr>
              <a:t>print(stu5_roll)</a:t>
            </a:r>
            <a:endParaRPr lang="en-US" dirty="0">
              <a:solidFill>
                <a:schemeClr val="tx1">
                  <a:lumMod val="75000"/>
                  <a:lumOff val="25000"/>
                </a:schemeClr>
              </a:solidFill>
              <a:latin typeface="interbold"/>
              <a:cs typeface="Times New Roman" panose="02020603050405020304" pitchFamily="18" charset="0"/>
            </a:endParaRPr>
          </a:p>
          <a:p>
            <a:pPr marL="0" indent="0">
              <a:buNone/>
            </a:pPr>
            <a:endParaRPr lang="en-IN" sz="2400" dirty="0">
              <a:latin typeface="inter-bold"/>
              <a:cs typeface="Times New Roman" panose="02020603050405020304" pitchFamily="18" charset="0"/>
            </a:endParaRPr>
          </a:p>
        </p:txBody>
      </p:sp>
      <p:sp>
        <p:nvSpPr>
          <p:cNvPr id="5" name="TextBox 4"/>
          <p:cNvSpPr txBox="1"/>
          <p:nvPr/>
        </p:nvSpPr>
        <p:spPr>
          <a:xfrm>
            <a:off x="4283075" y="1442720"/>
            <a:ext cx="7659370" cy="1845310"/>
          </a:xfrm>
          <a:prstGeom prst="rect">
            <a:avLst/>
          </a:prstGeom>
          <a:noFill/>
        </p:spPr>
        <p:txBody>
          <a:bodyPr wrap="square" rtlCol="0">
            <a:spAutoFit/>
          </a:bodyPr>
          <a:lstStyle/>
          <a:p>
            <a:r>
              <a:rPr lang="en-US" sz="2400" dirty="0">
                <a:solidFill>
                  <a:schemeClr val="tx1">
                    <a:lumMod val="75000"/>
                    <a:lumOff val="25000"/>
                  </a:schemeClr>
                </a:solidFill>
                <a:latin typeface="inter-bold"/>
                <a:cs typeface="Times New Roman" panose="02020603050405020304" pitchFamily="18" charset="0"/>
              </a:rPr>
              <a:t>101, 102, 103, 104, 105</a:t>
            </a:r>
            <a:endParaRPr lang="en-US" sz="2400" dirty="0">
              <a:solidFill>
                <a:schemeClr val="tx1">
                  <a:lumMod val="75000"/>
                  <a:lumOff val="25000"/>
                </a:schemeClr>
              </a:solidFill>
              <a:latin typeface="inter-bold"/>
              <a:cs typeface="Times New Roman" panose="02020603050405020304" pitchFamily="18" charset="0"/>
            </a:endParaRPr>
          </a:p>
          <a:p>
            <a:r>
              <a:rPr lang="en-US" sz="2400" dirty="0" err="1">
                <a:solidFill>
                  <a:schemeClr val="tx1">
                    <a:lumMod val="75000"/>
                    <a:lumOff val="25000"/>
                  </a:schemeClr>
                </a:solidFill>
                <a:latin typeface="inter-bold"/>
                <a:cs typeface="Times New Roman" panose="02020603050405020304" pitchFamily="18" charset="0"/>
              </a:rPr>
              <a:t>stu_roll</a:t>
            </a:r>
            <a:r>
              <a:rPr lang="en-US" sz="2400" dirty="0">
                <a:solidFill>
                  <a:schemeClr val="tx1">
                    <a:lumMod val="75000"/>
                    <a:lumOff val="25000"/>
                  </a:schemeClr>
                </a:solidFill>
                <a:latin typeface="inter-bold"/>
                <a:cs typeface="Times New Roman" panose="02020603050405020304" pitchFamily="18" charset="0"/>
              </a:rPr>
              <a:t> = array(‘</a:t>
            </a:r>
            <a:r>
              <a:rPr lang="en-US" sz="2400" dirty="0" err="1">
                <a:solidFill>
                  <a:schemeClr val="tx1">
                    <a:lumMod val="75000"/>
                    <a:lumOff val="25000"/>
                  </a:schemeClr>
                </a:solidFill>
                <a:latin typeface="inter-bold"/>
                <a:cs typeface="Times New Roman" panose="02020603050405020304" pitchFamily="18" charset="0"/>
              </a:rPr>
              <a:t>i</a:t>
            </a:r>
            <a:r>
              <a:rPr lang="en-US" sz="2400" dirty="0">
                <a:solidFill>
                  <a:schemeClr val="tx1">
                    <a:lumMod val="75000"/>
                    <a:lumOff val="25000"/>
                  </a:schemeClr>
                </a:solidFill>
                <a:latin typeface="inter-bold"/>
                <a:cs typeface="Times New Roman" panose="02020603050405020304" pitchFamily="18" charset="0"/>
              </a:rPr>
              <a:t>’,[101,102,103,104,105])</a:t>
            </a:r>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for element in </a:t>
            </a:r>
            <a:r>
              <a:rPr lang="en-US" sz="2400" dirty="0" err="1">
                <a:solidFill>
                  <a:schemeClr val="tx1">
                    <a:lumMod val="75000"/>
                    <a:lumOff val="25000"/>
                  </a:schemeClr>
                </a:solidFill>
                <a:latin typeface="inter-bold"/>
                <a:cs typeface="Times New Roman" panose="02020603050405020304" pitchFamily="18" charset="0"/>
              </a:rPr>
              <a:t>stu_roll</a:t>
            </a:r>
            <a:r>
              <a:rPr lang="en-US" sz="2400" dirty="0">
                <a:solidFill>
                  <a:schemeClr val="tx1">
                    <a:lumMod val="75000"/>
                    <a:lumOff val="25000"/>
                  </a:schemeClr>
                </a:solidFill>
                <a:latin typeface="inter-bold"/>
                <a:cs typeface="Times New Roman" panose="02020603050405020304" pitchFamily="18" charset="0"/>
              </a:rPr>
              <a:t>:</a:t>
            </a:r>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	print(element)</a:t>
            </a:r>
            <a:endParaRPr lang="en-US" sz="2400" dirty="0">
              <a:solidFill>
                <a:schemeClr val="tx1">
                  <a:lumMod val="75000"/>
                  <a:lumOff val="25000"/>
                </a:schemeClr>
              </a:solidFill>
              <a:latin typeface="inter-bold"/>
              <a:cs typeface="Times New Roman" panose="02020603050405020304" pitchFamily="18" charset="0"/>
            </a:endParaRPr>
          </a:p>
          <a:p>
            <a:endParaRPr lang="en-US" dirty="0"/>
          </a:p>
        </p:txBody>
      </p:sp>
      <p:sp>
        <p:nvSpPr>
          <p:cNvPr id="9" name="Right Brace 8"/>
          <p:cNvSpPr/>
          <p:nvPr/>
        </p:nvSpPr>
        <p:spPr>
          <a:xfrm>
            <a:off x="2331307" y="1911178"/>
            <a:ext cx="864973" cy="1647568"/>
          </a:xfrm>
          <a:prstGeom prst="rightBrace">
            <a:avLst>
              <a:gd name="adj1" fmla="val 8333"/>
              <a:gd name="adj2" fmla="val 5068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0" name="Straight Arrow Connector 9"/>
          <p:cNvCxnSpPr/>
          <p:nvPr/>
        </p:nvCxnSpPr>
        <p:spPr>
          <a:xfrm flipV="1">
            <a:off x="3214815" y="1696995"/>
            <a:ext cx="1653747" cy="1037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Right Brace 12"/>
          <p:cNvSpPr/>
          <p:nvPr/>
        </p:nvSpPr>
        <p:spPr>
          <a:xfrm>
            <a:off x="2504303" y="4143631"/>
            <a:ext cx="1227437" cy="1573427"/>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cxnSp>
        <p:nvCxnSpPr>
          <p:cNvPr id="14" name="Straight Arrow Connector 13"/>
          <p:cNvCxnSpPr>
            <a:stCxn id="13" idx="1"/>
            <a:endCxn id="5" idx="1"/>
          </p:cNvCxnSpPr>
          <p:nvPr/>
        </p:nvCxnSpPr>
        <p:spPr>
          <a:xfrm flipV="1">
            <a:off x="3731740" y="2365580"/>
            <a:ext cx="551180" cy="256476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6604" y="279401"/>
            <a:ext cx="11273043" cy="923330"/>
          </a:xfrm>
          <a:prstGeom prst="rect">
            <a:avLst/>
          </a:prstGeom>
          <a:noFill/>
        </p:spPr>
        <p:txBody>
          <a:bodyPr wrap="square" rtlCol="0">
            <a:spAutoFit/>
          </a:bodyPr>
          <a:lstStyle/>
          <a:p>
            <a:pPr algn="ctr"/>
            <a:r>
              <a:rPr lang="en-US" sz="5400" dirty="0">
                <a:solidFill>
                  <a:schemeClr val="tx1">
                    <a:lumMod val="75000"/>
                    <a:lumOff val="25000"/>
                  </a:schemeClr>
                </a:solidFill>
                <a:latin typeface="inter-bold"/>
                <a:cs typeface="Times New Roman" panose="02020603050405020304" pitchFamily="18" charset="0"/>
              </a:rPr>
              <a:t>Type of Array</a:t>
            </a:r>
            <a:endParaRPr lang="en-US" sz="5400" dirty="0">
              <a:solidFill>
                <a:schemeClr val="tx1">
                  <a:lumMod val="75000"/>
                  <a:lumOff val="25000"/>
                </a:schemeClr>
              </a:solidFill>
              <a:latin typeface="inter-bold"/>
            </a:endParaRPr>
          </a:p>
        </p:txBody>
      </p:sp>
      <p:sp>
        <p:nvSpPr>
          <p:cNvPr id="2" name="TextBox 1"/>
          <p:cNvSpPr txBox="1"/>
          <p:nvPr/>
        </p:nvSpPr>
        <p:spPr>
          <a:xfrm>
            <a:off x="304801" y="1193801"/>
            <a:ext cx="11707284" cy="4985980"/>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anose="02020603050405020304" pitchFamily="18" charset="0"/>
              </a:rPr>
              <a:t>One Dimensional Array / One D Array – Single Row Multiple Columns </a:t>
            </a:r>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	Ex:- Student’s Roll Number</a:t>
            </a:r>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	[101, 102, 103, 104, 105]</a:t>
            </a:r>
            <a:endParaRPr lang="en-US" sz="2400" dirty="0">
              <a:solidFill>
                <a:schemeClr val="tx1">
                  <a:lumMod val="75000"/>
                  <a:lumOff val="25000"/>
                </a:schemeClr>
              </a:solidFill>
              <a:latin typeface="interbold"/>
              <a:cs typeface="Times New Roman" panose="02020603050405020304" pitchFamily="18" charset="0"/>
            </a:endParaRPr>
          </a:p>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anose="02020603050405020304" pitchFamily="18" charset="0"/>
              </a:rPr>
              <a:t>Multi-Dimensional Array / Multi D Array – Multiple Rows Multiple Columns</a:t>
            </a:r>
            <a:endParaRPr lang="en-US" sz="2400" dirty="0">
              <a:solidFill>
                <a:schemeClr val="tx1">
                  <a:lumMod val="75000"/>
                  <a:lumOff val="25000"/>
                </a:schemeClr>
              </a:solidFill>
              <a:latin typeface="inter-bold"/>
              <a:cs typeface="Times New Roman" panose="02020603050405020304" pitchFamily="18" charset="0"/>
            </a:endParaRPr>
          </a:p>
          <a:p>
            <a:pPr marL="457200" lvl="1"/>
            <a:r>
              <a:rPr lang="en-US" sz="2400" dirty="0">
                <a:solidFill>
                  <a:schemeClr val="tx1">
                    <a:lumMod val="75000"/>
                    <a:lumOff val="25000"/>
                  </a:schemeClr>
                </a:solidFill>
                <a:latin typeface="inter-bold"/>
                <a:cs typeface="Times New Roman" panose="02020603050405020304" pitchFamily="18" charset="0"/>
              </a:rPr>
              <a:t>	Ex:- Student’s Subject Marks</a:t>
            </a:r>
            <a:endParaRPr lang="en-US" sz="2400" dirty="0">
              <a:solidFill>
                <a:schemeClr val="tx1">
                  <a:lumMod val="75000"/>
                  <a:lumOff val="25000"/>
                </a:schemeClr>
              </a:solidFill>
              <a:latin typeface="inter-bold"/>
              <a:cs typeface="Times New Roman" panose="02020603050405020304" pitchFamily="18" charset="0"/>
            </a:endParaRPr>
          </a:p>
          <a:p>
            <a:pPr marL="457200" lvl="1"/>
            <a:r>
              <a:rPr lang="en-US" sz="2400" dirty="0">
                <a:solidFill>
                  <a:schemeClr val="tx1">
                    <a:lumMod val="75000"/>
                    <a:lumOff val="25000"/>
                  </a:schemeClr>
                </a:solidFill>
                <a:latin typeface="inter-bold"/>
                <a:cs typeface="Times New Roman" panose="02020603050405020304" pitchFamily="18" charset="0"/>
              </a:rPr>
              <a:t>	[40, 60, 70, 80, 30],     </a:t>
            </a:r>
            <a:endParaRPr lang="en-US" sz="2400" dirty="0">
              <a:solidFill>
                <a:schemeClr val="tx1">
                  <a:lumMod val="75000"/>
                  <a:lumOff val="25000"/>
                </a:schemeClr>
              </a:solidFill>
              <a:latin typeface="inter-bold"/>
              <a:cs typeface="Times New Roman" panose="02020603050405020304" pitchFamily="18" charset="0"/>
            </a:endParaRPr>
          </a:p>
          <a:p>
            <a:pPr marL="457200" lvl="1"/>
            <a:r>
              <a:rPr lang="en-US" sz="2400" dirty="0">
                <a:solidFill>
                  <a:schemeClr val="tx1">
                    <a:lumMod val="75000"/>
                    <a:lumOff val="25000"/>
                  </a:schemeClr>
                </a:solidFill>
                <a:latin typeface="inter-bold"/>
                <a:cs typeface="Times New Roman" panose="02020603050405020304" pitchFamily="18" charset="0"/>
              </a:rPr>
              <a:t>	[50, 40, 60, 30, 40]</a:t>
            </a:r>
            <a:endParaRPr lang="en-US" sz="2400" dirty="0">
              <a:solidFill>
                <a:schemeClr val="tx1">
                  <a:lumMod val="75000"/>
                  <a:lumOff val="25000"/>
                </a:schemeClr>
              </a:solidFill>
              <a:latin typeface="inter-bold"/>
              <a:cs typeface="Times New Roman" panose="02020603050405020304" pitchFamily="18" charset="0"/>
            </a:endParaRPr>
          </a:p>
          <a:p>
            <a:pPr marL="800100" lvl="1" indent="-342900">
              <a:buFont typeface="Wingdings" panose="05000000000000000000" pitchFamily="2" charset="2"/>
              <a:buChar char="§"/>
            </a:pPr>
            <a:endParaRPr lang="en-US" sz="2400" dirty="0">
              <a:latin typeface="inter-bold"/>
              <a:cs typeface="Times New Roman" panose="02020603050405020304" pitchFamily="18" charset="0"/>
            </a:endParaRPr>
          </a:p>
          <a:p>
            <a:pPr marL="457200" lvl="1" indent="0">
              <a:buNone/>
            </a:pPr>
            <a:r>
              <a:rPr lang="en-US" sz="2400" dirty="0">
                <a:solidFill>
                  <a:schemeClr val="tx1">
                    <a:lumMod val="75000"/>
                    <a:lumOff val="25000"/>
                  </a:schemeClr>
                </a:solidFill>
                <a:latin typeface="interbold"/>
                <a:cs typeface="Times New Roman" panose="02020603050405020304" pitchFamily="18" charset="0"/>
              </a:rPr>
              <a:t>Note - Python does not support Multi-Dimensional Array but we can create Multi Dimensional Array using third party packages like </a:t>
            </a:r>
            <a:r>
              <a:rPr lang="en-US" sz="2400" dirty="0" err="1">
                <a:solidFill>
                  <a:schemeClr val="tx1">
                    <a:lumMod val="75000"/>
                    <a:lumOff val="25000"/>
                  </a:schemeClr>
                </a:solidFill>
                <a:latin typeface="interbold"/>
                <a:cs typeface="Times New Roman" panose="02020603050405020304" pitchFamily="18" charset="0"/>
              </a:rPr>
              <a:t>numpy</a:t>
            </a:r>
            <a:r>
              <a:rPr lang="en-US" sz="2400" dirty="0">
                <a:solidFill>
                  <a:schemeClr val="tx1">
                    <a:lumMod val="75000"/>
                    <a:lumOff val="25000"/>
                  </a:schemeClr>
                </a:solidFill>
                <a:latin typeface="interbold"/>
                <a:cs typeface="Times New Roman" panose="02020603050405020304" pitchFamily="18" charset="0"/>
              </a:rPr>
              <a:t>.</a:t>
            </a:r>
            <a:endParaRPr lang="en-US" sz="5400" dirty="0">
              <a:solidFill>
                <a:schemeClr val="tx1">
                  <a:lumMod val="75000"/>
                  <a:lumOff val="25000"/>
                </a:schemeClr>
              </a:solidFill>
              <a:latin typeface="inter-bold"/>
              <a:cs typeface="Times New Roman" panose="02020603050405020304" pitchFamily="18" charset="0"/>
            </a:endParaRPr>
          </a:p>
          <a:p>
            <a:pPr marL="800100" lvl="1" indent="-342900">
              <a:buFont typeface="Wingdings" panose="05000000000000000000" pitchFamily="2" charset="2"/>
              <a:buChar char="§"/>
            </a:pPr>
            <a:endParaRPr lang="en-US" sz="5400" dirty="0">
              <a:latin typeface="inter-bold"/>
              <a:cs typeface="Times New Roman" panose="02020603050405020304" pitchFamily="18" charset="0"/>
            </a:endParaRPr>
          </a:p>
          <a:p>
            <a:endParaRPr lang="en-US" sz="2400" dirty="0">
              <a:latin typeface="interbold"/>
              <a:cs typeface="Times New Roman" panose="02020603050405020304" pitchFamily="18" charset="0"/>
            </a:endParaRPr>
          </a:p>
        </p:txBody>
      </p:sp>
      <p:sp>
        <p:nvSpPr>
          <p:cNvPr id="4" name="TextBox 3"/>
          <p:cNvSpPr txBox="1"/>
          <p:nvPr/>
        </p:nvSpPr>
        <p:spPr>
          <a:xfrm>
            <a:off x="4967416" y="3146854"/>
            <a:ext cx="207593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students Marks</a:t>
            </a:r>
            <a:endParaRPr lang="en-IN" dirty="0">
              <a:latin typeface="Times New Roman" panose="02020603050405020304" pitchFamily="18" charset="0"/>
              <a:cs typeface="Times New Roman" panose="02020603050405020304" pitchFamily="18" charset="0"/>
            </a:endParaRPr>
          </a:p>
        </p:txBody>
      </p:sp>
      <p:cxnSp>
        <p:nvCxnSpPr>
          <p:cNvPr id="5" name="Straight Arrow Connector 4"/>
          <p:cNvCxnSpPr>
            <a:stCxn id="4" idx="1"/>
          </p:cNvCxnSpPr>
          <p:nvPr/>
        </p:nvCxnSpPr>
        <p:spPr>
          <a:xfrm flipH="1" flipV="1">
            <a:off x="3929451" y="3323282"/>
            <a:ext cx="1037965" cy="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967415" y="3624648"/>
            <a:ext cx="207593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students Marks</a:t>
            </a:r>
            <a:endParaRPr lang="en-IN"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H="1" flipV="1">
            <a:off x="3892380" y="3656230"/>
            <a:ext cx="1075035" cy="153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898" y="90616"/>
            <a:ext cx="11586158" cy="923330"/>
          </a:xfrm>
          <a:prstGeom prst="rect">
            <a:avLst/>
          </a:prstGeom>
          <a:noFill/>
        </p:spPr>
        <p:txBody>
          <a:bodyPr wrap="square" rtlCol="0">
            <a:spAutoFit/>
          </a:bodyPr>
          <a:lstStyle/>
          <a:p>
            <a:pPr algn="ctr"/>
            <a:r>
              <a:rPr lang="en-US" sz="5400" dirty="0">
                <a:solidFill>
                  <a:schemeClr val="tx1">
                    <a:lumMod val="75000"/>
                    <a:lumOff val="25000"/>
                  </a:schemeClr>
                </a:solidFill>
                <a:latin typeface="interbold"/>
                <a:cs typeface="Times New Roman" panose="02020603050405020304" pitchFamily="18" charset="0"/>
              </a:rPr>
              <a:t>One Dimensional Array</a:t>
            </a:r>
            <a:endParaRPr lang="en-US" sz="5400" dirty="0">
              <a:solidFill>
                <a:schemeClr val="tx1">
                  <a:lumMod val="75000"/>
                  <a:lumOff val="25000"/>
                </a:schemeClr>
              </a:solidFill>
              <a:latin typeface="interbold"/>
            </a:endParaRPr>
          </a:p>
        </p:txBody>
      </p:sp>
      <p:sp>
        <p:nvSpPr>
          <p:cNvPr id="3" name="TextBox 2"/>
          <p:cNvSpPr txBox="1"/>
          <p:nvPr/>
        </p:nvSpPr>
        <p:spPr>
          <a:xfrm>
            <a:off x="543697" y="1178011"/>
            <a:ext cx="4238661" cy="1107996"/>
          </a:xfrm>
          <a:prstGeom prst="rect">
            <a:avLst/>
          </a:prstGeom>
          <a:noFill/>
        </p:spPr>
        <p:txBody>
          <a:bodyPr wrap="none" rtlCol="0">
            <a:spAutoFit/>
          </a:bodyPr>
          <a:lstStyle/>
          <a:p>
            <a:r>
              <a:rPr lang="en-US" sz="2400" dirty="0">
                <a:solidFill>
                  <a:schemeClr val="tx1">
                    <a:lumMod val="75000"/>
                    <a:lumOff val="25000"/>
                  </a:schemeClr>
                </a:solidFill>
                <a:latin typeface="inter-bold"/>
                <a:cs typeface="Times New Roman" panose="02020603050405020304" pitchFamily="18" charset="0"/>
              </a:rPr>
              <a:t>Single Row Multiple Columns</a:t>
            </a:r>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Ex:- [101, 102, 103, 104, 105]</a:t>
            </a:r>
            <a:endParaRPr lang="en-US" sz="2400" dirty="0">
              <a:solidFill>
                <a:schemeClr val="tx1">
                  <a:lumMod val="75000"/>
                  <a:lumOff val="25000"/>
                </a:schemeClr>
              </a:solidFill>
              <a:latin typeface="inter-bold"/>
              <a:cs typeface="Times New Roman" panose="02020603050405020304" pitchFamily="18" charset="0"/>
            </a:endParaRPr>
          </a:p>
          <a:p>
            <a:endParaRPr lang="en-US" dirty="0"/>
          </a:p>
        </p:txBody>
      </p:sp>
      <p:sp>
        <p:nvSpPr>
          <p:cNvPr id="7" name="TextBox 6"/>
          <p:cNvSpPr txBox="1"/>
          <p:nvPr/>
        </p:nvSpPr>
        <p:spPr>
          <a:xfrm>
            <a:off x="387177" y="2286007"/>
            <a:ext cx="7389341" cy="923330"/>
          </a:xfrm>
          <a:prstGeom prst="rect">
            <a:avLst/>
          </a:prstGeom>
          <a:noFill/>
        </p:spPr>
        <p:txBody>
          <a:bodyPr wrap="square" rtlCol="0">
            <a:spAutoFit/>
          </a:bodyPr>
          <a:lstStyle/>
          <a:p>
            <a:r>
              <a:rPr lang="en-US" sz="5400" dirty="0">
                <a:solidFill>
                  <a:schemeClr val="tx1">
                    <a:lumMod val="75000"/>
                    <a:lumOff val="25000"/>
                  </a:schemeClr>
                </a:solidFill>
                <a:latin typeface="interbold"/>
                <a:cs typeface="Times New Roman" panose="02020603050405020304" pitchFamily="18" charset="0"/>
              </a:rPr>
              <a:t>Import Array Module</a:t>
            </a:r>
            <a:endParaRPr lang="en-US" sz="5400" dirty="0">
              <a:solidFill>
                <a:schemeClr val="tx1">
                  <a:lumMod val="75000"/>
                  <a:lumOff val="25000"/>
                </a:schemeClr>
              </a:solidFill>
              <a:latin typeface="interbold"/>
            </a:endParaRPr>
          </a:p>
        </p:txBody>
      </p:sp>
      <p:sp>
        <p:nvSpPr>
          <p:cNvPr id="8" name="TextBox 7"/>
          <p:cNvSpPr txBox="1"/>
          <p:nvPr/>
        </p:nvSpPr>
        <p:spPr>
          <a:xfrm>
            <a:off x="475116" y="3935267"/>
            <a:ext cx="10527957" cy="2215991"/>
          </a:xfrm>
          <a:prstGeom prst="rect">
            <a:avLst/>
          </a:prstGeom>
          <a:noFill/>
        </p:spPr>
        <p:txBody>
          <a:bodyPr wrap="square" rtlCol="0">
            <a:spAutoFit/>
          </a:bodyPr>
          <a:lstStyle/>
          <a:p>
            <a:r>
              <a:rPr lang="en-US" sz="2400" dirty="0">
                <a:solidFill>
                  <a:schemeClr val="tx1">
                    <a:lumMod val="75000"/>
                    <a:lumOff val="25000"/>
                  </a:schemeClr>
                </a:solidFill>
                <a:latin typeface="inter-bold"/>
                <a:cs typeface="Times New Roman" panose="02020603050405020304" pitchFamily="18" charset="0"/>
              </a:rPr>
              <a:t>Two way to import array module:-</a:t>
            </a:r>
            <a:endParaRPr lang="en-US" sz="2400" dirty="0">
              <a:solidFill>
                <a:schemeClr val="tx1">
                  <a:lumMod val="75000"/>
                  <a:lumOff val="25000"/>
                </a:schemeClr>
              </a:solidFill>
              <a:latin typeface="inter-bold"/>
              <a:cs typeface="Times New Roman" panose="02020603050405020304" pitchFamily="18" charset="0"/>
            </a:endParaRPr>
          </a:p>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anose="02020603050405020304" pitchFamily="18" charset="0"/>
              </a:rPr>
              <a:t>import array – This will import the entire array module.</a:t>
            </a:r>
            <a:endParaRPr lang="en-US" sz="2400" dirty="0">
              <a:solidFill>
                <a:schemeClr val="tx1">
                  <a:lumMod val="75000"/>
                  <a:lumOff val="25000"/>
                </a:schemeClr>
              </a:solidFill>
              <a:latin typeface="inter-bold"/>
              <a:cs typeface="Times New Roman" panose="02020603050405020304" pitchFamily="18" charset="0"/>
            </a:endParaRPr>
          </a:p>
          <a:p>
            <a:pPr marL="342900" indent="-342900">
              <a:buFont typeface="Wingdings" panose="05000000000000000000" pitchFamily="2" charset="2"/>
              <a:buChar char="§"/>
            </a:pPr>
            <a:endParaRPr lang="en-US" sz="2400" dirty="0">
              <a:solidFill>
                <a:schemeClr val="tx1">
                  <a:lumMod val="75000"/>
                  <a:lumOff val="25000"/>
                </a:schemeClr>
              </a:solidFill>
              <a:latin typeface="inter-bold"/>
              <a:cs typeface="Times New Roman" panose="02020603050405020304" pitchFamily="18" charset="0"/>
            </a:endParaRPr>
          </a:p>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anose="02020603050405020304" pitchFamily="18" charset="0"/>
              </a:rPr>
              <a:t>from array import * - This will import all class, objects, variable </a:t>
            </a:r>
            <a:r>
              <a:rPr lang="en-US" sz="2400" dirty="0" err="1">
                <a:solidFill>
                  <a:schemeClr val="tx1">
                    <a:lumMod val="75000"/>
                    <a:lumOff val="25000"/>
                  </a:schemeClr>
                </a:solidFill>
                <a:latin typeface="inter-bold"/>
                <a:cs typeface="Times New Roman" panose="02020603050405020304" pitchFamily="18" charset="0"/>
              </a:rPr>
              <a:t>etc</a:t>
            </a:r>
            <a:r>
              <a:rPr lang="en-US" sz="2400" dirty="0">
                <a:solidFill>
                  <a:schemeClr val="tx1">
                    <a:lumMod val="75000"/>
                    <a:lumOff val="25000"/>
                  </a:schemeClr>
                </a:solidFill>
                <a:latin typeface="inter-bold"/>
                <a:cs typeface="Times New Roman" panose="02020603050405020304" pitchFamily="18" charset="0"/>
              </a:rPr>
              <a:t> from array module. Here * means All. </a:t>
            </a:r>
            <a:endParaRPr lang="en-IN" sz="2400" dirty="0">
              <a:solidFill>
                <a:schemeClr val="tx1">
                  <a:lumMod val="75000"/>
                  <a:lumOff val="25000"/>
                </a:schemeClr>
              </a:solidFill>
              <a:latin typeface="inter-bold"/>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32568" y="1438031"/>
            <a:ext cx="2438400" cy="461665"/>
          </a:xfrm>
          <a:prstGeom prst="rect">
            <a:avLst/>
          </a:prstGeom>
          <a:noFill/>
        </p:spPr>
        <p:txBody>
          <a:bodyPr wrap="square" rtlCol="0">
            <a:spAutoFit/>
          </a:bodyPr>
          <a:lstStyle/>
          <a:p>
            <a:r>
              <a:rPr lang="en-US" sz="2400" dirty="0">
                <a:latin typeface="interbold"/>
              </a:rPr>
              <a:t> </a:t>
            </a:r>
            <a:endParaRPr lang="en-US" sz="2400" dirty="0">
              <a:latin typeface="interbold"/>
            </a:endParaRPr>
          </a:p>
        </p:txBody>
      </p:sp>
      <p:sp>
        <p:nvSpPr>
          <p:cNvPr id="2" name="TextBox 1"/>
          <p:cNvSpPr txBox="1"/>
          <p:nvPr/>
        </p:nvSpPr>
        <p:spPr>
          <a:xfrm>
            <a:off x="535460" y="189471"/>
            <a:ext cx="10393358" cy="923330"/>
          </a:xfrm>
          <a:prstGeom prst="rect">
            <a:avLst/>
          </a:prstGeom>
          <a:noFill/>
        </p:spPr>
        <p:txBody>
          <a:bodyPr wrap="none" rtlCol="0">
            <a:spAutoFit/>
          </a:bodyPr>
          <a:lstStyle/>
          <a:p>
            <a:r>
              <a:rPr lang="en-IN" sz="5400" dirty="0">
                <a:solidFill>
                  <a:schemeClr val="tx1">
                    <a:lumMod val="65000"/>
                    <a:lumOff val="35000"/>
                  </a:schemeClr>
                </a:solidFill>
                <a:latin typeface="interbold"/>
                <a:cs typeface="Times New Roman" panose="02020603050405020304" pitchFamily="18" charset="0"/>
              </a:rPr>
              <a:t>Creating and Initializing One-D Array</a:t>
            </a:r>
            <a:endParaRPr lang="en-US" sz="5400" dirty="0">
              <a:solidFill>
                <a:schemeClr val="tx1">
                  <a:lumMod val="65000"/>
                  <a:lumOff val="35000"/>
                </a:schemeClr>
              </a:solidFill>
              <a:latin typeface="interbold"/>
            </a:endParaRPr>
          </a:p>
        </p:txBody>
      </p:sp>
      <p:sp>
        <p:nvSpPr>
          <p:cNvPr id="3" name="TextBox 2"/>
          <p:cNvSpPr txBox="1"/>
          <p:nvPr/>
        </p:nvSpPr>
        <p:spPr>
          <a:xfrm>
            <a:off x="1729946" y="1438031"/>
            <a:ext cx="6428298" cy="3877985"/>
          </a:xfrm>
          <a:prstGeom prst="rect">
            <a:avLst/>
          </a:prstGeom>
          <a:noFill/>
        </p:spPr>
        <p:txBody>
          <a:bodyPr wrap="none" rtlCol="0">
            <a:spAutoFit/>
          </a:bodyPr>
          <a:lstStyle/>
          <a:p>
            <a:r>
              <a:rPr lang="en-US" sz="2400" dirty="0">
                <a:solidFill>
                  <a:schemeClr val="tx1">
                    <a:lumMod val="75000"/>
                    <a:lumOff val="25000"/>
                  </a:schemeClr>
                </a:solidFill>
                <a:latin typeface="interbold"/>
                <a:cs typeface="Times New Roman" panose="02020603050405020304" pitchFamily="18" charset="0"/>
              </a:rPr>
              <a:t>Syntax:- </a:t>
            </a:r>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import array</a:t>
            </a:r>
            <a:endParaRPr lang="en-US" sz="2400" dirty="0">
              <a:solidFill>
                <a:schemeClr val="tx1">
                  <a:lumMod val="75000"/>
                  <a:lumOff val="25000"/>
                </a:schemeClr>
              </a:solidFill>
              <a:latin typeface="interbold"/>
              <a:cs typeface="Times New Roman" panose="02020603050405020304" pitchFamily="18" charset="0"/>
            </a:endParaRPr>
          </a:p>
          <a:p>
            <a:r>
              <a:rPr lang="en-US" sz="2400" dirty="0" err="1">
                <a:solidFill>
                  <a:schemeClr val="tx1">
                    <a:lumMod val="75000"/>
                    <a:lumOff val="25000"/>
                  </a:schemeClr>
                </a:solidFill>
                <a:latin typeface="interbold"/>
                <a:cs typeface="Times New Roman" panose="02020603050405020304" pitchFamily="18" charset="0"/>
              </a:rPr>
              <a:t>array_name</a:t>
            </a:r>
            <a:r>
              <a:rPr lang="en-US" sz="2400" dirty="0">
                <a:solidFill>
                  <a:schemeClr val="tx1">
                    <a:lumMod val="75000"/>
                    <a:lumOff val="25000"/>
                  </a:schemeClr>
                </a:solidFill>
                <a:latin typeface="interbold"/>
                <a:cs typeface="Times New Roman" panose="02020603050405020304" pitchFamily="18" charset="0"/>
              </a:rPr>
              <a:t> = </a:t>
            </a:r>
            <a:r>
              <a:rPr lang="en-US" sz="2400" dirty="0" err="1">
                <a:solidFill>
                  <a:schemeClr val="tx1">
                    <a:lumMod val="75000"/>
                    <a:lumOff val="25000"/>
                  </a:schemeClr>
                </a:solidFill>
                <a:latin typeface="interbold"/>
                <a:cs typeface="Times New Roman" panose="02020603050405020304" pitchFamily="18" charset="0"/>
              </a:rPr>
              <a:t>array.array</a:t>
            </a:r>
            <a:r>
              <a:rPr lang="en-US" sz="2400" dirty="0">
                <a:solidFill>
                  <a:schemeClr val="tx1">
                    <a:lumMod val="75000"/>
                    <a:lumOff val="25000"/>
                  </a:schemeClr>
                </a:solidFill>
                <a:latin typeface="interbold"/>
                <a:cs typeface="Times New Roman" panose="02020603050405020304" pitchFamily="18" charset="0"/>
              </a:rPr>
              <a:t>(‘</a:t>
            </a:r>
            <a:r>
              <a:rPr lang="en-US" sz="2400" dirty="0" err="1">
                <a:solidFill>
                  <a:schemeClr val="tx1">
                    <a:lumMod val="75000"/>
                    <a:lumOff val="25000"/>
                  </a:schemeClr>
                </a:solidFill>
                <a:latin typeface="interbold"/>
                <a:cs typeface="Times New Roman" panose="02020603050405020304" pitchFamily="18" charset="0"/>
              </a:rPr>
              <a:t>type_code</a:t>
            </a:r>
            <a:r>
              <a:rPr lang="en-US" sz="2400" dirty="0">
                <a:solidFill>
                  <a:schemeClr val="tx1">
                    <a:lumMod val="75000"/>
                    <a:lumOff val="25000"/>
                  </a:schemeClr>
                </a:solidFill>
                <a:latin typeface="interbold"/>
                <a:cs typeface="Times New Roman" panose="02020603050405020304" pitchFamily="18" charset="0"/>
              </a:rPr>
              <a:t>’, [elements])</a:t>
            </a:r>
            <a:endParaRPr lang="en-US" sz="2400" dirty="0">
              <a:solidFill>
                <a:schemeClr val="tx1">
                  <a:lumMod val="75000"/>
                  <a:lumOff val="25000"/>
                </a:schemeClr>
              </a:solidFill>
              <a:latin typeface="interbold"/>
              <a:cs typeface="Times New Roman" panose="02020603050405020304" pitchFamily="18" charset="0"/>
            </a:endParaRPr>
          </a:p>
          <a:p>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Ex:-</a:t>
            </a:r>
            <a:endParaRPr lang="en-US" sz="2400" dirty="0">
              <a:solidFill>
                <a:schemeClr val="tx1">
                  <a:lumMod val="75000"/>
                  <a:lumOff val="25000"/>
                </a:schemeClr>
              </a:solidFill>
              <a:latin typeface="interbold"/>
              <a:cs typeface="Times New Roman" panose="02020603050405020304" pitchFamily="18" charset="0"/>
            </a:endParaRPr>
          </a:p>
          <a:p>
            <a:r>
              <a:rPr lang="en-US" sz="2400" dirty="0">
                <a:solidFill>
                  <a:schemeClr val="tx1">
                    <a:lumMod val="75000"/>
                    <a:lumOff val="25000"/>
                  </a:schemeClr>
                </a:solidFill>
                <a:latin typeface="interbold"/>
                <a:cs typeface="Times New Roman" panose="02020603050405020304" pitchFamily="18" charset="0"/>
              </a:rPr>
              <a:t>From array import *</a:t>
            </a:r>
            <a:endParaRPr lang="en-US" sz="2400" dirty="0">
              <a:solidFill>
                <a:schemeClr val="tx1">
                  <a:lumMod val="75000"/>
                  <a:lumOff val="25000"/>
                </a:schemeClr>
              </a:solidFill>
              <a:latin typeface="interbold"/>
              <a:cs typeface="Times New Roman" panose="02020603050405020304" pitchFamily="18" charset="0"/>
            </a:endParaRPr>
          </a:p>
          <a:p>
            <a:r>
              <a:rPr lang="en-US" sz="2400" dirty="0" err="1">
                <a:solidFill>
                  <a:schemeClr val="tx1">
                    <a:lumMod val="75000"/>
                    <a:lumOff val="25000"/>
                  </a:schemeClr>
                </a:solidFill>
                <a:latin typeface="interbold"/>
                <a:cs typeface="Times New Roman" panose="02020603050405020304" pitchFamily="18" charset="0"/>
              </a:rPr>
              <a:t>stu_roll</a:t>
            </a:r>
            <a:r>
              <a:rPr lang="en-US" sz="2400" dirty="0">
                <a:solidFill>
                  <a:schemeClr val="tx1">
                    <a:lumMod val="75000"/>
                    <a:lumOff val="25000"/>
                  </a:schemeClr>
                </a:solidFill>
                <a:latin typeface="interbold"/>
                <a:cs typeface="Times New Roman" panose="02020603050405020304" pitchFamily="18" charset="0"/>
              </a:rPr>
              <a:t> = array(‘</a:t>
            </a:r>
            <a:r>
              <a:rPr lang="en-US" sz="2400" dirty="0" err="1">
                <a:solidFill>
                  <a:schemeClr val="tx1">
                    <a:lumMod val="75000"/>
                    <a:lumOff val="25000"/>
                  </a:schemeClr>
                </a:solidFill>
                <a:latin typeface="interbold"/>
                <a:cs typeface="Times New Roman" panose="02020603050405020304" pitchFamily="18" charset="0"/>
              </a:rPr>
              <a:t>i</a:t>
            </a:r>
            <a:r>
              <a:rPr lang="en-US" sz="2400" dirty="0">
                <a:solidFill>
                  <a:schemeClr val="tx1">
                    <a:lumMod val="75000"/>
                    <a:lumOff val="25000"/>
                  </a:schemeClr>
                </a:solidFill>
                <a:latin typeface="interbold"/>
                <a:cs typeface="Times New Roman" panose="02020603050405020304" pitchFamily="18" charset="0"/>
              </a:rPr>
              <a:t>’, [101, 102, 103, 104, 105])</a:t>
            </a:r>
            <a:endParaRPr lang="en-US" sz="2400" dirty="0">
              <a:solidFill>
                <a:schemeClr val="tx1">
                  <a:lumMod val="75000"/>
                  <a:lumOff val="25000"/>
                </a:schemeClr>
              </a:solidFill>
              <a:latin typeface="interbold"/>
              <a:cs typeface="Times New Roman" panose="02020603050405020304" pitchFamily="18" charset="0"/>
            </a:endParaRPr>
          </a:p>
          <a:p>
            <a:endParaRPr lang="en-US" sz="2400" dirty="0">
              <a:solidFill>
                <a:schemeClr val="tx1">
                  <a:lumMod val="65000"/>
                  <a:lumOff val="35000"/>
                </a:schemeClr>
              </a:solidFill>
              <a:latin typeface="interbold"/>
              <a:cs typeface="Times New Roman" panose="02020603050405020304" pitchFamily="18" charset="0"/>
            </a:endParaRPr>
          </a:p>
          <a:p>
            <a:endParaRPr lang="en-US" dirty="0">
              <a:latin typeface="interbold"/>
              <a:cs typeface="Times New Roman" panose="02020603050405020304" pitchFamily="18" charset="0"/>
            </a:endParaRPr>
          </a:p>
          <a:p>
            <a:endParaRPr lang="en-US" dirty="0">
              <a:latin typeface="interbold"/>
              <a:cs typeface="Times New Roman" panose="02020603050405020304" pitchFamily="18" charset="0"/>
            </a:endParaRPr>
          </a:p>
          <a:p>
            <a:endParaRPr lang="en-US" dirty="0">
              <a:latin typeface="interbold"/>
            </a:endParaRPr>
          </a:p>
        </p:txBody>
      </p:sp>
      <p:sp>
        <p:nvSpPr>
          <p:cNvPr id="25" name="TextBox 24"/>
          <p:cNvSpPr txBox="1"/>
          <p:nvPr/>
        </p:nvSpPr>
        <p:spPr>
          <a:xfrm>
            <a:off x="3501080" y="1112800"/>
            <a:ext cx="178761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interbold"/>
                <a:cs typeface="Times New Roman" panose="02020603050405020304" pitchFamily="18" charset="0"/>
              </a:rPr>
              <a:t>Module Name</a:t>
            </a:r>
            <a:endParaRPr lang="en-IN" dirty="0">
              <a:latin typeface="interbold"/>
              <a:cs typeface="Times New Roman" panose="02020603050405020304" pitchFamily="18" charset="0"/>
            </a:endParaRPr>
          </a:p>
        </p:txBody>
      </p:sp>
      <p:cxnSp>
        <p:nvCxnSpPr>
          <p:cNvPr id="26" name="Straight Arrow Connector 25"/>
          <p:cNvCxnSpPr/>
          <p:nvPr/>
        </p:nvCxnSpPr>
        <p:spPr>
          <a:xfrm flipH="1">
            <a:off x="3822357" y="1482132"/>
            <a:ext cx="378941" cy="8738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flipH="1">
            <a:off x="5478162" y="1438031"/>
            <a:ext cx="141690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interbold"/>
                <a:cs typeface="Times New Roman" panose="02020603050405020304" pitchFamily="18" charset="0"/>
              </a:rPr>
              <a:t>Class Name</a:t>
            </a:r>
            <a:endParaRPr lang="en-IN" dirty="0">
              <a:latin typeface="interbold"/>
              <a:cs typeface="Times New Roman" panose="02020603050405020304" pitchFamily="18" charset="0"/>
            </a:endParaRPr>
          </a:p>
        </p:txBody>
      </p:sp>
      <p:cxnSp>
        <p:nvCxnSpPr>
          <p:cNvPr id="28" name="Straight Arrow Connector 27"/>
          <p:cNvCxnSpPr/>
          <p:nvPr/>
        </p:nvCxnSpPr>
        <p:spPr>
          <a:xfrm flipH="1">
            <a:off x="4632568" y="1807364"/>
            <a:ext cx="845594" cy="54865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0" name="TextBox 29"/>
          <p:cNvSpPr txBox="1"/>
          <p:nvPr/>
        </p:nvSpPr>
        <p:spPr>
          <a:xfrm>
            <a:off x="3501079" y="2681252"/>
            <a:ext cx="26608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interbold"/>
                <a:cs typeface="Times New Roman" panose="02020603050405020304" pitchFamily="18" charset="0"/>
              </a:rPr>
              <a:t>Object of Array Class</a:t>
            </a:r>
            <a:endParaRPr lang="en-IN" dirty="0">
              <a:latin typeface="interbold"/>
              <a:cs typeface="Times New Roman" panose="02020603050405020304" pitchFamily="18" charset="0"/>
            </a:endParaRPr>
          </a:p>
        </p:txBody>
      </p:sp>
      <p:cxnSp>
        <p:nvCxnSpPr>
          <p:cNvPr id="31" name="Straight Arrow Connector 30"/>
          <p:cNvCxnSpPr/>
          <p:nvPr/>
        </p:nvCxnSpPr>
        <p:spPr>
          <a:xfrm flipH="1" flipV="1">
            <a:off x="3048000" y="2611396"/>
            <a:ext cx="453079" cy="3542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latin typeface="interbold"/>
                <a:cs typeface="Times New Roman" panose="02020603050405020304" pitchFamily="18" charset="0"/>
              </a:rPr>
              <a:t>Index</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8" name="Content Placeholder 7"/>
          <p:cNvSpPr>
            <a:spLocks noGrp="1"/>
          </p:cNvSpPr>
          <p:nvPr>
            <p:ph idx="1"/>
          </p:nvPr>
        </p:nvSpPr>
        <p:spPr>
          <a:xfrm>
            <a:off x="609600" y="1295400"/>
            <a:ext cx="10871200" cy="5181600"/>
          </a:xfrm>
        </p:spPr>
        <p:txBody>
          <a:bodyPr>
            <a:noAutofit/>
          </a:bodyPr>
          <a:lstStyle/>
          <a:p>
            <a:pPr marL="0" indent="0">
              <a:buNone/>
            </a:pPr>
            <a:r>
              <a:rPr lang="en-US" sz="2400" dirty="0">
                <a:latin typeface="interbold"/>
                <a:cs typeface="Times New Roman" panose="02020603050405020304" pitchFamily="18" charset="0"/>
              </a:rPr>
              <a:t>An index represents the position number of an array’s element.</a:t>
            </a:r>
            <a:endParaRPr lang="en-US" sz="2400" dirty="0">
              <a:latin typeface="interbold"/>
              <a:cs typeface="Times New Roman" panose="02020603050405020304" pitchFamily="18" charset="0"/>
            </a:endParaRPr>
          </a:p>
          <a:p>
            <a:pPr marL="0" indent="0">
              <a:buNone/>
            </a:pPr>
            <a:r>
              <a:rPr lang="en-US" sz="2400" i="1" dirty="0">
                <a:latin typeface="interbold"/>
                <a:cs typeface="Times New Roman" panose="02020603050405020304" pitchFamily="18" charset="0"/>
              </a:rPr>
              <a:t>from array import *</a:t>
            </a:r>
            <a:endParaRPr lang="en-US" sz="2400" i="1" dirty="0">
              <a:latin typeface="interbold"/>
              <a:cs typeface="Times New Roman" panose="02020603050405020304" pitchFamily="18" charset="0"/>
            </a:endParaRPr>
          </a:p>
          <a:p>
            <a:pPr marL="0" indent="0">
              <a:buNone/>
            </a:pPr>
            <a:r>
              <a:rPr lang="en-US" sz="2400" i="1" dirty="0" err="1">
                <a:latin typeface="interbold"/>
                <a:cs typeface="Times New Roman" panose="02020603050405020304" pitchFamily="18" charset="0"/>
              </a:rPr>
              <a:t>stu_roll</a:t>
            </a:r>
            <a:r>
              <a:rPr lang="en-US" sz="2400" i="1" dirty="0">
                <a:latin typeface="interbold"/>
                <a:cs typeface="Times New Roman" panose="02020603050405020304" pitchFamily="18" charset="0"/>
              </a:rPr>
              <a:t> = array(‘</a:t>
            </a:r>
            <a:r>
              <a:rPr lang="en-US" sz="2400" i="1" dirty="0" err="1">
                <a:latin typeface="interbold"/>
                <a:cs typeface="Times New Roman" panose="02020603050405020304" pitchFamily="18" charset="0"/>
              </a:rPr>
              <a:t>i</a:t>
            </a:r>
            <a:r>
              <a:rPr lang="en-US" sz="2400" i="1" dirty="0">
                <a:latin typeface="interbold"/>
                <a:cs typeface="Times New Roman" panose="02020603050405020304" pitchFamily="18" charset="0"/>
              </a:rPr>
              <a:t>’, [101, 102, 103, 104, 105])</a:t>
            </a:r>
            <a:endParaRPr lang="en-US" sz="2400" i="1" dirty="0">
              <a:latin typeface="interbold"/>
              <a:cs typeface="Times New Roman" panose="02020603050405020304" pitchFamily="18" charset="0"/>
            </a:endParaRPr>
          </a:p>
          <a:p>
            <a:pPr marL="0" indent="0">
              <a:buNone/>
            </a:pPr>
            <a:endParaRPr lang="en-US" sz="5400" dirty="0">
              <a:solidFill>
                <a:schemeClr val="tx1">
                  <a:lumMod val="75000"/>
                  <a:lumOff val="25000"/>
                </a:schemeClr>
              </a:solidFill>
              <a:latin typeface="interbold"/>
              <a:cs typeface="Arial" panose="020B0604020202020204" pitchFamily="34" charset="0"/>
            </a:endParaRPr>
          </a:p>
        </p:txBody>
      </p:sp>
      <p:graphicFrame>
        <p:nvGraphicFramePr>
          <p:cNvPr id="4" name="Table 3"/>
          <p:cNvGraphicFramePr>
            <a:graphicFrameLocks noGrp="1"/>
          </p:cNvGraphicFramePr>
          <p:nvPr/>
        </p:nvGraphicFramePr>
        <p:xfrm>
          <a:off x="2117324" y="3743960"/>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dirty="0">
                          <a:latin typeface="Times New Roman" panose="02020603050405020304" pitchFamily="18" charset="0"/>
                          <a:cs typeface="Times New Roman" panose="02020603050405020304" pitchFamily="18" charset="0"/>
                        </a:rPr>
                        <a:t>101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105</a:t>
                      </a:r>
                      <a:endParaRPr lang="en-IN"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5" name="Table 4"/>
          <p:cNvGraphicFramePr>
            <a:graphicFrameLocks noGrp="1"/>
          </p:cNvGraphicFramePr>
          <p:nvPr/>
        </p:nvGraphicFramePr>
        <p:xfrm>
          <a:off x="2117324" y="4048760"/>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nvGraphicFramePr>
        <p:xfrm>
          <a:off x="2117324" y="4886960"/>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dirty="0">
                          <a:latin typeface="Times New Roman" panose="02020603050405020304" pitchFamily="18" charset="0"/>
                          <a:cs typeface="Times New Roman" panose="02020603050405020304" pitchFamily="18" charset="0"/>
                        </a:rPr>
                        <a:t>101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105</a:t>
                      </a:r>
                      <a:endParaRPr lang="en-IN"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7" name="Table 6"/>
          <p:cNvGraphicFramePr>
            <a:graphicFrameLocks noGrp="1"/>
          </p:cNvGraphicFramePr>
          <p:nvPr/>
        </p:nvGraphicFramePr>
        <p:xfrm>
          <a:off x="2117324" y="5191760"/>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dirty="0" err="1">
                          <a:latin typeface="Times New Roman" panose="02020603050405020304" pitchFamily="18" charset="0"/>
                          <a:cs typeface="Times New Roman" panose="02020603050405020304" pitchFamily="18" charset="0"/>
                        </a:rPr>
                        <a:t>stu_roll</a:t>
                      </a: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err="1">
                          <a:latin typeface="Times New Roman" panose="02020603050405020304" pitchFamily="18" charset="0"/>
                          <a:cs typeface="Times New Roman" panose="02020603050405020304" pitchFamily="18" charset="0"/>
                        </a:rPr>
                        <a:t>stu_roll</a:t>
                      </a: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err="1">
                          <a:latin typeface="Times New Roman" panose="02020603050405020304" pitchFamily="18" charset="0"/>
                          <a:cs typeface="Times New Roman" panose="02020603050405020304" pitchFamily="18" charset="0"/>
                        </a:rPr>
                        <a:t>stu_roll</a:t>
                      </a: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err="1">
                          <a:latin typeface="Times New Roman" panose="02020603050405020304" pitchFamily="18" charset="0"/>
                          <a:cs typeface="Times New Roman" panose="02020603050405020304" pitchFamily="18" charset="0"/>
                        </a:rPr>
                        <a:t>stu_roll</a:t>
                      </a: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err="1">
                          <a:latin typeface="Times New Roman" panose="02020603050405020304" pitchFamily="18" charset="0"/>
                          <a:cs typeface="Times New Roman" panose="02020603050405020304" pitchFamily="18" charset="0"/>
                        </a:rPr>
                        <a:t>stu_roll</a:t>
                      </a: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794" y="263611"/>
            <a:ext cx="11129320" cy="1771135"/>
          </a:xfrm>
        </p:spPr>
        <p:txBody>
          <a:bodyPr>
            <a:noAutofit/>
          </a:bodyPr>
          <a:lstStyle/>
          <a:p>
            <a:pPr marL="0" indent="0">
              <a:buNone/>
            </a:pPr>
            <a:r>
              <a:rPr lang="en-IN" sz="5400" dirty="0">
                <a:latin typeface="interbold"/>
                <a:cs typeface="Times New Roman" panose="02020603050405020304" pitchFamily="18" charset="0"/>
              </a:rPr>
              <a:t> </a:t>
            </a:r>
            <a:r>
              <a:rPr lang="en-IN" sz="5400" dirty="0">
                <a:solidFill>
                  <a:schemeClr val="tx1">
                    <a:lumMod val="75000"/>
                    <a:lumOff val="25000"/>
                  </a:schemeClr>
                </a:solidFill>
                <a:latin typeface="interbold"/>
                <a:cs typeface="Times New Roman" panose="02020603050405020304" pitchFamily="18" charset="0"/>
              </a:rPr>
              <a:t>Accessing One-D Array Elements</a:t>
            </a:r>
            <a:endParaRPr lang="en-US" sz="5400" dirty="0">
              <a:solidFill>
                <a:schemeClr val="tx1">
                  <a:lumMod val="75000"/>
                  <a:lumOff val="25000"/>
                </a:schemeClr>
              </a:solidFill>
              <a:latin typeface="interbold"/>
              <a:cs typeface="Times New Roman" panose="02020603050405020304" pitchFamily="18" charset="0"/>
            </a:endParaRPr>
          </a:p>
        </p:txBody>
      </p:sp>
      <p:sp>
        <p:nvSpPr>
          <p:cNvPr id="2" name="TextBox 1"/>
          <p:cNvSpPr txBox="1"/>
          <p:nvPr/>
        </p:nvSpPr>
        <p:spPr>
          <a:xfrm>
            <a:off x="811960" y="1905738"/>
            <a:ext cx="6498010" cy="3877985"/>
          </a:xfrm>
          <a:prstGeom prst="rect">
            <a:avLst/>
          </a:prstGeom>
          <a:noFill/>
        </p:spPr>
        <p:txBody>
          <a:bodyPr wrap="square" rtlCol="0">
            <a:spAutoFit/>
          </a:bodyPr>
          <a:lstStyle/>
          <a:p>
            <a:r>
              <a:rPr lang="en-US" sz="2400" i="1" dirty="0">
                <a:latin typeface="interbold"/>
                <a:cs typeface="Times New Roman" panose="02020603050405020304" pitchFamily="18" charset="0"/>
              </a:rPr>
              <a:t>from array import *</a:t>
            </a:r>
            <a:endParaRPr lang="en-US" sz="2400" i="1" dirty="0">
              <a:latin typeface="interbold"/>
              <a:cs typeface="Times New Roman" panose="02020603050405020304" pitchFamily="18" charset="0"/>
            </a:endParaRPr>
          </a:p>
          <a:p>
            <a:r>
              <a:rPr lang="en-US" sz="2400" i="1" dirty="0" err="1">
                <a:latin typeface="interbold"/>
                <a:cs typeface="Times New Roman" panose="02020603050405020304" pitchFamily="18" charset="0"/>
              </a:rPr>
              <a:t>stu_roll</a:t>
            </a:r>
            <a:r>
              <a:rPr lang="en-US" sz="2400" i="1" dirty="0">
                <a:latin typeface="interbold"/>
                <a:cs typeface="Times New Roman" panose="02020603050405020304" pitchFamily="18" charset="0"/>
              </a:rPr>
              <a:t> = array(‘</a:t>
            </a:r>
            <a:r>
              <a:rPr lang="en-US" sz="2400" i="1" dirty="0" err="1">
                <a:latin typeface="interbold"/>
                <a:cs typeface="Times New Roman" panose="02020603050405020304" pitchFamily="18" charset="0"/>
              </a:rPr>
              <a:t>i</a:t>
            </a:r>
            <a:r>
              <a:rPr lang="en-US" sz="2400" i="1" dirty="0">
                <a:latin typeface="interbold"/>
                <a:cs typeface="Times New Roman" panose="02020603050405020304" pitchFamily="18" charset="0"/>
              </a:rPr>
              <a:t>’, [101, 102, 103, 104, 105])</a:t>
            </a:r>
            <a:endParaRPr lang="en-US" sz="2400" i="1" dirty="0">
              <a:latin typeface="interbold"/>
              <a:cs typeface="Times New Roman" panose="02020603050405020304" pitchFamily="18" charset="0"/>
            </a:endParaRPr>
          </a:p>
          <a:p>
            <a:pPr>
              <a:lnSpc>
                <a:spcPct val="150000"/>
              </a:lnSpc>
            </a:pPr>
            <a:r>
              <a:rPr lang="en-IN" sz="2400" dirty="0">
                <a:latin typeface="interbold"/>
                <a:cs typeface="Times New Roman" panose="02020603050405020304" pitchFamily="18" charset="0"/>
              </a:rPr>
              <a:t>print(</a:t>
            </a:r>
            <a:r>
              <a:rPr lang="en-IN" sz="2400" i="1" dirty="0" err="1">
                <a:latin typeface="interbold"/>
                <a:cs typeface="Times New Roman" panose="02020603050405020304" pitchFamily="18" charset="0"/>
              </a:rPr>
              <a:t>stu_roll</a:t>
            </a:r>
            <a:r>
              <a:rPr lang="en-IN" sz="2400" dirty="0">
                <a:latin typeface="interbold"/>
                <a:cs typeface="Times New Roman" panose="02020603050405020304" pitchFamily="18" charset="0"/>
              </a:rPr>
              <a:t>[0])</a:t>
            </a:r>
            <a:endParaRPr lang="en-IN" sz="2400" dirty="0">
              <a:latin typeface="interbold"/>
              <a:cs typeface="Times New Roman" panose="02020603050405020304" pitchFamily="18" charset="0"/>
            </a:endParaRPr>
          </a:p>
          <a:p>
            <a:pPr>
              <a:lnSpc>
                <a:spcPct val="150000"/>
              </a:lnSpc>
            </a:pPr>
            <a:r>
              <a:rPr lang="en-IN" sz="2400" dirty="0">
                <a:latin typeface="interbold"/>
                <a:cs typeface="Times New Roman" panose="02020603050405020304" pitchFamily="18" charset="0"/>
              </a:rPr>
              <a:t>print(</a:t>
            </a:r>
            <a:r>
              <a:rPr lang="en-IN" sz="2400" i="1" dirty="0" err="1">
                <a:latin typeface="interbold"/>
                <a:cs typeface="Times New Roman" panose="02020603050405020304" pitchFamily="18" charset="0"/>
              </a:rPr>
              <a:t>stu_roll</a:t>
            </a:r>
            <a:r>
              <a:rPr lang="en-IN" sz="2400" dirty="0">
                <a:latin typeface="interbold"/>
                <a:cs typeface="Times New Roman" panose="02020603050405020304" pitchFamily="18" charset="0"/>
              </a:rPr>
              <a:t>[1])</a:t>
            </a:r>
            <a:endParaRPr lang="en-US" sz="2400" dirty="0">
              <a:latin typeface="interbold"/>
              <a:cs typeface="Times New Roman" panose="02020603050405020304" pitchFamily="18" charset="0"/>
            </a:endParaRPr>
          </a:p>
          <a:p>
            <a:pPr>
              <a:lnSpc>
                <a:spcPct val="150000"/>
              </a:lnSpc>
            </a:pPr>
            <a:r>
              <a:rPr lang="en-IN" sz="2400" dirty="0">
                <a:latin typeface="interbold"/>
                <a:cs typeface="Times New Roman" panose="02020603050405020304" pitchFamily="18" charset="0"/>
              </a:rPr>
              <a:t>print(</a:t>
            </a:r>
            <a:r>
              <a:rPr lang="en-IN" sz="2400" i="1" dirty="0" err="1">
                <a:latin typeface="interbold"/>
                <a:cs typeface="Times New Roman" panose="02020603050405020304" pitchFamily="18" charset="0"/>
              </a:rPr>
              <a:t>stu_roll</a:t>
            </a:r>
            <a:r>
              <a:rPr lang="en-IN" sz="2400" dirty="0">
                <a:latin typeface="interbold"/>
                <a:cs typeface="Times New Roman" panose="02020603050405020304" pitchFamily="18" charset="0"/>
              </a:rPr>
              <a:t>[2])</a:t>
            </a:r>
            <a:endParaRPr lang="en-US" sz="2400" dirty="0">
              <a:latin typeface="interbold"/>
              <a:cs typeface="Times New Roman" panose="02020603050405020304" pitchFamily="18" charset="0"/>
            </a:endParaRPr>
          </a:p>
          <a:p>
            <a:pPr>
              <a:lnSpc>
                <a:spcPct val="150000"/>
              </a:lnSpc>
            </a:pPr>
            <a:r>
              <a:rPr lang="en-IN" sz="2400" dirty="0">
                <a:latin typeface="interbold"/>
                <a:cs typeface="Times New Roman" panose="02020603050405020304" pitchFamily="18" charset="0"/>
              </a:rPr>
              <a:t>print(</a:t>
            </a:r>
            <a:r>
              <a:rPr lang="en-IN" sz="2400" i="1" dirty="0" err="1">
                <a:latin typeface="interbold"/>
                <a:cs typeface="Times New Roman" panose="02020603050405020304" pitchFamily="18" charset="0"/>
              </a:rPr>
              <a:t>stu_roll</a:t>
            </a:r>
            <a:r>
              <a:rPr lang="en-IN" sz="2400" dirty="0">
                <a:latin typeface="interbold"/>
                <a:cs typeface="Times New Roman" panose="02020603050405020304" pitchFamily="18" charset="0"/>
              </a:rPr>
              <a:t>[3])</a:t>
            </a:r>
            <a:endParaRPr lang="en-US" sz="2400" dirty="0">
              <a:latin typeface="interbold"/>
              <a:cs typeface="Times New Roman" panose="02020603050405020304" pitchFamily="18" charset="0"/>
            </a:endParaRPr>
          </a:p>
          <a:p>
            <a:pPr>
              <a:lnSpc>
                <a:spcPct val="150000"/>
              </a:lnSpc>
            </a:pPr>
            <a:r>
              <a:rPr lang="en-IN" sz="2400" dirty="0">
                <a:latin typeface="interbold"/>
                <a:cs typeface="Times New Roman" panose="02020603050405020304" pitchFamily="18" charset="0"/>
              </a:rPr>
              <a:t>print(</a:t>
            </a:r>
            <a:r>
              <a:rPr lang="en-IN" sz="2400" i="1" dirty="0" err="1">
                <a:latin typeface="interbold"/>
                <a:cs typeface="Times New Roman" panose="02020603050405020304" pitchFamily="18" charset="0"/>
              </a:rPr>
              <a:t>stu_roll</a:t>
            </a:r>
            <a:r>
              <a:rPr lang="en-IN" sz="2400" dirty="0">
                <a:latin typeface="interbold"/>
                <a:cs typeface="Times New Roman" panose="02020603050405020304" pitchFamily="18" charset="0"/>
              </a:rPr>
              <a:t>[4])</a:t>
            </a:r>
            <a:endParaRPr lang="en-US" sz="2400" dirty="0">
              <a:latin typeface="interbold"/>
              <a:cs typeface="Times New Roman" panose="02020603050405020304" pitchFamily="18" charset="0"/>
            </a:endParaRPr>
          </a:p>
          <a:p>
            <a:endParaRPr lang="en-US" dirty="0">
              <a:latin typeface="interbold"/>
            </a:endParaRPr>
          </a:p>
        </p:txBody>
      </p:sp>
    </p:spTree>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EBEA147-59B8-4FDF-9F13-4F73F65D3CA5}"/>
</file>

<file path=customXml/itemProps2.xml><?xml version="1.0" encoding="utf-8"?>
<ds:datastoreItem xmlns:ds="http://schemas.openxmlformats.org/officeDocument/2006/customXml" ds:itemID="{931CAF25-C0B2-4920-AA9A-1B3E1B49D58F}"/>
</file>

<file path=customXml/itemProps3.xml><?xml version="1.0" encoding="utf-8"?>
<ds:datastoreItem xmlns:ds="http://schemas.openxmlformats.org/officeDocument/2006/customXml" ds:itemID="{D6001AE5-530E-4084-87C8-AA14D79EBE4C}"/>
</file>

<file path=docProps/app.xml><?xml version="1.0" encoding="utf-8"?>
<Properties xmlns="http://schemas.openxmlformats.org/officeDocument/2006/extended-properties" xmlns:vt="http://schemas.openxmlformats.org/officeDocument/2006/docPropsVTypes">
  <TotalTime>0</TotalTime>
  <Words>4260</Words>
  <Application>WPS Presentation</Application>
  <PresentationFormat>Widescreen</PresentationFormat>
  <Paragraphs>334</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21</vt:i4>
      </vt:variant>
    </vt:vector>
  </HeadingPairs>
  <TitlesOfParts>
    <vt:vector size="34" baseType="lpstr">
      <vt:lpstr>Arial</vt:lpstr>
      <vt:lpstr>SimSun</vt:lpstr>
      <vt:lpstr>Wingdings</vt:lpstr>
      <vt:lpstr>interbold</vt:lpstr>
      <vt:lpstr>Segoe Print</vt:lpstr>
      <vt:lpstr>inter-bold</vt:lpstr>
      <vt:lpstr>Times New Roman</vt:lpstr>
      <vt:lpstr>Microsoft YaHei</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Why we need Array ?</vt:lpstr>
      <vt:lpstr>PowerPoint 演示文稿</vt:lpstr>
      <vt:lpstr>PowerPoint 演示文稿</vt:lpstr>
      <vt:lpstr>PowerPoint 演示文稿</vt:lpstr>
      <vt:lpstr>Index</vt:lpstr>
      <vt:lpstr>PowerPoint 演示文稿</vt:lpstr>
      <vt:lpstr>Type Code</vt:lpstr>
      <vt:lpstr>Accessing Array using while loop</vt:lpstr>
      <vt:lpstr>append ( )</vt:lpstr>
      <vt:lpstr>Getting User input</vt:lpstr>
      <vt:lpstr>insert( )</vt:lpstr>
      <vt:lpstr>pop ( )</vt:lpstr>
      <vt:lpstr>pop (n)</vt:lpstr>
      <vt:lpstr>remove( )</vt:lpstr>
      <vt:lpstr>index( )</vt:lpstr>
      <vt:lpstr>reverse ( )</vt:lpstr>
      <vt:lpstr>extend( )</vt:lpstr>
      <vt:lpstr>Slicing on Arrays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ACER</cp:lastModifiedBy>
  <cp:revision>181</cp:revision>
  <dcterms:created xsi:type="dcterms:W3CDTF">2018-04-24T17:14:00Z</dcterms:created>
  <dcterms:modified xsi:type="dcterms:W3CDTF">2021-12-13T13:18:09Z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6AC37981F85645BEA48A5596753CFD30</vt:lpwstr>
  </property>
  <property fmtid="{D5CDD505-2E9C-101B-9397-08002B2CF9AE}" pid="3" name="KSOProductBuildVer">
    <vt:lpwstr>1033-11.2.0.10382</vt:lpwstr>
  </property>
  <property fmtid="{D5CDD505-2E9C-101B-9397-08002B2CF9AE}" pid="4" name="ContentTypeId">
    <vt:lpwstr>0x010100CCF8080D245291409B3DC0BF9B2F1536</vt:lpwstr>
  </property>
</Properties>
</file>