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.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65" r:id="rId4"/>
  </p:sldMasterIdLst>
  <p:notesMasterIdLst>
    <p:notesMasterId r:id="rId22"/>
  </p:notesMasterIdLst>
  <p:sldIdLst>
    <p:sldId id="256" r:id="rId5"/>
    <p:sldId id="257" r:id="rId6"/>
    <p:sldId id="258" r:id="rId7"/>
    <p:sldId id="274" r:id="rId8"/>
    <p:sldId id="259" r:id="rId9"/>
    <p:sldId id="275" r:id="rId10"/>
    <p:sldId id="261" r:id="rId11"/>
    <p:sldId id="260" r:id="rId12"/>
    <p:sldId id="273" r:id="rId13"/>
    <p:sldId id="262" r:id="rId14"/>
    <p:sldId id="266" r:id="rId15"/>
    <p:sldId id="263" r:id="rId16"/>
    <p:sldId id="267" r:id="rId17"/>
    <p:sldId id="264" r:id="rId18"/>
    <p:sldId id="265" r:id="rId19"/>
    <p:sldId id="271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3882" autoAdjust="0"/>
  </p:normalViewPr>
  <p:slideViewPr>
    <p:cSldViewPr snapToGrid="0">
      <p:cViewPr varScale="1">
        <p:scale>
          <a:sx n="86" d="100"/>
          <a:sy n="86" d="100"/>
        </p:scale>
        <p:origin x="398" y="62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26" Type="http://schemas.openxmlformats.org/officeDocument/2006/relationships/commentAuthors" Target="commentAuthors.xml"/><Relationship Id="rId18" Type="http://schemas.openxmlformats.org/officeDocument/2006/relationships/slide" Target="slides/slide14.xml"/><Relationship Id="rId13" Type="http://schemas.openxmlformats.org/officeDocument/2006/relationships/slide" Target="slides/slide9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25" Type="http://schemas.openxmlformats.org/officeDocument/2006/relationships/tableStyles" Target="tableStyles.xml"/><Relationship Id="rId17" Type="http://schemas.openxmlformats.org/officeDocument/2006/relationships/slide" Target="slides/slide13.xml"/><Relationship Id="rId12" Type="http://schemas.openxmlformats.org/officeDocument/2006/relationships/slide" Target="slides/slide8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6" Type="http://schemas.openxmlformats.org/officeDocument/2006/relationships/slide" Target="slides/slide12.xml"/><Relationship Id="rId29" Type="http://schemas.openxmlformats.org/officeDocument/2006/relationships/customXml" Target="../customXml/item3.xml"/><Relationship Id="rId6" Type="http://schemas.openxmlformats.org/officeDocument/2006/relationships/slide" Target="slides/slide2.xml"/><Relationship Id="rId24" Type="http://schemas.openxmlformats.org/officeDocument/2006/relationships/viewProps" Target="viewProps.xml"/><Relationship Id="rId11" Type="http://schemas.openxmlformats.org/officeDocument/2006/relationships/slide" Target="slides/slide7.xml"/><Relationship Id="rId1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23" Type="http://schemas.openxmlformats.org/officeDocument/2006/relationships/presProps" Target="presProps.xml"/><Relationship Id="rId15" Type="http://schemas.openxmlformats.org/officeDocument/2006/relationships/slide" Target="slides/slide11.xml"/><Relationship Id="rId28" Type="http://schemas.openxmlformats.org/officeDocument/2006/relationships/customXml" Target="../customXml/item2.xml"/><Relationship Id="rId19" Type="http://schemas.openxmlformats.org/officeDocument/2006/relationships/slide" Target="slides/slide15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4" Type="http://schemas.openxmlformats.org/officeDocument/2006/relationships/slideMaster" Target="slideMasters/slideMaster3.xml"/><Relationship Id="rId22" Type="http://schemas.openxmlformats.org/officeDocument/2006/relationships/notesMaster" Target="notesMasters/notesMaster1.xml"/><Relationship Id="rId14" Type="http://schemas.openxmlformats.org/officeDocument/2006/relationships/slide" Target="slides/slide10.xml"/><Relationship Id="rId27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32F359-17DE-42AC-90C1-E20AD5DFE8E9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E3120-0ACB-413D-BF3F-B290A7AA1E4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/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4" name="Freeform: Shape 3"/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/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  <p:sp>
        <p:nvSpPr>
          <p:cNvPr id="6" name="그림 개체 틀 2"/>
          <p:cNvSpPr>
            <a:spLocks noGrp="1"/>
          </p:cNvSpPr>
          <p:nvPr>
            <p:ph type="pic" sz="quarter" idx="42" hasCustomPrompt="1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Bring to Front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7266709" y="529965"/>
            <a:ext cx="4925290" cy="5798070"/>
          </a:xfrm>
          <a:custGeom>
            <a:avLst/>
            <a:gdLst>
              <a:gd name="connsiteX0" fmla="*/ 857449 w 4925290"/>
              <a:gd name="connsiteY0" fmla="*/ 0 h 5798070"/>
              <a:gd name="connsiteX1" fmla="*/ 4214649 w 4925290"/>
              <a:gd name="connsiteY1" fmla="*/ 0 h 5798070"/>
              <a:gd name="connsiteX2" fmla="*/ 4925290 w 4925290"/>
              <a:gd name="connsiteY2" fmla="*/ 1223176 h 5798070"/>
              <a:gd name="connsiteX3" fmla="*/ 4925290 w 4925290"/>
              <a:gd name="connsiteY3" fmla="*/ 4574894 h 5798070"/>
              <a:gd name="connsiteX4" fmla="*/ 4214649 w 4925290"/>
              <a:gd name="connsiteY4" fmla="*/ 5798070 h 5798070"/>
              <a:gd name="connsiteX5" fmla="*/ 857449 w 4925290"/>
              <a:gd name="connsiteY5" fmla="*/ 5798070 h 5798070"/>
              <a:gd name="connsiteX6" fmla="*/ 0 w 4925290"/>
              <a:gd name="connsiteY6" fmla="*/ 4322202 h 5798070"/>
              <a:gd name="connsiteX7" fmla="*/ 2152428 w 4925290"/>
              <a:gd name="connsiteY7" fmla="*/ 4322202 h 5798070"/>
              <a:gd name="connsiteX8" fmla="*/ 2979260 w 4925290"/>
              <a:gd name="connsiteY8" fmla="*/ 2899035 h 5798070"/>
              <a:gd name="connsiteX9" fmla="*/ 2152428 w 4925290"/>
              <a:gd name="connsiteY9" fmla="*/ 1475868 h 5798070"/>
              <a:gd name="connsiteX10" fmla="*/ 0 w 4925290"/>
              <a:gd name="connsiteY10" fmla="*/ 1475868 h 579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5290" h="5798070">
                <a:moveTo>
                  <a:pt x="857449" y="0"/>
                </a:moveTo>
                <a:lnTo>
                  <a:pt x="4214649" y="0"/>
                </a:lnTo>
                <a:lnTo>
                  <a:pt x="4925290" y="1223176"/>
                </a:lnTo>
                <a:lnTo>
                  <a:pt x="4925290" y="4574894"/>
                </a:lnTo>
                <a:lnTo>
                  <a:pt x="4214649" y="5798070"/>
                </a:lnTo>
                <a:lnTo>
                  <a:pt x="857449" y="5798070"/>
                </a:lnTo>
                <a:lnTo>
                  <a:pt x="0" y="4322202"/>
                </a:lnTo>
                <a:lnTo>
                  <a:pt x="2152428" y="4322202"/>
                </a:lnTo>
                <a:lnTo>
                  <a:pt x="2979260" y="2899035"/>
                </a:lnTo>
                <a:lnTo>
                  <a:pt x="2152428" y="1475868"/>
                </a:lnTo>
                <a:lnTo>
                  <a:pt x="0" y="14758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 hasCustomPrompt="1"/>
          </p:nvPr>
        </p:nvSpPr>
        <p:spPr>
          <a:xfrm>
            <a:off x="4525108" y="2105085"/>
            <a:ext cx="4925290" cy="2647831"/>
          </a:xfrm>
          <a:custGeom>
            <a:avLst/>
            <a:gdLst>
              <a:gd name="connsiteX0" fmla="*/ 769169 w 6213231"/>
              <a:gd name="connsiteY0" fmla="*/ 0 h 2647831"/>
              <a:gd name="connsiteX1" fmla="*/ 5444062 w 6213231"/>
              <a:gd name="connsiteY1" fmla="*/ 0 h 2647831"/>
              <a:gd name="connsiteX2" fmla="*/ 6213231 w 6213231"/>
              <a:gd name="connsiteY2" fmla="*/ 1323916 h 2647831"/>
              <a:gd name="connsiteX3" fmla="*/ 5444062 w 6213231"/>
              <a:gd name="connsiteY3" fmla="*/ 2647831 h 2647831"/>
              <a:gd name="connsiteX4" fmla="*/ 769169 w 6213231"/>
              <a:gd name="connsiteY4" fmla="*/ 2647831 h 2647831"/>
              <a:gd name="connsiteX5" fmla="*/ 0 w 6213231"/>
              <a:gd name="connsiteY5" fmla="*/ 1323916 h 264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3231" h="2647831">
                <a:moveTo>
                  <a:pt x="769169" y="0"/>
                </a:moveTo>
                <a:lnTo>
                  <a:pt x="5444062" y="0"/>
                </a:lnTo>
                <a:lnTo>
                  <a:pt x="6213231" y="1323916"/>
                </a:lnTo>
                <a:lnTo>
                  <a:pt x="5444062" y="2647831"/>
                </a:lnTo>
                <a:lnTo>
                  <a:pt x="769169" y="2647831"/>
                </a:lnTo>
                <a:lnTo>
                  <a:pt x="0" y="1323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/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/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/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0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23" b="33333"/>
          <a:stretch>
            <a:fillRect/>
          </a:stretch>
        </p:blipFill>
        <p:spPr>
          <a:xfrm>
            <a:off x="2131678" y="1964727"/>
            <a:ext cx="7539954" cy="196761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4987"/>
            <a:ext cx="10972800" cy="1143000"/>
          </a:xfrm>
        </p:spPr>
        <p:txBody>
          <a:bodyPr>
            <a:normAutofit/>
          </a:bodyPr>
          <a:lstStyle/>
          <a:p>
            <a:r>
              <a:rPr lang="en-US" sz="5335" dirty="0">
                <a:latin typeface="Inter-bold"/>
                <a:cs typeface="Times New Roman" panose="02020603050405020304" pitchFamily="18" charset="0"/>
              </a:rPr>
              <a:t>Closing a File</a:t>
            </a:r>
            <a:endParaRPr lang="en-IN" sz="5335" dirty="0">
              <a:latin typeface="Inter-bold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99587"/>
            <a:ext cx="10972800" cy="50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Inter-bold"/>
                <a:cs typeface="Times New Roman" panose="02020603050405020304" pitchFamily="18" charset="0"/>
              </a:rPr>
              <a:t>close( ) – This method is used to close, opened file. </a:t>
            </a:r>
            <a:endParaRPr lang="en-US" sz="2400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Inter-bold"/>
                <a:cs typeface="Times New Roman" panose="02020603050405020304" pitchFamily="18" charset="0"/>
              </a:rPr>
              <a:t>Once we close the file, file object is deleted from the memory hence file will be no longer accessible unless we open it again. </a:t>
            </a:r>
            <a:endParaRPr lang="en-US" sz="2400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Inter-bold"/>
                <a:cs typeface="Times New Roman" panose="02020603050405020304" pitchFamily="18" charset="0"/>
              </a:rPr>
              <a:t>If you don’t explicitly close a file, Python’s garbage collector will eventually destroy the object and close the open file for you, but the file may stay open for a while so You should always close opened file.</a:t>
            </a:r>
            <a:endParaRPr lang="en-US" sz="2400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Inter-bold"/>
                <a:cs typeface="Times New Roman" panose="02020603050405020304" pitchFamily="18" charset="0"/>
              </a:rPr>
              <a:t>What will happened if we do not close opened file:-</a:t>
            </a:r>
            <a:endParaRPr lang="en-US" sz="2400" dirty="0">
              <a:latin typeface="Inter-bold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Inter-bold"/>
                <a:cs typeface="Times New Roman" panose="02020603050405020304" pitchFamily="18" charset="0"/>
              </a:rPr>
              <a:t>Data of the file may be corrupted or deleted.</a:t>
            </a:r>
            <a:endParaRPr lang="en-US" sz="2400" dirty="0">
              <a:latin typeface="Inter-bold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Inter-bold"/>
                <a:cs typeface="Times New Roman" panose="02020603050405020304" pitchFamily="18" charset="0"/>
              </a:rPr>
              <a:t>Memory utilized by the file is not freed it may cause of insufficient memory.</a:t>
            </a:r>
            <a:endParaRPr lang="en-IN" sz="2400" dirty="0">
              <a:latin typeface="Inter-bold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r>
              <a:rPr lang="en-US" sz="5335" dirty="0">
                <a:latin typeface="Inter-bold"/>
                <a:cs typeface="Times New Roman" panose="02020603050405020304" pitchFamily="18" charset="0"/>
              </a:rPr>
              <a:t>File object Variables</a:t>
            </a:r>
            <a:endParaRPr lang="en-IN" sz="5335" dirty="0">
              <a:latin typeface="Inter-bold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5" dirty="0">
                <a:latin typeface="Inter-bold"/>
                <a:cs typeface="Times New Roman" panose="02020603050405020304" pitchFamily="18" charset="0"/>
              </a:rPr>
              <a:t>name – This shows the name of specified file.</a:t>
            </a:r>
            <a:endParaRPr lang="en-US" sz="2665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65" dirty="0">
                <a:latin typeface="Inter-bold"/>
                <a:cs typeface="Times New Roman" panose="02020603050405020304" pitchFamily="18" charset="0"/>
              </a:rPr>
              <a:t>Syntax:- file_object.name</a:t>
            </a:r>
            <a:endParaRPr lang="en-US" sz="2665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65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65" dirty="0">
                <a:latin typeface="Inter-bold"/>
                <a:cs typeface="Times New Roman" panose="02020603050405020304" pitchFamily="18" charset="0"/>
              </a:rPr>
              <a:t>mode – This shows mode (purpose) of the file.</a:t>
            </a:r>
            <a:endParaRPr lang="en-US" sz="2665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65" dirty="0">
                <a:latin typeface="Inter-bold"/>
                <a:cs typeface="Times New Roman" panose="02020603050405020304" pitchFamily="18" charset="0"/>
              </a:rPr>
              <a:t>Syntax:- </a:t>
            </a:r>
            <a:r>
              <a:rPr lang="en-US" sz="2665" dirty="0" err="1">
                <a:latin typeface="Inter-bold"/>
                <a:cs typeface="Times New Roman" panose="02020603050405020304" pitchFamily="18" charset="0"/>
              </a:rPr>
              <a:t>file_object.mode</a:t>
            </a:r>
            <a:endParaRPr lang="en-US" sz="2665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65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65" dirty="0">
                <a:latin typeface="Inter-bold"/>
                <a:cs typeface="Times New Roman" panose="02020603050405020304" pitchFamily="18" charset="0"/>
              </a:rPr>
              <a:t>closed – This used to check whether file has closed or not. </a:t>
            </a:r>
            <a:endParaRPr lang="en-US" sz="2665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65" dirty="0">
                <a:latin typeface="Inter-bold"/>
                <a:cs typeface="Times New Roman" panose="02020603050405020304" pitchFamily="18" charset="0"/>
              </a:rPr>
              <a:t>It shows True if file is closed </a:t>
            </a:r>
            <a:r>
              <a:rPr lang="en-US" sz="2665">
                <a:latin typeface="Inter-bold"/>
                <a:cs typeface="Times New Roman" panose="02020603050405020304" pitchFamily="18" charset="0"/>
              </a:rPr>
              <a:t>else shows </a:t>
            </a:r>
            <a:r>
              <a:rPr lang="en-US" sz="2665" dirty="0">
                <a:latin typeface="Inter-bold"/>
                <a:cs typeface="Times New Roman" panose="02020603050405020304" pitchFamily="18" charset="0"/>
              </a:rPr>
              <a:t>False.</a:t>
            </a:r>
            <a:endParaRPr lang="en-US" sz="2665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65" dirty="0">
                <a:latin typeface="Inter-bold"/>
                <a:cs typeface="Times New Roman" panose="02020603050405020304" pitchFamily="18" charset="0"/>
              </a:rPr>
              <a:t>Syntax:- </a:t>
            </a:r>
            <a:r>
              <a:rPr lang="en-US" sz="2665" dirty="0" err="1">
                <a:latin typeface="Inter-bold"/>
                <a:cs typeface="Times New Roman" panose="02020603050405020304" pitchFamily="18" charset="0"/>
              </a:rPr>
              <a:t>file_object.closed</a:t>
            </a:r>
            <a:endParaRPr lang="en-US" sz="2665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65" dirty="0">
              <a:latin typeface="Inter-bold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4987"/>
            <a:ext cx="10972800" cy="1143000"/>
          </a:xfrm>
        </p:spPr>
        <p:txBody>
          <a:bodyPr>
            <a:normAutofit/>
          </a:bodyPr>
          <a:lstStyle/>
          <a:p>
            <a:r>
              <a:rPr lang="en-US" sz="5335" dirty="0">
                <a:latin typeface="Inter-bold"/>
                <a:cs typeface="Times New Roman" panose="02020603050405020304" pitchFamily="18" charset="0"/>
              </a:rPr>
              <a:t>File object Methods</a:t>
            </a:r>
            <a:endParaRPr lang="en-IN" sz="5335" dirty="0">
              <a:latin typeface="Inter-bold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97987"/>
            <a:ext cx="109728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5" dirty="0">
                <a:latin typeface="Inter-bold"/>
                <a:cs typeface="Times New Roman" panose="02020603050405020304" pitchFamily="18" charset="0"/>
              </a:rPr>
              <a:t>readable() – This method is used to check whether file is readable or not. </a:t>
            </a:r>
            <a:endParaRPr lang="en-US" sz="2665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65" dirty="0">
                <a:latin typeface="Inter-bold"/>
                <a:cs typeface="Times New Roman" panose="02020603050405020304" pitchFamily="18" charset="0"/>
              </a:rPr>
              <a:t>It returns True if file is readable else returns False.</a:t>
            </a:r>
            <a:endParaRPr lang="en-US" sz="2665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65" dirty="0">
                <a:latin typeface="Inter-bold"/>
                <a:cs typeface="Times New Roman" panose="02020603050405020304" pitchFamily="18" charset="0"/>
              </a:rPr>
              <a:t>Syntax:- </a:t>
            </a:r>
            <a:r>
              <a:rPr lang="en-US" sz="2665" dirty="0" err="1">
                <a:latin typeface="Inter-bold"/>
                <a:cs typeface="Times New Roman" panose="02020603050405020304" pitchFamily="18" charset="0"/>
              </a:rPr>
              <a:t>file_object.readable</a:t>
            </a:r>
            <a:r>
              <a:rPr lang="en-US" sz="2665" dirty="0">
                <a:latin typeface="Inter-bold"/>
                <a:cs typeface="Times New Roman" panose="02020603050405020304" pitchFamily="18" charset="0"/>
              </a:rPr>
              <a:t>()</a:t>
            </a:r>
            <a:endParaRPr lang="en-US" sz="2665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65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65" dirty="0">
                <a:latin typeface="Inter-bold"/>
                <a:cs typeface="Times New Roman" panose="02020603050405020304" pitchFamily="18" charset="0"/>
              </a:rPr>
              <a:t>writable() – This method is used to check whether file is writable or not. </a:t>
            </a:r>
            <a:endParaRPr lang="en-US" sz="2665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65" dirty="0">
                <a:latin typeface="Inter-bold"/>
                <a:cs typeface="Times New Roman" panose="02020603050405020304" pitchFamily="18" charset="0"/>
              </a:rPr>
              <a:t>It returns True if file is writable else returns False. </a:t>
            </a:r>
            <a:endParaRPr lang="en-US" sz="2665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65" dirty="0">
                <a:latin typeface="Inter-bold"/>
                <a:cs typeface="Times New Roman" panose="02020603050405020304" pitchFamily="18" charset="0"/>
              </a:rPr>
              <a:t>Syntax:- </a:t>
            </a:r>
            <a:r>
              <a:rPr lang="en-US" sz="2665" dirty="0" err="1">
                <a:latin typeface="Inter-bold"/>
                <a:cs typeface="Times New Roman" panose="02020603050405020304" pitchFamily="18" charset="0"/>
              </a:rPr>
              <a:t>file_object.writable</a:t>
            </a:r>
            <a:r>
              <a:rPr lang="en-US" sz="2665" dirty="0">
                <a:latin typeface="Inter-bold"/>
                <a:cs typeface="Times New Roman" panose="02020603050405020304" pitchFamily="18" charset="0"/>
              </a:rPr>
              <a:t>()</a:t>
            </a:r>
            <a:endParaRPr lang="en-US" sz="2665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65" dirty="0">
              <a:latin typeface="Inter-bold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65705"/>
            <a:ext cx="10972800" cy="1143000"/>
          </a:xfrm>
        </p:spPr>
        <p:txBody>
          <a:bodyPr>
            <a:normAutofit/>
          </a:bodyPr>
          <a:lstStyle/>
          <a:p>
            <a:r>
              <a:rPr lang="en-US" sz="5335" dirty="0">
                <a:latin typeface="Inter-bold"/>
                <a:cs typeface="Times New Roman" panose="02020603050405020304" pitchFamily="18" charset="0"/>
              </a:rPr>
              <a:t>Writing Data to the file</a:t>
            </a:r>
            <a:endParaRPr lang="en-IN" sz="5335" dirty="0">
              <a:latin typeface="Inter-bold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08705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5" dirty="0">
                <a:latin typeface="Inter-bold"/>
                <a:cs typeface="Times New Roman" panose="02020603050405020304" pitchFamily="18" charset="0"/>
              </a:rPr>
              <a:t>write ( ) – This method is used to store/write character or string into the file represented by the file object. It returns the number of character written.</a:t>
            </a:r>
            <a:endParaRPr lang="en-US" sz="2665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65" dirty="0">
                <a:latin typeface="Inter-bold"/>
                <a:cs typeface="Times New Roman" panose="02020603050405020304" pitchFamily="18" charset="0"/>
              </a:rPr>
              <a:t>Syntax:- </a:t>
            </a:r>
            <a:r>
              <a:rPr lang="en-US" sz="2665" dirty="0" err="1">
                <a:latin typeface="Inter-bold"/>
                <a:cs typeface="Times New Roman" panose="02020603050405020304" pitchFamily="18" charset="0"/>
              </a:rPr>
              <a:t>file_object.write</a:t>
            </a:r>
            <a:r>
              <a:rPr lang="en-US" sz="2665" dirty="0">
                <a:latin typeface="Inter-bold"/>
                <a:cs typeface="Times New Roman" panose="02020603050405020304" pitchFamily="18" charset="0"/>
              </a:rPr>
              <a:t>(string)</a:t>
            </a:r>
            <a:endParaRPr lang="en-US" sz="2665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65" dirty="0">
              <a:latin typeface="Inter-bold"/>
            </a:endParaRPr>
          </a:p>
          <a:p>
            <a:pPr marL="0" indent="0">
              <a:buNone/>
            </a:pPr>
            <a:r>
              <a:rPr lang="en-US" sz="2665" dirty="0" err="1">
                <a:latin typeface="Inter-bold"/>
                <a:cs typeface="Times New Roman" panose="02020603050405020304" pitchFamily="18" charset="0"/>
              </a:rPr>
              <a:t>writelines</a:t>
            </a:r>
            <a:r>
              <a:rPr lang="en-US" sz="2665" dirty="0">
                <a:latin typeface="Inter-bold"/>
                <a:cs typeface="Times New Roman" panose="02020603050405020304" pitchFamily="18" charset="0"/>
              </a:rPr>
              <a:t> ( ) – This method is used to store/write group of string (list, tuple, set) into the file represented by the file object.</a:t>
            </a:r>
            <a:endParaRPr lang="en-US" sz="2665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65" dirty="0">
                <a:latin typeface="Inter-bold"/>
                <a:cs typeface="Times New Roman" panose="02020603050405020304" pitchFamily="18" charset="0"/>
              </a:rPr>
              <a:t>Syntax:- </a:t>
            </a:r>
            <a:r>
              <a:rPr lang="en-US" sz="2665" dirty="0" err="1">
                <a:latin typeface="Inter-bold"/>
                <a:cs typeface="Times New Roman" panose="02020603050405020304" pitchFamily="18" charset="0"/>
              </a:rPr>
              <a:t>file_object.writelines</a:t>
            </a:r>
            <a:r>
              <a:rPr lang="en-US" sz="2665" dirty="0">
                <a:latin typeface="Inter-bold"/>
                <a:cs typeface="Times New Roman" panose="02020603050405020304" pitchFamily="18" charset="0"/>
              </a:rPr>
              <a:t>(group of string)</a:t>
            </a:r>
            <a:endParaRPr lang="en-US" sz="2665" dirty="0">
              <a:latin typeface="Inter-bold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0599"/>
            <a:ext cx="10972800" cy="1143000"/>
          </a:xfrm>
        </p:spPr>
        <p:txBody>
          <a:bodyPr>
            <a:normAutofit/>
          </a:bodyPr>
          <a:lstStyle/>
          <a:p>
            <a:r>
              <a:rPr lang="en-US" sz="5335" dirty="0">
                <a:latin typeface="Inter-bold"/>
                <a:cs typeface="Times New Roman" panose="02020603050405020304" pitchFamily="18" charset="0"/>
              </a:rPr>
              <a:t>Reading Data from file</a:t>
            </a:r>
            <a:endParaRPr lang="en-IN" sz="5335" dirty="0">
              <a:latin typeface="Inter-bold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53599"/>
            <a:ext cx="109728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5" dirty="0">
                <a:latin typeface="Inter-bold"/>
                <a:cs typeface="Times New Roman" panose="02020603050405020304" pitchFamily="18" charset="0"/>
              </a:rPr>
              <a:t>read (size) – This method is used to read data/content from a file and returns it as string in text mode or bytes object in binary mode.</a:t>
            </a:r>
            <a:endParaRPr lang="en-US" sz="2665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65" dirty="0">
                <a:latin typeface="Inter-bold"/>
                <a:cs typeface="Times New Roman" panose="02020603050405020304" pitchFamily="18" charset="0"/>
              </a:rPr>
              <a:t>Syntax:- </a:t>
            </a:r>
            <a:r>
              <a:rPr lang="en-US" sz="2665" dirty="0" err="1">
                <a:latin typeface="Inter-bold"/>
                <a:cs typeface="Times New Roman" panose="02020603050405020304" pitchFamily="18" charset="0"/>
              </a:rPr>
              <a:t>file_object.read</a:t>
            </a:r>
            <a:r>
              <a:rPr lang="en-US" sz="2665" dirty="0">
                <a:latin typeface="Inter-bold"/>
                <a:cs typeface="Times New Roman" panose="02020603050405020304" pitchFamily="18" charset="0"/>
              </a:rPr>
              <a:t>(size)</a:t>
            </a:r>
            <a:endParaRPr lang="en-US" sz="2665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65" dirty="0">
                <a:latin typeface="Inter-bold"/>
                <a:cs typeface="Times New Roman" panose="02020603050405020304" pitchFamily="18" charset="0"/>
              </a:rPr>
              <a:t>Where size represents the number of bytes to be read from the beginning of the file.</a:t>
            </a:r>
            <a:endParaRPr lang="en-US" sz="2665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65" dirty="0">
                <a:latin typeface="Inter-bold"/>
                <a:cs typeface="Times New Roman" panose="02020603050405020304" pitchFamily="18" charset="0"/>
              </a:rPr>
              <a:t>When size is omitted or negative, the entire contents of the file will be read and returned.</a:t>
            </a:r>
            <a:endParaRPr lang="en-US" sz="2665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65" dirty="0">
                <a:latin typeface="Inter-bold"/>
                <a:cs typeface="Times New Roman" panose="02020603050405020304" pitchFamily="18" charset="0"/>
              </a:rPr>
              <a:t>If the end of the file has been reached, </a:t>
            </a:r>
            <a:r>
              <a:rPr lang="en-US" sz="2665" dirty="0" err="1">
                <a:latin typeface="Inter-bold"/>
                <a:cs typeface="Times New Roman" panose="02020603050405020304" pitchFamily="18" charset="0"/>
              </a:rPr>
              <a:t>file_object.read</a:t>
            </a:r>
            <a:r>
              <a:rPr lang="en-US" sz="2665" dirty="0">
                <a:latin typeface="Inter-bold"/>
                <a:cs typeface="Times New Roman" panose="02020603050405020304" pitchFamily="18" charset="0"/>
              </a:rPr>
              <a:t>() will return an empty string (‘’).</a:t>
            </a:r>
            <a:endParaRPr lang="en-IN" sz="2665" dirty="0">
              <a:latin typeface="Inter-bold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4887"/>
            <a:ext cx="10972800" cy="1143000"/>
          </a:xfrm>
        </p:spPr>
        <p:txBody>
          <a:bodyPr>
            <a:normAutofit/>
          </a:bodyPr>
          <a:lstStyle/>
          <a:p>
            <a:r>
              <a:rPr lang="en-US" sz="5335" dirty="0">
                <a:latin typeface="Inter-bold"/>
                <a:cs typeface="Times New Roman" panose="02020603050405020304" pitchFamily="18" charset="0"/>
              </a:rPr>
              <a:t>Reading Data from file</a:t>
            </a:r>
            <a:endParaRPr lang="en-IN" sz="5335" dirty="0">
              <a:latin typeface="Inter-bold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77887"/>
            <a:ext cx="109728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5" dirty="0" err="1">
                <a:latin typeface="Inter-bold"/>
                <a:cs typeface="Times New Roman" panose="02020603050405020304" pitchFamily="18" charset="0"/>
              </a:rPr>
              <a:t>readline</a:t>
            </a:r>
            <a:r>
              <a:rPr lang="en-US" sz="2665" dirty="0">
                <a:latin typeface="Inter-bold"/>
                <a:cs typeface="Times New Roman" panose="02020603050405020304" pitchFamily="18" charset="0"/>
              </a:rPr>
              <a:t> () – This method is used to read single line from a file.</a:t>
            </a:r>
            <a:endParaRPr lang="en-US" sz="2665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65" dirty="0">
                <a:latin typeface="Inter-bold"/>
                <a:cs typeface="Times New Roman" panose="02020603050405020304" pitchFamily="18" charset="0"/>
              </a:rPr>
              <a:t>Syntax:- </a:t>
            </a:r>
            <a:r>
              <a:rPr lang="en-US" sz="2665" dirty="0" err="1">
                <a:latin typeface="Inter-bold"/>
                <a:cs typeface="Times New Roman" panose="02020603050405020304" pitchFamily="18" charset="0"/>
              </a:rPr>
              <a:t>file_object.readline</a:t>
            </a:r>
            <a:r>
              <a:rPr lang="en-US" sz="2665" dirty="0">
                <a:latin typeface="Inter-bold"/>
                <a:cs typeface="Times New Roman" panose="02020603050405020304" pitchFamily="18" charset="0"/>
              </a:rPr>
              <a:t>()</a:t>
            </a:r>
            <a:endParaRPr lang="en-US" sz="2665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65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65" dirty="0" err="1">
                <a:latin typeface="Inter-bold"/>
                <a:cs typeface="Times New Roman" panose="02020603050405020304" pitchFamily="18" charset="0"/>
              </a:rPr>
              <a:t>readlines</a:t>
            </a:r>
            <a:r>
              <a:rPr lang="en-US" sz="2665" dirty="0">
                <a:latin typeface="Inter-bold"/>
                <a:cs typeface="Times New Roman" panose="02020603050405020304" pitchFamily="18" charset="0"/>
              </a:rPr>
              <a:t> () – This method is used to read all lines from a file. It will return list of line.</a:t>
            </a:r>
            <a:endParaRPr lang="en-US" sz="2665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65" dirty="0">
                <a:latin typeface="Inter-bold"/>
                <a:cs typeface="Times New Roman" panose="02020603050405020304" pitchFamily="18" charset="0"/>
              </a:rPr>
              <a:t>Syntax:- </a:t>
            </a:r>
            <a:r>
              <a:rPr lang="en-US" sz="2665" dirty="0" err="1">
                <a:latin typeface="Inter-bold"/>
                <a:cs typeface="Times New Roman" panose="02020603050405020304" pitchFamily="18" charset="0"/>
              </a:rPr>
              <a:t>file_object.readlines</a:t>
            </a:r>
            <a:r>
              <a:rPr lang="en-US" sz="2665" dirty="0">
                <a:latin typeface="Inter-bold"/>
                <a:cs typeface="Times New Roman" panose="02020603050405020304" pitchFamily="18" charset="0"/>
              </a:rPr>
              <a:t>()</a:t>
            </a:r>
            <a:endParaRPr lang="en-US" sz="2665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65" dirty="0">
              <a:latin typeface="Inter-bold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70397"/>
            <a:ext cx="10972800" cy="1143000"/>
          </a:xfrm>
        </p:spPr>
        <p:txBody>
          <a:bodyPr>
            <a:normAutofit/>
          </a:bodyPr>
          <a:lstStyle/>
          <a:p>
            <a:r>
              <a:rPr lang="en-US" sz="5335" dirty="0">
                <a:latin typeface="Inter-bold"/>
                <a:cs typeface="Times New Roman" panose="02020603050405020304" pitchFamily="18" charset="0"/>
              </a:rPr>
              <a:t>Methods</a:t>
            </a:r>
            <a:endParaRPr lang="en-IN" sz="5335" dirty="0">
              <a:latin typeface="Inter-bold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13397"/>
            <a:ext cx="109728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5" dirty="0">
                <a:latin typeface="Inter-bold"/>
                <a:cs typeface="Times New Roman" panose="02020603050405020304" pitchFamily="18" charset="0"/>
              </a:rPr>
              <a:t>tell ( ) - This method is used to find current position of file pointer from beginning of the file. Position starts from 0.</a:t>
            </a:r>
            <a:endParaRPr lang="en-US" sz="2665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65" dirty="0">
                <a:latin typeface="Inter-bold"/>
                <a:cs typeface="Times New Roman" panose="02020603050405020304" pitchFamily="18" charset="0"/>
              </a:rPr>
              <a:t>Syntax:- </a:t>
            </a:r>
            <a:r>
              <a:rPr lang="en-US" sz="2665" dirty="0" err="1">
                <a:latin typeface="Inter-bold"/>
                <a:cs typeface="Times New Roman" panose="02020603050405020304" pitchFamily="18" charset="0"/>
              </a:rPr>
              <a:t>file_object.tell</a:t>
            </a:r>
            <a:r>
              <a:rPr lang="en-US" sz="2665" dirty="0">
                <a:latin typeface="Inter-bold"/>
                <a:cs typeface="Times New Roman" panose="02020603050405020304" pitchFamily="18" charset="0"/>
              </a:rPr>
              <a:t>()</a:t>
            </a:r>
            <a:endParaRPr lang="en-US" sz="2665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65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65" dirty="0">
                <a:latin typeface="Inter-bold"/>
                <a:cs typeface="Times New Roman" panose="02020603050405020304" pitchFamily="18" charset="0"/>
              </a:rPr>
              <a:t>seek(position) – This method is used to move file pointer from one position to another position from beginning of the file. Position </a:t>
            </a:r>
            <a:r>
              <a:rPr lang="en-US" sz="2665">
                <a:latin typeface="Inter-bold"/>
                <a:cs typeface="Times New Roman" panose="02020603050405020304" pitchFamily="18" charset="0"/>
              </a:rPr>
              <a:t>starts from </a:t>
            </a:r>
            <a:r>
              <a:rPr lang="en-US" sz="2665" dirty="0">
                <a:latin typeface="Inter-bold"/>
                <a:cs typeface="Times New Roman" panose="02020603050405020304" pitchFamily="18" charset="0"/>
              </a:rPr>
              <a:t>0 and it must be positive integer. </a:t>
            </a:r>
            <a:endParaRPr lang="en-US" sz="2665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65" dirty="0">
                <a:latin typeface="Inter-bold"/>
                <a:cs typeface="Times New Roman" panose="02020603050405020304" pitchFamily="18" charset="0"/>
              </a:rPr>
              <a:t>Syntax:- </a:t>
            </a:r>
            <a:r>
              <a:rPr lang="en-US" sz="2665" dirty="0" err="1">
                <a:latin typeface="Inter-bold"/>
                <a:cs typeface="Times New Roman" panose="02020603050405020304" pitchFamily="18" charset="0"/>
              </a:rPr>
              <a:t>file_object.seek</a:t>
            </a:r>
            <a:r>
              <a:rPr lang="en-US" sz="2665" dirty="0">
                <a:latin typeface="Inter-bold"/>
                <a:cs typeface="Times New Roman" panose="02020603050405020304" pitchFamily="18" charset="0"/>
              </a:rPr>
              <a:t>(position)</a:t>
            </a:r>
            <a:endParaRPr lang="en-US" sz="2665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65" dirty="0">
              <a:latin typeface="Inter-bold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1824"/>
            <a:ext cx="10972800" cy="1143000"/>
          </a:xfrm>
        </p:spPr>
        <p:txBody>
          <a:bodyPr>
            <a:normAutofit/>
          </a:bodyPr>
          <a:lstStyle/>
          <a:p>
            <a:r>
              <a:rPr lang="en-US" sz="5335" dirty="0">
                <a:latin typeface="Inter-bold"/>
                <a:cs typeface="Times New Roman" panose="02020603050405020304" pitchFamily="18" charset="0"/>
              </a:rPr>
              <a:t>with Statement</a:t>
            </a:r>
            <a:endParaRPr lang="en-IN" sz="5335" dirty="0">
              <a:latin typeface="Inter-bold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64824"/>
            <a:ext cx="109728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5" dirty="0">
                <a:latin typeface="Inter-bold"/>
                <a:cs typeface="Times New Roman" panose="02020603050405020304" pitchFamily="18" charset="0"/>
              </a:rPr>
              <a:t>The with statement can be used while opening a file. </a:t>
            </a:r>
            <a:endParaRPr lang="en-US" sz="2665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65" dirty="0">
                <a:latin typeface="Inter-bold"/>
                <a:cs typeface="Times New Roman" panose="02020603050405020304" pitchFamily="18" charset="0"/>
              </a:rPr>
              <a:t>When we open a file using with statement there is no need to close the file explicitly.</a:t>
            </a:r>
            <a:endParaRPr lang="en-US" sz="2665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65" dirty="0">
                <a:latin typeface="Inter-bold"/>
                <a:cs typeface="Times New Roman" panose="02020603050405020304" pitchFamily="18" charset="0"/>
              </a:rPr>
              <a:t>Syntax:-</a:t>
            </a:r>
            <a:endParaRPr lang="en-US" sz="2665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65" dirty="0">
                <a:latin typeface="Inter-bold"/>
                <a:cs typeface="Times New Roman" panose="02020603050405020304" pitchFamily="18" charset="0"/>
              </a:rPr>
              <a:t>with open (‘filename’, mode=‘r’) as </a:t>
            </a:r>
            <a:r>
              <a:rPr lang="en-US" sz="2665" dirty="0" err="1">
                <a:latin typeface="Inter-bold"/>
                <a:cs typeface="Times New Roman" panose="02020603050405020304" pitchFamily="18" charset="0"/>
              </a:rPr>
              <a:t>file_object</a:t>
            </a:r>
            <a:r>
              <a:rPr lang="en-US" sz="2665" dirty="0">
                <a:latin typeface="Inter-bold"/>
                <a:cs typeface="Times New Roman" panose="02020603050405020304" pitchFamily="18" charset="0"/>
              </a:rPr>
              <a:t> :</a:t>
            </a:r>
            <a:endParaRPr lang="en-US" sz="2665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65" dirty="0">
                <a:latin typeface="Inter-bold"/>
                <a:cs typeface="Times New Roman" panose="02020603050405020304" pitchFamily="18" charset="0"/>
              </a:rPr>
              <a:t>	statements</a:t>
            </a:r>
            <a:endParaRPr lang="en-US" sz="2665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65" dirty="0">
                <a:latin typeface="Inter-bold"/>
                <a:cs typeface="Times New Roman" panose="02020603050405020304" pitchFamily="18" charset="0"/>
              </a:rPr>
              <a:t>Ex:- </a:t>
            </a:r>
            <a:endParaRPr lang="en-US" sz="2665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65" dirty="0">
                <a:latin typeface="Inter-bold"/>
                <a:cs typeface="Times New Roman" panose="02020603050405020304" pitchFamily="18" charset="0"/>
              </a:rPr>
              <a:t>with open(‘student.txt’) as f :</a:t>
            </a:r>
            <a:endParaRPr lang="en-US" sz="2665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65" dirty="0">
                <a:latin typeface="Inter-bold"/>
                <a:cs typeface="Times New Roman" panose="02020603050405020304" pitchFamily="18" charset="0"/>
              </a:rPr>
              <a:t>	</a:t>
            </a:r>
            <a:r>
              <a:rPr lang="en-US" sz="2665" dirty="0" err="1">
                <a:latin typeface="Inter-bold"/>
                <a:cs typeface="Times New Roman" panose="02020603050405020304" pitchFamily="18" charset="0"/>
              </a:rPr>
              <a:t>f.read</a:t>
            </a:r>
            <a:r>
              <a:rPr lang="en-US" sz="2665" dirty="0">
                <a:latin typeface="Inter-bold"/>
                <a:cs typeface="Times New Roman" panose="02020603050405020304" pitchFamily="18" charset="0"/>
              </a:rPr>
              <a:t>()</a:t>
            </a:r>
            <a:endParaRPr lang="en-US" sz="2665" dirty="0">
              <a:latin typeface="Inter-bold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/>
          <a:lstStyle/>
          <a:p>
            <a:r>
              <a:rPr lang="en-US" dirty="0">
                <a:latin typeface="Inter-bold"/>
                <a:cs typeface="Times New Roman" panose="02020603050405020304" pitchFamily="18" charset="0"/>
              </a:rPr>
              <a:t>Files</a:t>
            </a:r>
            <a:endParaRPr lang="en-IN" dirty="0">
              <a:latin typeface="Inter-bold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39837"/>
            <a:ext cx="10972800" cy="513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5" dirty="0">
                <a:latin typeface="Inter-bold"/>
                <a:cs typeface="Times New Roman" panose="02020603050405020304" pitchFamily="18" charset="0"/>
              </a:rPr>
              <a:t>File is the collection of data that is available to a program. We can retrieve and use data stored in a file whenever we required.</a:t>
            </a:r>
            <a:endParaRPr lang="en-US" sz="2665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65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65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>
                <a:latin typeface="Inter-bold"/>
                <a:cs typeface="Times New Roman" panose="02020603050405020304" pitchFamily="18" charset="0"/>
              </a:rPr>
              <a:t>Advantages:-</a:t>
            </a:r>
            <a:endParaRPr lang="en-US" sz="3200" dirty="0">
              <a:latin typeface="Inter-bold"/>
              <a:cs typeface="Times New Roman" panose="02020603050405020304" pitchFamily="18" charset="0"/>
            </a:endParaRPr>
          </a:p>
          <a:p>
            <a:r>
              <a:rPr lang="en-US" sz="2665" dirty="0">
                <a:latin typeface="Inter-bold"/>
                <a:cs typeface="Times New Roman" panose="02020603050405020304" pitchFamily="18" charset="0"/>
              </a:rPr>
              <a:t>Stored Data is permanent unless someone remove it.</a:t>
            </a:r>
            <a:endParaRPr lang="en-US" sz="2665" dirty="0">
              <a:latin typeface="Inter-bold"/>
              <a:cs typeface="Times New Roman" panose="02020603050405020304" pitchFamily="18" charset="0"/>
            </a:endParaRPr>
          </a:p>
          <a:p>
            <a:r>
              <a:rPr lang="en-US" sz="2665" dirty="0">
                <a:latin typeface="Inter-bold"/>
                <a:cs typeface="Times New Roman" panose="02020603050405020304" pitchFamily="18" charset="0"/>
              </a:rPr>
              <a:t>Stored data can be shared.</a:t>
            </a:r>
            <a:endParaRPr lang="en-US" sz="2665" dirty="0">
              <a:latin typeface="Inter-bold"/>
              <a:cs typeface="Times New Roman" panose="02020603050405020304" pitchFamily="18" charset="0"/>
            </a:endParaRPr>
          </a:p>
          <a:p>
            <a:r>
              <a:rPr lang="en-US" sz="2665" dirty="0">
                <a:latin typeface="Inter-bold"/>
                <a:cs typeface="Times New Roman" panose="02020603050405020304" pitchFamily="18" charset="0"/>
              </a:rPr>
              <a:t>It is possible to update or remove the data.</a:t>
            </a:r>
            <a:endParaRPr lang="en-US" sz="2665" dirty="0">
              <a:latin typeface="Inter-bold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95" y="2651522"/>
            <a:ext cx="1645920" cy="7924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7333"/>
            <a:ext cx="10972800" cy="1143000"/>
          </a:xfrm>
        </p:spPr>
        <p:txBody>
          <a:bodyPr/>
          <a:lstStyle/>
          <a:p>
            <a:r>
              <a:rPr lang="en-US" dirty="0">
                <a:latin typeface="Inter-bold"/>
                <a:cs typeface="Times New Roman" panose="02020603050405020304" pitchFamily="18" charset="0"/>
              </a:rPr>
              <a:t>Type of Files</a:t>
            </a:r>
            <a:endParaRPr lang="en-IN" dirty="0">
              <a:latin typeface="Inter-bold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46370"/>
            <a:ext cx="10972800" cy="513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5" dirty="0">
                <a:latin typeface="Inter-bold"/>
                <a:cs typeface="Times New Roman" panose="02020603050405020304" pitchFamily="18" charset="0"/>
              </a:rPr>
              <a:t>There are two type of files:-</a:t>
            </a:r>
            <a:endParaRPr lang="en-US" sz="2665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65" dirty="0">
                <a:latin typeface="Inter-bold"/>
                <a:cs typeface="Times New Roman" panose="02020603050405020304" pitchFamily="18" charset="0"/>
              </a:rPr>
              <a:t>Text File – It stores data in the form of characters. It is used to store characters and strings.</a:t>
            </a:r>
            <a:endParaRPr lang="en-US" sz="2665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65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65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65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65" dirty="0">
                <a:latin typeface="Inter-bold"/>
                <a:cs typeface="Times New Roman" panose="02020603050405020304" pitchFamily="18" charset="0"/>
              </a:rPr>
              <a:t>Binary File – It stores data in the form of bytes, a group of 8 bits each. It is used to store text, images, </a:t>
            </a:r>
            <a:r>
              <a:rPr lang="en-US" sz="2665" dirty="0" err="1">
                <a:latin typeface="Inter-bold"/>
                <a:cs typeface="Times New Roman" panose="02020603050405020304" pitchFamily="18" charset="0"/>
              </a:rPr>
              <a:t>pdf</a:t>
            </a:r>
            <a:r>
              <a:rPr lang="en-US" sz="2665" dirty="0">
                <a:latin typeface="Inter-bold"/>
                <a:cs typeface="Times New Roman" panose="02020603050405020304" pitchFamily="18" charset="0"/>
              </a:rPr>
              <a:t>, </a:t>
            </a:r>
            <a:r>
              <a:rPr lang="en-US" sz="2665" dirty="0" err="1">
                <a:latin typeface="Inter-bold"/>
                <a:cs typeface="Times New Roman" panose="02020603050405020304" pitchFamily="18" charset="0"/>
              </a:rPr>
              <a:t>csv</a:t>
            </a:r>
            <a:r>
              <a:rPr lang="en-US" sz="2665" dirty="0">
                <a:latin typeface="Inter-bold"/>
                <a:cs typeface="Times New Roman" panose="02020603050405020304" pitchFamily="18" charset="0"/>
              </a:rPr>
              <a:t>, video and audio.</a:t>
            </a:r>
            <a:endParaRPr lang="en-US" sz="2665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65" dirty="0">
              <a:latin typeface="Inter-bold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035" y="2799568"/>
            <a:ext cx="1645920" cy="7924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8" y="5335429"/>
            <a:ext cx="1717040" cy="7010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3867"/>
            <a:ext cx="10972800" cy="1143000"/>
          </a:xfrm>
        </p:spPr>
        <p:txBody>
          <a:bodyPr>
            <a:normAutofit/>
          </a:bodyPr>
          <a:lstStyle/>
          <a:p>
            <a:r>
              <a:rPr lang="en-US" sz="5335" dirty="0">
                <a:latin typeface="Inter-bold"/>
                <a:cs typeface="Times New Roman" panose="02020603050405020304" pitchFamily="18" charset="0"/>
              </a:rPr>
              <a:t>Text Mode and Binary Mode</a:t>
            </a:r>
            <a:endParaRPr lang="en-IN" sz="5335" dirty="0">
              <a:latin typeface="Inter-bold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06867"/>
            <a:ext cx="10972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65" dirty="0">
                <a:latin typeface="Inter-bold"/>
                <a:cs typeface="Times New Roman" panose="02020603050405020304" pitchFamily="18" charset="0"/>
              </a:rPr>
              <a:t>Text Mode – A file opened in text mode, treats its contents as if it contains text strings of the </a:t>
            </a:r>
            <a:r>
              <a:rPr lang="en-US" sz="2665" dirty="0" err="1">
                <a:latin typeface="Inter-bold"/>
                <a:cs typeface="Times New Roman" panose="02020603050405020304" pitchFamily="18" charset="0"/>
              </a:rPr>
              <a:t>str</a:t>
            </a:r>
            <a:r>
              <a:rPr lang="en-US" sz="2665" dirty="0">
                <a:latin typeface="Inter-bold"/>
                <a:cs typeface="Times New Roman" panose="02020603050405020304" pitchFamily="18" charset="0"/>
              </a:rPr>
              <a:t> type. </a:t>
            </a:r>
            <a:endParaRPr lang="en-US" sz="2665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65" dirty="0">
                <a:latin typeface="Inter-bold"/>
                <a:cs typeface="Times New Roman" panose="02020603050405020304" pitchFamily="18" charset="0"/>
              </a:rPr>
              <a:t>When you get data from a text mode file, Python first decodes the raw bytes using either a platform-dependent encoding or, specified one.</a:t>
            </a:r>
            <a:endParaRPr lang="en-US" sz="2665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65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65" dirty="0">
                <a:latin typeface="Inter-bold"/>
                <a:cs typeface="Times New Roman" panose="02020603050405020304" pitchFamily="18" charset="0"/>
              </a:rPr>
              <a:t>Binary Mode – A file opened in Binary Mode, Python uses the data in the file without any decoding, binary mode file reflects the raw data in the file.</a:t>
            </a:r>
            <a:endParaRPr lang="en-US" sz="2665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65" dirty="0">
              <a:latin typeface="Inter-bold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7336"/>
            <a:ext cx="10972800" cy="1143000"/>
          </a:xfrm>
        </p:spPr>
        <p:txBody>
          <a:bodyPr>
            <a:normAutofit/>
          </a:bodyPr>
          <a:lstStyle/>
          <a:p>
            <a:r>
              <a:rPr lang="en-US" sz="5335" dirty="0">
                <a:latin typeface="Inter-bold"/>
                <a:cs typeface="Times New Roman" panose="02020603050405020304" pitchFamily="18" charset="0"/>
              </a:rPr>
              <a:t>Opening a File</a:t>
            </a:r>
            <a:endParaRPr lang="en-IN" sz="5335" dirty="0">
              <a:latin typeface="Inter-bold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00336"/>
            <a:ext cx="10972800" cy="5283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35" dirty="0">
                <a:latin typeface="Inter-bold"/>
                <a:cs typeface="Times New Roman" panose="02020603050405020304" pitchFamily="18" charset="0"/>
              </a:rPr>
              <a:t>If we want to use a file or its data, first we have to open it.</a:t>
            </a:r>
            <a:endParaRPr lang="en-US" sz="2135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135" dirty="0">
                <a:latin typeface="Inter-bold"/>
                <a:cs typeface="Times New Roman" panose="02020603050405020304" pitchFamily="18" charset="0"/>
              </a:rPr>
              <a:t>open( ) – Open ( ) function is used to open a file. It returns a pointer to the beginning of the file. This is called file handler or file object.</a:t>
            </a:r>
            <a:endParaRPr lang="en-US" sz="2135" dirty="0">
              <a:latin typeface="Inter-bold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135" dirty="0">
                <a:latin typeface="Inter-bold"/>
                <a:cs typeface="Times New Roman" panose="02020603050405020304" pitchFamily="18" charset="0"/>
              </a:rPr>
              <a:t>Syntax:- open(‘filename’, mode='r', buffering, encoding=None, errors=None, newline=None, </a:t>
            </a:r>
            <a:r>
              <a:rPr lang="en-US" sz="2135" dirty="0" err="1">
                <a:latin typeface="Inter-bold"/>
                <a:cs typeface="Times New Roman" panose="02020603050405020304" pitchFamily="18" charset="0"/>
              </a:rPr>
              <a:t>closefd</a:t>
            </a:r>
            <a:r>
              <a:rPr lang="en-US" sz="2135" dirty="0">
                <a:latin typeface="Inter-bold"/>
                <a:cs typeface="Times New Roman" panose="02020603050405020304" pitchFamily="18" charset="0"/>
              </a:rPr>
              <a:t>=True, opener=None) </a:t>
            </a:r>
            <a:endParaRPr lang="en-US" sz="2135" dirty="0">
              <a:latin typeface="Inter-bold"/>
              <a:cs typeface="Times New Roman" panose="02020603050405020304" pitchFamily="18" charset="0"/>
            </a:endParaRPr>
          </a:p>
          <a:p>
            <a:r>
              <a:rPr lang="en-US" sz="2135" dirty="0">
                <a:latin typeface="Inter-bold"/>
                <a:cs typeface="Times New Roman" panose="02020603050405020304" pitchFamily="18" charset="0"/>
              </a:rPr>
              <a:t>filename – It represents a name of a file.</a:t>
            </a:r>
            <a:endParaRPr lang="en-US" sz="2135" dirty="0">
              <a:latin typeface="Inter-bold"/>
              <a:cs typeface="Times New Roman" panose="02020603050405020304" pitchFamily="18" charset="0"/>
            </a:endParaRPr>
          </a:p>
          <a:p>
            <a:r>
              <a:rPr lang="en-US" sz="2135" dirty="0">
                <a:latin typeface="Inter-bold"/>
                <a:cs typeface="Times New Roman" panose="02020603050405020304" pitchFamily="18" charset="0"/>
              </a:rPr>
              <a:t>mode – It represents the purpose of opening the file. It defaults to 'r' which means open for reading in text mode.</a:t>
            </a:r>
            <a:endParaRPr lang="en-US" sz="2135" dirty="0">
              <a:latin typeface="Inter-bold"/>
              <a:cs typeface="Times New Roman" panose="02020603050405020304" pitchFamily="18" charset="0"/>
            </a:endParaRPr>
          </a:p>
          <a:p>
            <a:r>
              <a:rPr lang="en-US" sz="2135" dirty="0">
                <a:latin typeface="Inter-bold"/>
                <a:cs typeface="Times New Roman" panose="02020603050405020304" pitchFamily="18" charset="0"/>
              </a:rPr>
              <a:t>buffering – It is an integer value used to set the size of the buffer for the file. In the binary mode we can pass 0 as buffering integer to inform not to use any buffering. In text mode we can pass 1 for buffering to retrieve data from the file one line at a time. We can pass any positive integer. Default is 4096 or 8192 bytes.</a:t>
            </a:r>
            <a:endParaRPr lang="en-US" sz="2135" dirty="0">
              <a:latin typeface="Inter-bold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6214"/>
            <a:ext cx="10972800" cy="1143000"/>
          </a:xfrm>
        </p:spPr>
        <p:txBody>
          <a:bodyPr>
            <a:normAutofit/>
          </a:bodyPr>
          <a:lstStyle/>
          <a:p>
            <a:r>
              <a:rPr lang="en-US" sz="5335" dirty="0">
                <a:latin typeface="Inter-bold"/>
                <a:cs typeface="Times New Roman" panose="02020603050405020304" pitchFamily="18" charset="0"/>
              </a:rPr>
              <a:t>Opening a File</a:t>
            </a:r>
            <a:endParaRPr lang="en-IN" sz="5335" dirty="0">
              <a:latin typeface="Inter-bold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09214"/>
            <a:ext cx="10972800" cy="5283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35" dirty="0">
                <a:latin typeface="Inter-bold"/>
                <a:cs typeface="Times New Roman" panose="02020603050405020304" pitchFamily="18" charset="0"/>
              </a:rPr>
              <a:t>Syntax:- open(‘filename’, mode='r', buffering, encoding=None, errors=None, newline=None, </a:t>
            </a:r>
            <a:r>
              <a:rPr lang="en-US" sz="2135" dirty="0" err="1">
                <a:latin typeface="Inter-bold"/>
                <a:cs typeface="Times New Roman" panose="02020603050405020304" pitchFamily="18" charset="0"/>
              </a:rPr>
              <a:t>closefd</a:t>
            </a:r>
            <a:r>
              <a:rPr lang="en-US" sz="2135" dirty="0">
                <a:latin typeface="Inter-bold"/>
                <a:cs typeface="Times New Roman" panose="02020603050405020304" pitchFamily="18" charset="0"/>
              </a:rPr>
              <a:t>=True, opener=None) </a:t>
            </a:r>
            <a:endParaRPr lang="en-US" sz="2135" dirty="0">
              <a:latin typeface="Inter-bold"/>
              <a:cs typeface="Times New Roman" panose="02020603050405020304" pitchFamily="18" charset="0"/>
            </a:endParaRPr>
          </a:p>
          <a:p>
            <a:r>
              <a:rPr lang="en-US" sz="2135" dirty="0">
                <a:latin typeface="Inter-bold"/>
                <a:cs typeface="Times New Roman" panose="02020603050405020304" pitchFamily="18" charset="0"/>
              </a:rPr>
              <a:t>encoding – name of the encoding used to decode or encode the file. It should be used only in text mode. Ex:- utf-8</a:t>
            </a:r>
            <a:endParaRPr lang="en-US" sz="2135" dirty="0">
              <a:latin typeface="Inter-bold"/>
              <a:cs typeface="Times New Roman" panose="02020603050405020304" pitchFamily="18" charset="0"/>
            </a:endParaRPr>
          </a:p>
          <a:p>
            <a:r>
              <a:rPr lang="en-US" sz="2135" dirty="0">
                <a:latin typeface="Inter-bold"/>
                <a:cs typeface="Times New Roman" panose="02020603050405020304" pitchFamily="18" charset="0"/>
              </a:rPr>
              <a:t>errors – an optional string that specifies how encoding and decoding errors are to be handled, this cannot be used in binary mode. Some of the standard values are strict, ignore, replace etc.</a:t>
            </a:r>
            <a:endParaRPr lang="en-US" sz="2135" dirty="0">
              <a:latin typeface="Inter-bold"/>
              <a:cs typeface="Times New Roman" panose="02020603050405020304" pitchFamily="18" charset="0"/>
            </a:endParaRPr>
          </a:p>
          <a:p>
            <a:r>
              <a:rPr lang="en-US" sz="2135" dirty="0">
                <a:latin typeface="Inter-bold"/>
                <a:cs typeface="Times New Roman" panose="02020603050405020304" pitchFamily="18" charset="0"/>
              </a:rPr>
              <a:t>newline: this parameter controls how universal newlines mode works (it only applies to text mode). It can be None, ”, ‘\n’, ‘\r’, and ‘\r\n’.</a:t>
            </a:r>
            <a:endParaRPr lang="en-US" sz="2135" dirty="0">
              <a:latin typeface="Inter-bold"/>
              <a:cs typeface="Times New Roman" panose="02020603050405020304" pitchFamily="18" charset="0"/>
            </a:endParaRPr>
          </a:p>
          <a:p>
            <a:r>
              <a:rPr lang="en-US" sz="2135" dirty="0" err="1">
                <a:latin typeface="Inter-bold"/>
                <a:cs typeface="Times New Roman" panose="02020603050405020304" pitchFamily="18" charset="0"/>
              </a:rPr>
              <a:t>closefd</a:t>
            </a:r>
            <a:r>
              <a:rPr lang="en-US" sz="2135" dirty="0">
                <a:latin typeface="Inter-bold"/>
                <a:cs typeface="Times New Roman" panose="02020603050405020304" pitchFamily="18" charset="0"/>
              </a:rPr>
              <a:t> – If </a:t>
            </a:r>
            <a:r>
              <a:rPr lang="en-US" sz="2135" dirty="0" err="1">
                <a:latin typeface="Inter-bold"/>
                <a:cs typeface="Times New Roman" panose="02020603050405020304" pitchFamily="18" charset="0"/>
              </a:rPr>
              <a:t>closefd</a:t>
            </a:r>
            <a:r>
              <a:rPr lang="en-US" sz="2135" dirty="0">
                <a:latin typeface="Inter-bold"/>
                <a:cs typeface="Times New Roman" panose="02020603050405020304" pitchFamily="18" charset="0"/>
              </a:rPr>
              <a:t> is False and a file descriptor rather than a filename was given, the underlying file descriptor will be kept open when the file is closed. If a filename is given </a:t>
            </a:r>
            <a:r>
              <a:rPr lang="en-US" sz="2135" dirty="0" err="1">
                <a:latin typeface="Inter-bold"/>
                <a:cs typeface="Times New Roman" panose="02020603050405020304" pitchFamily="18" charset="0"/>
              </a:rPr>
              <a:t>closefd</a:t>
            </a:r>
            <a:r>
              <a:rPr lang="en-US" sz="2135" dirty="0">
                <a:latin typeface="Inter-bold"/>
                <a:cs typeface="Times New Roman" panose="02020603050405020304" pitchFamily="18" charset="0"/>
              </a:rPr>
              <a:t> must be True (the default) otherwise an error will be raised.</a:t>
            </a:r>
            <a:endParaRPr lang="en-US" sz="2135" dirty="0">
              <a:latin typeface="Inter-bold"/>
              <a:cs typeface="Times New Roman" panose="02020603050405020304" pitchFamily="18" charset="0"/>
            </a:endParaRPr>
          </a:p>
          <a:p>
            <a:r>
              <a:rPr lang="en-US" sz="2135" dirty="0">
                <a:latin typeface="Inter-bold"/>
                <a:cs typeface="Times New Roman" panose="02020603050405020304" pitchFamily="18" charset="0"/>
              </a:rPr>
              <a:t>opener: A custom opener can be used by passing a callable as opener.</a:t>
            </a:r>
            <a:endParaRPr lang="en-US" sz="2135" dirty="0">
              <a:latin typeface="Inter-bold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Inter-bold"/>
                <a:cs typeface="Times New Roman" panose="02020603050405020304" pitchFamily="18" charset="0"/>
              </a:rPr>
              <a:t>Opening a File</a:t>
            </a:r>
            <a:endParaRPr lang="en-US" sz="4800" dirty="0">
              <a:latin typeface="Inter-bold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2400" y="2616200"/>
            <a:ext cx="4669675" cy="71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Inter-bold"/>
                <a:cs typeface="Times New Roman" panose="02020603050405020304" pitchFamily="18" charset="0"/>
              </a:rPr>
              <a:t>f = open(‘student.txt’, ‘w’)</a:t>
            </a:r>
            <a:endParaRPr lang="en-US" sz="2400" dirty="0">
              <a:latin typeface="Inter-bold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20801" y="3749358"/>
            <a:ext cx="1984375" cy="7067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>
                <a:latin typeface="Inter-bold"/>
                <a:cs typeface="Times New Roman" panose="02020603050405020304" pitchFamily="18" charset="0"/>
              </a:rPr>
              <a:t>File Handler/ </a:t>
            </a:r>
            <a:endParaRPr lang="en-US" sz="2000" dirty="0">
              <a:latin typeface="Inter-bold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Inter-bold"/>
                <a:cs typeface="Times New Roman" panose="02020603050405020304" pitchFamily="18" charset="0"/>
              </a:rPr>
              <a:t>File object</a:t>
            </a:r>
            <a:endParaRPr lang="en-US" sz="2000" dirty="0">
              <a:latin typeface="Inter-bold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/>
          <p:cNvCxnSpPr>
            <a:stCxn id="4" idx="0"/>
          </p:cNvCxnSpPr>
          <p:nvPr/>
        </p:nvCxnSpPr>
        <p:spPr>
          <a:xfrm flipH="1" flipV="1">
            <a:off x="1658626" y="3038158"/>
            <a:ext cx="654753" cy="711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0" y="3758013"/>
            <a:ext cx="1397000" cy="3987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>
                <a:latin typeface="Inter-bold"/>
                <a:cs typeface="Times New Roman" panose="02020603050405020304" pitchFamily="18" charset="0"/>
              </a:rPr>
              <a:t>File Mode</a:t>
            </a:r>
            <a:endParaRPr lang="en-US" sz="2000" dirty="0">
              <a:latin typeface="Inter-bold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/>
          <p:cNvCxnSpPr>
            <a:stCxn id="7" idx="0"/>
          </p:cNvCxnSpPr>
          <p:nvPr/>
        </p:nvCxnSpPr>
        <p:spPr>
          <a:xfrm flipH="1" flipV="1">
            <a:off x="4846322" y="3046812"/>
            <a:ext cx="423923" cy="7112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70671" y="1600201"/>
            <a:ext cx="1460500" cy="3987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>
                <a:latin typeface="Inter-bold"/>
                <a:cs typeface="Times New Roman" panose="02020603050405020304" pitchFamily="18" charset="0"/>
              </a:rPr>
              <a:t>File Name</a:t>
            </a:r>
            <a:endParaRPr lang="en-US" sz="2000" dirty="0">
              <a:latin typeface="Inter-bold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556000" y="2092643"/>
            <a:ext cx="174093" cy="6251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299201" y="2733358"/>
            <a:ext cx="552894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Inter-bold"/>
                <a:cs typeface="Times New Roman" panose="02020603050405020304" pitchFamily="18" charset="0"/>
              </a:rPr>
              <a:t>f = open(‘D:\\</a:t>
            </a:r>
            <a:r>
              <a:rPr lang="en-US" sz="2000" dirty="0" err="1">
                <a:latin typeface="Inter-bold"/>
                <a:cs typeface="Times New Roman" panose="02020603050405020304" pitchFamily="18" charset="0"/>
              </a:rPr>
              <a:t>myfolder</a:t>
            </a:r>
            <a:r>
              <a:rPr lang="en-US" sz="2000" dirty="0">
                <a:latin typeface="Inter-bold"/>
                <a:cs typeface="Times New Roman" panose="02020603050405020304" pitchFamily="18" charset="0"/>
              </a:rPr>
              <a:t>\\student.txt’, ‘w’)</a:t>
            </a:r>
            <a:endParaRPr lang="en-US" sz="2000" dirty="0">
              <a:latin typeface="Inter-bold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09337" y="1518805"/>
            <a:ext cx="1320165" cy="3987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>
                <a:latin typeface="Inter-bold"/>
                <a:cs typeface="Times New Roman" panose="02020603050405020304" pitchFamily="18" charset="0"/>
              </a:rPr>
              <a:t>File Path</a:t>
            </a:r>
            <a:endParaRPr lang="en-US" sz="2000" dirty="0">
              <a:latin typeface="Inter-bold"/>
              <a:cs typeface="Times New Roman" panose="02020603050405020304" pitchFamily="18" charset="0"/>
            </a:endParaRPr>
          </a:p>
        </p:txBody>
      </p:sp>
      <p:sp>
        <p:nvSpPr>
          <p:cNvPr id="14" name="Right Brace 13"/>
          <p:cNvSpPr/>
          <p:nvPr/>
        </p:nvSpPr>
        <p:spPr>
          <a:xfrm rot="16200000">
            <a:off x="9082280" y="1199664"/>
            <a:ext cx="203200" cy="296824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2000">
              <a:latin typeface="Inter-bold"/>
            </a:endParaRPr>
          </a:p>
        </p:txBody>
      </p:sp>
      <p:cxnSp>
        <p:nvCxnSpPr>
          <p:cNvPr id="16" name="Straight Connector 15"/>
          <p:cNvCxnSpPr>
            <a:stCxn id="12" idx="2"/>
            <a:endCxn id="14" idx="1"/>
          </p:cNvCxnSpPr>
          <p:nvPr/>
        </p:nvCxnSpPr>
        <p:spPr>
          <a:xfrm>
            <a:off x="9170082" y="1917605"/>
            <a:ext cx="13970" cy="6642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7666"/>
            <a:ext cx="10972800" cy="1016000"/>
          </a:xfrm>
        </p:spPr>
        <p:txBody>
          <a:bodyPr>
            <a:normAutofit/>
          </a:bodyPr>
          <a:lstStyle/>
          <a:p>
            <a:r>
              <a:rPr lang="en-US" sz="5335" dirty="0">
                <a:latin typeface="Inter-bold"/>
                <a:cs typeface="Times New Roman" panose="02020603050405020304" pitchFamily="18" charset="0"/>
              </a:rPr>
              <a:t>Text File Mode</a:t>
            </a:r>
            <a:endParaRPr lang="en-IN" sz="5335" dirty="0">
              <a:latin typeface="Inter-bold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08000" y="1203666"/>
          <a:ext cx="11074400" cy="47819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/>
                <a:gridCol w="9448800"/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Character</a:t>
                      </a:r>
                      <a:endParaRPr lang="en-IN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Meaning</a:t>
                      </a:r>
                      <a:endParaRPr lang="en-IN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690880"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IN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 for reading. The file pointer is</a:t>
                      </a:r>
                      <a:r>
                        <a:rPr lang="en-US" sz="19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positioned at the beginning of the file. If the file doesn’t exist it will show </a:t>
                      </a:r>
                      <a:r>
                        <a:rPr lang="en-US" sz="19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FileNotFoundError</a:t>
                      </a:r>
                      <a:r>
                        <a:rPr lang="en-US" sz="19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IN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</a:tr>
              <a:tr h="690880"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lang="en-IN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 for</a:t>
                      </a:r>
                      <a:r>
                        <a:rPr lang="en-US" sz="19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writing. If any data is already present in the file, it will overwrite the data. If the file doesn’t exist it will create that file.</a:t>
                      </a:r>
                      <a:endParaRPr lang="en-IN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</a:tr>
              <a:tr h="690880"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IN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 for exclusive creation with write</a:t>
                      </a:r>
                      <a:r>
                        <a:rPr lang="en-US" sz="19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The specified file must not be available, if the specified file is available it will show error </a:t>
                      </a:r>
                      <a:r>
                        <a:rPr lang="en-US" sz="19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FileExistsError</a:t>
                      </a:r>
                      <a:endParaRPr lang="en-IN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</a:tr>
              <a:tr h="690880"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IN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 for</a:t>
                      </a:r>
                      <a:r>
                        <a:rPr lang="en-US" sz="19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appending. The file pointer is positioned at the end of the file. It appends new data at the end of file. If the file does not exists it will create a new file for writing data.</a:t>
                      </a:r>
                      <a:endParaRPr lang="en-IN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r+</a:t>
                      </a:r>
                      <a:endParaRPr lang="en-IN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 for reading and then writing</a:t>
                      </a:r>
                      <a:endParaRPr lang="en-IN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w+</a:t>
                      </a:r>
                      <a:endParaRPr lang="en-IN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 for writing and then reading. It will overwrite existing data</a:t>
                      </a:r>
                      <a:endParaRPr lang="en-IN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a+</a:t>
                      </a:r>
                      <a:endParaRPr lang="en-IN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 for appending then reading. It won't overwrite existing data</a:t>
                      </a:r>
                      <a:endParaRPr lang="en-IN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42771"/>
            <a:ext cx="10972800" cy="1016000"/>
          </a:xfrm>
        </p:spPr>
        <p:txBody>
          <a:bodyPr>
            <a:normAutofit/>
          </a:bodyPr>
          <a:lstStyle/>
          <a:p>
            <a:r>
              <a:rPr lang="en-US" sz="5335" dirty="0">
                <a:latin typeface="Inter-bold"/>
                <a:cs typeface="Times New Roman" panose="02020603050405020304" pitchFamily="18" charset="0"/>
              </a:rPr>
              <a:t>Binary File Mode</a:t>
            </a:r>
            <a:endParaRPr lang="en-IN" sz="5335" dirty="0">
              <a:latin typeface="Inter-bold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08000" y="1558771"/>
          <a:ext cx="11074400" cy="47819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/>
                <a:gridCol w="9448800"/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Character</a:t>
                      </a:r>
                      <a:endParaRPr lang="en-IN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Meaning</a:t>
                      </a:r>
                      <a:endParaRPr lang="en-IN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690880"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rb</a:t>
                      </a:r>
                      <a:endParaRPr lang="en-IN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 for reading. The file pointer is</a:t>
                      </a:r>
                      <a:r>
                        <a:rPr lang="en-US" sz="19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positioned at the beginning of the file. If the file doesn’t exist it will show </a:t>
                      </a:r>
                      <a:r>
                        <a:rPr lang="en-US" sz="19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FileNotFoundError</a:t>
                      </a:r>
                      <a:r>
                        <a:rPr lang="en-US" sz="19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IN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</a:tr>
              <a:tr h="690880"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wb</a:t>
                      </a:r>
                      <a:endParaRPr lang="en-IN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 for</a:t>
                      </a:r>
                      <a:r>
                        <a:rPr lang="en-US" sz="19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writing. If any data is already present in the file, it will overwrite the data. If the file doesn’t exist it will create that file.</a:t>
                      </a:r>
                      <a:endParaRPr lang="en-IN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</a:tr>
              <a:tr h="690880"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xb</a:t>
                      </a:r>
                      <a:endParaRPr lang="en-IN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 for exclusive creation with write</a:t>
                      </a:r>
                      <a:r>
                        <a:rPr lang="en-US" sz="19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The specified file must not be available, if the specified file is available it will show error </a:t>
                      </a:r>
                      <a:r>
                        <a:rPr lang="en-US" sz="19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FileExistsError</a:t>
                      </a:r>
                      <a:endParaRPr lang="en-IN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</a:tr>
              <a:tr h="690880"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</a:t>
                      </a:r>
                      <a:endParaRPr lang="en-IN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 for</a:t>
                      </a:r>
                      <a:r>
                        <a:rPr lang="en-US" sz="19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appending. The file pointer is positioned at the end of the file. It appends new data at the end of file. If the file does not exists it will create a new file for writing data.</a:t>
                      </a:r>
                      <a:endParaRPr lang="en-IN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rb</a:t>
                      </a:r>
                      <a:r>
                        <a:rPr lang="en-US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IN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 for reading and then writing</a:t>
                      </a:r>
                      <a:endParaRPr lang="en-IN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wb</a:t>
                      </a:r>
                      <a:r>
                        <a:rPr lang="en-US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IN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 for writing and then reading. It will overwrite existing data</a:t>
                      </a:r>
                      <a:endParaRPr lang="en-IN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</a:t>
                      </a:r>
                      <a:r>
                        <a:rPr lang="en-US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IN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 for appending then reading. It won't overwrite existing data</a:t>
                      </a:r>
                      <a:endParaRPr lang="en-IN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4C93DF"/>
      </a:accent3>
      <a:accent4>
        <a:srgbClr val="F77660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F8080D245291409B3DC0BF9B2F1536" ma:contentTypeVersion="10" ma:contentTypeDescription="Create a new document." ma:contentTypeScope="" ma:versionID="0ca2075bdefc9bcd4e3110bbc9fb1bbc">
  <xsd:schema xmlns:xsd="http://www.w3.org/2001/XMLSchema" xmlns:xs="http://www.w3.org/2001/XMLSchema" xmlns:p="http://schemas.microsoft.com/office/2006/metadata/properties" xmlns:ns2="0148d903-83ae-4c6f-b0b4-a983b241915d" xmlns:ns3="dc02d423-3a9e-408e-b13a-5043f7ffea1d" targetNamespace="http://schemas.microsoft.com/office/2006/metadata/properties" ma:root="true" ma:fieldsID="264965d32b0e293bae5f5e9bf541eac5" ns2:_="" ns3:_="">
    <xsd:import namespace="0148d903-83ae-4c6f-b0b4-a983b241915d"/>
    <xsd:import namespace="dc02d423-3a9e-408e-b13a-5043f7ffea1d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48d903-83ae-4c6f-b0b4-a983b241915d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c0915bcb-d014-4232-9305-502f8334681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02d423-3a9e-408e-b13a-5043f7ffea1d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e83e34fd-2676-4a23-9b9e-232c9bb8fe6c}" ma:internalName="TaxCatchAll" ma:showField="CatchAllData" ma:web="dc02d423-3a9e-408e-b13a-5043f7ffea1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c02d423-3a9e-408e-b13a-5043f7ffea1d" xsi:nil="true"/>
    <lcf76f155ced4ddcb4097134ff3c332f xmlns="0148d903-83ae-4c6f-b0b4-a983b241915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59BA945-33B8-47DF-B8F2-E9F619A83BC3}"/>
</file>

<file path=customXml/itemProps2.xml><?xml version="1.0" encoding="utf-8"?>
<ds:datastoreItem xmlns:ds="http://schemas.openxmlformats.org/officeDocument/2006/customXml" ds:itemID="{67532954-2AA3-4344-B70B-B478861546F7}"/>
</file>

<file path=customXml/itemProps3.xml><?xml version="1.0" encoding="utf-8"?>
<ds:datastoreItem xmlns:ds="http://schemas.openxmlformats.org/officeDocument/2006/customXml" ds:itemID="{E422813D-EAB0-4B93-B531-4D4A9D39A8AD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7419</Words>
  <Application>WPS Presentation</Application>
  <PresentationFormat>Widescreen</PresentationFormat>
  <Paragraphs>208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</vt:lpstr>
      <vt:lpstr>SimSun</vt:lpstr>
      <vt:lpstr>Wingdings</vt:lpstr>
      <vt:lpstr>Inter-bold</vt:lpstr>
      <vt:lpstr>Segoe Print</vt:lpstr>
      <vt:lpstr>Times New Roman</vt:lpstr>
      <vt:lpstr>Microsoft YaHei</vt:lpstr>
      <vt:lpstr>Arial Unicode MS</vt:lpstr>
      <vt:lpstr>Calibri</vt:lpstr>
      <vt:lpstr>Cover and End Slide Master</vt:lpstr>
      <vt:lpstr>Contents Slide Master</vt:lpstr>
      <vt:lpstr>Section Break Slide Master</vt:lpstr>
      <vt:lpstr>PowerPoint 演示文稿</vt:lpstr>
      <vt:lpstr>Files</vt:lpstr>
      <vt:lpstr>Type of Files</vt:lpstr>
      <vt:lpstr>Text Mode and Binary Mode</vt:lpstr>
      <vt:lpstr>Opening a File</vt:lpstr>
      <vt:lpstr>Opening a File</vt:lpstr>
      <vt:lpstr>Opening a File</vt:lpstr>
      <vt:lpstr>Text File Mode</vt:lpstr>
      <vt:lpstr>Binary File Mode</vt:lpstr>
      <vt:lpstr>Closing a File</vt:lpstr>
      <vt:lpstr>File object Variables</vt:lpstr>
      <vt:lpstr>File object Methods</vt:lpstr>
      <vt:lpstr>Writing Data to the file</vt:lpstr>
      <vt:lpstr>Reading Data from file</vt:lpstr>
      <vt:lpstr>Reading Data from file</vt:lpstr>
      <vt:lpstr>Methods</vt:lpstr>
      <vt:lpstr>with Statement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ACER</cp:lastModifiedBy>
  <cp:revision>223</cp:revision>
  <dcterms:created xsi:type="dcterms:W3CDTF">2018-04-24T17:14:00Z</dcterms:created>
  <dcterms:modified xsi:type="dcterms:W3CDTF">2022-01-18T07:09:27Z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B5E43244DB414C1E8DFB05A01C2FCC1C</vt:lpwstr>
  </property>
  <property fmtid="{D5CDD505-2E9C-101B-9397-08002B2CF9AE}" pid="3" name="KSOProductBuildVer">
    <vt:lpwstr>1033-11.2.0.10443</vt:lpwstr>
  </property>
  <property fmtid="{D5CDD505-2E9C-101B-9397-08002B2CF9AE}" pid="4" name="ContentTypeId">
    <vt:lpwstr>0x010100CCF8080D245291409B3DC0BF9B2F1536</vt:lpwstr>
  </property>
</Properties>
</file>