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3" r:id="rId6"/>
    <p:sldId id="301" r:id="rId7"/>
    <p:sldId id="300" r:id="rId8"/>
    <p:sldId id="302" r:id="rId9"/>
    <p:sldId id="304" r:id="rId10"/>
    <p:sldId id="305" r:id="rId11"/>
    <p:sldId id="306" r:id="rId12"/>
    <p:sldId id="307" r:id="rId13"/>
    <p:sldId id="308" r:id="rId14"/>
    <p:sldId id="3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FAC478-8C3E-4FE5-9EE3-D570F9B7660E}">
          <p14:sldIdLst>
            <p14:sldId id="298"/>
            <p14:sldId id="303"/>
            <p14:sldId id="301"/>
            <p14:sldId id="300"/>
            <p14:sldId id="302"/>
            <p14:sldId id="304"/>
            <p14:sldId id="305"/>
            <p14:sldId id="306"/>
            <p14:sldId id="307"/>
            <p14:sldId id="308"/>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8" autoAdjust="0"/>
    <p:restoredTop sz="94619" autoAdjust="0"/>
  </p:normalViewPr>
  <p:slideViewPr>
    <p:cSldViewPr snapToGrid="0">
      <p:cViewPr varScale="1">
        <p:scale>
          <a:sx n="82" d="100"/>
          <a:sy n="82" d="100"/>
        </p:scale>
        <p:origin x="48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3/13/2024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3/13/2024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3/13/2024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3/13/2024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3/13/2024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3/13/2024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3/13/2024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3/13/2024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3/13/2024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3/13/2024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Traffic Volume Prediction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507543"/>
            <a:ext cx="3205640" cy="1086649"/>
          </a:xfrm>
        </p:spPr>
        <p:txBody>
          <a:bodyPr anchor="t">
            <a:normAutofit fontScale="92500" lnSpcReduction="20000"/>
          </a:bodyPr>
          <a:lstStyle/>
          <a:p>
            <a:pPr>
              <a:lnSpc>
                <a:spcPct val="100000"/>
              </a:lnSpc>
            </a:pPr>
            <a:r>
              <a:rPr lang="en-US" sz="1600" dirty="0"/>
              <a:t>Mayuri walke</a:t>
            </a:r>
          </a:p>
          <a:p>
            <a:pPr>
              <a:lnSpc>
                <a:spcPct val="100000"/>
              </a:lnSpc>
            </a:pPr>
            <a:r>
              <a:rPr lang="en-US" sz="1600" dirty="0"/>
              <a:t>Shruti </a:t>
            </a:r>
            <a:r>
              <a:rPr lang="en-US" sz="1600" dirty="0" err="1"/>
              <a:t>walunj</a:t>
            </a:r>
            <a:endParaRPr lang="en-US" sz="1600" dirty="0"/>
          </a:p>
          <a:p>
            <a:pPr>
              <a:lnSpc>
                <a:spcPct val="100000"/>
              </a:lnSpc>
            </a:pPr>
            <a:r>
              <a:rPr lang="en-US" sz="1600" dirty="0"/>
              <a:t>Dinesh </a:t>
            </a:r>
            <a:r>
              <a:rPr lang="en-US" sz="1600" dirty="0" err="1"/>
              <a:t>salunkhe</a:t>
            </a:r>
            <a:endParaRPr lang="en-US" sz="1600" dirty="0"/>
          </a:p>
          <a:p>
            <a:pPr>
              <a:lnSpc>
                <a:spcPct val="100000"/>
              </a:lnSpc>
            </a:pP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393E4-D3B2-6592-D59B-F3D28F3FC024}"/>
              </a:ext>
            </a:extLst>
          </p:cNvPr>
          <p:cNvSpPr txBox="1"/>
          <p:nvPr/>
        </p:nvSpPr>
        <p:spPr>
          <a:xfrm>
            <a:off x="579120" y="1051560"/>
            <a:ext cx="10487684" cy="4611519"/>
          </a:xfrm>
          <a:prstGeom prst="rect">
            <a:avLst/>
          </a:prstGeom>
          <a:noFill/>
        </p:spPr>
        <p:txBody>
          <a:bodyPr wrap="square" rtlCol="0">
            <a:spAutoFit/>
          </a:bodyPr>
          <a:lstStyle/>
          <a:p>
            <a:pPr marL="0" lvl="0" indent="0" algn="l" rtl="0">
              <a:lnSpc>
                <a:spcPct val="100000"/>
              </a:lnSpc>
              <a:spcBef>
                <a:spcPts val="0"/>
              </a:spcBef>
              <a:spcAft>
                <a:spcPts val="0"/>
              </a:spcAft>
              <a:buSzPts val="1440"/>
              <a:buNone/>
            </a:pPr>
            <a:r>
              <a:rPr lang="en-US" sz="2400" dirty="0">
                <a:latin typeface="Arial"/>
                <a:ea typeface="Arial"/>
                <a:cs typeface="Arial"/>
                <a:sym typeface="Arial"/>
              </a:rPr>
              <a:t>How training was done or what models were used?</a:t>
            </a:r>
          </a:p>
          <a:p>
            <a:pPr lvl="0" algn="l" rtl="0">
              <a:lnSpc>
                <a:spcPct val="100000"/>
              </a:lnSpc>
              <a:spcBef>
                <a:spcPts val="960"/>
              </a:spcBef>
              <a:spcAft>
                <a:spcPts val="0"/>
              </a:spcAft>
              <a:buSzPts val="2100"/>
            </a:pPr>
            <a:endParaRPr lang="en-US" dirty="0">
              <a:latin typeface="Arial"/>
              <a:ea typeface="Arial"/>
              <a:cs typeface="Arial"/>
              <a:sym typeface="Arial"/>
            </a:endParaRP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First, we started with data cleaning,  EDA and feature engineering. Data type of columns were corrected by using pandas attributes.</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Then, outliers and ambiguities were removed from the data. Categorical features were encoded by applying One-hot encoding, and numerical columns was scaled using Standard Scaler.</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Data pipeline was created to implement data scaling, one-hot encoding and an estimator to prevent any data leakage. </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err="1">
                <a:latin typeface="Arial"/>
                <a:ea typeface="Arial"/>
                <a:cs typeface="Arial"/>
                <a:sym typeface="Arial"/>
              </a:rPr>
              <a:t>CatBoost</a:t>
            </a:r>
            <a:r>
              <a:rPr lang="en-US" sz="1600" dirty="0">
                <a:latin typeface="Arial"/>
                <a:ea typeface="Arial"/>
                <a:cs typeface="Arial"/>
                <a:sym typeface="Arial"/>
              </a:rPr>
              <a:t> model was used as the best estimator which was then used for production followed by hyperparameter tuning.</a:t>
            </a:r>
          </a:p>
          <a:p>
            <a:endParaRPr lang="en-US" dirty="0"/>
          </a:p>
        </p:txBody>
      </p:sp>
    </p:spTree>
    <p:extLst>
      <p:ext uri="{BB962C8B-B14F-4D97-AF65-F5344CB8AC3E}">
        <p14:creationId xmlns:p14="http://schemas.microsoft.com/office/powerpoint/2010/main" val="445536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7D7F7-18D3-C96D-3827-5F0932FB3717}"/>
              </a:ext>
            </a:extLst>
          </p:cNvPr>
          <p:cNvSpPr txBox="1"/>
          <p:nvPr/>
        </p:nvSpPr>
        <p:spPr>
          <a:xfrm>
            <a:off x="548640" y="335845"/>
            <a:ext cx="9570720" cy="6186309"/>
          </a:xfrm>
          <a:prstGeom prst="rect">
            <a:avLst/>
          </a:prstGeom>
          <a:noFill/>
        </p:spPr>
        <p:txBody>
          <a:bodyPr wrap="square" rtlCol="0">
            <a:spAutoFit/>
          </a:bodyPr>
          <a:lstStyle/>
          <a:p>
            <a:pPr marL="0" lvl="0" indent="0" algn="l" rtl="0">
              <a:lnSpc>
                <a:spcPct val="100000"/>
              </a:lnSpc>
              <a:spcBef>
                <a:spcPts val="960"/>
              </a:spcBef>
              <a:spcAft>
                <a:spcPts val="0"/>
              </a:spcAft>
              <a:buSzPts val="1440"/>
              <a:buNone/>
            </a:pPr>
            <a:r>
              <a:rPr lang="en-US" sz="2800" dirty="0">
                <a:latin typeface="Arial"/>
                <a:ea typeface="Arial"/>
                <a:cs typeface="Arial"/>
                <a:sym typeface="Arial"/>
              </a:rPr>
              <a:t>How was prediction done?</a:t>
            </a:r>
            <a:endParaRPr lang="en-US" sz="1800" dirty="0">
              <a:latin typeface="Arial"/>
              <a:ea typeface="Arial"/>
              <a:cs typeface="Arial"/>
              <a:sym typeface="Arial"/>
            </a:endParaRPr>
          </a:p>
          <a:p>
            <a:pPr marL="0" lvl="0" indent="0" algn="l" rtl="0">
              <a:lnSpc>
                <a:spcPct val="150000"/>
              </a:lnSpc>
              <a:spcBef>
                <a:spcPts val="960"/>
              </a:spcBef>
              <a:spcAft>
                <a:spcPts val="0"/>
              </a:spcAft>
              <a:buSzPts val="1440"/>
              <a:buNone/>
            </a:pPr>
            <a:r>
              <a:rPr lang="en-US" sz="1600" dirty="0">
                <a:latin typeface="Arial"/>
                <a:ea typeface="Arial"/>
                <a:cs typeface="Arial"/>
                <a:sym typeface="Arial"/>
              </a:rPr>
              <a:t>Some questions were asked to the user like date, time of day, weather condition, numeric percentage of cloud cover, and the temperature of weather and these responses are taken as inputs which are then feed to the model as a single test case and the traffic volume prediction are then returned on the screen after a few seconds in which the data pipeline processes the input data to get the output. </a:t>
            </a:r>
          </a:p>
          <a:p>
            <a:pPr lvl="0" algn="l" rtl="0">
              <a:lnSpc>
                <a:spcPct val="150000"/>
              </a:lnSpc>
              <a:spcBef>
                <a:spcPts val="0"/>
              </a:spcBef>
              <a:spcAft>
                <a:spcPts val="0"/>
              </a:spcAft>
              <a:buSzPts val="2300"/>
            </a:pPr>
            <a:r>
              <a:rPr lang="en-US" sz="2400" dirty="0">
                <a:latin typeface="Arial"/>
                <a:ea typeface="Arial"/>
                <a:cs typeface="Arial"/>
                <a:sym typeface="Arial"/>
              </a:rPr>
              <a:t>What are the different stages of deployment?</a:t>
            </a:r>
            <a:endParaRPr lang="en-US" sz="1800" dirty="0">
              <a:latin typeface="Arial"/>
              <a:ea typeface="Arial"/>
              <a:cs typeface="Arial"/>
              <a:sym typeface="Arial"/>
            </a:endParaRP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When the pipeline is ready, we connected the front-end made on Anvil with the backend code having the pipeline on the local machine via anvil uplink. </a:t>
            </a: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A server is created in Flask which just displays a single web page and runs the uplink code via threading thereby creating a server.</a:t>
            </a: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The Flask page was then deployed to </a:t>
            </a:r>
            <a:r>
              <a:rPr lang="en-US" sz="1600" dirty="0" err="1">
                <a:latin typeface="Arial"/>
                <a:ea typeface="Arial"/>
                <a:cs typeface="Arial"/>
                <a:sym typeface="Arial"/>
              </a:rPr>
              <a:t>heroku</a:t>
            </a:r>
            <a:r>
              <a:rPr lang="en-US" sz="1600" dirty="0">
                <a:latin typeface="Arial"/>
                <a:ea typeface="Arial"/>
                <a:cs typeface="Arial"/>
                <a:sym typeface="Arial"/>
              </a:rPr>
              <a:t> cloud.</a:t>
            </a: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A </a:t>
            </a:r>
            <a:r>
              <a:rPr lang="en-US" sz="1600" dirty="0" err="1">
                <a:latin typeface="Arial"/>
                <a:ea typeface="Arial"/>
                <a:cs typeface="Arial"/>
                <a:sym typeface="Arial"/>
              </a:rPr>
              <a:t>cron</a:t>
            </a:r>
            <a:r>
              <a:rPr lang="en-US" sz="1600" dirty="0">
                <a:latin typeface="Arial"/>
                <a:ea typeface="Arial"/>
                <a:cs typeface="Arial"/>
                <a:sym typeface="Arial"/>
              </a:rPr>
              <a:t> job was set on the </a:t>
            </a:r>
            <a:r>
              <a:rPr lang="en-US" sz="1600" dirty="0" err="1">
                <a:latin typeface="Arial"/>
                <a:ea typeface="Arial"/>
                <a:cs typeface="Arial"/>
                <a:sym typeface="Arial"/>
              </a:rPr>
              <a:t>heroku</a:t>
            </a:r>
            <a:r>
              <a:rPr lang="en-US" sz="1600" dirty="0">
                <a:latin typeface="Arial"/>
                <a:ea typeface="Arial"/>
                <a:cs typeface="Arial"/>
                <a:sym typeface="Arial"/>
              </a:rPr>
              <a:t> platform to load the flask app every 30 minutes to keep the uplink connected and running the uplink code forever.</a:t>
            </a:r>
          </a:p>
          <a:p>
            <a:pPr marL="0" lvl="0" indent="0" algn="l" rtl="0">
              <a:lnSpc>
                <a:spcPct val="100000"/>
              </a:lnSpc>
              <a:spcBef>
                <a:spcPts val="960"/>
              </a:spcBef>
              <a:spcAft>
                <a:spcPts val="0"/>
              </a:spcAft>
              <a:buSzPts val="1440"/>
              <a:buNone/>
            </a:pPr>
            <a:endParaRPr lang="en-US" sz="1800" dirty="0">
              <a:latin typeface="Arial"/>
              <a:ea typeface="Arial"/>
              <a:cs typeface="Arial"/>
              <a:sym typeface="Arial"/>
            </a:endParaRPr>
          </a:p>
        </p:txBody>
      </p:sp>
    </p:spTree>
    <p:extLst>
      <p:ext uri="{BB962C8B-B14F-4D97-AF65-F5344CB8AC3E}">
        <p14:creationId xmlns:p14="http://schemas.microsoft.com/office/powerpoint/2010/main" val="1927421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79DCEC-7024-ED45-D7D2-8B9A2A5E386F}"/>
              </a:ext>
            </a:extLst>
          </p:cNvPr>
          <p:cNvSpPr txBox="1"/>
          <p:nvPr/>
        </p:nvSpPr>
        <p:spPr>
          <a:xfrm>
            <a:off x="624840" y="731520"/>
            <a:ext cx="11719560" cy="3965701"/>
          </a:xfrm>
          <a:prstGeom prst="rect">
            <a:avLst/>
          </a:prstGeom>
          <a:noFill/>
        </p:spPr>
        <p:txBody>
          <a:bodyPr wrap="square" rtlCol="0">
            <a:spAutoFit/>
          </a:bodyPr>
          <a:lstStyle/>
          <a:p>
            <a:r>
              <a:rPr lang="en-US" sz="2400" b="1" dirty="0"/>
              <a:t>Objective:</a:t>
            </a:r>
          </a:p>
          <a:p>
            <a:endParaRPr lang="en-US" dirty="0"/>
          </a:p>
          <a:p>
            <a:pPr>
              <a:lnSpc>
                <a:spcPct val="150000"/>
              </a:lnSpc>
            </a:pPr>
            <a:r>
              <a:rPr lang="en-US" dirty="0"/>
              <a:t>Development of a predictive regressor model to find traffic volume in specific day time. This model requires weekday, month, whether that day is holiday time or not, the time of day like morning, afternoon, weather condition, numeric percentage of cloud cover and temperature of weather on that time respectively.</a:t>
            </a:r>
          </a:p>
          <a:p>
            <a:endParaRPr lang="en-US" dirty="0"/>
          </a:p>
          <a:p>
            <a:endParaRPr lang="en-US" dirty="0"/>
          </a:p>
          <a:p>
            <a:r>
              <a:rPr lang="en-US" sz="2400" b="1" dirty="0"/>
              <a:t>Benefits:</a:t>
            </a:r>
          </a:p>
          <a:p>
            <a:endParaRPr lang="en-US" dirty="0"/>
          </a:p>
          <a:p>
            <a:pPr>
              <a:lnSpc>
                <a:spcPct val="150000"/>
              </a:lnSpc>
            </a:pPr>
            <a:r>
              <a:rPr lang="en-US" dirty="0"/>
              <a:t>This model can be used to determine the traffic volume instantly and can be used to help government organizations, agencies.</a:t>
            </a:r>
          </a:p>
        </p:txBody>
      </p:sp>
    </p:spTree>
    <p:extLst>
      <p:ext uri="{BB962C8B-B14F-4D97-AF65-F5344CB8AC3E}">
        <p14:creationId xmlns:p14="http://schemas.microsoft.com/office/powerpoint/2010/main" val="161064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A06F-50B7-66C4-A23A-B4A6664AA1B1}"/>
              </a:ext>
            </a:extLst>
          </p:cNvPr>
          <p:cNvSpPr>
            <a:spLocks noGrp="1"/>
          </p:cNvSpPr>
          <p:nvPr>
            <p:ph type="title"/>
          </p:nvPr>
        </p:nvSpPr>
        <p:spPr/>
        <p:txBody>
          <a:bodyPr/>
          <a:lstStyle/>
          <a:p>
            <a:r>
              <a:rPr lang="en-US" dirty="0"/>
              <a:t>Architecture</a:t>
            </a:r>
          </a:p>
        </p:txBody>
      </p:sp>
      <p:pic>
        <p:nvPicPr>
          <p:cNvPr id="4" name="Content Placeholder 3">
            <a:extLst>
              <a:ext uri="{FF2B5EF4-FFF2-40B4-BE49-F238E27FC236}">
                <a16:creationId xmlns:a16="http://schemas.microsoft.com/office/drawing/2014/main" id="{CFC3AEF6-7FC6-42E7-16CC-FEDC8C74F5B8}"/>
              </a:ext>
            </a:extLst>
          </p:cNvPr>
          <p:cNvPicPr>
            <a:picLocks noGrp="1" noChangeAspect="1"/>
          </p:cNvPicPr>
          <p:nvPr>
            <p:ph idx="1"/>
          </p:nvPr>
        </p:nvPicPr>
        <p:blipFill>
          <a:blip r:embed="rId2"/>
          <a:stretch>
            <a:fillRect/>
          </a:stretch>
        </p:blipFill>
        <p:spPr>
          <a:xfrm>
            <a:off x="4422128" y="2052982"/>
            <a:ext cx="6383032" cy="4108715"/>
          </a:xfrm>
          <a:prstGeom prst="rect">
            <a:avLst/>
          </a:prstGeom>
        </p:spPr>
      </p:pic>
      <p:sp>
        <p:nvSpPr>
          <p:cNvPr id="5" name="TextBox 4">
            <a:extLst>
              <a:ext uri="{FF2B5EF4-FFF2-40B4-BE49-F238E27FC236}">
                <a16:creationId xmlns:a16="http://schemas.microsoft.com/office/drawing/2014/main" id="{DFDE9400-A54E-8220-740F-E348C1FE2F46}"/>
              </a:ext>
            </a:extLst>
          </p:cNvPr>
          <p:cNvSpPr txBox="1"/>
          <p:nvPr/>
        </p:nvSpPr>
        <p:spPr>
          <a:xfrm>
            <a:off x="1174744" y="2331720"/>
            <a:ext cx="3017520" cy="3416320"/>
          </a:xfrm>
          <a:prstGeom prst="rect">
            <a:avLst/>
          </a:prstGeom>
          <a:noFill/>
        </p:spPr>
        <p:txBody>
          <a:bodyPr wrap="square" rtlCol="0">
            <a:spAutoFit/>
          </a:bodyPr>
          <a:lstStyle/>
          <a:p>
            <a:r>
              <a:rPr lang="en-US" sz="2400" b="1" dirty="0"/>
              <a:t>Data Preparation</a:t>
            </a:r>
          </a:p>
          <a:p>
            <a:endParaRPr lang="en-US" sz="2400" b="1" dirty="0"/>
          </a:p>
          <a:p>
            <a:endParaRPr lang="en-US" sz="2400" b="1" dirty="0"/>
          </a:p>
          <a:p>
            <a:endParaRPr lang="en-US" sz="2400" b="1" dirty="0"/>
          </a:p>
          <a:p>
            <a:r>
              <a:rPr lang="en-US" sz="2400" b="1" dirty="0"/>
              <a:t>Model development</a:t>
            </a:r>
          </a:p>
          <a:p>
            <a:endParaRPr lang="en-US" sz="2400" b="1" dirty="0"/>
          </a:p>
          <a:p>
            <a:endParaRPr lang="en-US" sz="2400" b="1" dirty="0"/>
          </a:p>
          <a:p>
            <a:endParaRPr lang="en-US" sz="2400" b="1" dirty="0"/>
          </a:p>
          <a:p>
            <a:r>
              <a:rPr lang="en-US" sz="2400" b="1" dirty="0"/>
              <a:t>Deployment</a:t>
            </a:r>
          </a:p>
        </p:txBody>
      </p:sp>
    </p:spTree>
    <p:extLst>
      <p:ext uri="{BB962C8B-B14F-4D97-AF65-F5344CB8AC3E}">
        <p14:creationId xmlns:p14="http://schemas.microsoft.com/office/powerpoint/2010/main" val="671959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Data validation and transformation</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4077131192"/>
              </p:ext>
            </p:extLst>
          </p:nvPr>
        </p:nvGraphicFramePr>
        <p:xfrm>
          <a:off x="1096963" y="2216879"/>
          <a:ext cx="10058400" cy="3771486"/>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947529">
                <a:tc>
                  <a:txBody>
                    <a:bodyPr/>
                    <a:lstStyle/>
                    <a:p>
                      <a:r>
                        <a:rPr lang="en-US" sz="2400" b="0" cap="all" spc="150" dirty="0" err="1">
                          <a:solidFill>
                            <a:schemeClr val="lt1"/>
                          </a:solidFill>
                        </a:rPr>
                        <a:t>dAta</a:t>
                      </a:r>
                      <a:r>
                        <a:rPr lang="en-US" sz="2400" b="0" cap="all" spc="150" dirty="0">
                          <a:solidFill>
                            <a:schemeClr val="lt1"/>
                          </a:solidFill>
                        </a:rPr>
                        <a:t> type</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Null values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Numerical columns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Categorical columns</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254877">
                <a:tc>
                  <a:txBody>
                    <a:bodyPr/>
                    <a:lstStyle/>
                    <a:p>
                      <a:r>
                        <a:rPr lang="en-US" sz="1400" cap="none" spc="0" dirty="0">
                          <a:solidFill>
                            <a:schemeClr val="tx1"/>
                          </a:solidFill>
                        </a:rPr>
                        <a:t>Data type of columns is given in the schema file. It is validated when we insert the files into Database.</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If any of the columns in a file have all the values as NULL or missing, we can fill it by some methods.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All the numerical features were standardized using Standard Scaler, preventing any data leakage.</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Ordinal Encoding  was used to treat categorical columns for the model in understandable way.</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12548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If data type is wrong, we can convert it using pandas library.</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We can fill them by using mode of categorical columns or mean of numerical columns.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cap="none" spc="0" dirty="0">
                          <a:solidFill>
                            <a:schemeClr val="tx1"/>
                          </a:solidFill>
                        </a:rPr>
                        <a:t>This process is done in pipeline  for numerical features for  the convenience of deployment.</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cap="none" spc="0" dirty="0">
                          <a:solidFill>
                            <a:schemeClr val="tx1"/>
                          </a:solidFill>
                        </a:rPr>
                        <a:t>This process is done in pipeline for  categorical features for the convenience of deployment.</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DC7D8-0C69-3ACE-9885-51A8A53BA38F}"/>
              </a:ext>
            </a:extLst>
          </p:cNvPr>
          <p:cNvSpPr>
            <a:spLocks noGrp="1"/>
          </p:cNvSpPr>
          <p:nvPr>
            <p:ph type="title"/>
          </p:nvPr>
        </p:nvSpPr>
        <p:spPr/>
        <p:txBody>
          <a:bodyPr/>
          <a:lstStyle/>
          <a:p>
            <a:r>
              <a:rPr lang="en-US" dirty="0"/>
              <a:t>Data Insertion in Database.</a:t>
            </a:r>
          </a:p>
        </p:txBody>
      </p:sp>
      <p:sp>
        <p:nvSpPr>
          <p:cNvPr id="3" name="Content Placeholder 2">
            <a:extLst>
              <a:ext uri="{FF2B5EF4-FFF2-40B4-BE49-F238E27FC236}">
                <a16:creationId xmlns:a16="http://schemas.microsoft.com/office/drawing/2014/main" id="{C8C874CB-34BD-DBF4-BF9E-C3C756E4D230}"/>
              </a:ext>
            </a:extLst>
          </p:cNvPr>
          <p:cNvSpPr>
            <a:spLocks noGrp="1"/>
          </p:cNvSpPr>
          <p:nvPr>
            <p:ph idx="1"/>
          </p:nvPr>
        </p:nvSpPr>
        <p:spPr>
          <a:xfrm>
            <a:off x="1066800" y="2504441"/>
            <a:ext cx="10058400" cy="3760891"/>
          </a:xfrm>
        </p:spPr>
        <p:txBody>
          <a:bodyPr/>
          <a:lstStyle/>
          <a:p>
            <a:pPr marL="742950" lvl="1" indent="-304800" algn="l" rtl="0">
              <a:lnSpc>
                <a:spcPct val="100000"/>
              </a:lnSpc>
              <a:spcBef>
                <a:spcPts val="960"/>
              </a:spcBef>
              <a:spcAft>
                <a:spcPts val="0"/>
              </a:spcAft>
              <a:buSzPts val="1740"/>
              <a:buFont typeface="Arial"/>
              <a:buChar char="⮚"/>
            </a:pPr>
            <a:r>
              <a:rPr lang="en-US" sz="2000" dirty="0">
                <a:ea typeface="Arial"/>
                <a:cs typeface="Arial"/>
                <a:sym typeface="Arial"/>
              </a:rPr>
              <a:t>Cassandra Database - The dataset was imported to Cassandra database from where we can access it with the help of python</a:t>
            </a:r>
          </a:p>
          <a:p>
            <a:pPr marL="438150" lvl="1" indent="0" algn="l" rtl="0">
              <a:lnSpc>
                <a:spcPct val="100000"/>
              </a:lnSpc>
              <a:spcBef>
                <a:spcPts val="960"/>
              </a:spcBef>
              <a:spcAft>
                <a:spcPts val="0"/>
              </a:spcAft>
              <a:buSzPts val="1740"/>
              <a:buNone/>
            </a:pPr>
            <a:endParaRPr lang="en-US" sz="2000" dirty="0">
              <a:ea typeface="Arial"/>
              <a:cs typeface="Arial"/>
              <a:sym typeface="Arial"/>
            </a:endParaRPr>
          </a:p>
          <a:p>
            <a:pPr marL="742950" lvl="1" indent="-304800" algn="l" rtl="0">
              <a:lnSpc>
                <a:spcPct val="100000"/>
              </a:lnSpc>
              <a:spcBef>
                <a:spcPts val="960"/>
              </a:spcBef>
              <a:spcAft>
                <a:spcPts val="0"/>
              </a:spcAft>
              <a:buSzPts val="1740"/>
              <a:buFont typeface="Arial"/>
              <a:buChar char="⮚"/>
            </a:pPr>
            <a:r>
              <a:rPr lang="en-US" sz="2000" dirty="0">
                <a:ea typeface="Arial"/>
                <a:cs typeface="Arial"/>
                <a:sym typeface="Arial"/>
              </a:rPr>
              <a:t>Insertion of files in the table - All the data is uploaded into a table named “</a:t>
            </a:r>
            <a:r>
              <a:rPr lang="en-US" sz="2000" dirty="0" err="1">
                <a:ea typeface="Arial"/>
                <a:cs typeface="Arial"/>
                <a:sym typeface="Arial"/>
              </a:rPr>
              <a:t>traffic_volume</a:t>
            </a:r>
            <a:r>
              <a:rPr lang="en-US" sz="2000" dirty="0">
                <a:ea typeface="Arial"/>
                <a:cs typeface="Arial"/>
                <a:sym typeface="Arial"/>
              </a:rPr>
              <a:t>” into which is present inside a database named “</a:t>
            </a:r>
            <a:r>
              <a:rPr lang="en-US" sz="2000" dirty="0" err="1">
                <a:ea typeface="Arial"/>
                <a:cs typeface="Arial"/>
                <a:sym typeface="Arial"/>
              </a:rPr>
              <a:t>metro_traffic</a:t>
            </a:r>
            <a:r>
              <a:rPr lang="en-US" sz="2000" dirty="0">
                <a:ea typeface="Arial"/>
                <a:cs typeface="Arial"/>
                <a:sym typeface="Arial"/>
              </a:rPr>
              <a:t>”.</a:t>
            </a:r>
          </a:p>
          <a:p>
            <a:endParaRPr lang="en-US" dirty="0"/>
          </a:p>
        </p:txBody>
      </p:sp>
    </p:spTree>
    <p:extLst>
      <p:ext uri="{BB962C8B-B14F-4D97-AF65-F5344CB8AC3E}">
        <p14:creationId xmlns:p14="http://schemas.microsoft.com/office/powerpoint/2010/main" val="2849584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5A73-2208-AB92-2F82-159600A6EB39}"/>
              </a:ext>
            </a:extLst>
          </p:cNvPr>
          <p:cNvSpPr>
            <a:spLocks noGrp="1"/>
          </p:cNvSpPr>
          <p:nvPr>
            <p:ph type="title"/>
          </p:nvPr>
        </p:nvSpPr>
        <p:spPr/>
        <p:txBody>
          <a:bodyPr/>
          <a:lstStyle/>
          <a:p>
            <a:r>
              <a:rPr lang="en-US" dirty="0"/>
              <a:t>Model Training</a:t>
            </a:r>
          </a:p>
        </p:txBody>
      </p:sp>
      <p:sp>
        <p:nvSpPr>
          <p:cNvPr id="3" name="TextBox 2">
            <a:extLst>
              <a:ext uri="{FF2B5EF4-FFF2-40B4-BE49-F238E27FC236}">
                <a16:creationId xmlns:a16="http://schemas.microsoft.com/office/drawing/2014/main" id="{3E36A06D-7A20-D0AF-EBEE-78EA8B4B9C2A}"/>
              </a:ext>
            </a:extLst>
          </p:cNvPr>
          <p:cNvSpPr txBox="1"/>
          <p:nvPr/>
        </p:nvSpPr>
        <p:spPr>
          <a:xfrm>
            <a:off x="929640" y="1994386"/>
            <a:ext cx="10805160" cy="3970318"/>
          </a:xfrm>
          <a:prstGeom prst="rect">
            <a:avLst/>
          </a:prstGeom>
          <a:noFill/>
        </p:spPr>
        <p:txBody>
          <a:bodyPr wrap="square" rtlCol="0">
            <a:spAutoFit/>
          </a:bodyPr>
          <a:lstStyle/>
          <a:p>
            <a:pPr>
              <a:lnSpc>
                <a:spcPct val="150000"/>
              </a:lnSpc>
            </a:pPr>
            <a:r>
              <a:rPr lang="en-US" dirty="0"/>
              <a:t>1. The data in database is imported to </a:t>
            </a:r>
            <a:r>
              <a:rPr lang="en-US" dirty="0" err="1"/>
              <a:t>Jupyter</a:t>
            </a:r>
            <a:r>
              <a:rPr lang="en-US" dirty="0"/>
              <a:t> notebook by using pandas.</a:t>
            </a:r>
          </a:p>
          <a:p>
            <a:pPr>
              <a:lnSpc>
                <a:spcPct val="150000"/>
              </a:lnSpc>
            </a:pPr>
            <a:r>
              <a:rPr lang="en-US" dirty="0">
                <a:ea typeface="Calibri" panose="020F0502020204030204" pitchFamily="34" charset="0"/>
                <a:cs typeface="Times New Roman" panose="02020603050405020304" pitchFamily="18" charset="0"/>
              </a:rPr>
              <a:t>2. </a:t>
            </a:r>
            <a:r>
              <a:rPr lang="en-US" sz="1800" dirty="0">
                <a:effectLst/>
                <a:ea typeface="Calibri" panose="020F0502020204030204" pitchFamily="34" charset="0"/>
                <a:cs typeface="Times New Roman" panose="02020603050405020304" pitchFamily="18" charset="0"/>
              </a:rPr>
              <a:t>In data preprocessing step, data is checked if there missing data, duplicate values, and datatypes of each feature. In our dataset, there was not any null and duplicate values.</a:t>
            </a:r>
          </a:p>
          <a:p>
            <a:pPr>
              <a:lnSpc>
                <a:spcPct val="150000"/>
              </a:lnSpc>
            </a:pPr>
            <a:r>
              <a:rPr lang="en-US" dirty="0">
                <a:ea typeface="Calibri" panose="020F0502020204030204" pitchFamily="34" charset="0"/>
              </a:rPr>
              <a:t>3</a:t>
            </a:r>
            <a:r>
              <a:rPr lang="en-US" sz="1800" dirty="0">
                <a:effectLst/>
                <a:ea typeface="Calibri" panose="020F0502020204030204" pitchFamily="34" charset="0"/>
              </a:rPr>
              <a:t>. After bivariate and univariate analysis of features, outliers were checked using boxplots, and outlier treatment was carried out as well. Distribution of numerical values is plotted to see to what extent our data is skewed</a:t>
            </a:r>
            <a:r>
              <a:rPr lang="en-US" sz="1800" dirty="0">
                <a:effectLst/>
                <a:ea typeface="Calibri" panose="020F0502020204030204" pitchFamily="34" charset="0"/>
                <a:cs typeface="Times New Roman" panose="02020603050405020304" pitchFamily="18" charset="0"/>
              </a:rPr>
              <a:t> . </a:t>
            </a:r>
          </a:p>
          <a:p>
            <a:pPr>
              <a:lnSpc>
                <a:spcPct val="150000"/>
              </a:lnSpc>
            </a:pPr>
            <a:r>
              <a:rPr lang="en-US" dirty="0">
                <a:ea typeface="Calibri" panose="020F0502020204030204" pitchFamily="34" charset="0"/>
                <a:cs typeface="Times New Roman" panose="02020603050405020304" pitchFamily="18" charset="0"/>
              </a:rPr>
              <a:t>4. </a:t>
            </a:r>
            <a:r>
              <a:rPr lang="en-US" sz="1800" dirty="0">
                <a:effectLst/>
                <a:ea typeface="Calibri" panose="020F0502020204030204" pitchFamily="34" charset="0"/>
                <a:cs typeface="Times New Roman" panose="02020603050405020304" pitchFamily="18" charset="0"/>
              </a:rPr>
              <a:t>After train and test splitting, pipeline containing Standard Scaler and Ordinal Encoder was fitted to several models.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3882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A74017-9CD8-EBD7-D0BA-F72E0E62FAE8}"/>
              </a:ext>
            </a:extLst>
          </p:cNvPr>
          <p:cNvSpPr txBox="1"/>
          <p:nvPr/>
        </p:nvSpPr>
        <p:spPr>
          <a:xfrm>
            <a:off x="746760" y="502920"/>
            <a:ext cx="10439400" cy="5262979"/>
          </a:xfrm>
          <a:prstGeom prst="rect">
            <a:avLst/>
          </a:prstGeom>
          <a:noFill/>
        </p:spPr>
        <p:txBody>
          <a:bodyPr wrap="square" rtlCol="0">
            <a:spAutoFit/>
          </a:bodyPr>
          <a:lstStyle/>
          <a:p>
            <a:r>
              <a:rPr lang="en-US" sz="2400" b="1" dirty="0"/>
              <a:t>Model Selection:</a:t>
            </a:r>
          </a:p>
          <a:p>
            <a:endParaRPr lang="en-US" sz="2000" dirty="0"/>
          </a:p>
          <a:p>
            <a:pPr>
              <a:lnSpc>
                <a:spcPct val="150000"/>
              </a:lnSpc>
            </a:pPr>
            <a:r>
              <a:rPr lang="en-US" sz="2000" dirty="0">
                <a:ea typeface="Calibri" panose="020F0502020204030204" pitchFamily="34" charset="0"/>
                <a:cs typeface="Times New Roman" panose="02020603050405020304" pitchFamily="18" charset="0"/>
              </a:rPr>
              <a:t>Having trained several models and obtained R2 scores, </a:t>
            </a:r>
            <a:r>
              <a:rPr lang="en-US" sz="2000" dirty="0">
                <a:effectLst/>
                <a:ea typeface="Calibri" panose="020F0502020204030204" pitchFamily="34" charset="0"/>
                <a:cs typeface="Times New Roman" panose="02020603050405020304" pitchFamily="18" charset="0"/>
              </a:rPr>
              <a:t>it was determined that </a:t>
            </a:r>
            <a:r>
              <a:rPr lang="en-US" sz="2000" dirty="0" err="1">
                <a:effectLst/>
                <a:ea typeface="Calibri" panose="020F0502020204030204" pitchFamily="34" charset="0"/>
                <a:cs typeface="Times New Roman" panose="02020603050405020304" pitchFamily="18" charset="0"/>
              </a:rPr>
              <a:t>CatBoost</a:t>
            </a:r>
            <a:r>
              <a:rPr lang="en-US" sz="2000" dirty="0">
                <a:effectLst/>
                <a:ea typeface="Calibri" panose="020F0502020204030204" pitchFamily="34" charset="0"/>
                <a:cs typeface="Times New Roman" panose="02020603050405020304" pitchFamily="18" charset="0"/>
              </a:rPr>
              <a:t> performs better than other models. </a:t>
            </a:r>
            <a:r>
              <a:rPr lang="en-US" sz="2000" dirty="0" err="1">
                <a:effectLst/>
                <a:ea typeface="Calibri" panose="020F0502020204030204" pitchFamily="34" charset="0"/>
                <a:cs typeface="Times New Roman" panose="02020603050405020304" pitchFamily="18" charset="0"/>
              </a:rPr>
              <a:t>GridSearch</a:t>
            </a:r>
            <a:r>
              <a:rPr lang="en-US" sz="2000" dirty="0">
                <a:effectLst/>
                <a:ea typeface="Calibri" panose="020F0502020204030204" pitchFamily="34" charset="0"/>
                <a:cs typeface="Times New Roman" panose="02020603050405020304" pitchFamily="18" charset="0"/>
              </a:rPr>
              <a:t> and </a:t>
            </a:r>
            <a:r>
              <a:rPr lang="en-US" sz="2000" dirty="0" err="1">
                <a:effectLst/>
                <a:ea typeface="Calibri" panose="020F0502020204030204" pitchFamily="34" charset="0"/>
                <a:cs typeface="Times New Roman" panose="02020603050405020304" pitchFamily="18" charset="0"/>
              </a:rPr>
              <a:t>CrossValidation</a:t>
            </a:r>
            <a:r>
              <a:rPr lang="en-US" sz="2000" dirty="0">
                <a:effectLst/>
                <a:ea typeface="Calibri" panose="020F0502020204030204" pitchFamily="34" charset="0"/>
                <a:cs typeface="Times New Roman" panose="02020603050405020304" pitchFamily="18" charset="0"/>
              </a:rPr>
              <a:t> is used then to optimize our model.</a:t>
            </a:r>
          </a:p>
          <a:p>
            <a:endParaRPr lang="en-US" sz="2000" dirty="0">
              <a:cs typeface="Times New Roman" panose="02020603050405020304" pitchFamily="18" charset="0"/>
            </a:endParaRPr>
          </a:p>
          <a:p>
            <a:endParaRPr lang="en-US" sz="2000" dirty="0">
              <a:cs typeface="Times New Roman" panose="02020603050405020304" pitchFamily="18" charset="0"/>
            </a:endParaRPr>
          </a:p>
          <a:p>
            <a:r>
              <a:rPr lang="en-US" sz="2400" b="1" dirty="0">
                <a:cs typeface="Times New Roman" panose="02020603050405020304" pitchFamily="18" charset="0"/>
              </a:rPr>
              <a:t>Prediction</a:t>
            </a:r>
          </a:p>
          <a:p>
            <a:pPr>
              <a:lnSpc>
                <a:spcPct val="150000"/>
              </a:lnSpc>
            </a:pPr>
            <a:endParaRPr lang="en-US" sz="2000" dirty="0">
              <a:cs typeface="Times New Roman" panose="02020603050405020304" pitchFamily="18" charset="0"/>
            </a:endParaRPr>
          </a:p>
          <a:p>
            <a:pPr>
              <a:lnSpc>
                <a:spcPct val="150000"/>
              </a:lnSpc>
            </a:pPr>
            <a:r>
              <a:rPr lang="en-US" sz="2000" dirty="0">
                <a:ea typeface="Arial"/>
                <a:cs typeface="Arial"/>
                <a:sym typeface="Arial"/>
              </a:rPr>
              <a:t>The model is made in such a way to maximize the accuracy and also other performance metrics so that the predictions are as accurate as possible</a:t>
            </a:r>
          </a:p>
          <a:p>
            <a:pPr>
              <a:lnSpc>
                <a:spcPct val="150000"/>
              </a:lnSpc>
            </a:pPr>
            <a:r>
              <a:rPr lang="en-US" sz="2000" dirty="0">
                <a:ea typeface="Arial"/>
                <a:cs typeface="Arial"/>
                <a:sym typeface="Arial"/>
              </a:rPr>
              <a:t>The average accuracy after cross validation </a:t>
            </a:r>
            <a:endParaRPr lang="en-US" sz="2400" dirty="0">
              <a:ea typeface="Arial"/>
              <a:cs typeface="Arial"/>
              <a:sym typeface="Arial"/>
            </a:endParaRPr>
          </a:p>
          <a:p>
            <a:endParaRPr lang="en-US" dirty="0"/>
          </a:p>
        </p:txBody>
      </p:sp>
    </p:spTree>
    <p:extLst>
      <p:ext uri="{BB962C8B-B14F-4D97-AF65-F5344CB8AC3E}">
        <p14:creationId xmlns:p14="http://schemas.microsoft.com/office/powerpoint/2010/main" val="3120598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 Q&amp;A</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563618108"/>
              </p:ext>
            </p:extLst>
          </p:nvPr>
        </p:nvGraphicFramePr>
        <p:xfrm>
          <a:off x="1096962" y="2216878"/>
          <a:ext cx="9967280" cy="3300002"/>
        </p:xfrm>
        <a:graphic>
          <a:graphicData uri="http://schemas.openxmlformats.org/drawingml/2006/table">
            <a:tbl>
              <a:tblPr firstRow="1" bandRow="1">
                <a:noFill/>
                <a:tableStyleId>{3B4B98B0-60AC-42C2-AFA5-B58CD77FA1E5}</a:tableStyleId>
              </a:tblPr>
              <a:tblGrid>
                <a:gridCol w="2491820">
                  <a:extLst>
                    <a:ext uri="{9D8B030D-6E8A-4147-A177-3AD203B41FA5}">
                      <a16:colId xmlns:a16="http://schemas.microsoft.com/office/drawing/2014/main" val="2981917977"/>
                    </a:ext>
                  </a:extLst>
                </a:gridCol>
                <a:gridCol w="2491820">
                  <a:extLst>
                    <a:ext uri="{9D8B030D-6E8A-4147-A177-3AD203B41FA5}">
                      <a16:colId xmlns:a16="http://schemas.microsoft.com/office/drawing/2014/main" val="945233394"/>
                    </a:ext>
                  </a:extLst>
                </a:gridCol>
                <a:gridCol w="2491820">
                  <a:extLst>
                    <a:ext uri="{9D8B030D-6E8A-4147-A177-3AD203B41FA5}">
                      <a16:colId xmlns:a16="http://schemas.microsoft.com/office/drawing/2014/main" val="2572263168"/>
                    </a:ext>
                  </a:extLst>
                </a:gridCol>
                <a:gridCol w="2491820">
                  <a:extLst>
                    <a:ext uri="{9D8B030D-6E8A-4147-A177-3AD203B41FA5}">
                      <a16:colId xmlns:a16="http://schemas.microsoft.com/office/drawing/2014/main" val="3812217730"/>
                    </a:ext>
                  </a:extLst>
                </a:gridCol>
              </a:tblGrid>
              <a:tr h="1371794">
                <a:tc>
                  <a:txBody>
                    <a:bodyPr/>
                    <a:lstStyle/>
                    <a:p>
                      <a:r>
                        <a:rPr lang="en-US" sz="1800" b="0" cap="none" spc="150" dirty="0">
                          <a:solidFill>
                            <a:schemeClr val="lt1"/>
                          </a:solidFill>
                        </a:rPr>
                        <a:t>What is the </a:t>
                      </a:r>
                      <a:r>
                        <a:rPr lang="en-US" sz="1800" b="0" cap="none" spc="150" dirty="0" err="1">
                          <a:solidFill>
                            <a:schemeClr val="lt1"/>
                          </a:solidFill>
                        </a:rPr>
                        <a:t>sourse</a:t>
                      </a:r>
                      <a:r>
                        <a:rPr lang="en-US" sz="1800" b="0" cap="none" spc="150" dirty="0">
                          <a:solidFill>
                            <a:schemeClr val="lt1"/>
                          </a:solidFill>
                        </a:rPr>
                        <a:t> of data</a:t>
                      </a:r>
                      <a:r>
                        <a:rPr lang="en-US" sz="2000" b="0" cap="none" spc="150" dirty="0">
                          <a:solidFill>
                            <a:schemeClr val="lt1"/>
                          </a:solidFill>
                        </a:rPr>
                        <a:t>?</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800" b="0" cap="none" spc="150" dirty="0">
                          <a:solidFill>
                            <a:schemeClr val="lt1"/>
                          </a:solidFill>
                        </a:rPr>
                        <a:t>What was the type of data?</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none" spc="150" dirty="0">
                          <a:solidFill>
                            <a:schemeClr val="lt1"/>
                          </a:solidFill>
                        </a:rPr>
                        <a:t>What is the complete flow you followed in this project?</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none" spc="150" dirty="0">
                          <a:solidFill>
                            <a:schemeClr val="lt1"/>
                          </a:solidFill>
                        </a:rPr>
                        <a:t>How are logs managed?</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9282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The data for training is provided by the client in the form answers to certain questions asked . User has to enter answers for those questions.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The data is the combination of both numerical and categorical values.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Refer to 3</a:t>
                      </a:r>
                      <a:r>
                        <a:rPr lang="en-US" sz="1400" cap="none" spc="0" baseline="30000" dirty="0">
                          <a:solidFill>
                            <a:schemeClr val="tx1"/>
                          </a:solidFill>
                        </a:rPr>
                        <a:t>rd</a:t>
                      </a:r>
                      <a:r>
                        <a:rPr lang="en-US" sz="1400" cap="none" spc="0" dirty="0">
                          <a:solidFill>
                            <a:schemeClr val="tx1"/>
                          </a:solidFill>
                        </a:rPr>
                        <a:t> slide for the process flow.</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lvl="0" indent="0" algn="l" rtl="0">
                        <a:lnSpc>
                          <a:spcPct val="100000"/>
                        </a:lnSpc>
                        <a:spcBef>
                          <a:spcPts val="960"/>
                        </a:spcBef>
                        <a:spcAft>
                          <a:spcPts val="0"/>
                        </a:spcAft>
                        <a:buSzPts val="1440"/>
                        <a:buNone/>
                      </a:pPr>
                      <a:r>
                        <a:rPr lang="en-US" sz="1400" dirty="0">
                          <a:latin typeface="Arial"/>
                          <a:ea typeface="Arial"/>
                          <a:cs typeface="Arial"/>
                          <a:sym typeface="Arial"/>
                        </a:rPr>
                        <a:t>Following s are the logs that we are using : </a:t>
                      </a:r>
                    </a:p>
                    <a:p>
                      <a:pPr marL="0" lvl="0" indent="0" algn="l" rtl="0">
                        <a:lnSpc>
                          <a:spcPct val="100000"/>
                        </a:lnSpc>
                        <a:spcBef>
                          <a:spcPts val="960"/>
                        </a:spcBef>
                        <a:spcAft>
                          <a:spcPts val="0"/>
                        </a:spcAft>
                        <a:buSzPts val="1440"/>
                        <a:buNone/>
                      </a:pPr>
                      <a:r>
                        <a:rPr lang="en-US" sz="1400" dirty="0">
                          <a:latin typeface="Arial"/>
                          <a:ea typeface="Arial"/>
                          <a:cs typeface="Arial"/>
                          <a:sym typeface="Arial"/>
                        </a:rPr>
                        <a:t>Data Insertion log, Model Fitting log, prediction log,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bl>
          </a:graphicData>
        </a:graphic>
      </p:graphicFrame>
    </p:spTree>
    <p:extLst>
      <p:ext uri="{BB962C8B-B14F-4D97-AF65-F5344CB8AC3E}">
        <p14:creationId xmlns:p14="http://schemas.microsoft.com/office/powerpoint/2010/main" val="1991599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2C1ED0-10EC-CBD3-2039-E42DCE2708FA}"/>
              </a:ext>
            </a:extLst>
          </p:cNvPr>
          <p:cNvSpPr txBox="1"/>
          <p:nvPr/>
        </p:nvSpPr>
        <p:spPr>
          <a:xfrm>
            <a:off x="1005840" y="838200"/>
            <a:ext cx="10988040" cy="4190891"/>
          </a:xfrm>
          <a:prstGeom prst="rect">
            <a:avLst/>
          </a:prstGeom>
          <a:noFill/>
        </p:spPr>
        <p:txBody>
          <a:bodyPr wrap="square" rtlCol="0">
            <a:spAutoFit/>
          </a:bodyPr>
          <a:lstStyle/>
          <a:p>
            <a:r>
              <a:rPr lang="en-US" sz="2800" dirty="0"/>
              <a:t>What techniques were you using for data pre-processing?</a:t>
            </a:r>
          </a:p>
          <a:p>
            <a:endParaRPr lang="en-US" dirty="0"/>
          </a:p>
          <a:p>
            <a:endParaRPr lang="en-US" dirty="0"/>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Removing unwanted attributes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Visualizing  relation of independent variables with each other and output variables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Checking and changing Distribution of continuous values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Removing outliers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Cleaning data and imputing if null values are present. </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Converting categorical data into numeric values.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Scaling the data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1503902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Statistics focus</Template>
  <TotalTime>158</TotalTime>
  <Words>930</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Calibri</vt:lpstr>
      <vt:lpstr>Franklin Gothic Book</vt:lpstr>
      <vt:lpstr>Times New Roman</vt:lpstr>
      <vt:lpstr>1_RetrospectVTI</vt:lpstr>
      <vt:lpstr>Traffic Volume Prediction</vt:lpstr>
      <vt:lpstr>PowerPoint Presentation</vt:lpstr>
      <vt:lpstr>Architecture</vt:lpstr>
      <vt:lpstr>Data validation and transformation</vt:lpstr>
      <vt:lpstr>Data Insertion in Database.</vt:lpstr>
      <vt:lpstr>Model Training</vt:lpstr>
      <vt:lpstr>PowerPoint Presentation</vt:lpstr>
      <vt:lpstr> Q&amp;A</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Volume Prediction</dc:title>
  <dc:creator>Muhammad Ojagzada</dc:creator>
  <cp:lastModifiedBy>mayuri walke</cp:lastModifiedBy>
  <cp:revision>3</cp:revision>
  <dcterms:created xsi:type="dcterms:W3CDTF">2022-08-04T10:40:39Z</dcterms:created>
  <dcterms:modified xsi:type="dcterms:W3CDTF">2024-03-13T08:22:39Z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