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Roboto Medium"/>
      <p:regular r:id="rId30"/>
      <p:bold r:id="rId31"/>
      <p:italic r:id="rId32"/>
      <p:boldItalic r:id="rId33"/>
    </p:embeddedFont>
    <p:embeddedFont>
      <p:font typeface="Roboto Slab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8D7607-ED48-4C91-86FA-7EADFA9F8165}">
  <a:tblStyle styleId="{B08D7607-ED48-4C91-86FA-7EADFA9F8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bold.fntdata"/><Relationship Id="rId30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33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35" Type="http://schemas.openxmlformats.org/officeDocument/2006/relationships/font" Target="fonts/RobotoSlabMedium-bold.fntdata"/><Relationship Id="rId12" Type="http://schemas.openxmlformats.org/officeDocument/2006/relationships/slide" Target="slides/slide6.xml"/><Relationship Id="rId34" Type="http://schemas.openxmlformats.org/officeDocument/2006/relationships/font" Target="fonts/RobotoSlabMedium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9b3dc42deb_0_1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9b3dc42deb_0_1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b3dc42deb_0_1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b3dc42deb_0_1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9b3dc42deb_0_1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9b3dc42deb_0_1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9b3dc42deb_0_1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9b3dc42deb_0_1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b3dc42deb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b3dc42deb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9e9065063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9e9065063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9e906506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9e906506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9e906506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9e906506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e906506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e906506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b3dc42deb_0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b3dc42deb_0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b3dc42deb_0_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b3dc42deb_0_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9b3dc42deb_0_1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9b3dc42deb_0_1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b3dc42deb_0_1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b3dc42deb_0_1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b3dc42deb_0_1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b3dc42deb_0_1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b3dc42deb_0_1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9b3dc42deb_0_1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b3dc42deb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b3dc42deb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b3dc42deb_0_16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b3dc42deb_0_16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figma.com/design/SMGrF6TlEhaU3qjViP988m/Mayuri?node-id=686-1208&amp;t=BH6PqJTsjPUzgPDZ-1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/>
              <a:t>Structuring a UI Layout with Grids, Color Applications, &amp; Auto Layout in Figma</a:t>
            </a:r>
            <a:r>
              <a:rPr lang="en-GB"/>
              <a:t> 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9300" y="3124475"/>
            <a:ext cx="1777375" cy="1777375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7800000" dist="1143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4625" y="76375"/>
            <a:ext cx="67824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Use fill, stroke, blending modes, and opacity to create visual contrast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Fill 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: </a:t>
            </a:r>
            <a:r>
              <a:rPr lang="en-GB" sz="1400"/>
              <a:t>The Fill property in Figma is used to apply color, gradient, or    image to an object’s interior.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Stroke 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: </a:t>
            </a:r>
            <a:r>
              <a:rPr lang="en-GB" sz="1400"/>
              <a:t>A Stroke is an outline or border applied to elements to create   separation or structure.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Blending Modes</a:t>
            </a:r>
            <a:r>
              <a:rPr lang="en-GB" sz="1800"/>
              <a:t> : </a:t>
            </a:r>
            <a:r>
              <a:rPr lang="en-GB" sz="1400"/>
              <a:t>Blending modes control how colors and layers                        visually interact when they overlap.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Opacity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: </a:t>
            </a:r>
            <a:r>
              <a:rPr lang="en-GB" sz="1400"/>
              <a:t>Opacity controls how transparent or solid an element appears.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                               (0% = completely transparent, 100% = fully visible.)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00" y="1016150"/>
            <a:ext cx="5650175" cy="82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100" y="455413"/>
            <a:ext cx="1908275" cy="4195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/>
          <p:nvPr/>
        </p:nvSpPr>
        <p:spPr>
          <a:xfrm>
            <a:off x="7019100" y="1356600"/>
            <a:ext cx="1466700" cy="62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7019100" y="1981500"/>
            <a:ext cx="1466700" cy="1065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7061550" y="700800"/>
            <a:ext cx="840300" cy="481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●"/>
            </a:pPr>
            <a:r>
              <a:rPr lang="en-GB" sz="1800">
                <a:solidFill>
                  <a:srgbClr val="FFFF00"/>
                </a:solidFill>
              </a:rPr>
              <a:t> Ensure colors are applied consistently across all UI components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Here, we can see that the designer has effectively used a single primary color (yellow) and a neutral color scheme (black &amp; white) throughout the interface.</a:t>
            </a:r>
            <a:endParaRPr sz="18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25" y="1053623"/>
            <a:ext cx="7791601" cy="281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4625" y="76375"/>
            <a:ext cx="55014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3. Text styles for typography consistency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 Medium"/>
              <a:buChar char="➢"/>
            </a:pPr>
            <a:r>
              <a:rPr lang="en-GB" sz="1600">
                <a:latin typeface="Roboto Slab Medium"/>
                <a:ea typeface="Roboto Slab Medium"/>
                <a:cs typeface="Roboto Slab Medium"/>
                <a:sym typeface="Roboto Slab Medium"/>
              </a:rPr>
              <a:t>Text style for typography consistency refers to a predefined set of font properties — such as font family &amp; size.</a:t>
            </a:r>
            <a:endParaRPr sz="1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 Medium"/>
              <a:buChar char="➢"/>
            </a:pPr>
            <a:r>
              <a:rPr lang="en-GB" sz="1600">
                <a:latin typeface="Roboto Slab Medium"/>
                <a:ea typeface="Roboto Slab Medium"/>
                <a:cs typeface="Roboto Slab Medium"/>
                <a:sym typeface="Roboto Slab Medium"/>
              </a:rPr>
              <a:t>By defining text styles (like Heading, Subtitle, Body, and Caption), designers ensure that typography looks uniform across all screens and components.</a:t>
            </a:r>
            <a:endParaRPr sz="1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Purpose: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 Medium"/>
              <a:buChar char="➢"/>
            </a:pPr>
            <a:r>
              <a:rPr lang="en-GB" sz="1600">
                <a:latin typeface="Roboto Slab Medium"/>
                <a:ea typeface="Roboto Slab Medium"/>
                <a:cs typeface="Roboto Slab Medium"/>
                <a:sym typeface="Roboto Slab Medium"/>
              </a:rPr>
              <a:t>Maintains visual consistency</a:t>
            </a:r>
            <a:endParaRPr sz="1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 Medium"/>
              <a:buChar char="➢"/>
            </a:pPr>
            <a:r>
              <a:rPr lang="en-GB" sz="1600">
                <a:latin typeface="Roboto Slab Medium"/>
                <a:ea typeface="Roboto Slab Medium"/>
                <a:cs typeface="Roboto Slab Medium"/>
                <a:sym typeface="Roboto Slab Medium"/>
              </a:rPr>
              <a:t>Improves readability and hierarchy</a:t>
            </a:r>
            <a:endParaRPr sz="1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lab Medium"/>
              <a:buChar char="➢"/>
            </a:pPr>
            <a:r>
              <a:rPr lang="en-GB" sz="1600">
                <a:latin typeface="Roboto Slab Medium"/>
                <a:ea typeface="Roboto Slab Medium"/>
                <a:cs typeface="Roboto Slab Medium"/>
                <a:sym typeface="Roboto Slab Medium"/>
              </a:rPr>
              <a:t>Makes design scalable and easy to update</a:t>
            </a:r>
            <a:endParaRPr sz="16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400" y="184424"/>
            <a:ext cx="1715575" cy="294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625" y="511900"/>
            <a:ext cx="1636475" cy="2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/>
          <p:nvPr/>
        </p:nvSpPr>
        <p:spPr>
          <a:xfrm>
            <a:off x="7584100" y="3375025"/>
            <a:ext cx="1484100" cy="358500"/>
          </a:xfrm>
          <a:prstGeom prst="wedgeRectCallout">
            <a:avLst>
              <a:gd fmla="val 12135" name="adj1"/>
              <a:gd fmla="val -13288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Text style set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4. Auto layout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Auto Layout organizes UI components automatically, ensuring your design stays neat, balanced, and adaptive — no matter how the content changes.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Constraints :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Constraints define how UI elements stay positioned or resize when the screen or frame changes — ensuring your layout remains consistent and responsive.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64" name="Google Shape;164;p25"/>
          <p:cNvGraphicFramePr/>
          <p:nvPr/>
        </p:nvGraphicFramePr>
        <p:xfrm>
          <a:off x="683350" y="241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{B08D7607-ED48-4C91-86FA-7EADFA9F8165}</a:tableStyleId>
              </a:tblPr>
              <a:tblGrid>
                <a:gridCol w="2012425"/>
                <a:gridCol w="4701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Left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Keeps the element fixed to the left edge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Right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Keeps the element fixed to the right edge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Top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Keeps the element fixed to the top edge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Bottom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Keeps the element fixed to the bottom edge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Center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Keeps the element centered horizontally </a:t>
                      </a: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or vertically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Scale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Stretches or scales element proportionally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0" marR="0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Here we a</a:t>
            </a:r>
            <a:r>
              <a:rPr lang="en-GB" sz="1600"/>
              <a:t>pply constraints to ensure the design adapts responsively across different screen sizes. </a:t>
            </a:r>
            <a:endParaRPr sz="1800"/>
          </a:p>
        </p:txBody>
      </p:sp>
      <p:pic>
        <p:nvPicPr>
          <p:cNvPr id="170" name="Google Shape;1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28" y="917525"/>
            <a:ext cx="4948976" cy="36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6675" y="917525"/>
            <a:ext cx="2086275" cy="14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5">
            <a:alphaModFix/>
          </a:blip>
          <a:srcRect b="0" l="0" r="0" t="5392"/>
          <a:stretch/>
        </p:blipFill>
        <p:spPr>
          <a:xfrm>
            <a:off x="5447700" y="2657825"/>
            <a:ext cx="3421475" cy="117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6"/>
          <p:cNvCxnSpPr/>
          <p:nvPr/>
        </p:nvCxnSpPr>
        <p:spPr>
          <a:xfrm>
            <a:off x="3373000" y="1295100"/>
            <a:ext cx="2428200" cy="51300"/>
          </a:xfrm>
          <a:prstGeom prst="straightConnector1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6938600" y="3067650"/>
            <a:ext cx="3177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84625" y="649600"/>
            <a:ext cx="3759600" cy="3704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Here we can see the screen of tablet and mobile.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u="sng">
                <a:hlinkClick r:id="rId3"/>
              </a:rPr>
              <a:t>https://www.figma.com/design/SMGrF6TlEhaU3qjViP988m/Mayuri?node-id=686-1208&amp;t=BH6PqJTsjPUzgPDZ-1</a:t>
            </a:r>
            <a:endParaRPr sz="1800"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1525" y="351425"/>
            <a:ext cx="4944599" cy="4440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Multi edit text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Multi-edit text allows designers to select multiple text elements and edit their shared properties simultaneously.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 Select multiple text layers (use Shift + Click or Ctrl/Cmd + Click).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 Edit any shared property in the right-hand panel (e.g., font family, size, color).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/>
              <a:t> All selected text layers update together instantly.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00" y="1341900"/>
            <a:ext cx="7468750" cy="11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9100" y="4058400"/>
            <a:ext cx="5124450" cy="83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28"/>
          <p:cNvCxnSpPr/>
          <p:nvPr/>
        </p:nvCxnSpPr>
        <p:spPr>
          <a:xfrm>
            <a:off x="6692825" y="3836100"/>
            <a:ext cx="0" cy="87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8"/>
          <p:cNvCxnSpPr/>
          <p:nvPr/>
        </p:nvCxnSpPr>
        <p:spPr>
          <a:xfrm>
            <a:off x="5985725" y="3836100"/>
            <a:ext cx="707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8"/>
          <p:cNvCxnSpPr/>
          <p:nvPr/>
        </p:nvCxnSpPr>
        <p:spPr>
          <a:xfrm flipH="1">
            <a:off x="6252150" y="4686525"/>
            <a:ext cx="409800" cy="10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Thank you..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b="1" lang="en-GB" sz="2400">
                <a:solidFill>
                  <a:srgbClr val="FFFF00"/>
                </a:solidFill>
              </a:rPr>
              <a:t>G</a:t>
            </a:r>
            <a:r>
              <a:rPr b="1" lang="en-GB" sz="2400">
                <a:solidFill>
                  <a:srgbClr val="FFFF00"/>
                </a:solidFill>
              </a:rPr>
              <a:t>ri</a:t>
            </a:r>
            <a:r>
              <a:rPr b="1" lang="en-GB" sz="2400">
                <a:solidFill>
                  <a:srgbClr val="FFFF00"/>
                </a:solidFill>
              </a:rPr>
              <a:t>d system in Figma</a:t>
            </a:r>
            <a:endParaRPr b="1" sz="24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FF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 Medium"/>
              <a:buChar char="➢"/>
            </a:pP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Figma grids are visual aids that help organize design elements by providing a structured system of columns, rows, or both</a:t>
            </a:r>
            <a:r>
              <a:rPr lang="en-GB" sz="2400">
                <a:latin typeface="Roboto Slab Medium"/>
                <a:ea typeface="Roboto Slab Medium"/>
                <a:cs typeface="Roboto Slab Medium"/>
                <a:sym typeface="Roboto Slab Medium"/>
              </a:rPr>
              <a:t>.</a:t>
            </a:r>
            <a:endParaRPr sz="24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Designers use this framework to place and align text, images, and other elements. This system ensures proper alignment and a structured layout.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 Slab Medium"/>
              <a:buChar char="➢"/>
            </a:pP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Create separate frames for desktop, tablet, and mobile and set up a responsive grid system with a "Stretch" type to ensure your design looks good on all devices.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1828800" rtl="0" algn="l">
              <a:lnSpc>
                <a:spcPct val="1375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t/>
            </a:r>
            <a:endParaRPr sz="17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001D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17450" y="420000"/>
            <a:ext cx="4897500" cy="4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Set up grids in Figma :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 Medium"/>
              <a:buChar char="➢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Select a frame:</a:t>
            </a:r>
            <a:r>
              <a:rPr lang="en-GB" sz="1800">
                <a:solidFill>
                  <a:schemeClr val="dk1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Choose the frame you want to add a grid to.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➢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Open the properties panel: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Find the Layout Grids section in the right-hand sidebar.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➢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Add a grid: </a:t>
            </a:r>
            <a:r>
              <a:rPr lang="en-GB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Click the + icon next to Layout Grids.</a:t>
            </a:r>
            <a:endParaRPr sz="18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397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Roboto Slab"/>
              <a:buChar char="➢"/>
            </a:pPr>
            <a:r>
              <a:rPr lang="en-GB" sz="175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Choose a grid type:</a:t>
            </a:r>
            <a:r>
              <a:rPr b="1" lang="en-GB" sz="1750">
                <a:solidFill>
                  <a:srgbClr val="FFFF00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-GB" sz="175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 drop down menu will appear, allowing you to select Grid, Columns, or Rows.</a:t>
            </a:r>
            <a:endParaRPr sz="175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4950" y="1423125"/>
            <a:ext cx="3578076" cy="19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4838175" y="2760275"/>
            <a:ext cx="2131200" cy="17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4625" y="303275"/>
            <a:ext cx="8718900" cy="4678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4290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Roboto Slab Medium"/>
              <a:buChar char="●"/>
            </a:pPr>
            <a:r>
              <a:rPr lang="en-GB" sz="20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Customize the grid: Adjust the settings as needed:</a:t>
            </a:r>
            <a:endParaRPr sz="20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 Medium"/>
              <a:buChar char="➢"/>
            </a:pPr>
            <a:r>
              <a:rPr b="1" lang="en-GB" sz="1800">
                <a:solidFill>
                  <a:srgbClr val="FFFF00"/>
                </a:solidFill>
              </a:rPr>
              <a:t>Count :</a:t>
            </a:r>
            <a:r>
              <a:rPr b="1" lang="en-GB" sz="1800"/>
              <a:t> </a:t>
            </a: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The number of columns or rows. 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14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 Medium"/>
              <a:buChar char="➢"/>
            </a:pPr>
            <a:r>
              <a:rPr b="1" lang="en-GB" sz="1800">
                <a:solidFill>
                  <a:srgbClr val="FFFF00"/>
                </a:solidFill>
              </a:rPr>
              <a:t>Gutter :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The space between columns or rows.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4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14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 Medium"/>
              <a:buChar char="➢"/>
            </a:pPr>
            <a:r>
              <a:rPr b="1" lang="en-GB" sz="1800">
                <a:solidFill>
                  <a:srgbClr val="FFFF00"/>
                </a:solidFill>
              </a:rPr>
              <a:t>Margin :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The space between the grid and the edges of the frame.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7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14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Slab Medium"/>
              <a:buChar char="➢"/>
            </a:pPr>
            <a:r>
              <a:rPr b="1" lang="en-GB" sz="1800">
                <a:solidFill>
                  <a:srgbClr val="FFFF00"/>
                </a:solidFill>
              </a:rPr>
              <a:t>Type :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Choose Stretch to make the grid responsive to the frame's size. You can also use Rows to create a horizontal baseline grid.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 Slab Medium"/>
                <a:ea typeface="Roboto Slab Medium"/>
                <a:cs typeface="Roboto Slab Medium"/>
                <a:sym typeface="Roboto Slab Medium"/>
              </a:rPr>
              <a:t> </a:t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4625" y="76375"/>
            <a:ext cx="56451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3147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Types of Layout Grids in Figma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1. Grid (Square)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-3314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➢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Displays a uniform square grid.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31470" lvl="0" marL="4572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➢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Great for icon design, spacing, and pixel-perfect work.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2. 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Columns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800"/>
              <a:t>Vertical divisions for responsive web and app design.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800"/>
              <a:t>Best for layout alignment (e.g., 12-column web grid).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00"/>
                </a:solidFill>
                <a:latin typeface="Roboto Medium"/>
                <a:ea typeface="Roboto Medium"/>
                <a:cs typeface="Roboto Medium"/>
                <a:sym typeface="Roboto Medium"/>
              </a:rPr>
              <a:t>3. 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Rows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800"/>
              <a:t>Horizontal divisions; used with columns in complex layouts.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14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-GB" sz="1800"/>
              <a:t>Helpful for dashboards or data-heavy screens.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3">
            <a:alphaModFix/>
          </a:blip>
          <a:srcRect b="0" l="0" r="3966" t="0"/>
          <a:stretch/>
        </p:blipFill>
        <p:spPr>
          <a:xfrm>
            <a:off x="5811700" y="461100"/>
            <a:ext cx="3206850" cy="231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7963350" y="2952650"/>
            <a:ext cx="809400" cy="299400"/>
          </a:xfrm>
          <a:prstGeom prst="wedgeRectCallout">
            <a:avLst>
              <a:gd fmla="val -26204" name="adj1"/>
              <a:gd fmla="val -131371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lab"/>
                <a:ea typeface="Roboto Slab"/>
                <a:cs typeface="Roboto Slab"/>
                <a:sym typeface="Roboto Slab"/>
              </a:rPr>
              <a:t>Row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964100" y="2952650"/>
            <a:ext cx="768300" cy="299400"/>
          </a:xfrm>
          <a:prstGeom prst="wedgeRectCallout">
            <a:avLst>
              <a:gd fmla="val -26204" name="adj1"/>
              <a:gd fmla="val -131371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lab"/>
                <a:ea typeface="Roboto Slab"/>
                <a:cs typeface="Roboto Slab"/>
                <a:sym typeface="Roboto Slab"/>
              </a:rPr>
              <a:t>Grid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6866375" y="2952650"/>
            <a:ext cx="963000" cy="299400"/>
          </a:xfrm>
          <a:prstGeom prst="wedgeRectCallout">
            <a:avLst>
              <a:gd fmla="val -26204" name="adj1"/>
              <a:gd fmla="val -131371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 Slab"/>
                <a:ea typeface="Roboto Slab"/>
                <a:cs typeface="Roboto Slab"/>
                <a:sym typeface="Roboto Slab"/>
              </a:rPr>
              <a:t>Columns</a:t>
            </a:r>
            <a:endParaRPr b="1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➢"/>
            </a:pPr>
            <a:r>
              <a:rPr lang="en-GB" sz="1800">
                <a:solidFill>
                  <a:srgbClr val="FFFF00"/>
                </a:solidFill>
              </a:rPr>
              <a:t>Common Settings for Column Grids</a:t>
            </a:r>
            <a:endParaRPr sz="1800">
              <a:solidFill>
                <a:srgbClr val="FFFF00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22684" l="0" r="84960" t="0"/>
          <a:stretch/>
        </p:blipFill>
        <p:spPr>
          <a:xfrm>
            <a:off x="6943325" y="527925"/>
            <a:ext cx="1199026" cy="26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27925"/>
            <a:ext cx="1776075" cy="268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800" y="589425"/>
            <a:ext cx="3676940" cy="2621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8"/>
          <p:cNvGraphicFramePr/>
          <p:nvPr/>
        </p:nvGraphicFramePr>
        <p:xfrm>
          <a:off x="247700" y="337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{B08D7607-ED48-4C91-86FA-7EADFA9F8165}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Screen Type</a:t>
                      </a:r>
                      <a:endParaRPr sz="16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Columns</a:t>
                      </a:r>
                      <a:endParaRPr sz="16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Margin</a:t>
                      </a:r>
                      <a:endParaRPr sz="16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Gutter</a:t>
                      </a:r>
                      <a:endParaRPr sz="16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Desktop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12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24-32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16-24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Tablet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16-24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16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Mobile</a:t>
                      </a:r>
                      <a:endParaRPr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16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8 px</a:t>
                      </a:r>
                      <a:endParaRPr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1" name="Google Shape;101;p18"/>
          <p:cNvSpPr/>
          <p:nvPr/>
        </p:nvSpPr>
        <p:spPr>
          <a:xfrm>
            <a:off x="4715225" y="629100"/>
            <a:ext cx="799200" cy="21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Tablet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32375" y="700825"/>
            <a:ext cx="881100" cy="25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Desktop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7061550" y="649600"/>
            <a:ext cx="881100" cy="21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Mobile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84625" y="76375"/>
            <a:ext cx="52455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Char char="➢"/>
            </a:pPr>
            <a:r>
              <a:rPr lang="en-GB" sz="1800">
                <a:solidFill>
                  <a:srgbClr val="FFFF00"/>
                </a:solidFill>
              </a:rPr>
              <a:t> </a:t>
            </a: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Color styles and visual aesthetics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Figma provides powerful tools like color styles, text styles, and components that help maintain visual consistency throughout mobile and tablet interfaces.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Roboto Slab Medium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What are Color Styles in Figma?</a:t>
            </a:r>
            <a:endParaRPr sz="16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Color Styles in Figma are reusable color definitions that can be applied across multiple elements.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/>
              <a:t>When a color style is updated, all elements linked to that style automatically update — ensuring consistency and saving time.</a:t>
            </a:r>
            <a:endParaRPr sz="1600"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25" y="152400"/>
            <a:ext cx="3509075" cy="306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7635350" y="3344325"/>
            <a:ext cx="1284300" cy="399600"/>
          </a:xfrm>
          <a:prstGeom prst="wedgeRectCallout">
            <a:avLst>
              <a:gd fmla="val 29325" name="adj1"/>
              <a:gd fmla="val -43461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Slab Medium"/>
                <a:ea typeface="Roboto Slab Medium"/>
                <a:cs typeface="Roboto Slab Medium"/>
                <a:sym typeface="Roboto Slab Medium"/>
              </a:rPr>
              <a:t>Style icon</a:t>
            </a:r>
            <a:endParaRPr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5381200" y="3344325"/>
            <a:ext cx="2111400" cy="399600"/>
          </a:xfrm>
          <a:prstGeom prst="wedgeRectCallout">
            <a:avLst>
              <a:gd fmla="val -20883" name="adj1"/>
              <a:gd fmla="val -142311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Slab"/>
                <a:ea typeface="Roboto Slab"/>
                <a:cs typeface="Roboto Slab"/>
                <a:sym typeface="Roboto Slab"/>
              </a:rPr>
              <a:t>Click “Create style” &amp; name it clearly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84625" y="76375"/>
            <a:ext cx="8989200" cy="4953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Roboto Slab Medium"/>
              <a:buChar char="●"/>
            </a:pPr>
            <a:r>
              <a:rPr lang="en-GB" sz="18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Example</a:t>
            </a:r>
            <a:endParaRPr sz="18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graphicFrame>
        <p:nvGraphicFramePr>
          <p:cNvPr id="117" name="Google Shape;117;p20"/>
          <p:cNvGraphicFramePr/>
          <p:nvPr/>
        </p:nvGraphicFramePr>
        <p:xfrm>
          <a:off x="614400" y="223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{B08D7607-ED48-4C91-86FA-7EADFA9F8165}</a:tableStyleId>
              </a:tblPr>
              <a:tblGrid>
                <a:gridCol w="1768775"/>
                <a:gridCol w="1850725"/>
                <a:gridCol w="1809750"/>
                <a:gridCol w="2117150"/>
              </a:tblGrid>
              <a:tr h="43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Role</a:t>
                      </a:r>
                      <a:endParaRPr sz="18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Name</a:t>
                      </a:r>
                      <a:endParaRPr sz="18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Hex code</a:t>
                      </a:r>
                      <a:endParaRPr sz="18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FF00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Usage</a:t>
                      </a:r>
                      <a:endParaRPr sz="1800">
                        <a:solidFill>
                          <a:srgbClr val="FFFF00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Primary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Blue / 500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#1E88E5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Buttons, highlights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Secondary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Amber / 300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#FFC107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Accent elements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Background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Light / 50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#FFFFFF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Screen background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Text primary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Grey / 900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#212121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Headings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  <a:tr h="40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Text Secondary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Grey / 600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#616161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Roboto Slab Medium"/>
                          <a:ea typeface="Roboto Slab Medium"/>
                          <a:cs typeface="Roboto Slab Medium"/>
                          <a:sym typeface="Roboto Slab Medium"/>
                        </a:rPr>
                        <a:t>Body text</a:t>
                      </a:r>
                      <a:endParaRPr sz="1600">
                        <a:solidFill>
                          <a:schemeClr val="dk1"/>
                        </a:solidFill>
                        <a:latin typeface="Roboto Slab Medium"/>
                        <a:ea typeface="Roboto Slab Medium"/>
                        <a:cs typeface="Roboto Slab Medium"/>
                        <a:sym typeface="Roboto Slab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975" y="586775"/>
            <a:ext cx="5530525" cy="144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/>
          <p:nvPr/>
        </p:nvSpPr>
        <p:spPr>
          <a:xfrm>
            <a:off x="985675" y="1663950"/>
            <a:ext cx="8709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Primary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018650" y="1663950"/>
            <a:ext cx="9240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Secondary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3004138" y="1663950"/>
            <a:ext cx="10062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Background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999400" y="1663950"/>
            <a:ext cx="10437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Text primary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5043100" y="1663950"/>
            <a:ext cx="1229400" cy="25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Text Secondary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138000" y="61800"/>
            <a:ext cx="6946200" cy="5019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Roboto Slab Medium"/>
              <a:buChar char="●"/>
            </a:pPr>
            <a:r>
              <a:rPr lang="en-GB" sz="16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Visual Aesthetic Principles in Figma</a:t>
            </a:r>
            <a:endParaRPr sz="1600">
              <a:solidFill>
                <a:srgbClr val="FFFF00"/>
              </a:solidFill>
              <a:latin typeface="Roboto Slab Medium"/>
              <a:ea typeface="Roboto Slab Medium"/>
              <a:cs typeface="Roboto Slab Medium"/>
              <a:sym typeface="Roboto Slab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A good visual aesthetic is achieved by balancing color, typography, spacing, and hierarchy.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600"/>
              <a:buChar char="●"/>
            </a:pPr>
            <a:r>
              <a:rPr lang="en-GB" sz="1600">
                <a:solidFill>
                  <a:srgbClr val="FFFF00"/>
                </a:solidFill>
              </a:rPr>
              <a:t>Key Practices </a:t>
            </a:r>
            <a:r>
              <a:rPr lang="en-GB" sz="1800">
                <a:solidFill>
                  <a:srgbClr val="FFFF00"/>
                </a:solidFill>
              </a:rPr>
              <a:t>:</a:t>
            </a:r>
            <a:endParaRPr sz="1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Use consistent typography:</a:t>
            </a:r>
            <a:r>
              <a:rPr lang="en-GB" sz="1400"/>
              <a:t> Create text styles (e.g., H1, H2, Body, Caption).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Maintain spacing:</a:t>
            </a:r>
            <a:r>
              <a:rPr lang="en-GB" sz="1400"/>
              <a:t> Use an 8px base grid for padding and margins.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>
                <a:solidFill>
                  <a:srgbClr val="FFFF00"/>
                </a:solidFill>
                <a:latin typeface="Roboto Slab Medium"/>
                <a:ea typeface="Roboto Slab Medium"/>
                <a:cs typeface="Roboto Slab Medium"/>
                <a:sym typeface="Roboto Slab Medium"/>
              </a:rPr>
              <a:t>Apply corner radius</a:t>
            </a:r>
            <a:r>
              <a:rPr lang="en-GB" sz="1400"/>
              <a:t>-  8px</a:t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00" y="2689025"/>
            <a:ext cx="2931950" cy="70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425" y="158350"/>
            <a:ext cx="1867600" cy="47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00275" y="2193263"/>
            <a:ext cx="1650991" cy="28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943475" y="4430450"/>
            <a:ext cx="800400" cy="348300"/>
          </a:xfrm>
          <a:prstGeom prst="wedgeRectCallout">
            <a:avLst>
              <a:gd fmla="val -102079" name="adj1"/>
              <a:gd fmla="val 90618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Slab Medium"/>
                <a:ea typeface="Roboto Slab Medium"/>
                <a:cs typeface="Roboto Slab Medium"/>
                <a:sym typeface="Roboto Slab Medium"/>
              </a:rPr>
              <a:t>Corner radius</a:t>
            </a:r>
            <a:endParaRPr sz="12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5950300" y="2883225"/>
            <a:ext cx="598800" cy="246000"/>
          </a:xfrm>
          <a:prstGeom prst="wedgeRectCallout">
            <a:avLst>
              <a:gd fmla="val -117523" name="adj1"/>
              <a:gd fmla="val 14992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Slab Medium"/>
                <a:ea typeface="Roboto Slab Medium"/>
                <a:cs typeface="Roboto Slab Medium"/>
                <a:sym typeface="Roboto Slab Medium"/>
              </a:rPr>
              <a:t>Gap</a:t>
            </a:r>
            <a:endParaRPr sz="12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2970775" y="4379150"/>
            <a:ext cx="1137300" cy="399600"/>
          </a:xfrm>
          <a:prstGeom prst="wedgeRectCallout">
            <a:avLst>
              <a:gd fmla="val 57718" name="adj1"/>
              <a:gd fmla="val -178203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 Slab Medium"/>
                <a:ea typeface="Roboto Slab Medium"/>
                <a:cs typeface="Roboto Slab Medium"/>
                <a:sym typeface="Roboto Slab Medium"/>
              </a:rPr>
              <a:t>Maintain spacing</a:t>
            </a:r>
            <a:endParaRPr sz="1200">
              <a:latin typeface="Roboto Slab Medium"/>
              <a:ea typeface="Roboto Slab Medium"/>
              <a:cs typeface="Roboto Slab Medium"/>
              <a:sym typeface="Roboto Slab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