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79" r:id="rId4"/>
    <p:sldId id="259" r:id="rId5"/>
    <p:sldId id="258" r:id="rId6"/>
    <p:sldId id="260" r:id="rId7"/>
    <p:sldId id="280" r:id="rId8"/>
    <p:sldId id="261" r:id="rId9"/>
    <p:sldId id="281" r:id="rId10"/>
    <p:sldId id="284" r:id="rId11"/>
    <p:sldId id="282" r:id="rId12"/>
    <p:sldId id="285" r:id="rId13"/>
    <p:sldId id="286" r:id="rId14"/>
    <p:sldId id="276" r:id="rId15"/>
    <p:sldId id="26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16-12-2022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16-12-2022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16-12-2022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p:txBody>
          <a:bodyPr/>
          <a:lstStyle/>
          <a:p>
            <a:r>
              <a:rPr lang="en-IN" dirty="0">
                <a:latin typeface="Algerian" panose="04020705040A02060702" pitchFamily="82" charset="0"/>
              </a:rPr>
              <a:t>Inventory System using Spring Boot</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      CREATED BY :- </a:t>
            </a:r>
          </a:p>
          <a:p>
            <a:r>
              <a:rPr lang="en-IN" dirty="0">
                <a:latin typeface="Times New Roman" panose="02020603050405020304" pitchFamily="18" charset="0"/>
                <a:cs typeface="Times New Roman" panose="02020603050405020304" pitchFamily="18" charset="0"/>
              </a:rPr>
              <a:t> Pratap Sakat :- </a:t>
            </a:r>
            <a:r>
              <a:rPr lang="en-IN" sz="2000" dirty="0">
                <a:latin typeface="Times New Roman" panose="02020603050405020304" pitchFamily="18" charset="0"/>
                <a:cs typeface="Times New Roman" panose="02020603050405020304" pitchFamily="18" charset="0"/>
              </a:rPr>
              <a:t>EONFWL618567</a:t>
            </a:r>
          </a:p>
          <a:p>
            <a:r>
              <a:rPr lang="en-IN" dirty="0" err="1">
                <a:latin typeface="Times New Roman" panose="02020603050405020304" pitchFamily="18" charset="0"/>
                <a:cs typeface="Times New Roman" panose="02020603050405020304" pitchFamily="18" charset="0"/>
              </a:rPr>
              <a:t>Sahithi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Tantravedi</a:t>
            </a:r>
            <a:r>
              <a:rPr lang="en-IN" dirty="0">
                <a:latin typeface="Times New Roman" panose="02020603050405020304" pitchFamily="18" charset="0"/>
                <a:cs typeface="Times New Roman" panose="02020603050405020304" pitchFamily="18" charset="0"/>
              </a:rPr>
              <a:t> :-  EBEON0622615707</a:t>
            </a:r>
          </a:p>
          <a:p>
            <a:r>
              <a:rPr lang="en-IN" dirty="0">
                <a:latin typeface="Times New Roman" panose="02020603050405020304" pitchFamily="18" charset="0"/>
                <a:cs typeface="Times New Roman" panose="02020603050405020304" pitchFamily="18" charset="0"/>
              </a:rPr>
              <a:t>      Mayuri </a:t>
            </a:r>
            <a:r>
              <a:rPr lang="en-IN" dirty="0" err="1">
                <a:latin typeface="Times New Roman" panose="02020603050405020304" pitchFamily="18" charset="0"/>
                <a:cs typeface="Times New Roman" panose="02020603050405020304" pitchFamily="18" charset="0"/>
              </a:rPr>
              <a:t>Kalbhor</a:t>
            </a:r>
            <a:r>
              <a:rPr lang="en-IN" dirty="0">
                <a:latin typeface="Times New Roman" panose="02020603050405020304" pitchFamily="18" charset="0"/>
                <a:cs typeface="Times New Roman" panose="02020603050405020304" pitchFamily="18" charset="0"/>
              </a:rPr>
              <a:t> </a:t>
            </a:r>
            <a:r>
              <a:rPr lang="en-IN" dirty="0"/>
              <a:t>:- EBEON0622617904</a:t>
            </a:r>
          </a:p>
          <a:p>
            <a:endParaRPr lang="en-IN" dirty="0"/>
          </a:p>
          <a:p>
            <a:endParaRPr lang="en-IN" dirty="0"/>
          </a:p>
          <a:p>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9749901" y="5963120"/>
            <a:ext cx="1936131"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Guided by</a:t>
            </a:r>
          </a:p>
          <a:p>
            <a:r>
              <a:rPr lang="en-IN" dirty="0" err="1">
                <a:latin typeface="Times New Roman" panose="02020603050405020304" pitchFamily="18" charset="0"/>
                <a:cs typeface="Times New Roman" panose="02020603050405020304" pitchFamily="18" charset="0"/>
              </a:rPr>
              <a:t>Varadharajan</a:t>
            </a:r>
            <a:r>
              <a:rPr lang="en-IN" dirty="0">
                <a:latin typeface="Times New Roman" panose="02020603050405020304" pitchFamily="18" charset="0"/>
                <a:cs typeface="Times New Roman" panose="02020603050405020304" pitchFamily="18" charset="0"/>
              </a:rPr>
              <a:t> sir.</a:t>
            </a:r>
          </a:p>
        </p:txBody>
      </p:sp>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F8C36C-FAD2-FAF8-139F-103E9FC25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484" y="637297"/>
            <a:ext cx="10571747" cy="5583405"/>
          </a:xfrm>
        </p:spPr>
      </p:pic>
    </p:spTree>
    <p:extLst>
      <p:ext uri="{BB962C8B-B14F-4D97-AF65-F5344CB8AC3E}">
        <p14:creationId xmlns:p14="http://schemas.microsoft.com/office/powerpoint/2010/main" val="305341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661233-471D-B3B3-8298-8A4D60A8B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158" y="545432"/>
            <a:ext cx="10150642" cy="5631531"/>
          </a:xfrm>
        </p:spPr>
      </p:pic>
    </p:spTree>
    <p:extLst>
      <p:ext uri="{BB962C8B-B14F-4D97-AF65-F5344CB8AC3E}">
        <p14:creationId xmlns:p14="http://schemas.microsoft.com/office/powerpoint/2010/main" val="7572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19A82-F8C5-5976-8321-3D8498E63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527" y="577516"/>
            <a:ext cx="10443410" cy="5599447"/>
          </a:xfrm>
        </p:spPr>
      </p:pic>
    </p:spTree>
    <p:extLst>
      <p:ext uri="{BB962C8B-B14F-4D97-AF65-F5344CB8AC3E}">
        <p14:creationId xmlns:p14="http://schemas.microsoft.com/office/powerpoint/2010/main" val="131693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7744CE-8EE1-588A-CB5F-BC8A99615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579" y="581150"/>
            <a:ext cx="10988842" cy="5695700"/>
          </a:xfrm>
        </p:spPr>
      </p:pic>
    </p:spTree>
    <p:extLst>
      <p:ext uri="{BB962C8B-B14F-4D97-AF65-F5344CB8AC3E}">
        <p14:creationId xmlns:p14="http://schemas.microsoft.com/office/powerpoint/2010/main" val="189729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lstStyle/>
          <a:p>
            <a:pPr marL="0" indent="0">
              <a:buNone/>
            </a:pPr>
            <a:r>
              <a:rPr lang="en-US" b="1" i="0" dirty="0">
                <a:solidFill>
                  <a:schemeClr val="tx1">
                    <a:lumMod val="95000"/>
                  </a:schemeClr>
                </a:solidFill>
                <a:effectLst/>
                <a:latin typeface="Montserrat" panose="020B0604020202020204" pitchFamily="2" charset="0"/>
              </a:rPr>
              <a:t>Ice cream is temperamental. One negligent moment of leaving a fridge open can spoil a lot of stock, leading to a double down of losses, goods and reputational damage. Yet with display fridges spread across the globe in fuel stations, supermarkets and cafes, it is impossible to control the ecosystem sufficiently. Compounding this are the traditional fridges, which, though apt at cooling, are not sophisticated enough to lend a hand. Worse still, replacing them all with modern equivalents presents a huge and often debilitating cost.</a:t>
            </a:r>
            <a:endParaRPr lang="en-IN" b="1" dirty="0">
              <a:solidFill>
                <a:schemeClr val="tx1">
                  <a:lumMod val="95000"/>
                </a:schemeClr>
              </a:solidFill>
            </a:endParaRPr>
          </a:p>
          <a:p>
            <a:endParaRPr lang="en-IN" dirty="0"/>
          </a:p>
        </p:txBody>
      </p:sp>
    </p:spTree>
    <p:extLst>
      <p:ext uri="{BB962C8B-B14F-4D97-AF65-F5344CB8AC3E}">
        <p14:creationId xmlns:p14="http://schemas.microsoft.com/office/powerpoint/2010/main" val="335653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28" name="TextBox 27">
            <a:extLst>
              <a:ext uri="{FF2B5EF4-FFF2-40B4-BE49-F238E27FC236}">
                <a16:creationId xmlns:a16="http://schemas.microsoft.com/office/drawing/2014/main" id="{3B8F31A9-493A-A31D-B985-580AB48C8CFF}"/>
              </a:ext>
            </a:extLst>
          </p:cNvPr>
          <p:cNvSpPr txBox="1"/>
          <p:nvPr/>
        </p:nvSpPr>
        <p:spPr>
          <a:xfrm>
            <a:off x="838200" y="1690688"/>
            <a:ext cx="9156032" cy="1569660"/>
          </a:xfrm>
          <a:prstGeom prst="rect">
            <a:avLst/>
          </a:prstGeom>
          <a:noFill/>
        </p:spPr>
        <p:txBody>
          <a:bodyPr wrap="square">
            <a:spAutoFit/>
          </a:bodyPr>
          <a:lstStyle/>
          <a:p>
            <a:r>
              <a:rPr lang="en-IN" sz="3200" dirty="0"/>
              <a:t>This software reduces the amount of manual data entry and gives greater efficiency. The User Interface of it is very friendly and can be easily used by anyone.</a:t>
            </a:r>
            <a:endParaRPr lang="en-US" sz="3200" dirty="0"/>
          </a:p>
        </p:txBody>
      </p:sp>
    </p:spTree>
    <p:extLst>
      <p:ext uri="{BB962C8B-B14F-4D97-AF65-F5344CB8AC3E}">
        <p14:creationId xmlns:p14="http://schemas.microsoft.com/office/powerpoint/2010/main" val="299120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F9866E-9908-0B1D-B8E9-D24DEC0E7911}"/>
              </a:ext>
            </a:extLst>
          </p:cNvPr>
          <p:cNvSpPr>
            <a:spLocks noGrp="1"/>
          </p:cNvSpPr>
          <p:nvPr>
            <p:ph type="title"/>
          </p:nvPr>
        </p:nvSpPr>
        <p:spPr>
          <a:xfrm>
            <a:off x="737937" y="2766218"/>
            <a:ext cx="10423358" cy="1325563"/>
          </a:xfrm>
        </p:spPr>
        <p:txBody>
          <a:bodyPr>
            <a:normAutofit/>
          </a:bodyPr>
          <a:lstStyle/>
          <a:p>
            <a:r>
              <a:rPr lang="en-IN"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11915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13CB-023E-C472-449B-3D18DAC51C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INDEX</a:t>
            </a:r>
          </a:p>
        </p:txBody>
      </p:sp>
      <p:graphicFrame>
        <p:nvGraphicFramePr>
          <p:cNvPr id="7" name="Table 2">
            <a:extLst>
              <a:ext uri="{FF2B5EF4-FFF2-40B4-BE49-F238E27FC236}">
                <a16:creationId xmlns:a16="http://schemas.microsoft.com/office/drawing/2014/main" id="{EFE24D92-4CC6-318F-2028-7A4CA802B622}"/>
              </a:ext>
            </a:extLst>
          </p:cNvPr>
          <p:cNvGraphicFramePr>
            <a:graphicFrameLocks noGrp="1"/>
          </p:cNvGraphicFramePr>
          <p:nvPr>
            <p:extLst>
              <p:ext uri="{D42A27DB-BD31-4B8C-83A1-F6EECF244321}">
                <p14:modId xmlns:p14="http://schemas.microsoft.com/office/powerpoint/2010/main" val="3169662826"/>
              </p:ext>
            </p:extLst>
          </p:nvPr>
        </p:nvGraphicFramePr>
        <p:xfrm>
          <a:off x="1998444" y="1390785"/>
          <a:ext cx="7927011" cy="4937760"/>
        </p:xfrm>
        <a:graphic>
          <a:graphicData uri="http://schemas.openxmlformats.org/drawingml/2006/table">
            <a:tbl>
              <a:tblPr firstRow="1" bandRow="1">
                <a:tableStyleId>{5C22544A-7EE6-4342-B048-85BDC9FD1C3A}</a:tableStyleId>
              </a:tblPr>
              <a:tblGrid>
                <a:gridCol w="828646">
                  <a:extLst>
                    <a:ext uri="{9D8B030D-6E8A-4147-A177-3AD203B41FA5}">
                      <a16:colId xmlns:a16="http://schemas.microsoft.com/office/drawing/2014/main" val="3313861345"/>
                    </a:ext>
                  </a:extLst>
                </a:gridCol>
                <a:gridCol w="7098365">
                  <a:extLst>
                    <a:ext uri="{9D8B030D-6E8A-4147-A177-3AD203B41FA5}">
                      <a16:colId xmlns:a16="http://schemas.microsoft.com/office/drawing/2014/main" val="1226448023"/>
                    </a:ext>
                  </a:extLst>
                </a:gridCol>
              </a:tblGrid>
              <a:tr h="370840">
                <a:tc>
                  <a:txBody>
                    <a:bodyPr/>
                    <a:lstStyle/>
                    <a:p>
                      <a:r>
                        <a:rPr lang="en-US" sz="2400" dirty="0"/>
                        <a:t>SR NO</a:t>
                      </a:r>
                    </a:p>
                  </a:txBody>
                  <a:tcPr/>
                </a:tc>
                <a:tc>
                  <a:txBody>
                    <a:bodyPr/>
                    <a:lstStyle/>
                    <a:p>
                      <a:pPr algn="ctr"/>
                      <a:r>
                        <a:rPr lang="en-US" sz="2400" dirty="0"/>
                        <a:t>TITLE</a:t>
                      </a:r>
                    </a:p>
                  </a:txBody>
                  <a:tcPr/>
                </a:tc>
                <a:extLst>
                  <a:ext uri="{0D108BD9-81ED-4DB2-BD59-A6C34878D82A}">
                    <a16:rowId xmlns:a16="http://schemas.microsoft.com/office/drawing/2014/main" val="4166341267"/>
                  </a:ext>
                </a:extLst>
              </a:tr>
              <a:tr h="370840">
                <a:tc>
                  <a:txBody>
                    <a:bodyPr/>
                    <a:lstStyle/>
                    <a:p>
                      <a:r>
                        <a:rPr lang="en-US" sz="2400" dirty="0"/>
                        <a:t>1)</a:t>
                      </a:r>
                    </a:p>
                  </a:txBody>
                  <a:tcPr/>
                </a:tc>
                <a:tc>
                  <a:txBody>
                    <a:bodyPr/>
                    <a:lstStyle/>
                    <a:p>
                      <a:r>
                        <a:rPr lang="en-US" sz="2400" dirty="0">
                          <a:latin typeface="Bahnschrift Condensed" panose="020B0502040204020203" pitchFamily="34" charset="0"/>
                        </a:rPr>
                        <a:t>INTRODUCTION</a:t>
                      </a:r>
                    </a:p>
                  </a:txBody>
                  <a:tcPr/>
                </a:tc>
                <a:extLst>
                  <a:ext uri="{0D108BD9-81ED-4DB2-BD59-A6C34878D82A}">
                    <a16:rowId xmlns:a16="http://schemas.microsoft.com/office/drawing/2014/main" val="4188406310"/>
                  </a:ext>
                </a:extLst>
              </a:tr>
              <a:tr h="370840">
                <a:tc>
                  <a:txBody>
                    <a:bodyPr/>
                    <a:lstStyle/>
                    <a:p>
                      <a:r>
                        <a:rPr lang="en-US" sz="2400" dirty="0"/>
                        <a:t>2)</a:t>
                      </a:r>
                    </a:p>
                  </a:txBody>
                  <a:tcPr/>
                </a:tc>
                <a:tc>
                  <a:txBody>
                    <a:bodyPr/>
                    <a:lstStyle/>
                    <a:p>
                      <a:r>
                        <a:rPr lang="en-US" sz="2400" dirty="0">
                          <a:latin typeface="Bahnschrift Condensed" panose="020B0502040204020203" pitchFamily="34" charset="0"/>
                        </a:rPr>
                        <a:t>MODULE LIST</a:t>
                      </a:r>
                    </a:p>
                  </a:txBody>
                  <a:tcPr/>
                </a:tc>
                <a:extLst>
                  <a:ext uri="{0D108BD9-81ED-4DB2-BD59-A6C34878D82A}">
                    <a16:rowId xmlns:a16="http://schemas.microsoft.com/office/drawing/2014/main" val="867989955"/>
                  </a:ext>
                </a:extLst>
              </a:tr>
              <a:tr h="370840">
                <a:tc>
                  <a:txBody>
                    <a:bodyPr/>
                    <a:lstStyle/>
                    <a:p>
                      <a:r>
                        <a:rPr lang="en-US" sz="2400" dirty="0"/>
                        <a:t>3)</a:t>
                      </a:r>
                    </a:p>
                  </a:txBody>
                  <a:tcPr/>
                </a:tc>
                <a:tc>
                  <a:txBody>
                    <a:bodyPr/>
                    <a:lstStyle/>
                    <a:p>
                      <a:r>
                        <a:rPr lang="en-US" sz="2400" dirty="0">
                          <a:latin typeface="Bahnschrift Condensed" panose="020B0502040204020203" pitchFamily="34" charset="0"/>
                        </a:rPr>
                        <a:t>MODULE DETAILS</a:t>
                      </a:r>
                    </a:p>
                  </a:txBody>
                  <a:tcPr/>
                </a:tc>
                <a:extLst>
                  <a:ext uri="{0D108BD9-81ED-4DB2-BD59-A6C34878D82A}">
                    <a16:rowId xmlns:a16="http://schemas.microsoft.com/office/drawing/2014/main" val="1461156515"/>
                  </a:ext>
                </a:extLst>
              </a:tr>
              <a:tr h="370840">
                <a:tc>
                  <a:txBody>
                    <a:bodyPr/>
                    <a:lstStyle/>
                    <a:p>
                      <a:r>
                        <a:rPr lang="en-US" sz="2400" dirty="0"/>
                        <a:t>4)</a:t>
                      </a:r>
                    </a:p>
                  </a:txBody>
                  <a:tcPr/>
                </a:tc>
                <a:tc>
                  <a:txBody>
                    <a:bodyPr/>
                    <a:lstStyle/>
                    <a:p>
                      <a:r>
                        <a:rPr lang="en-US" sz="2400" dirty="0">
                          <a:latin typeface="Bahnschrift Condensed" panose="020B0502040204020203" pitchFamily="34" charset="0"/>
                        </a:rPr>
                        <a:t>TECHNOLOGU USED</a:t>
                      </a:r>
                    </a:p>
                  </a:txBody>
                  <a:tcPr/>
                </a:tc>
                <a:extLst>
                  <a:ext uri="{0D108BD9-81ED-4DB2-BD59-A6C34878D82A}">
                    <a16:rowId xmlns:a16="http://schemas.microsoft.com/office/drawing/2014/main" val="2392506131"/>
                  </a:ext>
                </a:extLst>
              </a:tr>
              <a:tr h="370840">
                <a:tc>
                  <a:txBody>
                    <a:bodyPr/>
                    <a:lstStyle/>
                    <a:p>
                      <a:r>
                        <a:rPr lang="en-US" sz="2400" dirty="0"/>
                        <a:t>5)</a:t>
                      </a:r>
                    </a:p>
                  </a:txBody>
                  <a:tcPr/>
                </a:tc>
                <a:tc>
                  <a:txBody>
                    <a:bodyPr/>
                    <a:lstStyle/>
                    <a:p>
                      <a:r>
                        <a:rPr lang="en-US" sz="2400" dirty="0">
                          <a:latin typeface="Bahnschrift Condensed" panose="020B0502040204020203" pitchFamily="34" charset="0"/>
                        </a:rPr>
                        <a:t>SYSTEM CONFIGURATION</a:t>
                      </a:r>
                    </a:p>
                  </a:txBody>
                  <a:tcPr/>
                </a:tc>
                <a:extLst>
                  <a:ext uri="{0D108BD9-81ED-4DB2-BD59-A6C34878D82A}">
                    <a16:rowId xmlns:a16="http://schemas.microsoft.com/office/drawing/2014/main" val="150792235"/>
                  </a:ext>
                </a:extLst>
              </a:tr>
              <a:tr h="370840">
                <a:tc>
                  <a:txBody>
                    <a:bodyPr/>
                    <a:lstStyle/>
                    <a:p>
                      <a:r>
                        <a:rPr lang="en-US" sz="2400" dirty="0"/>
                        <a:t>6)</a:t>
                      </a:r>
                    </a:p>
                  </a:txBody>
                  <a:tcPr/>
                </a:tc>
                <a:tc>
                  <a:txBody>
                    <a:bodyPr/>
                    <a:lstStyle/>
                    <a:p>
                      <a:r>
                        <a:rPr lang="en-US" sz="2400" dirty="0">
                          <a:latin typeface="Bahnschrift Condensed" panose="020B0502040204020203" pitchFamily="34" charset="0"/>
                        </a:rPr>
                        <a:t>CONTROL FLOW DIAGRAM</a:t>
                      </a:r>
                    </a:p>
                  </a:txBody>
                  <a:tcPr/>
                </a:tc>
                <a:extLst>
                  <a:ext uri="{0D108BD9-81ED-4DB2-BD59-A6C34878D82A}">
                    <a16:rowId xmlns:a16="http://schemas.microsoft.com/office/drawing/2014/main" val="2376238097"/>
                  </a:ext>
                </a:extLst>
              </a:tr>
              <a:tr h="370840">
                <a:tc>
                  <a:txBody>
                    <a:bodyPr/>
                    <a:lstStyle/>
                    <a:p>
                      <a:r>
                        <a:rPr lang="en-US" sz="2400" dirty="0"/>
                        <a:t>7)</a:t>
                      </a:r>
                    </a:p>
                  </a:txBody>
                  <a:tcPr/>
                </a:tc>
                <a:tc>
                  <a:txBody>
                    <a:bodyPr/>
                    <a:lstStyle/>
                    <a:p>
                      <a:r>
                        <a:rPr lang="en-US" sz="2400" dirty="0">
                          <a:latin typeface="Bahnschrift Condensed" panose="020B0502040204020203" pitchFamily="34" charset="0"/>
                        </a:rPr>
                        <a:t>FUTURE ENHANCEMENT</a:t>
                      </a:r>
                    </a:p>
                  </a:txBody>
                  <a:tcPr/>
                </a:tc>
                <a:extLst>
                  <a:ext uri="{0D108BD9-81ED-4DB2-BD59-A6C34878D82A}">
                    <a16:rowId xmlns:a16="http://schemas.microsoft.com/office/drawing/2014/main" val="1844943075"/>
                  </a:ext>
                </a:extLst>
              </a:tr>
              <a:tr h="370840">
                <a:tc>
                  <a:txBody>
                    <a:bodyPr/>
                    <a:lstStyle/>
                    <a:p>
                      <a:r>
                        <a:rPr lang="en-US" sz="2400" dirty="0"/>
                        <a:t>8)</a:t>
                      </a:r>
                    </a:p>
                  </a:txBody>
                  <a:tcPr/>
                </a:tc>
                <a:tc>
                  <a:txBody>
                    <a:bodyPr/>
                    <a:lstStyle/>
                    <a:p>
                      <a:r>
                        <a:rPr lang="en-US" sz="2400" dirty="0">
                          <a:latin typeface="Bahnschrift Condensed" panose="020B0502040204020203" pitchFamily="34" charset="0"/>
                        </a:rPr>
                        <a:t>CONCLUSION</a:t>
                      </a:r>
                    </a:p>
                  </a:txBody>
                  <a:tcPr/>
                </a:tc>
                <a:extLst>
                  <a:ext uri="{0D108BD9-81ED-4DB2-BD59-A6C34878D82A}">
                    <a16:rowId xmlns:a16="http://schemas.microsoft.com/office/drawing/2014/main" val="3676347894"/>
                  </a:ext>
                </a:extLst>
              </a:tr>
              <a:tr h="370840">
                <a:tc>
                  <a:txBody>
                    <a:bodyPr/>
                    <a:lstStyle/>
                    <a:p>
                      <a:r>
                        <a:rPr lang="en-US" sz="2400" dirty="0"/>
                        <a:t>9)</a:t>
                      </a:r>
                    </a:p>
                  </a:txBody>
                  <a:tcPr/>
                </a:tc>
                <a:tc>
                  <a:txBody>
                    <a:bodyPr/>
                    <a:lstStyle/>
                    <a:p>
                      <a:r>
                        <a:rPr lang="en-US" sz="2400" dirty="0">
                          <a:latin typeface="Bahnschrift Condensed" panose="020B0502040204020203" pitchFamily="34" charset="0"/>
                        </a:rPr>
                        <a:t>THAK YOU….</a:t>
                      </a:r>
                    </a:p>
                  </a:txBody>
                  <a:tcPr/>
                </a:tc>
                <a:extLst>
                  <a:ext uri="{0D108BD9-81ED-4DB2-BD59-A6C34878D82A}">
                    <a16:rowId xmlns:a16="http://schemas.microsoft.com/office/drawing/2014/main" val="2403111335"/>
                  </a:ext>
                </a:extLst>
              </a:tr>
            </a:tbl>
          </a:graphicData>
        </a:graphic>
      </p:graphicFrame>
    </p:spTree>
    <p:extLst>
      <p:ext uri="{BB962C8B-B14F-4D97-AF65-F5344CB8AC3E}">
        <p14:creationId xmlns:p14="http://schemas.microsoft.com/office/powerpoint/2010/main" val="16243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8418-3FA8-3107-C57D-68FF03121C27}"/>
              </a:ext>
            </a:extLst>
          </p:cNvPr>
          <p:cNvSpPr>
            <a:spLocks noGrp="1"/>
          </p:cNvSpPr>
          <p:nvPr>
            <p:ph type="title"/>
          </p:nvPr>
        </p:nvSpPr>
        <p:spPr>
          <a:xfrm>
            <a:off x="838200" y="323180"/>
            <a:ext cx="10515600" cy="1325563"/>
          </a:xfrm>
        </p:spPr>
        <p:txBody>
          <a:bodyPr/>
          <a:lstStyle/>
          <a:p>
            <a:r>
              <a:rPr lang="en-US" b="1"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5CC4FC3-F4E1-C107-1232-1BEFFF9A49C5}"/>
              </a:ext>
            </a:extLst>
          </p:cNvPr>
          <p:cNvSpPr>
            <a:spLocks noGrp="1"/>
          </p:cNvSpPr>
          <p:nvPr>
            <p:ph idx="1"/>
          </p:nvPr>
        </p:nvSpPr>
        <p:spPr/>
        <p:txBody>
          <a:bodyPr/>
          <a:lstStyle/>
          <a:p>
            <a:r>
              <a:rPr lang="en-US" dirty="0">
                <a:solidFill>
                  <a:schemeClr val="tx1">
                    <a:lumMod val="95000"/>
                  </a:schemeClr>
                </a:solidFill>
                <a:effectLst/>
                <a:latin typeface="+mj-lt"/>
                <a:ea typeface="SimSun" panose="02010600030101010101" pitchFamily="2" charset="-122"/>
              </a:rPr>
              <a:t>The Ice cream shop pos system is developed using Spring boot. The project is built to manage sales and transactions. To make a new transaction, fields such as: Ice cream type and Drink type, qty needs to be selected. If you like to learn point of sales systems step by step, this is the right place to learn from the beginning. In this tutorial useful for making a point of sales system for a small shops.</a:t>
            </a:r>
            <a:endParaRPr lang="en-US" dirty="0">
              <a:solidFill>
                <a:schemeClr val="tx1">
                  <a:lumMod val="95000"/>
                </a:schemeClr>
              </a:solidFill>
              <a:latin typeface="+mj-lt"/>
              <a:ea typeface="SimSun" panose="02010600030101010101" pitchFamily="2" charset="-122"/>
            </a:endParaRPr>
          </a:p>
        </p:txBody>
      </p:sp>
    </p:spTree>
    <p:extLst>
      <p:ext uri="{BB962C8B-B14F-4D97-AF65-F5344CB8AC3E}">
        <p14:creationId xmlns:p14="http://schemas.microsoft.com/office/powerpoint/2010/main" val="29767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a:xfrm>
            <a:off x="858253" y="365125"/>
            <a:ext cx="10515600" cy="1325563"/>
          </a:xfrm>
        </p:spPr>
        <p:txBody>
          <a:bodyPr/>
          <a:lstStyle/>
          <a:p>
            <a:r>
              <a:rPr lang="en-IN" dirty="0">
                <a:latin typeface="Times New Roman" panose="02020603050405020304" pitchFamily="18" charset="0"/>
                <a:cs typeface="Times New Roman" panose="02020603050405020304" pitchFamily="18" charset="0"/>
              </a:rPr>
              <a:t>Ice Cream Inventory System using Spring Boot Module List :-</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p:txBody>
          <a:bodyPr/>
          <a:lstStyle/>
          <a:p>
            <a:r>
              <a:rPr lang="en-IN" dirty="0"/>
              <a:t>Items</a:t>
            </a:r>
          </a:p>
          <a:p>
            <a:r>
              <a:rPr lang="en-IN" dirty="0"/>
              <a:t>Products</a:t>
            </a:r>
          </a:p>
          <a:p>
            <a:r>
              <a:rPr lang="en-IN" dirty="0"/>
              <a:t>Automatic Billing System</a:t>
            </a:r>
          </a:p>
        </p:txBody>
      </p:sp>
    </p:spTree>
    <p:extLst>
      <p:ext uri="{BB962C8B-B14F-4D97-AF65-F5344CB8AC3E}">
        <p14:creationId xmlns:p14="http://schemas.microsoft.com/office/powerpoint/2010/main" val="347664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Ice Cream Inventory System using Spring Boot</a:t>
            </a:r>
            <a:endParaRPr lang="en-IN" dirty="0"/>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p:txBody>
          <a:bodyPr/>
          <a:lstStyle/>
          <a:p>
            <a:pPr>
              <a:buFont typeface="Wingdings" panose="05000000000000000000" pitchFamily="2" charset="2"/>
              <a:buChar char="Ø"/>
            </a:pPr>
            <a:r>
              <a:rPr lang="en-IN" dirty="0"/>
              <a:t> Can add Ice Cream</a:t>
            </a:r>
          </a:p>
          <a:p>
            <a:pPr>
              <a:buFont typeface="Wingdings" panose="05000000000000000000" pitchFamily="2" charset="2"/>
              <a:buChar char="Ø"/>
            </a:pPr>
            <a:r>
              <a:rPr lang="en-IN" dirty="0"/>
              <a:t> Can add Quantity</a:t>
            </a:r>
          </a:p>
          <a:p>
            <a:pPr>
              <a:buFont typeface="Wingdings" panose="05000000000000000000" pitchFamily="2" charset="2"/>
              <a:buChar char="Ø"/>
            </a:pPr>
            <a:r>
              <a:rPr lang="en-IN" dirty="0"/>
              <a:t> Automatic Billing System</a:t>
            </a:r>
          </a:p>
          <a:p>
            <a:pPr>
              <a:buFont typeface="Wingdings" panose="05000000000000000000" pitchFamily="2" charset="2"/>
              <a:buChar char="Ø"/>
            </a:pPr>
            <a:r>
              <a:rPr lang="en-IN" dirty="0"/>
              <a:t> Reset add item</a:t>
            </a:r>
          </a:p>
        </p:txBody>
      </p:sp>
    </p:spTree>
    <p:extLst>
      <p:ext uri="{BB962C8B-B14F-4D97-AF65-F5344CB8AC3E}">
        <p14:creationId xmlns:p14="http://schemas.microsoft.com/office/powerpoint/2010/main" val="299855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p:txBody>
          <a:bodyPr>
            <a:normAutofit fontScale="77500" lnSpcReduction="20000"/>
          </a:bodyPr>
          <a:lstStyle/>
          <a:p>
            <a:pPr>
              <a:lnSpc>
                <a:spcPct val="170000"/>
              </a:lnSpc>
            </a:pPr>
            <a:r>
              <a:rPr lang="en-IN" sz="3300" dirty="0"/>
              <a:t>Backend                    	 :Spring Boot, Spring MVC, Java , Servlet</a:t>
            </a:r>
          </a:p>
          <a:p>
            <a:pPr>
              <a:lnSpc>
                <a:spcPct val="170000"/>
              </a:lnSpc>
            </a:pPr>
            <a:r>
              <a:rPr lang="en-IN" sz="3300" dirty="0"/>
              <a:t>Frontend                     	 :JSP , HTML , CSS , Java Script</a:t>
            </a:r>
          </a:p>
          <a:p>
            <a:pPr>
              <a:lnSpc>
                <a:spcPct val="170000"/>
              </a:lnSpc>
            </a:pPr>
            <a:r>
              <a:rPr lang="en-IN" sz="3300" dirty="0"/>
              <a:t>Styling                           	 : Bootstrap</a:t>
            </a:r>
          </a:p>
          <a:p>
            <a:pPr>
              <a:lnSpc>
                <a:spcPct val="170000"/>
              </a:lnSpc>
            </a:pPr>
            <a:r>
              <a:rPr lang="en-IN" sz="3300" dirty="0"/>
              <a:t>Project Management    	 : Maven</a:t>
            </a:r>
          </a:p>
          <a:p>
            <a:pPr>
              <a:lnSpc>
                <a:spcPct val="170000"/>
              </a:lnSpc>
            </a:pPr>
            <a:r>
              <a:rPr lang="en-IN" sz="3300" dirty="0"/>
              <a:t>Database                       	 :MYSQL </a:t>
            </a:r>
          </a:p>
          <a:p>
            <a:pPr>
              <a:lnSpc>
                <a:spcPct val="170000"/>
              </a:lnSpc>
            </a:pPr>
            <a:r>
              <a:rPr lang="en-IN" sz="3300" dirty="0"/>
              <a:t>Server                            	 : Embedded Tomcat Server     </a:t>
            </a:r>
            <a:r>
              <a:rPr lang="en-IN" sz="3300" b="1" dirty="0"/>
              <a:t>                   </a:t>
            </a:r>
          </a:p>
          <a:p>
            <a:pPr marL="36576" indent="0">
              <a:lnSpc>
                <a:spcPct val="150000"/>
              </a:lnSpc>
              <a:buNone/>
            </a:pPr>
            <a:endParaRPr lang="en-IN" sz="2400" dirty="0"/>
          </a:p>
          <a:p>
            <a:pPr>
              <a:lnSpc>
                <a:spcPct val="150000"/>
              </a:lnSpc>
            </a:pPr>
            <a:endParaRPr lang="en-IN" sz="1400" dirty="0"/>
          </a:p>
          <a:p>
            <a:pPr>
              <a:lnSpc>
                <a:spcPct val="150000"/>
              </a:lnSpc>
              <a:buNone/>
            </a:pPr>
            <a:endParaRPr lang="en-IN" sz="1400" dirty="0"/>
          </a:p>
          <a:p>
            <a:pPr>
              <a:lnSpc>
                <a:spcPct val="150000"/>
              </a:lnSpc>
              <a:buNone/>
            </a:pPr>
            <a:endParaRPr lang="en-IN" sz="1400" dirty="0"/>
          </a:p>
          <a:p>
            <a:pPr marL="0" indent="0">
              <a:buNone/>
            </a:pPr>
            <a:endParaRPr lang="en-IN" sz="1400" dirty="0"/>
          </a:p>
          <a:p>
            <a:pPr marL="0" indent="0">
              <a:buNone/>
            </a:pPr>
            <a:endParaRPr lang="en-IN" sz="1400" dirty="0"/>
          </a:p>
          <a:p>
            <a:endParaRPr lang="en-IN" dirty="0"/>
          </a:p>
          <a:p>
            <a:endParaRPr lang="en-IN" dirty="0"/>
          </a:p>
          <a:p>
            <a:pPr marL="1828800" lvl="4" indent="0">
              <a:buNone/>
            </a:pPr>
            <a:endParaRPr lang="en-IN" dirty="0"/>
          </a:p>
          <a:p>
            <a:endParaRPr lang="en-IN" dirty="0"/>
          </a:p>
        </p:txBody>
      </p:sp>
    </p:spTree>
    <p:extLst>
      <p:ext uri="{BB962C8B-B14F-4D97-AF65-F5344CB8AC3E}">
        <p14:creationId xmlns:p14="http://schemas.microsoft.com/office/powerpoint/2010/main" val="410821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735A-E0C4-C3E5-4E09-C417DE6AFE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Configuration</a:t>
            </a:r>
          </a:p>
        </p:txBody>
      </p:sp>
      <p:sp>
        <p:nvSpPr>
          <p:cNvPr id="3" name="Content Placeholder 2">
            <a:extLst>
              <a:ext uri="{FF2B5EF4-FFF2-40B4-BE49-F238E27FC236}">
                <a16:creationId xmlns:a16="http://schemas.microsoft.com/office/drawing/2014/main" id="{19F9E19C-0B4D-6F29-F178-B07C8B0A9F3F}"/>
              </a:ext>
            </a:extLst>
          </p:cNvPr>
          <p:cNvSpPr>
            <a:spLocks noGrp="1"/>
          </p:cNvSpPr>
          <p:nvPr>
            <p:ph idx="1"/>
          </p:nvPr>
        </p:nvSpPr>
        <p:spPr/>
        <p:txBody>
          <a:bodyPr/>
          <a:lstStyle/>
          <a:p>
            <a:pPr algn="l" fontAlgn="base">
              <a:buFont typeface="Arial" panose="020B0604020202020204" pitchFamily="34" charset="0"/>
              <a:buChar char="•"/>
            </a:pPr>
            <a:r>
              <a:rPr lang="en-US" sz="2800" dirty="0">
                <a:solidFill>
                  <a:schemeClr val="tx1">
                    <a:lumMod val="95000"/>
                  </a:schemeClr>
                </a:solidFill>
                <a:latin typeface="Bahnschrift" panose="020B0502040204020203" pitchFamily="34" charset="0"/>
              </a:rPr>
              <a:t>The user should have the appropriate version of windows.</a:t>
            </a:r>
          </a:p>
          <a:p>
            <a:pPr algn="l" fontAlgn="base">
              <a:buFont typeface="Arial" panose="020B0604020202020204" pitchFamily="34" charset="0"/>
              <a:buChar char="•"/>
            </a:pPr>
            <a:r>
              <a:rPr lang="en-US" sz="2800" dirty="0">
                <a:solidFill>
                  <a:schemeClr val="tx1">
                    <a:lumMod val="95000"/>
                  </a:schemeClr>
                </a:solidFill>
                <a:latin typeface="Bahnschrift" panose="020B0502040204020203" pitchFamily="34" charset="0"/>
              </a:rPr>
              <a:t>The system should have up to 1 GB ram minimum requirement for the application.</a:t>
            </a:r>
          </a:p>
          <a:p>
            <a:pPr algn="l" fontAlgn="base">
              <a:buFont typeface="Arial" panose="020B0604020202020204" pitchFamily="34" charset="0"/>
              <a:buChar char="•"/>
            </a:pPr>
            <a:r>
              <a:rPr lang="en-US" sz="2800" dirty="0">
                <a:solidFill>
                  <a:schemeClr val="tx1">
                    <a:lumMod val="95000"/>
                  </a:schemeClr>
                </a:solidFill>
                <a:latin typeface="Bahnschrift" panose="020B0502040204020203" pitchFamily="34" charset="0"/>
              </a:rPr>
              <a:t>The application should be installed on the system.</a:t>
            </a:r>
          </a:p>
          <a:p>
            <a:pPr algn="l" fontAlgn="base">
              <a:buFont typeface="Arial" panose="020B0604020202020204" pitchFamily="34" charset="0"/>
              <a:buChar char="•"/>
            </a:pPr>
            <a:r>
              <a:rPr lang="en-US" sz="2800" dirty="0">
                <a:solidFill>
                  <a:schemeClr val="tx1">
                    <a:lumMod val="95000"/>
                  </a:schemeClr>
                </a:solidFill>
                <a:latin typeface="Bahnschrift" panose="020B0502040204020203" pitchFamily="34" charset="0"/>
              </a:rPr>
              <a:t>Internet Connectivity is a must for this purpose.</a:t>
            </a:r>
          </a:p>
          <a:p>
            <a:pPr algn="l" fontAlgn="base">
              <a:buFont typeface="Arial" panose="020B0604020202020204" pitchFamily="34" charset="0"/>
              <a:buChar char="•"/>
            </a:pPr>
            <a:r>
              <a:rPr lang="en-US" sz="2800" dirty="0">
                <a:solidFill>
                  <a:schemeClr val="tx1">
                    <a:lumMod val="95000"/>
                  </a:schemeClr>
                </a:solidFill>
                <a:latin typeface="Bahnschrift" panose="020B0502040204020203" pitchFamily="34" charset="0"/>
              </a:rPr>
              <a:t>CPU with a speed of 1.3Ghz is a good choice for normal usage.</a:t>
            </a:r>
          </a:p>
          <a:p>
            <a:endParaRPr lang="en-US" sz="2800" dirty="0">
              <a:solidFill>
                <a:schemeClr val="tx1">
                  <a:lumMod val="95000"/>
                </a:schemeClr>
              </a:solidFill>
              <a:latin typeface="Bahnschrift" panose="020B0502040204020203" pitchFamily="34" charset="0"/>
            </a:endParaRPr>
          </a:p>
          <a:p>
            <a:endParaRPr lang="en-US" dirty="0">
              <a:solidFill>
                <a:schemeClr val="tx1">
                  <a:lumMod val="95000"/>
                </a:schemeClr>
              </a:solidFill>
            </a:endParaRPr>
          </a:p>
        </p:txBody>
      </p:sp>
    </p:spTree>
    <p:extLst>
      <p:ext uri="{BB962C8B-B14F-4D97-AF65-F5344CB8AC3E}">
        <p14:creationId xmlns:p14="http://schemas.microsoft.com/office/powerpoint/2010/main" val="39649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31AE6-9B50-364E-B430-AD505A501794}"/>
              </a:ext>
            </a:extLst>
          </p:cNvPr>
          <p:cNvSpPr>
            <a:spLocks noGrp="1"/>
          </p:cNvSpPr>
          <p:nvPr>
            <p:ph type="title"/>
          </p:nvPr>
        </p:nvSpPr>
        <p:spPr>
          <a:xfrm>
            <a:off x="0" y="46343"/>
            <a:ext cx="11353800" cy="717055"/>
          </a:xfrm>
        </p:spPr>
        <p:txBody>
          <a:bodyPr>
            <a:normAutofit/>
          </a:bodyPr>
          <a:lstStyle/>
          <a:p>
            <a:r>
              <a:rPr lang="en-US" sz="4000" dirty="0">
                <a:latin typeface="Times New Roman" panose="02020603050405020304" pitchFamily="18" charset="0"/>
                <a:cs typeface="Times New Roman" panose="02020603050405020304" pitchFamily="18" charset="0"/>
              </a:rPr>
              <a:t>Control Flow Diagram</a:t>
            </a:r>
          </a:p>
        </p:txBody>
      </p:sp>
      <p:sp>
        <p:nvSpPr>
          <p:cNvPr id="11" name="Oval 10">
            <a:extLst>
              <a:ext uri="{FF2B5EF4-FFF2-40B4-BE49-F238E27FC236}">
                <a16:creationId xmlns:a16="http://schemas.microsoft.com/office/drawing/2014/main" id="{EED3E8E8-0112-844E-BA29-A86584A32143}"/>
              </a:ext>
            </a:extLst>
          </p:cNvPr>
          <p:cNvSpPr/>
          <p:nvPr/>
        </p:nvSpPr>
        <p:spPr>
          <a:xfrm>
            <a:off x="4768516" y="3341540"/>
            <a:ext cx="2646948" cy="2005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Ice Cream Inventory System using Spring Boot</a:t>
            </a:r>
            <a:endParaRPr lang="en-US" sz="2400" dirty="0"/>
          </a:p>
        </p:txBody>
      </p:sp>
      <p:cxnSp>
        <p:nvCxnSpPr>
          <p:cNvPr id="13" name="Straight Arrow Connector 12">
            <a:extLst>
              <a:ext uri="{FF2B5EF4-FFF2-40B4-BE49-F238E27FC236}">
                <a16:creationId xmlns:a16="http://schemas.microsoft.com/office/drawing/2014/main" id="{38345F01-9824-8C6F-591D-1748C9AEF0AD}"/>
              </a:ext>
            </a:extLst>
          </p:cNvPr>
          <p:cNvCxnSpPr>
            <a:stCxn id="11" idx="0"/>
          </p:cNvCxnSpPr>
          <p:nvPr/>
        </p:nvCxnSpPr>
        <p:spPr>
          <a:xfrm flipH="1" flipV="1">
            <a:off x="6067926" y="2362971"/>
            <a:ext cx="24064" cy="978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EB170EA-51E4-53AF-C0A7-0A46731C73D7}"/>
              </a:ext>
            </a:extLst>
          </p:cNvPr>
          <p:cNvCxnSpPr>
            <a:cxnSpLocks/>
            <a:stCxn id="39" idx="0"/>
          </p:cNvCxnSpPr>
          <p:nvPr/>
        </p:nvCxnSpPr>
        <p:spPr>
          <a:xfrm flipH="1" flipV="1">
            <a:off x="6067926" y="5346862"/>
            <a:ext cx="24064" cy="509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8A0FDA-47CB-EE8D-402A-7AE149CA2BCE}"/>
              </a:ext>
            </a:extLst>
          </p:cNvPr>
          <p:cNvCxnSpPr>
            <a:cxnSpLocks/>
          </p:cNvCxnSpPr>
          <p:nvPr/>
        </p:nvCxnSpPr>
        <p:spPr>
          <a:xfrm>
            <a:off x="7415464" y="4307304"/>
            <a:ext cx="12111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D7FFE22-16B4-B8AC-E58F-35BB5DDEFC35}"/>
              </a:ext>
            </a:extLst>
          </p:cNvPr>
          <p:cNvSpPr/>
          <p:nvPr/>
        </p:nvSpPr>
        <p:spPr>
          <a:xfrm>
            <a:off x="5001126" y="1367705"/>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a:t>
            </a:r>
          </a:p>
          <a:p>
            <a:pPr algn="ctr"/>
            <a:r>
              <a:rPr lang="en-US" dirty="0"/>
              <a:t>Management </a:t>
            </a:r>
          </a:p>
        </p:txBody>
      </p:sp>
      <p:sp>
        <p:nvSpPr>
          <p:cNvPr id="31" name="Rectangle 30">
            <a:extLst>
              <a:ext uri="{FF2B5EF4-FFF2-40B4-BE49-F238E27FC236}">
                <a16:creationId xmlns:a16="http://schemas.microsoft.com/office/drawing/2014/main" id="{F79B4A05-1328-A8A1-F410-EEDBB7790C2E}"/>
              </a:ext>
            </a:extLst>
          </p:cNvPr>
          <p:cNvSpPr/>
          <p:nvPr/>
        </p:nvSpPr>
        <p:spPr>
          <a:xfrm>
            <a:off x="8626642" y="3838072"/>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Quantity</a:t>
            </a:r>
          </a:p>
        </p:txBody>
      </p:sp>
      <p:sp>
        <p:nvSpPr>
          <p:cNvPr id="34" name="Rectangle 33">
            <a:extLst>
              <a:ext uri="{FF2B5EF4-FFF2-40B4-BE49-F238E27FC236}">
                <a16:creationId xmlns:a16="http://schemas.microsoft.com/office/drawing/2014/main" id="{E820193A-5BF0-13B9-A2D3-0BA10A04B215}"/>
              </a:ext>
            </a:extLst>
          </p:cNvPr>
          <p:cNvSpPr/>
          <p:nvPr/>
        </p:nvSpPr>
        <p:spPr>
          <a:xfrm>
            <a:off x="1443788" y="3838072"/>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p:txBody>
      </p:sp>
      <p:sp>
        <p:nvSpPr>
          <p:cNvPr id="39" name="Rectangle 38">
            <a:extLst>
              <a:ext uri="{FF2B5EF4-FFF2-40B4-BE49-F238E27FC236}">
                <a16:creationId xmlns:a16="http://schemas.microsoft.com/office/drawing/2014/main" id="{6EC5CAF3-6BB1-3C7C-454B-AD11D5E2475F}"/>
              </a:ext>
            </a:extLst>
          </p:cNvPr>
          <p:cNvSpPr/>
          <p:nvPr/>
        </p:nvSpPr>
        <p:spPr>
          <a:xfrm>
            <a:off x="5001126" y="5856140"/>
            <a:ext cx="2181727" cy="938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Sales Management </a:t>
            </a:r>
            <a:endParaRPr lang="en-US" dirty="0"/>
          </a:p>
        </p:txBody>
      </p:sp>
      <p:cxnSp>
        <p:nvCxnSpPr>
          <p:cNvPr id="44" name="Straight Arrow Connector 43">
            <a:extLst>
              <a:ext uri="{FF2B5EF4-FFF2-40B4-BE49-F238E27FC236}">
                <a16:creationId xmlns:a16="http://schemas.microsoft.com/office/drawing/2014/main" id="{929536E3-C4E3-77A7-B2B9-222A6390736E}"/>
              </a:ext>
            </a:extLst>
          </p:cNvPr>
          <p:cNvCxnSpPr>
            <a:cxnSpLocks/>
          </p:cNvCxnSpPr>
          <p:nvPr/>
        </p:nvCxnSpPr>
        <p:spPr>
          <a:xfrm flipH="1">
            <a:off x="3625515" y="4344171"/>
            <a:ext cx="11430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08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E09FCE61-190F-EE45-F6B6-E92BF855D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543" y="565108"/>
            <a:ext cx="9546761" cy="5727784"/>
          </a:xfrm>
        </p:spPr>
      </p:pic>
    </p:spTree>
    <p:extLst>
      <p:ext uri="{BB962C8B-B14F-4D97-AF65-F5344CB8AC3E}">
        <p14:creationId xmlns:p14="http://schemas.microsoft.com/office/powerpoint/2010/main" val="1420366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Facet</Template>
  <TotalTime>149</TotalTime>
  <Words>457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Bahnschrift</vt:lpstr>
      <vt:lpstr>Bahnschrift Condensed</vt:lpstr>
      <vt:lpstr>Calibri</vt:lpstr>
      <vt:lpstr>Calibri Light</vt:lpstr>
      <vt:lpstr>Montserrat</vt:lpstr>
      <vt:lpstr>Times New Roman</vt:lpstr>
      <vt:lpstr>Wingdings</vt:lpstr>
      <vt:lpstr>Office Theme</vt:lpstr>
      <vt:lpstr>Inventory System using Spring Boot</vt:lpstr>
      <vt:lpstr>                              INDEX</vt:lpstr>
      <vt:lpstr>Introduction</vt:lpstr>
      <vt:lpstr>Ice Cream Inventory System using Spring Boot Module List :-</vt:lpstr>
      <vt:lpstr>Ice Cream Inventory System using Spring Boot</vt:lpstr>
      <vt:lpstr>Technology Used</vt:lpstr>
      <vt:lpstr>System Configuration</vt:lpstr>
      <vt:lpstr>Control Flow Diagram</vt:lpstr>
      <vt:lpstr>PowerPoint Presentation</vt:lpstr>
      <vt:lpstr>PowerPoint Presentation</vt:lpstr>
      <vt:lpstr>PowerPoint Presentation</vt:lpstr>
      <vt:lpstr>PowerPoint Presentation</vt:lpstr>
      <vt:lpstr>PowerPoint Presentation</vt:lpstr>
      <vt:lpstr>Future Enhancement</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PRINCE PRATAP</cp:lastModifiedBy>
  <cp:revision>6</cp:revision>
  <dcterms:created xsi:type="dcterms:W3CDTF">2022-08-01T12:32:56Z</dcterms:created>
  <dcterms:modified xsi:type="dcterms:W3CDTF">2022-12-16T14:30:01Z</dcterms:modified>
</cp:coreProperties>
</file>