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8" r:id="rId3"/>
    <p:sldId id="308" r:id="rId4"/>
    <p:sldId id="319" r:id="rId5"/>
    <p:sldId id="320" r:id="rId6"/>
    <p:sldId id="321" r:id="rId7"/>
    <p:sldId id="322" r:id="rId8"/>
    <p:sldId id="32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p:restoredTop sz="94686"/>
  </p:normalViewPr>
  <p:slideViewPr>
    <p:cSldViewPr snapToGrid="0" snapToObjects="1">
      <p:cViewPr varScale="1">
        <p:scale>
          <a:sx n="98" d="100"/>
          <a:sy n="98" d="100"/>
        </p:scale>
        <p:origin x="376" y="200"/>
      </p:cViewPr>
      <p:guideLst>
        <p:guide orient="horz" pos="2125"/>
        <p:guide pos="3842"/>
      </p:guideLst>
    </p:cSldViewPr>
  </p:slideViewPr>
  <p:notesTextViewPr>
    <p:cViewPr>
      <p:scale>
        <a:sx n="1" d="1"/>
        <a:sy n="1" d="1"/>
      </p:scale>
      <p:origin x="0" y="0"/>
    </p:cViewPr>
  </p:notesText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8/20/18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8/20/18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8/20/18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anose="02060903040505020403"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6063" y="1841862"/>
            <a:ext cx="9754985" cy="2180705"/>
          </a:xfrm>
        </p:spPr>
        <p:txBody>
          <a:bodyPr/>
          <a:lstStyle/>
          <a:p>
            <a:r>
              <a:rPr lang="en-US" sz="4400" b="1" dirty="0" err="1"/>
              <a:t>DengAI</a:t>
            </a:r>
            <a:r>
              <a:rPr lang="en-US" sz="4400" b="1" dirty="0"/>
              <a:t>: Visualizing Disease Spread</a:t>
            </a:r>
            <a:r>
              <a:rPr lang="en-US" sz="4400" dirty="0"/>
              <a:t>  </a:t>
            </a:r>
          </a:p>
        </p:txBody>
      </p:sp>
      <p:sp>
        <p:nvSpPr>
          <p:cNvPr id="3" name="Subtitle 2"/>
          <p:cNvSpPr>
            <a:spLocks noGrp="1"/>
          </p:cNvSpPr>
          <p:nvPr>
            <p:ph type="subTitle" idx="1"/>
          </p:nvPr>
        </p:nvSpPr>
        <p:spPr>
          <a:xfrm>
            <a:off x="1958122" y="4468031"/>
            <a:ext cx="7891272" cy="1069848"/>
          </a:xfrm>
        </p:spPr>
        <p:txBody>
          <a:bodyPr/>
          <a:lstStyle/>
          <a:p>
            <a:r>
              <a:rPr lang="en-US" dirty="0"/>
              <a:t>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F7ACA8-CE47-2C48-A908-A5685F8CE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383" y="3945864"/>
            <a:ext cx="9599617" cy="2845395"/>
          </a:xfrm>
          <a:prstGeom prst="rect">
            <a:avLst/>
          </a:prstGeom>
        </p:spPr>
      </p:pic>
      <p:pic>
        <p:nvPicPr>
          <p:cNvPr id="6" name="Picture 5">
            <a:extLst>
              <a:ext uri="{FF2B5EF4-FFF2-40B4-BE49-F238E27FC236}">
                <a16:creationId xmlns:a16="http://schemas.microsoft.com/office/drawing/2014/main" id="{43357BB2-CEBB-FE48-AD2B-7CE51C048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96" y="3852998"/>
            <a:ext cx="1488087" cy="2938261"/>
          </a:xfrm>
          <a:prstGeom prst="rect">
            <a:avLst/>
          </a:prstGeom>
        </p:spPr>
      </p:pic>
      <p:sp>
        <p:nvSpPr>
          <p:cNvPr id="7" name="Rectangle 6">
            <a:extLst>
              <a:ext uri="{FF2B5EF4-FFF2-40B4-BE49-F238E27FC236}">
                <a16:creationId xmlns:a16="http://schemas.microsoft.com/office/drawing/2014/main" id="{AC393B7E-3057-BA4F-A57D-B6BFE9F4B2EB}"/>
              </a:ext>
            </a:extLst>
          </p:cNvPr>
          <p:cNvSpPr/>
          <p:nvPr/>
        </p:nvSpPr>
        <p:spPr>
          <a:xfrm>
            <a:off x="752646" y="109249"/>
            <a:ext cx="3913764" cy="646331"/>
          </a:xfrm>
          <a:prstGeom prst="rect">
            <a:avLst/>
          </a:prstGeom>
        </p:spPr>
        <p:txBody>
          <a:bodyPr wrap="none">
            <a:spAutoFit/>
          </a:bodyPr>
          <a:lstStyle/>
          <a:p>
            <a:r>
              <a:rPr lang="en-US" sz="36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Data set Description</a:t>
            </a:r>
            <a:r>
              <a:rPr lang="en-US" b="1" dirty="0">
                <a:blipFill>
                  <a:blip r:embed="rId4">
                    <a:extLst>
                      <a:ext uri="{28A0092B-C50C-407E-A947-70E740481C1C}">
                        <a14:useLocalDpi xmlns:a14="http://schemas.microsoft.com/office/drawing/2010/main" val="0"/>
                      </a:ext>
                    </a:extLst>
                  </a:blip>
                  <a:tile tx="6350" ty="-127000" sx="65000" sy="64000" flip="none" algn="tl"/>
                </a:blipFill>
              </a:rPr>
              <a:t>:</a:t>
            </a:r>
            <a:endParaRPr lang="en-US" b="1" dirty="0"/>
          </a:p>
        </p:txBody>
      </p:sp>
      <p:sp>
        <p:nvSpPr>
          <p:cNvPr id="8" name="TextBox 7">
            <a:extLst>
              <a:ext uri="{FF2B5EF4-FFF2-40B4-BE49-F238E27FC236}">
                <a16:creationId xmlns:a16="http://schemas.microsoft.com/office/drawing/2014/main" id="{90C90826-4E9B-7D47-9030-8E7A0B9D56E3}"/>
              </a:ext>
            </a:extLst>
          </p:cNvPr>
          <p:cNvSpPr txBox="1"/>
          <p:nvPr/>
        </p:nvSpPr>
        <p:spPr>
          <a:xfrm>
            <a:off x="6035039" y="627017"/>
            <a:ext cx="6257109" cy="3631763"/>
          </a:xfrm>
          <a:prstGeom prst="rect">
            <a:avLst/>
          </a:prstGeom>
          <a:noFill/>
        </p:spPr>
        <p:txBody>
          <a:bodyPr wrap="square" rtlCol="0">
            <a:spAutoFit/>
          </a:bodyPr>
          <a:lstStyle/>
          <a:p>
            <a:r>
              <a:rPr lang="en-US" b="1" dirty="0"/>
              <a:t>                        </a:t>
            </a:r>
          </a:p>
          <a:p>
            <a:r>
              <a:rPr lang="en-US" b="1" dirty="0"/>
              <a:t>                          Meta Data:</a:t>
            </a:r>
          </a:p>
          <a:p>
            <a:endParaRPr lang="en-US" sz="1400" b="1" dirty="0"/>
          </a:p>
          <a:p>
            <a:pPr marL="285750" indent="-285750">
              <a:buFont typeface="Arial" panose="020B0604020202020204" pitchFamily="34" charset="0"/>
              <a:buChar char="•"/>
            </a:pPr>
            <a:r>
              <a:rPr lang="en-US" sz="1600" b="1" dirty="0"/>
              <a:t>city</a:t>
            </a:r>
            <a:r>
              <a:rPr lang="en-US" sz="1600" dirty="0"/>
              <a:t> –  Two cities namely </a:t>
            </a:r>
            <a:r>
              <a:rPr lang="en-US" sz="1600" dirty="0" err="1"/>
              <a:t>sanjuan</a:t>
            </a:r>
            <a:r>
              <a:rPr lang="en-US" sz="1600" dirty="0"/>
              <a:t> and Iquitos</a:t>
            </a:r>
          </a:p>
          <a:p>
            <a:pPr marL="285750" indent="-285750">
              <a:buFont typeface="Arial" panose="020B0604020202020204" pitchFamily="34" charset="0"/>
              <a:buChar char="•"/>
            </a:pPr>
            <a:r>
              <a:rPr lang="en-US" sz="1600" b="1" dirty="0"/>
              <a:t>year</a:t>
            </a:r>
            <a:r>
              <a:rPr lang="en-US" sz="1600" dirty="0"/>
              <a:t>- Years from 1998 to 2006</a:t>
            </a:r>
          </a:p>
          <a:p>
            <a:pPr marL="285750" indent="-285750">
              <a:buFont typeface="Arial" panose="020B0604020202020204" pitchFamily="34" charset="0"/>
              <a:buChar char="•"/>
            </a:pPr>
            <a:r>
              <a:rPr lang="en-US" sz="1600" b="1" dirty="0" err="1"/>
              <a:t>weekofyear</a:t>
            </a:r>
            <a:r>
              <a:rPr lang="en-US" sz="1600" dirty="0"/>
              <a:t> – 52 weeks per year</a:t>
            </a:r>
          </a:p>
          <a:p>
            <a:pPr marL="285750" indent="-285750">
              <a:buFont typeface="Arial" panose="020B0604020202020204" pitchFamily="34" charset="0"/>
              <a:buChar char="•"/>
            </a:pPr>
            <a:r>
              <a:rPr lang="en-US" sz="1600" b="1" dirty="0"/>
              <a:t>reanalysis_precip_amt_kg_per_m2- </a:t>
            </a:r>
            <a:r>
              <a:rPr lang="en-US" sz="1600" dirty="0"/>
              <a:t>precipitation amount</a:t>
            </a:r>
          </a:p>
          <a:p>
            <a:pPr marL="285750" indent="-285750">
              <a:buFont typeface="Arial" panose="020B0604020202020204" pitchFamily="34" charset="0"/>
              <a:buChar char="•"/>
            </a:pPr>
            <a:r>
              <a:rPr lang="en-US" sz="1600" b="1" dirty="0" err="1"/>
              <a:t>reanalysis_specific_humidity_g_per_kg</a:t>
            </a:r>
            <a:r>
              <a:rPr lang="en-US" sz="1600" b="1" dirty="0"/>
              <a:t>- </a:t>
            </a:r>
            <a:r>
              <a:rPr lang="en-US" sz="1600" dirty="0"/>
              <a:t>humidity amount</a:t>
            </a:r>
          </a:p>
          <a:p>
            <a:pPr marL="285750" indent="-285750">
              <a:buFont typeface="Arial" panose="020B0604020202020204" pitchFamily="34" charset="0"/>
              <a:buChar char="•"/>
            </a:pPr>
            <a:r>
              <a:rPr lang="en-US" sz="1600" b="1" dirty="0" err="1"/>
              <a:t>reanalysis_avg_temp_k</a:t>
            </a:r>
            <a:r>
              <a:rPr lang="en-US" sz="1600" b="1" dirty="0"/>
              <a:t>. </a:t>
            </a:r>
            <a:r>
              <a:rPr lang="en-US" sz="1600" dirty="0"/>
              <a:t> - average air temperature</a:t>
            </a:r>
          </a:p>
          <a:p>
            <a:pPr marL="285750" indent="-285750">
              <a:buFont typeface="Arial" panose="020B0604020202020204" pitchFamily="34" charset="0"/>
              <a:buChar char="•"/>
            </a:pPr>
            <a:r>
              <a:rPr lang="en-US" sz="1600" b="1" dirty="0" err="1"/>
              <a:t>reanalysis_max_air_temp_k</a:t>
            </a:r>
            <a:r>
              <a:rPr lang="en-US" sz="1600" b="1" dirty="0"/>
              <a:t>- </a:t>
            </a:r>
            <a:r>
              <a:rPr lang="en-US" sz="1600" dirty="0"/>
              <a:t>Max air temperature</a:t>
            </a:r>
          </a:p>
          <a:p>
            <a:pPr marL="285750" indent="-285750">
              <a:buFont typeface="Arial" panose="020B0604020202020204" pitchFamily="34" charset="0"/>
              <a:buChar char="•"/>
            </a:pPr>
            <a:r>
              <a:rPr lang="en-US" sz="1600" b="1" dirty="0" err="1"/>
              <a:t>reanalysis_min_air_temp_k</a:t>
            </a:r>
            <a:r>
              <a:rPr lang="en-US" sz="1600" dirty="0"/>
              <a:t>- Min air temperature</a:t>
            </a:r>
          </a:p>
          <a:p>
            <a:pPr marL="285750" indent="-285750">
              <a:buFont typeface="Arial" panose="020B0604020202020204" pitchFamily="34" charset="0"/>
              <a:buChar char="•"/>
            </a:pPr>
            <a:r>
              <a:rPr lang="en-US" sz="1600" b="1" dirty="0" err="1"/>
              <a:t>total_cases</a:t>
            </a:r>
            <a:r>
              <a:rPr lang="en-US" sz="1600" dirty="0"/>
              <a:t>- Total cases recorder per every week</a:t>
            </a:r>
            <a:r>
              <a:rPr lang="en-US" sz="1400" dirty="0"/>
              <a:t>.</a:t>
            </a:r>
          </a:p>
          <a:p>
            <a:endParaRPr lang="en-US" dirty="0"/>
          </a:p>
          <a:p>
            <a:r>
              <a:rPr lang="en-US" dirty="0"/>
              <a:t>    </a:t>
            </a:r>
          </a:p>
        </p:txBody>
      </p:sp>
      <p:sp>
        <p:nvSpPr>
          <p:cNvPr id="10" name="TextBox 9">
            <a:extLst>
              <a:ext uri="{FF2B5EF4-FFF2-40B4-BE49-F238E27FC236}">
                <a16:creationId xmlns:a16="http://schemas.microsoft.com/office/drawing/2014/main" id="{9471A219-DDE7-9146-9B0F-E34ABC7BA30E}"/>
              </a:ext>
            </a:extLst>
          </p:cNvPr>
          <p:cNvSpPr txBox="1"/>
          <p:nvPr/>
        </p:nvSpPr>
        <p:spPr>
          <a:xfrm>
            <a:off x="752646" y="847612"/>
            <a:ext cx="4603125" cy="2893100"/>
          </a:xfrm>
          <a:prstGeom prst="rect">
            <a:avLst/>
          </a:prstGeom>
          <a:noFill/>
        </p:spPr>
        <p:txBody>
          <a:bodyPr wrap="square" rtlCol="0">
            <a:spAutoFit/>
          </a:bodyPr>
          <a:lstStyle/>
          <a:p>
            <a:r>
              <a:rPr lang="en-US" b="1" dirty="0"/>
              <a:t>How?</a:t>
            </a:r>
          </a:p>
          <a:p>
            <a:endParaRPr lang="en-US" dirty="0"/>
          </a:p>
          <a:p>
            <a:r>
              <a:rPr lang="en-US" sz="1600" dirty="0"/>
              <a:t>The data has taken from </a:t>
            </a:r>
            <a:r>
              <a:rPr lang="en-US" sz="1600" dirty="0" err="1"/>
              <a:t>drivenData.org</a:t>
            </a:r>
            <a:r>
              <a:rPr lang="en-US" sz="1600" dirty="0"/>
              <a:t>, it was released as a part of their competition </a:t>
            </a:r>
            <a:r>
              <a:rPr lang="en-US" sz="1600" dirty="0" err="1"/>
              <a:t>DengAI</a:t>
            </a:r>
            <a:r>
              <a:rPr lang="en-US" sz="1600" dirty="0"/>
              <a:t> .</a:t>
            </a:r>
          </a:p>
          <a:p>
            <a:endParaRPr lang="en-US" dirty="0"/>
          </a:p>
          <a:p>
            <a:r>
              <a:rPr lang="en-US" b="1" dirty="0"/>
              <a:t>Why?</a:t>
            </a:r>
          </a:p>
          <a:p>
            <a:endParaRPr lang="en-US" sz="1400" dirty="0"/>
          </a:p>
          <a:p>
            <a:r>
              <a:rPr lang="en-US" sz="1600" dirty="0"/>
              <a:t>An understanding of the relationship between climate and dengue dynamics can improve research initiatives and resource allocation to help fight life-threatening pandemics.</a:t>
            </a:r>
          </a:p>
        </p:txBody>
      </p:sp>
    </p:spTree>
    <p:extLst>
      <p:ext uri="{BB962C8B-B14F-4D97-AF65-F5344CB8AC3E}">
        <p14:creationId xmlns:p14="http://schemas.microsoft.com/office/powerpoint/2010/main" val="66632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questions??</a:t>
            </a:r>
          </a:p>
        </p:txBody>
      </p:sp>
      <p:sp>
        <p:nvSpPr>
          <p:cNvPr id="4" name="Content Placeholder 3">
            <a:extLst>
              <a:ext uri="{FF2B5EF4-FFF2-40B4-BE49-F238E27FC236}">
                <a16:creationId xmlns:a16="http://schemas.microsoft.com/office/drawing/2014/main" id="{04788113-7684-D54A-AB7C-4BEDDBF978A8}"/>
              </a:ext>
            </a:extLst>
          </p:cNvPr>
          <p:cNvSpPr>
            <a:spLocks noGrp="1"/>
          </p:cNvSpPr>
          <p:nvPr>
            <p:ph sz="half" idx="1"/>
          </p:nvPr>
        </p:nvSpPr>
        <p:spPr>
          <a:xfrm>
            <a:off x="1069848" y="2194560"/>
            <a:ext cx="10151146" cy="3977640"/>
          </a:xfrm>
        </p:spPr>
        <p:txBody>
          <a:bodyPr>
            <a:normAutofit/>
          </a:bodyPr>
          <a:lstStyle/>
          <a:p>
            <a:pPr marL="0" indent="0">
              <a:buNone/>
            </a:pPr>
            <a:endParaRPr lang="en-US" dirty="0"/>
          </a:p>
          <a:p>
            <a:pPr marL="457200" lvl="0" indent="-457200">
              <a:buFont typeface="+mj-lt"/>
              <a:buAutoNum type="arabicParenR"/>
            </a:pPr>
            <a:endParaRPr lang="en-US" dirty="0"/>
          </a:p>
          <a:p>
            <a:pPr marL="457200" lvl="0" indent="-457200">
              <a:buFont typeface="+mj-lt"/>
              <a:buAutoNum type="arabicParenR"/>
            </a:pPr>
            <a:endParaRPr lang="en-US" dirty="0"/>
          </a:p>
          <a:p>
            <a:pPr marL="457200" lvl="0" indent="-457200">
              <a:buFont typeface="+mj-lt"/>
              <a:buAutoNum type="arabicParenR"/>
            </a:pPr>
            <a:endParaRPr lang="en-US" dirty="0"/>
          </a:p>
          <a:p>
            <a:pPr marL="457200" indent="-457200">
              <a:buFont typeface="+mj-lt"/>
              <a:buAutoNum type="arabicParenR"/>
            </a:pPr>
            <a:r>
              <a:rPr lang="en-US" dirty="0"/>
              <a:t>Can you predict the number of dengue fever cases reported each week in each city cities for the given years based on environmental variables describing changes in temperature, precipitation and humidity?</a:t>
            </a:r>
          </a:p>
          <a:p>
            <a:pPr marL="0" indent="0">
              <a:buNone/>
            </a:pPr>
            <a:endParaRPr lang="en-US" dirty="0"/>
          </a:p>
        </p:txBody>
      </p:sp>
      <p:pic>
        <p:nvPicPr>
          <p:cNvPr id="10" name="Picture 9">
            <a:extLst>
              <a:ext uri="{FF2B5EF4-FFF2-40B4-BE49-F238E27FC236}">
                <a16:creationId xmlns:a16="http://schemas.microsoft.com/office/drawing/2014/main" id="{F2B6BDA5-A3C8-2148-B436-64E6AEC4B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230" y="423926"/>
            <a:ext cx="3530600" cy="3340100"/>
          </a:xfrm>
          <a:prstGeom prst="rect">
            <a:avLst/>
          </a:prstGeom>
        </p:spPr>
      </p:pic>
      <p:sp>
        <p:nvSpPr>
          <p:cNvPr id="3" name="TextBox 2">
            <a:extLst>
              <a:ext uri="{FF2B5EF4-FFF2-40B4-BE49-F238E27FC236}">
                <a16:creationId xmlns:a16="http://schemas.microsoft.com/office/drawing/2014/main" id="{D4DF5E49-C21F-874B-88C1-9957850B3E7A}"/>
              </a:ext>
            </a:extLst>
          </p:cNvPr>
          <p:cNvSpPr txBox="1"/>
          <p:nvPr/>
        </p:nvSpPr>
        <p:spPr>
          <a:xfrm>
            <a:off x="1069848" y="5055326"/>
            <a:ext cx="10053714" cy="923330"/>
          </a:xfrm>
          <a:prstGeom prst="rect">
            <a:avLst/>
          </a:prstGeom>
          <a:noFill/>
        </p:spPr>
        <p:txBody>
          <a:bodyPr wrap="none" rtlCol="0">
            <a:spAutoFit/>
          </a:bodyPr>
          <a:lstStyle/>
          <a:p>
            <a:r>
              <a:rPr lang="en-US" b="1" dirty="0"/>
              <a:t>Input    :  </a:t>
            </a:r>
            <a:r>
              <a:rPr lang="en-US" dirty="0" err="1"/>
              <a:t>city,year,weeks</a:t>
            </a:r>
            <a:r>
              <a:rPr lang="en-US" dirty="0"/>
              <a:t> and environmental variables (columns mentioned in previous slide)</a:t>
            </a:r>
          </a:p>
          <a:p>
            <a:endParaRPr lang="en-US" b="1" dirty="0"/>
          </a:p>
          <a:p>
            <a:r>
              <a:rPr lang="en-US" b="1" dirty="0"/>
              <a:t>Output :  </a:t>
            </a:r>
            <a:r>
              <a:rPr lang="en-US" dirty="0"/>
              <a:t>Predicted total cases and mean absolute error metric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4C5FFA-F542-AB41-9801-5DD486B94D3C}"/>
              </a:ext>
            </a:extLst>
          </p:cNvPr>
          <p:cNvSpPr/>
          <p:nvPr/>
        </p:nvSpPr>
        <p:spPr>
          <a:xfrm>
            <a:off x="754125" y="331317"/>
            <a:ext cx="6474080" cy="461665"/>
          </a:xfrm>
          <a:prstGeom prst="rect">
            <a:avLst/>
          </a:prstGeom>
        </p:spPr>
        <p:txBody>
          <a:bodyPr wrap="none">
            <a:spAutoFit/>
          </a:bodyPr>
          <a:lstStyle/>
          <a:p>
            <a:r>
              <a:rPr lang="en-US" sz="24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Data munging, statistical summary and visualization</a:t>
            </a:r>
            <a:r>
              <a:rPr lang="en-US" sz="2400" b="1" dirty="0">
                <a:solidFill>
                  <a:srgbClr val="24292E"/>
                </a:solidFill>
                <a:latin typeface="-apple-system"/>
              </a:rPr>
              <a:t> </a:t>
            </a:r>
            <a:endParaRPr lang="en-US" sz="2400" b="1" i="0" dirty="0">
              <a:solidFill>
                <a:srgbClr val="24292E"/>
              </a:solidFill>
              <a:effectLst/>
              <a:latin typeface="-apple-system"/>
            </a:endParaRPr>
          </a:p>
        </p:txBody>
      </p:sp>
      <p:sp>
        <p:nvSpPr>
          <p:cNvPr id="3" name="TextBox 2">
            <a:extLst>
              <a:ext uri="{FF2B5EF4-FFF2-40B4-BE49-F238E27FC236}">
                <a16:creationId xmlns:a16="http://schemas.microsoft.com/office/drawing/2014/main" id="{0D72DDF8-1640-F24A-B6D8-B034AF2D1B9A}"/>
              </a:ext>
            </a:extLst>
          </p:cNvPr>
          <p:cNvSpPr txBox="1"/>
          <p:nvPr/>
        </p:nvSpPr>
        <p:spPr>
          <a:xfrm>
            <a:off x="649623" y="864124"/>
            <a:ext cx="3955314" cy="369332"/>
          </a:xfrm>
          <a:prstGeom prst="rect">
            <a:avLst/>
          </a:prstGeom>
          <a:noFill/>
        </p:spPr>
        <p:txBody>
          <a:bodyPr wrap="none" rtlCol="0">
            <a:spAutoFit/>
          </a:bodyPr>
          <a:lstStyle/>
          <a:p>
            <a:r>
              <a:rPr lang="en-US" dirty="0"/>
              <a:t>Filled null values using </a:t>
            </a:r>
            <a:r>
              <a:rPr lang="en-US" dirty="0" err="1"/>
              <a:t>ffill</a:t>
            </a:r>
            <a:r>
              <a:rPr lang="en-US" dirty="0"/>
              <a:t> method.</a:t>
            </a:r>
          </a:p>
        </p:txBody>
      </p:sp>
      <p:pic>
        <p:nvPicPr>
          <p:cNvPr id="5" name="Picture 4">
            <a:extLst>
              <a:ext uri="{FF2B5EF4-FFF2-40B4-BE49-F238E27FC236}">
                <a16:creationId xmlns:a16="http://schemas.microsoft.com/office/drawing/2014/main" id="{C02E7E22-1AB3-3346-A2FB-63E37C7E4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42" y="1688668"/>
            <a:ext cx="3194038" cy="3201961"/>
          </a:xfrm>
          <a:prstGeom prst="rect">
            <a:avLst/>
          </a:prstGeom>
        </p:spPr>
      </p:pic>
      <p:sp>
        <p:nvSpPr>
          <p:cNvPr id="6" name="TextBox 5">
            <a:extLst>
              <a:ext uri="{FF2B5EF4-FFF2-40B4-BE49-F238E27FC236}">
                <a16:creationId xmlns:a16="http://schemas.microsoft.com/office/drawing/2014/main" id="{B04ADFA5-7A60-AF42-8B27-E2733CB61AFA}"/>
              </a:ext>
            </a:extLst>
          </p:cNvPr>
          <p:cNvSpPr txBox="1"/>
          <p:nvPr/>
        </p:nvSpPr>
        <p:spPr>
          <a:xfrm>
            <a:off x="189242" y="1372580"/>
            <a:ext cx="3562514" cy="307777"/>
          </a:xfrm>
          <a:prstGeom prst="rect">
            <a:avLst/>
          </a:prstGeom>
          <a:noFill/>
        </p:spPr>
        <p:txBody>
          <a:bodyPr wrap="square" rtlCol="0">
            <a:spAutoFit/>
          </a:bodyPr>
          <a:lstStyle/>
          <a:p>
            <a:r>
              <a:rPr lang="en-US" sz="1400" dirty="0"/>
              <a:t>Statistics of Total cases of both cities</a:t>
            </a:r>
          </a:p>
        </p:txBody>
      </p:sp>
      <p:sp>
        <p:nvSpPr>
          <p:cNvPr id="7" name="Rectangle 6">
            <a:extLst>
              <a:ext uri="{FF2B5EF4-FFF2-40B4-BE49-F238E27FC236}">
                <a16:creationId xmlns:a16="http://schemas.microsoft.com/office/drawing/2014/main" id="{81CAE416-B8A5-814B-94A4-B9EEB1E8708D}"/>
              </a:ext>
            </a:extLst>
          </p:cNvPr>
          <p:cNvSpPr/>
          <p:nvPr/>
        </p:nvSpPr>
        <p:spPr>
          <a:xfrm>
            <a:off x="3751756" y="1402984"/>
            <a:ext cx="2920671" cy="307777"/>
          </a:xfrm>
          <a:prstGeom prst="rect">
            <a:avLst/>
          </a:prstGeom>
        </p:spPr>
        <p:txBody>
          <a:bodyPr wrap="none">
            <a:spAutoFit/>
          </a:bodyPr>
          <a:lstStyle/>
          <a:p>
            <a:r>
              <a:rPr lang="en-US" sz="1400" dirty="0"/>
              <a:t>Statistics of Total cases of </a:t>
            </a:r>
            <a:r>
              <a:rPr lang="en-US" sz="1400" dirty="0" err="1"/>
              <a:t>Sanjuan</a:t>
            </a:r>
            <a:endParaRPr lang="en-US" sz="1400" dirty="0"/>
          </a:p>
        </p:txBody>
      </p:sp>
      <p:sp>
        <p:nvSpPr>
          <p:cNvPr id="8" name="Rectangle 7">
            <a:extLst>
              <a:ext uri="{FF2B5EF4-FFF2-40B4-BE49-F238E27FC236}">
                <a16:creationId xmlns:a16="http://schemas.microsoft.com/office/drawing/2014/main" id="{FAA95B71-1771-9D43-8B54-B5DB9D8E83B8}"/>
              </a:ext>
            </a:extLst>
          </p:cNvPr>
          <p:cNvSpPr/>
          <p:nvPr/>
        </p:nvSpPr>
        <p:spPr>
          <a:xfrm>
            <a:off x="8271953" y="1340866"/>
            <a:ext cx="2837315" cy="307777"/>
          </a:xfrm>
          <a:prstGeom prst="rect">
            <a:avLst/>
          </a:prstGeom>
        </p:spPr>
        <p:txBody>
          <a:bodyPr wrap="none">
            <a:spAutoFit/>
          </a:bodyPr>
          <a:lstStyle/>
          <a:p>
            <a:r>
              <a:rPr lang="en-US" sz="1400" dirty="0"/>
              <a:t>Statistics of Total cases of Iquitos</a:t>
            </a:r>
          </a:p>
        </p:txBody>
      </p:sp>
      <p:pic>
        <p:nvPicPr>
          <p:cNvPr id="10" name="Picture 9">
            <a:extLst>
              <a:ext uri="{FF2B5EF4-FFF2-40B4-BE49-F238E27FC236}">
                <a16:creationId xmlns:a16="http://schemas.microsoft.com/office/drawing/2014/main" id="{8192CA6B-2199-C742-B8C3-E0EC5EA1B9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6606" y="1871877"/>
            <a:ext cx="2871588" cy="2752374"/>
          </a:xfrm>
          <a:prstGeom prst="rect">
            <a:avLst/>
          </a:prstGeom>
        </p:spPr>
      </p:pic>
      <p:pic>
        <p:nvPicPr>
          <p:cNvPr id="12" name="Picture 11">
            <a:extLst>
              <a:ext uri="{FF2B5EF4-FFF2-40B4-BE49-F238E27FC236}">
                <a16:creationId xmlns:a16="http://schemas.microsoft.com/office/drawing/2014/main" id="{89F64AD8-E642-584E-AC8F-A64F420AD1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8363" y="1648644"/>
            <a:ext cx="2812483" cy="3119300"/>
          </a:xfrm>
          <a:prstGeom prst="rect">
            <a:avLst/>
          </a:prstGeom>
        </p:spPr>
      </p:pic>
      <p:sp>
        <p:nvSpPr>
          <p:cNvPr id="13" name="Rectangle 12">
            <a:extLst>
              <a:ext uri="{FF2B5EF4-FFF2-40B4-BE49-F238E27FC236}">
                <a16:creationId xmlns:a16="http://schemas.microsoft.com/office/drawing/2014/main" id="{DAE3DAD3-1933-DB4E-9387-EDEDC2CA421D}"/>
              </a:ext>
            </a:extLst>
          </p:cNvPr>
          <p:cNvSpPr/>
          <p:nvPr/>
        </p:nvSpPr>
        <p:spPr>
          <a:xfrm>
            <a:off x="352697" y="4815787"/>
            <a:ext cx="11234058" cy="2062103"/>
          </a:xfrm>
          <a:prstGeom prst="rect">
            <a:avLst/>
          </a:prstGeom>
        </p:spPr>
        <p:txBody>
          <a:bodyPr wrap="square">
            <a:spAutoFit/>
          </a:bodyPr>
          <a:lstStyle/>
          <a:p>
            <a:pPr marL="285750" indent="-285750">
              <a:buFont typeface="Arial" panose="020B0604020202020204" pitchFamily="34" charset="0"/>
              <a:buChar char="•"/>
            </a:pPr>
            <a:r>
              <a:rPr lang="en-US" sz="1600" dirty="0"/>
              <a:t>We can see that total cases of Dengue per Week have mean value of 24.6, max value as 461 and min value as 0 , From this data we can see that this distribution is highly skewed.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are so many outliers and mean of the data is 35.24 for train data and median of the data is having 20 cases of </a:t>
            </a:r>
            <a:r>
              <a:rPr lang="en-US" sz="1600" dirty="0" err="1"/>
              <a:t>sanjuan</a:t>
            </a:r>
            <a:r>
              <a:rPr lang="en-US" sz="1600" dirty="0"/>
              <a:t> city.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For </a:t>
            </a:r>
            <a:r>
              <a:rPr lang="en-US" sz="1600" dirty="0" err="1"/>
              <a:t>iquitos</a:t>
            </a:r>
            <a:r>
              <a:rPr lang="en-US" sz="1600" dirty="0"/>
              <a:t>, we can see that total cases are very low when compared to </a:t>
            </a:r>
            <a:r>
              <a:rPr lang="en-US" sz="1600" dirty="0" err="1"/>
              <a:t>sanjuan</a:t>
            </a:r>
            <a:r>
              <a:rPr lang="en-US" sz="1600" dirty="0"/>
              <a:t> city and </a:t>
            </a:r>
          </a:p>
          <a:p>
            <a:r>
              <a:rPr lang="en-US" sz="1600" dirty="0"/>
              <a:t>     mean is 8 cases median of the cases is 5.</a:t>
            </a:r>
          </a:p>
        </p:txBody>
      </p:sp>
    </p:spTree>
    <p:extLst>
      <p:ext uri="{BB962C8B-B14F-4D97-AF65-F5344CB8AC3E}">
        <p14:creationId xmlns:p14="http://schemas.microsoft.com/office/powerpoint/2010/main" val="115261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96A8F6-C24F-454F-B3A0-B5FD3CEE02BC}"/>
              </a:ext>
            </a:extLst>
          </p:cNvPr>
          <p:cNvSpPr txBox="1"/>
          <p:nvPr/>
        </p:nvSpPr>
        <p:spPr>
          <a:xfrm>
            <a:off x="940525" y="268859"/>
            <a:ext cx="1034257" cy="369332"/>
          </a:xfrm>
          <a:prstGeom prst="rect">
            <a:avLst/>
          </a:prstGeom>
          <a:noFill/>
        </p:spPr>
        <p:txBody>
          <a:bodyPr wrap="none" rtlCol="0">
            <a:spAutoFit/>
          </a:bodyPr>
          <a:lstStyle/>
          <a:p>
            <a:r>
              <a:rPr lang="en-US" b="1" dirty="0" err="1"/>
              <a:t>Cont</a:t>
            </a:r>
            <a:r>
              <a:rPr lang="en-US" b="1" dirty="0"/>
              <a:t>….</a:t>
            </a:r>
          </a:p>
        </p:txBody>
      </p:sp>
      <p:sp>
        <p:nvSpPr>
          <p:cNvPr id="3" name="TextBox 2">
            <a:extLst>
              <a:ext uri="{FF2B5EF4-FFF2-40B4-BE49-F238E27FC236}">
                <a16:creationId xmlns:a16="http://schemas.microsoft.com/office/drawing/2014/main" id="{151E49EB-2078-9E4E-B07D-88A9BB549904}"/>
              </a:ext>
            </a:extLst>
          </p:cNvPr>
          <p:cNvSpPr txBox="1"/>
          <p:nvPr/>
        </p:nvSpPr>
        <p:spPr>
          <a:xfrm>
            <a:off x="627018" y="646035"/>
            <a:ext cx="10933611" cy="1169551"/>
          </a:xfrm>
          <a:prstGeom prst="rect">
            <a:avLst/>
          </a:prstGeom>
          <a:noFill/>
        </p:spPr>
        <p:txBody>
          <a:bodyPr wrap="square" rtlCol="0">
            <a:spAutoFit/>
          </a:bodyPr>
          <a:lstStyle/>
          <a:p>
            <a:endParaRPr lang="en-US" sz="1600" dirty="0"/>
          </a:p>
          <a:p>
            <a:r>
              <a:rPr lang="en-US" dirty="0"/>
              <a:t>Correlation graph for </a:t>
            </a:r>
            <a:r>
              <a:rPr lang="en-US" dirty="0" err="1"/>
              <a:t>Sanjuan</a:t>
            </a:r>
            <a:r>
              <a:rPr lang="en-US" dirty="0"/>
              <a:t>:                                             Correlation graph for Iquitos</a:t>
            </a:r>
          </a:p>
          <a:p>
            <a:endParaRPr lang="en-US" dirty="0"/>
          </a:p>
          <a:p>
            <a:endParaRPr lang="en-US" dirty="0"/>
          </a:p>
        </p:txBody>
      </p:sp>
      <p:pic>
        <p:nvPicPr>
          <p:cNvPr id="5" name="Picture 4">
            <a:extLst>
              <a:ext uri="{FF2B5EF4-FFF2-40B4-BE49-F238E27FC236}">
                <a16:creationId xmlns:a16="http://schemas.microsoft.com/office/drawing/2014/main" id="{0D513BDB-B716-D344-8BBE-9157BF387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75" y="1360926"/>
            <a:ext cx="4217851" cy="3328640"/>
          </a:xfrm>
          <a:prstGeom prst="rect">
            <a:avLst/>
          </a:prstGeom>
        </p:spPr>
      </p:pic>
      <p:pic>
        <p:nvPicPr>
          <p:cNvPr id="7" name="Picture 6">
            <a:extLst>
              <a:ext uri="{FF2B5EF4-FFF2-40B4-BE49-F238E27FC236}">
                <a16:creationId xmlns:a16="http://schemas.microsoft.com/office/drawing/2014/main" id="{9F8B6F01-F24B-B642-85E3-7BF1A6A91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951" y="1230810"/>
            <a:ext cx="3836852" cy="3157702"/>
          </a:xfrm>
          <a:prstGeom prst="rect">
            <a:avLst/>
          </a:prstGeom>
        </p:spPr>
      </p:pic>
      <p:sp>
        <p:nvSpPr>
          <p:cNvPr id="8" name="Rectangle 7">
            <a:extLst>
              <a:ext uri="{FF2B5EF4-FFF2-40B4-BE49-F238E27FC236}">
                <a16:creationId xmlns:a16="http://schemas.microsoft.com/office/drawing/2014/main" id="{1DBE5917-4FE7-F647-9F95-4AD416B0E902}"/>
              </a:ext>
            </a:extLst>
          </p:cNvPr>
          <p:cNvSpPr/>
          <p:nvPr/>
        </p:nvSpPr>
        <p:spPr>
          <a:xfrm>
            <a:off x="940525" y="4801614"/>
            <a:ext cx="10019212" cy="1200329"/>
          </a:xfrm>
          <a:prstGeom prst="rect">
            <a:avLst/>
          </a:prstGeom>
        </p:spPr>
        <p:txBody>
          <a:bodyPr wrap="square">
            <a:spAutoFit/>
          </a:bodyPr>
          <a:lstStyle/>
          <a:p>
            <a:pPr marL="285750" indent="-285750">
              <a:buFont typeface="Arial" panose="020B0604020202020204" pitchFamily="34" charset="0"/>
              <a:buChar char="•"/>
            </a:pPr>
            <a:r>
              <a:rPr lang="en-US" dirty="0"/>
              <a:t>   We can see that total Cases does not correlate to any specific feature individually in both                cities.</a:t>
            </a:r>
          </a:p>
          <a:p>
            <a:pPr marL="285750" indent="-285750">
              <a:buFont typeface="Arial" panose="020B0604020202020204" pitchFamily="34" charset="0"/>
              <a:buChar char="•"/>
            </a:pPr>
            <a:r>
              <a:rPr lang="en-US" dirty="0"/>
              <a:t>The temperature variables (</a:t>
            </a:r>
            <a:r>
              <a:rPr lang="en-US" dirty="0" err="1"/>
              <a:t>reanalysis_avg_temp_k,reanalysis_min_air_temp_k</a:t>
            </a:r>
            <a:r>
              <a:rPr lang="en-US" dirty="0"/>
              <a:t> ,</a:t>
            </a:r>
            <a:r>
              <a:rPr lang="en-US" dirty="0" err="1"/>
              <a:t>reanalysis_max_air_temp_k</a:t>
            </a:r>
            <a:r>
              <a:rPr lang="en-US" dirty="0"/>
              <a:t>)and humidity are correlated in San Juan, but not in Iquitos</a:t>
            </a:r>
            <a:r>
              <a:rPr lang="en-US" dirty="0">
                <a:solidFill>
                  <a:srgbClr val="000000"/>
                </a:solidFill>
                <a:latin typeface="Helvetica Neue" panose="02000503000000020004" pitchFamily="2" charset="0"/>
              </a:rPr>
              <a:t>.</a:t>
            </a:r>
            <a:endParaRPr lang="en-US" b="0"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3190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AEC0F-A65C-3249-91F4-CE06D8593C37}"/>
              </a:ext>
            </a:extLst>
          </p:cNvPr>
          <p:cNvSpPr/>
          <p:nvPr/>
        </p:nvSpPr>
        <p:spPr>
          <a:xfrm>
            <a:off x="716459" y="461946"/>
            <a:ext cx="3799695" cy="461665"/>
          </a:xfrm>
          <a:prstGeom prst="rect">
            <a:avLst/>
          </a:prstGeom>
        </p:spPr>
        <p:txBody>
          <a:bodyPr wrap="none">
            <a:spAutoFit/>
          </a:bodyPr>
          <a:lstStyle/>
          <a:p>
            <a:r>
              <a:rPr lang="en-US" sz="24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Modelling activity/evaluation</a:t>
            </a:r>
          </a:p>
        </p:txBody>
      </p:sp>
      <p:sp>
        <p:nvSpPr>
          <p:cNvPr id="3" name="TextBox 2">
            <a:extLst>
              <a:ext uri="{FF2B5EF4-FFF2-40B4-BE49-F238E27FC236}">
                <a16:creationId xmlns:a16="http://schemas.microsoft.com/office/drawing/2014/main" id="{F7CE6619-1B82-904B-826A-3B74FA2F098F}"/>
              </a:ext>
            </a:extLst>
          </p:cNvPr>
          <p:cNvSpPr txBox="1"/>
          <p:nvPr/>
        </p:nvSpPr>
        <p:spPr>
          <a:xfrm>
            <a:off x="862148" y="1149532"/>
            <a:ext cx="10963066" cy="646331"/>
          </a:xfrm>
          <a:prstGeom prst="rect">
            <a:avLst/>
          </a:prstGeom>
          <a:noFill/>
        </p:spPr>
        <p:txBody>
          <a:bodyPr wrap="none" rtlCol="0">
            <a:spAutoFit/>
          </a:bodyPr>
          <a:lstStyle/>
          <a:p>
            <a:r>
              <a:rPr lang="en-US" dirty="0"/>
              <a:t>BASELINE MODEL : Used Linear Regression as Baseline Model and found that there is no linear relation</a:t>
            </a:r>
          </a:p>
          <a:p>
            <a:r>
              <a:rPr lang="en-US" dirty="0"/>
              <a:t> between actual and predicted values for both cities.</a:t>
            </a:r>
          </a:p>
        </p:txBody>
      </p:sp>
      <p:pic>
        <p:nvPicPr>
          <p:cNvPr id="5" name="Picture 4">
            <a:extLst>
              <a:ext uri="{FF2B5EF4-FFF2-40B4-BE49-F238E27FC236}">
                <a16:creationId xmlns:a16="http://schemas.microsoft.com/office/drawing/2014/main" id="{0A8BA8E1-D3DE-1348-AFB8-0A29AD472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192" y="2461175"/>
            <a:ext cx="4991100" cy="3390900"/>
          </a:xfrm>
          <a:prstGeom prst="rect">
            <a:avLst/>
          </a:prstGeom>
        </p:spPr>
      </p:pic>
      <p:pic>
        <p:nvPicPr>
          <p:cNvPr id="8" name="Picture 7">
            <a:extLst>
              <a:ext uri="{FF2B5EF4-FFF2-40B4-BE49-F238E27FC236}">
                <a16:creationId xmlns:a16="http://schemas.microsoft.com/office/drawing/2014/main" id="{9B3A4064-4ACF-ED49-BFEA-B8B479B2B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781" y="2455537"/>
            <a:ext cx="5422900" cy="3492500"/>
          </a:xfrm>
          <a:prstGeom prst="rect">
            <a:avLst/>
          </a:prstGeom>
        </p:spPr>
      </p:pic>
      <p:sp>
        <p:nvSpPr>
          <p:cNvPr id="10" name="TextBox 9">
            <a:extLst>
              <a:ext uri="{FF2B5EF4-FFF2-40B4-BE49-F238E27FC236}">
                <a16:creationId xmlns:a16="http://schemas.microsoft.com/office/drawing/2014/main" id="{3CF410DF-F15F-B84D-BBDD-1555B9CE50BB}"/>
              </a:ext>
            </a:extLst>
          </p:cNvPr>
          <p:cNvSpPr txBox="1"/>
          <p:nvPr/>
        </p:nvSpPr>
        <p:spPr>
          <a:xfrm>
            <a:off x="1267097" y="2086205"/>
            <a:ext cx="2129245" cy="369332"/>
          </a:xfrm>
          <a:prstGeom prst="rect">
            <a:avLst/>
          </a:prstGeom>
          <a:noFill/>
        </p:spPr>
        <p:txBody>
          <a:bodyPr wrap="square" rtlCol="0">
            <a:spAutoFit/>
          </a:bodyPr>
          <a:lstStyle/>
          <a:p>
            <a:r>
              <a:rPr lang="en-US" dirty="0" err="1"/>
              <a:t>Sanjuan</a:t>
            </a:r>
            <a:r>
              <a:rPr lang="en-US" dirty="0"/>
              <a:t> City</a:t>
            </a:r>
          </a:p>
        </p:txBody>
      </p:sp>
      <p:sp>
        <p:nvSpPr>
          <p:cNvPr id="11" name="TextBox 10">
            <a:extLst>
              <a:ext uri="{FF2B5EF4-FFF2-40B4-BE49-F238E27FC236}">
                <a16:creationId xmlns:a16="http://schemas.microsoft.com/office/drawing/2014/main" id="{15056D36-EE61-5945-89E8-14FE5D0676BC}"/>
              </a:ext>
            </a:extLst>
          </p:cNvPr>
          <p:cNvSpPr txBox="1"/>
          <p:nvPr/>
        </p:nvSpPr>
        <p:spPr>
          <a:xfrm>
            <a:off x="7171508" y="2086205"/>
            <a:ext cx="1402948" cy="369332"/>
          </a:xfrm>
          <a:prstGeom prst="rect">
            <a:avLst/>
          </a:prstGeom>
          <a:noFill/>
        </p:spPr>
        <p:txBody>
          <a:bodyPr wrap="none" rtlCol="0">
            <a:spAutoFit/>
          </a:bodyPr>
          <a:lstStyle/>
          <a:p>
            <a:r>
              <a:rPr lang="en-US" dirty="0"/>
              <a:t>Iquitos City</a:t>
            </a:r>
          </a:p>
        </p:txBody>
      </p:sp>
    </p:spTree>
    <p:extLst>
      <p:ext uri="{BB962C8B-B14F-4D97-AF65-F5344CB8AC3E}">
        <p14:creationId xmlns:p14="http://schemas.microsoft.com/office/powerpoint/2010/main" val="61116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61E534-AAE7-8C4E-B924-CFC9AE9DD56A}"/>
              </a:ext>
            </a:extLst>
          </p:cNvPr>
          <p:cNvSpPr txBox="1"/>
          <p:nvPr/>
        </p:nvSpPr>
        <p:spPr>
          <a:xfrm>
            <a:off x="912322" y="496835"/>
            <a:ext cx="6690678" cy="461665"/>
          </a:xfrm>
          <a:prstGeom prst="rect">
            <a:avLst/>
          </a:prstGeom>
          <a:noFill/>
        </p:spPr>
        <p:txBody>
          <a:bodyPr wrap="none" rtlCol="0">
            <a:spAutoFit/>
          </a:bodyPr>
          <a:lstStyle/>
          <a:p>
            <a:r>
              <a:rPr lang="en-US" sz="24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we Choose : negative binomial regression model </a:t>
            </a:r>
          </a:p>
        </p:txBody>
      </p:sp>
      <p:sp>
        <p:nvSpPr>
          <p:cNvPr id="5" name="TextBox 4">
            <a:extLst>
              <a:ext uri="{FF2B5EF4-FFF2-40B4-BE49-F238E27FC236}">
                <a16:creationId xmlns:a16="http://schemas.microsoft.com/office/drawing/2014/main" id="{4525BB23-43ED-0F49-91AB-1961EEA89E1F}"/>
              </a:ext>
            </a:extLst>
          </p:cNvPr>
          <p:cNvSpPr txBox="1"/>
          <p:nvPr/>
        </p:nvSpPr>
        <p:spPr>
          <a:xfrm>
            <a:off x="912321" y="1235498"/>
            <a:ext cx="6011839" cy="369332"/>
          </a:xfrm>
          <a:prstGeom prst="rect">
            <a:avLst/>
          </a:prstGeom>
          <a:noFill/>
        </p:spPr>
        <p:txBody>
          <a:bodyPr wrap="none" rtlCol="0">
            <a:spAutoFit/>
          </a:bodyPr>
          <a:lstStyle/>
          <a:p>
            <a:r>
              <a:rPr lang="en-US" dirty="0"/>
              <a:t>Motivation to use Negative Binomial Regression Model:</a:t>
            </a:r>
          </a:p>
        </p:txBody>
      </p:sp>
      <p:pic>
        <p:nvPicPr>
          <p:cNvPr id="7" name="Picture 6">
            <a:extLst>
              <a:ext uri="{FF2B5EF4-FFF2-40B4-BE49-F238E27FC236}">
                <a16:creationId xmlns:a16="http://schemas.microsoft.com/office/drawing/2014/main" id="{6BDE2C23-1A54-9048-928C-96CDD8AE4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703" y="1881828"/>
            <a:ext cx="5175587" cy="2967181"/>
          </a:xfrm>
          <a:prstGeom prst="rect">
            <a:avLst/>
          </a:prstGeom>
        </p:spPr>
      </p:pic>
      <p:sp>
        <p:nvSpPr>
          <p:cNvPr id="8" name="TextBox 7">
            <a:extLst>
              <a:ext uri="{FF2B5EF4-FFF2-40B4-BE49-F238E27FC236}">
                <a16:creationId xmlns:a16="http://schemas.microsoft.com/office/drawing/2014/main" id="{7A6FD890-9804-A84B-A8B6-531E8BC69545}"/>
              </a:ext>
            </a:extLst>
          </p:cNvPr>
          <p:cNvSpPr txBox="1"/>
          <p:nvPr/>
        </p:nvSpPr>
        <p:spPr>
          <a:xfrm>
            <a:off x="6296298" y="3252651"/>
            <a:ext cx="531658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Data is highly skew distributed.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 is use to Predict the count when variance is higher than </a:t>
            </a:r>
            <a:r>
              <a:rPr lang="en-US" dirty="0" err="1"/>
              <a:t>mean.It</a:t>
            </a:r>
            <a:r>
              <a:rPr lang="en-US" dirty="0"/>
              <a:t> suits to our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tune alpha Parameter.</a:t>
            </a:r>
          </a:p>
          <a:p>
            <a:endParaRPr lang="en-US" dirty="0"/>
          </a:p>
          <a:p>
            <a:endParaRPr lang="en-US" dirty="0"/>
          </a:p>
          <a:p>
            <a:r>
              <a:rPr lang="en-US" dirty="0"/>
              <a:t> </a:t>
            </a:r>
          </a:p>
        </p:txBody>
      </p:sp>
      <p:sp>
        <p:nvSpPr>
          <p:cNvPr id="9" name="TextBox 8">
            <a:extLst>
              <a:ext uri="{FF2B5EF4-FFF2-40B4-BE49-F238E27FC236}">
                <a16:creationId xmlns:a16="http://schemas.microsoft.com/office/drawing/2014/main" id="{B584449F-1095-5F4B-B570-7F705DB34061}"/>
              </a:ext>
            </a:extLst>
          </p:cNvPr>
          <p:cNvSpPr txBox="1"/>
          <p:nvPr/>
        </p:nvSpPr>
        <p:spPr>
          <a:xfrm>
            <a:off x="859929" y="4977726"/>
            <a:ext cx="10454721" cy="1477328"/>
          </a:xfrm>
          <a:prstGeom prst="rect">
            <a:avLst/>
          </a:prstGeom>
          <a:noFill/>
        </p:spPr>
        <p:txBody>
          <a:bodyPr wrap="none" rtlCol="0">
            <a:spAutoFit/>
          </a:bodyPr>
          <a:lstStyle/>
          <a:p>
            <a:endParaRPr lang="en-US" b="1" dirty="0"/>
          </a:p>
          <a:p>
            <a:r>
              <a:rPr lang="en-US" b="1" dirty="0"/>
              <a:t>Conclusion:</a:t>
            </a:r>
          </a:p>
          <a:p>
            <a:endParaRPr lang="en-US" b="1" dirty="0"/>
          </a:p>
          <a:p>
            <a:r>
              <a:rPr lang="en-US" dirty="0"/>
              <a:t>Using this model, we found that evaluation metric </a:t>
            </a:r>
            <a:r>
              <a:rPr lang="en-US" dirty="0" err="1"/>
              <a:t>i.e</a:t>
            </a:r>
            <a:r>
              <a:rPr lang="en-US" dirty="0"/>
              <a:t> Mean Absolute Error is less when compared</a:t>
            </a:r>
          </a:p>
          <a:p>
            <a:r>
              <a:rPr lang="en-US" dirty="0"/>
              <a:t>To Baseline models and predicted total cases.</a:t>
            </a:r>
          </a:p>
        </p:txBody>
      </p:sp>
      <p:pic>
        <p:nvPicPr>
          <p:cNvPr id="4" name="Picture 3">
            <a:extLst>
              <a:ext uri="{FF2B5EF4-FFF2-40B4-BE49-F238E27FC236}">
                <a16:creationId xmlns:a16="http://schemas.microsoft.com/office/drawing/2014/main" id="{60CDA0C1-A2F5-8A42-95DC-B264E692D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3888" y="1947589"/>
            <a:ext cx="6189255" cy="1333500"/>
          </a:xfrm>
          <a:prstGeom prst="rect">
            <a:avLst/>
          </a:prstGeom>
        </p:spPr>
      </p:pic>
    </p:spTree>
    <p:extLst>
      <p:ext uri="{BB962C8B-B14F-4D97-AF65-F5344CB8AC3E}">
        <p14:creationId xmlns:p14="http://schemas.microsoft.com/office/powerpoint/2010/main" val="283320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119CCC-AD59-E848-960F-063BFB458A8B}"/>
              </a:ext>
            </a:extLst>
          </p:cNvPr>
          <p:cNvSpPr txBox="1"/>
          <p:nvPr/>
        </p:nvSpPr>
        <p:spPr>
          <a:xfrm>
            <a:off x="4023359" y="2847704"/>
            <a:ext cx="5486400" cy="1015663"/>
          </a:xfrm>
          <a:prstGeom prst="rect">
            <a:avLst/>
          </a:prstGeom>
          <a:noFill/>
        </p:spPr>
        <p:txBody>
          <a:bodyPr wrap="square" rtlCol="0">
            <a:spAutoFit/>
          </a:bodyPr>
          <a:lstStyle/>
          <a:p>
            <a:r>
              <a:rPr lang="en-US" sz="60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THANK YOU</a:t>
            </a:r>
          </a:p>
        </p:txBody>
      </p:sp>
    </p:spTree>
    <p:extLst>
      <p:ext uri="{BB962C8B-B14F-4D97-AF65-F5344CB8AC3E}">
        <p14:creationId xmlns:p14="http://schemas.microsoft.com/office/powerpoint/2010/main" val="2051170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523</TotalTime>
  <Words>497</Words>
  <Application>Microsoft Macintosh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Arial</vt:lpstr>
      <vt:lpstr>Calibri</vt:lpstr>
      <vt:lpstr>Helvetica Neue</vt:lpstr>
      <vt:lpstr>Rockwell</vt:lpstr>
      <vt:lpstr>Rockwell Condensed</vt:lpstr>
      <vt:lpstr>Rockwell Extra Bold</vt:lpstr>
      <vt:lpstr>Wingdings</vt:lpstr>
      <vt:lpstr>Wood Type</vt:lpstr>
      <vt:lpstr>DengAI: Visualizing Disease Spread  </vt:lpstr>
      <vt:lpstr>PowerPoint Presentation</vt:lpstr>
      <vt:lpstr>questions??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Mayuri Mylarisetti</dc:creator>
  <cp:lastModifiedBy>Mayuri Mylarisetti</cp:lastModifiedBy>
  <cp:revision>193</cp:revision>
  <dcterms:created xsi:type="dcterms:W3CDTF">2018-05-27T05:53:00Z</dcterms:created>
  <dcterms:modified xsi:type="dcterms:W3CDTF">2018-08-20T18:27:14Z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