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2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7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4485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4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94D440-3357-4FA0-B17F-B1BACEA636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9FB5EEF-A3B1-4E66-850C-ACA0DA094C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9D4C57E-F75C-4B9C-977E-C8A78EB46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DF509-5501-4871-8D95-33FF59B396E9}" type="datetimeFigureOut">
              <a:rPr lang="en-IN" smtClean="0"/>
              <a:pPr/>
              <a:t>05-08-2024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CB532EF-474D-43F8-AD41-BA3EC7D75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BF1BF2F-8163-40A2-BB92-D2F949576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092D2-50B4-4B2D-99B8-19CF9F2237B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142238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C40851-2CBE-444E-9B8D-5139852B3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3D48E18-60EE-4526-ADFB-C6418951D4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CC8355E-8D4F-4875-8181-B412BEB60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DF509-5501-4871-8D95-33FF59B396E9}" type="datetimeFigureOut">
              <a:rPr lang="en-IN" smtClean="0"/>
              <a:pPr/>
              <a:t>05-08-2024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9C75964-5EF5-41C2-9A1F-B8D73ECBE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B150E7E-04C4-4BCB-888B-6837DB7AC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092D2-50B4-4B2D-99B8-19CF9F2237B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276618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EF7D11E0-D485-40EC-B7A3-51553A7BBC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D5640E7-3980-48A0-A2A3-6192E948A2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CF7FEE9-7F03-4DBA-B608-B7AEC5F71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DF509-5501-4871-8D95-33FF59B396E9}" type="datetimeFigureOut">
              <a:rPr lang="en-IN" smtClean="0"/>
              <a:pPr/>
              <a:t>05-08-2024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580249B-C730-4280-B87A-457033192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2716C7F-73E9-48C3-BD15-5CBFBAD46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092D2-50B4-4B2D-99B8-19CF9F2237B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10649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00667C8-7A23-4B2C-9B7F-B109FA8F7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E1D61E4-0ED3-4F43-AD3B-363FF5448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E493F51-D39D-4A1A-930C-1197DFB7C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DF509-5501-4871-8D95-33FF59B396E9}" type="datetimeFigureOut">
              <a:rPr lang="en-IN" smtClean="0"/>
              <a:pPr/>
              <a:t>05-08-2024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CDD2925-3C4D-44F5-8B69-03DC0F5AB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B4B48AB-92B4-428F-B54A-70E96B663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092D2-50B4-4B2D-99B8-19CF9F2237B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473147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3D115AA-D759-468A-9AFA-2359EDFFE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ADE914E-B94D-4062-9796-022256ED0E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0E8FDA5-8E4E-4623-A3B9-F56C756DF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DF509-5501-4871-8D95-33FF59B396E9}" type="datetimeFigureOut">
              <a:rPr lang="en-IN" smtClean="0"/>
              <a:pPr/>
              <a:t>05-08-2024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DF07BF0-D06E-4544-B042-21C36861A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5BC6644-1E7D-40BD-AE6C-52E546FA5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092D2-50B4-4B2D-99B8-19CF9F2237B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38966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5BCDAE-E056-496E-8E7E-B254DB1B9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6F748CE-2A86-42A9-99B2-0FB6D78E52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239B763-9F84-4D27-92D3-50C2D59F0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BF62DE7-4892-4B8E-B783-6C77E5F73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DF509-5501-4871-8D95-33FF59B396E9}" type="datetimeFigureOut">
              <a:rPr lang="en-IN" smtClean="0"/>
              <a:pPr/>
              <a:t>05-08-2024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53B9B9A-E9D9-4974-8E7A-12E8255BC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6D11653-673A-441B-95D9-E85F6E1B9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092D2-50B4-4B2D-99B8-19CF9F2237B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56988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BDBAA62-2664-4E72-BEE8-08711D8F8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133BDEA-EAA0-430B-AD33-23B85F3957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B4540D4-8812-43CB-928D-F9E178F7DE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59C71E93-B4D9-40C5-AABA-C4C62D7CAA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1B03E38A-81CE-41DC-9527-AEC8252434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13798839-91EA-4A71-A217-BAF8354C5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DF509-5501-4871-8D95-33FF59B396E9}" type="datetimeFigureOut">
              <a:rPr lang="en-IN" smtClean="0"/>
              <a:pPr/>
              <a:t>05-08-2024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BC5E1635-925C-4C4F-8A17-0DFE85BCA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2CCE9176-55F4-48BE-B417-349D5EA04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092D2-50B4-4B2D-99B8-19CF9F2237B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878886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F65A5BF-8AEC-42AF-9F0B-934E74473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FA715513-8D3F-4483-9A35-59B0C4E58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DF509-5501-4871-8D95-33FF59B396E9}" type="datetimeFigureOut">
              <a:rPr lang="en-IN" smtClean="0"/>
              <a:pPr/>
              <a:t>05-08-2024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ADB9183-D8FE-4F1D-8562-70E38A5B7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6C60054-4E62-4773-9254-6E067CE4B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092D2-50B4-4B2D-99B8-19CF9F2237B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528328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57748F4-EDAF-4904-BA64-507F835F2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DF509-5501-4871-8D95-33FF59B396E9}" type="datetimeFigureOut">
              <a:rPr lang="en-IN" smtClean="0"/>
              <a:pPr/>
              <a:t>05-08-2024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7AC50D36-E1C7-438D-A0EA-E2457DD0F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B0BD94F-2DAC-4D43-A9B5-E271C0CE8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092D2-50B4-4B2D-99B8-19CF9F2237B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62009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8E7D2D-2DB8-4466-9F5E-A3EAF22F3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EA731EF-E682-4FD8-9BB4-E1EEB9A0C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4B3E36B-DFAF-46D6-8A6F-57A931E7F1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D3E88F3-86EA-4624-BAC1-542F809C9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DF509-5501-4871-8D95-33FF59B396E9}" type="datetimeFigureOut">
              <a:rPr lang="en-IN" smtClean="0"/>
              <a:pPr/>
              <a:t>05-08-2024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07B10AF-F631-471D-AA3E-7B3C189A4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5488F8A-B471-4803-83B7-EB6046D8A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092D2-50B4-4B2D-99B8-19CF9F2237B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264569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5159495-F729-479C-8DEB-AC976FD25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844438E4-B613-4BAD-AFC4-2C706D2A9C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854F8AB-82C1-4607-B9BE-8F15AC650A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D8E1C37-F5E9-4D69-AD4F-0784A2917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DF509-5501-4871-8D95-33FF59B396E9}" type="datetimeFigureOut">
              <a:rPr lang="en-IN" smtClean="0"/>
              <a:pPr/>
              <a:t>05-08-2024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FC5BF1C-06CA-4ED4-B798-7F528D336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9B6B3B0-658F-4309-9454-BEE1F5665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092D2-50B4-4B2D-99B8-19CF9F2237B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442209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07FAADFD-3420-403C-A425-83D49B7E8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213768F-523B-4692-9B2A-C3E07DE049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4B82CEA-CAEB-4F3B-B334-B5DB8530D8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DF509-5501-4871-8D95-33FF59B396E9}" type="datetimeFigureOut">
              <a:rPr lang="en-IN" smtClean="0"/>
              <a:pPr/>
              <a:t>05-08-2024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7E39501-79DB-4B01-A226-8CFAC7DACB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E5930BE-509C-41B0-8B36-80E43C92AF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5092D2-50B4-4B2D-99B8-19CF9F2237B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810860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8CE48D8B-4BEE-48AF-AD5E-E51CD578449B}"/>
              </a:ext>
            </a:extLst>
          </p:cNvPr>
          <p:cNvSpPr/>
          <p:nvPr/>
        </p:nvSpPr>
        <p:spPr>
          <a:xfrm rot="16200000">
            <a:off x="-3019425" y="3019425"/>
            <a:ext cx="6858000" cy="81915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7C28208C-ED30-49D8-BDB3-8E7E2E2F162C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409575" y="0"/>
            <a:ext cx="0" cy="3428999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xmlns="" id="{87113E99-474C-48F2-91F4-BD406CA3B360}"/>
              </a:ext>
            </a:extLst>
          </p:cNvPr>
          <p:cNvSpPr/>
          <p:nvPr/>
        </p:nvSpPr>
        <p:spPr>
          <a:xfrm>
            <a:off x="342900" y="3428999"/>
            <a:ext cx="133350" cy="20955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F846E871-3A3D-4563-A877-5D82405EE855}"/>
              </a:ext>
            </a:extLst>
          </p:cNvPr>
          <p:cNvSpPr txBox="1"/>
          <p:nvPr/>
        </p:nvSpPr>
        <p:spPr>
          <a:xfrm>
            <a:off x="2280557" y="2209528"/>
            <a:ext cx="8153400" cy="1754326"/>
          </a:xfrm>
          <a:prstGeom prst="rect">
            <a:avLst/>
          </a:prstGeom>
          <a:solidFill>
            <a:srgbClr val="00B0F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Arial Black" panose="020B0A04020102020204" pitchFamily="34" charset="0"/>
              </a:rPr>
              <a:t>STRUCTURED QUERY LANGUAGE</a:t>
            </a:r>
            <a:endParaRPr lang="en-IN" sz="5400" dirty="0">
              <a:latin typeface="Arial Black" panose="020B0A040201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1800E3A5-4503-46A5-8BBE-94BC6D5AC1E5}"/>
              </a:ext>
            </a:extLst>
          </p:cNvPr>
          <p:cNvSpPr txBox="1"/>
          <p:nvPr/>
        </p:nvSpPr>
        <p:spPr>
          <a:xfrm>
            <a:off x="9304033" y="4623564"/>
            <a:ext cx="16769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- MAYURI .D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xmlns="" val="3890744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8CE48D8B-4BEE-48AF-AD5E-E51CD578449B}"/>
              </a:ext>
            </a:extLst>
          </p:cNvPr>
          <p:cNvSpPr/>
          <p:nvPr/>
        </p:nvSpPr>
        <p:spPr>
          <a:xfrm rot="16200000">
            <a:off x="-3019425" y="3019425"/>
            <a:ext cx="6858000" cy="81915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7C28208C-ED30-49D8-BDB3-8E7E2E2F162C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409575" y="0"/>
            <a:ext cx="0" cy="3428999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xmlns="" id="{87113E99-474C-48F2-91F4-BD406CA3B360}"/>
              </a:ext>
            </a:extLst>
          </p:cNvPr>
          <p:cNvSpPr/>
          <p:nvPr/>
        </p:nvSpPr>
        <p:spPr>
          <a:xfrm>
            <a:off x="342900" y="3428999"/>
            <a:ext cx="133350" cy="20955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2C33324E-3C35-46C5-8BBE-1F97EDB871F4}"/>
              </a:ext>
            </a:extLst>
          </p:cNvPr>
          <p:cNvSpPr/>
          <p:nvPr/>
        </p:nvSpPr>
        <p:spPr>
          <a:xfrm>
            <a:off x="1365118" y="318655"/>
            <a:ext cx="998823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/>
              <a:t>To download selected products on device, click on </a:t>
            </a:r>
            <a:r>
              <a:rPr lang="en-IN" sz="2000" b="1" dirty="0"/>
              <a:t>EXECUTE</a:t>
            </a:r>
            <a:r>
              <a:rPr lang="en-IN" sz="2000" dirty="0"/>
              <a:t>. </a:t>
            </a:r>
          </a:p>
          <a:p>
            <a:r>
              <a:rPr lang="en-US" sz="2000" dirty="0"/>
              <a:t>A</a:t>
            </a:r>
            <a:r>
              <a:rPr lang="en-IN" sz="2000" dirty="0" err="1"/>
              <a:t>fter</a:t>
            </a:r>
            <a:r>
              <a:rPr lang="en-IN" sz="2000" dirty="0"/>
              <a:t> getting the status as complete and green symbol, click on </a:t>
            </a:r>
            <a:r>
              <a:rPr lang="en-IN" sz="2000" b="1" dirty="0"/>
              <a:t>NEXT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814C2E0A-30B3-485E-803F-22C0D20682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1591" t="8869" r="21818" b="15372"/>
          <a:stretch/>
        </p:blipFill>
        <p:spPr>
          <a:xfrm>
            <a:off x="2428405" y="1169179"/>
            <a:ext cx="7335190" cy="5520895"/>
          </a:xfrm>
          <a:prstGeom prst="rect">
            <a:avLst/>
          </a:prstGeom>
          <a:ln>
            <a:solidFill>
              <a:srgbClr val="00B0F0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D528E6F6-C7E2-47CD-A0D5-F7B323F00AA7}"/>
              </a:ext>
            </a:extLst>
          </p:cNvPr>
          <p:cNvSpPr/>
          <p:nvPr/>
        </p:nvSpPr>
        <p:spPr>
          <a:xfrm>
            <a:off x="8007927" y="6285942"/>
            <a:ext cx="983673" cy="4612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835827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8CE48D8B-4BEE-48AF-AD5E-E51CD578449B}"/>
              </a:ext>
            </a:extLst>
          </p:cNvPr>
          <p:cNvSpPr/>
          <p:nvPr/>
        </p:nvSpPr>
        <p:spPr>
          <a:xfrm rot="16200000">
            <a:off x="-3019425" y="3019425"/>
            <a:ext cx="6858000" cy="81915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7C28208C-ED30-49D8-BDB3-8E7E2E2F162C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409575" y="0"/>
            <a:ext cx="0" cy="3428999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xmlns="" id="{87113E99-474C-48F2-91F4-BD406CA3B360}"/>
              </a:ext>
            </a:extLst>
          </p:cNvPr>
          <p:cNvSpPr/>
          <p:nvPr/>
        </p:nvSpPr>
        <p:spPr>
          <a:xfrm>
            <a:off x="342900" y="3428999"/>
            <a:ext cx="133350" cy="20955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2C33324E-3C35-46C5-8BBE-1F97EDB871F4}"/>
              </a:ext>
            </a:extLst>
          </p:cNvPr>
          <p:cNvSpPr/>
          <p:nvPr/>
        </p:nvSpPr>
        <p:spPr>
          <a:xfrm>
            <a:off x="1635230" y="445853"/>
            <a:ext cx="99882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/>
              <a:t>click </a:t>
            </a:r>
            <a:r>
              <a:rPr lang="en-IN" sz="2000" b="1" dirty="0"/>
              <a:t>NEXT </a:t>
            </a:r>
            <a:r>
              <a:rPr lang="en-IN" sz="2000" dirty="0"/>
              <a:t>for product configuration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6EF895AA-1042-4551-9F33-3EEF8992B2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1477" t="8667" r="21932" b="14527"/>
          <a:stretch/>
        </p:blipFill>
        <p:spPr>
          <a:xfrm>
            <a:off x="2464652" y="1066800"/>
            <a:ext cx="7262695" cy="5541819"/>
          </a:xfrm>
          <a:prstGeom prst="rect">
            <a:avLst/>
          </a:prstGeom>
          <a:ln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xmlns="" val="3602269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8CE48D8B-4BEE-48AF-AD5E-E51CD578449B}"/>
              </a:ext>
            </a:extLst>
          </p:cNvPr>
          <p:cNvSpPr/>
          <p:nvPr/>
        </p:nvSpPr>
        <p:spPr>
          <a:xfrm rot="16200000">
            <a:off x="-3019425" y="3019425"/>
            <a:ext cx="6858000" cy="81915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7C28208C-ED30-49D8-BDB3-8E7E2E2F162C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409575" y="0"/>
            <a:ext cx="0" cy="3428999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xmlns="" id="{87113E99-474C-48F2-91F4-BD406CA3B360}"/>
              </a:ext>
            </a:extLst>
          </p:cNvPr>
          <p:cNvSpPr/>
          <p:nvPr/>
        </p:nvSpPr>
        <p:spPr>
          <a:xfrm>
            <a:off x="342900" y="3428999"/>
            <a:ext cx="133350" cy="20955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2C33324E-3C35-46C5-8BBE-1F97EDB871F4}"/>
              </a:ext>
            </a:extLst>
          </p:cNvPr>
          <p:cNvSpPr/>
          <p:nvPr/>
        </p:nvSpPr>
        <p:spPr>
          <a:xfrm>
            <a:off x="1431101" y="444181"/>
            <a:ext cx="99882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/>
              <a:t>On type and networking, nothing to change just have a look and click </a:t>
            </a:r>
            <a:r>
              <a:rPr lang="en-IN" sz="2000" b="1" dirty="0"/>
              <a:t>NEXT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2FF3C220-F53F-48C0-BDB8-1E3D3928C70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1250" t="8465" r="21364" b="15372"/>
          <a:stretch/>
        </p:blipFill>
        <p:spPr>
          <a:xfrm>
            <a:off x="2400302" y="1084655"/>
            <a:ext cx="7391396" cy="5515363"/>
          </a:xfrm>
          <a:prstGeom prst="rect">
            <a:avLst/>
          </a:prstGeom>
          <a:ln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xmlns="" val="48366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8CE48D8B-4BEE-48AF-AD5E-E51CD578449B}"/>
              </a:ext>
            </a:extLst>
          </p:cNvPr>
          <p:cNvSpPr/>
          <p:nvPr/>
        </p:nvSpPr>
        <p:spPr>
          <a:xfrm rot="16200000">
            <a:off x="-3019425" y="3019425"/>
            <a:ext cx="6858000" cy="81915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7C28208C-ED30-49D8-BDB3-8E7E2E2F162C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409575" y="0"/>
            <a:ext cx="0" cy="3428999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xmlns="" id="{87113E99-474C-48F2-91F4-BD406CA3B360}"/>
              </a:ext>
            </a:extLst>
          </p:cNvPr>
          <p:cNvSpPr/>
          <p:nvPr/>
        </p:nvSpPr>
        <p:spPr>
          <a:xfrm>
            <a:off x="342900" y="3428999"/>
            <a:ext cx="133350" cy="20955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2C33324E-3C35-46C5-8BBE-1F97EDB871F4}"/>
              </a:ext>
            </a:extLst>
          </p:cNvPr>
          <p:cNvSpPr/>
          <p:nvPr/>
        </p:nvSpPr>
        <p:spPr>
          <a:xfrm>
            <a:off x="1431101" y="367146"/>
            <a:ext cx="99882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/>
              <a:t>By default, strong password is selected as Authentication method. Keep it as it is and </a:t>
            </a:r>
            <a:r>
              <a:rPr lang="en-IN" sz="2000" b="1" dirty="0"/>
              <a:t>NEXT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0E46E6C6-5FCE-43AD-A4B0-9D9AEF8696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1364" t="8869" r="21705" b="15372"/>
          <a:stretch/>
        </p:blipFill>
        <p:spPr>
          <a:xfrm>
            <a:off x="2666579" y="1007099"/>
            <a:ext cx="7633855" cy="571128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DB18440-ABC9-47B5-A6CA-699C34257EBC}"/>
              </a:ext>
            </a:extLst>
          </p:cNvPr>
          <p:cNvSpPr/>
          <p:nvPr/>
        </p:nvSpPr>
        <p:spPr>
          <a:xfrm>
            <a:off x="4932218" y="1814945"/>
            <a:ext cx="4322618" cy="5818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24898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8CE48D8B-4BEE-48AF-AD5E-E51CD578449B}"/>
              </a:ext>
            </a:extLst>
          </p:cNvPr>
          <p:cNvSpPr/>
          <p:nvPr/>
        </p:nvSpPr>
        <p:spPr>
          <a:xfrm rot="16200000">
            <a:off x="-3019425" y="3019425"/>
            <a:ext cx="6858000" cy="81915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7C28208C-ED30-49D8-BDB3-8E7E2E2F162C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409575" y="0"/>
            <a:ext cx="0" cy="3428999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xmlns="" id="{87113E99-474C-48F2-91F4-BD406CA3B360}"/>
              </a:ext>
            </a:extLst>
          </p:cNvPr>
          <p:cNvSpPr/>
          <p:nvPr/>
        </p:nvSpPr>
        <p:spPr>
          <a:xfrm>
            <a:off x="342900" y="3428999"/>
            <a:ext cx="133350" cy="20955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2C33324E-3C35-46C5-8BBE-1F97EDB871F4}"/>
              </a:ext>
            </a:extLst>
          </p:cNvPr>
          <p:cNvSpPr/>
          <p:nvPr/>
        </p:nvSpPr>
        <p:spPr>
          <a:xfrm>
            <a:off x="1431101" y="444181"/>
            <a:ext cx="998823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/>
              <a:t>Enter your </a:t>
            </a:r>
            <a:r>
              <a:rPr lang="en-IN" sz="2000" b="1" dirty="0"/>
              <a:t>password</a:t>
            </a:r>
            <a:r>
              <a:rPr lang="en-IN" sz="2000" dirty="0"/>
              <a:t> and remember it to login further.</a:t>
            </a:r>
          </a:p>
          <a:p>
            <a:r>
              <a:rPr lang="en-US" sz="2000" dirty="0"/>
              <a:t>Don’</a:t>
            </a:r>
            <a:r>
              <a:rPr lang="en-IN" sz="2000" dirty="0"/>
              <a:t>t add any user and </a:t>
            </a:r>
            <a:r>
              <a:rPr lang="en-IN" sz="2000" b="1" dirty="0"/>
              <a:t>NEXT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48CD0A4-43D0-4F74-892B-934748BD01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1364" t="9145" r="21705" b="15372"/>
          <a:stretch/>
        </p:blipFill>
        <p:spPr>
          <a:xfrm>
            <a:off x="2417621" y="1234423"/>
            <a:ext cx="7356757" cy="5483961"/>
          </a:xfrm>
          <a:prstGeom prst="rect">
            <a:avLst/>
          </a:prstGeom>
          <a:ln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xmlns="" val="2703880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8CE48D8B-4BEE-48AF-AD5E-E51CD578449B}"/>
              </a:ext>
            </a:extLst>
          </p:cNvPr>
          <p:cNvSpPr/>
          <p:nvPr/>
        </p:nvSpPr>
        <p:spPr>
          <a:xfrm rot="16200000">
            <a:off x="-3019425" y="3019425"/>
            <a:ext cx="6858000" cy="81915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7C28208C-ED30-49D8-BDB3-8E7E2E2F162C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409575" y="0"/>
            <a:ext cx="0" cy="3428999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xmlns="" id="{87113E99-474C-48F2-91F4-BD406CA3B360}"/>
              </a:ext>
            </a:extLst>
          </p:cNvPr>
          <p:cNvSpPr/>
          <p:nvPr/>
        </p:nvSpPr>
        <p:spPr>
          <a:xfrm>
            <a:off x="342900" y="3428999"/>
            <a:ext cx="133350" cy="20955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2C33324E-3C35-46C5-8BBE-1F97EDB871F4}"/>
              </a:ext>
            </a:extLst>
          </p:cNvPr>
          <p:cNvSpPr/>
          <p:nvPr/>
        </p:nvSpPr>
        <p:spPr>
          <a:xfrm>
            <a:off x="1431101" y="603509"/>
            <a:ext cx="99882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/>
              <a:t>Click </a:t>
            </a:r>
            <a:r>
              <a:rPr lang="en-IN" sz="2000" b="1" dirty="0"/>
              <a:t>NEXT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75EDED7B-665D-4895-93E2-3A403035C95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1250" t="8667" r="21705" b="15372"/>
          <a:stretch/>
        </p:blipFill>
        <p:spPr>
          <a:xfrm>
            <a:off x="2466109" y="1255439"/>
            <a:ext cx="7259782" cy="5435064"/>
          </a:xfrm>
          <a:prstGeom prst="rect">
            <a:avLst/>
          </a:prstGeom>
          <a:ln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xmlns="" val="3033434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8CE48D8B-4BEE-48AF-AD5E-E51CD578449B}"/>
              </a:ext>
            </a:extLst>
          </p:cNvPr>
          <p:cNvSpPr/>
          <p:nvPr/>
        </p:nvSpPr>
        <p:spPr>
          <a:xfrm rot="16200000">
            <a:off x="-3019425" y="3019425"/>
            <a:ext cx="6858000" cy="81915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7C28208C-ED30-49D8-BDB3-8E7E2E2F162C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409575" y="0"/>
            <a:ext cx="0" cy="3428999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xmlns="" id="{87113E99-474C-48F2-91F4-BD406CA3B360}"/>
              </a:ext>
            </a:extLst>
          </p:cNvPr>
          <p:cNvSpPr/>
          <p:nvPr/>
        </p:nvSpPr>
        <p:spPr>
          <a:xfrm>
            <a:off x="342900" y="3428999"/>
            <a:ext cx="133350" cy="20955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2C33324E-3C35-46C5-8BBE-1F97EDB871F4}"/>
              </a:ext>
            </a:extLst>
          </p:cNvPr>
          <p:cNvSpPr/>
          <p:nvPr/>
        </p:nvSpPr>
        <p:spPr>
          <a:xfrm>
            <a:off x="1227189" y="290293"/>
            <a:ext cx="1023051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/>
              <a:t>Here is the location path, where all your data will be stored. You can take a backup from this path when you need. Click </a:t>
            </a:r>
            <a:r>
              <a:rPr lang="en-IN" sz="2000" b="1" dirty="0"/>
              <a:t>NEXT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F23E3C28-A3B7-4CFE-BD74-B9DAF63AA0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1363" t="8262" r="21819" b="15372"/>
          <a:stretch/>
        </p:blipFill>
        <p:spPr>
          <a:xfrm>
            <a:off x="2725647" y="940787"/>
            <a:ext cx="7515720" cy="5679247"/>
          </a:xfrm>
          <a:prstGeom prst="rect">
            <a:avLst/>
          </a:prstGeom>
          <a:ln>
            <a:solidFill>
              <a:srgbClr val="00B0F0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B5B6F87B-B30A-4A14-943E-25C65B2F4777}"/>
              </a:ext>
            </a:extLst>
          </p:cNvPr>
          <p:cNvSpPr/>
          <p:nvPr/>
        </p:nvSpPr>
        <p:spPr>
          <a:xfrm>
            <a:off x="5001491" y="2230582"/>
            <a:ext cx="2854036" cy="3186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EB156E77-6364-44EC-B545-2903E30E3CB6}"/>
              </a:ext>
            </a:extLst>
          </p:cNvPr>
          <p:cNvSpPr/>
          <p:nvPr/>
        </p:nvSpPr>
        <p:spPr>
          <a:xfrm>
            <a:off x="8437418" y="6165273"/>
            <a:ext cx="1028935" cy="5680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04608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8CE48D8B-4BEE-48AF-AD5E-E51CD578449B}"/>
              </a:ext>
            </a:extLst>
          </p:cNvPr>
          <p:cNvSpPr/>
          <p:nvPr/>
        </p:nvSpPr>
        <p:spPr>
          <a:xfrm rot="16200000">
            <a:off x="-3019425" y="3019425"/>
            <a:ext cx="6858000" cy="81915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7C28208C-ED30-49D8-BDB3-8E7E2E2F162C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409575" y="0"/>
            <a:ext cx="0" cy="3428999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xmlns="" id="{87113E99-474C-48F2-91F4-BD406CA3B360}"/>
              </a:ext>
            </a:extLst>
          </p:cNvPr>
          <p:cNvSpPr/>
          <p:nvPr/>
        </p:nvSpPr>
        <p:spPr>
          <a:xfrm>
            <a:off x="342900" y="3428999"/>
            <a:ext cx="133350" cy="20955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2C33324E-3C35-46C5-8BBE-1F97EDB871F4}"/>
              </a:ext>
            </a:extLst>
          </p:cNvPr>
          <p:cNvSpPr/>
          <p:nvPr/>
        </p:nvSpPr>
        <p:spPr>
          <a:xfrm>
            <a:off x="1440799" y="401781"/>
            <a:ext cx="99882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/>
              <a:t>Click on </a:t>
            </a:r>
            <a:r>
              <a:rPr lang="en-IN" sz="2000" b="1" dirty="0"/>
              <a:t>EXECUTE</a:t>
            </a:r>
            <a:r>
              <a:rPr lang="en-IN" sz="2000" dirty="0"/>
              <a:t>. When all the circles are filled with green tick click </a:t>
            </a:r>
            <a:r>
              <a:rPr lang="en-IN" sz="2000" b="1" dirty="0"/>
              <a:t>FINISH</a:t>
            </a:r>
            <a:r>
              <a:rPr lang="en-IN" sz="2000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8EAB543-3352-428E-917E-A4A28B2A20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1250" t="9476" r="21705" b="15372"/>
          <a:stretch/>
        </p:blipFill>
        <p:spPr>
          <a:xfrm>
            <a:off x="2752057" y="1055384"/>
            <a:ext cx="7462900" cy="5527662"/>
          </a:xfrm>
          <a:prstGeom prst="rect">
            <a:avLst/>
          </a:prstGeom>
          <a:ln>
            <a:solidFill>
              <a:srgbClr val="00B0F0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28620EFD-AC99-4E64-8F0B-7B4A6824BB26}"/>
              </a:ext>
            </a:extLst>
          </p:cNvPr>
          <p:cNvSpPr/>
          <p:nvPr/>
        </p:nvSpPr>
        <p:spPr>
          <a:xfrm>
            <a:off x="5292436" y="2189018"/>
            <a:ext cx="443346" cy="24384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47529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8CE48D8B-4BEE-48AF-AD5E-E51CD578449B}"/>
              </a:ext>
            </a:extLst>
          </p:cNvPr>
          <p:cNvSpPr/>
          <p:nvPr/>
        </p:nvSpPr>
        <p:spPr>
          <a:xfrm rot="16200000">
            <a:off x="-3019425" y="3019425"/>
            <a:ext cx="6858000" cy="81915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7C28208C-ED30-49D8-BDB3-8E7E2E2F162C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409575" y="0"/>
            <a:ext cx="0" cy="3428999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xmlns="" id="{87113E99-474C-48F2-91F4-BD406CA3B360}"/>
              </a:ext>
            </a:extLst>
          </p:cNvPr>
          <p:cNvSpPr/>
          <p:nvPr/>
        </p:nvSpPr>
        <p:spPr>
          <a:xfrm>
            <a:off x="342900" y="3428999"/>
            <a:ext cx="133350" cy="20955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2C33324E-3C35-46C5-8BBE-1F97EDB871F4}"/>
              </a:ext>
            </a:extLst>
          </p:cNvPr>
          <p:cNvSpPr/>
          <p:nvPr/>
        </p:nvSpPr>
        <p:spPr>
          <a:xfrm>
            <a:off x="1431101" y="487367"/>
            <a:ext cx="99882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/>
              <a:t>Here the product configuration is completed. Click </a:t>
            </a:r>
            <a:r>
              <a:rPr lang="en-IN" sz="2000" b="1" dirty="0"/>
              <a:t>NEXT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C2B963B4-6C57-4357-8597-36B4A23C53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1477" t="9071" r="21477" b="15372"/>
          <a:stretch/>
        </p:blipFill>
        <p:spPr>
          <a:xfrm>
            <a:off x="2348352" y="1136858"/>
            <a:ext cx="7495295" cy="5581526"/>
          </a:xfrm>
          <a:prstGeom prst="rect">
            <a:avLst/>
          </a:prstGeom>
          <a:ln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xmlns="" val="3233122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8CE48D8B-4BEE-48AF-AD5E-E51CD578449B}"/>
              </a:ext>
            </a:extLst>
          </p:cNvPr>
          <p:cNvSpPr/>
          <p:nvPr/>
        </p:nvSpPr>
        <p:spPr>
          <a:xfrm rot="16200000">
            <a:off x="-3019425" y="3019425"/>
            <a:ext cx="6858000" cy="81915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7C28208C-ED30-49D8-BDB3-8E7E2E2F162C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409575" y="0"/>
            <a:ext cx="0" cy="3428999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xmlns="" id="{87113E99-474C-48F2-91F4-BD406CA3B360}"/>
              </a:ext>
            </a:extLst>
          </p:cNvPr>
          <p:cNvSpPr/>
          <p:nvPr/>
        </p:nvSpPr>
        <p:spPr>
          <a:xfrm>
            <a:off x="342900" y="3428999"/>
            <a:ext cx="133350" cy="20955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2C33324E-3C35-46C5-8BBE-1F97EDB871F4}"/>
              </a:ext>
            </a:extLst>
          </p:cNvPr>
          <p:cNvSpPr/>
          <p:nvPr/>
        </p:nvSpPr>
        <p:spPr>
          <a:xfrm>
            <a:off x="1431101" y="444181"/>
            <a:ext cx="99882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/>
              <a:t>Finally the installation is completed. Click </a:t>
            </a:r>
            <a:r>
              <a:rPr lang="en-IN" sz="2000" b="1" dirty="0"/>
              <a:t>FINISH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66ADF7D7-2D55-44DA-9A11-D86DED34D5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1477" t="9071" r="21705" b="15372"/>
          <a:stretch/>
        </p:blipFill>
        <p:spPr>
          <a:xfrm>
            <a:off x="2272148" y="1000590"/>
            <a:ext cx="7647704" cy="5717794"/>
          </a:xfrm>
          <a:prstGeom prst="rect">
            <a:avLst/>
          </a:prstGeom>
          <a:ln>
            <a:solidFill>
              <a:srgbClr val="00B0F0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1C6360E5-CAEB-4F74-A041-6E40B8D35715}"/>
              </a:ext>
            </a:extLst>
          </p:cNvPr>
          <p:cNvSpPr/>
          <p:nvPr/>
        </p:nvSpPr>
        <p:spPr>
          <a:xfrm>
            <a:off x="4502727" y="2743200"/>
            <a:ext cx="2646218" cy="5541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458973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>
            <a:extLst>
              <a:ext uri="{FF2B5EF4-FFF2-40B4-BE49-F238E27FC236}">
                <a16:creationId xmlns:a16="http://schemas.microsoft.com/office/drawing/2014/main" xmlns="" id="{87113E99-474C-48F2-91F4-BD406CA3B360}"/>
              </a:ext>
            </a:extLst>
          </p:cNvPr>
          <p:cNvSpPr/>
          <p:nvPr/>
        </p:nvSpPr>
        <p:spPr>
          <a:xfrm>
            <a:off x="342900" y="3428999"/>
            <a:ext cx="133350" cy="20955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F0484668-E006-4749-87A8-89371C5A7A8F}"/>
              </a:ext>
            </a:extLst>
          </p:cNvPr>
          <p:cNvSpPr txBox="1"/>
          <p:nvPr/>
        </p:nvSpPr>
        <p:spPr>
          <a:xfrm>
            <a:off x="8357245" y="1968442"/>
            <a:ext cx="16769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PART </a:t>
            </a:r>
            <a:r>
              <a:rPr lang="en-US" sz="2000" b="1" dirty="0" smtClean="0"/>
              <a:t>1</a:t>
            </a:r>
            <a:endParaRPr lang="en-IN" sz="2000" b="1" dirty="0"/>
          </a:p>
        </p:txBody>
      </p:sp>
      <p:sp>
        <p:nvSpPr>
          <p:cNvPr id="18" name="Flowchart: Delay 17"/>
          <p:cNvSpPr/>
          <p:nvPr/>
        </p:nvSpPr>
        <p:spPr>
          <a:xfrm>
            <a:off x="0" y="0"/>
            <a:ext cx="6387737" cy="6858000"/>
          </a:xfrm>
          <a:prstGeom prst="flowChartDelay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c 18"/>
          <p:cNvSpPr/>
          <p:nvPr/>
        </p:nvSpPr>
        <p:spPr>
          <a:xfrm>
            <a:off x="1005841" y="0"/>
            <a:ext cx="5799908" cy="6858000"/>
          </a:xfrm>
          <a:prstGeom prst="arc">
            <a:avLst>
              <a:gd name="adj1" fmla="val 16210400"/>
              <a:gd name="adj2" fmla="val 5434110"/>
            </a:avLst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/>
          <p:nvPr/>
        </p:nvCxnSpPr>
        <p:spPr>
          <a:xfrm>
            <a:off x="5236590" y="381786"/>
            <a:ext cx="6500485" cy="13999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5279809" y="6414448"/>
            <a:ext cx="6498209" cy="56514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16200000" flipH="1">
            <a:off x="8754784" y="3391215"/>
            <a:ext cx="6009005" cy="37464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618216F1-0DDF-4450-8F7F-15C5B098AC00}"/>
              </a:ext>
            </a:extLst>
          </p:cNvPr>
          <p:cNvSpPr txBox="1"/>
          <p:nvPr/>
        </p:nvSpPr>
        <p:spPr>
          <a:xfrm>
            <a:off x="6911788" y="2596075"/>
            <a:ext cx="46392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Arial Rounded MT Bold" panose="020F0704030504030204" pitchFamily="34" charset="0"/>
              </a:rPr>
              <a:t>INSTALLATION OF MYSQL WORKBENCH</a:t>
            </a:r>
            <a:endParaRPr lang="en-IN" sz="3600" b="1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90744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8CE48D8B-4BEE-48AF-AD5E-E51CD578449B}"/>
              </a:ext>
            </a:extLst>
          </p:cNvPr>
          <p:cNvSpPr/>
          <p:nvPr/>
        </p:nvSpPr>
        <p:spPr>
          <a:xfrm rot="16200000">
            <a:off x="-3019425" y="3019425"/>
            <a:ext cx="6858000" cy="81915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7C28208C-ED30-49D8-BDB3-8E7E2E2F162C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409575" y="0"/>
            <a:ext cx="0" cy="3428999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xmlns="" id="{87113E99-474C-48F2-91F4-BD406CA3B360}"/>
              </a:ext>
            </a:extLst>
          </p:cNvPr>
          <p:cNvSpPr/>
          <p:nvPr/>
        </p:nvSpPr>
        <p:spPr>
          <a:xfrm>
            <a:off x="342900" y="3428999"/>
            <a:ext cx="133350" cy="20955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2C33324E-3C35-46C5-8BBE-1F97EDB871F4}"/>
              </a:ext>
            </a:extLst>
          </p:cNvPr>
          <p:cNvSpPr/>
          <p:nvPr/>
        </p:nvSpPr>
        <p:spPr>
          <a:xfrm>
            <a:off x="1369721" y="603509"/>
            <a:ext cx="998823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/>
              <a:t>This is the welcome screen of MySQL Workbench, which opens automatically after installation.</a:t>
            </a:r>
          </a:p>
          <a:p>
            <a:r>
              <a:rPr lang="en-US" sz="2000" dirty="0"/>
              <a:t>A</a:t>
            </a:r>
            <a:r>
              <a:rPr lang="en-IN" sz="2000" dirty="0"/>
              <a:t>s a new user, you will see only one connection on your screen by default.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FDDC3195-1FD9-417B-8AA7-941FE8C3EF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55279" y="1311395"/>
            <a:ext cx="9617119" cy="5406989"/>
          </a:xfrm>
          <a:prstGeom prst="rect">
            <a:avLst/>
          </a:prstGeom>
          <a:ln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xmlns="" val="4201412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8CE48D8B-4BEE-48AF-AD5E-E51CD578449B}"/>
              </a:ext>
            </a:extLst>
          </p:cNvPr>
          <p:cNvSpPr/>
          <p:nvPr/>
        </p:nvSpPr>
        <p:spPr>
          <a:xfrm rot="16200000">
            <a:off x="-3019425" y="3019425"/>
            <a:ext cx="6858000" cy="81915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7C28208C-ED30-49D8-BDB3-8E7E2E2F162C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409575" y="0"/>
            <a:ext cx="0" cy="3428999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xmlns="" id="{87113E99-474C-48F2-91F4-BD406CA3B360}"/>
              </a:ext>
            </a:extLst>
          </p:cNvPr>
          <p:cNvSpPr/>
          <p:nvPr/>
        </p:nvSpPr>
        <p:spPr>
          <a:xfrm>
            <a:off x="342900" y="3428999"/>
            <a:ext cx="133350" cy="20955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2C33324E-3C35-46C5-8BBE-1F97EDB871F4}"/>
              </a:ext>
            </a:extLst>
          </p:cNvPr>
          <p:cNvSpPr/>
          <p:nvPr/>
        </p:nvSpPr>
        <p:spPr>
          <a:xfrm>
            <a:off x="1489389" y="1055384"/>
            <a:ext cx="998823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/>
              <a:t>Select the by default connection you see on your screen and popup comes to enter the password.</a:t>
            </a:r>
          </a:p>
          <a:p>
            <a:r>
              <a:rPr lang="en-US" sz="2000" dirty="0"/>
              <a:t>E</a:t>
            </a:r>
            <a:r>
              <a:rPr lang="en-IN" sz="2000" dirty="0" err="1"/>
              <a:t>nter</a:t>
            </a:r>
            <a:r>
              <a:rPr lang="en-IN" sz="2000" dirty="0"/>
              <a:t> your </a:t>
            </a:r>
            <a:r>
              <a:rPr lang="en-IN" sz="2000" b="1" dirty="0"/>
              <a:t>password</a:t>
            </a:r>
            <a:r>
              <a:rPr lang="en-IN" sz="2000" dirty="0"/>
              <a:t> that you set during installation process, </a:t>
            </a:r>
            <a:r>
              <a:rPr lang="en-IN" sz="2000" b="1" dirty="0"/>
              <a:t>tick</a:t>
            </a:r>
            <a:r>
              <a:rPr lang="en-IN" sz="2000" dirty="0"/>
              <a:t> to save it so you don’t need to enter password </a:t>
            </a:r>
            <a:r>
              <a:rPr lang="en-IN" sz="2000" dirty="0" err="1"/>
              <a:t>everytime</a:t>
            </a:r>
            <a:r>
              <a:rPr lang="en-IN" sz="2000" dirty="0"/>
              <a:t> you open workbench. And </a:t>
            </a:r>
            <a:r>
              <a:rPr lang="en-IN" sz="2000" b="1" dirty="0"/>
              <a:t>OK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359CAA32-5BDD-4922-9262-A7834AA1E7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1023" t="21209" r="18075" b="39187"/>
          <a:stretch/>
        </p:blipFill>
        <p:spPr>
          <a:xfrm>
            <a:off x="2466332" y="2809644"/>
            <a:ext cx="7259336" cy="3175519"/>
          </a:xfrm>
          <a:prstGeom prst="rect">
            <a:avLst/>
          </a:prstGeom>
          <a:ln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xmlns="" val="2112256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8CE48D8B-4BEE-48AF-AD5E-E51CD578449B}"/>
              </a:ext>
            </a:extLst>
          </p:cNvPr>
          <p:cNvSpPr/>
          <p:nvPr/>
        </p:nvSpPr>
        <p:spPr>
          <a:xfrm rot="16200000">
            <a:off x="-3019425" y="3019425"/>
            <a:ext cx="6858000" cy="81915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7C28208C-ED30-49D8-BDB3-8E7E2E2F162C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409575" y="0"/>
            <a:ext cx="0" cy="3428999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xmlns="" id="{87113E99-474C-48F2-91F4-BD406CA3B360}"/>
              </a:ext>
            </a:extLst>
          </p:cNvPr>
          <p:cNvSpPr/>
          <p:nvPr/>
        </p:nvSpPr>
        <p:spPr>
          <a:xfrm>
            <a:off x="342900" y="3428999"/>
            <a:ext cx="133350" cy="20955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2C33324E-3C35-46C5-8BBE-1F97EDB871F4}"/>
              </a:ext>
            </a:extLst>
          </p:cNvPr>
          <p:cNvSpPr/>
          <p:nvPr/>
        </p:nvSpPr>
        <p:spPr>
          <a:xfrm>
            <a:off x="1101882" y="200889"/>
            <a:ext cx="99882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/>
              <a:t>This is the overview of your MySQL workbench editor, place where you will perform queries.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C58264D0-28C4-48DB-8745-29504830CF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62052" y="801891"/>
            <a:ext cx="10099964" cy="5678457"/>
          </a:xfrm>
          <a:prstGeom prst="rect">
            <a:avLst/>
          </a:prstGeom>
          <a:ln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xmlns="" val="1490107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8CE48D8B-4BEE-48AF-AD5E-E51CD578449B}"/>
              </a:ext>
            </a:extLst>
          </p:cNvPr>
          <p:cNvSpPr/>
          <p:nvPr/>
        </p:nvSpPr>
        <p:spPr>
          <a:xfrm rot="16200000">
            <a:off x="-3019425" y="3019425"/>
            <a:ext cx="6858000" cy="81915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7C28208C-ED30-49D8-BDB3-8E7E2E2F162C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409575" y="0"/>
            <a:ext cx="0" cy="3428999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xmlns="" id="{87113E99-474C-48F2-91F4-BD406CA3B360}"/>
              </a:ext>
            </a:extLst>
          </p:cNvPr>
          <p:cNvSpPr/>
          <p:nvPr/>
        </p:nvSpPr>
        <p:spPr>
          <a:xfrm>
            <a:off x="342900" y="3428999"/>
            <a:ext cx="133350" cy="20955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2C33324E-3C35-46C5-8BBE-1F97EDB871F4}"/>
              </a:ext>
            </a:extLst>
          </p:cNvPr>
          <p:cNvSpPr/>
          <p:nvPr/>
        </p:nvSpPr>
        <p:spPr>
          <a:xfrm>
            <a:off x="1431101" y="580587"/>
            <a:ext cx="998823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/>
              <a:t>To check whether your installation is done properly or server is connected, go to Administration </a:t>
            </a:r>
            <a:r>
              <a:rPr lang="en-IN" sz="2000" dirty="0">
                <a:sym typeface="Wingdings" panose="05000000000000000000" pitchFamily="2" charset="2"/>
              </a:rPr>
              <a:t> server status  see whether the status  is running </a:t>
            </a:r>
            <a:endParaRPr lang="en-IN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DD3B289-F5B6-44F8-8C0A-B301D0D74C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27802"/>
          <a:stretch/>
        </p:blipFill>
        <p:spPr>
          <a:xfrm>
            <a:off x="1338102" y="2009009"/>
            <a:ext cx="9766413" cy="3964370"/>
          </a:xfrm>
          <a:prstGeom prst="rect">
            <a:avLst/>
          </a:prstGeom>
          <a:ln>
            <a:solidFill>
              <a:srgbClr val="00B0F0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3F672997-9C17-4FCC-8390-B153FEE70D88}"/>
              </a:ext>
            </a:extLst>
          </p:cNvPr>
          <p:cNvSpPr/>
          <p:nvPr/>
        </p:nvSpPr>
        <p:spPr>
          <a:xfrm>
            <a:off x="1094509" y="5209309"/>
            <a:ext cx="1011382" cy="3048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F14EB48C-51B9-4778-BBDC-100DBCAEC922}"/>
              </a:ext>
            </a:extLst>
          </p:cNvPr>
          <p:cNvSpPr/>
          <p:nvPr/>
        </p:nvSpPr>
        <p:spPr>
          <a:xfrm>
            <a:off x="1286739" y="2964873"/>
            <a:ext cx="1248643" cy="304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B864FA59-A953-4CC5-A31E-A9AEA34C756D}"/>
              </a:ext>
            </a:extLst>
          </p:cNvPr>
          <p:cNvSpPr/>
          <p:nvPr/>
        </p:nvSpPr>
        <p:spPr>
          <a:xfrm>
            <a:off x="8243455" y="2867891"/>
            <a:ext cx="928254" cy="10945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534632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8CE48D8B-4BEE-48AF-AD5E-E51CD578449B}"/>
              </a:ext>
            </a:extLst>
          </p:cNvPr>
          <p:cNvSpPr/>
          <p:nvPr/>
        </p:nvSpPr>
        <p:spPr>
          <a:xfrm rot="16200000">
            <a:off x="-3019425" y="3019425"/>
            <a:ext cx="6858000" cy="81915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7C28208C-ED30-49D8-BDB3-8E7E2E2F162C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409575" y="0"/>
            <a:ext cx="0" cy="3428999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xmlns="" id="{87113E99-474C-48F2-91F4-BD406CA3B360}"/>
              </a:ext>
            </a:extLst>
          </p:cNvPr>
          <p:cNvSpPr/>
          <p:nvPr/>
        </p:nvSpPr>
        <p:spPr>
          <a:xfrm>
            <a:off x="342900" y="3428999"/>
            <a:ext cx="133350" cy="20955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2C33324E-3C35-46C5-8BBE-1F97EDB871F4}"/>
              </a:ext>
            </a:extLst>
          </p:cNvPr>
          <p:cNvSpPr/>
          <p:nvPr/>
        </p:nvSpPr>
        <p:spPr>
          <a:xfrm>
            <a:off x="4498447" y="444181"/>
            <a:ext cx="388355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/>
              <a:t>Overview of </a:t>
            </a:r>
            <a:r>
              <a:rPr lang="en-IN" sz="2000" dirty="0" err="1"/>
              <a:t>MySql</a:t>
            </a:r>
            <a:r>
              <a:rPr lang="en-IN" sz="2000" dirty="0"/>
              <a:t> Workbench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15CB2ED0-5A2C-4EB8-9017-FE4CA20795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5861"/>
          <a:stretch/>
        </p:blipFill>
        <p:spPr>
          <a:xfrm>
            <a:off x="1651882" y="1202392"/>
            <a:ext cx="9767455" cy="5169631"/>
          </a:xfrm>
          <a:prstGeom prst="rect">
            <a:avLst/>
          </a:prstGeom>
          <a:ln>
            <a:solidFill>
              <a:srgbClr val="00B0F0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50C7C219-28F9-44F2-A8FB-227A881BA9E6}"/>
              </a:ext>
            </a:extLst>
          </p:cNvPr>
          <p:cNvSpPr/>
          <p:nvPr/>
        </p:nvSpPr>
        <p:spPr>
          <a:xfrm>
            <a:off x="2078182" y="2791689"/>
            <a:ext cx="581673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A4F8F083-1828-4862-96B4-258BCD5816B7}"/>
              </a:ext>
            </a:extLst>
          </p:cNvPr>
          <p:cNvSpPr/>
          <p:nvPr/>
        </p:nvSpPr>
        <p:spPr>
          <a:xfrm>
            <a:off x="2078182" y="5183042"/>
            <a:ext cx="41870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BAFA3304-7D67-486B-B8A8-C2FAB7D62310}"/>
              </a:ext>
            </a:extLst>
          </p:cNvPr>
          <p:cNvSpPr/>
          <p:nvPr/>
        </p:nvSpPr>
        <p:spPr>
          <a:xfrm>
            <a:off x="4453816" y="2967335"/>
            <a:ext cx="41870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CEA72F5C-2A26-4DAB-98CD-48321B10119C}"/>
              </a:ext>
            </a:extLst>
          </p:cNvPr>
          <p:cNvSpPr/>
          <p:nvPr/>
        </p:nvSpPr>
        <p:spPr>
          <a:xfrm>
            <a:off x="5910349" y="5193943"/>
            <a:ext cx="41870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C889D30E-CD74-4C3D-BDB9-47537E0B11CE}"/>
              </a:ext>
            </a:extLst>
          </p:cNvPr>
          <p:cNvSpPr/>
          <p:nvPr/>
        </p:nvSpPr>
        <p:spPr>
          <a:xfrm>
            <a:off x="10655383" y="1391333"/>
            <a:ext cx="41870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xmlns="" val="3309123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8CE48D8B-4BEE-48AF-AD5E-E51CD578449B}"/>
              </a:ext>
            </a:extLst>
          </p:cNvPr>
          <p:cNvSpPr/>
          <p:nvPr/>
        </p:nvSpPr>
        <p:spPr>
          <a:xfrm rot="16200000">
            <a:off x="-3019425" y="3019425"/>
            <a:ext cx="6858000" cy="81915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7C28208C-ED30-49D8-BDB3-8E7E2E2F162C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409575" y="0"/>
            <a:ext cx="0" cy="3428999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xmlns="" id="{87113E99-474C-48F2-91F4-BD406CA3B360}"/>
              </a:ext>
            </a:extLst>
          </p:cNvPr>
          <p:cNvSpPr/>
          <p:nvPr/>
        </p:nvSpPr>
        <p:spPr>
          <a:xfrm>
            <a:off x="342900" y="3428999"/>
            <a:ext cx="133350" cy="20955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2C33324E-3C35-46C5-8BBE-1F97EDB871F4}"/>
              </a:ext>
            </a:extLst>
          </p:cNvPr>
          <p:cNvSpPr/>
          <p:nvPr/>
        </p:nvSpPr>
        <p:spPr>
          <a:xfrm>
            <a:off x="1489389" y="1182230"/>
            <a:ext cx="998823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/>
              <a:t>Sections of </a:t>
            </a:r>
            <a:r>
              <a:rPr lang="en-IN" sz="2000" dirty="0" err="1"/>
              <a:t>MySql</a:t>
            </a:r>
            <a:endParaRPr lang="en-IN" sz="2000" dirty="0"/>
          </a:p>
          <a:p>
            <a:endParaRPr lang="en-US" sz="2000" dirty="0"/>
          </a:p>
          <a:p>
            <a:pPr marL="457200" indent="-457200">
              <a:buAutoNum type="arabicPeriod"/>
            </a:pPr>
            <a:r>
              <a:rPr lang="en-IN" sz="2000" dirty="0"/>
              <a:t>Section where your Databases and tables are displayed</a:t>
            </a:r>
          </a:p>
          <a:p>
            <a:pPr marL="457200" indent="-457200">
              <a:buAutoNum type="arabicPeriod"/>
            </a:pPr>
            <a:r>
              <a:rPr lang="en-US" sz="2000" dirty="0"/>
              <a:t>S</a:t>
            </a:r>
            <a:r>
              <a:rPr lang="en-IN" sz="2000" dirty="0" err="1"/>
              <a:t>ection</a:t>
            </a:r>
            <a:r>
              <a:rPr lang="en-IN" sz="2000" dirty="0"/>
              <a:t> where information of selected table is displayed</a:t>
            </a:r>
          </a:p>
          <a:p>
            <a:pPr marL="457200" indent="-457200">
              <a:buAutoNum type="arabicPeriod"/>
            </a:pPr>
            <a:r>
              <a:rPr lang="en-US" sz="2000" dirty="0"/>
              <a:t>S</a:t>
            </a:r>
            <a:r>
              <a:rPr lang="en-IN" sz="2000" dirty="0" err="1"/>
              <a:t>ection</a:t>
            </a:r>
            <a:r>
              <a:rPr lang="en-IN" sz="2000" dirty="0"/>
              <a:t> where you perform queries</a:t>
            </a:r>
          </a:p>
          <a:p>
            <a:pPr marL="457200" indent="-457200">
              <a:buAutoNum type="arabicPeriod"/>
            </a:pPr>
            <a:r>
              <a:rPr lang="en-US" sz="2000" dirty="0"/>
              <a:t>S</a:t>
            </a:r>
            <a:r>
              <a:rPr lang="en-IN" sz="2000" dirty="0" err="1"/>
              <a:t>ection</a:t>
            </a:r>
            <a:r>
              <a:rPr lang="en-IN" sz="2000" dirty="0"/>
              <a:t> where the output status of queries are displayed</a:t>
            </a:r>
          </a:p>
          <a:p>
            <a:pPr marL="457200" indent="-457200">
              <a:buAutoNum type="arabicPeriod"/>
            </a:pPr>
            <a:r>
              <a:rPr lang="en-US" sz="2000" dirty="0"/>
              <a:t>You can turn on/off any section as per need.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xmlns="" val="1859323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8CE48D8B-4BEE-48AF-AD5E-E51CD578449B}"/>
              </a:ext>
            </a:extLst>
          </p:cNvPr>
          <p:cNvSpPr/>
          <p:nvPr/>
        </p:nvSpPr>
        <p:spPr>
          <a:xfrm rot="16200000">
            <a:off x="-3019425" y="3019425"/>
            <a:ext cx="6858000" cy="81915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7C28208C-ED30-49D8-BDB3-8E7E2E2F162C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409575" y="0"/>
            <a:ext cx="0" cy="3428999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xmlns="" id="{87113E99-474C-48F2-91F4-BD406CA3B360}"/>
              </a:ext>
            </a:extLst>
          </p:cNvPr>
          <p:cNvSpPr/>
          <p:nvPr/>
        </p:nvSpPr>
        <p:spPr>
          <a:xfrm>
            <a:off x="342900" y="3428999"/>
            <a:ext cx="133350" cy="20955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2C33324E-3C35-46C5-8BBE-1F97EDB871F4}"/>
              </a:ext>
            </a:extLst>
          </p:cNvPr>
          <p:cNvSpPr/>
          <p:nvPr/>
        </p:nvSpPr>
        <p:spPr>
          <a:xfrm>
            <a:off x="1472167" y="803564"/>
            <a:ext cx="998823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MySQL software delivers a very fast, multithreaded, multi-user, and robust SQL (Structured Query Language) database server.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MySQL, the most popular Open Source SQL database management system, is developed, distributed, and supported by Oracle Corporation.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official way to pronounce “MySQL” is “My </a:t>
            </a:r>
            <a:r>
              <a:rPr lang="en-US" sz="2000" dirty="0" err="1"/>
              <a:t>Ess</a:t>
            </a:r>
            <a:r>
              <a:rPr lang="en-US" sz="2000" dirty="0"/>
              <a:t> Que Ell” (not “my sequel”), but we do not mind if you pronounce it as “my sequel” or in some other localized way.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MySQL is a database management system</a:t>
            </a:r>
            <a:r>
              <a:rPr lang="en-US" sz="2000" dirty="0"/>
              <a:t>.-- A database is a structured collection of data.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MySQL databases are relational</a:t>
            </a:r>
            <a:r>
              <a:rPr lang="en-US" sz="2000" dirty="0"/>
              <a:t>. --A relational database stores data in separate tables rather than putting all the data in one big storeroom.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MySQL software is Open Source</a:t>
            </a:r>
            <a:r>
              <a:rPr lang="en-US" sz="2000" dirty="0"/>
              <a:t>. --Open Source means that it is possible for anyone to use and modify the software. Anybody can download the MySQL software from the Internet and use it without paying anything.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The MySQL Database Server is very fast, reliable, scalable, and easy to use</a:t>
            </a:r>
            <a:r>
              <a:rPr lang="en-US" sz="2000" dirty="0"/>
              <a:t>. --MySQL Server can run comfortably on a desktop or laptop, alongside your other applications, web servers, and so on, requiring little or no attention</a:t>
            </a:r>
            <a:endParaRPr lang="en-IN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FE93FE2A-EBEA-49C6-A368-EB25A5F73E80}"/>
              </a:ext>
            </a:extLst>
          </p:cNvPr>
          <p:cNvSpPr txBox="1"/>
          <p:nvPr/>
        </p:nvSpPr>
        <p:spPr>
          <a:xfrm>
            <a:off x="5603687" y="318655"/>
            <a:ext cx="12352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INTRO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xmlns="" val="3342463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8CE48D8B-4BEE-48AF-AD5E-E51CD578449B}"/>
              </a:ext>
            </a:extLst>
          </p:cNvPr>
          <p:cNvSpPr/>
          <p:nvPr/>
        </p:nvSpPr>
        <p:spPr>
          <a:xfrm rot="16200000">
            <a:off x="-3019425" y="3019425"/>
            <a:ext cx="6858000" cy="81915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7C28208C-ED30-49D8-BDB3-8E7E2E2F162C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409575" y="0"/>
            <a:ext cx="0" cy="3428999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xmlns="" id="{87113E99-474C-48F2-91F4-BD406CA3B360}"/>
              </a:ext>
            </a:extLst>
          </p:cNvPr>
          <p:cNvSpPr/>
          <p:nvPr/>
        </p:nvSpPr>
        <p:spPr>
          <a:xfrm>
            <a:off x="342900" y="3428999"/>
            <a:ext cx="133350" cy="20955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2C33324E-3C35-46C5-8BBE-1F97EDB871F4}"/>
              </a:ext>
            </a:extLst>
          </p:cNvPr>
          <p:cNvSpPr/>
          <p:nvPr/>
        </p:nvSpPr>
        <p:spPr>
          <a:xfrm>
            <a:off x="1489389" y="1055384"/>
            <a:ext cx="99882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In browser search MYSQL. Open the official site of </a:t>
            </a:r>
            <a:r>
              <a:rPr lang="en-IN" sz="2000" dirty="0" err="1"/>
              <a:t>MySql</a:t>
            </a:r>
            <a:endParaRPr lang="en-IN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FE93FE2A-EBEA-49C6-A368-EB25A5F73E80}"/>
              </a:ext>
            </a:extLst>
          </p:cNvPr>
          <p:cNvSpPr txBox="1"/>
          <p:nvPr/>
        </p:nvSpPr>
        <p:spPr>
          <a:xfrm>
            <a:off x="4644078" y="196426"/>
            <a:ext cx="3678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INSTALLATION OF MYSQL</a:t>
            </a:r>
            <a:endParaRPr lang="en-IN" sz="24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1D42BB19-842D-46BF-947D-DEF68DF99A7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859" t="13208" r="25909" b="6646"/>
          <a:stretch/>
        </p:blipFill>
        <p:spPr>
          <a:xfrm>
            <a:off x="2547756" y="1852788"/>
            <a:ext cx="7096487" cy="4686557"/>
          </a:xfrm>
          <a:prstGeom prst="rect">
            <a:avLst/>
          </a:prstGeom>
          <a:ln>
            <a:solidFill>
              <a:srgbClr val="00B0F0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6CCC8036-9AC1-41F3-A0EC-A2705B2984BF}"/>
              </a:ext>
            </a:extLst>
          </p:cNvPr>
          <p:cNvSpPr/>
          <p:nvPr/>
        </p:nvSpPr>
        <p:spPr>
          <a:xfrm>
            <a:off x="3754582" y="1852788"/>
            <a:ext cx="1801091" cy="6580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8057979F-EA72-4949-92B7-83D35E751872}"/>
              </a:ext>
            </a:extLst>
          </p:cNvPr>
          <p:cNvSpPr/>
          <p:nvPr/>
        </p:nvSpPr>
        <p:spPr>
          <a:xfrm>
            <a:off x="2547756" y="2998672"/>
            <a:ext cx="2370608" cy="8035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732510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8CE48D8B-4BEE-48AF-AD5E-E51CD578449B}"/>
              </a:ext>
            </a:extLst>
          </p:cNvPr>
          <p:cNvSpPr/>
          <p:nvPr/>
        </p:nvSpPr>
        <p:spPr>
          <a:xfrm rot="16200000">
            <a:off x="-3019425" y="3019425"/>
            <a:ext cx="6858000" cy="81915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7C28208C-ED30-49D8-BDB3-8E7E2E2F162C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409575" y="0"/>
            <a:ext cx="0" cy="3428999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xmlns="" id="{87113E99-474C-48F2-91F4-BD406CA3B360}"/>
              </a:ext>
            </a:extLst>
          </p:cNvPr>
          <p:cNvSpPr/>
          <p:nvPr/>
        </p:nvSpPr>
        <p:spPr>
          <a:xfrm>
            <a:off x="342900" y="3428999"/>
            <a:ext cx="133350" cy="20955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2C33324E-3C35-46C5-8BBE-1F97EDB871F4}"/>
              </a:ext>
            </a:extLst>
          </p:cNvPr>
          <p:cNvSpPr/>
          <p:nvPr/>
        </p:nvSpPr>
        <p:spPr>
          <a:xfrm>
            <a:off x="1489389" y="355999"/>
            <a:ext cx="998823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On website select “DOWNLOADS” tab, scroll to the bottom of page and select “MYSQL Community Downloads”. From the given list select “MySQL Installer for Windows”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9791B9E0-8357-4AED-8E58-8FD169A5AD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932" t="11698" r="28174" b="65462"/>
          <a:stretch/>
        </p:blipFill>
        <p:spPr>
          <a:xfrm>
            <a:off x="2222829" y="1288473"/>
            <a:ext cx="8521356" cy="1565563"/>
          </a:xfrm>
          <a:prstGeom prst="rect">
            <a:avLst/>
          </a:prstGeom>
          <a:ln>
            <a:solidFill>
              <a:srgbClr val="00B0F0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BACFC6FD-44A3-4B70-8D12-C1448A0A8D0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0568" t="47513" r="30909" b="26857"/>
          <a:stretch/>
        </p:blipFill>
        <p:spPr>
          <a:xfrm>
            <a:off x="3224225" y="2996411"/>
            <a:ext cx="6518563" cy="1935806"/>
          </a:xfrm>
          <a:prstGeom prst="rect">
            <a:avLst/>
          </a:prstGeom>
          <a:ln>
            <a:solidFill>
              <a:srgbClr val="00B0F0"/>
            </a:solidFill>
          </a:ln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7CB44257-E50F-4CCF-8D75-188EEA7D2A2C}"/>
              </a:ext>
            </a:extLst>
          </p:cNvPr>
          <p:cNvSpPr/>
          <p:nvPr/>
        </p:nvSpPr>
        <p:spPr>
          <a:xfrm>
            <a:off x="3630508" y="4087090"/>
            <a:ext cx="3366654" cy="5680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2FEE1991-4240-4CD4-91D3-A8F9E6044E1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000" t="64047" r="50000" b="22121"/>
          <a:stretch/>
        </p:blipFill>
        <p:spPr>
          <a:xfrm>
            <a:off x="3486508" y="5250052"/>
            <a:ext cx="5993995" cy="1035890"/>
          </a:xfrm>
          <a:prstGeom prst="rect">
            <a:avLst/>
          </a:prstGeom>
          <a:ln>
            <a:solidFill>
              <a:srgbClr val="00B0F0"/>
            </a:solidFill>
          </a:ln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708033A4-BF37-4494-AE91-9396CE1F4F14}"/>
              </a:ext>
            </a:extLst>
          </p:cNvPr>
          <p:cNvSpPr/>
          <p:nvPr/>
        </p:nvSpPr>
        <p:spPr>
          <a:xfrm>
            <a:off x="3630508" y="5569527"/>
            <a:ext cx="2908837" cy="5179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827480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8CE48D8B-4BEE-48AF-AD5E-E51CD578449B}"/>
              </a:ext>
            </a:extLst>
          </p:cNvPr>
          <p:cNvSpPr/>
          <p:nvPr/>
        </p:nvSpPr>
        <p:spPr>
          <a:xfrm rot="16200000">
            <a:off x="-3019425" y="3019425"/>
            <a:ext cx="6858000" cy="81915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7C28208C-ED30-49D8-BDB3-8E7E2E2F162C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409575" y="0"/>
            <a:ext cx="0" cy="3428999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xmlns="" id="{87113E99-474C-48F2-91F4-BD406CA3B360}"/>
              </a:ext>
            </a:extLst>
          </p:cNvPr>
          <p:cNvSpPr/>
          <p:nvPr/>
        </p:nvSpPr>
        <p:spPr>
          <a:xfrm>
            <a:off x="342900" y="3428999"/>
            <a:ext cx="133350" cy="20955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2C33324E-3C35-46C5-8BBE-1F97EDB871F4}"/>
              </a:ext>
            </a:extLst>
          </p:cNvPr>
          <p:cNvSpPr/>
          <p:nvPr/>
        </p:nvSpPr>
        <p:spPr>
          <a:xfrm>
            <a:off x="1208523" y="1646680"/>
            <a:ext cx="2958527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/>
              <a:t>Here you reach to installer page.</a:t>
            </a:r>
          </a:p>
          <a:p>
            <a:endParaRPr lang="en-IN" sz="2000" dirty="0"/>
          </a:p>
          <a:p>
            <a:r>
              <a:rPr lang="en-US" sz="2000" dirty="0"/>
              <a:t>Y</a:t>
            </a:r>
            <a:r>
              <a:rPr lang="en-IN" sz="2000" dirty="0" err="1"/>
              <a:t>ou</a:t>
            </a:r>
            <a:r>
              <a:rPr lang="en-IN" sz="2000" dirty="0"/>
              <a:t> can see which version will be downloaded, some information about MySQL like it is offered by Oracle.</a:t>
            </a:r>
          </a:p>
          <a:p>
            <a:endParaRPr lang="en-IN" sz="2000" dirty="0"/>
          </a:p>
          <a:p>
            <a:r>
              <a:rPr lang="en-US" sz="2000" dirty="0"/>
              <a:t>S</a:t>
            </a:r>
            <a:r>
              <a:rPr lang="en-IN" sz="2000" dirty="0"/>
              <a:t>elect installer community to download .exe on your desktop.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D451878A-4972-4505-B60C-92A9F4871D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813" t="-23" r="34318" b="6455"/>
          <a:stretch/>
        </p:blipFill>
        <p:spPr>
          <a:xfrm>
            <a:off x="4528853" y="448705"/>
            <a:ext cx="7373810" cy="6170138"/>
          </a:xfrm>
          <a:prstGeom prst="rect">
            <a:avLst/>
          </a:prstGeom>
          <a:ln>
            <a:solidFill>
              <a:srgbClr val="00B0F0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8D66C9C3-80FA-418A-B969-B05559040511}"/>
              </a:ext>
            </a:extLst>
          </p:cNvPr>
          <p:cNvSpPr/>
          <p:nvPr/>
        </p:nvSpPr>
        <p:spPr>
          <a:xfrm>
            <a:off x="9767455" y="3906982"/>
            <a:ext cx="1216021" cy="5680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915466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8CE48D8B-4BEE-48AF-AD5E-E51CD578449B}"/>
              </a:ext>
            </a:extLst>
          </p:cNvPr>
          <p:cNvSpPr/>
          <p:nvPr/>
        </p:nvSpPr>
        <p:spPr>
          <a:xfrm rot="16200000">
            <a:off x="-3019425" y="3019425"/>
            <a:ext cx="6858000" cy="81915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7C28208C-ED30-49D8-BDB3-8E7E2E2F162C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409575" y="0"/>
            <a:ext cx="0" cy="3428999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xmlns="" id="{87113E99-474C-48F2-91F4-BD406CA3B360}"/>
              </a:ext>
            </a:extLst>
          </p:cNvPr>
          <p:cNvSpPr/>
          <p:nvPr/>
        </p:nvSpPr>
        <p:spPr>
          <a:xfrm>
            <a:off x="342900" y="3428999"/>
            <a:ext cx="133350" cy="20955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2C33324E-3C35-46C5-8BBE-1F97EDB871F4}"/>
              </a:ext>
            </a:extLst>
          </p:cNvPr>
          <p:cNvSpPr/>
          <p:nvPr/>
        </p:nvSpPr>
        <p:spPr>
          <a:xfrm>
            <a:off x="1431101" y="318655"/>
            <a:ext cx="998823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/>
              <a:t>There is no need to login or sign-up, directly start with the download.</a:t>
            </a:r>
          </a:p>
          <a:p>
            <a:r>
              <a:rPr lang="en-US" sz="2000" dirty="0"/>
              <a:t>O</a:t>
            </a:r>
            <a:r>
              <a:rPr lang="en-IN" sz="2000" dirty="0" err="1"/>
              <a:t>nce</a:t>
            </a:r>
            <a:r>
              <a:rPr lang="en-IN" sz="2000" dirty="0"/>
              <a:t> the download is completed, Click on it to start installation process.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0603946F-6E6C-45F0-A252-49589DD8FC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360" t="45452" r="47272" b="16145"/>
          <a:stretch/>
        </p:blipFill>
        <p:spPr>
          <a:xfrm>
            <a:off x="2185991" y="1391011"/>
            <a:ext cx="6018927" cy="2632363"/>
          </a:xfrm>
          <a:prstGeom prst="rect">
            <a:avLst/>
          </a:prstGeom>
          <a:ln>
            <a:solidFill>
              <a:srgbClr val="00B0F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9131A522-ED12-4690-BCBD-6E5B241B2B5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67614" t="4625" r="5000" b="66877"/>
          <a:stretch/>
        </p:blipFill>
        <p:spPr>
          <a:xfrm>
            <a:off x="5195455" y="4383173"/>
            <a:ext cx="3657600" cy="2139923"/>
          </a:xfrm>
          <a:prstGeom prst="rect">
            <a:avLst/>
          </a:prstGeom>
          <a:ln>
            <a:solidFill>
              <a:srgbClr val="00B0F0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CE939726-73C9-4C5F-B7E0-ECCDC888E969}"/>
              </a:ext>
            </a:extLst>
          </p:cNvPr>
          <p:cNvSpPr/>
          <p:nvPr/>
        </p:nvSpPr>
        <p:spPr>
          <a:xfrm>
            <a:off x="2185991" y="3469552"/>
            <a:ext cx="2857064" cy="5593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14812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8CE48D8B-4BEE-48AF-AD5E-E51CD578449B}"/>
              </a:ext>
            </a:extLst>
          </p:cNvPr>
          <p:cNvSpPr/>
          <p:nvPr/>
        </p:nvSpPr>
        <p:spPr>
          <a:xfrm rot="16200000">
            <a:off x="-3019425" y="3019425"/>
            <a:ext cx="6858000" cy="81915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7C28208C-ED30-49D8-BDB3-8E7E2E2F162C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409575" y="0"/>
            <a:ext cx="0" cy="3428999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xmlns="" id="{87113E99-474C-48F2-91F4-BD406CA3B360}"/>
              </a:ext>
            </a:extLst>
          </p:cNvPr>
          <p:cNvSpPr/>
          <p:nvPr/>
        </p:nvSpPr>
        <p:spPr>
          <a:xfrm>
            <a:off x="342900" y="3428999"/>
            <a:ext cx="133350" cy="20955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2C33324E-3C35-46C5-8BBE-1F97EDB871F4}"/>
              </a:ext>
            </a:extLst>
          </p:cNvPr>
          <p:cNvSpPr/>
          <p:nvPr/>
        </p:nvSpPr>
        <p:spPr>
          <a:xfrm>
            <a:off x="1052945" y="401781"/>
            <a:ext cx="1030501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/>
              <a:t>After starting the installation process, you will get windows popup to allow to make changes, click it as </a:t>
            </a:r>
            <a:r>
              <a:rPr lang="en-IN" sz="2000" b="1" dirty="0"/>
              <a:t>YES</a:t>
            </a:r>
            <a:r>
              <a:rPr lang="en-IN" sz="2000" dirty="0"/>
              <a:t>. Set setup type as </a:t>
            </a:r>
            <a:r>
              <a:rPr lang="en-IN" sz="2000" b="1" dirty="0"/>
              <a:t>CUSTOM</a:t>
            </a:r>
            <a:r>
              <a:rPr lang="en-IN" sz="2000" dirty="0"/>
              <a:t> as we need to select which products we need. And </a:t>
            </a:r>
            <a:r>
              <a:rPr lang="en-IN" sz="2000" b="1" dirty="0"/>
              <a:t>NEXT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213D888A-52E8-47EA-BAC6-B3C907AEEE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1137" t="8465" r="21704" b="15372"/>
          <a:stretch/>
        </p:blipFill>
        <p:spPr>
          <a:xfrm>
            <a:off x="2535382" y="1288473"/>
            <a:ext cx="7121236" cy="5334894"/>
          </a:xfrm>
          <a:prstGeom prst="rect">
            <a:avLst/>
          </a:prstGeom>
          <a:ln>
            <a:solidFill>
              <a:srgbClr val="00B0F0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7316B4D8-CEFF-4F1A-8035-2C37C46013D7}"/>
              </a:ext>
            </a:extLst>
          </p:cNvPr>
          <p:cNvSpPr/>
          <p:nvPr/>
        </p:nvSpPr>
        <p:spPr>
          <a:xfrm>
            <a:off x="4641273" y="4530436"/>
            <a:ext cx="2286000" cy="9421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487957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8CE48D8B-4BEE-48AF-AD5E-E51CD578449B}"/>
              </a:ext>
            </a:extLst>
          </p:cNvPr>
          <p:cNvSpPr/>
          <p:nvPr/>
        </p:nvSpPr>
        <p:spPr>
          <a:xfrm rot="16200000">
            <a:off x="-3019425" y="3019425"/>
            <a:ext cx="6858000" cy="81915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7C28208C-ED30-49D8-BDB3-8E7E2E2F162C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409575" y="0"/>
            <a:ext cx="0" cy="3428999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xmlns="" id="{87113E99-474C-48F2-91F4-BD406CA3B360}"/>
              </a:ext>
            </a:extLst>
          </p:cNvPr>
          <p:cNvSpPr/>
          <p:nvPr/>
        </p:nvSpPr>
        <p:spPr>
          <a:xfrm>
            <a:off x="342900" y="3428999"/>
            <a:ext cx="133350" cy="20955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2C33324E-3C35-46C5-8BBE-1F97EDB871F4}"/>
              </a:ext>
            </a:extLst>
          </p:cNvPr>
          <p:cNvSpPr/>
          <p:nvPr/>
        </p:nvSpPr>
        <p:spPr>
          <a:xfrm>
            <a:off x="1268038" y="295732"/>
            <a:ext cx="998823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/>
              <a:t>Now you need to select the products. </a:t>
            </a:r>
          </a:p>
          <a:p>
            <a:r>
              <a:rPr lang="en-IN" sz="2000" dirty="0"/>
              <a:t>Expand the options and select server, workbench and shell. Select each product and click on </a:t>
            </a:r>
            <a:r>
              <a:rPr lang="en-IN" sz="2000" b="1" dirty="0"/>
              <a:t>right arrow </a:t>
            </a:r>
            <a:r>
              <a:rPr lang="en-IN" sz="2000" dirty="0"/>
              <a:t>to move the product in right empty space. And </a:t>
            </a:r>
            <a:r>
              <a:rPr lang="en-IN" sz="2000" b="1" dirty="0"/>
              <a:t>NEXT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4EE62689-606F-4D4B-B6E7-43D3A47AC5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1250" t="9273" r="21023" b="15372"/>
          <a:stretch/>
        </p:blipFill>
        <p:spPr>
          <a:xfrm>
            <a:off x="2576947" y="1455494"/>
            <a:ext cx="7038106" cy="5165307"/>
          </a:xfrm>
          <a:prstGeom prst="rect">
            <a:avLst/>
          </a:prstGeom>
          <a:ln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xmlns="" val="1118052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QL 1 - Copy" id="{32B4FDDD-C0EC-4F74-A9F7-D88133861A29}" vid="{617CC9F2-C2EC-4E28-9838-A6916D0E89B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SQL 1 - Copy</Template>
  <TotalTime>387</TotalTime>
  <Words>742</Words>
  <Application>Microsoft Office PowerPoint</Application>
  <PresentationFormat>Custom</PresentationFormat>
  <Paragraphs>59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Dandekar</dc:creator>
  <cp:lastModifiedBy>DELL</cp:lastModifiedBy>
  <cp:revision>37</cp:revision>
  <dcterms:created xsi:type="dcterms:W3CDTF">2024-07-05T02:56:52Z</dcterms:created>
  <dcterms:modified xsi:type="dcterms:W3CDTF">2024-08-05T02:24:35Z</dcterms:modified>
</cp:coreProperties>
</file>