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57" r:id="rId3"/>
    <p:sldId id="268" r:id="rId4"/>
    <p:sldId id="258" r:id="rId5"/>
    <p:sldId id="259" r:id="rId6"/>
    <p:sldId id="262" r:id="rId7"/>
    <p:sldId id="263" r:id="rId8"/>
    <p:sldId id="264" r:id="rId9"/>
    <p:sldId id="265" r:id="rId10"/>
    <p:sldId id="266" r:id="rId11"/>
    <p:sldId id="267" r:id="rId12"/>
    <p:sldId id="270" r:id="rId13"/>
    <p:sldId id="271"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485" autoAdjust="0"/>
    <p:restoredTop sz="94660"/>
  </p:normalViewPr>
  <p:slideViewPr>
    <p:cSldViewPr snapToGrid="0">
      <p:cViewPr varScale="1">
        <p:scale>
          <a:sx n="73" d="100"/>
          <a:sy n="73" d="100"/>
        </p:scale>
        <p:origin x="-64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94D440-3357-4FA0-B17F-B1BACEA636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19FB5EEF-A3B1-4E66-850C-ACA0DA094C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89D4C57E-F75C-4B9C-977E-C8A78EB46422}"/>
              </a:ext>
            </a:extLst>
          </p:cNvPr>
          <p:cNvSpPr>
            <a:spLocks noGrp="1"/>
          </p:cNvSpPr>
          <p:nvPr>
            <p:ph type="dt" sz="half" idx="10"/>
          </p:nvPr>
        </p:nvSpPr>
        <p:spPr/>
        <p:txBody>
          <a:bodyPr/>
          <a:lstStyle/>
          <a:p>
            <a:fld id="{5FCDF509-5501-4871-8D95-33FF59B396E9}" type="datetimeFigureOut">
              <a:rPr lang="en-IN" smtClean="0"/>
              <a:pPr/>
              <a:t>05-08-2024</a:t>
            </a:fld>
            <a:endParaRPr lang="en-IN"/>
          </a:p>
        </p:txBody>
      </p:sp>
      <p:sp>
        <p:nvSpPr>
          <p:cNvPr id="5" name="Footer Placeholder 4">
            <a:extLst>
              <a:ext uri="{FF2B5EF4-FFF2-40B4-BE49-F238E27FC236}">
                <a16:creationId xmlns="" xmlns:a16="http://schemas.microsoft.com/office/drawing/2014/main" id="{3CB532EF-474D-43F8-AD41-BA3EC7D751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BF1BF2F-8163-40A2-BB92-D2F949576D14}"/>
              </a:ext>
            </a:extLst>
          </p:cNvPr>
          <p:cNvSpPr>
            <a:spLocks noGrp="1"/>
          </p:cNvSpPr>
          <p:nvPr>
            <p:ph type="sldNum" sz="quarter" idx="12"/>
          </p:nvPr>
        </p:nvSpPr>
        <p:spPr/>
        <p:txBody>
          <a:bodyPr/>
          <a:lstStyle/>
          <a:p>
            <a:fld id="{E45092D2-50B4-4B2D-99B8-19CF9F2237B4}" type="slidenum">
              <a:rPr lang="en-IN" smtClean="0"/>
              <a:pPr/>
              <a:t>‹#›</a:t>
            </a:fld>
            <a:endParaRPr lang="en-IN"/>
          </a:p>
        </p:txBody>
      </p:sp>
    </p:spTree>
    <p:extLst>
      <p:ext uri="{BB962C8B-B14F-4D97-AF65-F5344CB8AC3E}">
        <p14:creationId xmlns="" xmlns:p14="http://schemas.microsoft.com/office/powerpoint/2010/main" val="3142238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C40851-2CBE-444E-9B8D-5139852B37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43D48E18-60EE-4526-ADFB-C6418951D47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CC8355E-8D4F-4875-8181-B412BEB60EF4}"/>
              </a:ext>
            </a:extLst>
          </p:cNvPr>
          <p:cNvSpPr>
            <a:spLocks noGrp="1"/>
          </p:cNvSpPr>
          <p:nvPr>
            <p:ph type="dt" sz="half" idx="10"/>
          </p:nvPr>
        </p:nvSpPr>
        <p:spPr/>
        <p:txBody>
          <a:bodyPr/>
          <a:lstStyle/>
          <a:p>
            <a:fld id="{5FCDF509-5501-4871-8D95-33FF59B396E9}" type="datetimeFigureOut">
              <a:rPr lang="en-IN" smtClean="0"/>
              <a:pPr/>
              <a:t>05-08-2024</a:t>
            </a:fld>
            <a:endParaRPr lang="en-IN"/>
          </a:p>
        </p:txBody>
      </p:sp>
      <p:sp>
        <p:nvSpPr>
          <p:cNvPr id="5" name="Footer Placeholder 4">
            <a:extLst>
              <a:ext uri="{FF2B5EF4-FFF2-40B4-BE49-F238E27FC236}">
                <a16:creationId xmlns="" xmlns:a16="http://schemas.microsoft.com/office/drawing/2014/main" id="{19C75964-5EF5-41C2-9A1F-B8D73ECBE8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B150E7E-04C4-4BCB-888B-6837DB7AC10D}"/>
              </a:ext>
            </a:extLst>
          </p:cNvPr>
          <p:cNvSpPr>
            <a:spLocks noGrp="1"/>
          </p:cNvSpPr>
          <p:nvPr>
            <p:ph type="sldNum" sz="quarter" idx="12"/>
          </p:nvPr>
        </p:nvSpPr>
        <p:spPr/>
        <p:txBody>
          <a:bodyPr/>
          <a:lstStyle/>
          <a:p>
            <a:fld id="{E45092D2-50B4-4B2D-99B8-19CF9F2237B4}" type="slidenum">
              <a:rPr lang="en-IN" smtClean="0"/>
              <a:pPr/>
              <a:t>‹#›</a:t>
            </a:fld>
            <a:endParaRPr lang="en-IN"/>
          </a:p>
        </p:txBody>
      </p:sp>
    </p:spTree>
    <p:extLst>
      <p:ext uri="{BB962C8B-B14F-4D97-AF65-F5344CB8AC3E}">
        <p14:creationId xmlns="" xmlns:p14="http://schemas.microsoft.com/office/powerpoint/2010/main" val="3276618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F7D11E0-D485-40EC-B7A3-51553A7BBC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4D5640E7-3980-48A0-A2A3-6192E948A2B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CF7FEE9-7F03-4DBA-B608-B7AEC5F710D4}"/>
              </a:ext>
            </a:extLst>
          </p:cNvPr>
          <p:cNvSpPr>
            <a:spLocks noGrp="1"/>
          </p:cNvSpPr>
          <p:nvPr>
            <p:ph type="dt" sz="half" idx="10"/>
          </p:nvPr>
        </p:nvSpPr>
        <p:spPr/>
        <p:txBody>
          <a:bodyPr/>
          <a:lstStyle/>
          <a:p>
            <a:fld id="{5FCDF509-5501-4871-8D95-33FF59B396E9}" type="datetimeFigureOut">
              <a:rPr lang="en-IN" smtClean="0"/>
              <a:pPr/>
              <a:t>05-08-2024</a:t>
            </a:fld>
            <a:endParaRPr lang="en-IN"/>
          </a:p>
        </p:txBody>
      </p:sp>
      <p:sp>
        <p:nvSpPr>
          <p:cNvPr id="5" name="Footer Placeholder 4">
            <a:extLst>
              <a:ext uri="{FF2B5EF4-FFF2-40B4-BE49-F238E27FC236}">
                <a16:creationId xmlns="" xmlns:a16="http://schemas.microsoft.com/office/drawing/2014/main" id="{7580249B-C730-4280-B87A-457033192E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2716C7F-73E9-48C3-BD15-5CBFBAD46918}"/>
              </a:ext>
            </a:extLst>
          </p:cNvPr>
          <p:cNvSpPr>
            <a:spLocks noGrp="1"/>
          </p:cNvSpPr>
          <p:nvPr>
            <p:ph type="sldNum" sz="quarter" idx="12"/>
          </p:nvPr>
        </p:nvSpPr>
        <p:spPr/>
        <p:txBody>
          <a:bodyPr/>
          <a:lstStyle/>
          <a:p>
            <a:fld id="{E45092D2-50B4-4B2D-99B8-19CF9F2237B4}" type="slidenum">
              <a:rPr lang="en-IN" smtClean="0"/>
              <a:pPr/>
              <a:t>‹#›</a:t>
            </a:fld>
            <a:endParaRPr lang="en-IN"/>
          </a:p>
        </p:txBody>
      </p:sp>
    </p:spTree>
    <p:extLst>
      <p:ext uri="{BB962C8B-B14F-4D97-AF65-F5344CB8AC3E}">
        <p14:creationId xmlns="" xmlns:p14="http://schemas.microsoft.com/office/powerpoint/2010/main" val="2910649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0667C8-7A23-4B2C-9B7F-B109FA8F7C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E1D61E4-0ED3-4F43-AD3B-363FF5448CB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E493F51-D39D-4A1A-930C-1197DFB7CB86}"/>
              </a:ext>
            </a:extLst>
          </p:cNvPr>
          <p:cNvSpPr>
            <a:spLocks noGrp="1"/>
          </p:cNvSpPr>
          <p:nvPr>
            <p:ph type="dt" sz="half" idx="10"/>
          </p:nvPr>
        </p:nvSpPr>
        <p:spPr/>
        <p:txBody>
          <a:bodyPr/>
          <a:lstStyle/>
          <a:p>
            <a:fld id="{5FCDF509-5501-4871-8D95-33FF59B396E9}" type="datetimeFigureOut">
              <a:rPr lang="en-IN" smtClean="0"/>
              <a:pPr/>
              <a:t>05-08-2024</a:t>
            </a:fld>
            <a:endParaRPr lang="en-IN"/>
          </a:p>
        </p:txBody>
      </p:sp>
      <p:sp>
        <p:nvSpPr>
          <p:cNvPr id="5" name="Footer Placeholder 4">
            <a:extLst>
              <a:ext uri="{FF2B5EF4-FFF2-40B4-BE49-F238E27FC236}">
                <a16:creationId xmlns="" xmlns:a16="http://schemas.microsoft.com/office/drawing/2014/main" id="{ECDD2925-3C4D-44F5-8B69-03DC0F5AB9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B4B48AB-92B4-428F-B54A-70E96B663126}"/>
              </a:ext>
            </a:extLst>
          </p:cNvPr>
          <p:cNvSpPr>
            <a:spLocks noGrp="1"/>
          </p:cNvSpPr>
          <p:nvPr>
            <p:ph type="sldNum" sz="quarter" idx="12"/>
          </p:nvPr>
        </p:nvSpPr>
        <p:spPr/>
        <p:txBody>
          <a:bodyPr/>
          <a:lstStyle/>
          <a:p>
            <a:fld id="{E45092D2-50B4-4B2D-99B8-19CF9F2237B4}" type="slidenum">
              <a:rPr lang="en-IN" smtClean="0"/>
              <a:pPr/>
              <a:t>‹#›</a:t>
            </a:fld>
            <a:endParaRPr lang="en-IN"/>
          </a:p>
        </p:txBody>
      </p:sp>
    </p:spTree>
    <p:extLst>
      <p:ext uri="{BB962C8B-B14F-4D97-AF65-F5344CB8AC3E}">
        <p14:creationId xmlns="" xmlns:p14="http://schemas.microsoft.com/office/powerpoint/2010/main" val="2473147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D115AA-D759-468A-9AFA-2359EDFFE7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ADE914E-B94D-4062-9796-022256ED0E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A0E8FDA5-8E4E-4623-A3B9-F56C756DF5AE}"/>
              </a:ext>
            </a:extLst>
          </p:cNvPr>
          <p:cNvSpPr>
            <a:spLocks noGrp="1"/>
          </p:cNvSpPr>
          <p:nvPr>
            <p:ph type="dt" sz="half" idx="10"/>
          </p:nvPr>
        </p:nvSpPr>
        <p:spPr/>
        <p:txBody>
          <a:bodyPr/>
          <a:lstStyle/>
          <a:p>
            <a:fld id="{5FCDF509-5501-4871-8D95-33FF59B396E9}" type="datetimeFigureOut">
              <a:rPr lang="en-IN" smtClean="0"/>
              <a:pPr/>
              <a:t>05-08-2024</a:t>
            </a:fld>
            <a:endParaRPr lang="en-IN"/>
          </a:p>
        </p:txBody>
      </p:sp>
      <p:sp>
        <p:nvSpPr>
          <p:cNvPr id="5" name="Footer Placeholder 4">
            <a:extLst>
              <a:ext uri="{FF2B5EF4-FFF2-40B4-BE49-F238E27FC236}">
                <a16:creationId xmlns="" xmlns:a16="http://schemas.microsoft.com/office/drawing/2014/main" id="{0DF07BF0-D06E-4544-B042-21C36861A3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5BC6644-1E7D-40BD-AE6C-52E546FA565F}"/>
              </a:ext>
            </a:extLst>
          </p:cNvPr>
          <p:cNvSpPr>
            <a:spLocks noGrp="1"/>
          </p:cNvSpPr>
          <p:nvPr>
            <p:ph type="sldNum" sz="quarter" idx="12"/>
          </p:nvPr>
        </p:nvSpPr>
        <p:spPr/>
        <p:txBody>
          <a:bodyPr/>
          <a:lstStyle/>
          <a:p>
            <a:fld id="{E45092D2-50B4-4B2D-99B8-19CF9F2237B4}" type="slidenum">
              <a:rPr lang="en-IN" smtClean="0"/>
              <a:pPr/>
              <a:t>‹#›</a:t>
            </a:fld>
            <a:endParaRPr lang="en-IN"/>
          </a:p>
        </p:txBody>
      </p:sp>
    </p:spTree>
    <p:extLst>
      <p:ext uri="{BB962C8B-B14F-4D97-AF65-F5344CB8AC3E}">
        <p14:creationId xmlns="" xmlns:p14="http://schemas.microsoft.com/office/powerpoint/2010/main" val="2938966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5BCDAE-E056-496E-8E7E-B254DB1B98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6F748CE-2A86-42A9-99B2-0FB6D78E52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4239B763-9F84-4D27-92D3-50C2D59F035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7BF62DE7-4892-4B8E-B783-6C77E5F73D80}"/>
              </a:ext>
            </a:extLst>
          </p:cNvPr>
          <p:cNvSpPr>
            <a:spLocks noGrp="1"/>
          </p:cNvSpPr>
          <p:nvPr>
            <p:ph type="dt" sz="half" idx="10"/>
          </p:nvPr>
        </p:nvSpPr>
        <p:spPr/>
        <p:txBody>
          <a:bodyPr/>
          <a:lstStyle/>
          <a:p>
            <a:fld id="{5FCDF509-5501-4871-8D95-33FF59B396E9}" type="datetimeFigureOut">
              <a:rPr lang="en-IN" smtClean="0"/>
              <a:pPr/>
              <a:t>05-08-2024</a:t>
            </a:fld>
            <a:endParaRPr lang="en-IN"/>
          </a:p>
        </p:txBody>
      </p:sp>
      <p:sp>
        <p:nvSpPr>
          <p:cNvPr id="6" name="Footer Placeholder 5">
            <a:extLst>
              <a:ext uri="{FF2B5EF4-FFF2-40B4-BE49-F238E27FC236}">
                <a16:creationId xmlns="" xmlns:a16="http://schemas.microsoft.com/office/drawing/2014/main" id="{953B9B9A-E9D9-4974-8E7A-12E8255BCB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6D11653-673A-441B-95D9-E85F6E1B9DA3}"/>
              </a:ext>
            </a:extLst>
          </p:cNvPr>
          <p:cNvSpPr>
            <a:spLocks noGrp="1"/>
          </p:cNvSpPr>
          <p:nvPr>
            <p:ph type="sldNum" sz="quarter" idx="12"/>
          </p:nvPr>
        </p:nvSpPr>
        <p:spPr/>
        <p:txBody>
          <a:bodyPr/>
          <a:lstStyle/>
          <a:p>
            <a:fld id="{E45092D2-50B4-4B2D-99B8-19CF9F2237B4}" type="slidenum">
              <a:rPr lang="en-IN" smtClean="0"/>
              <a:pPr/>
              <a:t>‹#›</a:t>
            </a:fld>
            <a:endParaRPr lang="en-IN"/>
          </a:p>
        </p:txBody>
      </p:sp>
    </p:spTree>
    <p:extLst>
      <p:ext uri="{BB962C8B-B14F-4D97-AF65-F5344CB8AC3E}">
        <p14:creationId xmlns="" xmlns:p14="http://schemas.microsoft.com/office/powerpoint/2010/main" val="156988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DBAA62-2664-4E72-BEE8-08711D8F87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133BDEA-EAA0-430B-AD33-23B85F3957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CB4540D4-8812-43CB-928D-F9E178F7DEF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59C71E93-B4D9-40C5-AABA-C4C62D7CAA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1B03E38A-81CE-41DC-9527-AEC8252434B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13798839-91EA-4A71-A217-BAF8354C5999}"/>
              </a:ext>
            </a:extLst>
          </p:cNvPr>
          <p:cNvSpPr>
            <a:spLocks noGrp="1"/>
          </p:cNvSpPr>
          <p:nvPr>
            <p:ph type="dt" sz="half" idx="10"/>
          </p:nvPr>
        </p:nvSpPr>
        <p:spPr/>
        <p:txBody>
          <a:bodyPr/>
          <a:lstStyle/>
          <a:p>
            <a:fld id="{5FCDF509-5501-4871-8D95-33FF59B396E9}" type="datetimeFigureOut">
              <a:rPr lang="en-IN" smtClean="0"/>
              <a:pPr/>
              <a:t>05-08-2024</a:t>
            </a:fld>
            <a:endParaRPr lang="en-IN"/>
          </a:p>
        </p:txBody>
      </p:sp>
      <p:sp>
        <p:nvSpPr>
          <p:cNvPr id="8" name="Footer Placeholder 7">
            <a:extLst>
              <a:ext uri="{FF2B5EF4-FFF2-40B4-BE49-F238E27FC236}">
                <a16:creationId xmlns="" xmlns:a16="http://schemas.microsoft.com/office/drawing/2014/main" id="{BC5E1635-925C-4C4F-8A17-0DFE85BCAF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CCE9176-55F4-48BE-B417-349D5EA04B46}"/>
              </a:ext>
            </a:extLst>
          </p:cNvPr>
          <p:cNvSpPr>
            <a:spLocks noGrp="1"/>
          </p:cNvSpPr>
          <p:nvPr>
            <p:ph type="sldNum" sz="quarter" idx="12"/>
          </p:nvPr>
        </p:nvSpPr>
        <p:spPr/>
        <p:txBody>
          <a:bodyPr/>
          <a:lstStyle/>
          <a:p>
            <a:fld id="{E45092D2-50B4-4B2D-99B8-19CF9F2237B4}" type="slidenum">
              <a:rPr lang="en-IN" smtClean="0"/>
              <a:pPr/>
              <a:t>‹#›</a:t>
            </a:fld>
            <a:endParaRPr lang="en-IN"/>
          </a:p>
        </p:txBody>
      </p:sp>
    </p:spTree>
    <p:extLst>
      <p:ext uri="{BB962C8B-B14F-4D97-AF65-F5344CB8AC3E}">
        <p14:creationId xmlns="" xmlns:p14="http://schemas.microsoft.com/office/powerpoint/2010/main" val="878886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65A5BF-8AEC-42AF-9F0B-934E744739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FA715513-8D3F-4483-9A35-59B0C4E58417}"/>
              </a:ext>
            </a:extLst>
          </p:cNvPr>
          <p:cNvSpPr>
            <a:spLocks noGrp="1"/>
          </p:cNvSpPr>
          <p:nvPr>
            <p:ph type="dt" sz="half" idx="10"/>
          </p:nvPr>
        </p:nvSpPr>
        <p:spPr/>
        <p:txBody>
          <a:bodyPr/>
          <a:lstStyle/>
          <a:p>
            <a:fld id="{5FCDF509-5501-4871-8D95-33FF59B396E9}" type="datetimeFigureOut">
              <a:rPr lang="en-IN" smtClean="0"/>
              <a:pPr/>
              <a:t>05-08-2024</a:t>
            </a:fld>
            <a:endParaRPr lang="en-IN"/>
          </a:p>
        </p:txBody>
      </p:sp>
      <p:sp>
        <p:nvSpPr>
          <p:cNvPr id="4" name="Footer Placeholder 3">
            <a:extLst>
              <a:ext uri="{FF2B5EF4-FFF2-40B4-BE49-F238E27FC236}">
                <a16:creationId xmlns="" xmlns:a16="http://schemas.microsoft.com/office/drawing/2014/main" id="{8ADB9183-D8FE-4F1D-8562-70E38A5B7B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76C60054-4E62-4773-9254-6E067CE4B46C}"/>
              </a:ext>
            </a:extLst>
          </p:cNvPr>
          <p:cNvSpPr>
            <a:spLocks noGrp="1"/>
          </p:cNvSpPr>
          <p:nvPr>
            <p:ph type="sldNum" sz="quarter" idx="12"/>
          </p:nvPr>
        </p:nvSpPr>
        <p:spPr/>
        <p:txBody>
          <a:bodyPr/>
          <a:lstStyle/>
          <a:p>
            <a:fld id="{E45092D2-50B4-4B2D-99B8-19CF9F2237B4}" type="slidenum">
              <a:rPr lang="en-IN" smtClean="0"/>
              <a:pPr/>
              <a:t>‹#›</a:t>
            </a:fld>
            <a:endParaRPr lang="en-IN"/>
          </a:p>
        </p:txBody>
      </p:sp>
    </p:spTree>
    <p:extLst>
      <p:ext uri="{BB962C8B-B14F-4D97-AF65-F5344CB8AC3E}">
        <p14:creationId xmlns="" xmlns:p14="http://schemas.microsoft.com/office/powerpoint/2010/main" val="528328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57748F4-EDAF-4904-BA64-507F835F2334}"/>
              </a:ext>
            </a:extLst>
          </p:cNvPr>
          <p:cNvSpPr>
            <a:spLocks noGrp="1"/>
          </p:cNvSpPr>
          <p:nvPr>
            <p:ph type="dt" sz="half" idx="10"/>
          </p:nvPr>
        </p:nvSpPr>
        <p:spPr/>
        <p:txBody>
          <a:bodyPr/>
          <a:lstStyle/>
          <a:p>
            <a:fld id="{5FCDF509-5501-4871-8D95-33FF59B396E9}" type="datetimeFigureOut">
              <a:rPr lang="en-IN" smtClean="0"/>
              <a:pPr/>
              <a:t>05-08-2024</a:t>
            </a:fld>
            <a:endParaRPr lang="en-IN"/>
          </a:p>
        </p:txBody>
      </p:sp>
      <p:sp>
        <p:nvSpPr>
          <p:cNvPr id="3" name="Footer Placeholder 2">
            <a:extLst>
              <a:ext uri="{FF2B5EF4-FFF2-40B4-BE49-F238E27FC236}">
                <a16:creationId xmlns="" xmlns:a16="http://schemas.microsoft.com/office/drawing/2014/main" id="{7AC50D36-E1C7-438D-A0EA-E2457DD0F09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BB0BD94F-2DAC-4D43-A9B5-E271C0CE8BF4}"/>
              </a:ext>
            </a:extLst>
          </p:cNvPr>
          <p:cNvSpPr>
            <a:spLocks noGrp="1"/>
          </p:cNvSpPr>
          <p:nvPr>
            <p:ph type="sldNum" sz="quarter" idx="12"/>
          </p:nvPr>
        </p:nvSpPr>
        <p:spPr/>
        <p:txBody>
          <a:bodyPr/>
          <a:lstStyle/>
          <a:p>
            <a:fld id="{E45092D2-50B4-4B2D-99B8-19CF9F2237B4}" type="slidenum">
              <a:rPr lang="en-IN" smtClean="0"/>
              <a:pPr/>
              <a:t>‹#›</a:t>
            </a:fld>
            <a:endParaRPr lang="en-IN"/>
          </a:p>
        </p:txBody>
      </p:sp>
    </p:spTree>
    <p:extLst>
      <p:ext uri="{BB962C8B-B14F-4D97-AF65-F5344CB8AC3E}">
        <p14:creationId xmlns="" xmlns:p14="http://schemas.microsoft.com/office/powerpoint/2010/main" val="462009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8E7D2D-2DB8-4466-9F5E-A3EAF22F3B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EA731EF-E682-4FD8-9BB4-E1EEB9A0CE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64B3E36B-DFAF-46D6-8A6F-57A931E7F1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CD3E88F3-86EA-4624-BAC1-542F809C96CD}"/>
              </a:ext>
            </a:extLst>
          </p:cNvPr>
          <p:cNvSpPr>
            <a:spLocks noGrp="1"/>
          </p:cNvSpPr>
          <p:nvPr>
            <p:ph type="dt" sz="half" idx="10"/>
          </p:nvPr>
        </p:nvSpPr>
        <p:spPr/>
        <p:txBody>
          <a:bodyPr/>
          <a:lstStyle/>
          <a:p>
            <a:fld id="{5FCDF509-5501-4871-8D95-33FF59B396E9}" type="datetimeFigureOut">
              <a:rPr lang="en-IN" smtClean="0"/>
              <a:pPr/>
              <a:t>05-08-2024</a:t>
            </a:fld>
            <a:endParaRPr lang="en-IN"/>
          </a:p>
        </p:txBody>
      </p:sp>
      <p:sp>
        <p:nvSpPr>
          <p:cNvPr id="6" name="Footer Placeholder 5">
            <a:extLst>
              <a:ext uri="{FF2B5EF4-FFF2-40B4-BE49-F238E27FC236}">
                <a16:creationId xmlns="" xmlns:a16="http://schemas.microsoft.com/office/drawing/2014/main" id="{807B10AF-F631-471D-AA3E-7B3C189A4B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55488F8A-B471-4803-83B7-EB6046D8ADAC}"/>
              </a:ext>
            </a:extLst>
          </p:cNvPr>
          <p:cNvSpPr>
            <a:spLocks noGrp="1"/>
          </p:cNvSpPr>
          <p:nvPr>
            <p:ph type="sldNum" sz="quarter" idx="12"/>
          </p:nvPr>
        </p:nvSpPr>
        <p:spPr/>
        <p:txBody>
          <a:bodyPr/>
          <a:lstStyle/>
          <a:p>
            <a:fld id="{E45092D2-50B4-4B2D-99B8-19CF9F2237B4}" type="slidenum">
              <a:rPr lang="en-IN" smtClean="0"/>
              <a:pPr/>
              <a:t>‹#›</a:t>
            </a:fld>
            <a:endParaRPr lang="en-IN"/>
          </a:p>
        </p:txBody>
      </p:sp>
    </p:spTree>
    <p:extLst>
      <p:ext uri="{BB962C8B-B14F-4D97-AF65-F5344CB8AC3E}">
        <p14:creationId xmlns="" xmlns:p14="http://schemas.microsoft.com/office/powerpoint/2010/main" val="4264569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159495-F729-479C-8DEB-AC976FD258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844438E4-B613-4BAD-AFC4-2C706D2A9C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 xmlns:a16="http://schemas.microsoft.com/office/drawing/2014/main" id="{A854F8AB-82C1-4607-B9BE-8F15AC650A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7D8E1C37-F5E9-4D69-AD4F-0784A291757D}"/>
              </a:ext>
            </a:extLst>
          </p:cNvPr>
          <p:cNvSpPr>
            <a:spLocks noGrp="1"/>
          </p:cNvSpPr>
          <p:nvPr>
            <p:ph type="dt" sz="half" idx="10"/>
          </p:nvPr>
        </p:nvSpPr>
        <p:spPr/>
        <p:txBody>
          <a:bodyPr/>
          <a:lstStyle/>
          <a:p>
            <a:fld id="{5FCDF509-5501-4871-8D95-33FF59B396E9}" type="datetimeFigureOut">
              <a:rPr lang="en-IN" smtClean="0"/>
              <a:pPr/>
              <a:t>05-08-2024</a:t>
            </a:fld>
            <a:endParaRPr lang="en-IN"/>
          </a:p>
        </p:txBody>
      </p:sp>
      <p:sp>
        <p:nvSpPr>
          <p:cNvPr id="6" name="Footer Placeholder 5">
            <a:extLst>
              <a:ext uri="{FF2B5EF4-FFF2-40B4-BE49-F238E27FC236}">
                <a16:creationId xmlns="" xmlns:a16="http://schemas.microsoft.com/office/drawing/2014/main" id="{0FC5BF1C-06CA-4ED4-B798-7F528D3366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9B6B3B0-658F-4309-9454-BEE1F5665247}"/>
              </a:ext>
            </a:extLst>
          </p:cNvPr>
          <p:cNvSpPr>
            <a:spLocks noGrp="1"/>
          </p:cNvSpPr>
          <p:nvPr>
            <p:ph type="sldNum" sz="quarter" idx="12"/>
          </p:nvPr>
        </p:nvSpPr>
        <p:spPr/>
        <p:txBody>
          <a:bodyPr/>
          <a:lstStyle/>
          <a:p>
            <a:fld id="{E45092D2-50B4-4B2D-99B8-19CF9F2237B4}" type="slidenum">
              <a:rPr lang="en-IN" smtClean="0"/>
              <a:pPr/>
              <a:t>‹#›</a:t>
            </a:fld>
            <a:endParaRPr lang="en-IN"/>
          </a:p>
        </p:txBody>
      </p:sp>
    </p:spTree>
    <p:extLst>
      <p:ext uri="{BB962C8B-B14F-4D97-AF65-F5344CB8AC3E}">
        <p14:creationId xmlns="" xmlns:p14="http://schemas.microsoft.com/office/powerpoint/2010/main" val="344220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7FAADFD-3420-403C-A425-83D49B7E84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213768F-523B-4692-9B2A-C3E07DE049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4B82CEA-CAEB-4F3B-B334-B5DB8530D8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DF509-5501-4871-8D95-33FF59B396E9}" type="datetimeFigureOut">
              <a:rPr lang="en-IN" smtClean="0"/>
              <a:pPr/>
              <a:t>05-08-2024</a:t>
            </a:fld>
            <a:endParaRPr lang="en-IN"/>
          </a:p>
        </p:txBody>
      </p:sp>
      <p:sp>
        <p:nvSpPr>
          <p:cNvPr id="5" name="Footer Placeholder 4">
            <a:extLst>
              <a:ext uri="{FF2B5EF4-FFF2-40B4-BE49-F238E27FC236}">
                <a16:creationId xmlns="" xmlns:a16="http://schemas.microsoft.com/office/drawing/2014/main" id="{67E39501-79DB-4B01-A226-8CFAC7DACB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7E5930BE-509C-41B0-8B36-80E43C92AF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5092D2-50B4-4B2D-99B8-19CF9F2237B4}" type="slidenum">
              <a:rPr lang="en-IN" smtClean="0"/>
              <a:pPr/>
              <a:t>‹#›</a:t>
            </a:fld>
            <a:endParaRPr lang="en-IN"/>
          </a:p>
        </p:txBody>
      </p:sp>
    </p:spTree>
    <p:extLst>
      <p:ext uri="{BB962C8B-B14F-4D97-AF65-F5344CB8AC3E}">
        <p14:creationId xmlns="" xmlns:p14="http://schemas.microsoft.com/office/powerpoint/2010/main" val="2810860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a:extLst>
              <a:ext uri="{FF2B5EF4-FFF2-40B4-BE49-F238E27FC236}">
                <a16:creationId xmlns="" xmlns:a16="http://schemas.microsoft.com/office/drawing/2014/main" id="{87113E99-474C-48F2-91F4-BD406CA3B360}"/>
              </a:ext>
            </a:extLst>
          </p:cNvPr>
          <p:cNvSpPr/>
          <p:nvPr/>
        </p:nvSpPr>
        <p:spPr>
          <a:xfrm>
            <a:off x="342900" y="3428999"/>
            <a:ext cx="133350" cy="209550"/>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 xmlns:a16="http://schemas.microsoft.com/office/drawing/2014/main" id="{618216F1-0DDF-4450-8F7F-15C5B098AC00}"/>
              </a:ext>
            </a:extLst>
          </p:cNvPr>
          <p:cNvSpPr txBox="1"/>
          <p:nvPr/>
        </p:nvSpPr>
        <p:spPr>
          <a:xfrm>
            <a:off x="7157542" y="3050661"/>
            <a:ext cx="4337774" cy="646331"/>
          </a:xfrm>
          <a:prstGeom prst="rect">
            <a:avLst/>
          </a:prstGeom>
          <a:noFill/>
        </p:spPr>
        <p:txBody>
          <a:bodyPr wrap="square" rtlCol="0">
            <a:spAutoFit/>
          </a:bodyPr>
          <a:lstStyle/>
          <a:p>
            <a:pPr algn="ctr"/>
            <a:r>
              <a:rPr lang="en-US" sz="3600" b="1" dirty="0" smtClean="0">
                <a:latin typeface="Arial Rounded MT Bold" panose="020F0704030504030204" pitchFamily="34" charset="0"/>
              </a:rPr>
              <a:t>OVERVIEW</a:t>
            </a:r>
            <a:endParaRPr lang="en-IN" sz="3600" b="1" dirty="0">
              <a:latin typeface="Arial Rounded MT Bold" panose="020F0704030504030204" pitchFamily="34" charset="0"/>
            </a:endParaRPr>
          </a:p>
        </p:txBody>
      </p:sp>
      <p:sp>
        <p:nvSpPr>
          <p:cNvPr id="14" name="TextBox 13">
            <a:extLst>
              <a:ext uri="{FF2B5EF4-FFF2-40B4-BE49-F238E27FC236}">
                <a16:creationId xmlns="" xmlns:a16="http://schemas.microsoft.com/office/drawing/2014/main" id="{F0484668-E006-4749-87A8-89371C5A7A8F}"/>
              </a:ext>
            </a:extLst>
          </p:cNvPr>
          <p:cNvSpPr txBox="1"/>
          <p:nvPr/>
        </p:nvSpPr>
        <p:spPr>
          <a:xfrm>
            <a:off x="8357245" y="1968442"/>
            <a:ext cx="1676947" cy="400110"/>
          </a:xfrm>
          <a:prstGeom prst="rect">
            <a:avLst/>
          </a:prstGeom>
          <a:noFill/>
        </p:spPr>
        <p:txBody>
          <a:bodyPr wrap="square" rtlCol="0">
            <a:spAutoFit/>
          </a:bodyPr>
          <a:lstStyle/>
          <a:p>
            <a:pPr algn="ctr"/>
            <a:r>
              <a:rPr lang="en-US" sz="2000" b="1" dirty="0"/>
              <a:t>PART </a:t>
            </a:r>
            <a:r>
              <a:rPr lang="en-US" sz="2000" b="1" dirty="0" smtClean="0"/>
              <a:t>2</a:t>
            </a:r>
            <a:endParaRPr lang="en-IN" sz="2000" b="1" dirty="0"/>
          </a:p>
        </p:txBody>
      </p:sp>
      <p:sp>
        <p:nvSpPr>
          <p:cNvPr id="18" name="Flowchart: Delay 17"/>
          <p:cNvSpPr/>
          <p:nvPr/>
        </p:nvSpPr>
        <p:spPr>
          <a:xfrm>
            <a:off x="0" y="0"/>
            <a:ext cx="6387737" cy="6858000"/>
          </a:xfrm>
          <a:prstGeom prst="flowChartDelay">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p:cNvSpPr/>
          <p:nvPr/>
        </p:nvSpPr>
        <p:spPr>
          <a:xfrm>
            <a:off x="1005841" y="0"/>
            <a:ext cx="5799908" cy="6858000"/>
          </a:xfrm>
          <a:prstGeom prst="arc">
            <a:avLst>
              <a:gd name="adj1" fmla="val 16210400"/>
              <a:gd name="adj2" fmla="val 5434110"/>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Connector 20"/>
          <p:cNvCxnSpPr/>
          <p:nvPr/>
        </p:nvCxnSpPr>
        <p:spPr>
          <a:xfrm>
            <a:off x="5236590" y="381786"/>
            <a:ext cx="6500485" cy="13999"/>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279809" y="6414448"/>
            <a:ext cx="6498209" cy="5651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54784" y="3391215"/>
            <a:ext cx="6009005" cy="3746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890744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 xmlns:a16="http://schemas.microsoft.com/office/drawing/2014/main" id="{8CE48D8B-4BEE-48AF-AD5E-E51CD578449B}"/>
              </a:ext>
            </a:extLst>
          </p:cNvPr>
          <p:cNvSpPr/>
          <p:nvPr/>
        </p:nvSpPr>
        <p:spPr>
          <a:xfrm rot="16200000">
            <a:off x="-3019425" y="3019425"/>
            <a:ext cx="6858000" cy="819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Connector 25">
            <a:extLst>
              <a:ext uri="{FF2B5EF4-FFF2-40B4-BE49-F238E27FC236}">
                <a16:creationId xmlns="" xmlns:a16="http://schemas.microsoft.com/office/drawing/2014/main" id="{7C28208C-ED30-49D8-BDB3-8E7E2E2F162C}"/>
              </a:ext>
            </a:extLst>
          </p:cNvPr>
          <p:cNvCxnSpPr>
            <a:cxnSpLocks/>
            <a:stCxn id="25" idx="3"/>
          </p:cNvCxnSpPr>
          <p:nvPr/>
        </p:nvCxnSpPr>
        <p:spPr>
          <a:xfrm>
            <a:off x="409575" y="0"/>
            <a:ext cx="0" cy="3428999"/>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 xmlns:a16="http://schemas.microsoft.com/office/drawing/2014/main" id="{87113E99-474C-48F2-91F4-BD406CA3B360}"/>
              </a:ext>
            </a:extLst>
          </p:cNvPr>
          <p:cNvSpPr/>
          <p:nvPr/>
        </p:nvSpPr>
        <p:spPr>
          <a:xfrm>
            <a:off x="342900" y="3428999"/>
            <a:ext cx="133350" cy="209550"/>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 xmlns:a16="http://schemas.microsoft.com/office/drawing/2014/main" id="{D1B37D25-D276-49CA-994C-478EA78A28A5}"/>
              </a:ext>
            </a:extLst>
          </p:cNvPr>
          <p:cNvSpPr/>
          <p:nvPr/>
        </p:nvSpPr>
        <p:spPr>
          <a:xfrm>
            <a:off x="1513973" y="330649"/>
            <a:ext cx="9963652" cy="1323439"/>
          </a:xfrm>
          <a:prstGeom prst="rect">
            <a:avLst/>
          </a:prstGeom>
        </p:spPr>
        <p:txBody>
          <a:bodyPr wrap="square">
            <a:spAutoFit/>
          </a:bodyPr>
          <a:lstStyle/>
          <a:p>
            <a:r>
              <a:rPr lang="en-IN" sz="2000" b="1" dirty="0"/>
              <a:t>CREATING THE TABLE</a:t>
            </a:r>
          </a:p>
          <a:p>
            <a:endParaRPr lang="en-IN" sz="2000" dirty="0"/>
          </a:p>
          <a:p>
            <a:r>
              <a:rPr lang="en-US" sz="2000" dirty="0"/>
              <a:t>Before you can store data in a database, you must first define the structure of the data.</a:t>
            </a:r>
          </a:p>
          <a:p>
            <a:r>
              <a:rPr lang="en-US" sz="2000" dirty="0"/>
              <a:t>This SQL CREATE TABLE statement defines a new table to store the products data.</a:t>
            </a:r>
            <a:endParaRPr lang="en-IN" sz="2000" dirty="0"/>
          </a:p>
        </p:txBody>
      </p:sp>
      <p:sp>
        <p:nvSpPr>
          <p:cNvPr id="4" name="TextBox 3">
            <a:extLst>
              <a:ext uri="{FF2B5EF4-FFF2-40B4-BE49-F238E27FC236}">
                <a16:creationId xmlns="" xmlns:a16="http://schemas.microsoft.com/office/drawing/2014/main" id="{7667FCC3-4AF9-4152-AB96-CAA1C13A4031}"/>
              </a:ext>
            </a:extLst>
          </p:cNvPr>
          <p:cNvSpPr txBox="1"/>
          <p:nvPr/>
        </p:nvSpPr>
        <p:spPr>
          <a:xfrm>
            <a:off x="1563697" y="2203910"/>
            <a:ext cx="3789384" cy="3416320"/>
          </a:xfrm>
          <a:prstGeom prst="rect">
            <a:avLst/>
          </a:prstGeom>
          <a:noFill/>
        </p:spPr>
        <p:txBody>
          <a:bodyPr wrap="square" rtlCol="0">
            <a:spAutoFit/>
          </a:bodyPr>
          <a:lstStyle/>
          <a:p>
            <a:r>
              <a:rPr lang="en-US" dirty="0"/>
              <a:t>CREATE TABLE PRODUCTS</a:t>
            </a:r>
          </a:p>
          <a:p>
            <a:r>
              <a:rPr lang="en-US" dirty="0"/>
              <a:t>(MFR_ID CHAR(3),</a:t>
            </a:r>
          </a:p>
          <a:p>
            <a:r>
              <a:rPr lang="en-US" dirty="0"/>
              <a:t>PRODUCT_ID CHAR(5),</a:t>
            </a:r>
          </a:p>
          <a:p>
            <a:r>
              <a:rPr lang="en-US" dirty="0"/>
              <a:t>DESCRIPTION VARCHAR(20),</a:t>
            </a:r>
          </a:p>
          <a:p>
            <a:r>
              <a:rPr lang="en-US" dirty="0"/>
              <a:t>PRICE INT,</a:t>
            </a:r>
          </a:p>
          <a:p>
            <a:r>
              <a:rPr lang="en-US" dirty="0"/>
              <a:t>QTY_ON_HAND INTEGER);</a:t>
            </a:r>
          </a:p>
          <a:p>
            <a:endParaRPr lang="en-US" dirty="0"/>
          </a:p>
          <a:p>
            <a:endParaRPr lang="en-US" dirty="0"/>
          </a:p>
          <a:p>
            <a:r>
              <a:rPr lang="en-US" dirty="0"/>
              <a:t>It assigns the name PRODUCTS to the new table and specifies the name and type of data stored in each of its five columns.</a:t>
            </a:r>
            <a:endParaRPr lang="en-IN" dirty="0"/>
          </a:p>
        </p:txBody>
      </p:sp>
      <p:sp>
        <p:nvSpPr>
          <p:cNvPr id="19" name="TextBox 18">
            <a:extLst>
              <a:ext uri="{FF2B5EF4-FFF2-40B4-BE49-F238E27FC236}">
                <a16:creationId xmlns="" xmlns:a16="http://schemas.microsoft.com/office/drawing/2014/main" id="{D571410E-3B5C-4152-9C47-EAD895348A6F}"/>
              </a:ext>
            </a:extLst>
          </p:cNvPr>
          <p:cNvSpPr txBox="1"/>
          <p:nvPr/>
        </p:nvSpPr>
        <p:spPr>
          <a:xfrm>
            <a:off x="5699810" y="2103016"/>
            <a:ext cx="5896953" cy="2031325"/>
          </a:xfrm>
          <a:prstGeom prst="rect">
            <a:avLst/>
          </a:prstGeom>
          <a:noFill/>
        </p:spPr>
        <p:txBody>
          <a:bodyPr wrap="square" rtlCol="0">
            <a:spAutoFit/>
          </a:bodyPr>
          <a:lstStyle/>
          <a:p>
            <a:r>
              <a:rPr lang="en-US" dirty="0"/>
              <a:t>Once the table has been created, you can fill it with data. Here's an INSERT statement</a:t>
            </a:r>
          </a:p>
          <a:p>
            <a:endParaRPr lang="en-US" dirty="0"/>
          </a:p>
          <a:p>
            <a:r>
              <a:rPr lang="en-US" dirty="0"/>
              <a:t>INSERT INTO PRODUCTS VALUES </a:t>
            </a:r>
          </a:p>
          <a:p>
            <a:r>
              <a:rPr lang="en-US" dirty="0"/>
              <a:t>('ACI', '41007', 'Size 7 Widget', 225, 250);</a:t>
            </a:r>
          </a:p>
          <a:p>
            <a:endParaRPr lang="en-US" dirty="0"/>
          </a:p>
          <a:p>
            <a:r>
              <a:rPr lang="en-US" dirty="0"/>
              <a:t>SELECT * FROM PRODUCTS;</a:t>
            </a:r>
          </a:p>
        </p:txBody>
      </p:sp>
      <p:cxnSp>
        <p:nvCxnSpPr>
          <p:cNvPr id="7" name="Straight Connector 6">
            <a:extLst>
              <a:ext uri="{FF2B5EF4-FFF2-40B4-BE49-F238E27FC236}">
                <a16:creationId xmlns="" xmlns:a16="http://schemas.microsoft.com/office/drawing/2014/main" id="{56D8E4A3-EDFE-4D48-B602-AD7461D59371}"/>
              </a:ext>
            </a:extLst>
          </p:cNvPr>
          <p:cNvCxnSpPr>
            <a:cxnSpLocks/>
          </p:cNvCxnSpPr>
          <p:nvPr/>
        </p:nvCxnSpPr>
        <p:spPr>
          <a:xfrm>
            <a:off x="5539284" y="2038625"/>
            <a:ext cx="0" cy="4389471"/>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 xmlns:a16="http://schemas.microsoft.com/office/drawing/2014/main" id="{32A4A9F8-BAD9-4D1C-AFAB-A3BC85727FEE}"/>
              </a:ext>
            </a:extLst>
          </p:cNvPr>
          <p:cNvGraphicFramePr>
            <a:graphicFrameLocks noGrp="1"/>
          </p:cNvGraphicFramePr>
          <p:nvPr>
            <p:extLst>
              <p:ext uri="{D42A27DB-BD31-4B8C-83A1-F6EECF244321}">
                <p14:modId xmlns="" xmlns:p14="http://schemas.microsoft.com/office/powerpoint/2010/main" val="3866012750"/>
              </p:ext>
            </p:extLst>
          </p:nvPr>
        </p:nvGraphicFramePr>
        <p:xfrm>
          <a:off x="5725488" y="4583269"/>
          <a:ext cx="6158941" cy="1009909"/>
        </p:xfrm>
        <a:graphic>
          <a:graphicData uri="http://schemas.openxmlformats.org/drawingml/2006/table">
            <a:tbl>
              <a:tblPr firstRow="1" bandRow="1">
                <a:tableStyleId>{5C22544A-7EE6-4342-B048-85BDC9FD1C3A}</a:tableStyleId>
              </a:tblPr>
              <a:tblGrid>
                <a:gridCol w="962391">
                  <a:extLst>
                    <a:ext uri="{9D8B030D-6E8A-4147-A177-3AD203B41FA5}">
                      <a16:colId xmlns="" xmlns:a16="http://schemas.microsoft.com/office/drawing/2014/main" val="57269201"/>
                    </a:ext>
                  </a:extLst>
                </a:gridCol>
                <a:gridCol w="1222744">
                  <a:extLst>
                    <a:ext uri="{9D8B030D-6E8A-4147-A177-3AD203B41FA5}">
                      <a16:colId xmlns="" xmlns:a16="http://schemas.microsoft.com/office/drawing/2014/main" val="2866331278"/>
                    </a:ext>
                  </a:extLst>
                </a:gridCol>
                <a:gridCol w="1399632">
                  <a:extLst>
                    <a:ext uri="{9D8B030D-6E8A-4147-A177-3AD203B41FA5}">
                      <a16:colId xmlns="" xmlns:a16="http://schemas.microsoft.com/office/drawing/2014/main" val="3797524390"/>
                    </a:ext>
                  </a:extLst>
                </a:gridCol>
                <a:gridCol w="1053035">
                  <a:extLst>
                    <a:ext uri="{9D8B030D-6E8A-4147-A177-3AD203B41FA5}">
                      <a16:colId xmlns="" xmlns:a16="http://schemas.microsoft.com/office/drawing/2014/main" val="3684248707"/>
                    </a:ext>
                  </a:extLst>
                </a:gridCol>
                <a:gridCol w="1521139">
                  <a:extLst>
                    <a:ext uri="{9D8B030D-6E8A-4147-A177-3AD203B41FA5}">
                      <a16:colId xmlns="" xmlns:a16="http://schemas.microsoft.com/office/drawing/2014/main" val="3183431834"/>
                    </a:ext>
                  </a:extLst>
                </a:gridCol>
              </a:tblGrid>
              <a:tr h="369829">
                <a:tc>
                  <a:txBody>
                    <a:bodyPr/>
                    <a:lstStyle/>
                    <a:p>
                      <a:r>
                        <a:rPr lang="en-US" dirty="0"/>
                        <a:t>MRF_ID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err="1"/>
                        <a:t>Product_Id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Description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Price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err="1"/>
                        <a:t>Qty_on_hand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 xmlns:a16="http://schemas.microsoft.com/office/drawing/2014/main" val="1042997279"/>
                  </a:ext>
                </a:extLst>
              </a:tr>
              <a:tr h="396881">
                <a:tc>
                  <a:txBody>
                    <a:bodyPr/>
                    <a:lstStyle/>
                    <a:p>
                      <a:r>
                        <a:rPr lang="en-US" dirty="0"/>
                        <a:t>ACI</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41007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Size 7 Widget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225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250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368823955"/>
                  </a:ext>
                </a:extLst>
              </a:tr>
            </a:tbl>
          </a:graphicData>
        </a:graphic>
      </p:graphicFrame>
    </p:spTree>
    <p:extLst>
      <p:ext uri="{BB962C8B-B14F-4D97-AF65-F5344CB8AC3E}">
        <p14:creationId xmlns="" xmlns:p14="http://schemas.microsoft.com/office/powerpoint/2010/main" val="1677815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 xmlns:a16="http://schemas.microsoft.com/office/drawing/2014/main" id="{8CE48D8B-4BEE-48AF-AD5E-E51CD578449B}"/>
              </a:ext>
            </a:extLst>
          </p:cNvPr>
          <p:cNvSpPr/>
          <p:nvPr/>
        </p:nvSpPr>
        <p:spPr>
          <a:xfrm rot="16200000">
            <a:off x="-3019425" y="3019425"/>
            <a:ext cx="6858000" cy="819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Connector 25">
            <a:extLst>
              <a:ext uri="{FF2B5EF4-FFF2-40B4-BE49-F238E27FC236}">
                <a16:creationId xmlns="" xmlns:a16="http://schemas.microsoft.com/office/drawing/2014/main" id="{7C28208C-ED30-49D8-BDB3-8E7E2E2F162C}"/>
              </a:ext>
            </a:extLst>
          </p:cNvPr>
          <p:cNvCxnSpPr>
            <a:cxnSpLocks/>
            <a:stCxn id="25" idx="3"/>
          </p:cNvCxnSpPr>
          <p:nvPr/>
        </p:nvCxnSpPr>
        <p:spPr>
          <a:xfrm>
            <a:off x="409575" y="0"/>
            <a:ext cx="0" cy="3428999"/>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 xmlns:a16="http://schemas.microsoft.com/office/drawing/2014/main" id="{87113E99-474C-48F2-91F4-BD406CA3B360}"/>
              </a:ext>
            </a:extLst>
          </p:cNvPr>
          <p:cNvSpPr/>
          <p:nvPr/>
        </p:nvSpPr>
        <p:spPr>
          <a:xfrm>
            <a:off x="342900" y="3428999"/>
            <a:ext cx="133350" cy="209550"/>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 xmlns:a16="http://schemas.microsoft.com/office/drawing/2014/main" id="{D1B37D25-D276-49CA-994C-478EA78A28A5}"/>
              </a:ext>
            </a:extLst>
          </p:cNvPr>
          <p:cNvSpPr/>
          <p:nvPr/>
        </p:nvSpPr>
        <p:spPr>
          <a:xfrm>
            <a:off x="1513973" y="330649"/>
            <a:ext cx="9963652" cy="1631216"/>
          </a:xfrm>
          <a:prstGeom prst="rect">
            <a:avLst/>
          </a:prstGeom>
        </p:spPr>
        <p:txBody>
          <a:bodyPr wrap="square">
            <a:spAutoFit/>
          </a:bodyPr>
          <a:lstStyle/>
          <a:p>
            <a:r>
              <a:rPr lang="en-IN" sz="2000" b="1" dirty="0"/>
              <a:t>EMPTY AND DELETE THE TABLE</a:t>
            </a:r>
          </a:p>
          <a:p>
            <a:endParaRPr lang="en-IN" sz="2000" dirty="0"/>
          </a:p>
          <a:p>
            <a:r>
              <a:rPr lang="en-US" sz="2000" dirty="0"/>
              <a:t>If you discover later that you no longer need to store the products data in the</a:t>
            </a:r>
          </a:p>
          <a:p>
            <a:r>
              <a:rPr lang="en-US" sz="2000" dirty="0"/>
              <a:t>database, you can erase the data from table(keeping the structure as it is) or remove the table(and all of the data it contains) with the DROP and TRUNCATE.</a:t>
            </a:r>
            <a:endParaRPr lang="en-IN" sz="2000" dirty="0"/>
          </a:p>
        </p:txBody>
      </p:sp>
      <p:sp>
        <p:nvSpPr>
          <p:cNvPr id="4" name="TextBox 3">
            <a:extLst>
              <a:ext uri="{FF2B5EF4-FFF2-40B4-BE49-F238E27FC236}">
                <a16:creationId xmlns="" xmlns:a16="http://schemas.microsoft.com/office/drawing/2014/main" id="{7667FCC3-4AF9-4152-AB96-CAA1C13A4031}"/>
              </a:ext>
            </a:extLst>
          </p:cNvPr>
          <p:cNvSpPr txBox="1"/>
          <p:nvPr/>
        </p:nvSpPr>
        <p:spPr>
          <a:xfrm>
            <a:off x="1589375" y="2934012"/>
            <a:ext cx="3789384" cy="369332"/>
          </a:xfrm>
          <a:prstGeom prst="rect">
            <a:avLst/>
          </a:prstGeom>
          <a:noFill/>
        </p:spPr>
        <p:txBody>
          <a:bodyPr wrap="square" rtlCol="0">
            <a:spAutoFit/>
          </a:bodyPr>
          <a:lstStyle/>
          <a:p>
            <a:r>
              <a:rPr lang="en-US" dirty="0"/>
              <a:t>TRUNCATE TABLE PRODUCTS;</a:t>
            </a:r>
          </a:p>
        </p:txBody>
      </p:sp>
      <p:sp>
        <p:nvSpPr>
          <p:cNvPr id="19" name="TextBox 18">
            <a:extLst>
              <a:ext uri="{FF2B5EF4-FFF2-40B4-BE49-F238E27FC236}">
                <a16:creationId xmlns="" xmlns:a16="http://schemas.microsoft.com/office/drawing/2014/main" id="{D571410E-3B5C-4152-9C47-EAD895348A6F}"/>
              </a:ext>
            </a:extLst>
          </p:cNvPr>
          <p:cNvSpPr txBox="1"/>
          <p:nvPr/>
        </p:nvSpPr>
        <p:spPr>
          <a:xfrm>
            <a:off x="7754471" y="2749346"/>
            <a:ext cx="3723154" cy="369332"/>
          </a:xfrm>
          <a:prstGeom prst="rect">
            <a:avLst/>
          </a:prstGeom>
          <a:noFill/>
        </p:spPr>
        <p:txBody>
          <a:bodyPr wrap="square" rtlCol="0">
            <a:spAutoFit/>
          </a:bodyPr>
          <a:lstStyle/>
          <a:p>
            <a:r>
              <a:rPr lang="en-US" dirty="0"/>
              <a:t>DROP TABLE PRODUCTS;</a:t>
            </a:r>
          </a:p>
        </p:txBody>
      </p:sp>
      <p:cxnSp>
        <p:nvCxnSpPr>
          <p:cNvPr id="7" name="Straight Connector 6">
            <a:extLst>
              <a:ext uri="{FF2B5EF4-FFF2-40B4-BE49-F238E27FC236}">
                <a16:creationId xmlns="" xmlns:a16="http://schemas.microsoft.com/office/drawing/2014/main" id="{56D8E4A3-EDFE-4D48-B602-AD7461D59371}"/>
              </a:ext>
            </a:extLst>
          </p:cNvPr>
          <p:cNvCxnSpPr>
            <a:cxnSpLocks/>
          </p:cNvCxnSpPr>
          <p:nvPr/>
        </p:nvCxnSpPr>
        <p:spPr>
          <a:xfrm>
            <a:off x="6876764" y="2181835"/>
            <a:ext cx="0" cy="4389471"/>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 xmlns:a16="http://schemas.microsoft.com/office/drawing/2014/main" id="{32A4A9F8-BAD9-4D1C-AFAB-A3BC85727FEE}"/>
              </a:ext>
            </a:extLst>
          </p:cNvPr>
          <p:cNvGraphicFramePr>
            <a:graphicFrameLocks noGrp="1"/>
          </p:cNvGraphicFramePr>
          <p:nvPr>
            <p:extLst>
              <p:ext uri="{D42A27DB-BD31-4B8C-83A1-F6EECF244321}">
                <p14:modId xmlns="" xmlns:p14="http://schemas.microsoft.com/office/powerpoint/2010/main" val="1348690607"/>
              </p:ext>
            </p:extLst>
          </p:nvPr>
        </p:nvGraphicFramePr>
        <p:xfrm>
          <a:off x="1263872" y="3638549"/>
          <a:ext cx="5396235" cy="837917"/>
        </p:xfrm>
        <a:graphic>
          <a:graphicData uri="http://schemas.openxmlformats.org/drawingml/2006/table">
            <a:tbl>
              <a:tblPr firstRow="1" bandRow="1">
                <a:tableStyleId>{5C22544A-7EE6-4342-B048-85BDC9FD1C3A}</a:tableStyleId>
              </a:tblPr>
              <a:tblGrid>
                <a:gridCol w="629436">
                  <a:extLst>
                    <a:ext uri="{9D8B030D-6E8A-4147-A177-3AD203B41FA5}">
                      <a16:colId xmlns="" xmlns:a16="http://schemas.microsoft.com/office/drawing/2014/main" val="57269201"/>
                    </a:ext>
                  </a:extLst>
                </a:gridCol>
                <a:gridCol w="1040961">
                  <a:extLst>
                    <a:ext uri="{9D8B030D-6E8A-4147-A177-3AD203B41FA5}">
                      <a16:colId xmlns="" xmlns:a16="http://schemas.microsoft.com/office/drawing/2014/main" val="2866331278"/>
                    </a:ext>
                  </a:extLst>
                </a:gridCol>
                <a:gridCol w="1282889">
                  <a:extLst>
                    <a:ext uri="{9D8B030D-6E8A-4147-A177-3AD203B41FA5}">
                      <a16:colId xmlns="" xmlns:a16="http://schemas.microsoft.com/office/drawing/2014/main" val="3797524390"/>
                    </a:ext>
                  </a:extLst>
                </a:gridCol>
                <a:gridCol w="914400">
                  <a:extLst>
                    <a:ext uri="{9D8B030D-6E8A-4147-A177-3AD203B41FA5}">
                      <a16:colId xmlns="" xmlns:a16="http://schemas.microsoft.com/office/drawing/2014/main" val="3684248707"/>
                    </a:ext>
                  </a:extLst>
                </a:gridCol>
                <a:gridCol w="1528549">
                  <a:extLst>
                    <a:ext uri="{9D8B030D-6E8A-4147-A177-3AD203B41FA5}">
                      <a16:colId xmlns="" xmlns:a16="http://schemas.microsoft.com/office/drawing/2014/main" val="3183431834"/>
                    </a:ext>
                  </a:extLst>
                </a:gridCol>
              </a:tblGrid>
              <a:tr h="837917">
                <a:tc>
                  <a:txBody>
                    <a:bodyPr/>
                    <a:lstStyle/>
                    <a:p>
                      <a:r>
                        <a:rPr lang="en-US" dirty="0"/>
                        <a:t>MRF_ID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err="1"/>
                        <a:t>Product_Id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Description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Price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err="1"/>
                        <a:t>Qty_on_hand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 xmlns:a16="http://schemas.microsoft.com/office/drawing/2014/main" val="1042997279"/>
                  </a:ext>
                </a:extLst>
              </a:tr>
            </a:tbl>
          </a:graphicData>
        </a:graphic>
      </p:graphicFrame>
      <p:sp>
        <p:nvSpPr>
          <p:cNvPr id="14" name="TextBox 13">
            <a:extLst>
              <a:ext uri="{FF2B5EF4-FFF2-40B4-BE49-F238E27FC236}">
                <a16:creationId xmlns="" xmlns:a16="http://schemas.microsoft.com/office/drawing/2014/main" id="{91BDDA8E-56E2-4057-BA55-3281CB41D4CF}"/>
              </a:ext>
            </a:extLst>
          </p:cNvPr>
          <p:cNvSpPr txBox="1"/>
          <p:nvPr/>
        </p:nvSpPr>
        <p:spPr>
          <a:xfrm>
            <a:off x="1589374" y="5051678"/>
            <a:ext cx="4811415" cy="646331"/>
          </a:xfrm>
          <a:prstGeom prst="rect">
            <a:avLst/>
          </a:prstGeom>
          <a:noFill/>
        </p:spPr>
        <p:txBody>
          <a:bodyPr wrap="square" rtlCol="0">
            <a:spAutoFit/>
          </a:bodyPr>
          <a:lstStyle/>
          <a:p>
            <a:r>
              <a:rPr lang="en-US" dirty="0"/>
              <a:t>TRUNCATE deletes all the records from the table but structure of table remains as it is.</a:t>
            </a:r>
          </a:p>
        </p:txBody>
      </p:sp>
      <p:sp>
        <p:nvSpPr>
          <p:cNvPr id="15" name="TextBox 14">
            <a:extLst>
              <a:ext uri="{FF2B5EF4-FFF2-40B4-BE49-F238E27FC236}">
                <a16:creationId xmlns="" xmlns:a16="http://schemas.microsoft.com/office/drawing/2014/main" id="{772FF7A3-5E53-4129-8800-C44AE67C5BA9}"/>
              </a:ext>
            </a:extLst>
          </p:cNvPr>
          <p:cNvSpPr txBox="1"/>
          <p:nvPr/>
        </p:nvSpPr>
        <p:spPr>
          <a:xfrm>
            <a:off x="7210340" y="3906159"/>
            <a:ext cx="4811415" cy="646331"/>
          </a:xfrm>
          <a:prstGeom prst="rect">
            <a:avLst/>
          </a:prstGeom>
          <a:noFill/>
        </p:spPr>
        <p:txBody>
          <a:bodyPr wrap="square" rtlCol="0">
            <a:spAutoFit/>
          </a:bodyPr>
          <a:lstStyle/>
          <a:p>
            <a:r>
              <a:rPr lang="en-US" dirty="0"/>
              <a:t>DROP deletes everything- records as well as table structure.</a:t>
            </a:r>
          </a:p>
        </p:txBody>
      </p:sp>
    </p:spTree>
    <p:extLst>
      <p:ext uri="{BB962C8B-B14F-4D97-AF65-F5344CB8AC3E}">
        <p14:creationId xmlns="" xmlns:p14="http://schemas.microsoft.com/office/powerpoint/2010/main" val="1887815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 xmlns:a16="http://schemas.microsoft.com/office/drawing/2014/main" id="{8CE48D8B-4BEE-48AF-AD5E-E51CD578449B}"/>
              </a:ext>
            </a:extLst>
          </p:cNvPr>
          <p:cNvSpPr/>
          <p:nvPr/>
        </p:nvSpPr>
        <p:spPr>
          <a:xfrm rot="16200000">
            <a:off x="-3019425" y="3019425"/>
            <a:ext cx="6858000" cy="819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Connector 25">
            <a:extLst>
              <a:ext uri="{FF2B5EF4-FFF2-40B4-BE49-F238E27FC236}">
                <a16:creationId xmlns="" xmlns:a16="http://schemas.microsoft.com/office/drawing/2014/main" id="{7C28208C-ED30-49D8-BDB3-8E7E2E2F162C}"/>
              </a:ext>
            </a:extLst>
          </p:cNvPr>
          <p:cNvCxnSpPr>
            <a:cxnSpLocks/>
            <a:stCxn id="25" idx="3"/>
          </p:cNvCxnSpPr>
          <p:nvPr/>
        </p:nvCxnSpPr>
        <p:spPr>
          <a:xfrm>
            <a:off x="409575" y="0"/>
            <a:ext cx="0" cy="3428999"/>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 xmlns:a16="http://schemas.microsoft.com/office/drawing/2014/main" id="{87113E99-474C-48F2-91F4-BD406CA3B360}"/>
              </a:ext>
            </a:extLst>
          </p:cNvPr>
          <p:cNvSpPr/>
          <p:nvPr/>
        </p:nvSpPr>
        <p:spPr>
          <a:xfrm>
            <a:off x="342900" y="3428999"/>
            <a:ext cx="133350" cy="209550"/>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 xmlns:a16="http://schemas.microsoft.com/office/drawing/2014/main" id="{D1B37D25-D276-49CA-994C-478EA78A28A5}"/>
              </a:ext>
            </a:extLst>
          </p:cNvPr>
          <p:cNvSpPr/>
          <p:nvPr/>
        </p:nvSpPr>
        <p:spPr>
          <a:xfrm>
            <a:off x="1513973" y="330649"/>
            <a:ext cx="9963652" cy="1631216"/>
          </a:xfrm>
          <a:prstGeom prst="rect">
            <a:avLst/>
          </a:prstGeom>
        </p:spPr>
        <p:txBody>
          <a:bodyPr wrap="square">
            <a:spAutoFit/>
          </a:bodyPr>
          <a:lstStyle/>
          <a:p>
            <a:r>
              <a:rPr lang="en-IN" sz="2000" b="1" dirty="0"/>
              <a:t>WHAT IS DATA?</a:t>
            </a:r>
          </a:p>
          <a:p>
            <a:endParaRPr lang="en-IN" sz="2000" dirty="0"/>
          </a:p>
          <a:p>
            <a:r>
              <a:rPr lang="en-US" sz="2000" b="1" dirty="0"/>
              <a:t>Data</a:t>
            </a:r>
            <a:r>
              <a:rPr lang="en-US" sz="2000" dirty="0"/>
              <a:t> refers to any information or facts that can be recorded, stored, and processed.</a:t>
            </a:r>
          </a:p>
          <a:p>
            <a:r>
              <a:rPr lang="en-US" sz="2000" dirty="0"/>
              <a:t>It can be in </a:t>
            </a:r>
            <a:r>
              <a:rPr lang="en-US" sz="2000" b="1" dirty="0"/>
              <a:t>various forms</a:t>
            </a:r>
            <a:r>
              <a:rPr lang="en-US" sz="2000" dirty="0"/>
              <a:t>, such as text, numbers, images, audio, or video.</a:t>
            </a:r>
          </a:p>
          <a:p>
            <a:r>
              <a:rPr lang="en-US" sz="2000" b="1" dirty="0"/>
              <a:t>Examples</a:t>
            </a:r>
            <a:r>
              <a:rPr lang="en-US" sz="2000" dirty="0"/>
              <a:t> of data include customer names, product prices, temperature readings, and more</a:t>
            </a:r>
            <a:endParaRPr lang="en-IN" sz="2000" dirty="0"/>
          </a:p>
        </p:txBody>
      </p:sp>
      <p:cxnSp>
        <p:nvCxnSpPr>
          <p:cNvPr id="7" name="Straight Connector 6">
            <a:extLst>
              <a:ext uri="{FF2B5EF4-FFF2-40B4-BE49-F238E27FC236}">
                <a16:creationId xmlns="" xmlns:a16="http://schemas.microsoft.com/office/drawing/2014/main" id="{56D8E4A3-EDFE-4D48-B602-AD7461D59371}"/>
              </a:ext>
            </a:extLst>
          </p:cNvPr>
          <p:cNvCxnSpPr>
            <a:cxnSpLocks/>
          </p:cNvCxnSpPr>
          <p:nvPr/>
        </p:nvCxnSpPr>
        <p:spPr>
          <a:xfrm>
            <a:off x="6876764" y="2181835"/>
            <a:ext cx="0" cy="4389471"/>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 xmlns:a16="http://schemas.microsoft.com/office/drawing/2014/main" id="{772FF7A3-5E53-4129-8800-C44AE67C5BA9}"/>
              </a:ext>
            </a:extLst>
          </p:cNvPr>
          <p:cNvSpPr txBox="1"/>
          <p:nvPr/>
        </p:nvSpPr>
        <p:spPr>
          <a:xfrm>
            <a:off x="6971010" y="2749346"/>
            <a:ext cx="4811415" cy="2862322"/>
          </a:xfrm>
          <a:prstGeom prst="rect">
            <a:avLst/>
          </a:prstGeom>
          <a:noFill/>
        </p:spPr>
        <p:txBody>
          <a:bodyPr wrap="square" rtlCol="0">
            <a:spAutoFit/>
          </a:bodyPr>
          <a:lstStyle/>
          <a:p>
            <a:r>
              <a:rPr lang="en-US" dirty="0"/>
              <a:t>In short, Information that is stored in this tabular form is called DATA.</a:t>
            </a:r>
          </a:p>
          <a:p>
            <a:endParaRPr lang="en-US" dirty="0"/>
          </a:p>
          <a:p>
            <a:r>
              <a:rPr lang="en-US" dirty="0"/>
              <a:t>We store it in tabular form for future references, the way e store contact details in our mobiles so that in future when there is need we can call particular person.</a:t>
            </a:r>
          </a:p>
          <a:p>
            <a:endParaRPr lang="en-US" dirty="0"/>
          </a:p>
          <a:p>
            <a:r>
              <a:rPr lang="en-US" dirty="0"/>
              <a:t>This data is stored in any physical format like </a:t>
            </a:r>
            <a:r>
              <a:rPr lang="en-US" dirty="0" err="1"/>
              <a:t>harddisk</a:t>
            </a:r>
            <a:r>
              <a:rPr lang="en-US" dirty="0"/>
              <a:t>, server, etc.</a:t>
            </a:r>
          </a:p>
        </p:txBody>
      </p:sp>
      <p:graphicFrame>
        <p:nvGraphicFramePr>
          <p:cNvPr id="16" name="Table 15">
            <a:extLst>
              <a:ext uri="{FF2B5EF4-FFF2-40B4-BE49-F238E27FC236}">
                <a16:creationId xmlns="" xmlns:a16="http://schemas.microsoft.com/office/drawing/2014/main" id="{FBE0B13C-AA96-47F0-A4EF-C4E72FC8F05F}"/>
              </a:ext>
            </a:extLst>
          </p:cNvPr>
          <p:cNvGraphicFramePr>
            <a:graphicFrameLocks noGrp="1"/>
          </p:cNvGraphicFramePr>
          <p:nvPr>
            <p:extLst>
              <p:ext uri="{D42A27DB-BD31-4B8C-83A1-F6EECF244321}">
                <p14:modId xmlns="" xmlns:p14="http://schemas.microsoft.com/office/powerpoint/2010/main" val="2162637412"/>
              </p:ext>
            </p:extLst>
          </p:nvPr>
        </p:nvGraphicFramePr>
        <p:xfrm>
          <a:off x="1513972" y="2834100"/>
          <a:ext cx="5136208" cy="2081372"/>
        </p:xfrm>
        <a:graphic>
          <a:graphicData uri="http://schemas.openxmlformats.org/drawingml/2006/table">
            <a:tbl>
              <a:tblPr firstRow="1" bandRow="1">
                <a:tableStyleId>{5C22544A-7EE6-4342-B048-85BDC9FD1C3A}</a:tableStyleId>
              </a:tblPr>
              <a:tblGrid>
                <a:gridCol w="1284052">
                  <a:extLst>
                    <a:ext uri="{9D8B030D-6E8A-4147-A177-3AD203B41FA5}">
                      <a16:colId xmlns="" xmlns:a16="http://schemas.microsoft.com/office/drawing/2014/main" val="57269201"/>
                    </a:ext>
                  </a:extLst>
                </a:gridCol>
                <a:gridCol w="1284052">
                  <a:extLst>
                    <a:ext uri="{9D8B030D-6E8A-4147-A177-3AD203B41FA5}">
                      <a16:colId xmlns="" xmlns:a16="http://schemas.microsoft.com/office/drawing/2014/main" val="2866331278"/>
                    </a:ext>
                  </a:extLst>
                </a:gridCol>
                <a:gridCol w="1284052">
                  <a:extLst>
                    <a:ext uri="{9D8B030D-6E8A-4147-A177-3AD203B41FA5}">
                      <a16:colId xmlns="" xmlns:a16="http://schemas.microsoft.com/office/drawing/2014/main" val="3797524390"/>
                    </a:ext>
                  </a:extLst>
                </a:gridCol>
                <a:gridCol w="1284052">
                  <a:extLst>
                    <a:ext uri="{9D8B030D-6E8A-4147-A177-3AD203B41FA5}">
                      <a16:colId xmlns="" xmlns:a16="http://schemas.microsoft.com/office/drawing/2014/main" val="3684248707"/>
                    </a:ext>
                  </a:extLst>
                </a:gridCol>
              </a:tblGrid>
              <a:tr h="417418">
                <a:tc>
                  <a:txBody>
                    <a:bodyPr/>
                    <a:lstStyle/>
                    <a:p>
                      <a:r>
                        <a:rPr lang="en-US" dirty="0"/>
                        <a:t>Name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err="1"/>
                        <a:t>Rep_office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Quota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Sales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 xmlns:a16="http://schemas.microsoft.com/office/drawing/2014/main" val="1042997279"/>
                  </a:ext>
                </a:extLst>
              </a:tr>
              <a:tr h="417418">
                <a:tc>
                  <a:txBody>
                    <a:bodyPr/>
                    <a:lstStyle/>
                    <a:p>
                      <a:r>
                        <a:rPr lang="en-US" dirty="0"/>
                        <a:t>Bill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$35,000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$36,700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368823955"/>
                  </a:ext>
                </a:extLst>
              </a:tr>
              <a:tr h="417418">
                <a:tc>
                  <a:txBody>
                    <a:bodyPr/>
                    <a:lstStyle/>
                    <a:p>
                      <a:r>
                        <a:rPr lang="en-US" dirty="0"/>
                        <a:t>Mary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$30,000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$39,200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691225271"/>
                  </a:ext>
                </a:extLst>
              </a:tr>
              <a:tr h="417418">
                <a:tc>
                  <a:txBody>
                    <a:bodyPr/>
                    <a:lstStyle/>
                    <a:p>
                      <a:r>
                        <a:rPr lang="en-US" dirty="0"/>
                        <a:t>Smith</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21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$35,000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$47,400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856727020"/>
                  </a:ext>
                </a:extLst>
              </a:tr>
              <a:tr h="411700">
                <a:tc>
                  <a:txBody>
                    <a:bodyPr/>
                    <a:lstStyle/>
                    <a:p>
                      <a:r>
                        <a:rPr lang="en-US" dirty="0"/>
                        <a:t>Clark</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$27,000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$29,900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191532846"/>
                  </a:ext>
                </a:extLst>
              </a:tr>
            </a:tbl>
          </a:graphicData>
        </a:graphic>
      </p:graphicFrame>
      <p:sp>
        <p:nvSpPr>
          <p:cNvPr id="20" name="TextBox 19">
            <a:extLst>
              <a:ext uri="{FF2B5EF4-FFF2-40B4-BE49-F238E27FC236}">
                <a16:creationId xmlns="" xmlns:a16="http://schemas.microsoft.com/office/drawing/2014/main" id="{C8F18855-8A75-4C86-BC80-3EFCCF55851B}"/>
              </a:ext>
            </a:extLst>
          </p:cNvPr>
          <p:cNvSpPr txBox="1"/>
          <p:nvPr/>
        </p:nvSpPr>
        <p:spPr>
          <a:xfrm>
            <a:off x="2983538" y="2380014"/>
            <a:ext cx="1728839" cy="369332"/>
          </a:xfrm>
          <a:prstGeom prst="rect">
            <a:avLst/>
          </a:prstGeom>
          <a:noFill/>
        </p:spPr>
        <p:txBody>
          <a:bodyPr wrap="square" rtlCol="0">
            <a:spAutoFit/>
          </a:bodyPr>
          <a:lstStyle/>
          <a:p>
            <a:r>
              <a:rPr lang="en-US" dirty="0" err="1"/>
              <a:t>SalesRep</a:t>
            </a:r>
            <a:r>
              <a:rPr lang="en-US" dirty="0"/>
              <a:t> Table</a:t>
            </a:r>
            <a:endParaRPr lang="en-IN" dirty="0"/>
          </a:p>
        </p:txBody>
      </p:sp>
    </p:spTree>
    <p:extLst>
      <p:ext uri="{BB962C8B-B14F-4D97-AF65-F5344CB8AC3E}">
        <p14:creationId xmlns="" xmlns:p14="http://schemas.microsoft.com/office/powerpoint/2010/main" val="2669130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 xmlns:a16="http://schemas.microsoft.com/office/drawing/2014/main" id="{8CE48D8B-4BEE-48AF-AD5E-E51CD578449B}"/>
              </a:ext>
            </a:extLst>
          </p:cNvPr>
          <p:cNvSpPr/>
          <p:nvPr/>
        </p:nvSpPr>
        <p:spPr>
          <a:xfrm rot="16200000">
            <a:off x="-3019425" y="3019425"/>
            <a:ext cx="6858000" cy="819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Connector 25">
            <a:extLst>
              <a:ext uri="{FF2B5EF4-FFF2-40B4-BE49-F238E27FC236}">
                <a16:creationId xmlns="" xmlns:a16="http://schemas.microsoft.com/office/drawing/2014/main" id="{7C28208C-ED30-49D8-BDB3-8E7E2E2F162C}"/>
              </a:ext>
            </a:extLst>
          </p:cNvPr>
          <p:cNvCxnSpPr>
            <a:cxnSpLocks/>
            <a:stCxn id="25" idx="3"/>
          </p:cNvCxnSpPr>
          <p:nvPr/>
        </p:nvCxnSpPr>
        <p:spPr>
          <a:xfrm>
            <a:off x="409575" y="0"/>
            <a:ext cx="0" cy="3428999"/>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 xmlns:a16="http://schemas.microsoft.com/office/drawing/2014/main" id="{87113E99-474C-48F2-91F4-BD406CA3B360}"/>
              </a:ext>
            </a:extLst>
          </p:cNvPr>
          <p:cNvSpPr/>
          <p:nvPr/>
        </p:nvSpPr>
        <p:spPr>
          <a:xfrm>
            <a:off x="342900" y="3428999"/>
            <a:ext cx="133350" cy="209550"/>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 xmlns:a16="http://schemas.microsoft.com/office/drawing/2014/main" id="{D1B37D25-D276-49CA-994C-478EA78A28A5}"/>
              </a:ext>
            </a:extLst>
          </p:cNvPr>
          <p:cNvSpPr/>
          <p:nvPr/>
        </p:nvSpPr>
        <p:spPr>
          <a:xfrm>
            <a:off x="1394305" y="401781"/>
            <a:ext cx="9963652" cy="3477875"/>
          </a:xfrm>
          <a:prstGeom prst="rect">
            <a:avLst/>
          </a:prstGeom>
        </p:spPr>
        <p:txBody>
          <a:bodyPr wrap="square">
            <a:spAutoFit/>
          </a:bodyPr>
          <a:lstStyle/>
          <a:p>
            <a:r>
              <a:rPr lang="en-IN" sz="2000" b="1" dirty="0"/>
              <a:t>WHAT IS DATABASE?</a:t>
            </a:r>
          </a:p>
          <a:p>
            <a:endParaRPr lang="en-IN" sz="2000" dirty="0"/>
          </a:p>
          <a:p>
            <a:r>
              <a:rPr lang="en-US" sz="2000" dirty="0"/>
              <a:t>A </a:t>
            </a:r>
            <a:r>
              <a:rPr lang="en-US" sz="2000" b="1" dirty="0"/>
              <a:t>database</a:t>
            </a:r>
            <a:r>
              <a:rPr lang="en-US" sz="2000" dirty="0"/>
              <a:t> is a structured collection of data that is organized for efficient storage, retrieval, and management.</a:t>
            </a:r>
          </a:p>
          <a:p>
            <a:r>
              <a:rPr lang="en-US" sz="2000" dirty="0"/>
              <a:t>It provides a way to store and manage large amounts of data in a systematic manner.</a:t>
            </a:r>
          </a:p>
          <a:p>
            <a:r>
              <a:rPr lang="en-US" sz="2000" dirty="0"/>
              <a:t>Databases can be relational (using tables) or non-relational (using other data models).</a:t>
            </a:r>
          </a:p>
          <a:p>
            <a:endParaRPr lang="en-US" sz="2000" dirty="0"/>
          </a:p>
          <a:p>
            <a:r>
              <a:rPr lang="en-US" sz="2000" dirty="0"/>
              <a:t>A </a:t>
            </a:r>
            <a:r>
              <a:rPr lang="en-US" sz="2000" b="1" dirty="0"/>
              <a:t>DBMS</a:t>
            </a:r>
            <a:r>
              <a:rPr lang="en-US" sz="2000" dirty="0"/>
              <a:t>(DATABASE MANAGEMENT SYSTEM) is software that allows users to interact with databases.</a:t>
            </a:r>
          </a:p>
          <a:p>
            <a:r>
              <a:rPr lang="en-US" sz="2000" dirty="0"/>
              <a:t>It provides tools for creating, modifying, querying, and maintaining databases.</a:t>
            </a:r>
          </a:p>
          <a:p>
            <a:r>
              <a:rPr lang="en-US" sz="2000" b="1" dirty="0"/>
              <a:t>Examples</a:t>
            </a:r>
            <a:r>
              <a:rPr lang="en-US" sz="2000" dirty="0"/>
              <a:t> of DBMS include  </a:t>
            </a:r>
            <a:r>
              <a:rPr lang="en-US" sz="2000" dirty="0">
                <a:sym typeface="Wingdings" panose="05000000000000000000" pitchFamily="2" charset="2"/>
              </a:rPr>
              <a:t></a:t>
            </a:r>
            <a:endParaRPr lang="en-IN" sz="2000" dirty="0"/>
          </a:p>
        </p:txBody>
      </p:sp>
      <p:pic>
        <p:nvPicPr>
          <p:cNvPr id="3" name="Picture 2">
            <a:extLst>
              <a:ext uri="{FF2B5EF4-FFF2-40B4-BE49-F238E27FC236}">
                <a16:creationId xmlns="" xmlns:a16="http://schemas.microsoft.com/office/drawing/2014/main" id="{9D867C56-CBBF-442B-B3F3-5D2CA14D46EF}"/>
              </a:ext>
            </a:extLst>
          </p:cNvPr>
          <p:cNvPicPr>
            <a:picLocks noChangeAspect="1"/>
          </p:cNvPicPr>
          <p:nvPr/>
        </p:nvPicPr>
        <p:blipFill rotWithShape="1">
          <a:blip r:embed="rId2"/>
          <a:srcRect l="26710" t="41632" r="28290" b="15774"/>
          <a:stretch/>
        </p:blipFill>
        <p:spPr>
          <a:xfrm>
            <a:off x="5018150" y="3638549"/>
            <a:ext cx="5486400" cy="2919663"/>
          </a:xfrm>
          <a:prstGeom prst="rect">
            <a:avLst/>
          </a:prstGeom>
          <a:ln>
            <a:solidFill>
              <a:schemeClr val="tx1"/>
            </a:solidFill>
          </a:ln>
        </p:spPr>
      </p:pic>
    </p:spTree>
    <p:extLst>
      <p:ext uri="{BB962C8B-B14F-4D97-AF65-F5344CB8AC3E}">
        <p14:creationId xmlns="" xmlns:p14="http://schemas.microsoft.com/office/powerpoint/2010/main" val="3331924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 xmlns:a16="http://schemas.microsoft.com/office/drawing/2014/main" id="{8CE48D8B-4BEE-48AF-AD5E-E51CD578449B}"/>
              </a:ext>
            </a:extLst>
          </p:cNvPr>
          <p:cNvSpPr/>
          <p:nvPr/>
        </p:nvSpPr>
        <p:spPr>
          <a:xfrm rot="16200000">
            <a:off x="-3019425" y="3019425"/>
            <a:ext cx="6858000" cy="819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Connector 25">
            <a:extLst>
              <a:ext uri="{FF2B5EF4-FFF2-40B4-BE49-F238E27FC236}">
                <a16:creationId xmlns="" xmlns:a16="http://schemas.microsoft.com/office/drawing/2014/main" id="{7C28208C-ED30-49D8-BDB3-8E7E2E2F162C}"/>
              </a:ext>
            </a:extLst>
          </p:cNvPr>
          <p:cNvCxnSpPr>
            <a:cxnSpLocks/>
            <a:stCxn id="25" idx="3"/>
          </p:cNvCxnSpPr>
          <p:nvPr/>
        </p:nvCxnSpPr>
        <p:spPr>
          <a:xfrm>
            <a:off x="409575" y="0"/>
            <a:ext cx="0" cy="3428999"/>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 xmlns:a16="http://schemas.microsoft.com/office/drawing/2014/main" id="{87113E99-474C-48F2-91F4-BD406CA3B360}"/>
              </a:ext>
            </a:extLst>
          </p:cNvPr>
          <p:cNvSpPr/>
          <p:nvPr/>
        </p:nvSpPr>
        <p:spPr>
          <a:xfrm>
            <a:off x="342900" y="3428999"/>
            <a:ext cx="133350" cy="209550"/>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 xmlns:a16="http://schemas.microsoft.com/office/drawing/2014/main" id="{D1B37D25-D276-49CA-994C-478EA78A28A5}"/>
              </a:ext>
            </a:extLst>
          </p:cNvPr>
          <p:cNvSpPr/>
          <p:nvPr/>
        </p:nvSpPr>
        <p:spPr>
          <a:xfrm>
            <a:off x="3488843" y="2967334"/>
            <a:ext cx="5214314" cy="461665"/>
          </a:xfrm>
          <a:prstGeom prst="rect">
            <a:avLst/>
          </a:prstGeom>
        </p:spPr>
        <p:txBody>
          <a:bodyPr wrap="square">
            <a:spAutoFit/>
          </a:bodyPr>
          <a:lstStyle/>
          <a:p>
            <a:r>
              <a:rPr lang="en-IN" sz="2400" b="1" dirty="0"/>
              <a:t>PRACTICAL ON MYSQL WORKBENCH</a:t>
            </a:r>
          </a:p>
        </p:txBody>
      </p:sp>
    </p:spTree>
    <p:extLst>
      <p:ext uri="{BB962C8B-B14F-4D97-AF65-F5344CB8AC3E}">
        <p14:creationId xmlns="" xmlns:p14="http://schemas.microsoft.com/office/powerpoint/2010/main" val="2298450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 xmlns:a16="http://schemas.microsoft.com/office/drawing/2014/main" id="{8CE48D8B-4BEE-48AF-AD5E-E51CD578449B}"/>
              </a:ext>
            </a:extLst>
          </p:cNvPr>
          <p:cNvSpPr/>
          <p:nvPr/>
        </p:nvSpPr>
        <p:spPr>
          <a:xfrm rot="16200000">
            <a:off x="-3019425" y="3019425"/>
            <a:ext cx="6858000" cy="819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Connector 25">
            <a:extLst>
              <a:ext uri="{FF2B5EF4-FFF2-40B4-BE49-F238E27FC236}">
                <a16:creationId xmlns="" xmlns:a16="http://schemas.microsoft.com/office/drawing/2014/main" id="{7C28208C-ED30-49D8-BDB3-8E7E2E2F162C}"/>
              </a:ext>
            </a:extLst>
          </p:cNvPr>
          <p:cNvCxnSpPr>
            <a:cxnSpLocks/>
            <a:stCxn id="25" idx="3"/>
          </p:cNvCxnSpPr>
          <p:nvPr/>
        </p:nvCxnSpPr>
        <p:spPr>
          <a:xfrm>
            <a:off x="409575" y="0"/>
            <a:ext cx="0" cy="3428999"/>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 xmlns:a16="http://schemas.microsoft.com/office/drawing/2014/main" id="{87113E99-474C-48F2-91F4-BD406CA3B360}"/>
              </a:ext>
            </a:extLst>
          </p:cNvPr>
          <p:cNvSpPr/>
          <p:nvPr/>
        </p:nvSpPr>
        <p:spPr>
          <a:xfrm>
            <a:off x="342900" y="3428999"/>
            <a:ext cx="133350" cy="209550"/>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 xmlns:a16="http://schemas.microsoft.com/office/drawing/2014/main" id="{D1B37D25-D276-49CA-994C-478EA78A28A5}"/>
              </a:ext>
            </a:extLst>
          </p:cNvPr>
          <p:cNvSpPr/>
          <p:nvPr/>
        </p:nvSpPr>
        <p:spPr>
          <a:xfrm>
            <a:off x="1256954" y="201726"/>
            <a:ext cx="5214314" cy="400110"/>
          </a:xfrm>
          <a:prstGeom prst="rect">
            <a:avLst/>
          </a:prstGeom>
        </p:spPr>
        <p:txBody>
          <a:bodyPr wrap="square">
            <a:spAutoFit/>
          </a:bodyPr>
          <a:lstStyle/>
          <a:p>
            <a:r>
              <a:rPr lang="en-IN" sz="2000" b="1" dirty="0"/>
              <a:t>CREATE AND USE DATABASE</a:t>
            </a:r>
          </a:p>
        </p:txBody>
      </p:sp>
      <p:pic>
        <p:nvPicPr>
          <p:cNvPr id="4" name="Picture 3">
            <a:extLst>
              <a:ext uri="{FF2B5EF4-FFF2-40B4-BE49-F238E27FC236}">
                <a16:creationId xmlns="" xmlns:a16="http://schemas.microsoft.com/office/drawing/2014/main" id="{DC3A1E93-2CD5-4B9A-90F2-3AD1CB0E9DF8}"/>
              </a:ext>
            </a:extLst>
          </p:cNvPr>
          <p:cNvPicPr>
            <a:picLocks noChangeAspect="1"/>
          </p:cNvPicPr>
          <p:nvPr/>
        </p:nvPicPr>
        <p:blipFill rotWithShape="1">
          <a:blip r:embed="rId2"/>
          <a:srcRect t="16347" r="51817" b="64856"/>
          <a:stretch/>
        </p:blipFill>
        <p:spPr>
          <a:xfrm>
            <a:off x="1256954" y="917863"/>
            <a:ext cx="7263930" cy="1593272"/>
          </a:xfrm>
          <a:prstGeom prst="rect">
            <a:avLst/>
          </a:prstGeom>
          <a:ln>
            <a:solidFill>
              <a:schemeClr val="tx1"/>
            </a:solidFill>
          </a:ln>
        </p:spPr>
      </p:pic>
      <p:pic>
        <p:nvPicPr>
          <p:cNvPr id="6" name="Picture 5">
            <a:extLst>
              <a:ext uri="{FF2B5EF4-FFF2-40B4-BE49-F238E27FC236}">
                <a16:creationId xmlns="" xmlns:a16="http://schemas.microsoft.com/office/drawing/2014/main" id="{2E17B588-4429-4B11-84C9-C53D0E5D768A}"/>
              </a:ext>
            </a:extLst>
          </p:cNvPr>
          <p:cNvPicPr>
            <a:picLocks noChangeAspect="1"/>
          </p:cNvPicPr>
          <p:nvPr/>
        </p:nvPicPr>
        <p:blipFill rotWithShape="1">
          <a:blip r:embed="rId3"/>
          <a:srcRect t="24230" r="57232" b="55760"/>
          <a:stretch/>
        </p:blipFill>
        <p:spPr>
          <a:xfrm>
            <a:off x="1281216" y="4504041"/>
            <a:ext cx="7239668" cy="1904361"/>
          </a:xfrm>
          <a:prstGeom prst="rect">
            <a:avLst/>
          </a:prstGeom>
          <a:ln>
            <a:solidFill>
              <a:schemeClr val="tx1"/>
            </a:solidFill>
          </a:ln>
        </p:spPr>
      </p:pic>
      <p:sp>
        <p:nvSpPr>
          <p:cNvPr id="7" name="TextBox 6">
            <a:extLst>
              <a:ext uri="{FF2B5EF4-FFF2-40B4-BE49-F238E27FC236}">
                <a16:creationId xmlns="" xmlns:a16="http://schemas.microsoft.com/office/drawing/2014/main" id="{BCFAD6E1-871F-461B-872C-D0D568BB1110}"/>
              </a:ext>
            </a:extLst>
          </p:cNvPr>
          <p:cNvSpPr txBox="1"/>
          <p:nvPr/>
        </p:nvSpPr>
        <p:spPr>
          <a:xfrm>
            <a:off x="8686800" y="917863"/>
            <a:ext cx="3095625" cy="1477328"/>
          </a:xfrm>
          <a:prstGeom prst="rect">
            <a:avLst/>
          </a:prstGeom>
          <a:noFill/>
        </p:spPr>
        <p:txBody>
          <a:bodyPr wrap="square" rtlCol="0">
            <a:spAutoFit/>
          </a:bodyPr>
          <a:lstStyle/>
          <a:p>
            <a:r>
              <a:rPr lang="en-US" dirty="0"/>
              <a:t>Create database to store various data.</a:t>
            </a:r>
          </a:p>
          <a:p>
            <a:r>
              <a:rPr lang="en-US" dirty="0"/>
              <a:t>Then click on refresh icon so that database is displayed in schema section</a:t>
            </a:r>
            <a:endParaRPr lang="en-IN" dirty="0"/>
          </a:p>
        </p:txBody>
      </p:sp>
      <p:sp>
        <p:nvSpPr>
          <p:cNvPr id="8" name="Rectangle 7">
            <a:extLst>
              <a:ext uri="{FF2B5EF4-FFF2-40B4-BE49-F238E27FC236}">
                <a16:creationId xmlns="" xmlns:a16="http://schemas.microsoft.com/office/drawing/2014/main" id="{5046563F-D432-4155-A546-52F612463E6E}"/>
              </a:ext>
            </a:extLst>
          </p:cNvPr>
          <p:cNvSpPr/>
          <p:nvPr/>
        </p:nvSpPr>
        <p:spPr>
          <a:xfrm>
            <a:off x="3027747" y="801919"/>
            <a:ext cx="477454" cy="5131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 xmlns:a16="http://schemas.microsoft.com/office/drawing/2014/main" id="{5F3F4AAE-58D0-4DC2-875E-22F1CDD4D039}"/>
              </a:ext>
            </a:extLst>
          </p:cNvPr>
          <p:cNvSpPr txBox="1"/>
          <p:nvPr/>
        </p:nvSpPr>
        <p:spPr>
          <a:xfrm>
            <a:off x="8686800" y="4515292"/>
            <a:ext cx="3095625" cy="1754326"/>
          </a:xfrm>
          <a:prstGeom prst="rect">
            <a:avLst/>
          </a:prstGeom>
          <a:noFill/>
        </p:spPr>
        <p:txBody>
          <a:bodyPr wrap="square" rtlCol="0">
            <a:spAutoFit/>
          </a:bodyPr>
          <a:lstStyle/>
          <a:p>
            <a:r>
              <a:rPr lang="en-US" dirty="0"/>
              <a:t>There are multiple databases present. System should know which database to use so run use database query. </a:t>
            </a:r>
          </a:p>
          <a:p>
            <a:r>
              <a:rPr lang="en-US" dirty="0"/>
              <a:t>You can see the database gets highlighted.</a:t>
            </a:r>
            <a:endParaRPr lang="en-IN" dirty="0"/>
          </a:p>
        </p:txBody>
      </p:sp>
      <p:sp>
        <p:nvSpPr>
          <p:cNvPr id="10" name="Rectangle 9">
            <a:extLst>
              <a:ext uri="{FF2B5EF4-FFF2-40B4-BE49-F238E27FC236}">
                <a16:creationId xmlns="" xmlns:a16="http://schemas.microsoft.com/office/drawing/2014/main" id="{A4C3BE72-9441-4B86-AC4F-FDE277D1F281}"/>
              </a:ext>
            </a:extLst>
          </p:cNvPr>
          <p:cNvSpPr/>
          <p:nvPr/>
        </p:nvSpPr>
        <p:spPr>
          <a:xfrm>
            <a:off x="1553023" y="4876800"/>
            <a:ext cx="1634837" cy="4433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 xmlns:a16="http://schemas.microsoft.com/office/drawing/2014/main" id="{E47EB854-FB6C-41C6-9E92-D9DD9A4A25D2}"/>
              </a:ext>
            </a:extLst>
          </p:cNvPr>
          <p:cNvSpPr txBox="1"/>
          <p:nvPr/>
        </p:nvSpPr>
        <p:spPr>
          <a:xfrm>
            <a:off x="1705304" y="2993576"/>
            <a:ext cx="9531927" cy="923330"/>
          </a:xfrm>
          <a:prstGeom prst="rect">
            <a:avLst/>
          </a:prstGeom>
          <a:noFill/>
          <a:ln>
            <a:solidFill>
              <a:schemeClr val="tx1"/>
            </a:solidFill>
          </a:ln>
        </p:spPr>
        <p:txBody>
          <a:bodyPr wrap="square" rtlCol="0">
            <a:spAutoFit/>
          </a:bodyPr>
          <a:lstStyle/>
          <a:p>
            <a:r>
              <a:rPr lang="en-US" dirty="0"/>
              <a:t>(</a:t>
            </a:r>
            <a:r>
              <a:rPr lang="en-US" b="1" dirty="0"/>
              <a:t>NOTE</a:t>
            </a:r>
            <a:r>
              <a:rPr lang="en-US" dirty="0"/>
              <a:t>– always end your query with </a:t>
            </a:r>
            <a:r>
              <a:rPr lang="en-US" b="1" dirty="0"/>
              <a:t>“;” </a:t>
            </a:r>
            <a:r>
              <a:rPr lang="en-US" dirty="0"/>
              <a:t>else it will show error.</a:t>
            </a:r>
          </a:p>
          <a:p>
            <a:r>
              <a:rPr lang="en-US" dirty="0"/>
              <a:t>While executing query, place your cursor on the statement and press “</a:t>
            </a:r>
            <a:r>
              <a:rPr lang="en-US" b="1" dirty="0"/>
              <a:t>CTRL + ENTER</a:t>
            </a:r>
            <a:r>
              <a:rPr lang="en-US" dirty="0"/>
              <a:t>”.</a:t>
            </a:r>
          </a:p>
          <a:p>
            <a:r>
              <a:rPr lang="en-US" dirty="0"/>
              <a:t>Sometimes there are cases that you will forget the logic behind the query, comment those queries.)</a:t>
            </a:r>
            <a:endParaRPr lang="en-IN" dirty="0"/>
          </a:p>
        </p:txBody>
      </p:sp>
    </p:spTree>
    <p:extLst>
      <p:ext uri="{BB962C8B-B14F-4D97-AF65-F5344CB8AC3E}">
        <p14:creationId xmlns="" xmlns:p14="http://schemas.microsoft.com/office/powerpoint/2010/main" val="1608943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 xmlns:a16="http://schemas.microsoft.com/office/drawing/2014/main" id="{8CE48D8B-4BEE-48AF-AD5E-E51CD578449B}"/>
              </a:ext>
            </a:extLst>
          </p:cNvPr>
          <p:cNvSpPr/>
          <p:nvPr/>
        </p:nvSpPr>
        <p:spPr>
          <a:xfrm rot="16200000">
            <a:off x="-3019425" y="3019425"/>
            <a:ext cx="6858000" cy="819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Connector 25">
            <a:extLst>
              <a:ext uri="{FF2B5EF4-FFF2-40B4-BE49-F238E27FC236}">
                <a16:creationId xmlns="" xmlns:a16="http://schemas.microsoft.com/office/drawing/2014/main" id="{7C28208C-ED30-49D8-BDB3-8E7E2E2F162C}"/>
              </a:ext>
            </a:extLst>
          </p:cNvPr>
          <p:cNvCxnSpPr>
            <a:cxnSpLocks/>
            <a:stCxn id="25" idx="3"/>
          </p:cNvCxnSpPr>
          <p:nvPr/>
        </p:nvCxnSpPr>
        <p:spPr>
          <a:xfrm>
            <a:off x="409575" y="0"/>
            <a:ext cx="0" cy="3428999"/>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 xmlns:a16="http://schemas.microsoft.com/office/drawing/2014/main" id="{87113E99-474C-48F2-91F4-BD406CA3B360}"/>
              </a:ext>
            </a:extLst>
          </p:cNvPr>
          <p:cNvSpPr/>
          <p:nvPr/>
        </p:nvSpPr>
        <p:spPr>
          <a:xfrm>
            <a:off x="342900" y="3428999"/>
            <a:ext cx="133350" cy="209550"/>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 xmlns:a16="http://schemas.microsoft.com/office/drawing/2014/main" id="{D1B37D25-D276-49CA-994C-478EA78A28A5}"/>
              </a:ext>
            </a:extLst>
          </p:cNvPr>
          <p:cNvSpPr/>
          <p:nvPr/>
        </p:nvSpPr>
        <p:spPr>
          <a:xfrm>
            <a:off x="1256954" y="201726"/>
            <a:ext cx="5214314" cy="400110"/>
          </a:xfrm>
          <a:prstGeom prst="rect">
            <a:avLst/>
          </a:prstGeom>
        </p:spPr>
        <p:txBody>
          <a:bodyPr wrap="square">
            <a:spAutoFit/>
          </a:bodyPr>
          <a:lstStyle/>
          <a:p>
            <a:r>
              <a:rPr lang="en-IN" sz="2000" b="1" dirty="0"/>
              <a:t>CREATE TABLE AND INSERT DATA</a:t>
            </a:r>
          </a:p>
        </p:txBody>
      </p:sp>
      <p:pic>
        <p:nvPicPr>
          <p:cNvPr id="3" name="Picture 2">
            <a:extLst>
              <a:ext uri="{FF2B5EF4-FFF2-40B4-BE49-F238E27FC236}">
                <a16:creationId xmlns="" xmlns:a16="http://schemas.microsoft.com/office/drawing/2014/main" id="{2339E508-D96B-4EC3-90D9-5EDCCA8E2D82}"/>
              </a:ext>
            </a:extLst>
          </p:cNvPr>
          <p:cNvPicPr>
            <a:picLocks noChangeAspect="1"/>
          </p:cNvPicPr>
          <p:nvPr/>
        </p:nvPicPr>
        <p:blipFill rotWithShape="1">
          <a:blip r:embed="rId2"/>
          <a:srcRect t="18773" r="58068" b="43633"/>
          <a:stretch/>
        </p:blipFill>
        <p:spPr>
          <a:xfrm>
            <a:off x="1626603" y="644236"/>
            <a:ext cx="5356088" cy="2699816"/>
          </a:xfrm>
          <a:prstGeom prst="rect">
            <a:avLst/>
          </a:prstGeom>
          <a:ln>
            <a:solidFill>
              <a:schemeClr val="tx1"/>
            </a:solidFill>
          </a:ln>
        </p:spPr>
      </p:pic>
      <p:sp>
        <p:nvSpPr>
          <p:cNvPr id="13" name="Rectangle 12">
            <a:extLst>
              <a:ext uri="{FF2B5EF4-FFF2-40B4-BE49-F238E27FC236}">
                <a16:creationId xmlns="" xmlns:a16="http://schemas.microsoft.com/office/drawing/2014/main" id="{09E04760-5DF2-4A62-BA05-BF5975B24D58}"/>
              </a:ext>
            </a:extLst>
          </p:cNvPr>
          <p:cNvSpPr/>
          <p:nvPr/>
        </p:nvSpPr>
        <p:spPr>
          <a:xfrm>
            <a:off x="1626603" y="1656527"/>
            <a:ext cx="1421397" cy="26925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 xmlns:a16="http://schemas.microsoft.com/office/drawing/2014/main" id="{75A85FB4-DAC4-4463-8AB3-7742CC0444DD}"/>
              </a:ext>
            </a:extLst>
          </p:cNvPr>
          <p:cNvPicPr>
            <a:picLocks noChangeAspect="1"/>
          </p:cNvPicPr>
          <p:nvPr/>
        </p:nvPicPr>
        <p:blipFill rotWithShape="1">
          <a:blip r:embed="rId3"/>
          <a:srcRect t="26251" r="39091" b="42016"/>
          <a:stretch/>
        </p:blipFill>
        <p:spPr>
          <a:xfrm>
            <a:off x="1921882" y="3638549"/>
            <a:ext cx="9217173" cy="2699816"/>
          </a:xfrm>
          <a:prstGeom prst="rect">
            <a:avLst/>
          </a:prstGeom>
          <a:ln>
            <a:solidFill>
              <a:schemeClr val="tx1"/>
            </a:solidFill>
          </a:ln>
        </p:spPr>
      </p:pic>
    </p:spTree>
    <p:extLst>
      <p:ext uri="{BB962C8B-B14F-4D97-AF65-F5344CB8AC3E}">
        <p14:creationId xmlns="" xmlns:p14="http://schemas.microsoft.com/office/powerpoint/2010/main" val="3837217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 xmlns:a16="http://schemas.microsoft.com/office/drawing/2014/main" id="{8CE48D8B-4BEE-48AF-AD5E-E51CD578449B}"/>
              </a:ext>
            </a:extLst>
          </p:cNvPr>
          <p:cNvSpPr/>
          <p:nvPr/>
        </p:nvSpPr>
        <p:spPr>
          <a:xfrm rot="16200000">
            <a:off x="-3019425" y="3019425"/>
            <a:ext cx="6858000" cy="819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Connector 25">
            <a:extLst>
              <a:ext uri="{FF2B5EF4-FFF2-40B4-BE49-F238E27FC236}">
                <a16:creationId xmlns="" xmlns:a16="http://schemas.microsoft.com/office/drawing/2014/main" id="{7C28208C-ED30-49D8-BDB3-8E7E2E2F162C}"/>
              </a:ext>
            </a:extLst>
          </p:cNvPr>
          <p:cNvCxnSpPr>
            <a:cxnSpLocks/>
            <a:stCxn id="25" idx="3"/>
          </p:cNvCxnSpPr>
          <p:nvPr/>
        </p:nvCxnSpPr>
        <p:spPr>
          <a:xfrm>
            <a:off x="409575" y="0"/>
            <a:ext cx="0" cy="3428999"/>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 xmlns:a16="http://schemas.microsoft.com/office/drawing/2014/main" id="{87113E99-474C-48F2-91F4-BD406CA3B360}"/>
              </a:ext>
            </a:extLst>
          </p:cNvPr>
          <p:cNvSpPr/>
          <p:nvPr/>
        </p:nvSpPr>
        <p:spPr>
          <a:xfrm>
            <a:off x="342900" y="3428999"/>
            <a:ext cx="133350" cy="209550"/>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 xmlns:a16="http://schemas.microsoft.com/office/drawing/2014/main" id="{2C33324E-3C35-46C5-8BBE-1F97EDB871F4}"/>
              </a:ext>
            </a:extLst>
          </p:cNvPr>
          <p:cNvSpPr/>
          <p:nvPr/>
        </p:nvSpPr>
        <p:spPr>
          <a:xfrm>
            <a:off x="1489389" y="907034"/>
            <a:ext cx="9988236" cy="5324535"/>
          </a:xfrm>
          <a:prstGeom prst="rect">
            <a:avLst/>
          </a:prstGeom>
        </p:spPr>
        <p:txBody>
          <a:bodyPr wrap="square">
            <a:spAutoFit/>
          </a:bodyPr>
          <a:lstStyle/>
          <a:p>
            <a:pPr marL="342900" indent="-342900">
              <a:buFont typeface="Arial" panose="020B0604020202020204" pitchFamily="34" charset="0"/>
              <a:buChar char="•"/>
            </a:pPr>
            <a:r>
              <a:rPr lang="en-IN" sz="2000" dirty="0"/>
              <a:t>SQL is a tool for organizing, managing, and retrieving data stored by a computer database. </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The name "SQL" is an abbreviation for Structured Query Language. </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For historical reasons, SQL is usually pronounced "sequel," but the alternate pronunciation "S.Q.L." is also used. </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As the name implies, SQL is a computer language that you use to interact with a database. In fact, SQL works with one specific type of database, called a relational database.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When you need to retrieve data from a database, you use the SQL language to make the request. The DBMS processes the SQL request, retrieves the requested data, and returns it to you. This process of requesting data from a database and receiving back the results is called a database query—hence the name Structured Query Language.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SQL statements look like simple English sentences, making SQL easy to learn and understand. </a:t>
            </a:r>
            <a:endParaRPr lang="en-IN" sz="2000" dirty="0"/>
          </a:p>
        </p:txBody>
      </p:sp>
      <p:sp>
        <p:nvSpPr>
          <p:cNvPr id="3" name="TextBox 2">
            <a:extLst>
              <a:ext uri="{FF2B5EF4-FFF2-40B4-BE49-F238E27FC236}">
                <a16:creationId xmlns="" xmlns:a16="http://schemas.microsoft.com/office/drawing/2014/main" id="{FE93FE2A-EBEA-49C6-A368-EB25A5F73E80}"/>
              </a:ext>
            </a:extLst>
          </p:cNvPr>
          <p:cNvSpPr txBox="1"/>
          <p:nvPr/>
        </p:nvSpPr>
        <p:spPr>
          <a:xfrm>
            <a:off x="5603687" y="318655"/>
            <a:ext cx="1235242" cy="461665"/>
          </a:xfrm>
          <a:prstGeom prst="rect">
            <a:avLst/>
          </a:prstGeom>
          <a:noFill/>
        </p:spPr>
        <p:txBody>
          <a:bodyPr wrap="square" rtlCol="0">
            <a:spAutoFit/>
          </a:bodyPr>
          <a:lstStyle/>
          <a:p>
            <a:r>
              <a:rPr lang="en-US" sz="2400" b="1" dirty="0"/>
              <a:t>INTRO</a:t>
            </a:r>
            <a:endParaRPr lang="en-IN" sz="2400" b="1" dirty="0"/>
          </a:p>
        </p:txBody>
      </p:sp>
    </p:spTree>
    <p:extLst>
      <p:ext uri="{BB962C8B-B14F-4D97-AF65-F5344CB8AC3E}">
        <p14:creationId xmlns="" xmlns:p14="http://schemas.microsoft.com/office/powerpoint/2010/main" val="334246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 xmlns:a16="http://schemas.microsoft.com/office/drawing/2014/main" id="{8CE48D8B-4BEE-48AF-AD5E-E51CD578449B}"/>
              </a:ext>
            </a:extLst>
          </p:cNvPr>
          <p:cNvSpPr/>
          <p:nvPr/>
        </p:nvSpPr>
        <p:spPr>
          <a:xfrm rot="16200000">
            <a:off x="-3019425" y="3019425"/>
            <a:ext cx="6858000" cy="819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Connector 25">
            <a:extLst>
              <a:ext uri="{FF2B5EF4-FFF2-40B4-BE49-F238E27FC236}">
                <a16:creationId xmlns="" xmlns:a16="http://schemas.microsoft.com/office/drawing/2014/main" id="{7C28208C-ED30-49D8-BDB3-8E7E2E2F162C}"/>
              </a:ext>
            </a:extLst>
          </p:cNvPr>
          <p:cNvCxnSpPr>
            <a:cxnSpLocks/>
            <a:stCxn id="25" idx="3"/>
          </p:cNvCxnSpPr>
          <p:nvPr/>
        </p:nvCxnSpPr>
        <p:spPr>
          <a:xfrm>
            <a:off x="409575" y="0"/>
            <a:ext cx="0" cy="3428999"/>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 xmlns:a16="http://schemas.microsoft.com/office/drawing/2014/main" id="{87113E99-474C-48F2-91F4-BD406CA3B360}"/>
              </a:ext>
            </a:extLst>
          </p:cNvPr>
          <p:cNvSpPr/>
          <p:nvPr/>
        </p:nvSpPr>
        <p:spPr>
          <a:xfrm>
            <a:off x="342900" y="3428999"/>
            <a:ext cx="133350" cy="209550"/>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 xmlns:a16="http://schemas.microsoft.com/office/drawing/2014/main" id="{FE93FE2A-EBEA-49C6-A368-EB25A5F73E80}"/>
              </a:ext>
            </a:extLst>
          </p:cNvPr>
          <p:cNvSpPr txBox="1"/>
          <p:nvPr/>
        </p:nvSpPr>
        <p:spPr>
          <a:xfrm>
            <a:off x="3466531" y="318655"/>
            <a:ext cx="6996744" cy="461665"/>
          </a:xfrm>
          <a:prstGeom prst="rect">
            <a:avLst/>
          </a:prstGeom>
          <a:noFill/>
        </p:spPr>
        <p:txBody>
          <a:bodyPr wrap="square" rtlCol="0">
            <a:spAutoFit/>
          </a:bodyPr>
          <a:lstStyle/>
          <a:p>
            <a:r>
              <a:rPr lang="en-US" sz="2400" b="1" dirty="0"/>
              <a:t>WHY IT IS CALLED STRUCTURED QUERY LANGUAGE?</a:t>
            </a:r>
            <a:endParaRPr lang="en-IN" sz="2400" b="1" dirty="0"/>
          </a:p>
        </p:txBody>
      </p:sp>
      <p:sp>
        <p:nvSpPr>
          <p:cNvPr id="4" name="TextBox 3">
            <a:extLst>
              <a:ext uri="{FF2B5EF4-FFF2-40B4-BE49-F238E27FC236}">
                <a16:creationId xmlns="" xmlns:a16="http://schemas.microsoft.com/office/drawing/2014/main" id="{F919E202-16E4-4B30-A1A9-C6E7798DFAAE}"/>
              </a:ext>
            </a:extLst>
          </p:cNvPr>
          <p:cNvSpPr txBox="1"/>
          <p:nvPr/>
        </p:nvSpPr>
        <p:spPr>
          <a:xfrm>
            <a:off x="1637731" y="1288473"/>
            <a:ext cx="9495781" cy="923330"/>
          </a:xfrm>
          <a:prstGeom prst="rect">
            <a:avLst/>
          </a:prstGeom>
          <a:noFill/>
        </p:spPr>
        <p:txBody>
          <a:bodyPr wrap="square" rtlCol="0">
            <a:spAutoFit/>
          </a:bodyPr>
          <a:lstStyle/>
          <a:p>
            <a:r>
              <a:rPr lang="en-US" dirty="0"/>
              <a:t>The data is stored in proper structured format, that is tabular form which consist of rows and columns. </a:t>
            </a:r>
          </a:p>
          <a:p>
            <a:r>
              <a:rPr lang="en-US" dirty="0"/>
              <a:t>For </a:t>
            </a:r>
            <a:r>
              <a:rPr lang="en-US" dirty="0" err="1"/>
              <a:t>eg</a:t>
            </a:r>
            <a:r>
              <a:rPr lang="en-US" dirty="0"/>
              <a:t>– see below STUDENTS table--</a:t>
            </a:r>
            <a:endParaRPr lang="en-IN" dirty="0"/>
          </a:p>
        </p:txBody>
      </p:sp>
      <p:graphicFrame>
        <p:nvGraphicFramePr>
          <p:cNvPr id="6" name="Table 5">
            <a:extLst>
              <a:ext uri="{FF2B5EF4-FFF2-40B4-BE49-F238E27FC236}">
                <a16:creationId xmlns="" xmlns:a16="http://schemas.microsoft.com/office/drawing/2014/main" id="{7892C2D8-0284-4C22-B2AA-DBFF788F0EC9}"/>
              </a:ext>
            </a:extLst>
          </p:cNvPr>
          <p:cNvGraphicFramePr>
            <a:graphicFrameLocks noGrp="1"/>
          </p:cNvGraphicFramePr>
          <p:nvPr>
            <p:extLst>
              <p:ext uri="{D42A27DB-BD31-4B8C-83A1-F6EECF244321}">
                <p14:modId xmlns="" xmlns:p14="http://schemas.microsoft.com/office/powerpoint/2010/main" val="1556071350"/>
              </p:ext>
            </p:extLst>
          </p:nvPr>
        </p:nvGraphicFramePr>
        <p:xfrm>
          <a:off x="1827283" y="2442957"/>
          <a:ext cx="5242256" cy="1463040"/>
        </p:xfrm>
        <a:graphic>
          <a:graphicData uri="http://schemas.openxmlformats.org/drawingml/2006/table">
            <a:tbl>
              <a:tblPr firstRow="1" bandRow="1">
                <a:tableStyleId>{5C22544A-7EE6-4342-B048-85BDC9FD1C3A}</a:tableStyleId>
              </a:tblPr>
              <a:tblGrid>
                <a:gridCol w="1310564">
                  <a:extLst>
                    <a:ext uri="{9D8B030D-6E8A-4147-A177-3AD203B41FA5}">
                      <a16:colId xmlns="" xmlns:a16="http://schemas.microsoft.com/office/drawing/2014/main" val="2754427420"/>
                    </a:ext>
                  </a:extLst>
                </a:gridCol>
                <a:gridCol w="1310564">
                  <a:extLst>
                    <a:ext uri="{9D8B030D-6E8A-4147-A177-3AD203B41FA5}">
                      <a16:colId xmlns="" xmlns:a16="http://schemas.microsoft.com/office/drawing/2014/main" val="3276035722"/>
                    </a:ext>
                  </a:extLst>
                </a:gridCol>
                <a:gridCol w="1310564">
                  <a:extLst>
                    <a:ext uri="{9D8B030D-6E8A-4147-A177-3AD203B41FA5}">
                      <a16:colId xmlns="" xmlns:a16="http://schemas.microsoft.com/office/drawing/2014/main" val="946297017"/>
                    </a:ext>
                  </a:extLst>
                </a:gridCol>
                <a:gridCol w="1310564">
                  <a:extLst>
                    <a:ext uri="{9D8B030D-6E8A-4147-A177-3AD203B41FA5}">
                      <a16:colId xmlns="" xmlns:a16="http://schemas.microsoft.com/office/drawing/2014/main" val="3049328681"/>
                    </a:ext>
                  </a:extLst>
                </a:gridCol>
              </a:tblGrid>
              <a:tr h="365076">
                <a:tc>
                  <a:txBody>
                    <a:bodyPr/>
                    <a:lstStyle/>
                    <a:p>
                      <a:r>
                        <a:rPr lang="en-US" dirty="0" err="1"/>
                        <a:t>StudID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Name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Age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Gender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55597389"/>
                  </a:ext>
                </a:extLst>
              </a:tr>
              <a:tr h="365076">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Ram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21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Male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38127494"/>
                  </a:ext>
                </a:extLst>
              </a:tr>
              <a:tr h="365076">
                <a:tc>
                  <a:txBody>
                    <a:bodyPr/>
                    <a:lstStyle/>
                    <a:p>
                      <a:r>
                        <a:rPr lang="en-US" dirty="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Sham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Male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3345296610"/>
                  </a:ext>
                </a:extLst>
              </a:tr>
              <a:tr h="365076">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Priya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a:t>Female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3918215005"/>
                  </a:ext>
                </a:extLst>
              </a:tr>
            </a:tbl>
          </a:graphicData>
        </a:graphic>
      </p:graphicFrame>
      <p:sp>
        <p:nvSpPr>
          <p:cNvPr id="7" name="Right Brace 6">
            <a:extLst>
              <a:ext uri="{FF2B5EF4-FFF2-40B4-BE49-F238E27FC236}">
                <a16:creationId xmlns="" xmlns:a16="http://schemas.microsoft.com/office/drawing/2014/main" id="{C23E20F2-2AB2-4887-A27E-305E856C6208}"/>
              </a:ext>
            </a:extLst>
          </p:cNvPr>
          <p:cNvSpPr/>
          <p:nvPr/>
        </p:nvSpPr>
        <p:spPr>
          <a:xfrm>
            <a:off x="7369791" y="2442957"/>
            <a:ext cx="368490" cy="13511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TextBox 7">
            <a:extLst>
              <a:ext uri="{FF2B5EF4-FFF2-40B4-BE49-F238E27FC236}">
                <a16:creationId xmlns="" xmlns:a16="http://schemas.microsoft.com/office/drawing/2014/main" id="{012D9799-4597-41BC-947B-42EDF5F398F8}"/>
              </a:ext>
            </a:extLst>
          </p:cNvPr>
          <p:cNvSpPr txBox="1"/>
          <p:nvPr/>
        </p:nvSpPr>
        <p:spPr>
          <a:xfrm>
            <a:off x="8052179" y="2920621"/>
            <a:ext cx="2411096" cy="646331"/>
          </a:xfrm>
          <a:prstGeom prst="rect">
            <a:avLst/>
          </a:prstGeom>
          <a:solidFill>
            <a:srgbClr val="FFC000"/>
          </a:solidFill>
        </p:spPr>
        <p:txBody>
          <a:bodyPr wrap="square" rtlCol="0">
            <a:spAutoFit/>
          </a:bodyPr>
          <a:lstStyle/>
          <a:p>
            <a:pPr algn="ctr"/>
            <a:r>
              <a:rPr lang="en-US" dirty="0"/>
              <a:t>Column / Attribute / Field</a:t>
            </a:r>
            <a:endParaRPr lang="en-IN" dirty="0"/>
          </a:p>
        </p:txBody>
      </p:sp>
      <p:sp>
        <p:nvSpPr>
          <p:cNvPr id="15" name="Right Brace 14">
            <a:extLst>
              <a:ext uri="{FF2B5EF4-FFF2-40B4-BE49-F238E27FC236}">
                <a16:creationId xmlns="" xmlns:a16="http://schemas.microsoft.com/office/drawing/2014/main" id="{A6D6D94D-BE72-431B-AB81-497D6BF49A55}"/>
              </a:ext>
            </a:extLst>
          </p:cNvPr>
          <p:cNvSpPr/>
          <p:nvPr/>
        </p:nvSpPr>
        <p:spPr>
          <a:xfrm rot="5400000">
            <a:off x="4264166" y="1732465"/>
            <a:ext cx="368490" cy="5242256"/>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TextBox 15">
            <a:extLst>
              <a:ext uri="{FF2B5EF4-FFF2-40B4-BE49-F238E27FC236}">
                <a16:creationId xmlns="" xmlns:a16="http://schemas.microsoft.com/office/drawing/2014/main" id="{99091665-6E52-4046-94DE-8CA8A4A49CE9}"/>
              </a:ext>
            </a:extLst>
          </p:cNvPr>
          <p:cNvSpPr txBox="1"/>
          <p:nvPr/>
        </p:nvSpPr>
        <p:spPr>
          <a:xfrm>
            <a:off x="3492616" y="4599456"/>
            <a:ext cx="1911589" cy="646331"/>
          </a:xfrm>
          <a:prstGeom prst="rect">
            <a:avLst/>
          </a:prstGeom>
          <a:solidFill>
            <a:srgbClr val="00B050"/>
          </a:solidFill>
        </p:spPr>
        <p:txBody>
          <a:bodyPr wrap="square" rtlCol="0">
            <a:spAutoFit/>
          </a:bodyPr>
          <a:lstStyle/>
          <a:p>
            <a:pPr algn="ctr"/>
            <a:r>
              <a:rPr lang="en-US" dirty="0"/>
              <a:t>Row / Instance / Record</a:t>
            </a:r>
            <a:endParaRPr lang="en-IN" dirty="0"/>
          </a:p>
        </p:txBody>
      </p:sp>
      <p:sp>
        <p:nvSpPr>
          <p:cNvPr id="2" name="TextBox 1">
            <a:extLst>
              <a:ext uri="{FF2B5EF4-FFF2-40B4-BE49-F238E27FC236}">
                <a16:creationId xmlns="" xmlns:a16="http://schemas.microsoft.com/office/drawing/2014/main" id="{FF7D2ADD-AF52-481B-8CAA-BD716A41A228}"/>
              </a:ext>
            </a:extLst>
          </p:cNvPr>
          <p:cNvSpPr txBox="1"/>
          <p:nvPr/>
        </p:nvSpPr>
        <p:spPr>
          <a:xfrm>
            <a:off x="1827282" y="5307405"/>
            <a:ext cx="5242256" cy="369332"/>
          </a:xfrm>
          <a:prstGeom prst="rect">
            <a:avLst/>
          </a:prstGeom>
          <a:noFill/>
        </p:spPr>
        <p:txBody>
          <a:bodyPr wrap="square" rtlCol="0">
            <a:spAutoFit/>
          </a:bodyPr>
          <a:lstStyle/>
          <a:p>
            <a:r>
              <a:rPr lang="en-US" dirty="0"/>
              <a:t>Row stores all the details of particular information.</a:t>
            </a:r>
            <a:endParaRPr lang="en-IN" dirty="0"/>
          </a:p>
        </p:txBody>
      </p:sp>
      <p:sp>
        <p:nvSpPr>
          <p:cNvPr id="18" name="TextBox 17">
            <a:extLst>
              <a:ext uri="{FF2B5EF4-FFF2-40B4-BE49-F238E27FC236}">
                <a16:creationId xmlns="" xmlns:a16="http://schemas.microsoft.com/office/drawing/2014/main" id="{762FE209-8115-4E0C-8370-FECDE9451768}"/>
              </a:ext>
            </a:extLst>
          </p:cNvPr>
          <p:cNvSpPr txBox="1"/>
          <p:nvPr/>
        </p:nvSpPr>
        <p:spPr>
          <a:xfrm>
            <a:off x="8058275" y="3657177"/>
            <a:ext cx="3320481" cy="646331"/>
          </a:xfrm>
          <a:prstGeom prst="rect">
            <a:avLst/>
          </a:prstGeom>
          <a:noFill/>
        </p:spPr>
        <p:txBody>
          <a:bodyPr wrap="square" rtlCol="0">
            <a:spAutoFit/>
          </a:bodyPr>
          <a:lstStyle/>
          <a:p>
            <a:r>
              <a:rPr lang="en-US" dirty="0"/>
              <a:t>Column is a place where we store similar data of same data type.</a:t>
            </a:r>
            <a:endParaRPr lang="en-IN" dirty="0"/>
          </a:p>
        </p:txBody>
      </p:sp>
      <p:cxnSp>
        <p:nvCxnSpPr>
          <p:cNvPr id="11" name="Straight Connector 10">
            <a:extLst>
              <a:ext uri="{FF2B5EF4-FFF2-40B4-BE49-F238E27FC236}">
                <a16:creationId xmlns="" xmlns:a16="http://schemas.microsoft.com/office/drawing/2014/main" id="{0B017945-1276-4A43-B10A-5A265538E703}"/>
              </a:ext>
            </a:extLst>
          </p:cNvPr>
          <p:cNvCxnSpPr/>
          <p:nvPr/>
        </p:nvCxnSpPr>
        <p:spPr>
          <a:xfrm>
            <a:off x="7190509" y="2442957"/>
            <a:ext cx="0" cy="146304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1BAC3553-37CD-4D44-947C-3D596BE3C999}"/>
              </a:ext>
            </a:extLst>
          </p:cNvPr>
          <p:cNvCxnSpPr>
            <a:cxnSpLocks/>
          </p:cNvCxnSpPr>
          <p:nvPr/>
        </p:nvCxnSpPr>
        <p:spPr>
          <a:xfrm>
            <a:off x="1827282" y="4089437"/>
            <a:ext cx="5242256"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878144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 xmlns:a16="http://schemas.microsoft.com/office/drawing/2014/main" id="{8CE48D8B-4BEE-48AF-AD5E-E51CD578449B}"/>
              </a:ext>
            </a:extLst>
          </p:cNvPr>
          <p:cNvSpPr/>
          <p:nvPr/>
        </p:nvSpPr>
        <p:spPr>
          <a:xfrm rot="16200000">
            <a:off x="-3019425" y="3019425"/>
            <a:ext cx="6858000" cy="819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Connector 25">
            <a:extLst>
              <a:ext uri="{FF2B5EF4-FFF2-40B4-BE49-F238E27FC236}">
                <a16:creationId xmlns="" xmlns:a16="http://schemas.microsoft.com/office/drawing/2014/main" id="{7C28208C-ED30-49D8-BDB3-8E7E2E2F162C}"/>
              </a:ext>
            </a:extLst>
          </p:cNvPr>
          <p:cNvCxnSpPr>
            <a:cxnSpLocks/>
            <a:stCxn id="25" idx="3"/>
          </p:cNvCxnSpPr>
          <p:nvPr/>
        </p:nvCxnSpPr>
        <p:spPr>
          <a:xfrm>
            <a:off x="409575" y="0"/>
            <a:ext cx="0" cy="3428999"/>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 xmlns:a16="http://schemas.microsoft.com/office/drawing/2014/main" id="{87113E99-474C-48F2-91F4-BD406CA3B360}"/>
              </a:ext>
            </a:extLst>
          </p:cNvPr>
          <p:cNvSpPr/>
          <p:nvPr/>
        </p:nvSpPr>
        <p:spPr>
          <a:xfrm>
            <a:off x="342900" y="3428999"/>
            <a:ext cx="133350" cy="209550"/>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 xmlns:a16="http://schemas.microsoft.com/office/drawing/2014/main" id="{2C33324E-3C35-46C5-8BBE-1F97EDB871F4}"/>
              </a:ext>
            </a:extLst>
          </p:cNvPr>
          <p:cNvSpPr/>
          <p:nvPr/>
        </p:nvSpPr>
        <p:spPr>
          <a:xfrm>
            <a:off x="1489389" y="907034"/>
            <a:ext cx="9988236" cy="1015663"/>
          </a:xfrm>
          <a:prstGeom prst="rect">
            <a:avLst/>
          </a:prstGeom>
        </p:spPr>
        <p:txBody>
          <a:bodyPr wrap="square">
            <a:spAutoFit/>
          </a:bodyPr>
          <a:lstStyle/>
          <a:p>
            <a:r>
              <a:rPr lang="en-US" sz="2000" dirty="0"/>
              <a:t>The example is based on a simple relational database for a small distribution company. The database stores the information needed to implement a small order processing application. Specifically, it stores the following information:</a:t>
            </a:r>
            <a:endParaRPr lang="en-IN" sz="2000" dirty="0"/>
          </a:p>
        </p:txBody>
      </p:sp>
      <p:sp>
        <p:nvSpPr>
          <p:cNvPr id="3" name="TextBox 2">
            <a:extLst>
              <a:ext uri="{FF2B5EF4-FFF2-40B4-BE49-F238E27FC236}">
                <a16:creationId xmlns="" xmlns:a16="http://schemas.microsoft.com/office/drawing/2014/main" id="{FE93FE2A-EBEA-49C6-A368-EB25A5F73E80}"/>
              </a:ext>
            </a:extLst>
          </p:cNvPr>
          <p:cNvSpPr txBox="1"/>
          <p:nvPr/>
        </p:nvSpPr>
        <p:spPr>
          <a:xfrm>
            <a:off x="5214265" y="223234"/>
            <a:ext cx="2538483" cy="461665"/>
          </a:xfrm>
          <a:prstGeom prst="rect">
            <a:avLst/>
          </a:prstGeom>
          <a:noFill/>
        </p:spPr>
        <p:txBody>
          <a:bodyPr wrap="square" rtlCol="0">
            <a:spAutoFit/>
          </a:bodyPr>
          <a:lstStyle/>
          <a:p>
            <a:r>
              <a:rPr lang="en-US" sz="2400" b="1" dirty="0"/>
              <a:t>QUICK OVERVIEW</a:t>
            </a:r>
            <a:endParaRPr lang="en-IN" sz="2400" b="1" dirty="0"/>
          </a:p>
        </p:txBody>
      </p:sp>
      <p:graphicFrame>
        <p:nvGraphicFramePr>
          <p:cNvPr id="4" name="Table 3">
            <a:extLst>
              <a:ext uri="{FF2B5EF4-FFF2-40B4-BE49-F238E27FC236}">
                <a16:creationId xmlns="" xmlns:a16="http://schemas.microsoft.com/office/drawing/2014/main" id="{A47F861D-E3D6-4B1E-B0D5-B94763945372}"/>
              </a:ext>
            </a:extLst>
          </p:cNvPr>
          <p:cNvGraphicFramePr>
            <a:graphicFrameLocks noGrp="1"/>
          </p:cNvGraphicFramePr>
          <p:nvPr>
            <p:extLst/>
          </p:nvPr>
        </p:nvGraphicFramePr>
        <p:xfrm>
          <a:off x="1489389" y="2320457"/>
          <a:ext cx="8128000" cy="1849120"/>
        </p:xfrm>
        <a:graphic>
          <a:graphicData uri="http://schemas.openxmlformats.org/drawingml/2006/table">
            <a:tbl>
              <a:tblPr firstRow="1" bandRow="1">
                <a:tableStyleId>{5C22544A-7EE6-4342-B048-85BDC9FD1C3A}</a:tableStyleId>
              </a:tblPr>
              <a:tblGrid>
                <a:gridCol w="1625600">
                  <a:extLst>
                    <a:ext uri="{9D8B030D-6E8A-4147-A177-3AD203B41FA5}">
                      <a16:colId xmlns="" xmlns:a16="http://schemas.microsoft.com/office/drawing/2014/main" val="57269201"/>
                    </a:ext>
                  </a:extLst>
                </a:gridCol>
                <a:gridCol w="1625600">
                  <a:extLst>
                    <a:ext uri="{9D8B030D-6E8A-4147-A177-3AD203B41FA5}">
                      <a16:colId xmlns="" xmlns:a16="http://schemas.microsoft.com/office/drawing/2014/main" val="2866331278"/>
                    </a:ext>
                  </a:extLst>
                </a:gridCol>
                <a:gridCol w="1625600">
                  <a:extLst>
                    <a:ext uri="{9D8B030D-6E8A-4147-A177-3AD203B41FA5}">
                      <a16:colId xmlns="" xmlns:a16="http://schemas.microsoft.com/office/drawing/2014/main" val="3797524390"/>
                    </a:ext>
                  </a:extLst>
                </a:gridCol>
                <a:gridCol w="1625600">
                  <a:extLst>
                    <a:ext uri="{9D8B030D-6E8A-4147-A177-3AD203B41FA5}">
                      <a16:colId xmlns="" xmlns:a16="http://schemas.microsoft.com/office/drawing/2014/main" val="3684248707"/>
                    </a:ext>
                  </a:extLst>
                </a:gridCol>
                <a:gridCol w="1625600">
                  <a:extLst>
                    <a:ext uri="{9D8B030D-6E8A-4147-A177-3AD203B41FA5}">
                      <a16:colId xmlns="" xmlns:a16="http://schemas.microsoft.com/office/drawing/2014/main" val="3149368653"/>
                    </a:ext>
                  </a:extLst>
                </a:gridCol>
              </a:tblGrid>
              <a:tr h="370840">
                <a:tc>
                  <a:txBody>
                    <a:bodyPr/>
                    <a:lstStyle/>
                    <a:p>
                      <a:r>
                        <a:rPr lang="en-US" dirty="0" err="1"/>
                        <a:t>Order_no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Cust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Product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Qty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Amount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 xmlns:a16="http://schemas.microsoft.com/office/drawing/2014/main" val="1042997279"/>
                  </a:ext>
                </a:extLst>
              </a:tr>
              <a:tr h="370840">
                <a:tc>
                  <a:txBody>
                    <a:bodyPr/>
                    <a:lstStyle/>
                    <a:p>
                      <a:r>
                        <a:rPr lang="en-US" dirty="0"/>
                        <a:t>112961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2117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t>Abc</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$3.530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368823955"/>
                  </a:ext>
                </a:extLst>
              </a:tr>
              <a:tr h="370840">
                <a:tc>
                  <a:txBody>
                    <a:bodyPr/>
                    <a:lstStyle/>
                    <a:p>
                      <a:r>
                        <a:rPr lang="en-US" dirty="0"/>
                        <a:t>113012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2111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t>Mno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$31.745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691225271"/>
                  </a:ext>
                </a:extLst>
              </a:tr>
              <a:tr h="370840">
                <a:tc>
                  <a:txBody>
                    <a:bodyPr/>
                    <a:lstStyle/>
                    <a:p>
                      <a:r>
                        <a:rPr lang="en-US" dirty="0"/>
                        <a:t>112989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2101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t>Pqr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$1.458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856727020"/>
                  </a:ext>
                </a:extLst>
              </a:tr>
              <a:tr h="329659">
                <a:tc>
                  <a:txBody>
                    <a:bodyPr/>
                    <a:lstStyle/>
                    <a:p>
                      <a:r>
                        <a:rPr lang="en-US" dirty="0"/>
                        <a:t>113051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2118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t>Ghi</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$1.420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191532846"/>
                  </a:ext>
                </a:extLst>
              </a:tr>
            </a:tbl>
          </a:graphicData>
        </a:graphic>
      </p:graphicFrame>
      <p:graphicFrame>
        <p:nvGraphicFramePr>
          <p:cNvPr id="13" name="Table 12">
            <a:extLst>
              <a:ext uri="{FF2B5EF4-FFF2-40B4-BE49-F238E27FC236}">
                <a16:creationId xmlns="" xmlns:a16="http://schemas.microsoft.com/office/drawing/2014/main" id="{C4523121-2586-4C5A-A860-824F56F3C5F1}"/>
              </a:ext>
            </a:extLst>
          </p:cNvPr>
          <p:cNvGraphicFramePr>
            <a:graphicFrameLocks noGrp="1"/>
          </p:cNvGraphicFramePr>
          <p:nvPr>
            <p:extLst/>
          </p:nvPr>
        </p:nvGraphicFramePr>
        <p:xfrm>
          <a:off x="1489389" y="4567337"/>
          <a:ext cx="8128000" cy="1849120"/>
        </p:xfrm>
        <a:graphic>
          <a:graphicData uri="http://schemas.openxmlformats.org/drawingml/2006/table">
            <a:tbl>
              <a:tblPr firstRow="1" bandRow="1">
                <a:tableStyleId>{5C22544A-7EE6-4342-B048-85BDC9FD1C3A}</a:tableStyleId>
              </a:tblPr>
              <a:tblGrid>
                <a:gridCol w="1625600">
                  <a:extLst>
                    <a:ext uri="{9D8B030D-6E8A-4147-A177-3AD203B41FA5}">
                      <a16:colId xmlns="" xmlns:a16="http://schemas.microsoft.com/office/drawing/2014/main" val="57269201"/>
                    </a:ext>
                  </a:extLst>
                </a:gridCol>
                <a:gridCol w="1625600">
                  <a:extLst>
                    <a:ext uri="{9D8B030D-6E8A-4147-A177-3AD203B41FA5}">
                      <a16:colId xmlns="" xmlns:a16="http://schemas.microsoft.com/office/drawing/2014/main" val="2866331278"/>
                    </a:ext>
                  </a:extLst>
                </a:gridCol>
                <a:gridCol w="1625600">
                  <a:extLst>
                    <a:ext uri="{9D8B030D-6E8A-4147-A177-3AD203B41FA5}">
                      <a16:colId xmlns="" xmlns:a16="http://schemas.microsoft.com/office/drawing/2014/main" val="3797524390"/>
                    </a:ext>
                  </a:extLst>
                </a:gridCol>
                <a:gridCol w="1625600">
                  <a:extLst>
                    <a:ext uri="{9D8B030D-6E8A-4147-A177-3AD203B41FA5}">
                      <a16:colId xmlns="" xmlns:a16="http://schemas.microsoft.com/office/drawing/2014/main" val="3684248707"/>
                    </a:ext>
                  </a:extLst>
                </a:gridCol>
                <a:gridCol w="1625600">
                  <a:extLst>
                    <a:ext uri="{9D8B030D-6E8A-4147-A177-3AD203B41FA5}">
                      <a16:colId xmlns="" xmlns:a16="http://schemas.microsoft.com/office/drawing/2014/main" val="3149368653"/>
                    </a:ext>
                  </a:extLst>
                </a:gridCol>
              </a:tblGrid>
              <a:tr h="370840">
                <a:tc>
                  <a:txBody>
                    <a:bodyPr/>
                    <a:lstStyle/>
                    <a:p>
                      <a:r>
                        <a:rPr lang="en-US" dirty="0"/>
                        <a:t>Office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City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Region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Target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Sales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 xmlns:a16="http://schemas.microsoft.com/office/drawing/2014/main" val="1042997279"/>
                  </a:ext>
                </a:extLst>
              </a:tr>
              <a:tr h="370840">
                <a:tc>
                  <a:txBody>
                    <a:bodyPr/>
                    <a:lstStyle/>
                    <a:p>
                      <a:r>
                        <a:rPr lang="en-US" dirty="0"/>
                        <a:t>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Denver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Western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$186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368823955"/>
                  </a:ext>
                </a:extLst>
              </a:tr>
              <a:tr h="370840">
                <a:tc>
                  <a:txBody>
                    <a:bodyPr/>
                    <a:lstStyle/>
                    <a:p>
                      <a:r>
                        <a:rPr lang="en-US" dirty="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New York</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Eastern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$575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$692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691225271"/>
                  </a:ext>
                </a:extLst>
              </a:tr>
              <a:tr h="370840">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Chicago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Eastern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$800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$735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856727020"/>
                  </a:ext>
                </a:extLst>
              </a:tr>
              <a:tr h="329659">
                <a:tc>
                  <a:txBody>
                    <a:bodyPr/>
                    <a:lstStyle/>
                    <a:p>
                      <a:r>
                        <a:rPr lang="en-US" dirty="0"/>
                        <a:t>13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Atlanta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Eastern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$365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191532846"/>
                  </a:ext>
                </a:extLst>
              </a:tr>
            </a:tbl>
          </a:graphicData>
        </a:graphic>
      </p:graphicFrame>
      <p:sp>
        <p:nvSpPr>
          <p:cNvPr id="6" name="TextBox 5">
            <a:extLst>
              <a:ext uri="{FF2B5EF4-FFF2-40B4-BE49-F238E27FC236}">
                <a16:creationId xmlns="" xmlns:a16="http://schemas.microsoft.com/office/drawing/2014/main" id="{3A3B3702-6C86-4D61-85F0-4A6DD64EAC8C}"/>
              </a:ext>
            </a:extLst>
          </p:cNvPr>
          <p:cNvSpPr txBox="1"/>
          <p:nvPr/>
        </p:nvSpPr>
        <p:spPr>
          <a:xfrm>
            <a:off x="9838190" y="3059667"/>
            <a:ext cx="1728839" cy="369332"/>
          </a:xfrm>
          <a:prstGeom prst="rect">
            <a:avLst/>
          </a:prstGeom>
          <a:noFill/>
        </p:spPr>
        <p:txBody>
          <a:bodyPr wrap="square" rtlCol="0">
            <a:spAutoFit/>
          </a:bodyPr>
          <a:lstStyle/>
          <a:p>
            <a:r>
              <a:rPr lang="en-US" dirty="0"/>
              <a:t>Orders Table</a:t>
            </a:r>
            <a:endParaRPr lang="en-IN" dirty="0"/>
          </a:p>
        </p:txBody>
      </p:sp>
      <p:sp>
        <p:nvSpPr>
          <p:cNvPr id="14" name="TextBox 13">
            <a:extLst>
              <a:ext uri="{FF2B5EF4-FFF2-40B4-BE49-F238E27FC236}">
                <a16:creationId xmlns="" xmlns:a16="http://schemas.microsoft.com/office/drawing/2014/main" id="{849EC5FA-C3EA-4FE6-9077-A83BB9EA187F}"/>
              </a:ext>
            </a:extLst>
          </p:cNvPr>
          <p:cNvSpPr txBox="1"/>
          <p:nvPr/>
        </p:nvSpPr>
        <p:spPr>
          <a:xfrm>
            <a:off x="9838191" y="5307231"/>
            <a:ext cx="1728839" cy="369332"/>
          </a:xfrm>
          <a:prstGeom prst="rect">
            <a:avLst/>
          </a:prstGeom>
          <a:noFill/>
        </p:spPr>
        <p:txBody>
          <a:bodyPr wrap="square" rtlCol="0">
            <a:spAutoFit/>
          </a:bodyPr>
          <a:lstStyle/>
          <a:p>
            <a:r>
              <a:rPr lang="en-US" dirty="0"/>
              <a:t>Offices Table</a:t>
            </a:r>
            <a:endParaRPr lang="en-IN" dirty="0"/>
          </a:p>
        </p:txBody>
      </p:sp>
    </p:spTree>
    <p:extLst>
      <p:ext uri="{BB962C8B-B14F-4D97-AF65-F5344CB8AC3E}">
        <p14:creationId xmlns="" xmlns:p14="http://schemas.microsoft.com/office/powerpoint/2010/main" val="1979271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 xmlns:a16="http://schemas.microsoft.com/office/drawing/2014/main" id="{8CE48D8B-4BEE-48AF-AD5E-E51CD578449B}"/>
              </a:ext>
            </a:extLst>
          </p:cNvPr>
          <p:cNvSpPr/>
          <p:nvPr/>
        </p:nvSpPr>
        <p:spPr>
          <a:xfrm rot="16200000">
            <a:off x="-3019425" y="3019425"/>
            <a:ext cx="6858000" cy="819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Connector 25">
            <a:extLst>
              <a:ext uri="{FF2B5EF4-FFF2-40B4-BE49-F238E27FC236}">
                <a16:creationId xmlns="" xmlns:a16="http://schemas.microsoft.com/office/drawing/2014/main" id="{7C28208C-ED30-49D8-BDB3-8E7E2E2F162C}"/>
              </a:ext>
            </a:extLst>
          </p:cNvPr>
          <p:cNvCxnSpPr>
            <a:cxnSpLocks/>
            <a:stCxn id="25" idx="3"/>
          </p:cNvCxnSpPr>
          <p:nvPr/>
        </p:nvCxnSpPr>
        <p:spPr>
          <a:xfrm>
            <a:off x="409575" y="0"/>
            <a:ext cx="0" cy="3428999"/>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 xmlns:a16="http://schemas.microsoft.com/office/drawing/2014/main" id="{87113E99-474C-48F2-91F4-BD406CA3B360}"/>
              </a:ext>
            </a:extLst>
          </p:cNvPr>
          <p:cNvSpPr/>
          <p:nvPr/>
        </p:nvSpPr>
        <p:spPr>
          <a:xfrm>
            <a:off x="342900" y="3428999"/>
            <a:ext cx="133350" cy="209550"/>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Table 3">
            <a:extLst>
              <a:ext uri="{FF2B5EF4-FFF2-40B4-BE49-F238E27FC236}">
                <a16:creationId xmlns="" xmlns:a16="http://schemas.microsoft.com/office/drawing/2014/main" id="{A47F861D-E3D6-4B1E-B0D5-B94763945372}"/>
              </a:ext>
            </a:extLst>
          </p:cNvPr>
          <p:cNvGraphicFramePr>
            <a:graphicFrameLocks noGrp="1"/>
          </p:cNvGraphicFramePr>
          <p:nvPr>
            <p:extLst/>
          </p:nvPr>
        </p:nvGraphicFramePr>
        <p:xfrm>
          <a:off x="1489389" y="2320457"/>
          <a:ext cx="6502400" cy="1849120"/>
        </p:xfrm>
        <a:graphic>
          <a:graphicData uri="http://schemas.openxmlformats.org/drawingml/2006/table">
            <a:tbl>
              <a:tblPr firstRow="1" bandRow="1">
                <a:tableStyleId>{5C22544A-7EE6-4342-B048-85BDC9FD1C3A}</a:tableStyleId>
              </a:tblPr>
              <a:tblGrid>
                <a:gridCol w="1625600">
                  <a:extLst>
                    <a:ext uri="{9D8B030D-6E8A-4147-A177-3AD203B41FA5}">
                      <a16:colId xmlns="" xmlns:a16="http://schemas.microsoft.com/office/drawing/2014/main" val="57269201"/>
                    </a:ext>
                  </a:extLst>
                </a:gridCol>
                <a:gridCol w="1625600">
                  <a:extLst>
                    <a:ext uri="{9D8B030D-6E8A-4147-A177-3AD203B41FA5}">
                      <a16:colId xmlns="" xmlns:a16="http://schemas.microsoft.com/office/drawing/2014/main" val="2866331278"/>
                    </a:ext>
                  </a:extLst>
                </a:gridCol>
                <a:gridCol w="1625600">
                  <a:extLst>
                    <a:ext uri="{9D8B030D-6E8A-4147-A177-3AD203B41FA5}">
                      <a16:colId xmlns="" xmlns:a16="http://schemas.microsoft.com/office/drawing/2014/main" val="3797524390"/>
                    </a:ext>
                  </a:extLst>
                </a:gridCol>
                <a:gridCol w="1625600">
                  <a:extLst>
                    <a:ext uri="{9D8B030D-6E8A-4147-A177-3AD203B41FA5}">
                      <a16:colId xmlns="" xmlns:a16="http://schemas.microsoft.com/office/drawing/2014/main" val="3684248707"/>
                    </a:ext>
                  </a:extLst>
                </a:gridCol>
              </a:tblGrid>
              <a:tr h="370840">
                <a:tc>
                  <a:txBody>
                    <a:bodyPr/>
                    <a:lstStyle/>
                    <a:p>
                      <a:r>
                        <a:rPr lang="en-US" dirty="0"/>
                        <a:t>Name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err="1"/>
                        <a:t>Rep_office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Quota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Sales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 xmlns:a16="http://schemas.microsoft.com/office/drawing/2014/main" val="1042997279"/>
                  </a:ext>
                </a:extLst>
              </a:tr>
              <a:tr h="370840">
                <a:tc>
                  <a:txBody>
                    <a:bodyPr/>
                    <a:lstStyle/>
                    <a:p>
                      <a:r>
                        <a:rPr lang="en-US" dirty="0"/>
                        <a:t>Bill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$35,000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$36,700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368823955"/>
                  </a:ext>
                </a:extLst>
              </a:tr>
              <a:tr h="370840">
                <a:tc>
                  <a:txBody>
                    <a:bodyPr/>
                    <a:lstStyle/>
                    <a:p>
                      <a:r>
                        <a:rPr lang="en-US" dirty="0"/>
                        <a:t>Mary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$30,000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$39,200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691225271"/>
                  </a:ext>
                </a:extLst>
              </a:tr>
              <a:tr h="370840">
                <a:tc>
                  <a:txBody>
                    <a:bodyPr/>
                    <a:lstStyle/>
                    <a:p>
                      <a:r>
                        <a:rPr lang="en-US" dirty="0"/>
                        <a:t>Smith</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21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$35,000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$47,400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856727020"/>
                  </a:ext>
                </a:extLst>
              </a:tr>
              <a:tr h="329659">
                <a:tc>
                  <a:txBody>
                    <a:bodyPr/>
                    <a:lstStyle/>
                    <a:p>
                      <a:r>
                        <a:rPr lang="en-US" dirty="0"/>
                        <a:t>Clark</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$27,000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$29,900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191532846"/>
                  </a:ext>
                </a:extLst>
              </a:tr>
            </a:tbl>
          </a:graphicData>
        </a:graphic>
      </p:graphicFrame>
      <p:sp>
        <p:nvSpPr>
          <p:cNvPr id="6" name="TextBox 5">
            <a:extLst>
              <a:ext uri="{FF2B5EF4-FFF2-40B4-BE49-F238E27FC236}">
                <a16:creationId xmlns="" xmlns:a16="http://schemas.microsoft.com/office/drawing/2014/main" id="{3A3B3702-6C86-4D61-85F0-4A6DD64EAC8C}"/>
              </a:ext>
            </a:extLst>
          </p:cNvPr>
          <p:cNvSpPr txBox="1"/>
          <p:nvPr/>
        </p:nvSpPr>
        <p:spPr>
          <a:xfrm>
            <a:off x="8662027" y="996771"/>
            <a:ext cx="1728839" cy="369332"/>
          </a:xfrm>
          <a:prstGeom prst="rect">
            <a:avLst/>
          </a:prstGeom>
          <a:noFill/>
        </p:spPr>
        <p:txBody>
          <a:bodyPr wrap="square" rtlCol="0">
            <a:spAutoFit/>
          </a:bodyPr>
          <a:lstStyle/>
          <a:p>
            <a:r>
              <a:rPr lang="en-US" dirty="0"/>
              <a:t>Customers Table</a:t>
            </a:r>
            <a:endParaRPr lang="en-IN" dirty="0"/>
          </a:p>
        </p:txBody>
      </p:sp>
      <p:sp>
        <p:nvSpPr>
          <p:cNvPr id="14" name="TextBox 13">
            <a:extLst>
              <a:ext uri="{FF2B5EF4-FFF2-40B4-BE49-F238E27FC236}">
                <a16:creationId xmlns="" xmlns:a16="http://schemas.microsoft.com/office/drawing/2014/main" id="{849EC5FA-C3EA-4FE6-9077-A83BB9EA187F}"/>
              </a:ext>
            </a:extLst>
          </p:cNvPr>
          <p:cNvSpPr txBox="1"/>
          <p:nvPr/>
        </p:nvSpPr>
        <p:spPr>
          <a:xfrm>
            <a:off x="8533095" y="3048136"/>
            <a:ext cx="1728839" cy="369332"/>
          </a:xfrm>
          <a:prstGeom prst="rect">
            <a:avLst/>
          </a:prstGeom>
          <a:noFill/>
        </p:spPr>
        <p:txBody>
          <a:bodyPr wrap="square" rtlCol="0">
            <a:spAutoFit/>
          </a:bodyPr>
          <a:lstStyle/>
          <a:p>
            <a:r>
              <a:rPr lang="en-US" dirty="0" err="1"/>
              <a:t>SalesRep</a:t>
            </a:r>
            <a:r>
              <a:rPr lang="en-US" dirty="0"/>
              <a:t> Table</a:t>
            </a:r>
            <a:endParaRPr lang="en-IN" dirty="0"/>
          </a:p>
        </p:txBody>
      </p:sp>
      <p:graphicFrame>
        <p:nvGraphicFramePr>
          <p:cNvPr id="15" name="Table 14">
            <a:extLst>
              <a:ext uri="{FF2B5EF4-FFF2-40B4-BE49-F238E27FC236}">
                <a16:creationId xmlns="" xmlns:a16="http://schemas.microsoft.com/office/drawing/2014/main" id="{D8BD13C7-D306-45A7-AFC3-A8965CBD85A2}"/>
              </a:ext>
            </a:extLst>
          </p:cNvPr>
          <p:cNvGraphicFramePr>
            <a:graphicFrameLocks noGrp="1"/>
          </p:cNvGraphicFramePr>
          <p:nvPr>
            <p:extLst>
              <p:ext uri="{D42A27DB-BD31-4B8C-83A1-F6EECF244321}">
                <p14:modId xmlns="" xmlns:p14="http://schemas.microsoft.com/office/powerpoint/2010/main" val="2668895971"/>
              </p:ext>
            </p:extLst>
          </p:nvPr>
        </p:nvGraphicFramePr>
        <p:xfrm>
          <a:off x="1489389" y="258907"/>
          <a:ext cx="6502400" cy="1849120"/>
        </p:xfrm>
        <a:graphic>
          <a:graphicData uri="http://schemas.openxmlformats.org/drawingml/2006/table">
            <a:tbl>
              <a:tblPr firstRow="1" bandRow="1">
                <a:tableStyleId>{5C22544A-7EE6-4342-B048-85BDC9FD1C3A}</a:tableStyleId>
              </a:tblPr>
              <a:tblGrid>
                <a:gridCol w="1625600">
                  <a:extLst>
                    <a:ext uri="{9D8B030D-6E8A-4147-A177-3AD203B41FA5}">
                      <a16:colId xmlns="" xmlns:a16="http://schemas.microsoft.com/office/drawing/2014/main" val="57269201"/>
                    </a:ext>
                  </a:extLst>
                </a:gridCol>
                <a:gridCol w="1625600">
                  <a:extLst>
                    <a:ext uri="{9D8B030D-6E8A-4147-A177-3AD203B41FA5}">
                      <a16:colId xmlns="" xmlns:a16="http://schemas.microsoft.com/office/drawing/2014/main" val="2866331278"/>
                    </a:ext>
                  </a:extLst>
                </a:gridCol>
                <a:gridCol w="1625600">
                  <a:extLst>
                    <a:ext uri="{9D8B030D-6E8A-4147-A177-3AD203B41FA5}">
                      <a16:colId xmlns="" xmlns:a16="http://schemas.microsoft.com/office/drawing/2014/main" val="3797524390"/>
                    </a:ext>
                  </a:extLst>
                </a:gridCol>
                <a:gridCol w="1625600">
                  <a:extLst>
                    <a:ext uri="{9D8B030D-6E8A-4147-A177-3AD203B41FA5}">
                      <a16:colId xmlns="" xmlns:a16="http://schemas.microsoft.com/office/drawing/2014/main" val="3684248707"/>
                    </a:ext>
                  </a:extLst>
                </a:gridCol>
              </a:tblGrid>
              <a:tr h="370840">
                <a:tc>
                  <a:txBody>
                    <a:bodyPr/>
                    <a:lstStyle/>
                    <a:p>
                      <a:r>
                        <a:rPr lang="en-US" dirty="0" err="1"/>
                        <a:t>Cust_no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Company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err="1"/>
                        <a:t>Cust_rep</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err="1"/>
                        <a:t>Credit_limit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 xmlns:a16="http://schemas.microsoft.com/office/drawing/2014/main" val="1042997279"/>
                  </a:ext>
                </a:extLst>
              </a:tr>
              <a:tr h="370840">
                <a:tc>
                  <a:txBody>
                    <a:bodyPr/>
                    <a:lstStyle/>
                    <a:p>
                      <a:r>
                        <a:rPr lang="en-US" dirty="0"/>
                        <a:t>2111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JCP Inc.</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$50,000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368823955"/>
                  </a:ext>
                </a:extLst>
              </a:tr>
              <a:tr h="370840">
                <a:tc>
                  <a:txBody>
                    <a:bodyPr/>
                    <a:lstStyle/>
                    <a:p>
                      <a:r>
                        <a:rPr lang="en-US" dirty="0"/>
                        <a:t>2101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First Corp.</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$65,000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691225271"/>
                  </a:ext>
                </a:extLst>
              </a:tr>
              <a:tr h="370840">
                <a:tc>
                  <a:txBody>
                    <a:bodyPr/>
                    <a:lstStyle/>
                    <a:p>
                      <a:r>
                        <a:rPr lang="en-US" dirty="0"/>
                        <a:t>2103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Acme Mfg.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$50,000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856727020"/>
                  </a:ext>
                </a:extLst>
              </a:tr>
              <a:tr h="329659">
                <a:tc>
                  <a:txBody>
                    <a:bodyPr/>
                    <a:lstStyle/>
                    <a:p>
                      <a:r>
                        <a:rPr lang="en-US" dirty="0"/>
                        <a:t>2123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Carter &amp; Sons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$40,000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191532846"/>
                  </a:ext>
                </a:extLst>
              </a:tr>
            </a:tbl>
          </a:graphicData>
        </a:graphic>
      </p:graphicFrame>
      <p:sp>
        <p:nvSpPr>
          <p:cNvPr id="7" name="Rectangle 6">
            <a:extLst>
              <a:ext uri="{FF2B5EF4-FFF2-40B4-BE49-F238E27FC236}">
                <a16:creationId xmlns="" xmlns:a16="http://schemas.microsoft.com/office/drawing/2014/main" id="{5B374858-EE44-4759-86FD-AB138794558A}"/>
              </a:ext>
            </a:extLst>
          </p:cNvPr>
          <p:cNvSpPr/>
          <p:nvPr/>
        </p:nvSpPr>
        <p:spPr>
          <a:xfrm>
            <a:off x="1895789" y="4735443"/>
            <a:ext cx="6096000" cy="1323439"/>
          </a:xfrm>
          <a:prstGeom prst="rect">
            <a:avLst/>
          </a:prstGeom>
        </p:spPr>
        <p:txBody>
          <a:bodyPr>
            <a:spAutoFit/>
          </a:bodyPr>
          <a:lstStyle/>
          <a:p>
            <a:r>
              <a:rPr lang="en-IN" sz="2000" dirty="0"/>
              <a:t>The </a:t>
            </a:r>
            <a:r>
              <a:rPr lang="en-IN" sz="2000" b="1" dirty="0"/>
              <a:t>customers</a:t>
            </a:r>
            <a:r>
              <a:rPr lang="en-IN" sz="2000" dirty="0"/>
              <a:t> who buy the company's products.</a:t>
            </a:r>
          </a:p>
          <a:p>
            <a:r>
              <a:rPr lang="en-IN" sz="2000" dirty="0"/>
              <a:t>The </a:t>
            </a:r>
            <a:r>
              <a:rPr lang="en-IN" sz="2000" b="1" dirty="0"/>
              <a:t>orders</a:t>
            </a:r>
            <a:r>
              <a:rPr lang="en-IN" sz="2000" dirty="0"/>
              <a:t> placed by those customers.</a:t>
            </a:r>
          </a:p>
          <a:p>
            <a:r>
              <a:rPr lang="en-IN" sz="2000" dirty="0"/>
              <a:t>The </a:t>
            </a:r>
            <a:r>
              <a:rPr lang="en-IN" sz="2000" b="1" dirty="0" err="1"/>
              <a:t>salesRep</a:t>
            </a:r>
            <a:r>
              <a:rPr lang="en-IN" sz="2000" dirty="0"/>
              <a:t> who sell the products to customers, and</a:t>
            </a:r>
          </a:p>
          <a:p>
            <a:r>
              <a:rPr lang="en-IN" sz="2000" dirty="0"/>
              <a:t>The </a:t>
            </a:r>
            <a:r>
              <a:rPr lang="en-IN" sz="2000" b="1" dirty="0"/>
              <a:t>offices</a:t>
            </a:r>
            <a:r>
              <a:rPr lang="en-IN" sz="2000" dirty="0"/>
              <a:t> where those salespeople work.</a:t>
            </a:r>
          </a:p>
        </p:txBody>
      </p:sp>
    </p:spTree>
    <p:extLst>
      <p:ext uri="{BB962C8B-B14F-4D97-AF65-F5344CB8AC3E}">
        <p14:creationId xmlns="" xmlns:p14="http://schemas.microsoft.com/office/powerpoint/2010/main" val="170459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 xmlns:a16="http://schemas.microsoft.com/office/drawing/2014/main" id="{8CE48D8B-4BEE-48AF-AD5E-E51CD578449B}"/>
              </a:ext>
            </a:extLst>
          </p:cNvPr>
          <p:cNvSpPr/>
          <p:nvPr/>
        </p:nvSpPr>
        <p:spPr>
          <a:xfrm rot="16200000">
            <a:off x="-3019425" y="3019425"/>
            <a:ext cx="6858000" cy="819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Connector 25">
            <a:extLst>
              <a:ext uri="{FF2B5EF4-FFF2-40B4-BE49-F238E27FC236}">
                <a16:creationId xmlns="" xmlns:a16="http://schemas.microsoft.com/office/drawing/2014/main" id="{7C28208C-ED30-49D8-BDB3-8E7E2E2F162C}"/>
              </a:ext>
            </a:extLst>
          </p:cNvPr>
          <p:cNvCxnSpPr>
            <a:cxnSpLocks/>
            <a:stCxn id="25" idx="3"/>
          </p:cNvCxnSpPr>
          <p:nvPr/>
        </p:nvCxnSpPr>
        <p:spPr>
          <a:xfrm>
            <a:off x="409575" y="0"/>
            <a:ext cx="0" cy="3428999"/>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 xmlns:a16="http://schemas.microsoft.com/office/drawing/2014/main" id="{87113E99-474C-48F2-91F4-BD406CA3B360}"/>
              </a:ext>
            </a:extLst>
          </p:cNvPr>
          <p:cNvSpPr/>
          <p:nvPr/>
        </p:nvSpPr>
        <p:spPr>
          <a:xfrm>
            <a:off x="342900" y="3428999"/>
            <a:ext cx="133350" cy="209550"/>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 xmlns:a16="http://schemas.microsoft.com/office/drawing/2014/main" id="{D1B37D25-D276-49CA-994C-478EA78A28A5}"/>
              </a:ext>
            </a:extLst>
          </p:cNvPr>
          <p:cNvSpPr/>
          <p:nvPr/>
        </p:nvSpPr>
        <p:spPr>
          <a:xfrm>
            <a:off x="1513973" y="330649"/>
            <a:ext cx="9963652" cy="1631216"/>
          </a:xfrm>
          <a:prstGeom prst="rect">
            <a:avLst/>
          </a:prstGeom>
        </p:spPr>
        <p:txBody>
          <a:bodyPr wrap="square">
            <a:spAutoFit/>
          </a:bodyPr>
          <a:lstStyle/>
          <a:p>
            <a:r>
              <a:rPr lang="en-IN" sz="2000" b="1" dirty="0"/>
              <a:t>RETRIEVING DATA</a:t>
            </a:r>
          </a:p>
          <a:p>
            <a:endParaRPr lang="en-IN" sz="2000" dirty="0"/>
          </a:p>
          <a:p>
            <a:r>
              <a:rPr lang="en-IN" sz="2000" dirty="0"/>
              <a:t>list the sales offices, showing the city where each one is located and its year-to-date sales. </a:t>
            </a:r>
          </a:p>
          <a:p>
            <a:r>
              <a:rPr lang="en-IN" sz="2000" dirty="0"/>
              <a:t>The SQL statement that retrieves data from the database is called SELECT. </a:t>
            </a:r>
          </a:p>
          <a:p>
            <a:r>
              <a:rPr lang="en-IN" sz="2000" dirty="0"/>
              <a:t>This SQL statement retrieves the data you want:</a:t>
            </a:r>
          </a:p>
        </p:txBody>
      </p:sp>
      <p:graphicFrame>
        <p:nvGraphicFramePr>
          <p:cNvPr id="16" name="Table 15">
            <a:extLst>
              <a:ext uri="{FF2B5EF4-FFF2-40B4-BE49-F238E27FC236}">
                <a16:creationId xmlns="" xmlns:a16="http://schemas.microsoft.com/office/drawing/2014/main" id="{F9D163D6-B278-4AA0-94DD-C243BFDD77EE}"/>
              </a:ext>
            </a:extLst>
          </p:cNvPr>
          <p:cNvGraphicFramePr>
            <a:graphicFrameLocks noGrp="1"/>
          </p:cNvGraphicFramePr>
          <p:nvPr>
            <p:extLst/>
          </p:nvPr>
        </p:nvGraphicFramePr>
        <p:xfrm>
          <a:off x="1652227" y="2983354"/>
          <a:ext cx="3970650" cy="1848184"/>
        </p:xfrm>
        <a:graphic>
          <a:graphicData uri="http://schemas.openxmlformats.org/drawingml/2006/table">
            <a:tbl>
              <a:tblPr firstRow="1" bandRow="1">
                <a:tableStyleId>{5C22544A-7EE6-4342-B048-85BDC9FD1C3A}</a:tableStyleId>
              </a:tblPr>
              <a:tblGrid>
                <a:gridCol w="1323550">
                  <a:extLst>
                    <a:ext uri="{9D8B030D-6E8A-4147-A177-3AD203B41FA5}">
                      <a16:colId xmlns="" xmlns:a16="http://schemas.microsoft.com/office/drawing/2014/main" val="57269201"/>
                    </a:ext>
                  </a:extLst>
                </a:gridCol>
                <a:gridCol w="1323550">
                  <a:extLst>
                    <a:ext uri="{9D8B030D-6E8A-4147-A177-3AD203B41FA5}">
                      <a16:colId xmlns="" xmlns:a16="http://schemas.microsoft.com/office/drawing/2014/main" val="2866331278"/>
                    </a:ext>
                  </a:extLst>
                </a:gridCol>
                <a:gridCol w="1323550">
                  <a:extLst>
                    <a:ext uri="{9D8B030D-6E8A-4147-A177-3AD203B41FA5}">
                      <a16:colId xmlns="" xmlns:a16="http://schemas.microsoft.com/office/drawing/2014/main" val="3149368653"/>
                    </a:ext>
                  </a:extLst>
                </a:gridCol>
              </a:tblGrid>
              <a:tr h="370606">
                <a:tc>
                  <a:txBody>
                    <a:bodyPr/>
                    <a:lstStyle/>
                    <a:p>
                      <a:r>
                        <a:rPr lang="en-US" dirty="0"/>
                        <a:t>Office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City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Sales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 xmlns:a16="http://schemas.microsoft.com/office/drawing/2014/main" val="1042997279"/>
                  </a:ext>
                </a:extLst>
              </a:tr>
              <a:tr h="370606">
                <a:tc>
                  <a:txBody>
                    <a:bodyPr/>
                    <a:lstStyle/>
                    <a:p>
                      <a:r>
                        <a:rPr lang="en-US" dirty="0"/>
                        <a:t>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Denver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$186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368823955"/>
                  </a:ext>
                </a:extLst>
              </a:tr>
              <a:tr h="370606">
                <a:tc>
                  <a:txBody>
                    <a:bodyPr/>
                    <a:lstStyle/>
                    <a:p>
                      <a:r>
                        <a:rPr lang="en-US" dirty="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New York</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$692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691225271"/>
                  </a:ext>
                </a:extLst>
              </a:tr>
              <a:tr h="370606">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Chicago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$735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856727020"/>
                  </a:ext>
                </a:extLst>
              </a:tr>
              <a:tr h="365529">
                <a:tc>
                  <a:txBody>
                    <a:bodyPr/>
                    <a:lstStyle/>
                    <a:p>
                      <a:r>
                        <a:rPr lang="en-US" dirty="0"/>
                        <a:t>13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Atlanta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$365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191532846"/>
                  </a:ext>
                </a:extLst>
              </a:tr>
            </a:tbl>
          </a:graphicData>
        </a:graphic>
      </p:graphicFrame>
      <p:sp>
        <p:nvSpPr>
          <p:cNvPr id="8" name="Rectangle 7">
            <a:extLst>
              <a:ext uri="{FF2B5EF4-FFF2-40B4-BE49-F238E27FC236}">
                <a16:creationId xmlns="" xmlns:a16="http://schemas.microsoft.com/office/drawing/2014/main" id="{B26B76CF-F6B4-48FB-B7D7-473C76BA7F64}"/>
              </a:ext>
            </a:extLst>
          </p:cNvPr>
          <p:cNvSpPr/>
          <p:nvPr/>
        </p:nvSpPr>
        <p:spPr>
          <a:xfrm>
            <a:off x="1555846" y="5348326"/>
            <a:ext cx="9797954" cy="1323439"/>
          </a:xfrm>
          <a:prstGeom prst="rect">
            <a:avLst/>
          </a:prstGeom>
        </p:spPr>
        <p:txBody>
          <a:bodyPr wrap="square">
            <a:spAutoFit/>
          </a:bodyPr>
          <a:lstStyle/>
          <a:p>
            <a:r>
              <a:rPr lang="en-IN" sz="2000" dirty="0"/>
              <a:t>The SELECT statement asks for three pieces of data—the city, the office number, and the sales—for each office. It also specifies that the data comes from the OFFICES table, which stores data about sales offices. </a:t>
            </a:r>
          </a:p>
          <a:p>
            <a:r>
              <a:rPr lang="en-IN" sz="2000" dirty="0"/>
              <a:t>The results of the query appear, in tabular form, immediately after the request.</a:t>
            </a:r>
          </a:p>
        </p:txBody>
      </p:sp>
      <p:sp>
        <p:nvSpPr>
          <p:cNvPr id="4" name="TextBox 3">
            <a:extLst>
              <a:ext uri="{FF2B5EF4-FFF2-40B4-BE49-F238E27FC236}">
                <a16:creationId xmlns="" xmlns:a16="http://schemas.microsoft.com/office/drawing/2014/main" id="{7667FCC3-4AF9-4152-AB96-CAA1C13A4031}"/>
              </a:ext>
            </a:extLst>
          </p:cNvPr>
          <p:cNvSpPr txBox="1"/>
          <p:nvPr/>
        </p:nvSpPr>
        <p:spPr>
          <a:xfrm>
            <a:off x="1652227" y="2210937"/>
            <a:ext cx="3602161" cy="646331"/>
          </a:xfrm>
          <a:prstGeom prst="rect">
            <a:avLst/>
          </a:prstGeom>
          <a:noFill/>
        </p:spPr>
        <p:txBody>
          <a:bodyPr wrap="square" rtlCol="0">
            <a:spAutoFit/>
          </a:bodyPr>
          <a:lstStyle/>
          <a:p>
            <a:r>
              <a:rPr lang="en-IN" dirty="0"/>
              <a:t>SELECT OFFICE, CITY, SALES</a:t>
            </a:r>
          </a:p>
          <a:p>
            <a:r>
              <a:rPr lang="en-IN" dirty="0"/>
              <a:t>FROM OFFICES</a:t>
            </a:r>
          </a:p>
        </p:txBody>
      </p:sp>
      <p:graphicFrame>
        <p:nvGraphicFramePr>
          <p:cNvPr id="15" name="Table 14">
            <a:extLst>
              <a:ext uri="{FF2B5EF4-FFF2-40B4-BE49-F238E27FC236}">
                <a16:creationId xmlns="" xmlns:a16="http://schemas.microsoft.com/office/drawing/2014/main" id="{2BD67E3E-8182-448D-BF50-26901370EE39}"/>
              </a:ext>
            </a:extLst>
          </p:cNvPr>
          <p:cNvGraphicFramePr>
            <a:graphicFrameLocks noGrp="1"/>
          </p:cNvGraphicFramePr>
          <p:nvPr>
            <p:extLst>
              <p:ext uri="{D42A27DB-BD31-4B8C-83A1-F6EECF244321}">
                <p14:modId xmlns="" xmlns:p14="http://schemas.microsoft.com/office/powerpoint/2010/main" val="3740594869"/>
              </p:ext>
            </p:extLst>
          </p:nvPr>
        </p:nvGraphicFramePr>
        <p:xfrm>
          <a:off x="6209731" y="2983354"/>
          <a:ext cx="5749515" cy="1828800"/>
        </p:xfrm>
        <a:graphic>
          <a:graphicData uri="http://schemas.openxmlformats.org/drawingml/2006/table">
            <a:tbl>
              <a:tblPr firstRow="1" bandRow="1">
                <a:tableStyleId>{5C22544A-7EE6-4342-B048-85BDC9FD1C3A}</a:tableStyleId>
              </a:tblPr>
              <a:tblGrid>
                <a:gridCol w="1149903">
                  <a:extLst>
                    <a:ext uri="{9D8B030D-6E8A-4147-A177-3AD203B41FA5}">
                      <a16:colId xmlns="" xmlns:a16="http://schemas.microsoft.com/office/drawing/2014/main" val="57269201"/>
                    </a:ext>
                  </a:extLst>
                </a:gridCol>
                <a:gridCol w="1149903">
                  <a:extLst>
                    <a:ext uri="{9D8B030D-6E8A-4147-A177-3AD203B41FA5}">
                      <a16:colId xmlns="" xmlns:a16="http://schemas.microsoft.com/office/drawing/2014/main" val="2866331278"/>
                    </a:ext>
                  </a:extLst>
                </a:gridCol>
                <a:gridCol w="1149903">
                  <a:extLst>
                    <a:ext uri="{9D8B030D-6E8A-4147-A177-3AD203B41FA5}">
                      <a16:colId xmlns="" xmlns:a16="http://schemas.microsoft.com/office/drawing/2014/main" val="3797524390"/>
                    </a:ext>
                  </a:extLst>
                </a:gridCol>
                <a:gridCol w="1149903">
                  <a:extLst>
                    <a:ext uri="{9D8B030D-6E8A-4147-A177-3AD203B41FA5}">
                      <a16:colId xmlns="" xmlns:a16="http://schemas.microsoft.com/office/drawing/2014/main" val="3684248707"/>
                    </a:ext>
                  </a:extLst>
                </a:gridCol>
                <a:gridCol w="1149903">
                  <a:extLst>
                    <a:ext uri="{9D8B030D-6E8A-4147-A177-3AD203B41FA5}">
                      <a16:colId xmlns="" xmlns:a16="http://schemas.microsoft.com/office/drawing/2014/main" val="3149368653"/>
                    </a:ext>
                  </a:extLst>
                </a:gridCol>
              </a:tblGrid>
              <a:tr h="338316">
                <a:tc>
                  <a:txBody>
                    <a:bodyPr/>
                    <a:lstStyle/>
                    <a:p>
                      <a:r>
                        <a:rPr lang="en-US" dirty="0"/>
                        <a:t>Office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City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Region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Target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Sales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 xmlns:a16="http://schemas.microsoft.com/office/drawing/2014/main" val="1042997279"/>
                  </a:ext>
                </a:extLst>
              </a:tr>
              <a:tr h="338316">
                <a:tc>
                  <a:txBody>
                    <a:bodyPr/>
                    <a:lstStyle/>
                    <a:p>
                      <a:r>
                        <a:rPr lang="en-US" dirty="0"/>
                        <a:t>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Denver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Western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$186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368823955"/>
                  </a:ext>
                </a:extLst>
              </a:tr>
              <a:tr h="338316">
                <a:tc>
                  <a:txBody>
                    <a:bodyPr/>
                    <a:lstStyle/>
                    <a:p>
                      <a:r>
                        <a:rPr lang="en-US" dirty="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New York</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Eastern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$575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$692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691225271"/>
                  </a:ext>
                </a:extLst>
              </a:tr>
              <a:tr h="338316">
                <a:tc>
                  <a:txBody>
                    <a:bodyPr/>
                    <a:lstStyle/>
                    <a:p>
                      <a:r>
                        <a:rPr lang="en-US" dirty="0"/>
                        <a:t>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Chicago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Eastern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$800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$735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856727020"/>
                  </a:ext>
                </a:extLst>
              </a:tr>
              <a:tr h="338316">
                <a:tc>
                  <a:txBody>
                    <a:bodyPr/>
                    <a:lstStyle/>
                    <a:p>
                      <a:r>
                        <a:rPr lang="en-US" dirty="0"/>
                        <a:t>13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Atlanta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Eastern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$365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191532846"/>
                  </a:ext>
                </a:extLst>
              </a:tr>
            </a:tbl>
          </a:graphicData>
        </a:graphic>
      </p:graphicFrame>
      <p:sp>
        <p:nvSpPr>
          <p:cNvPr id="19" name="TextBox 18">
            <a:extLst>
              <a:ext uri="{FF2B5EF4-FFF2-40B4-BE49-F238E27FC236}">
                <a16:creationId xmlns="" xmlns:a16="http://schemas.microsoft.com/office/drawing/2014/main" id="{D571410E-3B5C-4152-9C47-EAD895348A6F}"/>
              </a:ext>
            </a:extLst>
          </p:cNvPr>
          <p:cNvSpPr txBox="1"/>
          <p:nvPr/>
        </p:nvSpPr>
        <p:spPr>
          <a:xfrm>
            <a:off x="6937614" y="2210937"/>
            <a:ext cx="3602161" cy="646331"/>
          </a:xfrm>
          <a:prstGeom prst="rect">
            <a:avLst/>
          </a:prstGeom>
          <a:noFill/>
        </p:spPr>
        <p:txBody>
          <a:bodyPr wrap="square" rtlCol="0">
            <a:spAutoFit/>
          </a:bodyPr>
          <a:lstStyle/>
          <a:p>
            <a:r>
              <a:rPr lang="en-IN" dirty="0"/>
              <a:t>SELECT *</a:t>
            </a:r>
          </a:p>
          <a:p>
            <a:r>
              <a:rPr lang="en-IN" dirty="0"/>
              <a:t>FROM OFFICES</a:t>
            </a:r>
          </a:p>
        </p:txBody>
      </p:sp>
      <p:cxnSp>
        <p:nvCxnSpPr>
          <p:cNvPr id="7" name="Straight Connector 6">
            <a:extLst>
              <a:ext uri="{FF2B5EF4-FFF2-40B4-BE49-F238E27FC236}">
                <a16:creationId xmlns="" xmlns:a16="http://schemas.microsoft.com/office/drawing/2014/main" id="{56D8E4A3-EDFE-4D48-B602-AD7461D59371}"/>
              </a:ext>
            </a:extLst>
          </p:cNvPr>
          <p:cNvCxnSpPr/>
          <p:nvPr/>
        </p:nvCxnSpPr>
        <p:spPr>
          <a:xfrm>
            <a:off x="5882185" y="2210937"/>
            <a:ext cx="0" cy="2866030"/>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268033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 xmlns:a16="http://schemas.microsoft.com/office/drawing/2014/main" id="{8CE48D8B-4BEE-48AF-AD5E-E51CD578449B}"/>
              </a:ext>
            </a:extLst>
          </p:cNvPr>
          <p:cNvSpPr/>
          <p:nvPr/>
        </p:nvSpPr>
        <p:spPr>
          <a:xfrm rot="16200000">
            <a:off x="-3019425" y="3019425"/>
            <a:ext cx="6858000" cy="819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Connector 25">
            <a:extLst>
              <a:ext uri="{FF2B5EF4-FFF2-40B4-BE49-F238E27FC236}">
                <a16:creationId xmlns="" xmlns:a16="http://schemas.microsoft.com/office/drawing/2014/main" id="{7C28208C-ED30-49D8-BDB3-8E7E2E2F162C}"/>
              </a:ext>
            </a:extLst>
          </p:cNvPr>
          <p:cNvCxnSpPr>
            <a:cxnSpLocks/>
            <a:stCxn id="25" idx="3"/>
          </p:cNvCxnSpPr>
          <p:nvPr/>
        </p:nvCxnSpPr>
        <p:spPr>
          <a:xfrm>
            <a:off x="409575" y="0"/>
            <a:ext cx="0" cy="3428999"/>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 xmlns:a16="http://schemas.microsoft.com/office/drawing/2014/main" id="{87113E99-474C-48F2-91F4-BD406CA3B360}"/>
              </a:ext>
            </a:extLst>
          </p:cNvPr>
          <p:cNvSpPr/>
          <p:nvPr/>
        </p:nvSpPr>
        <p:spPr>
          <a:xfrm>
            <a:off x="342900" y="3428999"/>
            <a:ext cx="133350" cy="209550"/>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 xmlns:a16="http://schemas.microsoft.com/office/drawing/2014/main" id="{D1B37D25-D276-49CA-994C-478EA78A28A5}"/>
              </a:ext>
            </a:extLst>
          </p:cNvPr>
          <p:cNvSpPr/>
          <p:nvPr/>
        </p:nvSpPr>
        <p:spPr>
          <a:xfrm>
            <a:off x="1513973" y="330649"/>
            <a:ext cx="9963652" cy="1631216"/>
          </a:xfrm>
          <a:prstGeom prst="rect">
            <a:avLst/>
          </a:prstGeom>
        </p:spPr>
        <p:txBody>
          <a:bodyPr wrap="square">
            <a:spAutoFit/>
          </a:bodyPr>
          <a:lstStyle/>
          <a:p>
            <a:r>
              <a:rPr lang="en-IN" sz="2000" b="1" dirty="0"/>
              <a:t>ADDING DATA TO THE DATABASE</a:t>
            </a:r>
          </a:p>
          <a:p>
            <a:endParaRPr lang="en-IN" sz="2000" dirty="0"/>
          </a:p>
          <a:p>
            <a:r>
              <a:rPr lang="en-US" sz="2000" dirty="0"/>
              <a:t>SQL is also used to add new data to the database.</a:t>
            </a:r>
          </a:p>
          <a:p>
            <a:r>
              <a:rPr lang="en-US" sz="2000" dirty="0"/>
              <a:t> If Mary Jones (employee number 109) signs up a new customer, Acme Industries, this INSERT statement adds the customer to the database as customer no 2125 with a $25,000 credit limit:</a:t>
            </a:r>
            <a:endParaRPr lang="en-IN" sz="2000" dirty="0"/>
          </a:p>
        </p:txBody>
      </p:sp>
      <p:sp>
        <p:nvSpPr>
          <p:cNvPr id="4" name="TextBox 3">
            <a:extLst>
              <a:ext uri="{FF2B5EF4-FFF2-40B4-BE49-F238E27FC236}">
                <a16:creationId xmlns="" xmlns:a16="http://schemas.microsoft.com/office/drawing/2014/main" id="{7667FCC3-4AF9-4152-AB96-CAA1C13A4031}"/>
              </a:ext>
            </a:extLst>
          </p:cNvPr>
          <p:cNvSpPr txBox="1"/>
          <p:nvPr/>
        </p:nvSpPr>
        <p:spPr>
          <a:xfrm>
            <a:off x="1619392" y="2765102"/>
            <a:ext cx="3789384" cy="1200329"/>
          </a:xfrm>
          <a:prstGeom prst="rect">
            <a:avLst/>
          </a:prstGeom>
          <a:noFill/>
        </p:spPr>
        <p:txBody>
          <a:bodyPr wrap="square" rtlCol="0">
            <a:spAutoFit/>
          </a:bodyPr>
          <a:lstStyle/>
          <a:p>
            <a:r>
              <a:rPr lang="en-US" dirty="0"/>
              <a:t>INSERT INTO CUSTOMERS (CUST_NO, COMPANY, CUST_REP, CREDIT_LIMIT)</a:t>
            </a:r>
          </a:p>
          <a:p>
            <a:r>
              <a:rPr lang="en-US" dirty="0"/>
              <a:t>VALUES (2125, 'Acme Industries', 109, $25,000);</a:t>
            </a:r>
            <a:endParaRPr lang="en-IN" dirty="0"/>
          </a:p>
        </p:txBody>
      </p:sp>
      <p:sp>
        <p:nvSpPr>
          <p:cNvPr id="19" name="TextBox 18">
            <a:extLst>
              <a:ext uri="{FF2B5EF4-FFF2-40B4-BE49-F238E27FC236}">
                <a16:creationId xmlns="" xmlns:a16="http://schemas.microsoft.com/office/drawing/2014/main" id="{D571410E-3B5C-4152-9C47-EAD895348A6F}"/>
              </a:ext>
            </a:extLst>
          </p:cNvPr>
          <p:cNvSpPr txBox="1"/>
          <p:nvPr/>
        </p:nvSpPr>
        <p:spPr>
          <a:xfrm>
            <a:off x="6839939" y="2183599"/>
            <a:ext cx="3602161" cy="646331"/>
          </a:xfrm>
          <a:prstGeom prst="rect">
            <a:avLst/>
          </a:prstGeom>
          <a:noFill/>
        </p:spPr>
        <p:txBody>
          <a:bodyPr wrap="square" rtlCol="0">
            <a:spAutoFit/>
          </a:bodyPr>
          <a:lstStyle/>
          <a:p>
            <a:r>
              <a:rPr lang="en-IN" dirty="0"/>
              <a:t>SELECT *</a:t>
            </a:r>
          </a:p>
          <a:p>
            <a:r>
              <a:rPr lang="en-IN" dirty="0"/>
              <a:t>FROM CUSTOMERS;</a:t>
            </a:r>
          </a:p>
        </p:txBody>
      </p:sp>
      <p:cxnSp>
        <p:nvCxnSpPr>
          <p:cNvPr id="7" name="Straight Connector 6">
            <a:extLst>
              <a:ext uri="{FF2B5EF4-FFF2-40B4-BE49-F238E27FC236}">
                <a16:creationId xmlns="" xmlns:a16="http://schemas.microsoft.com/office/drawing/2014/main" id="{56D8E4A3-EDFE-4D48-B602-AD7461D59371}"/>
              </a:ext>
            </a:extLst>
          </p:cNvPr>
          <p:cNvCxnSpPr>
            <a:cxnSpLocks/>
          </p:cNvCxnSpPr>
          <p:nvPr/>
        </p:nvCxnSpPr>
        <p:spPr>
          <a:xfrm>
            <a:off x="5539284" y="2215780"/>
            <a:ext cx="0" cy="3256022"/>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 xmlns:a16="http://schemas.microsoft.com/office/drawing/2014/main" id="{32A4A9F8-BAD9-4D1C-AFAB-A3BC85727FEE}"/>
              </a:ext>
            </a:extLst>
          </p:cNvPr>
          <p:cNvGraphicFramePr>
            <a:graphicFrameLocks noGrp="1"/>
          </p:cNvGraphicFramePr>
          <p:nvPr>
            <p:extLst>
              <p:ext uri="{D42A27DB-BD31-4B8C-83A1-F6EECF244321}">
                <p14:modId xmlns="" xmlns:p14="http://schemas.microsoft.com/office/powerpoint/2010/main" val="232229273"/>
              </p:ext>
            </p:extLst>
          </p:nvPr>
        </p:nvGraphicFramePr>
        <p:xfrm>
          <a:off x="5800301" y="2983354"/>
          <a:ext cx="6158940" cy="2488448"/>
        </p:xfrm>
        <a:graphic>
          <a:graphicData uri="http://schemas.openxmlformats.org/drawingml/2006/table">
            <a:tbl>
              <a:tblPr firstRow="1" bandRow="1">
                <a:tableStyleId>{5C22544A-7EE6-4342-B048-85BDC9FD1C3A}</a:tableStyleId>
              </a:tblPr>
              <a:tblGrid>
                <a:gridCol w="1539735">
                  <a:extLst>
                    <a:ext uri="{9D8B030D-6E8A-4147-A177-3AD203B41FA5}">
                      <a16:colId xmlns="" xmlns:a16="http://schemas.microsoft.com/office/drawing/2014/main" val="57269201"/>
                    </a:ext>
                  </a:extLst>
                </a:gridCol>
                <a:gridCol w="1539735">
                  <a:extLst>
                    <a:ext uri="{9D8B030D-6E8A-4147-A177-3AD203B41FA5}">
                      <a16:colId xmlns="" xmlns:a16="http://schemas.microsoft.com/office/drawing/2014/main" val="2866331278"/>
                    </a:ext>
                  </a:extLst>
                </a:gridCol>
                <a:gridCol w="1539735">
                  <a:extLst>
                    <a:ext uri="{9D8B030D-6E8A-4147-A177-3AD203B41FA5}">
                      <a16:colId xmlns="" xmlns:a16="http://schemas.microsoft.com/office/drawing/2014/main" val="3797524390"/>
                    </a:ext>
                  </a:extLst>
                </a:gridCol>
                <a:gridCol w="1539735">
                  <a:extLst>
                    <a:ext uri="{9D8B030D-6E8A-4147-A177-3AD203B41FA5}">
                      <a16:colId xmlns="" xmlns:a16="http://schemas.microsoft.com/office/drawing/2014/main" val="3684248707"/>
                    </a:ext>
                  </a:extLst>
                </a:gridCol>
              </a:tblGrid>
              <a:tr h="370652">
                <a:tc>
                  <a:txBody>
                    <a:bodyPr/>
                    <a:lstStyle/>
                    <a:p>
                      <a:r>
                        <a:rPr lang="en-US" dirty="0" err="1"/>
                        <a:t>Cust_no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Company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err="1"/>
                        <a:t>Cust_rep</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err="1"/>
                        <a:t>Credit_limit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 xmlns:a16="http://schemas.microsoft.com/office/drawing/2014/main" val="1042997279"/>
                  </a:ext>
                </a:extLst>
              </a:tr>
              <a:tr h="370652">
                <a:tc>
                  <a:txBody>
                    <a:bodyPr/>
                    <a:lstStyle/>
                    <a:p>
                      <a:r>
                        <a:rPr lang="en-US" dirty="0"/>
                        <a:t>2111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JCP Inc.</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$50,000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368823955"/>
                  </a:ext>
                </a:extLst>
              </a:tr>
              <a:tr h="370652">
                <a:tc>
                  <a:txBody>
                    <a:bodyPr/>
                    <a:lstStyle/>
                    <a:p>
                      <a:r>
                        <a:rPr lang="en-US" dirty="0"/>
                        <a:t>2101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First Corp.</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$65,000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691225271"/>
                  </a:ext>
                </a:extLst>
              </a:tr>
              <a:tr h="370652">
                <a:tc>
                  <a:txBody>
                    <a:bodyPr/>
                    <a:lstStyle/>
                    <a:p>
                      <a:r>
                        <a:rPr lang="en-US" dirty="0"/>
                        <a:t>2103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Acme Mfg.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$50,000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856727020"/>
                  </a:ext>
                </a:extLst>
              </a:tr>
              <a:tr h="365575">
                <a:tc>
                  <a:txBody>
                    <a:bodyPr/>
                    <a:lstStyle/>
                    <a:p>
                      <a:r>
                        <a:rPr lang="en-US" dirty="0"/>
                        <a:t>2123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Carter &amp; Sons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$40,000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191532846"/>
                  </a:ext>
                </a:extLst>
              </a:tr>
              <a:tr h="365575">
                <a:tc>
                  <a:txBody>
                    <a:bodyPr/>
                    <a:lstStyle/>
                    <a:p>
                      <a:r>
                        <a:rPr lang="en-US" dirty="0"/>
                        <a:t>2125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dirty="0"/>
                        <a:t>Acme Industries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dirty="0"/>
                        <a:t>109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dirty="0"/>
                        <a:t>$25,000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4134994129"/>
                  </a:ext>
                </a:extLst>
              </a:tr>
            </a:tbl>
          </a:graphicData>
        </a:graphic>
      </p:graphicFrame>
    </p:spTree>
    <p:extLst>
      <p:ext uri="{BB962C8B-B14F-4D97-AF65-F5344CB8AC3E}">
        <p14:creationId xmlns="" xmlns:p14="http://schemas.microsoft.com/office/powerpoint/2010/main" val="3178348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 xmlns:a16="http://schemas.microsoft.com/office/drawing/2014/main" id="{8CE48D8B-4BEE-48AF-AD5E-E51CD578449B}"/>
              </a:ext>
            </a:extLst>
          </p:cNvPr>
          <p:cNvSpPr/>
          <p:nvPr/>
        </p:nvSpPr>
        <p:spPr>
          <a:xfrm rot="16200000">
            <a:off x="-3019425" y="3019425"/>
            <a:ext cx="6858000" cy="819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Connector 25">
            <a:extLst>
              <a:ext uri="{FF2B5EF4-FFF2-40B4-BE49-F238E27FC236}">
                <a16:creationId xmlns="" xmlns:a16="http://schemas.microsoft.com/office/drawing/2014/main" id="{7C28208C-ED30-49D8-BDB3-8E7E2E2F162C}"/>
              </a:ext>
            </a:extLst>
          </p:cNvPr>
          <p:cNvCxnSpPr>
            <a:cxnSpLocks/>
            <a:stCxn id="25" idx="3"/>
          </p:cNvCxnSpPr>
          <p:nvPr/>
        </p:nvCxnSpPr>
        <p:spPr>
          <a:xfrm>
            <a:off x="409575" y="0"/>
            <a:ext cx="0" cy="3428999"/>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 xmlns:a16="http://schemas.microsoft.com/office/drawing/2014/main" id="{87113E99-474C-48F2-91F4-BD406CA3B360}"/>
              </a:ext>
            </a:extLst>
          </p:cNvPr>
          <p:cNvSpPr/>
          <p:nvPr/>
        </p:nvSpPr>
        <p:spPr>
          <a:xfrm>
            <a:off x="342900" y="3428999"/>
            <a:ext cx="133350" cy="209550"/>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 xmlns:a16="http://schemas.microsoft.com/office/drawing/2014/main" id="{D1B37D25-D276-49CA-994C-478EA78A28A5}"/>
              </a:ext>
            </a:extLst>
          </p:cNvPr>
          <p:cNvSpPr/>
          <p:nvPr/>
        </p:nvSpPr>
        <p:spPr>
          <a:xfrm>
            <a:off x="1513973" y="330649"/>
            <a:ext cx="9963652" cy="1323439"/>
          </a:xfrm>
          <a:prstGeom prst="rect">
            <a:avLst/>
          </a:prstGeom>
        </p:spPr>
        <p:txBody>
          <a:bodyPr wrap="square">
            <a:spAutoFit/>
          </a:bodyPr>
          <a:lstStyle/>
          <a:p>
            <a:r>
              <a:rPr lang="en-IN" sz="2000" b="1" dirty="0"/>
              <a:t>DELETING DATA</a:t>
            </a:r>
          </a:p>
          <a:p>
            <a:endParaRPr lang="en-IN" sz="2000" dirty="0"/>
          </a:p>
          <a:p>
            <a:r>
              <a:rPr lang="en-US" sz="2000" dirty="0"/>
              <a:t>Just as the SQL INSERT statement adds new data to the database, the SQL DELETE</a:t>
            </a:r>
          </a:p>
          <a:p>
            <a:r>
              <a:rPr lang="en-US" sz="2000" dirty="0"/>
              <a:t>statement removes data from the database. </a:t>
            </a:r>
            <a:endParaRPr lang="en-IN" sz="2000" dirty="0"/>
          </a:p>
        </p:txBody>
      </p:sp>
      <p:sp>
        <p:nvSpPr>
          <p:cNvPr id="4" name="TextBox 3">
            <a:extLst>
              <a:ext uri="{FF2B5EF4-FFF2-40B4-BE49-F238E27FC236}">
                <a16:creationId xmlns="" xmlns:a16="http://schemas.microsoft.com/office/drawing/2014/main" id="{7667FCC3-4AF9-4152-AB96-CAA1C13A4031}"/>
              </a:ext>
            </a:extLst>
          </p:cNvPr>
          <p:cNvSpPr txBox="1"/>
          <p:nvPr/>
        </p:nvSpPr>
        <p:spPr>
          <a:xfrm>
            <a:off x="1601342" y="1906599"/>
            <a:ext cx="3789384" cy="2031325"/>
          </a:xfrm>
          <a:prstGeom prst="rect">
            <a:avLst/>
          </a:prstGeom>
          <a:noFill/>
        </p:spPr>
        <p:txBody>
          <a:bodyPr wrap="square" rtlCol="0">
            <a:spAutoFit/>
          </a:bodyPr>
          <a:lstStyle/>
          <a:p>
            <a:r>
              <a:rPr lang="en-US" dirty="0"/>
              <a:t>If Acme Industries decides a few days later to switch to a competitor, you can delete them from the database with this statement:</a:t>
            </a:r>
          </a:p>
          <a:p>
            <a:endParaRPr lang="en-US" dirty="0"/>
          </a:p>
          <a:p>
            <a:r>
              <a:rPr lang="en-US" dirty="0"/>
              <a:t>DELETE FROM CUSTOMERS</a:t>
            </a:r>
          </a:p>
          <a:p>
            <a:r>
              <a:rPr lang="en-US" dirty="0"/>
              <a:t>WHERE COMPANY = 'Acme Industries’;</a:t>
            </a:r>
            <a:endParaRPr lang="en-IN" dirty="0"/>
          </a:p>
        </p:txBody>
      </p:sp>
      <p:sp>
        <p:nvSpPr>
          <p:cNvPr id="19" name="TextBox 18">
            <a:extLst>
              <a:ext uri="{FF2B5EF4-FFF2-40B4-BE49-F238E27FC236}">
                <a16:creationId xmlns="" xmlns:a16="http://schemas.microsoft.com/office/drawing/2014/main" id="{D571410E-3B5C-4152-9C47-EAD895348A6F}"/>
              </a:ext>
            </a:extLst>
          </p:cNvPr>
          <p:cNvSpPr txBox="1"/>
          <p:nvPr/>
        </p:nvSpPr>
        <p:spPr>
          <a:xfrm>
            <a:off x="6839939" y="2183599"/>
            <a:ext cx="3602161" cy="646331"/>
          </a:xfrm>
          <a:prstGeom prst="rect">
            <a:avLst/>
          </a:prstGeom>
          <a:noFill/>
        </p:spPr>
        <p:txBody>
          <a:bodyPr wrap="square" rtlCol="0">
            <a:spAutoFit/>
          </a:bodyPr>
          <a:lstStyle/>
          <a:p>
            <a:r>
              <a:rPr lang="en-IN" dirty="0"/>
              <a:t>SELECT *</a:t>
            </a:r>
          </a:p>
          <a:p>
            <a:r>
              <a:rPr lang="en-IN" dirty="0"/>
              <a:t>FROM CUSTOMERS;</a:t>
            </a:r>
          </a:p>
        </p:txBody>
      </p:sp>
      <p:cxnSp>
        <p:nvCxnSpPr>
          <p:cNvPr id="7" name="Straight Connector 6">
            <a:extLst>
              <a:ext uri="{FF2B5EF4-FFF2-40B4-BE49-F238E27FC236}">
                <a16:creationId xmlns="" xmlns:a16="http://schemas.microsoft.com/office/drawing/2014/main" id="{56D8E4A3-EDFE-4D48-B602-AD7461D59371}"/>
              </a:ext>
            </a:extLst>
          </p:cNvPr>
          <p:cNvCxnSpPr>
            <a:cxnSpLocks/>
          </p:cNvCxnSpPr>
          <p:nvPr/>
        </p:nvCxnSpPr>
        <p:spPr>
          <a:xfrm>
            <a:off x="5539284" y="1906599"/>
            <a:ext cx="0" cy="3175211"/>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 xmlns:a16="http://schemas.microsoft.com/office/drawing/2014/main" id="{32A4A9F8-BAD9-4D1C-AFAB-A3BC85727FEE}"/>
              </a:ext>
            </a:extLst>
          </p:cNvPr>
          <p:cNvGraphicFramePr>
            <a:graphicFrameLocks noGrp="1"/>
          </p:cNvGraphicFramePr>
          <p:nvPr>
            <p:extLst>
              <p:ext uri="{D42A27DB-BD31-4B8C-83A1-F6EECF244321}">
                <p14:modId xmlns="" xmlns:p14="http://schemas.microsoft.com/office/powerpoint/2010/main" val="2525910225"/>
              </p:ext>
            </p:extLst>
          </p:nvPr>
        </p:nvGraphicFramePr>
        <p:xfrm>
          <a:off x="5800301" y="2983354"/>
          <a:ext cx="6158940" cy="1848368"/>
        </p:xfrm>
        <a:graphic>
          <a:graphicData uri="http://schemas.openxmlformats.org/drawingml/2006/table">
            <a:tbl>
              <a:tblPr firstRow="1" bandRow="1">
                <a:tableStyleId>{5C22544A-7EE6-4342-B048-85BDC9FD1C3A}</a:tableStyleId>
              </a:tblPr>
              <a:tblGrid>
                <a:gridCol w="1539735">
                  <a:extLst>
                    <a:ext uri="{9D8B030D-6E8A-4147-A177-3AD203B41FA5}">
                      <a16:colId xmlns="" xmlns:a16="http://schemas.microsoft.com/office/drawing/2014/main" val="57269201"/>
                    </a:ext>
                  </a:extLst>
                </a:gridCol>
                <a:gridCol w="1539735">
                  <a:extLst>
                    <a:ext uri="{9D8B030D-6E8A-4147-A177-3AD203B41FA5}">
                      <a16:colId xmlns="" xmlns:a16="http://schemas.microsoft.com/office/drawing/2014/main" val="2866331278"/>
                    </a:ext>
                  </a:extLst>
                </a:gridCol>
                <a:gridCol w="1539735">
                  <a:extLst>
                    <a:ext uri="{9D8B030D-6E8A-4147-A177-3AD203B41FA5}">
                      <a16:colId xmlns="" xmlns:a16="http://schemas.microsoft.com/office/drawing/2014/main" val="3797524390"/>
                    </a:ext>
                  </a:extLst>
                </a:gridCol>
                <a:gridCol w="1539735">
                  <a:extLst>
                    <a:ext uri="{9D8B030D-6E8A-4147-A177-3AD203B41FA5}">
                      <a16:colId xmlns="" xmlns:a16="http://schemas.microsoft.com/office/drawing/2014/main" val="3684248707"/>
                    </a:ext>
                  </a:extLst>
                </a:gridCol>
              </a:tblGrid>
              <a:tr h="370652">
                <a:tc>
                  <a:txBody>
                    <a:bodyPr/>
                    <a:lstStyle/>
                    <a:p>
                      <a:r>
                        <a:rPr lang="en-US" dirty="0" err="1"/>
                        <a:t>Cust_no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Company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err="1"/>
                        <a:t>Cust_rep</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err="1"/>
                        <a:t>Credit_limit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 xmlns:a16="http://schemas.microsoft.com/office/drawing/2014/main" val="1042997279"/>
                  </a:ext>
                </a:extLst>
              </a:tr>
              <a:tr h="370652">
                <a:tc>
                  <a:txBody>
                    <a:bodyPr/>
                    <a:lstStyle/>
                    <a:p>
                      <a:r>
                        <a:rPr lang="en-US" dirty="0"/>
                        <a:t>2111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JCP Inc.</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$50,000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368823955"/>
                  </a:ext>
                </a:extLst>
              </a:tr>
              <a:tr h="370652">
                <a:tc>
                  <a:txBody>
                    <a:bodyPr/>
                    <a:lstStyle/>
                    <a:p>
                      <a:r>
                        <a:rPr lang="en-US" dirty="0"/>
                        <a:t>2101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First Corp.</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$65,000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691225271"/>
                  </a:ext>
                </a:extLst>
              </a:tr>
              <a:tr h="370652">
                <a:tc>
                  <a:txBody>
                    <a:bodyPr/>
                    <a:lstStyle/>
                    <a:p>
                      <a:r>
                        <a:rPr lang="en-US" dirty="0"/>
                        <a:t>2103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Acme Mfg.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$50,000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856727020"/>
                  </a:ext>
                </a:extLst>
              </a:tr>
              <a:tr h="365575">
                <a:tc>
                  <a:txBody>
                    <a:bodyPr/>
                    <a:lstStyle/>
                    <a:p>
                      <a:r>
                        <a:rPr lang="en-US" dirty="0"/>
                        <a:t>2123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Carter &amp; Sons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$40,000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191532846"/>
                  </a:ext>
                </a:extLst>
              </a:tr>
            </a:tbl>
          </a:graphicData>
        </a:graphic>
      </p:graphicFrame>
    </p:spTree>
    <p:extLst>
      <p:ext uri="{BB962C8B-B14F-4D97-AF65-F5344CB8AC3E}">
        <p14:creationId xmlns="" xmlns:p14="http://schemas.microsoft.com/office/powerpoint/2010/main" val="392756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 xmlns:a16="http://schemas.microsoft.com/office/drawing/2014/main" id="{8CE48D8B-4BEE-48AF-AD5E-E51CD578449B}"/>
              </a:ext>
            </a:extLst>
          </p:cNvPr>
          <p:cNvSpPr/>
          <p:nvPr/>
        </p:nvSpPr>
        <p:spPr>
          <a:xfrm rot="16200000">
            <a:off x="-3019425" y="3019425"/>
            <a:ext cx="6858000" cy="819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Connector 25">
            <a:extLst>
              <a:ext uri="{FF2B5EF4-FFF2-40B4-BE49-F238E27FC236}">
                <a16:creationId xmlns="" xmlns:a16="http://schemas.microsoft.com/office/drawing/2014/main" id="{7C28208C-ED30-49D8-BDB3-8E7E2E2F162C}"/>
              </a:ext>
            </a:extLst>
          </p:cNvPr>
          <p:cNvCxnSpPr>
            <a:cxnSpLocks/>
            <a:stCxn id="25" idx="3"/>
          </p:cNvCxnSpPr>
          <p:nvPr/>
        </p:nvCxnSpPr>
        <p:spPr>
          <a:xfrm>
            <a:off x="409575" y="0"/>
            <a:ext cx="0" cy="3428999"/>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 xmlns:a16="http://schemas.microsoft.com/office/drawing/2014/main" id="{87113E99-474C-48F2-91F4-BD406CA3B360}"/>
              </a:ext>
            </a:extLst>
          </p:cNvPr>
          <p:cNvSpPr/>
          <p:nvPr/>
        </p:nvSpPr>
        <p:spPr>
          <a:xfrm>
            <a:off x="342900" y="3428999"/>
            <a:ext cx="133350" cy="209550"/>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 xmlns:a16="http://schemas.microsoft.com/office/drawing/2014/main" id="{D1B37D25-D276-49CA-994C-478EA78A28A5}"/>
              </a:ext>
            </a:extLst>
          </p:cNvPr>
          <p:cNvSpPr/>
          <p:nvPr/>
        </p:nvSpPr>
        <p:spPr>
          <a:xfrm>
            <a:off x="1513973" y="330649"/>
            <a:ext cx="9963652" cy="1015663"/>
          </a:xfrm>
          <a:prstGeom prst="rect">
            <a:avLst/>
          </a:prstGeom>
        </p:spPr>
        <p:txBody>
          <a:bodyPr wrap="square">
            <a:spAutoFit/>
          </a:bodyPr>
          <a:lstStyle/>
          <a:p>
            <a:r>
              <a:rPr lang="en-IN" sz="2000" b="1" dirty="0"/>
              <a:t>UPDATING THE DATABASE</a:t>
            </a:r>
          </a:p>
          <a:p>
            <a:endParaRPr lang="en-IN" sz="2000" dirty="0"/>
          </a:p>
          <a:p>
            <a:r>
              <a:rPr lang="en-US" sz="2000" dirty="0"/>
              <a:t>The SQL language is also used to modify data that is already stored in the database</a:t>
            </a:r>
            <a:endParaRPr lang="en-IN" sz="2000" dirty="0"/>
          </a:p>
        </p:txBody>
      </p:sp>
      <p:sp>
        <p:nvSpPr>
          <p:cNvPr id="4" name="TextBox 3">
            <a:extLst>
              <a:ext uri="{FF2B5EF4-FFF2-40B4-BE49-F238E27FC236}">
                <a16:creationId xmlns="" xmlns:a16="http://schemas.microsoft.com/office/drawing/2014/main" id="{7667FCC3-4AF9-4152-AB96-CAA1C13A4031}"/>
              </a:ext>
            </a:extLst>
          </p:cNvPr>
          <p:cNvSpPr txBox="1"/>
          <p:nvPr/>
        </p:nvSpPr>
        <p:spPr>
          <a:xfrm>
            <a:off x="1601342" y="1906599"/>
            <a:ext cx="3789384" cy="2031325"/>
          </a:xfrm>
          <a:prstGeom prst="rect">
            <a:avLst/>
          </a:prstGeom>
          <a:noFill/>
        </p:spPr>
        <p:txBody>
          <a:bodyPr wrap="square" rtlCol="0">
            <a:spAutoFit/>
          </a:bodyPr>
          <a:lstStyle/>
          <a:p>
            <a:r>
              <a:rPr lang="en-US" dirty="0"/>
              <a:t>For example, to increase the credit limit for First Corp. to $75,000, you would use the SQL UPDATE statement:</a:t>
            </a:r>
          </a:p>
          <a:p>
            <a:endParaRPr lang="en-US" dirty="0"/>
          </a:p>
          <a:p>
            <a:r>
              <a:rPr lang="en-US" dirty="0"/>
              <a:t>UPDATE CUSTOMERS</a:t>
            </a:r>
          </a:p>
          <a:p>
            <a:r>
              <a:rPr lang="en-US" dirty="0"/>
              <a:t>SET CREDIT_LIMIT = $75.000</a:t>
            </a:r>
          </a:p>
          <a:p>
            <a:r>
              <a:rPr lang="en-US" dirty="0"/>
              <a:t>WHERE COMPANY = 'First Corp.'</a:t>
            </a:r>
            <a:endParaRPr lang="en-IN" dirty="0"/>
          </a:p>
        </p:txBody>
      </p:sp>
      <p:sp>
        <p:nvSpPr>
          <p:cNvPr id="19" name="TextBox 18">
            <a:extLst>
              <a:ext uri="{FF2B5EF4-FFF2-40B4-BE49-F238E27FC236}">
                <a16:creationId xmlns="" xmlns:a16="http://schemas.microsoft.com/office/drawing/2014/main" id="{D571410E-3B5C-4152-9C47-EAD895348A6F}"/>
              </a:ext>
            </a:extLst>
          </p:cNvPr>
          <p:cNvSpPr txBox="1"/>
          <p:nvPr/>
        </p:nvSpPr>
        <p:spPr>
          <a:xfrm>
            <a:off x="6839939" y="2183599"/>
            <a:ext cx="3602161" cy="646331"/>
          </a:xfrm>
          <a:prstGeom prst="rect">
            <a:avLst/>
          </a:prstGeom>
          <a:noFill/>
        </p:spPr>
        <p:txBody>
          <a:bodyPr wrap="square" rtlCol="0">
            <a:spAutoFit/>
          </a:bodyPr>
          <a:lstStyle/>
          <a:p>
            <a:r>
              <a:rPr lang="en-IN" dirty="0"/>
              <a:t>SELECT *</a:t>
            </a:r>
          </a:p>
          <a:p>
            <a:r>
              <a:rPr lang="en-IN" dirty="0"/>
              <a:t>FROM CUSTOMERS;</a:t>
            </a:r>
          </a:p>
        </p:txBody>
      </p:sp>
      <p:cxnSp>
        <p:nvCxnSpPr>
          <p:cNvPr id="7" name="Straight Connector 6">
            <a:extLst>
              <a:ext uri="{FF2B5EF4-FFF2-40B4-BE49-F238E27FC236}">
                <a16:creationId xmlns="" xmlns:a16="http://schemas.microsoft.com/office/drawing/2014/main" id="{56D8E4A3-EDFE-4D48-B602-AD7461D59371}"/>
              </a:ext>
            </a:extLst>
          </p:cNvPr>
          <p:cNvCxnSpPr>
            <a:cxnSpLocks/>
          </p:cNvCxnSpPr>
          <p:nvPr/>
        </p:nvCxnSpPr>
        <p:spPr>
          <a:xfrm>
            <a:off x="5539284" y="1906599"/>
            <a:ext cx="0" cy="3175211"/>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 xmlns:a16="http://schemas.microsoft.com/office/drawing/2014/main" id="{32A4A9F8-BAD9-4D1C-AFAB-A3BC85727FEE}"/>
              </a:ext>
            </a:extLst>
          </p:cNvPr>
          <p:cNvGraphicFramePr>
            <a:graphicFrameLocks noGrp="1"/>
          </p:cNvGraphicFramePr>
          <p:nvPr>
            <p:extLst>
              <p:ext uri="{D42A27DB-BD31-4B8C-83A1-F6EECF244321}">
                <p14:modId xmlns="" xmlns:p14="http://schemas.microsoft.com/office/powerpoint/2010/main" val="1509402969"/>
              </p:ext>
            </p:extLst>
          </p:nvPr>
        </p:nvGraphicFramePr>
        <p:xfrm>
          <a:off x="5800301" y="2983354"/>
          <a:ext cx="6158940" cy="1848368"/>
        </p:xfrm>
        <a:graphic>
          <a:graphicData uri="http://schemas.openxmlformats.org/drawingml/2006/table">
            <a:tbl>
              <a:tblPr firstRow="1" bandRow="1">
                <a:tableStyleId>{5C22544A-7EE6-4342-B048-85BDC9FD1C3A}</a:tableStyleId>
              </a:tblPr>
              <a:tblGrid>
                <a:gridCol w="1539735">
                  <a:extLst>
                    <a:ext uri="{9D8B030D-6E8A-4147-A177-3AD203B41FA5}">
                      <a16:colId xmlns="" xmlns:a16="http://schemas.microsoft.com/office/drawing/2014/main" val="57269201"/>
                    </a:ext>
                  </a:extLst>
                </a:gridCol>
                <a:gridCol w="1539735">
                  <a:extLst>
                    <a:ext uri="{9D8B030D-6E8A-4147-A177-3AD203B41FA5}">
                      <a16:colId xmlns="" xmlns:a16="http://schemas.microsoft.com/office/drawing/2014/main" val="2866331278"/>
                    </a:ext>
                  </a:extLst>
                </a:gridCol>
                <a:gridCol w="1539735">
                  <a:extLst>
                    <a:ext uri="{9D8B030D-6E8A-4147-A177-3AD203B41FA5}">
                      <a16:colId xmlns="" xmlns:a16="http://schemas.microsoft.com/office/drawing/2014/main" val="3797524390"/>
                    </a:ext>
                  </a:extLst>
                </a:gridCol>
                <a:gridCol w="1539735">
                  <a:extLst>
                    <a:ext uri="{9D8B030D-6E8A-4147-A177-3AD203B41FA5}">
                      <a16:colId xmlns="" xmlns:a16="http://schemas.microsoft.com/office/drawing/2014/main" val="3684248707"/>
                    </a:ext>
                  </a:extLst>
                </a:gridCol>
              </a:tblGrid>
              <a:tr h="370652">
                <a:tc>
                  <a:txBody>
                    <a:bodyPr/>
                    <a:lstStyle/>
                    <a:p>
                      <a:r>
                        <a:rPr lang="en-US" dirty="0" err="1"/>
                        <a:t>Cust_no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a:t>Company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err="1"/>
                        <a:t>Cust_rep</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dirty="0" err="1"/>
                        <a:t>Credit_limit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 xmlns:a16="http://schemas.microsoft.com/office/drawing/2014/main" val="1042997279"/>
                  </a:ext>
                </a:extLst>
              </a:tr>
              <a:tr h="370652">
                <a:tc>
                  <a:txBody>
                    <a:bodyPr/>
                    <a:lstStyle/>
                    <a:p>
                      <a:r>
                        <a:rPr lang="en-US" dirty="0"/>
                        <a:t>2111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JCP Inc.</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$50,000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368823955"/>
                  </a:ext>
                </a:extLst>
              </a:tr>
              <a:tr h="370652">
                <a:tc>
                  <a:txBody>
                    <a:bodyPr/>
                    <a:lstStyle/>
                    <a:p>
                      <a:r>
                        <a:rPr lang="en-US" dirty="0"/>
                        <a:t>2101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dirty="0"/>
                        <a:t>First Corp.</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dirty="0"/>
                        <a:t>101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dirty="0"/>
                        <a:t>$75,000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3691225271"/>
                  </a:ext>
                </a:extLst>
              </a:tr>
              <a:tr h="370652">
                <a:tc>
                  <a:txBody>
                    <a:bodyPr/>
                    <a:lstStyle/>
                    <a:p>
                      <a:r>
                        <a:rPr lang="en-US" dirty="0"/>
                        <a:t>2103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Acme Mfg.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$50,000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856727020"/>
                  </a:ext>
                </a:extLst>
              </a:tr>
              <a:tr h="365575">
                <a:tc>
                  <a:txBody>
                    <a:bodyPr/>
                    <a:lstStyle/>
                    <a:p>
                      <a:r>
                        <a:rPr lang="en-US" dirty="0"/>
                        <a:t>2123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Carter &amp; Sons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$40,000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191532846"/>
                  </a:ext>
                </a:extLst>
              </a:tr>
            </a:tbl>
          </a:graphicData>
        </a:graphic>
      </p:graphicFrame>
    </p:spTree>
    <p:extLst>
      <p:ext uri="{BB962C8B-B14F-4D97-AF65-F5344CB8AC3E}">
        <p14:creationId xmlns="" xmlns:p14="http://schemas.microsoft.com/office/powerpoint/2010/main" val="94801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SQL 1 - Copy" id="{32B4FDDD-C0EC-4F74-A9F7-D88133861A29}" vid="{617CC9F2-C2EC-4E28-9838-A6916D0E89BA}"/>
    </a:ext>
  </a:extLst>
</a:theme>
</file>

<file path=docProps/app.xml><?xml version="1.0" encoding="utf-8"?>
<Properties xmlns="http://schemas.openxmlformats.org/officeDocument/2006/extended-properties" xmlns:vt="http://schemas.openxmlformats.org/officeDocument/2006/docPropsVTypes">
  <Template>SQL 1 - Copy</Template>
  <TotalTime>222</TotalTime>
  <Words>1509</Words>
  <Application>Microsoft Office PowerPoint</Application>
  <PresentationFormat>Custom</PresentationFormat>
  <Paragraphs>372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Dandekar</dc:creator>
  <cp:lastModifiedBy>DELL</cp:lastModifiedBy>
  <cp:revision>30</cp:revision>
  <dcterms:created xsi:type="dcterms:W3CDTF">2024-07-05T02:56:52Z</dcterms:created>
  <dcterms:modified xsi:type="dcterms:W3CDTF">2024-08-05T02:27:18Z</dcterms:modified>
</cp:coreProperties>
</file>