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COMMANDS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4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ALTER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1B4029-D10D-481F-A689-85E9C8A2F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44846" r="54545" b="26454"/>
          <a:stretch/>
        </p:blipFill>
        <p:spPr>
          <a:xfrm>
            <a:off x="2743104" y="1996784"/>
            <a:ext cx="6705791" cy="328352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3968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DROP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E5EE55-4E72-451D-8108-369F4FF43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3" t="65867" r="57955" b="17964"/>
          <a:stretch/>
        </p:blipFill>
        <p:spPr>
          <a:xfrm>
            <a:off x="2889539" y="658091"/>
            <a:ext cx="7010227" cy="214052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CBEC42-263A-48C5-8D3E-90204CC860E1}"/>
              </a:ext>
            </a:extLst>
          </p:cNvPr>
          <p:cNvSpPr txBox="1"/>
          <p:nvPr/>
        </p:nvSpPr>
        <p:spPr>
          <a:xfrm>
            <a:off x="1133823" y="3072109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TRUNCATE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591D91-2C0B-43F8-B56D-F13E5825A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0" t="47538" r="59090" b="23979"/>
          <a:stretch/>
        </p:blipFill>
        <p:spPr>
          <a:xfrm>
            <a:off x="3575251" y="3577643"/>
            <a:ext cx="5638801" cy="314074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9611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78FDDE-18FD-4F62-8728-A8728D964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t="26251" r="44318" b="21198"/>
          <a:stretch/>
        </p:blipFill>
        <p:spPr>
          <a:xfrm>
            <a:off x="2666999" y="1088998"/>
            <a:ext cx="6858001" cy="468000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5487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UPDATE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20A5110-AD68-41A7-9101-F74AFBB45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7" t="27059" r="58750" b="14730"/>
          <a:stretch/>
        </p:blipFill>
        <p:spPr>
          <a:xfrm>
            <a:off x="3552565" y="545098"/>
            <a:ext cx="5086870" cy="576780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3561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44645BF-F29D-40EA-B0CD-87A1C313D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t="53057" r="58295" b="16752"/>
          <a:stretch/>
        </p:blipFill>
        <p:spPr>
          <a:xfrm>
            <a:off x="2686023" y="1523998"/>
            <a:ext cx="6580617" cy="381000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7656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6C23A5-29E9-4058-A067-69272A32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59600" r="54886" b="17763"/>
          <a:stretch/>
        </p:blipFill>
        <p:spPr>
          <a:xfrm>
            <a:off x="3056312" y="318655"/>
            <a:ext cx="6761018" cy="263844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CA5905-C018-444D-842D-DAE493E98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2" t="56210" r="59546" b="16954"/>
          <a:stretch/>
        </p:blipFill>
        <p:spPr>
          <a:xfrm>
            <a:off x="2894647" y="3274622"/>
            <a:ext cx="6402706" cy="33869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48685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14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FA515C3-83EF-4BB6-8F88-427422736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3" t="55760" r="56073" b="20794"/>
          <a:stretch/>
        </p:blipFill>
        <p:spPr>
          <a:xfrm>
            <a:off x="2812472" y="401781"/>
            <a:ext cx="7370618" cy="306929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FEC3F9-B123-4815-8DDC-32FD49FE0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91" t="53057" r="58068" b="19379"/>
          <a:stretch/>
        </p:blipFill>
        <p:spPr>
          <a:xfrm>
            <a:off x="3588328" y="3638549"/>
            <a:ext cx="6040581" cy="308533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9840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88B6A5-726E-428E-A092-99F14C689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t="44038" r="56073" b="29485"/>
          <a:stretch/>
        </p:blipFill>
        <p:spPr>
          <a:xfrm>
            <a:off x="2390776" y="644236"/>
            <a:ext cx="5929746" cy="2778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AFA344-40E4-4469-ADC1-62BA83EE1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5" t="44442" r="58864" b="30900"/>
          <a:stretch/>
        </p:blipFill>
        <p:spPr>
          <a:xfrm>
            <a:off x="3059950" y="3638549"/>
            <a:ext cx="5832763" cy="27796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8603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138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COMMIT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EB72CDF-13F7-4504-91E9-E1C1D8E14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8" t="26049" r="36250" b="6039"/>
          <a:stretch/>
        </p:blipFill>
        <p:spPr>
          <a:xfrm>
            <a:off x="2673928" y="427257"/>
            <a:ext cx="7744690" cy="6255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9345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16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ROLLBACK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AFAB49C-3764-4422-A422-68361807A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t="22815" r="35227" b="5433"/>
          <a:stretch/>
        </p:blipFill>
        <p:spPr>
          <a:xfrm>
            <a:off x="2826327" y="477214"/>
            <a:ext cx="7352955" cy="6113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3584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489389" y="907034"/>
            <a:ext cx="99882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Commands are useful to communicate with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5 types of SQL Command Languages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DDL (Data </a:t>
            </a:r>
            <a:r>
              <a:rPr lang="en-US" sz="2000" dirty="0" err="1"/>
              <a:t>Defination</a:t>
            </a:r>
            <a:r>
              <a:rPr lang="en-US" sz="2000" dirty="0"/>
              <a:t> Language)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DML (Data Manipulation Language)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DQL (Data Query Language)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TCL (Transaction Control Language)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DCL (Data Control Language)</a:t>
            </a:r>
            <a:endParaRPr lang="en-IN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E0B34C65-83A8-41B6-88D3-9B14BAA4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2747584"/>
              </p:ext>
            </p:extLst>
          </p:nvPr>
        </p:nvGraphicFramePr>
        <p:xfrm>
          <a:off x="1764763" y="3896699"/>
          <a:ext cx="8913090" cy="2554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2618">
                  <a:extLst>
                    <a:ext uri="{9D8B030D-6E8A-4147-A177-3AD203B41FA5}">
                      <a16:colId xmlns:a16="http://schemas.microsoft.com/office/drawing/2014/main" xmlns="" val="1538328003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xmlns="" val="1288173360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xmlns="" val="1590465134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xmlns="" val="2435532410"/>
                    </a:ext>
                  </a:extLst>
                </a:gridCol>
                <a:gridCol w="1782618">
                  <a:extLst>
                    <a:ext uri="{9D8B030D-6E8A-4147-A177-3AD203B41FA5}">
                      <a16:colId xmlns:a16="http://schemas.microsoft.com/office/drawing/2014/main" xmlns="" val="2123038027"/>
                    </a:ext>
                  </a:extLst>
                </a:gridCol>
              </a:tblGrid>
              <a:tr h="8926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DDL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DML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DQL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TCL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DCL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277464303"/>
                  </a:ext>
                </a:extLst>
              </a:tr>
              <a:tr h="415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Grant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866479061"/>
                  </a:ext>
                </a:extLst>
              </a:tr>
              <a:tr h="415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Alter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Roll back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Revoke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3270848380"/>
                  </a:ext>
                </a:extLst>
              </a:tr>
              <a:tr h="415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Drop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Save point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609323264"/>
                  </a:ext>
                </a:extLst>
              </a:tr>
              <a:tr h="415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Truncate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12442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246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16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SAVEPOINT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4C1E75F-F759-428E-9BB6-BB273FE94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7" t="20188" r="49206" b="5837"/>
          <a:stretch/>
        </p:blipFill>
        <p:spPr>
          <a:xfrm>
            <a:off x="3409334" y="70876"/>
            <a:ext cx="5541817" cy="6716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459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014275" y="87822"/>
            <a:ext cx="10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DDL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75C131-0C3A-4584-9D18-6456BD20C313}"/>
              </a:ext>
            </a:extLst>
          </p:cNvPr>
          <p:cNvSpPr/>
          <p:nvPr/>
        </p:nvSpPr>
        <p:spPr>
          <a:xfrm>
            <a:off x="1163782" y="534974"/>
            <a:ext cx="10145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It is used to create and modify the structure of database objects in the database and only works with descriptions of the database schema. </a:t>
            </a:r>
          </a:p>
          <a:p>
            <a:r>
              <a:rPr lang="en-IN" sz="2000" dirty="0"/>
              <a:t>Although data cannot be created, modified, or deleted with DDL, database structures can.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77FEC8A-BACD-4585-88D0-338DA9F5BDF9}"/>
              </a:ext>
            </a:extLst>
          </p:cNvPr>
          <p:cNvGrpSpPr/>
          <p:nvPr/>
        </p:nvGrpSpPr>
        <p:grpSpPr>
          <a:xfrm>
            <a:off x="1403902" y="1671945"/>
            <a:ext cx="1337719" cy="5046439"/>
            <a:chOff x="1469404" y="1714499"/>
            <a:chExt cx="1337719" cy="50464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2E4A2C06-EE90-42BE-A682-B75E8020EFA2}"/>
                </a:ext>
              </a:extLst>
            </p:cNvPr>
            <p:cNvSpPr/>
            <p:nvPr/>
          </p:nvSpPr>
          <p:spPr>
            <a:xfrm>
              <a:off x="1472922" y="1714499"/>
              <a:ext cx="1199681" cy="1191491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78DDB09-2F1F-4EBA-965E-2070DF236B04}"/>
                </a:ext>
              </a:extLst>
            </p:cNvPr>
            <p:cNvSpPr/>
            <p:nvPr/>
          </p:nvSpPr>
          <p:spPr>
            <a:xfrm>
              <a:off x="1472922" y="3038073"/>
              <a:ext cx="1199681" cy="1191491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F416E9F2-B629-4375-AFA2-C2E881847449}"/>
                </a:ext>
              </a:extLst>
            </p:cNvPr>
            <p:cNvSpPr/>
            <p:nvPr/>
          </p:nvSpPr>
          <p:spPr>
            <a:xfrm>
              <a:off x="1472922" y="4303760"/>
              <a:ext cx="1199681" cy="1191491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67DFFF2-295A-437D-86EC-C4F235D01E20}"/>
                </a:ext>
              </a:extLst>
            </p:cNvPr>
            <p:cNvSpPr/>
            <p:nvPr/>
          </p:nvSpPr>
          <p:spPr>
            <a:xfrm>
              <a:off x="1472922" y="5569447"/>
              <a:ext cx="1199681" cy="1191491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C49F0DA-E7FB-43FC-A291-E91D295F75B3}"/>
                </a:ext>
              </a:extLst>
            </p:cNvPr>
            <p:cNvSpPr txBox="1"/>
            <p:nvPr/>
          </p:nvSpPr>
          <p:spPr>
            <a:xfrm>
              <a:off x="1557881" y="2077660"/>
              <a:ext cx="1029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Create</a:t>
              </a:r>
              <a:endParaRPr lang="en-IN" sz="2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AAE6DE7-7351-429D-8520-7B50D4B7B1A9}"/>
                </a:ext>
              </a:extLst>
            </p:cNvPr>
            <p:cNvSpPr txBox="1"/>
            <p:nvPr/>
          </p:nvSpPr>
          <p:spPr>
            <a:xfrm>
              <a:off x="1642841" y="3402985"/>
              <a:ext cx="1029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Alter</a:t>
              </a:r>
              <a:endParaRPr lang="en-IN" sz="2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8AC494B-4487-498B-9DF7-A840AC68AB33}"/>
                </a:ext>
              </a:extLst>
            </p:cNvPr>
            <p:cNvSpPr txBox="1"/>
            <p:nvPr/>
          </p:nvSpPr>
          <p:spPr>
            <a:xfrm>
              <a:off x="1642841" y="4668672"/>
              <a:ext cx="861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Drop</a:t>
              </a:r>
              <a:endParaRPr lang="en-IN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648742C-729A-4500-A6CC-84A36A89CB09}"/>
                </a:ext>
              </a:extLst>
            </p:cNvPr>
            <p:cNvSpPr txBox="1"/>
            <p:nvPr/>
          </p:nvSpPr>
          <p:spPr>
            <a:xfrm>
              <a:off x="1469404" y="5934359"/>
              <a:ext cx="1337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Truncate</a:t>
              </a:r>
              <a:endParaRPr lang="en-IN" sz="2400" b="1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7D4C52-DA0F-4890-BF45-CE7EDD7D547C}"/>
              </a:ext>
            </a:extLst>
          </p:cNvPr>
          <p:cNvSpPr/>
          <p:nvPr/>
        </p:nvSpPr>
        <p:spPr>
          <a:xfrm>
            <a:off x="2741621" y="1989745"/>
            <a:ext cx="3746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Create the database or its objects.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BE353D-8FE3-4F73-98FA-A2D5312EC58A}"/>
              </a:ext>
            </a:extLst>
          </p:cNvPr>
          <p:cNvSpPr/>
          <p:nvPr/>
        </p:nvSpPr>
        <p:spPr>
          <a:xfrm>
            <a:off x="2714756" y="4497348"/>
            <a:ext cx="387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Use the DROP command to remove</a:t>
            </a:r>
          </a:p>
          <a:p>
            <a:r>
              <a:rPr lang="en-IN" sz="2000" dirty="0"/>
              <a:t> objects from the database.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7C42523-6623-434D-A7BE-6FD649225163}"/>
              </a:ext>
            </a:extLst>
          </p:cNvPr>
          <p:cNvSpPr/>
          <p:nvPr/>
        </p:nvSpPr>
        <p:spPr>
          <a:xfrm>
            <a:off x="2741621" y="3234902"/>
            <a:ext cx="4083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This is used to change the database’s </a:t>
            </a:r>
          </a:p>
          <a:p>
            <a:r>
              <a:rPr lang="en-IN" sz="2000" dirty="0"/>
              <a:t>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1B16139-67EC-4DE5-A832-0D36528B6C16}"/>
              </a:ext>
            </a:extLst>
          </p:cNvPr>
          <p:cNvSpPr/>
          <p:nvPr/>
        </p:nvSpPr>
        <p:spPr>
          <a:xfrm>
            <a:off x="2715679" y="5801454"/>
            <a:ext cx="401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Used to eliminate every record from </a:t>
            </a:r>
          </a:p>
          <a:p>
            <a:r>
              <a:rPr lang="en-IN" sz="2000" dirty="0"/>
              <a:t>a table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4DE4B56-5B64-4B37-9785-0042134405C6}"/>
              </a:ext>
            </a:extLst>
          </p:cNvPr>
          <p:cNvCxnSpPr>
            <a:cxnSpLocks/>
          </p:cNvCxnSpPr>
          <p:nvPr/>
        </p:nvCxnSpPr>
        <p:spPr>
          <a:xfrm flipV="1">
            <a:off x="2522141" y="2859932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746D0B1-EF92-4DE9-8BA3-2E695717F843}"/>
              </a:ext>
            </a:extLst>
          </p:cNvPr>
          <p:cNvCxnSpPr>
            <a:cxnSpLocks/>
          </p:cNvCxnSpPr>
          <p:nvPr/>
        </p:nvCxnSpPr>
        <p:spPr>
          <a:xfrm flipV="1">
            <a:off x="2522141" y="5467325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B9CA78C-5645-4A65-8A6D-D45B8B6D7A31}"/>
              </a:ext>
            </a:extLst>
          </p:cNvPr>
          <p:cNvCxnSpPr>
            <a:cxnSpLocks/>
          </p:cNvCxnSpPr>
          <p:nvPr/>
        </p:nvCxnSpPr>
        <p:spPr>
          <a:xfrm flipV="1">
            <a:off x="2522141" y="4231755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CF2DD5E-620A-4DA9-BBB6-016D76DB60F9}"/>
              </a:ext>
            </a:extLst>
          </p:cNvPr>
          <p:cNvCxnSpPr/>
          <p:nvPr/>
        </p:nvCxnSpPr>
        <p:spPr>
          <a:xfrm>
            <a:off x="6755027" y="1907769"/>
            <a:ext cx="0" cy="48106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B8ADBB1-AC50-4269-9B6A-321EC90D6D70}"/>
              </a:ext>
            </a:extLst>
          </p:cNvPr>
          <p:cNvSpPr/>
          <p:nvPr/>
        </p:nvSpPr>
        <p:spPr>
          <a:xfrm>
            <a:off x="6839987" y="1892074"/>
            <a:ext cx="3966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DATABASE </a:t>
            </a:r>
            <a:r>
              <a:rPr lang="en-IN" dirty="0" err="1"/>
              <a:t>database_name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TABLE </a:t>
            </a:r>
            <a:r>
              <a:rPr lang="en-IN" dirty="0" err="1"/>
              <a:t>table_name</a:t>
            </a:r>
            <a:r>
              <a:rPr lang="en-IN" dirty="0"/>
              <a:t> (</a:t>
            </a:r>
          </a:p>
          <a:p>
            <a:r>
              <a:rPr lang="en-IN" dirty="0"/>
              <a:t>column1 datatype,...);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2790C9F-B836-46AE-9F1F-E4D15D61D59B}"/>
              </a:ext>
            </a:extLst>
          </p:cNvPr>
          <p:cNvSpPr/>
          <p:nvPr/>
        </p:nvSpPr>
        <p:spPr>
          <a:xfrm>
            <a:off x="6839987" y="4528126"/>
            <a:ext cx="3899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DATABASE </a:t>
            </a:r>
            <a:r>
              <a:rPr lang="en-IN" dirty="0" err="1"/>
              <a:t>database_name</a:t>
            </a:r>
            <a:r>
              <a:rPr lang="en-I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TABLE </a:t>
            </a:r>
            <a:r>
              <a:rPr lang="en-IN" dirty="0" err="1"/>
              <a:t>table_name</a:t>
            </a:r>
            <a:r>
              <a:rPr lang="en-IN" dirty="0"/>
              <a:t>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7C9CE6C-4E5B-4D11-95F5-549B984210EF}"/>
              </a:ext>
            </a:extLst>
          </p:cNvPr>
          <p:cNvSpPr/>
          <p:nvPr/>
        </p:nvSpPr>
        <p:spPr>
          <a:xfrm>
            <a:off x="6780970" y="2927126"/>
            <a:ext cx="5068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ALTER TABLE </a:t>
            </a:r>
            <a:r>
              <a:rPr lang="en-IN" sz="1600" dirty="0" err="1"/>
              <a:t>table_name</a:t>
            </a:r>
            <a:r>
              <a:rPr lang="en-IN" sz="1600" dirty="0"/>
              <a:t> ADD </a:t>
            </a:r>
            <a:r>
              <a:rPr lang="en-IN" sz="1600" dirty="0" err="1"/>
              <a:t>column_name</a:t>
            </a:r>
            <a:r>
              <a:rPr lang="en-IN" sz="1600" dirty="0"/>
              <a:t> datatype;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ALTER TABLE </a:t>
            </a:r>
            <a:r>
              <a:rPr lang="en-IN" sz="1600" dirty="0" err="1"/>
              <a:t>table_name</a:t>
            </a:r>
            <a:r>
              <a:rPr lang="en-IN" sz="1600" dirty="0"/>
              <a:t> DROP COLUMN </a:t>
            </a:r>
            <a:r>
              <a:rPr lang="en-IN" sz="1600" dirty="0" err="1"/>
              <a:t>column_name</a:t>
            </a:r>
            <a:r>
              <a:rPr lang="en-IN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ALTER TABLE </a:t>
            </a:r>
            <a:r>
              <a:rPr lang="en-IN" sz="1600" dirty="0" err="1"/>
              <a:t>table_name</a:t>
            </a:r>
            <a:r>
              <a:rPr lang="en-IN" sz="1600" dirty="0"/>
              <a:t> MODIFY </a:t>
            </a:r>
            <a:r>
              <a:rPr lang="en-IN" sz="1600" dirty="0" err="1"/>
              <a:t>column_name</a:t>
            </a:r>
            <a:r>
              <a:rPr lang="en-IN" sz="1600" dirty="0"/>
              <a:t> datatype;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BC292AEF-E41C-4FF7-9327-C8C55255E59B}"/>
              </a:ext>
            </a:extLst>
          </p:cNvPr>
          <p:cNvSpPr/>
          <p:nvPr/>
        </p:nvSpPr>
        <p:spPr>
          <a:xfrm>
            <a:off x="6824662" y="5889218"/>
            <a:ext cx="332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TRUNCATE TABLE </a:t>
            </a:r>
            <a:r>
              <a:rPr lang="en-IN" dirty="0" err="1"/>
              <a:t>table_name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15368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014275" y="87822"/>
            <a:ext cx="10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DML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75C131-0C3A-4584-9D18-6456BD20C313}"/>
              </a:ext>
            </a:extLst>
          </p:cNvPr>
          <p:cNvSpPr/>
          <p:nvPr/>
        </p:nvSpPr>
        <p:spPr>
          <a:xfrm>
            <a:off x="1163782" y="534974"/>
            <a:ext cx="10145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SQL statements are part of the DML which is used to manipulate data that is present in data-</a:t>
            </a:r>
          </a:p>
          <a:p>
            <a:r>
              <a:rPr lang="en-US" sz="2000" dirty="0"/>
              <a:t>bases. </a:t>
            </a:r>
          </a:p>
          <a:p>
            <a:r>
              <a:rPr lang="en-US" sz="2000" dirty="0"/>
              <a:t>It is part of the SQL statement in charge of managing database and data access. </a:t>
            </a:r>
            <a:endParaRPr lang="en-IN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77FEC8A-BACD-4585-88D0-338DA9F5BDF9}"/>
              </a:ext>
            </a:extLst>
          </p:cNvPr>
          <p:cNvGrpSpPr/>
          <p:nvPr/>
        </p:nvGrpSpPr>
        <p:grpSpPr>
          <a:xfrm>
            <a:off x="1364946" y="1671945"/>
            <a:ext cx="1376675" cy="4681525"/>
            <a:chOff x="1430448" y="1714499"/>
            <a:chExt cx="1376675" cy="4681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2E4A2C06-EE90-42BE-A682-B75E8020EFA2}"/>
                </a:ext>
              </a:extLst>
            </p:cNvPr>
            <p:cNvSpPr/>
            <p:nvPr/>
          </p:nvSpPr>
          <p:spPr>
            <a:xfrm>
              <a:off x="1472922" y="1714499"/>
              <a:ext cx="1334185" cy="127736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78DDB09-2F1F-4EBA-965E-2070DF236B04}"/>
                </a:ext>
              </a:extLst>
            </p:cNvPr>
            <p:cNvSpPr/>
            <p:nvPr/>
          </p:nvSpPr>
          <p:spPr>
            <a:xfrm>
              <a:off x="1430448" y="3157708"/>
              <a:ext cx="1334185" cy="122074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F416E9F2-B629-4375-AFA2-C2E881847449}"/>
                </a:ext>
              </a:extLst>
            </p:cNvPr>
            <p:cNvSpPr/>
            <p:nvPr/>
          </p:nvSpPr>
          <p:spPr>
            <a:xfrm>
              <a:off x="1472925" y="4698660"/>
              <a:ext cx="1334182" cy="132448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C49F0DA-E7FB-43FC-A291-E91D295F75B3}"/>
                </a:ext>
              </a:extLst>
            </p:cNvPr>
            <p:cNvSpPr txBox="1"/>
            <p:nvPr/>
          </p:nvSpPr>
          <p:spPr>
            <a:xfrm>
              <a:off x="1679631" y="2077660"/>
              <a:ext cx="1029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Insert</a:t>
              </a:r>
              <a:endParaRPr lang="en-IN" sz="2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AAE6DE7-7351-429D-8520-7B50D4B7B1A9}"/>
                </a:ext>
              </a:extLst>
            </p:cNvPr>
            <p:cNvSpPr txBox="1"/>
            <p:nvPr/>
          </p:nvSpPr>
          <p:spPr>
            <a:xfrm>
              <a:off x="1509600" y="3525164"/>
              <a:ext cx="1164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Update</a:t>
              </a:r>
              <a:endParaRPr lang="en-IN" sz="2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8AC494B-4487-498B-9DF7-A840AC68AB33}"/>
                </a:ext>
              </a:extLst>
            </p:cNvPr>
            <p:cNvSpPr txBox="1"/>
            <p:nvPr/>
          </p:nvSpPr>
          <p:spPr>
            <a:xfrm>
              <a:off x="1630072" y="5115413"/>
              <a:ext cx="10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Delete</a:t>
              </a:r>
              <a:endParaRPr lang="en-IN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648742C-729A-4500-A6CC-84A36A89CB09}"/>
                </a:ext>
              </a:extLst>
            </p:cNvPr>
            <p:cNvSpPr txBox="1"/>
            <p:nvPr/>
          </p:nvSpPr>
          <p:spPr>
            <a:xfrm>
              <a:off x="1469404" y="5934359"/>
              <a:ext cx="1337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400" b="1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7D4C52-DA0F-4890-BF45-CE7EDD7D547C}"/>
              </a:ext>
            </a:extLst>
          </p:cNvPr>
          <p:cNvSpPr/>
          <p:nvPr/>
        </p:nvSpPr>
        <p:spPr>
          <a:xfrm>
            <a:off x="2921737" y="2071671"/>
            <a:ext cx="3002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Data inserted into a table </a:t>
            </a:r>
            <a:r>
              <a:rPr lang="en-IN" sz="20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BE353D-8FE3-4F73-98FA-A2D5312EC58A}"/>
              </a:ext>
            </a:extLst>
          </p:cNvPr>
          <p:cNvSpPr/>
          <p:nvPr/>
        </p:nvSpPr>
        <p:spPr>
          <a:xfrm>
            <a:off x="2921737" y="4964403"/>
            <a:ext cx="3569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Delete records from a database </a:t>
            </a:r>
          </a:p>
          <a:p>
            <a:r>
              <a:rPr lang="en-US" sz="2000" dirty="0"/>
              <a:t> table </a:t>
            </a: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7C42523-6623-434D-A7BE-6FD649225163}"/>
              </a:ext>
            </a:extLst>
          </p:cNvPr>
          <p:cNvSpPr/>
          <p:nvPr/>
        </p:nvSpPr>
        <p:spPr>
          <a:xfrm>
            <a:off x="2906434" y="3525472"/>
            <a:ext cx="3347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Table existing data is updated </a:t>
            </a:r>
            <a:endParaRPr lang="en-IN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4DE4B56-5B64-4B37-9785-0042134405C6}"/>
              </a:ext>
            </a:extLst>
          </p:cNvPr>
          <p:cNvCxnSpPr>
            <a:cxnSpLocks/>
          </p:cNvCxnSpPr>
          <p:nvPr/>
        </p:nvCxnSpPr>
        <p:spPr>
          <a:xfrm flipV="1">
            <a:off x="2534301" y="2955213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B9CA78C-5645-4A65-8A6D-D45B8B6D7A31}"/>
              </a:ext>
            </a:extLst>
          </p:cNvPr>
          <p:cNvCxnSpPr>
            <a:cxnSpLocks/>
          </p:cNvCxnSpPr>
          <p:nvPr/>
        </p:nvCxnSpPr>
        <p:spPr>
          <a:xfrm flipV="1">
            <a:off x="2534301" y="4556460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CF2DD5E-620A-4DA9-BBB6-016D76DB60F9}"/>
              </a:ext>
            </a:extLst>
          </p:cNvPr>
          <p:cNvCxnSpPr/>
          <p:nvPr/>
        </p:nvCxnSpPr>
        <p:spPr>
          <a:xfrm>
            <a:off x="6755027" y="1907769"/>
            <a:ext cx="0" cy="48106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B8ADBB1-AC50-4269-9B6A-321EC90D6D70}"/>
              </a:ext>
            </a:extLst>
          </p:cNvPr>
          <p:cNvSpPr/>
          <p:nvPr/>
        </p:nvSpPr>
        <p:spPr>
          <a:xfrm>
            <a:off x="6953326" y="1993443"/>
            <a:ext cx="461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column2,..)</a:t>
            </a:r>
          </a:p>
          <a:p>
            <a:r>
              <a:rPr lang="en-US" dirty="0"/>
              <a:t>VALUES (value1, value2,..);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2790C9F-B836-46AE-9F1F-E4D15D61D59B}"/>
              </a:ext>
            </a:extLst>
          </p:cNvPr>
          <p:cNvSpPr/>
          <p:nvPr/>
        </p:nvSpPr>
        <p:spPr>
          <a:xfrm>
            <a:off x="6962331" y="4977438"/>
            <a:ext cx="3899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DELETE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WHERE condition;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7C9CE6C-4E5B-4D11-95F5-549B984210EF}"/>
              </a:ext>
            </a:extLst>
          </p:cNvPr>
          <p:cNvSpPr/>
          <p:nvPr/>
        </p:nvSpPr>
        <p:spPr>
          <a:xfrm>
            <a:off x="6962332" y="3266918"/>
            <a:ext cx="4509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SET column1 = new_value1</a:t>
            </a:r>
          </a:p>
          <a:p>
            <a:r>
              <a:rPr lang="en-US" dirty="0"/>
              <a:t>WHERE condition;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33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014275" y="87822"/>
            <a:ext cx="10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DQL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75C131-0C3A-4584-9D18-6456BD20C313}"/>
              </a:ext>
            </a:extLst>
          </p:cNvPr>
          <p:cNvSpPr/>
          <p:nvPr/>
        </p:nvSpPr>
        <p:spPr>
          <a:xfrm>
            <a:off x="1163782" y="534974"/>
            <a:ext cx="101459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DQL is a sublanguage of SQL that is used to query data from a database.</a:t>
            </a:r>
          </a:p>
          <a:p>
            <a:r>
              <a:rPr lang="en-US" sz="2000" dirty="0"/>
              <a:t>It is a declarative language, which means that you tell the database what you want, not how to</a:t>
            </a:r>
          </a:p>
          <a:p>
            <a:r>
              <a:rPr lang="en-US" sz="2000" dirty="0"/>
              <a:t>get it.</a:t>
            </a:r>
          </a:p>
          <a:p>
            <a:r>
              <a:rPr lang="en-US" sz="2000" dirty="0"/>
              <a:t>DQL statements are made up of keywords, operators, and values.</a:t>
            </a:r>
          </a:p>
          <a:p>
            <a:r>
              <a:rPr lang="en-US" sz="2000" dirty="0"/>
              <a:t>Some common DQL keywords include SELECT, FROM, WHERE, and ORDER </a:t>
            </a:r>
            <a:r>
              <a:rPr lang="en-US" sz="2000" dirty="0" smtClean="0"/>
              <a:t>BY</a:t>
            </a:r>
          </a:p>
          <a:p>
            <a:endParaRPr lang="en-US" sz="2000" dirty="0" smtClean="0"/>
          </a:p>
          <a:p>
            <a:r>
              <a:rPr lang="en-US" sz="2000" dirty="0" smtClean="0"/>
              <a:t>There are two types of inserting data—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Implicit inserting – inserting data for all columns present in a table.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Explicit inserting – inserting data only in a specific column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12695" y="4134057"/>
            <a:ext cx="1407341" cy="1287832"/>
            <a:chOff x="1312695" y="3663794"/>
            <a:chExt cx="1407341" cy="12878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78DDB09-2F1F-4EBA-965E-2070DF236B04}"/>
                </a:ext>
              </a:extLst>
            </p:cNvPr>
            <p:cNvSpPr/>
            <p:nvPr/>
          </p:nvSpPr>
          <p:spPr>
            <a:xfrm>
              <a:off x="1312695" y="3663794"/>
              <a:ext cx="1334185" cy="12878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AAE6DE7-7351-429D-8520-7B50D4B7B1A9}"/>
                </a:ext>
              </a:extLst>
            </p:cNvPr>
            <p:cNvSpPr txBox="1"/>
            <p:nvPr/>
          </p:nvSpPr>
          <p:spPr>
            <a:xfrm>
              <a:off x="1555755" y="4060570"/>
              <a:ext cx="1164281" cy="48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</a:t>
              </a:r>
              <a:endParaRPr lang="en-IN" sz="2400" b="1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7C42523-6623-434D-A7BE-6FD649225163}"/>
              </a:ext>
            </a:extLst>
          </p:cNvPr>
          <p:cNvSpPr/>
          <p:nvPr/>
        </p:nvSpPr>
        <p:spPr>
          <a:xfrm>
            <a:off x="2916065" y="4347864"/>
            <a:ext cx="30861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Retrieves data from one or </a:t>
            </a:r>
          </a:p>
          <a:p>
            <a:r>
              <a:rPr lang="en-US" sz="2000" dirty="0"/>
              <a:t>more tables.</a:t>
            </a:r>
            <a:endParaRPr lang="en-IN" sz="2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CF2DD5E-620A-4DA9-BBB6-016D76DB60F9}"/>
              </a:ext>
            </a:extLst>
          </p:cNvPr>
          <p:cNvCxnSpPr>
            <a:cxnSpLocks/>
          </p:cNvCxnSpPr>
          <p:nvPr/>
        </p:nvCxnSpPr>
        <p:spPr>
          <a:xfrm>
            <a:off x="6495135" y="3893460"/>
            <a:ext cx="0" cy="24702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7C9CE6C-4E5B-4D11-95F5-549B984210EF}"/>
              </a:ext>
            </a:extLst>
          </p:cNvPr>
          <p:cNvSpPr/>
          <p:nvPr/>
        </p:nvSpPr>
        <p:spPr>
          <a:xfrm>
            <a:off x="6807099" y="3977101"/>
            <a:ext cx="4046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customers;</a:t>
            </a:r>
          </a:p>
          <a:p>
            <a:endParaRPr lang="en-US" dirty="0"/>
          </a:p>
          <a:p>
            <a:r>
              <a:rPr lang="en-US" dirty="0"/>
              <a:t>SELECT *</a:t>
            </a:r>
          </a:p>
          <a:p>
            <a:r>
              <a:rPr lang="en-US" dirty="0"/>
              <a:t>FROM </a:t>
            </a:r>
            <a:r>
              <a:rPr lang="en-US" dirty="0" err="1"/>
              <a:t>customer_orders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customer_id</a:t>
            </a:r>
            <a:r>
              <a:rPr lang="en-US" dirty="0"/>
              <a:t> = 100;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89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014275" y="87822"/>
            <a:ext cx="10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TCL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75C131-0C3A-4584-9D18-6456BD20C313}"/>
              </a:ext>
            </a:extLst>
          </p:cNvPr>
          <p:cNvSpPr/>
          <p:nvPr/>
        </p:nvSpPr>
        <p:spPr>
          <a:xfrm>
            <a:off x="1163782" y="534974"/>
            <a:ext cx="10145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SQL statements are part of the DML which is used to manipulate data that is present in data-</a:t>
            </a:r>
          </a:p>
          <a:p>
            <a:r>
              <a:rPr lang="en-US" sz="2000" dirty="0"/>
              <a:t>bases. </a:t>
            </a:r>
          </a:p>
          <a:p>
            <a:r>
              <a:rPr lang="en-US" sz="2000" dirty="0"/>
              <a:t>It is part of the SQL statement in charge of managing database and data access. </a:t>
            </a:r>
            <a:endParaRPr lang="en-IN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77FEC8A-BACD-4585-88D0-338DA9F5BDF9}"/>
              </a:ext>
            </a:extLst>
          </p:cNvPr>
          <p:cNvGrpSpPr/>
          <p:nvPr/>
        </p:nvGrpSpPr>
        <p:grpSpPr>
          <a:xfrm>
            <a:off x="1360833" y="1671945"/>
            <a:ext cx="1560904" cy="4681525"/>
            <a:chOff x="1426335" y="1714499"/>
            <a:chExt cx="1560904" cy="46815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2E4A2C06-EE90-42BE-A682-B75E8020EFA2}"/>
                </a:ext>
              </a:extLst>
            </p:cNvPr>
            <p:cNvSpPr/>
            <p:nvPr/>
          </p:nvSpPr>
          <p:spPr>
            <a:xfrm>
              <a:off x="1472922" y="1714499"/>
              <a:ext cx="1334185" cy="127736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78DDB09-2F1F-4EBA-965E-2070DF236B04}"/>
                </a:ext>
              </a:extLst>
            </p:cNvPr>
            <p:cNvSpPr/>
            <p:nvPr/>
          </p:nvSpPr>
          <p:spPr>
            <a:xfrm>
              <a:off x="1430448" y="3157708"/>
              <a:ext cx="1334185" cy="122074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F416E9F2-B629-4375-AFA2-C2E881847449}"/>
                </a:ext>
              </a:extLst>
            </p:cNvPr>
            <p:cNvSpPr/>
            <p:nvPr/>
          </p:nvSpPr>
          <p:spPr>
            <a:xfrm>
              <a:off x="1472925" y="4698660"/>
              <a:ext cx="1334182" cy="132448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C49F0DA-E7FB-43FC-A291-E91D295F75B3}"/>
                </a:ext>
              </a:extLst>
            </p:cNvPr>
            <p:cNvSpPr txBox="1"/>
            <p:nvPr/>
          </p:nvSpPr>
          <p:spPr>
            <a:xfrm>
              <a:off x="1509600" y="2077660"/>
              <a:ext cx="1199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Commit </a:t>
              </a:r>
              <a:endParaRPr lang="en-IN" sz="2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AAE6DE7-7351-429D-8520-7B50D4B7B1A9}"/>
                </a:ext>
              </a:extLst>
            </p:cNvPr>
            <p:cNvSpPr txBox="1"/>
            <p:nvPr/>
          </p:nvSpPr>
          <p:spPr>
            <a:xfrm>
              <a:off x="1430448" y="3525164"/>
              <a:ext cx="1376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Roll-Back</a:t>
              </a:r>
              <a:endParaRPr lang="en-IN" sz="2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8AC494B-4487-498B-9DF7-A840AC68AB33}"/>
                </a:ext>
              </a:extLst>
            </p:cNvPr>
            <p:cNvSpPr txBox="1"/>
            <p:nvPr/>
          </p:nvSpPr>
          <p:spPr>
            <a:xfrm>
              <a:off x="1426335" y="5115413"/>
              <a:ext cx="156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/>
                <a:t>Save Point</a:t>
              </a:r>
              <a:endParaRPr lang="en-IN" sz="23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648742C-729A-4500-A6CC-84A36A89CB09}"/>
                </a:ext>
              </a:extLst>
            </p:cNvPr>
            <p:cNvSpPr txBox="1"/>
            <p:nvPr/>
          </p:nvSpPr>
          <p:spPr>
            <a:xfrm>
              <a:off x="1469404" y="5934359"/>
              <a:ext cx="1337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400" b="1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7D4C52-DA0F-4890-BF45-CE7EDD7D547C}"/>
              </a:ext>
            </a:extLst>
          </p:cNvPr>
          <p:cNvSpPr/>
          <p:nvPr/>
        </p:nvSpPr>
        <p:spPr>
          <a:xfrm>
            <a:off x="2921737" y="2054834"/>
            <a:ext cx="3728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Save changes made during transactions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BE353D-8FE3-4F73-98FA-A2D5312EC58A}"/>
              </a:ext>
            </a:extLst>
          </p:cNvPr>
          <p:cNvSpPr/>
          <p:nvPr/>
        </p:nvSpPr>
        <p:spPr>
          <a:xfrm>
            <a:off x="2846451" y="4734304"/>
            <a:ext cx="38461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point within a transaction where</a:t>
            </a:r>
          </a:p>
          <a:p>
            <a:r>
              <a:rPr lang="en-US" sz="2000" dirty="0"/>
              <a:t>you can roll back to a specific state</a:t>
            </a:r>
          </a:p>
          <a:p>
            <a:r>
              <a:rPr lang="en-US" sz="2000" dirty="0"/>
              <a:t>without affecting the entire</a:t>
            </a:r>
          </a:p>
          <a:p>
            <a:r>
              <a:rPr lang="en-US" sz="2000" dirty="0"/>
              <a:t>transaction.</a:t>
            </a: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7C42523-6623-434D-A7BE-6FD649225163}"/>
              </a:ext>
            </a:extLst>
          </p:cNvPr>
          <p:cNvSpPr/>
          <p:nvPr/>
        </p:nvSpPr>
        <p:spPr>
          <a:xfrm>
            <a:off x="2921737" y="3553586"/>
            <a:ext cx="383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Revert changes if any error occurs.</a:t>
            </a:r>
            <a:endParaRPr lang="en-IN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4DE4B56-5B64-4B37-9785-0042134405C6}"/>
              </a:ext>
            </a:extLst>
          </p:cNvPr>
          <p:cNvCxnSpPr>
            <a:cxnSpLocks/>
          </p:cNvCxnSpPr>
          <p:nvPr/>
        </p:nvCxnSpPr>
        <p:spPr>
          <a:xfrm flipV="1">
            <a:off x="2534301" y="2955213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B9CA78C-5645-4A65-8A6D-D45B8B6D7A31}"/>
              </a:ext>
            </a:extLst>
          </p:cNvPr>
          <p:cNvCxnSpPr>
            <a:cxnSpLocks/>
          </p:cNvCxnSpPr>
          <p:nvPr/>
        </p:nvCxnSpPr>
        <p:spPr>
          <a:xfrm flipV="1">
            <a:off x="2534301" y="4556460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CF2DD5E-620A-4DA9-BBB6-016D76DB60F9}"/>
              </a:ext>
            </a:extLst>
          </p:cNvPr>
          <p:cNvCxnSpPr/>
          <p:nvPr/>
        </p:nvCxnSpPr>
        <p:spPr>
          <a:xfrm>
            <a:off x="6755027" y="1907769"/>
            <a:ext cx="0" cy="48106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8C8092-FABE-4BF9-B46C-75C54DD2723C}"/>
              </a:ext>
            </a:extLst>
          </p:cNvPr>
          <p:cNvSpPr txBox="1"/>
          <p:nvPr/>
        </p:nvSpPr>
        <p:spPr>
          <a:xfrm>
            <a:off x="7148944" y="1944959"/>
            <a:ext cx="2632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 queries… )</a:t>
            </a:r>
          </a:p>
          <a:p>
            <a:r>
              <a:rPr lang="en-US" sz="2000" dirty="0"/>
              <a:t>COMMIT;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DED79D-026E-4652-A50D-33169537A665}"/>
              </a:ext>
            </a:extLst>
          </p:cNvPr>
          <p:cNvSpPr txBox="1"/>
          <p:nvPr/>
        </p:nvSpPr>
        <p:spPr>
          <a:xfrm>
            <a:off x="7010400" y="3402361"/>
            <a:ext cx="343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(query)</a:t>
            </a:r>
          </a:p>
          <a:p>
            <a:r>
              <a:rPr lang="en-US" sz="2000" dirty="0"/>
              <a:t>ROLLBACK;</a:t>
            </a:r>
            <a:endParaRPr lang="en-IN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5AF9DBE-5F01-465C-99A6-2472C62768E2}"/>
              </a:ext>
            </a:extLst>
          </p:cNvPr>
          <p:cNvSpPr txBox="1"/>
          <p:nvPr/>
        </p:nvSpPr>
        <p:spPr>
          <a:xfrm>
            <a:off x="6950818" y="5000104"/>
            <a:ext cx="343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(query)</a:t>
            </a:r>
          </a:p>
          <a:p>
            <a:r>
              <a:rPr lang="en-US" sz="2000" dirty="0"/>
              <a:t>SAVEPOINT A;</a:t>
            </a:r>
          </a:p>
          <a:p>
            <a:r>
              <a:rPr lang="en-US" sz="2000" dirty="0"/>
              <a:t>ROLLBACK to A;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86654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014275" y="87822"/>
            <a:ext cx="10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DCL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75C131-0C3A-4584-9D18-6456BD20C313}"/>
              </a:ext>
            </a:extLst>
          </p:cNvPr>
          <p:cNvSpPr/>
          <p:nvPr/>
        </p:nvSpPr>
        <p:spPr>
          <a:xfrm>
            <a:off x="1163782" y="534974"/>
            <a:ext cx="10145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SQL statements are part of the DML which is used to manipulate data that is present in data-</a:t>
            </a:r>
          </a:p>
          <a:p>
            <a:r>
              <a:rPr lang="en-US" sz="2000" dirty="0"/>
              <a:t>bases. This is used by administrator side and not developers.</a:t>
            </a:r>
          </a:p>
          <a:p>
            <a:r>
              <a:rPr lang="en-US" sz="2000" dirty="0"/>
              <a:t>It is part of the SQL statement in charge of managing database and data access. </a:t>
            </a:r>
            <a:endParaRPr lang="en-IN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77FEC8A-BACD-4585-88D0-338DA9F5BDF9}"/>
              </a:ext>
            </a:extLst>
          </p:cNvPr>
          <p:cNvGrpSpPr/>
          <p:nvPr/>
        </p:nvGrpSpPr>
        <p:grpSpPr>
          <a:xfrm>
            <a:off x="1294913" y="2408777"/>
            <a:ext cx="1376659" cy="2663956"/>
            <a:chOff x="1430448" y="1714499"/>
            <a:chExt cx="1376659" cy="266395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2E4A2C06-EE90-42BE-A682-B75E8020EFA2}"/>
                </a:ext>
              </a:extLst>
            </p:cNvPr>
            <p:cNvSpPr/>
            <p:nvPr/>
          </p:nvSpPr>
          <p:spPr>
            <a:xfrm>
              <a:off x="1472922" y="1714499"/>
              <a:ext cx="1334185" cy="127736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78DDB09-2F1F-4EBA-965E-2070DF236B04}"/>
                </a:ext>
              </a:extLst>
            </p:cNvPr>
            <p:cNvSpPr/>
            <p:nvPr/>
          </p:nvSpPr>
          <p:spPr>
            <a:xfrm>
              <a:off x="1430448" y="3157708"/>
              <a:ext cx="1334185" cy="122074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C49F0DA-E7FB-43FC-A291-E91D295F75B3}"/>
                </a:ext>
              </a:extLst>
            </p:cNvPr>
            <p:cNvSpPr txBox="1"/>
            <p:nvPr/>
          </p:nvSpPr>
          <p:spPr>
            <a:xfrm>
              <a:off x="1679631" y="2077660"/>
              <a:ext cx="1029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Grant</a:t>
              </a:r>
              <a:endParaRPr lang="en-IN" sz="2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AAE6DE7-7351-429D-8520-7B50D4B7B1A9}"/>
                </a:ext>
              </a:extLst>
            </p:cNvPr>
            <p:cNvSpPr txBox="1"/>
            <p:nvPr/>
          </p:nvSpPr>
          <p:spPr>
            <a:xfrm>
              <a:off x="1509600" y="3525164"/>
              <a:ext cx="1164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Revoke</a:t>
              </a:r>
              <a:endParaRPr lang="en-IN" sz="2400" b="1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7D4C52-DA0F-4890-BF45-CE7EDD7D547C}"/>
              </a:ext>
            </a:extLst>
          </p:cNvPr>
          <p:cNvSpPr/>
          <p:nvPr/>
        </p:nvSpPr>
        <p:spPr>
          <a:xfrm>
            <a:off x="2973842" y="2782618"/>
            <a:ext cx="364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Grants specific privileges to user</a:t>
            </a:r>
            <a:r>
              <a:rPr lang="en-IN" sz="20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7C42523-6623-434D-A7BE-6FD649225163}"/>
              </a:ext>
            </a:extLst>
          </p:cNvPr>
          <p:cNvSpPr/>
          <p:nvPr/>
        </p:nvSpPr>
        <p:spPr>
          <a:xfrm>
            <a:off x="3017597" y="4280997"/>
            <a:ext cx="3348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Removes privileges from user.</a:t>
            </a:r>
            <a:endParaRPr lang="en-IN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4DE4B56-5B64-4B37-9785-0042134405C6}"/>
              </a:ext>
            </a:extLst>
          </p:cNvPr>
          <p:cNvCxnSpPr>
            <a:cxnSpLocks/>
          </p:cNvCxnSpPr>
          <p:nvPr/>
        </p:nvCxnSpPr>
        <p:spPr>
          <a:xfrm flipV="1">
            <a:off x="2538346" y="3772756"/>
            <a:ext cx="8611372" cy="3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2CF2DD5E-620A-4DA9-BBB6-016D76DB60F9}"/>
              </a:ext>
            </a:extLst>
          </p:cNvPr>
          <p:cNvCxnSpPr>
            <a:cxnSpLocks/>
          </p:cNvCxnSpPr>
          <p:nvPr/>
        </p:nvCxnSpPr>
        <p:spPr>
          <a:xfrm>
            <a:off x="6755027" y="2340720"/>
            <a:ext cx="0" cy="27320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B39CE34-8D9E-44B4-8BA7-E5D031D3DAE2}"/>
              </a:ext>
            </a:extLst>
          </p:cNvPr>
          <p:cNvSpPr/>
          <p:nvPr/>
        </p:nvSpPr>
        <p:spPr>
          <a:xfrm>
            <a:off x="7034176" y="2693517"/>
            <a:ext cx="3711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GRANT SELECT ON (table’s name)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user@servername</a:t>
            </a:r>
            <a:r>
              <a:rPr lang="en-US" sz="2000" dirty="0"/>
              <a:t>;</a:t>
            </a:r>
            <a:endParaRPr lang="en-IN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3339453-452B-4DDC-AA0D-0B6D5E9AE1E5}"/>
              </a:ext>
            </a:extLst>
          </p:cNvPr>
          <p:cNvSpPr/>
          <p:nvPr/>
        </p:nvSpPr>
        <p:spPr>
          <a:xfrm>
            <a:off x="7034176" y="4157741"/>
            <a:ext cx="3805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REVOKE SELECT ON (table’s name)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user@servername</a:t>
            </a:r>
            <a:r>
              <a:rPr lang="en-US" sz="2000" dirty="0"/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335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4016173" y="2967334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PRACTICAL IMPLEMENTATION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60297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95D8F8-DAA8-4DD2-AA5B-0512080352C8}"/>
              </a:ext>
            </a:extLst>
          </p:cNvPr>
          <p:cNvSpPr txBox="1"/>
          <p:nvPr/>
        </p:nvSpPr>
        <p:spPr>
          <a:xfrm>
            <a:off x="1195995" y="196426"/>
            <a:ext cx="415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D6E4899-2C74-4829-9E7D-4EC0CF760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8" t="20188" r="56931" b="41814"/>
          <a:stretch/>
        </p:blipFill>
        <p:spPr>
          <a:xfrm>
            <a:off x="2938906" y="1394832"/>
            <a:ext cx="6373092" cy="448743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816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341</TotalTime>
  <Words>600</Words>
  <Application>Microsoft Office PowerPoint</Application>
  <PresentationFormat>Custom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43</cp:revision>
  <dcterms:created xsi:type="dcterms:W3CDTF">2024-07-05T02:56:52Z</dcterms:created>
  <dcterms:modified xsi:type="dcterms:W3CDTF">2024-08-05T02:32:23Z</dcterms:modified>
</cp:coreProperties>
</file>