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18216F1-0DDF-4450-8F7F-15C5B098AC00}"/>
              </a:ext>
            </a:extLst>
          </p:cNvPr>
          <p:cNvSpPr txBox="1"/>
          <p:nvPr/>
        </p:nvSpPr>
        <p:spPr>
          <a:xfrm>
            <a:off x="7157542" y="3050661"/>
            <a:ext cx="433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CONSTRAINTS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5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907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C33324E-3C35-46C5-8BBE-1F97EDB871F4}"/>
              </a:ext>
            </a:extLst>
          </p:cNvPr>
          <p:cNvSpPr/>
          <p:nvPr/>
        </p:nvSpPr>
        <p:spPr>
          <a:xfrm>
            <a:off x="1268038" y="401781"/>
            <a:ext cx="10151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Constraints are used to specify rules for data in a table. This ensures the accuracy and reliability of the data in the table.</a:t>
            </a:r>
          </a:p>
          <a:p>
            <a:r>
              <a:rPr lang="en-US" sz="2000" dirty="0"/>
              <a:t>Constraints can be specified when the table is created with the CREATE TABLE statement, or after the table is created with the ALTER TABLE statement.</a:t>
            </a:r>
          </a:p>
          <a:p>
            <a:endParaRPr lang="en-US" sz="2000" dirty="0"/>
          </a:p>
          <a:p>
            <a:r>
              <a:rPr lang="en-US" sz="2000" dirty="0"/>
              <a:t>There are two types of constraints—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856F178C-0231-43B6-87C1-A9373EA54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165450"/>
              </p:ext>
            </p:extLst>
          </p:nvPr>
        </p:nvGraphicFramePr>
        <p:xfrm>
          <a:off x="1228727" y="2432859"/>
          <a:ext cx="10514388" cy="4023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257194">
                  <a:extLst>
                    <a:ext uri="{9D8B030D-6E8A-4147-A177-3AD203B41FA5}">
                      <a16:colId xmlns="" xmlns:a16="http://schemas.microsoft.com/office/drawing/2014/main" val="1351311197"/>
                    </a:ext>
                  </a:extLst>
                </a:gridCol>
                <a:gridCol w="5257194">
                  <a:extLst>
                    <a:ext uri="{9D8B030D-6E8A-4147-A177-3AD203B41FA5}">
                      <a16:colId xmlns="" xmlns:a16="http://schemas.microsoft.com/office/drawing/2014/main" val="1087362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Regular Constraints</a:t>
                      </a:r>
                      <a:endParaRPr lang="en-IN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Key Constraints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714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000" b="1" dirty="0"/>
                        <a:t>Null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By setting NOT NULL to the col, no null value will be accepted, value will be mandatory to enter</a:t>
                      </a:r>
                      <a:endParaRPr lang="en-IN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000" b="1" dirty="0"/>
                        <a:t>Unique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Value that is not duplicated but can have only one null value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323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2.   </a:t>
                      </a:r>
                      <a:r>
                        <a:rPr lang="en-US" sz="2000" b="1" dirty="0"/>
                        <a:t>Default</a:t>
                      </a:r>
                    </a:p>
                    <a:p>
                      <a:r>
                        <a:rPr lang="en-US" sz="2000" dirty="0"/>
                        <a:t>If the col contains only one value throughout the table, you can set the value as default value so it gets automatically entered.</a:t>
                      </a:r>
                      <a:endParaRPr lang="en-IN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 </a:t>
                      </a:r>
                      <a:r>
                        <a:rPr lang="en-US" sz="2000" b="1" dirty="0"/>
                        <a:t>Primary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/>
                        <a:t>key</a:t>
                      </a:r>
                      <a:r>
                        <a:rPr lang="en-US" sz="2000" dirty="0"/>
                        <a:t> (Parent value)</a:t>
                      </a:r>
                    </a:p>
                    <a:p>
                      <a:r>
                        <a:rPr lang="en-US" sz="2000" dirty="0"/>
                        <a:t>The primary key can be used to uniquely identify the rows of a table. Only one primary key is allowed per table. No duplicates / null values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772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 startAt="3"/>
                      </a:pPr>
                      <a:r>
                        <a:rPr lang="en-US" sz="2000" b="1" dirty="0"/>
                        <a:t>Check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It works based on given condition for specific column</a:t>
                      </a:r>
                      <a:endParaRPr lang="en-IN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 </a:t>
                      </a:r>
                      <a:r>
                        <a:rPr lang="en-US" sz="2000" b="1" dirty="0"/>
                        <a:t>Foreign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/>
                        <a:t>key</a:t>
                      </a:r>
                      <a:r>
                        <a:rPr lang="en-US" sz="2000" dirty="0"/>
                        <a:t> (child value)</a:t>
                      </a:r>
                    </a:p>
                    <a:p>
                      <a:r>
                        <a:rPr lang="en-US" sz="2000" dirty="0"/>
                        <a:t>Foreign Keys constraints ensure data integrity, by enforcing that values in one table must match values in another table.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0679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4246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C33324E-3C35-46C5-8BBE-1F97EDB871F4}"/>
              </a:ext>
            </a:extLst>
          </p:cNvPr>
          <p:cNvSpPr/>
          <p:nvPr/>
        </p:nvSpPr>
        <p:spPr>
          <a:xfrm>
            <a:off x="1227191" y="318655"/>
            <a:ext cx="212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Normalization</a:t>
            </a:r>
            <a:r>
              <a:rPr lang="en-US" sz="2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043524-910C-4F32-8E15-852E6C8523E2}"/>
              </a:ext>
            </a:extLst>
          </p:cNvPr>
          <p:cNvSpPr txBox="1"/>
          <p:nvPr/>
        </p:nvSpPr>
        <p:spPr>
          <a:xfrm>
            <a:off x="1662545" y="1288473"/>
            <a:ext cx="9360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process of splitting one big table in multiple small tables is called normalization.</a:t>
            </a:r>
          </a:p>
          <a:p>
            <a:endParaRPr lang="en-US" sz="2000" dirty="0"/>
          </a:p>
          <a:p>
            <a:r>
              <a:rPr lang="en-US" sz="2000" dirty="0"/>
              <a:t>The purpose of normalization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save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make application work smoother and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increase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decrease data ETL process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86833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043524-910C-4F32-8E15-852E6C8523E2}"/>
              </a:ext>
            </a:extLst>
          </p:cNvPr>
          <p:cNvSpPr txBox="1"/>
          <p:nvPr/>
        </p:nvSpPr>
        <p:spPr>
          <a:xfrm>
            <a:off x="947133" y="546379"/>
            <a:ext cx="244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Before Normalization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32C8A502-7B93-45BE-8151-7BA3FC5C6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3816412"/>
              </p:ext>
            </p:extLst>
          </p:nvPr>
        </p:nvGraphicFramePr>
        <p:xfrm>
          <a:off x="1408836" y="1127621"/>
          <a:ext cx="812800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="" xmlns:a16="http://schemas.microsoft.com/office/drawing/2014/main" val="4229076248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1647710290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638754082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3398839858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1680767796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62561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61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15000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714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15000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528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Sana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Power-BI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12000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07463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B3023FEF-2C2D-4F2D-B124-028F2780D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5430993"/>
              </p:ext>
            </p:extLst>
          </p:nvPr>
        </p:nvGraphicFramePr>
        <p:xfrm>
          <a:off x="3725430" y="3424492"/>
          <a:ext cx="4064001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="" xmlns:a16="http://schemas.microsoft.com/office/drawing/2014/main" val="3398839858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1680767796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62561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61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15000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714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Power-BI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12000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07463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42C1641B-FFC2-4DBA-B5C9-BE5B2B6FE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0299385"/>
              </p:ext>
            </p:extLst>
          </p:nvPr>
        </p:nvGraphicFramePr>
        <p:xfrm>
          <a:off x="3048096" y="4988699"/>
          <a:ext cx="541866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="" xmlns:a16="http://schemas.microsoft.com/office/drawing/2014/main" val="4229076248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1647710290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638754082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339883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61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714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528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Sana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0746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4F40E50-A105-4AAA-B423-532BE8AA6A36}"/>
              </a:ext>
            </a:extLst>
          </p:cNvPr>
          <p:cNvSpPr txBox="1"/>
          <p:nvPr/>
        </p:nvSpPr>
        <p:spPr>
          <a:xfrm>
            <a:off x="947133" y="2872520"/>
            <a:ext cx="229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After Normalization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985BEC-830F-47C8-A26E-3BF6581757E9}"/>
              </a:ext>
            </a:extLst>
          </p:cNvPr>
          <p:cNvSpPr txBox="1"/>
          <p:nvPr/>
        </p:nvSpPr>
        <p:spPr>
          <a:xfrm>
            <a:off x="9712035" y="1546135"/>
            <a:ext cx="17456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Studentsdetails</a:t>
            </a:r>
            <a:endParaRPr lang="en-US" dirty="0"/>
          </a:p>
          <a:p>
            <a:r>
              <a:rPr lang="en-US" dirty="0"/>
              <a:t>Table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956B799-FBE5-4FD2-B6D4-BA3BD624D19C}"/>
              </a:ext>
            </a:extLst>
          </p:cNvPr>
          <p:cNvSpPr txBox="1"/>
          <p:nvPr/>
        </p:nvSpPr>
        <p:spPr>
          <a:xfrm>
            <a:off x="8312725" y="3657586"/>
            <a:ext cx="17456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Coursedetails</a:t>
            </a:r>
            <a:endParaRPr lang="en-US" dirty="0"/>
          </a:p>
          <a:p>
            <a:r>
              <a:rPr lang="en-US" dirty="0"/>
              <a:t>Table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CD73C2-26E4-45D9-8DA2-4BE38F877B24}"/>
              </a:ext>
            </a:extLst>
          </p:cNvPr>
          <p:cNvSpPr txBox="1"/>
          <p:nvPr/>
        </p:nvSpPr>
        <p:spPr>
          <a:xfrm>
            <a:off x="8839198" y="5407213"/>
            <a:ext cx="17456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Studentsdetails</a:t>
            </a:r>
            <a:endParaRPr lang="en-US" dirty="0"/>
          </a:p>
          <a:p>
            <a:r>
              <a:rPr lang="en-US" dirty="0"/>
              <a:t>Table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6735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8033749-4C09-4ADB-AE8A-B0211A19B928}"/>
              </a:ext>
            </a:extLst>
          </p:cNvPr>
          <p:cNvSpPr txBox="1"/>
          <p:nvPr/>
        </p:nvSpPr>
        <p:spPr>
          <a:xfrm>
            <a:off x="2590801" y="3072109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Practical Implementation </a:t>
            </a:r>
            <a:endParaRPr lang="en-IN" sz="2400" b="1" dirty="0"/>
          </a:p>
        </p:txBody>
      </p:sp>
    </p:spTree>
    <p:extLst>
      <p:ext uri="{BB962C8B-B14F-4D97-AF65-F5344CB8AC3E}">
        <p14:creationId xmlns="" xmlns:p14="http://schemas.microsoft.com/office/powerpoint/2010/main" val="275303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D942A87-DA23-4D6B-82ED-82FC49B9B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20390" r="48182" b="29485"/>
          <a:stretch/>
        </p:blipFill>
        <p:spPr>
          <a:xfrm>
            <a:off x="2570018" y="803564"/>
            <a:ext cx="7051963" cy="5054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63362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08C3F17-892E-42BB-9968-137EDDE95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6" t="29283" r="42728" b="8321"/>
          <a:stretch/>
        </p:blipFill>
        <p:spPr>
          <a:xfrm>
            <a:off x="1162052" y="173183"/>
            <a:ext cx="5862203" cy="4676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50B7AC-EB5C-4C66-B329-2087EC500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6" t="64856" r="66477" b="15134"/>
          <a:stretch/>
        </p:blipFill>
        <p:spPr>
          <a:xfrm>
            <a:off x="7264974" y="3629492"/>
            <a:ext cx="4584126" cy="2439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87279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334</TotalTime>
  <Words>305</Words>
  <Application>Microsoft Office PowerPoint</Application>
  <PresentationFormat>Custom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43</cp:revision>
  <dcterms:created xsi:type="dcterms:W3CDTF">2024-07-05T02:56:52Z</dcterms:created>
  <dcterms:modified xsi:type="dcterms:W3CDTF">2024-08-05T02:33:34Z</dcterms:modified>
</cp:coreProperties>
</file>