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70" r:id="rId3"/>
    <p:sldId id="271" r:id="rId4"/>
    <p:sldId id="272" r:id="rId5"/>
    <p:sldId id="273" r:id="rId6"/>
    <p:sldId id="274" r:id="rId7"/>
    <p:sldId id="275" r:id="rId8"/>
    <p:sldId id="289" r:id="rId9"/>
    <p:sldId id="290" r:id="rId10"/>
    <p:sldId id="278" r:id="rId11"/>
    <p:sldId id="279" r:id="rId12"/>
    <p:sldId id="281" r:id="rId13"/>
    <p:sldId id="282" r:id="rId14"/>
    <p:sldId id="284" r:id="rId15"/>
    <p:sldId id="285" r:id="rId16"/>
    <p:sldId id="288" r:id="rId17"/>
    <p:sldId id="286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765" autoAdjust="0"/>
    <p:restoredTop sz="94660"/>
  </p:normalViewPr>
  <p:slideViewPr>
    <p:cSldViewPr snapToGrid="0">
      <p:cViewPr>
        <p:scale>
          <a:sx n="70" d="100"/>
          <a:sy n="70" d="100"/>
        </p:scale>
        <p:origin x="-876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4D440-3357-4FA0-B17F-B1BACEA63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9FB5EEF-A3B1-4E66-850C-ACA0DA094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D4C57E-F75C-4B9C-977E-C8A78EB4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B532EF-474D-43F8-AD41-BA3EC7D7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F1BF2F-8163-40A2-BB92-D2F94957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4223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C40851-2CBE-444E-9B8D-5139852B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3D48E18-60EE-4526-ADFB-C6418951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C8355E-8D4F-4875-8181-B412BEB6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C75964-5EF5-41C2-9A1F-B8D73ECB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150E7E-04C4-4BCB-888B-6837DB7A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7661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F7D11E0-D485-40EC-B7A3-51553A7BB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D5640E7-3980-48A0-A2A3-6192E948A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F7FEE9-7F03-4DBA-B608-B7AEC5F7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80249B-C730-4280-B87A-45703319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716C7F-73E9-48C3-BD15-5CBFBAD4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4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0667C8-7A23-4B2C-9B7F-B109FA8F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1D61E4-0ED3-4F43-AD3B-363FF5448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493F51-D39D-4A1A-930C-1197DFB7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DD2925-3C4D-44F5-8B69-03DC0F5A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4B48AB-92B4-428F-B54A-70E96B66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7314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D115AA-D759-468A-9AFA-2359EDFF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DE914E-B94D-4062-9796-022256ED0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E8FDA5-8E4E-4623-A3B9-F56C756D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F07BF0-D06E-4544-B042-21C36861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BC6644-1E7D-40BD-AE6C-52E546FA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896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BCDAE-E056-496E-8E7E-B254DB1B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F748CE-2A86-42A9-99B2-0FB6D78E5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239B763-9F84-4D27-92D3-50C2D59F0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BF62DE7-4892-4B8E-B783-6C77E5F7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53B9B9A-E9D9-4974-8E7A-12E8255B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6D11653-673A-441B-95D9-E85F6E1B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98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DBAA62-2664-4E72-BEE8-08711D8F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33BDEA-EAA0-430B-AD33-23B85F395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B4540D4-8812-43CB-928D-F9E178F7D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9C71E93-B4D9-40C5-AABA-C4C62D7CA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B03E38A-81CE-41DC-9527-AEC825243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3798839-91EA-4A71-A217-BAF8354C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C5E1635-925C-4C4F-8A17-0DFE85BC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CCE9176-55F4-48BE-B417-349D5EA0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888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65A5BF-8AEC-42AF-9F0B-934E7447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715513-8D3F-4483-9A35-59B0C4E5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ADB9183-D8FE-4F1D-8562-70E38A5B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6C60054-4E62-4773-9254-6E067CE4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2832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57748F4-EDAF-4904-BA64-507F835F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AC50D36-E1C7-438D-A0EA-E2457DD0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B0BD94F-2DAC-4D43-A9B5-E271C0CE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6200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8E7D2D-2DB8-4466-9F5E-A3EAF22F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A731EF-E682-4FD8-9BB4-E1EEB9A0C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B3E36B-DFAF-46D6-8A6F-57A931E7F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D3E88F3-86EA-4624-BAC1-542F809C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07B10AF-F631-471D-AA3E-7B3C189A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488F8A-B471-4803-83B7-EB6046D8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6456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159495-F729-479C-8DEB-AC976FD2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44438E4-B613-4BAD-AFC4-2C706D2A9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854F8AB-82C1-4607-B9BE-8F15AC650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8E1C37-F5E9-4D69-AD4F-0784A291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FC5BF1C-06CA-4ED4-B798-7F528D33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9B6B3B0-658F-4309-9454-BEE1F566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422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7FAADFD-3420-403C-A425-83D49B7E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213768F-523B-4692-9B2A-C3E07DE04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B82CEA-CAEB-4F3B-B334-B5DB8530D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E39501-79DB-4B01-A226-8CFAC7DAC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5930BE-509C-41B0-8B36-80E43C92A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1086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18216F1-0DDF-4450-8F7F-15C5B098AC00}"/>
              </a:ext>
            </a:extLst>
          </p:cNvPr>
          <p:cNvSpPr txBox="1"/>
          <p:nvPr/>
        </p:nvSpPr>
        <p:spPr>
          <a:xfrm>
            <a:off x="7157542" y="3050661"/>
            <a:ext cx="433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 Rounded MT Bold" panose="020F0704030504030204" pitchFamily="34" charset="0"/>
              </a:rPr>
              <a:t>JOINS</a:t>
            </a:r>
            <a:endParaRPr lang="en-IN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0484668-E006-4749-87A8-89371C5A7A8F}"/>
              </a:ext>
            </a:extLst>
          </p:cNvPr>
          <p:cNvSpPr txBox="1"/>
          <p:nvPr/>
        </p:nvSpPr>
        <p:spPr>
          <a:xfrm>
            <a:off x="8357245" y="1968442"/>
            <a:ext cx="167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PART </a:t>
            </a:r>
            <a:r>
              <a:rPr lang="en-US" sz="2000" b="1" dirty="0" smtClean="0"/>
              <a:t>8</a:t>
            </a:r>
            <a:endParaRPr lang="en-IN" sz="2000" b="1" dirty="0"/>
          </a:p>
        </p:txBody>
      </p:sp>
      <p:sp>
        <p:nvSpPr>
          <p:cNvPr id="18" name="Flowchart: Delay 17"/>
          <p:cNvSpPr/>
          <p:nvPr/>
        </p:nvSpPr>
        <p:spPr>
          <a:xfrm>
            <a:off x="0" y="0"/>
            <a:ext cx="6387737" cy="6858000"/>
          </a:xfrm>
          <a:prstGeom prst="flowChartDelay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1005841" y="0"/>
            <a:ext cx="5799908" cy="6858000"/>
          </a:xfrm>
          <a:prstGeom prst="arc">
            <a:avLst>
              <a:gd name="adj1" fmla="val 16210400"/>
              <a:gd name="adj2" fmla="val 543411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236590" y="381786"/>
            <a:ext cx="6500485" cy="1399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279809" y="6414448"/>
            <a:ext cx="6498209" cy="5651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8754784" y="3391215"/>
            <a:ext cx="6009005" cy="3746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90744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BDB3BC9-21E7-46F0-AE56-9777973B1CB4}"/>
              </a:ext>
            </a:extLst>
          </p:cNvPr>
          <p:cNvSpPr/>
          <p:nvPr/>
        </p:nvSpPr>
        <p:spPr>
          <a:xfrm>
            <a:off x="4100263" y="3176884"/>
            <a:ext cx="48672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PRACTICAL IMPLEMENTATION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83176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7AF6DC7-0C16-4ED8-AAD0-7E417E7E65E8}"/>
              </a:ext>
            </a:extLst>
          </p:cNvPr>
          <p:cNvSpPr/>
          <p:nvPr/>
        </p:nvSpPr>
        <p:spPr>
          <a:xfrm>
            <a:off x="1443790" y="182571"/>
            <a:ext cx="48672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SAMPLE TABLES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1BBFCE4-4C3E-4EFA-9CE2-5BC01CADBF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38" t="49975" r="60077" b="24900"/>
          <a:stretch/>
        </p:blipFill>
        <p:spPr>
          <a:xfrm>
            <a:off x="1051905" y="731269"/>
            <a:ext cx="5646821" cy="2881154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D9942CB-C2D8-4587-9985-886A154300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42" t="43505" r="63553" b="31220"/>
          <a:stretch/>
        </p:blipFill>
        <p:spPr>
          <a:xfrm>
            <a:off x="6218607" y="3251735"/>
            <a:ext cx="5807242" cy="3353926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65651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F2EE4D9-1F8A-472A-B45F-A5361FD5A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05" t="34847" r="50000" b="28879"/>
          <a:stretch/>
        </p:blipFill>
        <p:spPr>
          <a:xfrm>
            <a:off x="819151" y="0"/>
            <a:ext cx="7732294" cy="4161482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12A6889-38BE-4AF1-A45C-27BD83891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05" t="30400" r="53158" b="37304"/>
          <a:stretch/>
        </p:blipFill>
        <p:spPr>
          <a:xfrm>
            <a:off x="5470357" y="3344414"/>
            <a:ext cx="6721643" cy="3513586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05958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575CB58-B6E4-438D-8648-B60C78D9D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9" t="27826" r="38289" b="36133"/>
          <a:stretch/>
        </p:blipFill>
        <p:spPr>
          <a:xfrm>
            <a:off x="1584162" y="1785686"/>
            <a:ext cx="9023675" cy="370572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441753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5AB9F25-86B3-4320-BC8E-9143EDFB7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37" t="44910" r="38816" b="13432"/>
          <a:stretch/>
        </p:blipFill>
        <p:spPr>
          <a:xfrm>
            <a:off x="1355735" y="1370357"/>
            <a:ext cx="9480529" cy="4536384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271244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83C699E-20BA-4CF5-B896-CE50FE0C4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8" t="24081" r="37763" b="18112"/>
          <a:stretch/>
        </p:blipFill>
        <p:spPr>
          <a:xfrm>
            <a:off x="1719367" y="581304"/>
            <a:ext cx="8753265" cy="5704638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944307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F97E482-0240-4447-A9CE-13884027F4A3}"/>
              </a:ext>
            </a:extLst>
          </p:cNvPr>
          <p:cNvSpPr/>
          <p:nvPr/>
        </p:nvSpPr>
        <p:spPr>
          <a:xfrm>
            <a:off x="1228726" y="272810"/>
            <a:ext cx="100837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UNION</a:t>
            </a:r>
            <a:r>
              <a:rPr lang="en-IN" sz="2000" dirty="0"/>
              <a:t> is used to combine the results of two or more SELECT statements into a single result set. It removes duplicate rows by default. </a:t>
            </a:r>
          </a:p>
          <a:p>
            <a:r>
              <a:rPr lang="en-US" sz="2000" dirty="0"/>
              <a:t>U</a:t>
            </a:r>
            <a:r>
              <a:rPr lang="en-IN" sz="2000" dirty="0"/>
              <a:t>NION gives following output--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C1EDE68-FC51-4883-BE9E-6BB0C8601F6A}"/>
              </a:ext>
            </a:extLst>
          </p:cNvPr>
          <p:cNvSpPr/>
          <p:nvPr/>
        </p:nvSpPr>
        <p:spPr>
          <a:xfrm>
            <a:off x="1228727" y="3133664"/>
            <a:ext cx="97038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UNION ALL </a:t>
            </a:r>
            <a:r>
              <a:rPr lang="en-IN" sz="2000" dirty="0"/>
              <a:t>is similar to UNION, but it retains duplicate rows from the combined result sets.</a:t>
            </a:r>
          </a:p>
          <a:p>
            <a:r>
              <a:rPr lang="en-US" sz="2000" dirty="0"/>
              <a:t>U</a:t>
            </a:r>
            <a:r>
              <a:rPr lang="en-IN" sz="2000" dirty="0"/>
              <a:t>NION ALL gives following output--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A2DF988-583E-4A59-BEF4-8FBF40732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8" t="66626" r="65618" b="18112"/>
          <a:stretch/>
        </p:blipFill>
        <p:spPr>
          <a:xfrm>
            <a:off x="5785082" y="1070104"/>
            <a:ext cx="4685654" cy="1826383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E886FA5-CFFF-4F60-ABCB-22831D7A9A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00" t="56018" r="61250" b="18975"/>
          <a:stretch/>
        </p:blipFill>
        <p:spPr>
          <a:xfrm>
            <a:off x="5858930" y="3507648"/>
            <a:ext cx="4612043" cy="3051416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659138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F863334-7521-4C54-8D49-FFD4EB611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1" t="30400" r="39209" b="10390"/>
          <a:stretch/>
        </p:blipFill>
        <p:spPr>
          <a:xfrm>
            <a:off x="2189538" y="644236"/>
            <a:ext cx="8534400" cy="5883393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174393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880CCBE-AD77-4EE5-B9E0-F903A0DA03F3}"/>
              </a:ext>
            </a:extLst>
          </p:cNvPr>
          <p:cNvSpPr/>
          <p:nvPr/>
        </p:nvSpPr>
        <p:spPr>
          <a:xfrm>
            <a:off x="1107134" y="318655"/>
            <a:ext cx="2717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Self Join</a:t>
            </a:r>
            <a:r>
              <a:rPr lang="en-US" sz="2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280F5F3-7755-4693-93B7-6B5E817C3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10" t="30634" r="51053" b="29581"/>
          <a:stretch/>
        </p:blipFill>
        <p:spPr>
          <a:xfrm>
            <a:off x="1015694" y="3252137"/>
            <a:ext cx="5196684" cy="3605863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E2D1FCC-8BC8-4422-BCD9-0E5F0C8B57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78" t="38984" r="57385" b="29283"/>
          <a:stretch/>
        </p:blipFill>
        <p:spPr>
          <a:xfrm>
            <a:off x="6543601" y="3162858"/>
            <a:ext cx="5413267" cy="3695142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19E17196-A327-4A53-8BA2-82AC7BE353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95" t="56377" r="66710" b="30283"/>
          <a:stretch/>
        </p:blipFill>
        <p:spPr>
          <a:xfrm>
            <a:off x="3476535" y="493674"/>
            <a:ext cx="4743390" cy="2310882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E0F8D0B-9F10-4F71-A3B8-093CF01EA090}"/>
              </a:ext>
            </a:extLst>
          </p:cNvPr>
          <p:cNvSpPr txBox="1"/>
          <p:nvPr/>
        </p:nvSpPr>
        <p:spPr>
          <a:xfrm>
            <a:off x="8329168" y="773229"/>
            <a:ext cx="2157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Company table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77462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C043524-910C-4F32-8E15-852E6C8523E2}"/>
              </a:ext>
            </a:extLst>
          </p:cNvPr>
          <p:cNvSpPr txBox="1"/>
          <p:nvPr/>
        </p:nvSpPr>
        <p:spPr>
          <a:xfrm>
            <a:off x="1773382" y="1482437"/>
            <a:ext cx="93601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Cardinality</a:t>
            </a:r>
            <a:r>
              <a:rPr lang="en-US" sz="2000" dirty="0"/>
              <a:t> means relationship between two tables.</a:t>
            </a:r>
          </a:p>
          <a:p>
            <a:endParaRPr lang="en-US" sz="2000" dirty="0"/>
          </a:p>
          <a:p>
            <a:r>
              <a:rPr lang="en-US" sz="2000" dirty="0"/>
              <a:t>There are </a:t>
            </a:r>
            <a:r>
              <a:rPr lang="en-US" sz="2000" b="1" dirty="0"/>
              <a:t>three types </a:t>
            </a:r>
            <a:r>
              <a:rPr lang="en-US" sz="2000" dirty="0"/>
              <a:t>of relationships—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1 – 1  </a:t>
            </a:r>
            <a:r>
              <a:rPr lang="en-US" sz="2000" dirty="0">
                <a:sym typeface="Wingdings" panose="05000000000000000000" pitchFamily="2" charset="2"/>
              </a:rPr>
              <a:t> one value from table1 matched with one value from table 2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1 -- *  </a:t>
            </a:r>
            <a:r>
              <a:rPr lang="en-US" sz="2000" dirty="0">
                <a:sym typeface="Wingdings" panose="05000000000000000000" pitchFamily="2" charset="2"/>
              </a:rPr>
              <a:t> one value from table1 matched with multiple values from table 2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* -- *  </a:t>
            </a:r>
            <a:r>
              <a:rPr lang="en-US" sz="2000" dirty="0">
                <a:sym typeface="Wingdings" panose="05000000000000000000" pitchFamily="2" charset="2"/>
              </a:rPr>
              <a:t> multiple values from table1 matched with multiple values from table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(1  one,  *  many)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C35D710-094D-4B86-89B6-5B655B0E71D6}"/>
              </a:ext>
            </a:extLst>
          </p:cNvPr>
          <p:cNvSpPr/>
          <p:nvPr/>
        </p:nvSpPr>
        <p:spPr>
          <a:xfrm>
            <a:off x="1228727" y="572731"/>
            <a:ext cx="212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Cardinality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86833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C043524-910C-4F32-8E15-852E6C8523E2}"/>
              </a:ext>
            </a:extLst>
          </p:cNvPr>
          <p:cNvSpPr txBox="1"/>
          <p:nvPr/>
        </p:nvSpPr>
        <p:spPr>
          <a:xfrm>
            <a:off x="1773382" y="803564"/>
            <a:ext cx="936013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Joins are used to retrieve data from multiple tables.</a:t>
            </a:r>
          </a:p>
          <a:p>
            <a:r>
              <a:rPr lang="en-US" sz="2000" dirty="0"/>
              <a:t>Join is a method of </a:t>
            </a:r>
            <a:r>
              <a:rPr lang="en-US" sz="2000" b="1" dirty="0"/>
              <a:t>combining information from two tables.</a:t>
            </a:r>
          </a:p>
          <a:p>
            <a:endParaRPr lang="en-US" sz="2000" dirty="0"/>
          </a:p>
          <a:p>
            <a:r>
              <a:rPr lang="en-US" sz="2000" dirty="0"/>
              <a:t>There are mainly two types of Joins—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Inner join (matching values)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Outer join (matching + unmatching values)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Left outer join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Right outer join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Full outer join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Cross join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Self join</a:t>
            </a:r>
          </a:p>
          <a:p>
            <a:pPr marL="0" lvl="1"/>
            <a:endParaRPr lang="en-US" sz="2000" b="1" dirty="0"/>
          </a:p>
          <a:p>
            <a:pPr marL="0" lvl="1"/>
            <a:r>
              <a:rPr lang="en-US" sz="2000" b="1" dirty="0"/>
              <a:t>Syntax</a:t>
            </a:r>
            <a:r>
              <a:rPr lang="en-US" sz="2000" dirty="0"/>
              <a:t>—</a:t>
            </a:r>
          </a:p>
          <a:p>
            <a:pPr marL="0" lvl="1"/>
            <a:r>
              <a:rPr lang="en-US" sz="2000" dirty="0"/>
              <a:t>SELECT </a:t>
            </a:r>
            <a:r>
              <a:rPr lang="en-US" sz="2000" dirty="0" err="1"/>
              <a:t>colnames</a:t>
            </a:r>
            <a:r>
              <a:rPr lang="en-US" sz="2000" dirty="0"/>
              <a:t>,..,..</a:t>
            </a:r>
          </a:p>
          <a:p>
            <a:pPr marL="0" lvl="1"/>
            <a:r>
              <a:rPr lang="en-US" sz="2000" dirty="0"/>
              <a:t>FROM table1 AS t1</a:t>
            </a:r>
          </a:p>
          <a:p>
            <a:pPr marL="0" lvl="1"/>
            <a:r>
              <a:rPr lang="en-US" sz="2000" b="1" dirty="0"/>
              <a:t>JOIN</a:t>
            </a:r>
            <a:r>
              <a:rPr lang="en-US" sz="2000" dirty="0"/>
              <a:t> table2 AS t2</a:t>
            </a:r>
          </a:p>
          <a:p>
            <a:pPr marL="0" lvl="1"/>
            <a:r>
              <a:rPr lang="en-US" sz="2000" b="1" dirty="0"/>
              <a:t>ON</a:t>
            </a:r>
            <a:r>
              <a:rPr lang="en-US" sz="2000" dirty="0"/>
              <a:t> condition;</a:t>
            </a:r>
            <a:endParaRPr lang="en-IN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BDB3BC9-21E7-46F0-AE56-9777973B1CB4}"/>
              </a:ext>
            </a:extLst>
          </p:cNvPr>
          <p:cNvSpPr/>
          <p:nvPr/>
        </p:nvSpPr>
        <p:spPr>
          <a:xfrm>
            <a:off x="1228727" y="341899"/>
            <a:ext cx="212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Joins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63904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C043524-910C-4F32-8E15-852E6C8523E2}"/>
              </a:ext>
            </a:extLst>
          </p:cNvPr>
          <p:cNvSpPr txBox="1"/>
          <p:nvPr/>
        </p:nvSpPr>
        <p:spPr>
          <a:xfrm>
            <a:off x="1541243" y="929927"/>
            <a:ext cx="9360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Returns records that have matching values in both tables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BDB3BC9-21E7-46F0-AE56-9777973B1CB4}"/>
              </a:ext>
            </a:extLst>
          </p:cNvPr>
          <p:cNvSpPr/>
          <p:nvPr/>
        </p:nvSpPr>
        <p:spPr>
          <a:xfrm>
            <a:off x="1228727" y="341899"/>
            <a:ext cx="212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Inner Join</a:t>
            </a:r>
            <a:r>
              <a:rPr lang="en-US" sz="2000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AB5A987B-AC9B-40DD-BDCE-CF74A9651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32574913"/>
              </p:ext>
            </p:extLst>
          </p:nvPr>
        </p:nvGraphicFramePr>
        <p:xfrm>
          <a:off x="2215529" y="2432539"/>
          <a:ext cx="1771224" cy="270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24">
                  <a:extLst>
                    <a:ext uri="{9D8B030D-6E8A-4147-A177-3AD203B41FA5}">
                      <a16:colId xmlns="" xmlns:a16="http://schemas.microsoft.com/office/drawing/2014/main" val="1161134013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45633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0817056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7679857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Madras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990694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Berlin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22146709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Oslo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099328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Dubai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797382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7BC79442-1A06-4845-A9B0-AB9E098B1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59422071"/>
              </p:ext>
            </p:extLst>
          </p:nvPr>
        </p:nvGraphicFramePr>
        <p:xfrm>
          <a:off x="4604022" y="2477405"/>
          <a:ext cx="1771224" cy="232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24">
                  <a:extLst>
                    <a:ext uri="{9D8B030D-6E8A-4147-A177-3AD203B41FA5}">
                      <a16:colId xmlns="" xmlns:a16="http://schemas.microsoft.com/office/drawing/2014/main" val="1161134013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45633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0817056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7679857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Vienna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990694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Oslo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099328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London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797382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="" xmlns:a16="http://schemas.microsoft.com/office/drawing/2014/main" id="{291BCD8D-5824-4B20-8968-F062098F6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34176101"/>
              </p:ext>
            </p:extLst>
          </p:nvPr>
        </p:nvGraphicFramePr>
        <p:xfrm>
          <a:off x="8303184" y="2848427"/>
          <a:ext cx="1771224" cy="116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24">
                  <a:extLst>
                    <a:ext uri="{9D8B030D-6E8A-4147-A177-3AD203B41FA5}">
                      <a16:colId xmlns="" xmlns:a16="http://schemas.microsoft.com/office/drawing/2014/main" val="1161134013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+B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45633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7679857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Oslo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0993281"/>
                  </a:ext>
                </a:extLst>
              </a:tr>
            </a:tbl>
          </a:graphicData>
        </a:graphic>
      </p:graphicFrame>
      <p:sp>
        <p:nvSpPr>
          <p:cNvPr id="6" name="Equals 5">
            <a:extLst>
              <a:ext uri="{FF2B5EF4-FFF2-40B4-BE49-F238E27FC236}">
                <a16:creationId xmlns="" xmlns:a16="http://schemas.microsoft.com/office/drawing/2014/main" id="{7D2FC508-794E-44B4-A72C-C4BC376D2460}"/>
              </a:ext>
            </a:extLst>
          </p:cNvPr>
          <p:cNvSpPr/>
          <p:nvPr/>
        </p:nvSpPr>
        <p:spPr>
          <a:xfrm>
            <a:off x="6927273" y="3149970"/>
            <a:ext cx="997527" cy="767607"/>
          </a:xfrm>
          <a:prstGeom prst="mathEqual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284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C043524-910C-4F32-8E15-852E6C8523E2}"/>
              </a:ext>
            </a:extLst>
          </p:cNvPr>
          <p:cNvSpPr txBox="1"/>
          <p:nvPr/>
        </p:nvSpPr>
        <p:spPr>
          <a:xfrm>
            <a:off x="1541243" y="929927"/>
            <a:ext cx="9360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Returns all records from the left table, and the matched records from the right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BDB3BC9-21E7-46F0-AE56-9777973B1CB4}"/>
              </a:ext>
            </a:extLst>
          </p:cNvPr>
          <p:cNvSpPr/>
          <p:nvPr/>
        </p:nvSpPr>
        <p:spPr>
          <a:xfrm>
            <a:off x="1228727" y="341899"/>
            <a:ext cx="212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Left Outer Join</a:t>
            </a:r>
            <a:r>
              <a:rPr lang="en-US" sz="2000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AB5A987B-AC9B-40DD-BDCE-CF74A9651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28738070"/>
              </p:ext>
            </p:extLst>
          </p:nvPr>
        </p:nvGraphicFramePr>
        <p:xfrm>
          <a:off x="1811469" y="2283881"/>
          <a:ext cx="1771224" cy="270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24">
                  <a:extLst>
                    <a:ext uri="{9D8B030D-6E8A-4147-A177-3AD203B41FA5}">
                      <a16:colId xmlns="" xmlns:a16="http://schemas.microsoft.com/office/drawing/2014/main" val="1161134013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45633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0817056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7679857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Madras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990694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Berlin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22146709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Oslo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099328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Dubai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797382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7BC79442-1A06-4845-A9B0-AB9E098B1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57187767"/>
              </p:ext>
            </p:extLst>
          </p:nvPr>
        </p:nvGraphicFramePr>
        <p:xfrm>
          <a:off x="4159718" y="2477405"/>
          <a:ext cx="1771224" cy="232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24">
                  <a:extLst>
                    <a:ext uri="{9D8B030D-6E8A-4147-A177-3AD203B41FA5}">
                      <a16:colId xmlns="" xmlns:a16="http://schemas.microsoft.com/office/drawing/2014/main" val="1161134013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45633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0817056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7679857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Vienna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990694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Oslo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099328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London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7973822"/>
                  </a:ext>
                </a:extLst>
              </a:tr>
            </a:tbl>
          </a:graphicData>
        </a:graphic>
      </p:graphicFrame>
      <p:sp>
        <p:nvSpPr>
          <p:cNvPr id="6" name="Equals 5">
            <a:extLst>
              <a:ext uri="{FF2B5EF4-FFF2-40B4-BE49-F238E27FC236}">
                <a16:creationId xmlns="" xmlns:a16="http://schemas.microsoft.com/office/drawing/2014/main" id="{7D2FC508-794E-44B4-A72C-C4BC376D2460}"/>
              </a:ext>
            </a:extLst>
          </p:cNvPr>
          <p:cNvSpPr/>
          <p:nvPr/>
        </p:nvSpPr>
        <p:spPr>
          <a:xfrm>
            <a:off x="6452279" y="3149970"/>
            <a:ext cx="997527" cy="767607"/>
          </a:xfrm>
          <a:prstGeom prst="mathEqual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8EDE9A2F-3186-4988-A999-D8730E09D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17521478"/>
              </p:ext>
            </p:extLst>
          </p:nvPr>
        </p:nvGraphicFramePr>
        <p:xfrm>
          <a:off x="8016300" y="2267855"/>
          <a:ext cx="1771224" cy="270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24">
                  <a:extLst>
                    <a:ext uri="{9D8B030D-6E8A-4147-A177-3AD203B41FA5}">
                      <a16:colId xmlns="" xmlns:a16="http://schemas.microsoft.com/office/drawing/2014/main" val="1161134013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45633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0817056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7679857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Madras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990694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Berlin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22146709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Oslo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099328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Dubai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797382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="" xmlns:a16="http://schemas.microsoft.com/office/drawing/2014/main" id="{3E9109F5-774B-4931-BDE6-80C8CA69A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24563236"/>
              </p:ext>
            </p:extLst>
          </p:nvPr>
        </p:nvGraphicFramePr>
        <p:xfrm>
          <a:off x="9787524" y="2267855"/>
          <a:ext cx="1771224" cy="232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24">
                  <a:extLst>
                    <a:ext uri="{9D8B030D-6E8A-4147-A177-3AD203B41FA5}">
                      <a16:colId xmlns="" xmlns:a16="http://schemas.microsoft.com/office/drawing/2014/main" val="1161134013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45633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0817056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7679857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2990694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Oslo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099328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87973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2370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C043524-910C-4F32-8E15-852E6C8523E2}"/>
              </a:ext>
            </a:extLst>
          </p:cNvPr>
          <p:cNvSpPr txBox="1"/>
          <p:nvPr/>
        </p:nvSpPr>
        <p:spPr>
          <a:xfrm>
            <a:off x="1541243" y="929927"/>
            <a:ext cx="9360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Returns all records from the right table, and the matched records from the left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BDB3BC9-21E7-46F0-AE56-9777973B1CB4}"/>
              </a:ext>
            </a:extLst>
          </p:cNvPr>
          <p:cNvSpPr/>
          <p:nvPr/>
        </p:nvSpPr>
        <p:spPr>
          <a:xfrm>
            <a:off x="1228726" y="341899"/>
            <a:ext cx="2717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Right Outer Join</a:t>
            </a:r>
            <a:r>
              <a:rPr lang="en-US" sz="2000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AB5A987B-AC9B-40DD-BDCE-CF74A9651C6D}"/>
              </a:ext>
            </a:extLst>
          </p:cNvPr>
          <p:cNvGraphicFramePr>
            <a:graphicFrameLocks noGrp="1"/>
          </p:cNvGraphicFramePr>
          <p:nvPr/>
        </p:nvGraphicFramePr>
        <p:xfrm>
          <a:off x="1811469" y="2283881"/>
          <a:ext cx="1771224" cy="270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24">
                  <a:extLst>
                    <a:ext uri="{9D8B030D-6E8A-4147-A177-3AD203B41FA5}">
                      <a16:colId xmlns="" xmlns:a16="http://schemas.microsoft.com/office/drawing/2014/main" val="1161134013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45633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0817056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7679857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Madras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990694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Berlin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22146709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Oslo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099328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Dubai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797382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7BC79442-1A06-4845-A9B0-AB9E098B1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01522621"/>
              </p:ext>
            </p:extLst>
          </p:nvPr>
        </p:nvGraphicFramePr>
        <p:xfrm>
          <a:off x="9787524" y="2267855"/>
          <a:ext cx="1771224" cy="232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24">
                  <a:extLst>
                    <a:ext uri="{9D8B030D-6E8A-4147-A177-3AD203B41FA5}">
                      <a16:colId xmlns="" xmlns:a16="http://schemas.microsoft.com/office/drawing/2014/main" val="1161134013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45633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0817056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7679857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Vienna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990694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Oslo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099328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London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7973822"/>
                  </a:ext>
                </a:extLst>
              </a:tr>
            </a:tbl>
          </a:graphicData>
        </a:graphic>
      </p:graphicFrame>
      <p:sp>
        <p:nvSpPr>
          <p:cNvPr id="6" name="Equals 5">
            <a:extLst>
              <a:ext uri="{FF2B5EF4-FFF2-40B4-BE49-F238E27FC236}">
                <a16:creationId xmlns="" xmlns:a16="http://schemas.microsoft.com/office/drawing/2014/main" id="{7D2FC508-794E-44B4-A72C-C4BC376D2460}"/>
              </a:ext>
            </a:extLst>
          </p:cNvPr>
          <p:cNvSpPr/>
          <p:nvPr/>
        </p:nvSpPr>
        <p:spPr>
          <a:xfrm>
            <a:off x="6452279" y="3149970"/>
            <a:ext cx="997527" cy="767607"/>
          </a:xfrm>
          <a:prstGeom prst="mathEqual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8EDE9A2F-3186-4988-A999-D8730E09D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41557271"/>
              </p:ext>
            </p:extLst>
          </p:nvPr>
        </p:nvGraphicFramePr>
        <p:xfrm>
          <a:off x="8016300" y="2267855"/>
          <a:ext cx="1771224" cy="270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24">
                  <a:extLst>
                    <a:ext uri="{9D8B030D-6E8A-4147-A177-3AD203B41FA5}">
                      <a16:colId xmlns="" xmlns:a16="http://schemas.microsoft.com/office/drawing/2014/main" val="1161134013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45633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0817056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7679857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2990694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22146709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Oslo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099328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8797382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="" xmlns:a16="http://schemas.microsoft.com/office/drawing/2014/main" id="{47B34A47-9D60-46DA-852B-7BBBAE627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09991602"/>
              </p:ext>
            </p:extLst>
          </p:nvPr>
        </p:nvGraphicFramePr>
        <p:xfrm>
          <a:off x="4291024" y="2461379"/>
          <a:ext cx="1771224" cy="232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24">
                  <a:extLst>
                    <a:ext uri="{9D8B030D-6E8A-4147-A177-3AD203B41FA5}">
                      <a16:colId xmlns="" xmlns:a16="http://schemas.microsoft.com/office/drawing/2014/main" val="1161134013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45633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0817056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7679857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Vienna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990694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Oslo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099328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London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7973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0169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C043524-910C-4F32-8E15-852E6C8523E2}"/>
              </a:ext>
            </a:extLst>
          </p:cNvPr>
          <p:cNvSpPr txBox="1"/>
          <p:nvPr/>
        </p:nvSpPr>
        <p:spPr>
          <a:xfrm>
            <a:off x="1541243" y="929927"/>
            <a:ext cx="9360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Returns all records when there is a match in either left or right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BDB3BC9-21E7-46F0-AE56-9777973B1CB4}"/>
              </a:ext>
            </a:extLst>
          </p:cNvPr>
          <p:cNvSpPr/>
          <p:nvPr/>
        </p:nvSpPr>
        <p:spPr>
          <a:xfrm>
            <a:off x="1228726" y="341899"/>
            <a:ext cx="2717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Full Outer Join</a:t>
            </a:r>
            <a:r>
              <a:rPr lang="en-US" sz="2000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AB5A987B-AC9B-40DD-BDCE-CF74A9651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76637691"/>
              </p:ext>
            </p:extLst>
          </p:nvPr>
        </p:nvGraphicFramePr>
        <p:xfrm>
          <a:off x="1811469" y="2283881"/>
          <a:ext cx="1771224" cy="270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24">
                  <a:extLst>
                    <a:ext uri="{9D8B030D-6E8A-4147-A177-3AD203B41FA5}">
                      <a16:colId xmlns="" xmlns:a16="http://schemas.microsoft.com/office/drawing/2014/main" val="1161134013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45633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0817056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7679857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Madras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990694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Berlin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22146709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Oslo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099328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Dubai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797382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7BC79442-1A06-4845-A9B0-AB9E098B1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41468977"/>
              </p:ext>
            </p:extLst>
          </p:nvPr>
        </p:nvGraphicFramePr>
        <p:xfrm>
          <a:off x="9787524" y="2267855"/>
          <a:ext cx="1771224" cy="232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24">
                  <a:extLst>
                    <a:ext uri="{9D8B030D-6E8A-4147-A177-3AD203B41FA5}">
                      <a16:colId xmlns="" xmlns:a16="http://schemas.microsoft.com/office/drawing/2014/main" val="1161134013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45633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0817056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7679857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2990694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Oslo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099328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87973822"/>
                  </a:ext>
                </a:extLst>
              </a:tr>
            </a:tbl>
          </a:graphicData>
        </a:graphic>
      </p:graphicFrame>
      <p:sp>
        <p:nvSpPr>
          <p:cNvPr id="6" name="Equals 5">
            <a:extLst>
              <a:ext uri="{FF2B5EF4-FFF2-40B4-BE49-F238E27FC236}">
                <a16:creationId xmlns="" xmlns:a16="http://schemas.microsoft.com/office/drawing/2014/main" id="{7D2FC508-794E-44B4-A72C-C4BC376D2460}"/>
              </a:ext>
            </a:extLst>
          </p:cNvPr>
          <p:cNvSpPr/>
          <p:nvPr/>
        </p:nvSpPr>
        <p:spPr>
          <a:xfrm>
            <a:off x="6452279" y="3149970"/>
            <a:ext cx="997527" cy="767607"/>
          </a:xfrm>
          <a:prstGeom prst="mathEqual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="" xmlns:a16="http://schemas.microsoft.com/office/drawing/2014/main" id="{47B34A47-9D60-46DA-852B-7BBBAE627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74652147"/>
              </p:ext>
            </p:extLst>
          </p:nvPr>
        </p:nvGraphicFramePr>
        <p:xfrm>
          <a:off x="4291024" y="2461379"/>
          <a:ext cx="1771224" cy="232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24">
                  <a:extLst>
                    <a:ext uri="{9D8B030D-6E8A-4147-A177-3AD203B41FA5}">
                      <a16:colId xmlns="" xmlns:a16="http://schemas.microsoft.com/office/drawing/2014/main" val="1161134013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45633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0817056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7679857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Vienna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990694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Oslo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099328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London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797382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="" xmlns:a16="http://schemas.microsoft.com/office/drawing/2014/main" id="{2DDEE194-99F3-474B-B9E0-7CA22116A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91777087"/>
              </p:ext>
            </p:extLst>
          </p:nvPr>
        </p:nvGraphicFramePr>
        <p:xfrm>
          <a:off x="8016300" y="2267855"/>
          <a:ext cx="1771224" cy="270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24">
                  <a:extLst>
                    <a:ext uri="{9D8B030D-6E8A-4147-A177-3AD203B41FA5}">
                      <a16:colId xmlns="" xmlns:a16="http://schemas.microsoft.com/office/drawing/2014/main" val="1161134013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45633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0817056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7679857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Madras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990694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Berlin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22146709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Oslo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099328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Dubai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797382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="" xmlns:a16="http://schemas.microsoft.com/office/drawing/2014/main" id="{AA07C786-C379-4014-8760-911645533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7042422"/>
              </p:ext>
            </p:extLst>
          </p:nvPr>
        </p:nvGraphicFramePr>
        <p:xfrm>
          <a:off x="9787524" y="4590143"/>
          <a:ext cx="1771224" cy="154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24">
                  <a:extLst>
                    <a:ext uri="{9D8B030D-6E8A-4147-A177-3AD203B41FA5}">
                      <a16:colId xmlns="" xmlns:a16="http://schemas.microsoft.com/office/drawing/2014/main" val="1161134013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02912999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LA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0817056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Vienna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990694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London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7973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9341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BDB3BC9-21E7-46F0-AE56-9777973B1CB4}"/>
              </a:ext>
            </a:extLst>
          </p:cNvPr>
          <p:cNvSpPr/>
          <p:nvPr/>
        </p:nvSpPr>
        <p:spPr>
          <a:xfrm>
            <a:off x="1241130" y="318655"/>
            <a:ext cx="2717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Cross Join</a:t>
            </a:r>
            <a:r>
              <a:rPr lang="en-US" sz="2000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AB5A987B-AC9B-40DD-BDCE-CF74A9651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12007068"/>
              </p:ext>
            </p:extLst>
          </p:nvPr>
        </p:nvGraphicFramePr>
        <p:xfrm>
          <a:off x="1831492" y="2649500"/>
          <a:ext cx="1771224" cy="154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24">
                  <a:extLst>
                    <a:ext uri="{9D8B030D-6E8A-4147-A177-3AD203B41FA5}">
                      <a16:colId xmlns="" xmlns:a16="http://schemas.microsoft.com/office/drawing/2014/main" val="1161134013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45633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0817056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7679857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Berlin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22146709"/>
                  </a:ext>
                </a:extLst>
              </a:tr>
            </a:tbl>
          </a:graphicData>
        </a:graphic>
      </p:graphicFrame>
      <p:sp>
        <p:nvSpPr>
          <p:cNvPr id="6" name="Equals 5">
            <a:extLst>
              <a:ext uri="{FF2B5EF4-FFF2-40B4-BE49-F238E27FC236}">
                <a16:creationId xmlns="" xmlns:a16="http://schemas.microsoft.com/office/drawing/2014/main" id="{7D2FC508-794E-44B4-A72C-C4BC376D2460}"/>
              </a:ext>
            </a:extLst>
          </p:cNvPr>
          <p:cNvSpPr/>
          <p:nvPr/>
        </p:nvSpPr>
        <p:spPr>
          <a:xfrm>
            <a:off x="6452279" y="3149970"/>
            <a:ext cx="997527" cy="767607"/>
          </a:xfrm>
          <a:prstGeom prst="mathEqual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="" xmlns:a16="http://schemas.microsoft.com/office/drawing/2014/main" id="{47B34A47-9D60-46DA-852B-7BBBAE627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13418811"/>
              </p:ext>
            </p:extLst>
          </p:nvPr>
        </p:nvGraphicFramePr>
        <p:xfrm>
          <a:off x="4271480" y="2843024"/>
          <a:ext cx="1771224" cy="116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24">
                  <a:extLst>
                    <a:ext uri="{9D8B030D-6E8A-4147-A177-3AD203B41FA5}">
                      <a16:colId xmlns="" xmlns:a16="http://schemas.microsoft.com/office/drawing/2014/main" val="1161134013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45633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0817056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767985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="" xmlns:a16="http://schemas.microsoft.com/office/drawing/2014/main" id="{271EF778-3D56-4516-85C4-76B8A1F44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13351226"/>
              </p:ext>
            </p:extLst>
          </p:nvPr>
        </p:nvGraphicFramePr>
        <p:xfrm>
          <a:off x="8046222" y="2074331"/>
          <a:ext cx="1771224" cy="270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24">
                  <a:extLst>
                    <a:ext uri="{9D8B030D-6E8A-4147-A177-3AD203B41FA5}">
                      <a16:colId xmlns="" xmlns:a16="http://schemas.microsoft.com/office/drawing/2014/main" val="1161134013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45633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0817056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0084632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7679857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9168827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Berlin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22146709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Berlin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467118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="" xmlns:a16="http://schemas.microsoft.com/office/drawing/2014/main" id="{D6192120-7B9A-49F6-BE70-676C47361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87663466"/>
              </p:ext>
            </p:extLst>
          </p:nvPr>
        </p:nvGraphicFramePr>
        <p:xfrm>
          <a:off x="9817446" y="2071618"/>
          <a:ext cx="1771224" cy="116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24">
                  <a:extLst>
                    <a:ext uri="{9D8B030D-6E8A-4147-A177-3AD203B41FA5}">
                      <a16:colId xmlns="" xmlns:a16="http://schemas.microsoft.com/office/drawing/2014/main" val="1161134013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45633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0817056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7679857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="" xmlns:a16="http://schemas.microsoft.com/office/drawing/2014/main" id="{7B2CA345-6479-4CAD-B728-1AC25018C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84230558"/>
              </p:ext>
            </p:extLst>
          </p:nvPr>
        </p:nvGraphicFramePr>
        <p:xfrm>
          <a:off x="9819885" y="3242792"/>
          <a:ext cx="1771224" cy="77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24">
                  <a:extLst>
                    <a:ext uri="{9D8B030D-6E8A-4147-A177-3AD203B41FA5}">
                      <a16:colId xmlns="" xmlns:a16="http://schemas.microsoft.com/office/drawing/2014/main" val="1161134013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LA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0817056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767985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BAE1F896-2C0B-4B09-9172-3D2438F49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75386529"/>
              </p:ext>
            </p:extLst>
          </p:nvPr>
        </p:nvGraphicFramePr>
        <p:xfrm>
          <a:off x="9816002" y="4009571"/>
          <a:ext cx="1771224" cy="77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24">
                  <a:extLst>
                    <a:ext uri="{9D8B030D-6E8A-4147-A177-3AD203B41FA5}">
                      <a16:colId xmlns="" xmlns:a16="http://schemas.microsoft.com/office/drawing/2014/main" val="1161134013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LA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0817056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767985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A1504E6-A93A-4AAB-9DD4-BCB615E9B1C2}"/>
              </a:ext>
            </a:extLst>
          </p:cNvPr>
          <p:cNvSpPr txBox="1"/>
          <p:nvPr/>
        </p:nvSpPr>
        <p:spPr>
          <a:xfrm>
            <a:off x="1831492" y="785873"/>
            <a:ext cx="9241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CROSS JOIN returns the </a:t>
            </a:r>
            <a:r>
              <a:rPr lang="en-US" sz="2000" b="1" dirty="0"/>
              <a:t>Cartesian product </a:t>
            </a:r>
            <a:r>
              <a:rPr lang="en-US" sz="2000" dirty="0"/>
              <a:t>of the two tables, meaning it combines every row from the first table with every row from the second table.</a:t>
            </a:r>
          </a:p>
        </p:txBody>
      </p:sp>
    </p:spTree>
    <p:extLst>
      <p:ext uri="{BB962C8B-B14F-4D97-AF65-F5344CB8AC3E}">
        <p14:creationId xmlns="" xmlns:p14="http://schemas.microsoft.com/office/powerpoint/2010/main" val="245576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BDB3BC9-21E7-46F0-AE56-9777973B1CB4}"/>
              </a:ext>
            </a:extLst>
          </p:cNvPr>
          <p:cNvSpPr/>
          <p:nvPr/>
        </p:nvSpPr>
        <p:spPr>
          <a:xfrm>
            <a:off x="1241130" y="318655"/>
            <a:ext cx="2717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Self Join</a:t>
            </a:r>
            <a:r>
              <a:rPr lang="en-US" sz="2000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AB5A987B-AC9B-40DD-BDCE-CF74A9651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46965605"/>
              </p:ext>
            </p:extLst>
          </p:nvPr>
        </p:nvGraphicFramePr>
        <p:xfrm>
          <a:off x="2452914" y="2627608"/>
          <a:ext cx="1771224" cy="154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24">
                  <a:extLst>
                    <a:ext uri="{9D8B030D-6E8A-4147-A177-3AD203B41FA5}">
                      <a16:colId xmlns="" xmlns:a16="http://schemas.microsoft.com/office/drawing/2014/main" val="1161134013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45633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0817056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7679857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Berlin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22146709"/>
                  </a:ext>
                </a:extLst>
              </a:tr>
            </a:tbl>
          </a:graphicData>
        </a:graphic>
      </p:graphicFrame>
      <p:sp>
        <p:nvSpPr>
          <p:cNvPr id="6" name="Equals 5">
            <a:extLst>
              <a:ext uri="{FF2B5EF4-FFF2-40B4-BE49-F238E27FC236}">
                <a16:creationId xmlns="" xmlns:a16="http://schemas.microsoft.com/office/drawing/2014/main" id="{7D2FC508-794E-44B4-A72C-C4BC376D2460}"/>
              </a:ext>
            </a:extLst>
          </p:cNvPr>
          <p:cNvSpPr/>
          <p:nvPr/>
        </p:nvSpPr>
        <p:spPr>
          <a:xfrm>
            <a:off x="5606118" y="3163618"/>
            <a:ext cx="997527" cy="767607"/>
          </a:xfrm>
          <a:prstGeom prst="mathEqual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D1E3520-5B57-4217-902C-03C4F96E0F11}"/>
              </a:ext>
            </a:extLst>
          </p:cNvPr>
          <p:cNvSpPr/>
          <p:nvPr/>
        </p:nvSpPr>
        <p:spPr>
          <a:xfrm>
            <a:off x="1555844" y="834792"/>
            <a:ext cx="10026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A self join is a special type of join where a table is joined with itself. </a:t>
            </a:r>
          </a:p>
          <a:p>
            <a:r>
              <a:rPr lang="en-IN" sz="2000" dirty="0"/>
              <a:t>This is useful when you have hierarchical data or need to compare rows within the same table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271EF778-3D56-4516-85C4-76B8A1F44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13351226"/>
              </p:ext>
            </p:extLst>
          </p:nvPr>
        </p:nvGraphicFramePr>
        <p:xfrm>
          <a:off x="7336539" y="2074331"/>
          <a:ext cx="1771224" cy="38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24">
                  <a:extLst>
                    <a:ext uri="{9D8B030D-6E8A-4147-A177-3AD203B41FA5}">
                      <a16:colId xmlns="" xmlns:a16="http://schemas.microsoft.com/office/drawing/2014/main" val="1161134013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45633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0817056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0084632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Rome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7679857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9168827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Paris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Berlin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22146709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Berlin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4671189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Berlin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AB5A987B-AC9B-40DD-BDCE-CF74A9651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46965605"/>
              </p:ext>
            </p:extLst>
          </p:nvPr>
        </p:nvGraphicFramePr>
        <p:xfrm>
          <a:off x="9115295" y="2070325"/>
          <a:ext cx="1771224" cy="154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24">
                  <a:extLst>
                    <a:ext uri="{9D8B030D-6E8A-4147-A177-3AD203B41FA5}">
                      <a16:colId xmlns="" xmlns:a16="http://schemas.microsoft.com/office/drawing/2014/main" val="1161134013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45633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0817056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7679857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Berlin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2214670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="" xmlns:a16="http://schemas.microsoft.com/office/drawing/2014/main" id="{AB5A987B-AC9B-40DD-BDCE-CF74A9651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46965605"/>
              </p:ext>
            </p:extLst>
          </p:nvPr>
        </p:nvGraphicFramePr>
        <p:xfrm>
          <a:off x="9115296" y="3626169"/>
          <a:ext cx="1771224" cy="116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24">
                  <a:extLst>
                    <a:ext uri="{9D8B030D-6E8A-4147-A177-3AD203B41FA5}">
                      <a16:colId xmlns="" xmlns:a16="http://schemas.microsoft.com/office/drawing/2014/main" val="1161134013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Rome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0817056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7679857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Berlin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2214670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="" xmlns:a16="http://schemas.microsoft.com/office/drawing/2014/main" id="{AB5A987B-AC9B-40DD-BDCE-CF74A9651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46965605"/>
              </p:ext>
            </p:extLst>
          </p:nvPr>
        </p:nvGraphicFramePr>
        <p:xfrm>
          <a:off x="9117570" y="4788503"/>
          <a:ext cx="1771224" cy="116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24">
                  <a:extLst>
                    <a:ext uri="{9D8B030D-6E8A-4147-A177-3AD203B41FA5}">
                      <a16:colId xmlns="" xmlns:a16="http://schemas.microsoft.com/office/drawing/2014/main" val="1161134013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Rome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0817056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7679857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Berlin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22146709"/>
                  </a:ext>
                </a:extLst>
              </a:tr>
            </a:tbl>
          </a:graphicData>
        </a:graphic>
      </p:graphicFrame>
      <p:sp>
        <p:nvSpPr>
          <p:cNvPr id="21" name="Curved Up Arrow 20"/>
          <p:cNvSpPr/>
          <p:nvPr/>
        </p:nvSpPr>
        <p:spPr>
          <a:xfrm rot="13762548">
            <a:off x="3741568" y="2211589"/>
            <a:ext cx="1168261" cy="784709"/>
          </a:xfrm>
          <a:prstGeom prst="curved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68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QL 1 - Copy" id="{32B4FDDD-C0EC-4F74-A9F7-D88133861A29}" vid="{617CC9F2-C2EC-4E28-9838-A6916D0E89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 1 - Copy</Template>
  <TotalTime>494</TotalTime>
  <Words>477</Words>
  <Application>Microsoft Office PowerPoint</Application>
  <PresentationFormat>Custom</PresentationFormat>
  <Paragraphs>182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Dandekar</dc:creator>
  <cp:lastModifiedBy>DELL</cp:lastModifiedBy>
  <cp:revision>64</cp:revision>
  <dcterms:created xsi:type="dcterms:W3CDTF">2024-07-05T02:56:52Z</dcterms:created>
  <dcterms:modified xsi:type="dcterms:W3CDTF">2024-08-05T03:06:38Z</dcterms:modified>
</cp:coreProperties>
</file>