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72" r:id="rId7"/>
    <p:sldId id="262" r:id="rId8"/>
    <p:sldId id="263" r:id="rId9"/>
    <p:sldId id="265" r:id="rId10"/>
    <p:sldId id="267" r:id="rId11"/>
    <p:sldId id="268" r:id="rId12"/>
    <p:sldId id="273" r:id="rId13"/>
    <p:sldId id="27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4054-C29F-4E67-9480-C5E8803C74A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756-8656-40E4-AD87-3EA264BE06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5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4054-C29F-4E67-9480-C5E8803C74A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756-8656-40E4-AD87-3EA264BE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3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4054-C29F-4E67-9480-C5E8803C74A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756-8656-40E4-AD87-3EA264BE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0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4054-C29F-4E67-9480-C5E8803C74A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756-8656-40E4-AD87-3EA264BE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4054-C29F-4E67-9480-C5E8803C74A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756-8656-40E4-AD87-3EA264BE06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8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4054-C29F-4E67-9480-C5E8803C74A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756-8656-40E4-AD87-3EA264BE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6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4054-C29F-4E67-9480-C5E8803C74A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756-8656-40E4-AD87-3EA264BE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4054-C29F-4E67-9480-C5E8803C74A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756-8656-40E4-AD87-3EA264BE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0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4054-C29F-4E67-9480-C5E8803C74A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756-8656-40E4-AD87-3EA264BE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2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724054-C29F-4E67-9480-C5E8803C74A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C9756-8656-40E4-AD87-3EA264BE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4054-C29F-4E67-9480-C5E8803C74A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756-8656-40E4-AD87-3EA264BE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8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724054-C29F-4E67-9480-C5E8803C74A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C9756-8656-40E4-AD87-3EA264BE06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7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arrow pointing up&#10;&#10;Description automatically generated with medium confidence">
            <a:extLst>
              <a:ext uri="{FF2B5EF4-FFF2-40B4-BE49-F238E27FC236}">
                <a16:creationId xmlns:a16="http://schemas.microsoft.com/office/drawing/2014/main" id="{235E24BD-B788-4538-4351-67E643199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51756-0DDD-4C32-AC7D-36BEEF31C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609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Stock Market Forecasting 			and Analysis</a:t>
            </a:r>
            <a:endParaRPr lang="en-US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FF455-B08A-4E28-8993-0E404506B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Autofit/>
          </a:bodyPr>
          <a:lstStyle/>
          <a:p>
            <a:r>
              <a:rPr lang="en-US" sz="1800" i="1" dirty="0">
                <a:solidFill>
                  <a:srgbClr val="FFFFFF"/>
                </a:solidFill>
              </a:rPr>
              <a:t>By</a:t>
            </a:r>
          </a:p>
          <a:p>
            <a:r>
              <a:rPr lang="en-US" sz="1800" i="1" dirty="0">
                <a:solidFill>
                  <a:srgbClr val="FFFFFF"/>
                </a:solidFill>
              </a:rPr>
              <a:t>Mayuri Darshan Pandit,</a:t>
            </a:r>
          </a:p>
          <a:p>
            <a:r>
              <a:rPr lang="en-US" sz="1800" i="1" dirty="0">
                <a:solidFill>
                  <a:srgbClr val="FFFFFF"/>
                </a:solidFill>
              </a:rPr>
              <a:t>MIT Vishwaprayag University, Solapur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33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E3D-7155-4ACB-9808-2E9411EC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+mn-lt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CCB3-039D-40D5-8817-FE8816E8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0" i="0" dirty="0">
                <a:solidFill>
                  <a:srgbClr val="0F0F0F"/>
                </a:solidFill>
                <a:effectLst/>
              </a:rPr>
              <a:t>Describing data sources </a:t>
            </a:r>
          </a:p>
          <a:p>
            <a:pPr lvl="1" algn="just">
              <a:lnSpc>
                <a:spcPct val="150000"/>
              </a:lnSpc>
            </a:pPr>
            <a:r>
              <a:rPr lang="en-US" sz="2800" b="0" i="0" dirty="0">
                <a:solidFill>
                  <a:srgbClr val="0F0F0F"/>
                </a:solidFill>
                <a:effectLst/>
              </a:rPr>
              <a:t>(e.g., Google finance, Yahoo Finance).</a:t>
            </a:r>
          </a:p>
          <a:p>
            <a:pPr algn="just">
              <a:lnSpc>
                <a:spcPct val="150000"/>
              </a:lnSpc>
            </a:pPr>
            <a:r>
              <a:rPr lang="en-US" sz="3200" b="0" i="0" dirty="0">
                <a:solidFill>
                  <a:srgbClr val="0F0F0F"/>
                </a:solidFill>
                <a:effectLst/>
              </a:rPr>
              <a:t>Types of data collected </a:t>
            </a:r>
          </a:p>
          <a:p>
            <a:pPr lvl="1" algn="just">
              <a:lnSpc>
                <a:spcPct val="150000"/>
              </a:lnSpc>
            </a:pPr>
            <a:r>
              <a:rPr lang="en-US" sz="2800" b="0" i="0" dirty="0">
                <a:solidFill>
                  <a:srgbClr val="0F0F0F"/>
                </a:solidFill>
                <a:effectLst/>
              </a:rPr>
              <a:t>(historical stock prices, trading volume).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0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E3D-7155-4ACB-9808-2E9411EC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+mn-lt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CCB3-039D-40D5-8817-FE8816E8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6538" indent="-236538"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3200" b="0" i="0" dirty="0">
                <a:solidFill>
                  <a:srgbClr val="0F0F0F"/>
                </a:solidFill>
                <a:effectLst/>
              </a:rPr>
              <a:t>Visualizations of stock price trends over time.</a:t>
            </a:r>
          </a:p>
          <a:p>
            <a:pPr marL="525463" lvl="2" indent="-185738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F0F0F"/>
                </a:solidFill>
                <a:effectLst/>
              </a:rPr>
              <a:t>line chart is useful for showing the general trend of a stock over a specific time period</a:t>
            </a:r>
          </a:p>
          <a:p>
            <a:pPr marL="525463" lvl="2" indent="-185738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F0F0F"/>
                </a:solidFill>
                <a:effectLst/>
              </a:rPr>
              <a:t>Candlestick charts display the open, high, low, and close prices for each time period. </a:t>
            </a:r>
          </a:p>
          <a:p>
            <a:pPr marL="525463" lvl="2" indent="-185738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F0F0F"/>
                </a:solidFill>
                <a:effectLst/>
              </a:rPr>
              <a:t>Bar charts can be used to show the daily or monthly price movements of a stock. </a:t>
            </a:r>
            <a:endParaRPr lang="en-US" sz="3200" b="0" i="0" dirty="0">
              <a:solidFill>
                <a:srgbClr val="0F0F0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023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product&#10;&#10;Description automatically generated">
            <a:extLst>
              <a:ext uri="{FF2B5EF4-FFF2-40B4-BE49-F238E27FC236}">
                <a16:creationId xmlns:a16="http://schemas.microsoft.com/office/drawing/2014/main" id="{3A3CBCD1-39C3-E3F6-7292-9950A78B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3" y="130629"/>
            <a:ext cx="11974286" cy="6041571"/>
          </a:xfrm>
        </p:spPr>
      </p:pic>
    </p:spTree>
    <p:extLst>
      <p:ext uri="{BB962C8B-B14F-4D97-AF65-F5344CB8AC3E}">
        <p14:creationId xmlns:p14="http://schemas.microsoft.com/office/powerpoint/2010/main" val="231173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E3D-7155-4ACB-9808-2E9411EC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effectLst/>
                <a:latin typeface="+mn-lt"/>
              </a:rPr>
              <a:t>Results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CCB3-039D-40D5-8817-FE8816E8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36538" indent="-236538"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F0F0F"/>
                </a:solidFill>
                <a:effectLst/>
              </a:rPr>
              <a:t>Continuously monitoring the model's performance and update it as needed.</a:t>
            </a:r>
          </a:p>
          <a:p>
            <a:pPr marL="236538" indent="-236538"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F0F0F"/>
                </a:solidFill>
                <a:effectLst/>
              </a:rPr>
              <a:t>Provide insights into the direction of stock price movements.</a:t>
            </a:r>
          </a:p>
          <a:p>
            <a:pPr marL="529146" lvl="1" indent="-236538"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F0F0F"/>
                </a:solidFill>
                <a:effectLst/>
              </a:rPr>
              <a:t>Whether a stock is in an upward, downward, or sideways trend based on historical patterns.</a:t>
            </a:r>
          </a:p>
        </p:txBody>
      </p:sp>
    </p:spTree>
    <p:extLst>
      <p:ext uri="{BB962C8B-B14F-4D97-AF65-F5344CB8AC3E}">
        <p14:creationId xmlns:p14="http://schemas.microsoft.com/office/powerpoint/2010/main" val="304605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A436-6AC7-8F8B-2170-85555908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88B1-F643-159B-97AC-1A9B0417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b="1" dirty="0"/>
          </a:p>
          <a:p>
            <a:pPr algn="ctr"/>
            <a:r>
              <a:rPr lang="en-US" sz="6000" b="1" dirty="0"/>
              <a:t>THANK YOU…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28569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15BFC2-A8A3-FB8B-DFEA-144892DC9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4" b="45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5A6FA7-DD3F-7F6A-2617-2EFF7481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Index</a:t>
            </a:r>
            <a:endParaRPr lang="en-US" b="1" i="0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6260-9B4A-E3E3-3700-19C73987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339725" indent="-339725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</a:rPr>
              <a:t>Introduction</a:t>
            </a:r>
          </a:p>
          <a:p>
            <a:pPr marL="339725" indent="-339725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</a:rPr>
              <a:t>Problem statement</a:t>
            </a:r>
          </a:p>
          <a:p>
            <a:pPr marL="339725" indent="-339725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</a:rPr>
              <a:t>Objective</a:t>
            </a:r>
          </a:p>
          <a:p>
            <a:pPr marL="339725" indent="-339725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</a:rPr>
              <a:t>Data Collection</a:t>
            </a:r>
          </a:p>
          <a:p>
            <a:pPr marL="339725" indent="-339725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</a:rPr>
              <a:t>Exploratory Data Analysis (EDA)</a:t>
            </a:r>
          </a:p>
          <a:p>
            <a:pPr marL="339725" indent="-339725">
              <a:buFont typeface="Wingdings" panose="05000000000000000000" pitchFamily="2" charset="2"/>
              <a:buChar char="q"/>
            </a:pPr>
            <a:r>
              <a:rPr lang="en-US" sz="2400" dirty="0"/>
              <a:t>ER- Diagram</a:t>
            </a:r>
            <a:endParaRPr lang="en-US" sz="2400" b="0" i="0" dirty="0">
              <a:effectLst/>
            </a:endParaRPr>
          </a:p>
          <a:p>
            <a:pPr marL="339725" indent="-339725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</a:rPr>
              <a:t>Results and 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56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E3D-7155-4ACB-9808-2E9411EC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+mn-lt"/>
              </a:rPr>
              <a:t>Introduction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CCB3-039D-40D5-8817-FE8816E8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Stock market is a financial marketplace where buyers and sellers trade shares of publicly-listed companies.</a:t>
            </a:r>
          </a:p>
          <a:p>
            <a:pPr marL="236538" indent="-23653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serves as a platform for companies to raise capital by issuing stocks (equity) to the public, and for investors to buy and sell these stocks.</a:t>
            </a:r>
          </a:p>
          <a:p>
            <a:pPr marL="236538" indent="-23653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includes Primary and Secondary Markets.</a:t>
            </a:r>
          </a:p>
          <a:p>
            <a:pPr marL="236538" indent="-23653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Shares and Ownership</a:t>
            </a:r>
          </a:p>
          <a:p>
            <a:pPr marL="236538" indent="-23653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5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E3D-7155-4ACB-9808-2E9411EC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+mn-lt"/>
              </a:rPr>
              <a:t>Introduction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CCB3-039D-40D5-8817-FE8816E8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Primary Market: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In which new securities are issued and sold for the first time.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Companies raise capital by issuing stocks through Initial Public Offerings (IPOs).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Secondary Market: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In which once securities are issued, they are traded on the secondary market (stock exchanges).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This is where investors buy and sell existing shares among themselves.</a:t>
            </a:r>
          </a:p>
        </p:txBody>
      </p:sp>
    </p:spTree>
    <p:extLst>
      <p:ext uri="{BB962C8B-B14F-4D97-AF65-F5344CB8AC3E}">
        <p14:creationId xmlns:p14="http://schemas.microsoft.com/office/powerpoint/2010/main" val="313820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E3D-7155-4ACB-9808-2E9411EC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+mn-lt"/>
              </a:rPr>
              <a:t>Introduction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CCB3-039D-40D5-8817-FE8816E8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effectLst/>
              </a:rPr>
              <a:t>Stock Exchanges: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Exchanges provide a platform for transparent and regulated trading.</a:t>
            </a:r>
          </a:p>
          <a:p>
            <a:pPr lvl="1" algn="just">
              <a:lnSpc>
                <a:spcPct val="150000"/>
              </a:lnSpc>
            </a:pPr>
            <a:r>
              <a:rPr lang="en-US" dirty="0" err="1"/>
              <a:t>Eg.</a:t>
            </a:r>
            <a:r>
              <a:rPr lang="en-US" dirty="0"/>
              <a:t> National Stock Exchange (NSE), Bombay Stock Exchange (BSE)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effectLst/>
              </a:rPr>
              <a:t>Shares and Ownership</a:t>
            </a:r>
            <a:r>
              <a:rPr lang="en-US" b="1" dirty="0"/>
              <a:t>: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Companies divide ownership into shares. </a:t>
            </a:r>
          </a:p>
          <a:p>
            <a:pPr marL="201168" lvl="1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E3D-7155-4ACB-9808-2E9411EC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CCB3-039D-40D5-8817-FE8816E8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/>
              <a:t>To predict future prices of a stock based on the historical prices and related to the stock.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159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E3D-7155-4ACB-9808-2E9411EC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+mn-lt"/>
              </a:rPr>
              <a:t>Objective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CCB3-039D-40D5-8817-FE8816E8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45" y="1845734"/>
            <a:ext cx="10394301" cy="40233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F0F0F"/>
                </a:solidFill>
                <a:effectLst/>
              </a:rPr>
              <a:t>The purpose is to gain insights into stock price trends and make informed decisions.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F0F0F"/>
                </a:solidFill>
                <a:effectLst/>
              </a:rPr>
              <a:t>The gaining insight require:</a:t>
            </a:r>
          </a:p>
          <a:p>
            <a:pPr lvl="1" algn="just">
              <a:lnSpc>
                <a:spcPct val="150000"/>
              </a:lnSpc>
            </a:pPr>
            <a:r>
              <a:rPr lang="en-US" b="1" i="0" dirty="0">
                <a:effectLst/>
              </a:rPr>
              <a:t>Education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>
                <a:solidFill>
                  <a:srgbClr val="0F0F0F"/>
                </a:solidFill>
              </a:rPr>
              <a:t>Understand the Basics about the Company 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>
                <a:solidFill>
                  <a:srgbClr val="0F0F0F"/>
                </a:solidFill>
              </a:rPr>
              <a:t>Read Books and Articles about the Company</a:t>
            </a:r>
          </a:p>
          <a:p>
            <a:pPr lvl="1" algn="just">
              <a:lnSpc>
                <a:spcPct val="150000"/>
              </a:lnSpc>
            </a:pPr>
            <a:r>
              <a:rPr lang="en-US" sz="1900" b="1" i="0" dirty="0">
                <a:effectLst/>
              </a:rPr>
              <a:t>Defining Investment Goals</a:t>
            </a:r>
          </a:p>
          <a:p>
            <a:pPr lvl="2" algn="just">
              <a:lnSpc>
                <a:spcPct val="150000"/>
              </a:lnSpc>
            </a:pPr>
            <a:r>
              <a:rPr lang="en-US" sz="1900" dirty="0">
                <a:solidFill>
                  <a:srgbClr val="0F0F0F"/>
                </a:solidFill>
              </a:rPr>
              <a:t>O</a:t>
            </a:r>
            <a:r>
              <a:rPr lang="en-US" sz="1900" b="0" i="0" dirty="0">
                <a:solidFill>
                  <a:srgbClr val="0F0F0F"/>
                </a:solidFill>
                <a:effectLst/>
              </a:rPr>
              <a:t>utline your financial goals, whether they involve short-term gains, long-term growth, or income generation.</a:t>
            </a:r>
            <a:endParaRPr lang="en-US" sz="1900" b="1" i="0" dirty="0">
              <a:effectLst/>
            </a:endParaRPr>
          </a:p>
          <a:p>
            <a:pPr lvl="1"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3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E3D-7155-4ACB-9808-2E9411EC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+mn-lt"/>
              </a:rPr>
              <a:t>Objective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CCB3-039D-40D5-8817-FE8816E8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i="0" dirty="0">
                <a:solidFill>
                  <a:srgbClr val="0F0F0F"/>
                </a:solidFill>
                <a:effectLst/>
              </a:rPr>
              <a:t>Research Companies:</a:t>
            </a:r>
          </a:p>
          <a:p>
            <a:pPr lvl="1" algn="just">
              <a:lnSpc>
                <a:spcPct val="150000"/>
              </a:lnSpc>
            </a:pPr>
            <a:r>
              <a:rPr lang="en-US" sz="2800" b="0" i="0" dirty="0">
                <a:solidFill>
                  <a:srgbClr val="0F0F0F"/>
                </a:solidFill>
                <a:effectLst/>
              </a:rPr>
              <a:t>Fundamental Analysis: </a:t>
            </a:r>
          </a:p>
          <a:p>
            <a:pPr lvl="2" algn="just">
              <a:lnSpc>
                <a:spcPct val="150000"/>
              </a:lnSpc>
            </a:pPr>
            <a:r>
              <a:rPr lang="en-US" sz="2000" b="0" i="0" dirty="0">
                <a:solidFill>
                  <a:srgbClr val="0F0F0F"/>
                </a:solidFill>
                <a:effectLst/>
              </a:rPr>
              <a:t>Evaluate a company's financial health and growth prospects.</a:t>
            </a:r>
          </a:p>
          <a:p>
            <a:pPr lvl="3" algn="just">
              <a:lnSpc>
                <a:spcPct val="150000"/>
              </a:lnSpc>
            </a:pPr>
            <a:r>
              <a:rPr lang="en-US" sz="2000" b="0" i="0" dirty="0">
                <a:solidFill>
                  <a:srgbClr val="0F0F0F"/>
                </a:solidFill>
                <a:effectLst/>
              </a:rPr>
              <a:t> Look at financial statements, earnings reports, and other relevant data.</a:t>
            </a:r>
          </a:p>
          <a:p>
            <a:pPr lvl="1" algn="just">
              <a:lnSpc>
                <a:spcPct val="150000"/>
              </a:lnSpc>
            </a:pPr>
            <a:r>
              <a:rPr lang="en-US" sz="2800" b="0" i="0" dirty="0">
                <a:solidFill>
                  <a:srgbClr val="0F0F0F"/>
                </a:solidFill>
                <a:effectLst/>
              </a:rPr>
              <a:t>Industry Analysis: </a:t>
            </a:r>
          </a:p>
          <a:p>
            <a:pPr lvl="2" algn="just">
              <a:lnSpc>
                <a:spcPct val="150000"/>
              </a:lnSpc>
            </a:pPr>
            <a:r>
              <a:rPr lang="en-US" sz="1800" b="0" i="0" dirty="0">
                <a:solidFill>
                  <a:srgbClr val="0F0F0F"/>
                </a:solidFill>
                <a:effectLst/>
              </a:rPr>
              <a:t>Understanding the industry trends </a:t>
            </a:r>
            <a:r>
              <a:rPr lang="en-US" sz="1800" dirty="0">
                <a:solidFill>
                  <a:srgbClr val="0F0F0F"/>
                </a:solidFill>
              </a:rPr>
              <a:t>a</a:t>
            </a:r>
            <a:r>
              <a:rPr lang="en-US" sz="1800" b="0" i="0" dirty="0">
                <a:solidFill>
                  <a:srgbClr val="0F0F0F"/>
                </a:solidFill>
                <a:effectLst/>
              </a:rPr>
              <a:t>nd dynamics that may impact the company's performance.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202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E3D-7155-4ACB-9808-2E9411EC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+mn-lt"/>
              </a:rPr>
              <a:t>Objective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CCB3-039D-40D5-8817-FE8816E8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200" b="1" i="0" dirty="0">
                <a:solidFill>
                  <a:srgbClr val="0F0F0F"/>
                </a:solidFill>
                <a:effectLst/>
              </a:rPr>
              <a:t>Technical Analysis:</a:t>
            </a:r>
          </a:p>
          <a:p>
            <a:pPr lvl="1" algn="just">
              <a:lnSpc>
                <a:spcPct val="150000"/>
              </a:lnSpc>
            </a:pPr>
            <a:r>
              <a:rPr lang="en-US" sz="2800" b="0" i="0" dirty="0">
                <a:solidFill>
                  <a:srgbClr val="0F0F0F"/>
                </a:solidFill>
                <a:effectLst/>
              </a:rPr>
              <a:t>Use technical analysis tools to study </a:t>
            </a:r>
          </a:p>
          <a:p>
            <a:pPr lvl="2" algn="just">
              <a:lnSpc>
                <a:spcPct val="150000"/>
              </a:lnSpc>
            </a:pPr>
            <a:r>
              <a:rPr lang="en-US" sz="2400" b="0" i="0" dirty="0">
                <a:solidFill>
                  <a:srgbClr val="0F0F0F"/>
                </a:solidFill>
                <a:effectLst/>
              </a:rPr>
              <a:t>Historical price movements</a:t>
            </a:r>
          </a:p>
          <a:p>
            <a:pPr lvl="2" algn="just">
              <a:lnSpc>
                <a:spcPct val="150000"/>
              </a:lnSpc>
            </a:pPr>
            <a:r>
              <a:rPr lang="en-US" sz="2400" b="0" i="0" dirty="0">
                <a:solidFill>
                  <a:srgbClr val="0F0F0F"/>
                </a:solidFill>
                <a:effectLst/>
              </a:rPr>
              <a:t>Identify patterns</a:t>
            </a:r>
          </a:p>
          <a:p>
            <a:pPr lvl="1" algn="just">
              <a:lnSpc>
                <a:spcPct val="150000"/>
              </a:lnSpc>
            </a:pPr>
            <a:r>
              <a:rPr lang="en-US" sz="2800" b="0" i="0" dirty="0">
                <a:solidFill>
                  <a:srgbClr val="0F0F0F"/>
                </a:solidFill>
                <a:effectLst/>
              </a:rPr>
              <a:t>Common technical indicators include </a:t>
            </a:r>
          </a:p>
          <a:p>
            <a:pPr lvl="2" algn="just">
              <a:lnSpc>
                <a:spcPct val="150000"/>
              </a:lnSpc>
            </a:pPr>
            <a:r>
              <a:rPr lang="en-US" sz="2400" b="0" i="0" dirty="0">
                <a:solidFill>
                  <a:srgbClr val="0F0F0F"/>
                </a:solidFill>
                <a:effectLst/>
              </a:rPr>
              <a:t>Moving averages, </a:t>
            </a:r>
          </a:p>
          <a:p>
            <a:pPr lvl="2" algn="just">
              <a:lnSpc>
                <a:spcPct val="150000"/>
              </a:lnSpc>
            </a:pPr>
            <a:r>
              <a:rPr lang="en-US" sz="2400" b="0" i="0" dirty="0">
                <a:solidFill>
                  <a:srgbClr val="0F0F0F"/>
                </a:solidFill>
                <a:effectLst/>
              </a:rPr>
              <a:t>Relative Strength Index (RSI)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672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</TotalTime>
  <Words>483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Retrospect</vt:lpstr>
      <vt:lpstr>Stock Market Forecasting    and Analysis</vt:lpstr>
      <vt:lpstr>Index</vt:lpstr>
      <vt:lpstr>Introduction</vt:lpstr>
      <vt:lpstr>Introduction</vt:lpstr>
      <vt:lpstr>Introduction</vt:lpstr>
      <vt:lpstr>Problem statement</vt:lpstr>
      <vt:lpstr>Objective</vt:lpstr>
      <vt:lpstr>Objective</vt:lpstr>
      <vt:lpstr>Objective</vt:lpstr>
      <vt:lpstr>Data Collection</vt:lpstr>
      <vt:lpstr>Exploratory Data Analysis (EDA)</vt:lpstr>
      <vt:lpstr>PowerPoint Presentation</vt:lpstr>
      <vt:lpstr>Results and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DPP</dc:creator>
  <cp:lastModifiedBy>Mayuri Darshan Pandit</cp:lastModifiedBy>
  <cp:revision>49</cp:revision>
  <dcterms:created xsi:type="dcterms:W3CDTF">2023-11-24T05:10:13Z</dcterms:created>
  <dcterms:modified xsi:type="dcterms:W3CDTF">2023-12-22T16:07:06Z</dcterms:modified>
</cp:coreProperties>
</file>