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49" r:id="rId1"/>
  </p:sldMasterIdLst>
  <p:notesMasterIdLst>
    <p:notesMasterId r:id="rId20"/>
  </p:notesMasterIdLst>
  <p:sldIdLst>
    <p:sldId id="338" r:id="rId2"/>
    <p:sldId id="350" r:id="rId3"/>
    <p:sldId id="337" r:id="rId4"/>
    <p:sldId id="321" r:id="rId5"/>
    <p:sldId id="292" r:id="rId6"/>
    <p:sldId id="289" r:id="rId7"/>
    <p:sldId id="336" r:id="rId8"/>
    <p:sldId id="339" r:id="rId9"/>
    <p:sldId id="340" r:id="rId10"/>
    <p:sldId id="341" r:id="rId11"/>
    <p:sldId id="349" r:id="rId12"/>
    <p:sldId id="342" r:id="rId13"/>
    <p:sldId id="343" r:id="rId14"/>
    <p:sldId id="344" r:id="rId15"/>
    <p:sldId id="348" r:id="rId16"/>
    <p:sldId id="272" r:id="rId17"/>
    <p:sldId id="282" r:id="rId18"/>
    <p:sldId id="322" r:id="rId19"/>
  </p:sldIdLst>
  <p:sldSz cx="9144000" cy="5143500" type="screen16x9"/>
  <p:notesSz cx="6858000" cy="9144000"/>
  <p:embeddedFontLst>
    <p:embeddedFont>
      <p:font typeface="Microsoft YaHei" panose="020B0503020204020204" pitchFamily="34" charset="-122"/>
      <p:regular r:id="rId21"/>
      <p:bold r:id="rId22"/>
    </p:embeddedFont>
    <p:embeddedFont>
      <p:font typeface="Arial Rounded MT Bold" panose="020F0704030504030204" pitchFamily="34" charset="0"/>
      <p:regular r:id="rId23"/>
    </p:embeddedFont>
    <p:embeddedFont>
      <p:font typeface="Calibri" panose="020F050202020403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Perpetua" panose="02020502060401020303" pitchFamily="18"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1" id="{2E5AB7C4-C45E-499A-B57D-8778B1C8565B}">
          <p14:sldIdLst>
            <p14:sldId id="338"/>
            <p14:sldId id="350"/>
            <p14:sldId id="337"/>
            <p14:sldId id="321"/>
            <p14:sldId id="292"/>
            <p14:sldId id="289"/>
            <p14:sldId id="336"/>
            <p14:sldId id="339"/>
            <p14:sldId id="340"/>
            <p14:sldId id="341"/>
            <p14:sldId id="349"/>
            <p14:sldId id="342"/>
            <p14:sldId id="343"/>
            <p14:sldId id="344"/>
            <p14:sldId id="348"/>
            <p14:sldId id="272"/>
            <p14:sldId id="282"/>
            <p14:sldId id="322"/>
          </p14:sldIdLst>
        </p14:section>
      </p14:sectionLst>
    </p:ex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hYgjvvuK66aCKCF/P87p6u1nL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787" autoAdjust="0"/>
  </p:normalViewPr>
  <p:slideViewPr>
    <p:cSldViewPr snapToGrid="0">
      <p:cViewPr varScale="1">
        <p:scale>
          <a:sx n="82" d="100"/>
          <a:sy n="82" d="100"/>
        </p:scale>
        <p:origin x="820" y="44"/>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59" Type="http://schemas.openxmlformats.org/officeDocument/2006/relationships/theme" Target="theme/theme1.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8697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3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87980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398038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37915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148113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98574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9961222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4621551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976292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9136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2488596835"/>
      </p:ext>
    </p:extLst>
  </p:cSld>
  <p:clrMap bg1="lt1" tx1="dk1" bg2="dk2" tx2="lt2" accent1="accent1" accent2="accent2" accent3="accent3" accent4="accent4" accent5="accent5" accent6="accent6" hlink="hlink" folHlink="folHlink"/>
  <p:sldLayoutIdLst>
    <p:sldLayoutId id="2147484050"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C626-AFAE-6E47-C0C9-1A45BC64E8AB}"/>
              </a:ext>
            </a:extLst>
          </p:cNvPr>
          <p:cNvSpPr>
            <a:spLocks noGrp="1"/>
          </p:cNvSpPr>
          <p:nvPr>
            <p:ph type="ctrTitle"/>
          </p:nvPr>
        </p:nvSpPr>
        <p:spPr>
          <a:xfrm>
            <a:off x="311700" y="725215"/>
            <a:ext cx="8520600" cy="990171"/>
          </a:xfrm>
        </p:spPr>
        <p:txBody>
          <a:bodyPr/>
          <a:lstStyle/>
          <a:p>
            <a:r>
              <a:rPr lang="en-US" sz="4400" b="1" dirty="0">
                <a:solidFill>
                  <a:srgbClr val="C00000"/>
                </a:solidFill>
                <a:latin typeface="Montserrat"/>
                <a:sym typeface="Arial"/>
              </a:rPr>
              <a:t>Capstone Project </a:t>
            </a:r>
            <a:endParaRPr lang="en-US" sz="4400" dirty="0"/>
          </a:p>
        </p:txBody>
      </p:sp>
      <p:sp>
        <p:nvSpPr>
          <p:cNvPr id="3" name="Subtitle 2">
            <a:extLst>
              <a:ext uri="{FF2B5EF4-FFF2-40B4-BE49-F238E27FC236}">
                <a16:creationId xmlns:a16="http://schemas.microsoft.com/office/drawing/2014/main" id="{6FF3ECB3-A6C6-E91D-B2A9-A388A8EE89C1}"/>
              </a:ext>
            </a:extLst>
          </p:cNvPr>
          <p:cNvSpPr>
            <a:spLocks noGrp="1"/>
          </p:cNvSpPr>
          <p:nvPr>
            <p:ph type="subTitle" idx="1"/>
          </p:nvPr>
        </p:nvSpPr>
        <p:spPr>
          <a:xfrm>
            <a:off x="311700" y="1899746"/>
            <a:ext cx="8520600" cy="874985"/>
          </a:xfrm>
        </p:spPr>
        <p:txBody>
          <a:bodyPr/>
          <a:lstStyle/>
          <a:p>
            <a:r>
              <a:rPr lang="en-US" b="1" dirty="0">
                <a:solidFill>
                  <a:srgbClr val="002060"/>
                </a:solidFill>
              </a:rPr>
              <a:t>Global Terrorism Analysis</a:t>
            </a:r>
          </a:p>
          <a:p>
            <a:endParaRPr lang="en-US" sz="3200" b="1" dirty="0">
              <a:solidFill>
                <a:srgbClr val="002060"/>
              </a:solidFill>
            </a:endParaRPr>
          </a:p>
          <a:p>
            <a:r>
              <a:rPr lang="en-US" sz="2000" b="1" i="1" dirty="0">
                <a:solidFill>
                  <a:srgbClr val="002060"/>
                </a:solidFill>
              </a:rPr>
              <a:t>Project Type - EDA</a:t>
            </a:r>
          </a:p>
          <a:p>
            <a:r>
              <a:rPr lang="en-US" sz="2000" b="1" i="1" dirty="0">
                <a:solidFill>
                  <a:srgbClr val="002060"/>
                </a:solidFill>
              </a:rPr>
              <a:t>Contribution – Individual</a:t>
            </a:r>
          </a:p>
          <a:p>
            <a:r>
              <a:rPr lang="en-US" sz="2000" b="1" i="1" dirty="0">
                <a:solidFill>
                  <a:srgbClr val="002060"/>
                </a:solidFill>
              </a:rPr>
              <a:t>Presented By –Mayuri Patil</a:t>
            </a:r>
          </a:p>
          <a:p>
            <a:endParaRPr lang="en-US" dirty="0"/>
          </a:p>
        </p:txBody>
      </p:sp>
      <p:cxnSp>
        <p:nvCxnSpPr>
          <p:cNvPr id="5" name="Straight Connector 4">
            <a:extLst>
              <a:ext uri="{FF2B5EF4-FFF2-40B4-BE49-F238E27FC236}">
                <a16:creationId xmlns:a16="http://schemas.microsoft.com/office/drawing/2014/main" id="{F02AF6A7-4FD9-09FE-E5D2-B806D13A4B8C}"/>
              </a:ext>
            </a:extLst>
          </p:cNvPr>
          <p:cNvCxnSpPr>
            <a:cxnSpLocks/>
          </p:cNvCxnSpPr>
          <p:nvPr/>
        </p:nvCxnSpPr>
        <p:spPr>
          <a:xfrm>
            <a:off x="1488558" y="1571785"/>
            <a:ext cx="61668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3E23BCAA-F9DF-90F7-F39D-DDEB0A1A19B7}"/>
              </a:ext>
            </a:extLst>
          </p:cNvPr>
          <p:cNvCxnSpPr>
            <a:cxnSpLocks/>
          </p:cNvCxnSpPr>
          <p:nvPr/>
        </p:nvCxnSpPr>
        <p:spPr>
          <a:xfrm flipH="1">
            <a:off x="2473842" y="2406625"/>
            <a:ext cx="435226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6" name="Picture 2" descr="Terrorism Awareness | Ashland, VA - Official Website">
            <a:extLst>
              <a:ext uri="{FF2B5EF4-FFF2-40B4-BE49-F238E27FC236}">
                <a16:creationId xmlns:a16="http://schemas.microsoft.com/office/drawing/2014/main" id="{830CD689-0468-1B8B-1581-457E4FA932D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779181" y="315004"/>
            <a:ext cx="5876261" cy="49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51738"/>
      </p:ext>
    </p:extLst>
  </p:cSld>
  <p:clrMapOvr>
    <a:masterClrMapping/>
  </p:clrMapOvr>
  <mc:AlternateContent xmlns:mc="http://schemas.openxmlformats.org/markup-compatibility/2006" xmlns:p14="http://schemas.microsoft.com/office/powerpoint/2010/main">
    <mc:Choice Requires="p14">
      <p:transition spd="slow" p14:dur="2000" advTm="9038"/>
    </mc:Choice>
    <mc:Fallback xmlns="">
      <p:transition spd="slow" advTm="903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8E1F-9611-A0DC-D8F0-6066E2C0F89A}"/>
              </a:ext>
            </a:extLst>
          </p:cNvPr>
          <p:cNvSpPr txBox="1"/>
          <p:nvPr/>
        </p:nvSpPr>
        <p:spPr>
          <a:xfrm>
            <a:off x="856838" y="351412"/>
            <a:ext cx="5922334" cy="461665"/>
          </a:xfrm>
          <a:prstGeom prst="rect">
            <a:avLst/>
          </a:prstGeom>
          <a:noFill/>
        </p:spPr>
        <p:txBody>
          <a:bodyPr wrap="square">
            <a:spAutoFit/>
          </a:bodyPr>
          <a:lstStyle/>
          <a:p>
            <a:pPr algn="l"/>
            <a:r>
              <a:rPr lang="en-US" sz="2400" b="1" i="0" dirty="0">
                <a:solidFill>
                  <a:schemeClr val="tx2">
                    <a:lumMod val="10000"/>
                  </a:schemeClr>
                </a:solidFill>
                <a:effectLst/>
                <a:latin typeface="Arial Rounded MT Bold" panose="020F0704030504030204" pitchFamily="34" charset="0"/>
              </a:rPr>
              <a:t>3. Per year growth of terrorist attacks</a:t>
            </a:r>
            <a:endParaRPr lang="en-US" sz="2400" b="0" i="0" dirty="0">
              <a:solidFill>
                <a:schemeClr val="tx2">
                  <a:lumMod val="10000"/>
                </a:schemeClr>
              </a:solidFill>
              <a:effectLst/>
              <a:latin typeface="Arial Rounded MT Bold" panose="020F0704030504030204" pitchFamily="34" charset="0"/>
            </a:endParaRPr>
          </a:p>
        </p:txBody>
      </p:sp>
      <p:sp>
        <p:nvSpPr>
          <p:cNvPr id="7" name="TextBox 6">
            <a:extLst>
              <a:ext uri="{FF2B5EF4-FFF2-40B4-BE49-F238E27FC236}">
                <a16:creationId xmlns:a16="http://schemas.microsoft.com/office/drawing/2014/main" id="{7AB47E64-6932-AD21-470F-162F4D6D851C}"/>
              </a:ext>
            </a:extLst>
          </p:cNvPr>
          <p:cNvSpPr txBox="1"/>
          <p:nvPr/>
        </p:nvSpPr>
        <p:spPr>
          <a:xfrm>
            <a:off x="5302038" y="2960816"/>
            <a:ext cx="3693105" cy="2031325"/>
          </a:xfrm>
          <a:prstGeom prst="rect">
            <a:avLst/>
          </a:prstGeom>
          <a:solidFill>
            <a:schemeClr val="tx2"/>
          </a:solidFill>
        </p:spPr>
        <p:txBody>
          <a:bodyPr wrap="square">
            <a:spAutoFit/>
          </a:bodyPr>
          <a:lstStyle/>
          <a:p>
            <a:pPr algn="l"/>
            <a:r>
              <a:rPr lang="en-US" b="1" i="0" dirty="0">
                <a:solidFill>
                  <a:schemeClr val="tx2">
                    <a:lumMod val="10000"/>
                  </a:schemeClr>
                </a:solidFill>
                <a:effectLst/>
                <a:latin typeface="Roboto" panose="02000000000000000000" pitchFamily="2" charset="0"/>
              </a:rPr>
              <a:t>observation-</a:t>
            </a:r>
          </a:p>
          <a:p>
            <a:pPr algn="l"/>
            <a:endParaRPr lang="en-US" b="1" dirty="0">
              <a:solidFill>
                <a:schemeClr val="tx2">
                  <a:lumMod val="10000"/>
                </a:schemeClr>
              </a:solidFill>
              <a:latin typeface="Roboto" panose="02000000000000000000" pitchFamily="2" charset="0"/>
            </a:endParaRPr>
          </a:p>
          <a:p>
            <a:pPr algn="l"/>
            <a:r>
              <a:rPr lang="en-US" b="1" i="0" dirty="0">
                <a:solidFill>
                  <a:schemeClr val="tx2">
                    <a:lumMod val="10000"/>
                  </a:schemeClr>
                </a:solidFill>
                <a:effectLst/>
                <a:latin typeface="Roboto" panose="02000000000000000000" pitchFamily="2" charset="0"/>
              </a:rPr>
              <a:t>1.From the above graph we can say that After 2004 there is a large growth recorded in terrorist attack.</a:t>
            </a:r>
          </a:p>
          <a:p>
            <a:pPr algn="l"/>
            <a:r>
              <a:rPr lang="en-US" b="1" i="0" dirty="0">
                <a:solidFill>
                  <a:schemeClr val="tx2">
                    <a:lumMod val="10000"/>
                  </a:schemeClr>
                </a:solidFill>
                <a:effectLst/>
                <a:latin typeface="Roboto" panose="02000000000000000000" pitchFamily="2" charset="0"/>
              </a:rPr>
              <a:t>2.Maximum Number of the attacks were recorded in year 2014</a:t>
            </a:r>
          </a:p>
          <a:p>
            <a:pPr algn="l"/>
            <a:r>
              <a:rPr lang="en-US" b="1" i="0" dirty="0">
                <a:solidFill>
                  <a:schemeClr val="tx2">
                    <a:lumMod val="10000"/>
                  </a:schemeClr>
                </a:solidFill>
                <a:effectLst/>
                <a:latin typeface="Roboto" panose="02000000000000000000" pitchFamily="2" charset="0"/>
              </a:rPr>
              <a:t>3.Minimum number of attacks were recorded in the year 1971</a:t>
            </a:r>
          </a:p>
        </p:txBody>
      </p:sp>
      <p:cxnSp>
        <p:nvCxnSpPr>
          <p:cNvPr id="9" name="Straight Connector 8">
            <a:extLst>
              <a:ext uri="{FF2B5EF4-FFF2-40B4-BE49-F238E27FC236}">
                <a16:creationId xmlns:a16="http://schemas.microsoft.com/office/drawing/2014/main" id="{A35A6467-819E-B29F-BC44-E78771A614C4}"/>
              </a:ext>
            </a:extLst>
          </p:cNvPr>
          <p:cNvCxnSpPr>
            <a:cxnSpLocks/>
          </p:cNvCxnSpPr>
          <p:nvPr/>
        </p:nvCxnSpPr>
        <p:spPr>
          <a:xfrm>
            <a:off x="5326912" y="2955657"/>
            <a:ext cx="0" cy="203648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C06EFF3-B208-6DA2-3551-500CD0BF8F9B}"/>
              </a:ext>
            </a:extLst>
          </p:cNvPr>
          <p:cNvCxnSpPr>
            <a:cxnSpLocks/>
          </p:cNvCxnSpPr>
          <p:nvPr/>
        </p:nvCxnSpPr>
        <p:spPr>
          <a:xfrm flipV="1">
            <a:off x="5389059" y="2892972"/>
            <a:ext cx="3668231" cy="62685"/>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138DE9EF-97EF-7D8C-A6B7-402BF6418C0E}"/>
              </a:ext>
            </a:extLst>
          </p:cNvPr>
          <p:cNvCxnSpPr>
            <a:cxnSpLocks/>
          </p:cNvCxnSpPr>
          <p:nvPr/>
        </p:nvCxnSpPr>
        <p:spPr>
          <a:xfrm>
            <a:off x="5302038" y="4992141"/>
            <a:ext cx="3755252"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A61C5307-9336-34E3-42AD-5A8A2577A9F3}"/>
              </a:ext>
            </a:extLst>
          </p:cNvPr>
          <p:cNvCxnSpPr>
            <a:cxnSpLocks/>
          </p:cNvCxnSpPr>
          <p:nvPr/>
        </p:nvCxnSpPr>
        <p:spPr>
          <a:xfrm>
            <a:off x="9020017" y="2892972"/>
            <a:ext cx="37273" cy="2099169"/>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4" name="Picture 13" descr="Chart, line chart&#10;&#10;Description automatically generated">
            <a:extLst>
              <a:ext uri="{FF2B5EF4-FFF2-40B4-BE49-F238E27FC236}">
                <a16:creationId xmlns:a16="http://schemas.microsoft.com/office/drawing/2014/main" id="{EFDD115E-5DD3-5515-E0EC-43C524D6DA69}"/>
              </a:ext>
            </a:extLst>
          </p:cNvPr>
          <p:cNvPicPr>
            <a:picLocks noChangeAspect="1"/>
          </p:cNvPicPr>
          <p:nvPr/>
        </p:nvPicPr>
        <p:blipFill>
          <a:blip r:embed="rId2"/>
          <a:stretch>
            <a:fillRect/>
          </a:stretch>
        </p:blipFill>
        <p:spPr>
          <a:xfrm>
            <a:off x="0" y="898641"/>
            <a:ext cx="5239890" cy="4244859"/>
          </a:xfrm>
          <a:prstGeom prst="rect">
            <a:avLst/>
          </a:prstGeom>
        </p:spPr>
      </p:pic>
    </p:spTree>
    <p:extLst>
      <p:ext uri="{BB962C8B-B14F-4D97-AF65-F5344CB8AC3E}">
        <p14:creationId xmlns:p14="http://schemas.microsoft.com/office/powerpoint/2010/main" val="212079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A1D79-8642-9944-4A0A-EC2B3871AD62}"/>
              </a:ext>
            </a:extLst>
          </p:cNvPr>
          <p:cNvSpPr txBox="1"/>
          <p:nvPr/>
        </p:nvSpPr>
        <p:spPr>
          <a:xfrm>
            <a:off x="844006" y="418038"/>
            <a:ext cx="4572000" cy="400110"/>
          </a:xfrm>
          <a:prstGeom prst="rect">
            <a:avLst/>
          </a:prstGeom>
          <a:noFill/>
        </p:spPr>
        <p:txBody>
          <a:bodyPr wrap="square">
            <a:spAutoFit/>
          </a:bodyPr>
          <a:lstStyle/>
          <a:p>
            <a:pPr algn="l"/>
            <a:r>
              <a:rPr lang="en-US" sz="2000" b="1" i="0" dirty="0">
                <a:solidFill>
                  <a:schemeClr val="tx2">
                    <a:lumMod val="10000"/>
                  </a:schemeClr>
                </a:solidFill>
                <a:effectLst/>
                <a:latin typeface="Arial Rounded MT Bold" panose="020F0704030504030204" pitchFamily="34" charset="0"/>
              </a:rPr>
              <a:t>4.Top 10 most attacked country</a:t>
            </a:r>
            <a:endParaRPr lang="en-US" sz="2000" b="0" i="0" dirty="0">
              <a:solidFill>
                <a:schemeClr val="tx2">
                  <a:lumMod val="10000"/>
                </a:schemeClr>
              </a:solidFill>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42267F4A-BD66-A296-7C3F-5A4D4F49B957}"/>
              </a:ext>
            </a:extLst>
          </p:cNvPr>
          <p:cNvSpPr txBox="1"/>
          <p:nvPr/>
        </p:nvSpPr>
        <p:spPr>
          <a:xfrm>
            <a:off x="6439546" y="1194614"/>
            <a:ext cx="2581757" cy="3046988"/>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sz="1600" b="1" i="0" dirty="0">
                <a:solidFill>
                  <a:schemeClr val="tx2">
                    <a:lumMod val="10000"/>
                  </a:schemeClr>
                </a:solidFill>
                <a:effectLst/>
                <a:latin typeface="Arial Rounded MT Bold" panose="020F0704030504030204" pitchFamily="34" charset="0"/>
              </a:rPr>
              <a:t>Observation:-</a:t>
            </a:r>
            <a:endParaRPr lang="en-US" sz="1600" b="0" i="0" dirty="0">
              <a:solidFill>
                <a:schemeClr val="tx2">
                  <a:lumMod val="10000"/>
                </a:schemeClr>
              </a:solidFill>
              <a:effectLst/>
              <a:latin typeface="Arial Rounded MT Bold" panose="020F0704030504030204" pitchFamily="34" charset="0"/>
            </a:endParaRPr>
          </a:p>
          <a:p>
            <a:pPr algn="l"/>
            <a:r>
              <a:rPr lang="en-US" sz="1600" b="1" i="0" dirty="0">
                <a:solidFill>
                  <a:schemeClr val="tx2">
                    <a:lumMod val="10000"/>
                  </a:schemeClr>
                </a:solidFill>
                <a:effectLst/>
                <a:latin typeface="Arial Rounded MT Bold" panose="020F0704030504030204" pitchFamily="34" charset="0"/>
              </a:rPr>
              <a:t>1.Iraq is the most affected country of terrorism which records highest number of terrorism activity in any country.</a:t>
            </a:r>
          </a:p>
          <a:p>
            <a:pPr algn="l"/>
            <a:endParaRPr lang="en-US" sz="1600" b="0" i="0" dirty="0">
              <a:solidFill>
                <a:schemeClr val="tx2">
                  <a:lumMod val="10000"/>
                </a:schemeClr>
              </a:solidFill>
              <a:effectLst/>
              <a:latin typeface="Arial Rounded MT Bold" panose="020F0704030504030204" pitchFamily="34" charset="0"/>
            </a:endParaRPr>
          </a:p>
          <a:p>
            <a:pPr algn="l"/>
            <a:r>
              <a:rPr lang="en-US" sz="1600" b="1" i="0" dirty="0">
                <a:solidFill>
                  <a:schemeClr val="tx2">
                    <a:lumMod val="10000"/>
                  </a:schemeClr>
                </a:solidFill>
                <a:effectLst/>
                <a:latin typeface="Arial Rounded MT Bold" panose="020F0704030504030204" pitchFamily="34" charset="0"/>
              </a:rPr>
              <a:t>2.India ranked number  4 </a:t>
            </a:r>
            <a:r>
              <a:rPr lang="en-US" sz="1600" b="1" i="0" dirty="0" err="1">
                <a:solidFill>
                  <a:schemeClr val="tx2">
                    <a:lumMod val="10000"/>
                  </a:schemeClr>
                </a:solidFill>
                <a:effectLst/>
                <a:latin typeface="Arial Rounded MT Bold" panose="020F0704030504030204" pitchFamily="34" charset="0"/>
              </a:rPr>
              <a:t>th</a:t>
            </a:r>
            <a:r>
              <a:rPr lang="en-US" sz="1600" b="1" i="0" dirty="0">
                <a:solidFill>
                  <a:schemeClr val="tx2">
                    <a:lumMod val="10000"/>
                  </a:schemeClr>
                </a:solidFill>
                <a:effectLst/>
                <a:latin typeface="Arial Rounded MT Bold" panose="020F0704030504030204" pitchFamily="34" charset="0"/>
              </a:rPr>
              <a:t> terms of most affected country of the terrorist activity</a:t>
            </a:r>
            <a:endParaRPr lang="en-US" sz="1600" b="0" i="0" dirty="0">
              <a:solidFill>
                <a:schemeClr val="tx2">
                  <a:lumMod val="10000"/>
                </a:schemeClr>
              </a:solidFill>
              <a:effectLst/>
              <a:latin typeface="Arial Rounded MT Bold" panose="020F070403050403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FB861AA1-22AD-B531-9DCC-9762AEC4375A}"/>
              </a:ext>
            </a:extLst>
          </p:cNvPr>
          <p:cNvPicPr>
            <a:picLocks noChangeAspect="1"/>
          </p:cNvPicPr>
          <p:nvPr/>
        </p:nvPicPr>
        <p:blipFill>
          <a:blip r:embed="rId2"/>
          <a:stretch>
            <a:fillRect/>
          </a:stretch>
        </p:blipFill>
        <p:spPr>
          <a:xfrm>
            <a:off x="0" y="1008993"/>
            <a:ext cx="6022428" cy="3917731"/>
          </a:xfrm>
          <a:prstGeom prst="rect">
            <a:avLst/>
          </a:prstGeom>
        </p:spPr>
      </p:pic>
    </p:spTree>
    <p:extLst>
      <p:ext uri="{BB962C8B-B14F-4D97-AF65-F5344CB8AC3E}">
        <p14:creationId xmlns:p14="http://schemas.microsoft.com/office/powerpoint/2010/main" val="364809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508F-E358-19FF-3CE2-686CDB269225}"/>
              </a:ext>
            </a:extLst>
          </p:cNvPr>
          <p:cNvSpPr txBox="1"/>
          <p:nvPr/>
        </p:nvSpPr>
        <p:spPr>
          <a:xfrm>
            <a:off x="1038326" y="459706"/>
            <a:ext cx="5100083" cy="523220"/>
          </a:xfrm>
          <a:prstGeom prst="rect">
            <a:avLst/>
          </a:prstGeom>
          <a:noFill/>
        </p:spPr>
        <p:txBody>
          <a:bodyPr wrap="square">
            <a:spAutoFit/>
          </a:bodyPr>
          <a:lstStyle/>
          <a:p>
            <a:pPr algn="l"/>
            <a:r>
              <a:rPr lang="en-US" sz="2800" i="0" dirty="0">
                <a:solidFill>
                  <a:schemeClr val="bg1">
                    <a:lumMod val="50000"/>
                  </a:schemeClr>
                </a:solidFill>
                <a:effectLst/>
                <a:latin typeface="Arial Rounded MT Bold" panose="020F0704030504030204" pitchFamily="34" charset="0"/>
              </a:rPr>
              <a:t>5.Less attacked country's</a:t>
            </a:r>
          </a:p>
        </p:txBody>
      </p:sp>
      <p:sp>
        <p:nvSpPr>
          <p:cNvPr id="6" name="Rectangle: Rounded Corners 5">
            <a:extLst>
              <a:ext uri="{FF2B5EF4-FFF2-40B4-BE49-F238E27FC236}">
                <a16:creationId xmlns:a16="http://schemas.microsoft.com/office/drawing/2014/main" id="{6E7CD910-92B1-113D-73E2-C19B1376F0E2}"/>
              </a:ext>
            </a:extLst>
          </p:cNvPr>
          <p:cNvSpPr/>
          <p:nvPr/>
        </p:nvSpPr>
        <p:spPr>
          <a:xfrm>
            <a:off x="6765610" y="1324204"/>
            <a:ext cx="2232839" cy="3352800"/>
          </a:xfrm>
          <a:prstGeom prst="roundRect">
            <a:avLst/>
          </a:prstGeom>
          <a:ln>
            <a:solidFill>
              <a:schemeClr val="accent2">
                <a:lumMod val="75000"/>
                <a:lumOff val="2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chemeClr val="bg2">
                    <a:lumMod val="10000"/>
                  </a:schemeClr>
                </a:solidFill>
                <a:latin typeface="Roboto" panose="02000000000000000000" pitchFamily="2" charset="0"/>
                <a:cs typeface="Arial"/>
              </a:rPr>
              <a:t>Observation:-</a:t>
            </a:r>
          </a:p>
          <a:p>
            <a:pPr algn="l"/>
            <a:r>
              <a:rPr lang="en-US" sz="1800" b="1" dirty="0">
                <a:effectLst/>
                <a:latin typeface="Arial Rounded MT Bold" panose="020F0704030504030204" pitchFamily="34" charset="0"/>
                <a:ea typeface="Calibri" panose="020F0502020204030204" pitchFamily="34" charset="0"/>
              </a:rPr>
              <a:t>There are may country’s are attacks are less .country like Antigua , Vatican, north Korea ,Andorra  etc. </a:t>
            </a:r>
            <a:endParaRPr lang="en-US" sz="1800" b="1" dirty="0">
              <a:solidFill>
                <a:schemeClr val="bg2">
                  <a:lumMod val="10000"/>
                </a:schemeClr>
              </a:solidFill>
              <a:latin typeface="Arial Rounded MT Bold" panose="020F0704030504030204" pitchFamily="34" charset="0"/>
              <a:cs typeface="Arial"/>
            </a:endParaRPr>
          </a:p>
          <a:p>
            <a:pPr algn="l">
              <a:buFont typeface="+mj-lt"/>
              <a:buAutoNum type="arabicPeriod"/>
            </a:pPr>
            <a:endParaRPr lang="en-US" dirty="0">
              <a:solidFill>
                <a:schemeClr val="bg2">
                  <a:lumMod val="10000"/>
                </a:schemeClr>
              </a:solidFill>
              <a:latin typeface="Roboto" panose="02000000000000000000" pitchFamily="2" charset="0"/>
              <a:cs typeface="Arial"/>
            </a:endParaRPr>
          </a:p>
          <a:p>
            <a:pPr algn="ctr"/>
            <a:endParaRPr lang="en-US" dirty="0"/>
          </a:p>
        </p:txBody>
      </p:sp>
      <p:pic>
        <p:nvPicPr>
          <p:cNvPr id="4" name="Picture 3" descr="Icon&#10;&#10;Description automatically generated with medium confidence">
            <a:extLst>
              <a:ext uri="{FF2B5EF4-FFF2-40B4-BE49-F238E27FC236}">
                <a16:creationId xmlns:a16="http://schemas.microsoft.com/office/drawing/2014/main" id="{FF480BF7-5E59-2C56-E72B-2548712832A0}"/>
              </a:ext>
            </a:extLst>
          </p:cNvPr>
          <p:cNvPicPr>
            <a:picLocks noChangeAspect="1"/>
          </p:cNvPicPr>
          <p:nvPr/>
        </p:nvPicPr>
        <p:blipFill>
          <a:blip r:embed="rId2"/>
          <a:stretch>
            <a:fillRect/>
          </a:stretch>
        </p:blipFill>
        <p:spPr>
          <a:xfrm>
            <a:off x="0" y="1146875"/>
            <a:ext cx="6431797" cy="3874576"/>
          </a:xfrm>
          <a:prstGeom prst="rect">
            <a:avLst/>
          </a:prstGeom>
        </p:spPr>
      </p:pic>
    </p:spTree>
    <p:extLst>
      <p:ext uri="{BB962C8B-B14F-4D97-AF65-F5344CB8AC3E}">
        <p14:creationId xmlns:p14="http://schemas.microsoft.com/office/powerpoint/2010/main" val="185870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02A2C-9BB3-8D79-943B-60BB698D4F06}"/>
              </a:ext>
            </a:extLst>
          </p:cNvPr>
          <p:cNvSpPr txBox="1"/>
          <p:nvPr/>
        </p:nvSpPr>
        <p:spPr>
          <a:xfrm>
            <a:off x="851986" y="225484"/>
            <a:ext cx="5808921" cy="461665"/>
          </a:xfrm>
          <a:prstGeom prst="rect">
            <a:avLst/>
          </a:prstGeom>
          <a:noFill/>
        </p:spPr>
        <p:txBody>
          <a:bodyPr wrap="square">
            <a:spAutoFit/>
          </a:bodyPr>
          <a:lstStyle/>
          <a:p>
            <a:pPr algn="l"/>
            <a:r>
              <a:rPr lang="en-US" sz="2400" i="0" dirty="0">
                <a:solidFill>
                  <a:schemeClr val="bg1">
                    <a:lumMod val="50000"/>
                  </a:schemeClr>
                </a:solidFill>
                <a:effectLst/>
                <a:latin typeface="Arial Rounded MT Bold" panose="020F0704030504030204" pitchFamily="34" charset="0"/>
              </a:rPr>
              <a:t>6.which weapon are used by terrorist</a:t>
            </a:r>
          </a:p>
        </p:txBody>
      </p:sp>
      <p:sp>
        <p:nvSpPr>
          <p:cNvPr id="7" name="Flowchart: Alternate Process 6">
            <a:extLst>
              <a:ext uri="{FF2B5EF4-FFF2-40B4-BE49-F238E27FC236}">
                <a16:creationId xmlns:a16="http://schemas.microsoft.com/office/drawing/2014/main" id="{9696783D-B005-E7D4-9779-B5C05D976DB7}"/>
              </a:ext>
            </a:extLst>
          </p:cNvPr>
          <p:cNvSpPr/>
          <p:nvPr/>
        </p:nvSpPr>
        <p:spPr>
          <a:xfrm>
            <a:off x="6010940" y="1263918"/>
            <a:ext cx="2764465" cy="3423265"/>
          </a:xfrm>
          <a:prstGeom prst="flowChartAlternateProcess">
            <a:avLst/>
          </a:prstGeom>
          <a:solidFill>
            <a:schemeClr val="bg1">
              <a:lumMod val="20000"/>
              <a:lumOff val="80000"/>
            </a:schemeClr>
          </a:solidFill>
          <a:ln>
            <a:solidFill>
              <a:schemeClr val="accent2">
                <a:lumMod val="50000"/>
                <a:lumOff val="50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1" i="1" u="sng"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 Observation:-</a:t>
            </a:r>
          </a:p>
          <a:p>
            <a:endParaRPr lang="en-US" dirty="0">
              <a:solidFill>
                <a:schemeClr val="bg2">
                  <a:lumMod val="10000"/>
                </a:schemeClr>
              </a:solidFill>
              <a:highlight>
                <a:srgbClr val="FFFF00"/>
              </a:highlight>
              <a:latin typeface="Roboto" panose="02000000000000000000" pitchFamily="2" charset="0"/>
            </a:endParaRPr>
          </a:p>
          <a:p>
            <a:r>
              <a:rPr lang="en-US" dirty="0">
                <a:solidFill>
                  <a:schemeClr val="bg2">
                    <a:lumMod val="10000"/>
                  </a:schemeClr>
                </a:solidFill>
                <a:highlight>
                  <a:srgbClr val="FFFF00"/>
                </a:highlight>
                <a:latin typeface="Roboto" panose="02000000000000000000" pitchFamily="2" charset="0"/>
              </a:rPr>
              <a:t>1.To get the Percentage of Weapon used by Terrorist Organization we use Pie Chart</a:t>
            </a:r>
          </a:p>
          <a:p>
            <a:pPr algn="l"/>
            <a:endParaRPr lang="en-US" b="1" i="1" u="sng" dirty="0">
              <a:solidFill>
                <a:schemeClr val="bg2">
                  <a:lumMod val="10000"/>
                </a:schemeClr>
              </a:solidFill>
              <a:latin typeface="Roboto" panose="02000000000000000000" pitchFamily="2" charset="0"/>
              <a:cs typeface="Arial"/>
            </a:endParaRPr>
          </a:p>
          <a:p>
            <a:r>
              <a:rPr lang="en-US" dirty="0">
                <a:solidFill>
                  <a:schemeClr val="bg2">
                    <a:lumMod val="10000"/>
                  </a:schemeClr>
                </a:solidFill>
                <a:highlight>
                  <a:srgbClr val="FFFF00"/>
                </a:highlight>
                <a:latin typeface="Roboto" panose="02000000000000000000" pitchFamily="2" charset="0"/>
              </a:rPr>
              <a:t>2.It seen that explosives were used in around 51.09 % of the attacks, followed by Firearms accounted for 32.35% of the attacks</a:t>
            </a:r>
            <a:r>
              <a:rPr lang="en-US" b="0" i="0" dirty="0">
                <a:solidFill>
                  <a:srgbClr val="D5D5D5"/>
                </a:solidFill>
                <a:effectLst/>
                <a:latin typeface="Roboto" panose="02000000000000000000" pitchFamily="2" charset="0"/>
              </a:rPr>
              <a:t>.</a:t>
            </a:r>
            <a:endParaRPr lang="en-US" dirty="0"/>
          </a:p>
          <a:p>
            <a:pPr algn="l"/>
            <a:endParaRPr lang="en-US" b="1" i="1" u="sng" dirty="0">
              <a:solidFill>
                <a:schemeClr val="bg2">
                  <a:lumMod val="10000"/>
                </a:schemeClr>
              </a:solidFill>
              <a:latin typeface="Roboto" panose="02000000000000000000" pitchFamily="2" charset="0"/>
              <a:cs typeface="Arial"/>
            </a:endParaRPr>
          </a:p>
          <a:p>
            <a:pPr algn="l"/>
            <a:endParaRPr lang="en-US" b="1" i="1" u="sng" dirty="0">
              <a:solidFill>
                <a:schemeClr val="bg2">
                  <a:lumMod val="10000"/>
                </a:schemeClr>
              </a:solidFill>
              <a:latin typeface="Roboto" panose="02000000000000000000" pitchFamily="2" charset="0"/>
              <a:cs typeface="Arial"/>
            </a:endParaRPr>
          </a:p>
          <a:p>
            <a:pPr algn="l"/>
            <a:endParaRPr lang="en-US" dirty="0">
              <a:solidFill>
                <a:schemeClr val="bg2">
                  <a:lumMod val="10000"/>
                </a:schemeClr>
              </a:solidFill>
              <a:latin typeface="Roboto" panose="02000000000000000000" pitchFamily="2" charset="0"/>
              <a:cs typeface="Arial"/>
            </a:endParaRPr>
          </a:p>
          <a:p>
            <a:pPr algn="ctr"/>
            <a:endParaRPr lang="en-US" dirty="0"/>
          </a:p>
        </p:txBody>
      </p:sp>
      <p:pic>
        <p:nvPicPr>
          <p:cNvPr id="4" name="Picture 3" descr="Chart, sunburst chart&#10;&#10;Description automatically generated">
            <a:extLst>
              <a:ext uri="{FF2B5EF4-FFF2-40B4-BE49-F238E27FC236}">
                <a16:creationId xmlns:a16="http://schemas.microsoft.com/office/drawing/2014/main" id="{28951DA8-2AC9-E73F-F214-A7B6F67E94B3}"/>
              </a:ext>
            </a:extLst>
          </p:cNvPr>
          <p:cNvPicPr>
            <a:picLocks noChangeAspect="1"/>
          </p:cNvPicPr>
          <p:nvPr/>
        </p:nvPicPr>
        <p:blipFill>
          <a:blip r:embed="rId2"/>
          <a:stretch>
            <a:fillRect/>
          </a:stretch>
        </p:blipFill>
        <p:spPr>
          <a:xfrm>
            <a:off x="472276" y="1107292"/>
            <a:ext cx="4905634" cy="4190353"/>
          </a:xfrm>
          <a:prstGeom prst="rect">
            <a:avLst/>
          </a:prstGeom>
        </p:spPr>
      </p:pic>
    </p:spTree>
    <p:extLst>
      <p:ext uri="{BB962C8B-B14F-4D97-AF65-F5344CB8AC3E}">
        <p14:creationId xmlns:p14="http://schemas.microsoft.com/office/powerpoint/2010/main" val="389513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2AA15-AC53-FCEC-F587-D9DE0B1392A6}"/>
              </a:ext>
            </a:extLst>
          </p:cNvPr>
          <p:cNvSpPr txBox="1"/>
          <p:nvPr/>
        </p:nvSpPr>
        <p:spPr>
          <a:xfrm>
            <a:off x="1258247" y="279411"/>
            <a:ext cx="4873254" cy="646331"/>
          </a:xfrm>
          <a:prstGeom prst="rect">
            <a:avLst/>
          </a:prstGeom>
          <a:noFill/>
        </p:spPr>
        <p:txBody>
          <a:bodyPr wrap="square">
            <a:spAutoFit/>
          </a:bodyPr>
          <a:lstStyle/>
          <a:p>
            <a:r>
              <a:rPr lang="en-US" sz="2000" b="1" i="0" dirty="0">
                <a:solidFill>
                  <a:schemeClr val="bg1">
                    <a:lumMod val="50000"/>
                  </a:schemeClr>
                </a:solidFill>
                <a:effectLst/>
                <a:latin typeface="Arial Rounded MT Bold" panose="020F0704030504030204" pitchFamily="34" charset="0"/>
              </a:rPr>
              <a:t>Overall analysis of attacked country</a:t>
            </a:r>
          </a:p>
          <a:p>
            <a:pPr algn="l"/>
            <a:endParaRPr lang="en-US" sz="1600" i="1" u="sng" dirty="0">
              <a:solidFill>
                <a:srgbClr val="002060"/>
              </a:solidFill>
              <a:latin typeface="Roboto" panose="02000000000000000000" pitchFamily="2" charset="0"/>
            </a:endParaRPr>
          </a:p>
        </p:txBody>
      </p:sp>
      <p:pic>
        <p:nvPicPr>
          <p:cNvPr id="4" name="Picture 3">
            <a:extLst>
              <a:ext uri="{FF2B5EF4-FFF2-40B4-BE49-F238E27FC236}">
                <a16:creationId xmlns:a16="http://schemas.microsoft.com/office/drawing/2014/main" id="{7A796DC4-4EA1-79CF-93FF-FFD7CC58D4A6}"/>
              </a:ext>
            </a:extLst>
          </p:cNvPr>
          <p:cNvPicPr>
            <a:picLocks noChangeAspect="1"/>
          </p:cNvPicPr>
          <p:nvPr/>
        </p:nvPicPr>
        <p:blipFill>
          <a:blip r:embed="rId2"/>
          <a:stretch>
            <a:fillRect/>
          </a:stretch>
        </p:blipFill>
        <p:spPr>
          <a:xfrm>
            <a:off x="3293309" y="925742"/>
            <a:ext cx="5155555" cy="4309281"/>
          </a:xfrm>
          <a:prstGeom prst="rect">
            <a:avLst/>
          </a:prstGeom>
        </p:spPr>
      </p:pic>
      <p:pic>
        <p:nvPicPr>
          <p:cNvPr id="8" name="Picture 7">
            <a:extLst>
              <a:ext uri="{FF2B5EF4-FFF2-40B4-BE49-F238E27FC236}">
                <a16:creationId xmlns:a16="http://schemas.microsoft.com/office/drawing/2014/main" id="{61A72B9F-798A-7C61-8C92-3DA2BEA3C6CE}"/>
              </a:ext>
            </a:extLst>
          </p:cNvPr>
          <p:cNvPicPr>
            <a:picLocks noChangeAspect="1"/>
          </p:cNvPicPr>
          <p:nvPr/>
        </p:nvPicPr>
        <p:blipFill>
          <a:blip r:embed="rId3"/>
          <a:stretch>
            <a:fillRect/>
          </a:stretch>
        </p:blipFill>
        <p:spPr>
          <a:xfrm>
            <a:off x="106008" y="846801"/>
            <a:ext cx="3187301" cy="4017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355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05DDA-1993-1DD4-5408-02DDA86F1D9E}"/>
              </a:ext>
            </a:extLst>
          </p:cNvPr>
          <p:cNvSpPr txBox="1"/>
          <p:nvPr/>
        </p:nvSpPr>
        <p:spPr>
          <a:xfrm>
            <a:off x="1346791" y="902494"/>
            <a:ext cx="7166343" cy="2893100"/>
          </a:xfrm>
          <a:prstGeom prst="rect">
            <a:avLst/>
          </a:prstGeom>
          <a:solidFill>
            <a:schemeClr val="bg2"/>
          </a:solidFill>
          <a:ln>
            <a:solidFill>
              <a:srgbClr val="92D050"/>
            </a:solidFill>
          </a:ln>
        </p:spPr>
        <p:txBody>
          <a:bodyPr wrap="square">
            <a:spAutoFit/>
          </a:bodyPr>
          <a:lstStyle/>
          <a:p>
            <a:pPr algn="l"/>
            <a:r>
              <a:rPr lang="en-US" b="1" i="1" u="sng" dirty="0">
                <a:solidFill>
                  <a:srgbClr val="002060"/>
                </a:solidFill>
                <a:latin typeface="Roboto" panose="02000000000000000000" pitchFamily="2" charset="0"/>
              </a:rPr>
              <a:t>Observation</a:t>
            </a:r>
            <a:r>
              <a:rPr lang="en-US" b="0" i="0" dirty="0">
                <a:solidFill>
                  <a:srgbClr val="D5D5D5"/>
                </a:solidFill>
                <a:effectLst/>
                <a:latin typeface="Roboto" panose="02000000000000000000" pitchFamily="2" charset="0"/>
              </a:rPr>
              <a:t> </a:t>
            </a:r>
            <a:r>
              <a:rPr lang="en-US" dirty="0">
                <a:solidFill>
                  <a:schemeClr val="bg2">
                    <a:lumMod val="10000"/>
                  </a:schemeClr>
                </a:solidFill>
                <a:latin typeface="Roboto" panose="02000000000000000000" pitchFamily="2" charset="0"/>
              </a:rPr>
              <a:t>:- </a:t>
            </a:r>
          </a:p>
          <a:p>
            <a:pPr algn="l"/>
            <a:endParaRPr lang="en-US"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1.Here we did the analysis of most affected country of terrorism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Shrinagar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3.Communist party of India - Maoist(cpi-Maoist)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varies per year from 1985 to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Police,Government and Business.</a:t>
            </a:r>
          </a:p>
        </p:txBody>
      </p:sp>
    </p:spTree>
    <p:extLst>
      <p:ext uri="{BB962C8B-B14F-4D97-AF65-F5344CB8AC3E}">
        <p14:creationId xmlns:p14="http://schemas.microsoft.com/office/powerpoint/2010/main" val="132352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82" y="532178"/>
            <a:ext cx="2769602"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Challenges Faced</a:t>
            </a:r>
            <a:r>
              <a:rPr lang="en-IN" sz="2000" b="1" u="sng" dirty="0">
                <a:solidFill>
                  <a:schemeClr val="tx1"/>
                </a:solidFill>
              </a:rPr>
              <a:t> -:</a:t>
            </a:r>
            <a:endParaRPr sz="2000" b="1" u="sng" dirty="0">
              <a:solidFill>
                <a:schemeClr val="tx1"/>
              </a:solidFill>
            </a:endParaRPr>
          </a:p>
        </p:txBody>
      </p:sp>
      <p:sp>
        <p:nvSpPr>
          <p:cNvPr id="3" name="object 3"/>
          <p:cNvSpPr txBox="1"/>
          <p:nvPr/>
        </p:nvSpPr>
        <p:spPr>
          <a:xfrm>
            <a:off x="524597" y="1170028"/>
            <a:ext cx="8087775" cy="2046201"/>
          </a:xfrm>
          <a:prstGeom prst="rect">
            <a:avLst/>
          </a:prstGeo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vert="horz" wrap="square" lIns="0" tIns="53340" rIns="0" bIns="0" rtlCol="0">
            <a:spAutoFit/>
          </a:bodyPr>
          <a:lstStyle/>
          <a:p>
            <a:pPr marL="469900" indent="-457200" algn="just">
              <a:lnSpc>
                <a:spcPct val="100000"/>
              </a:lnSpc>
              <a:spcBef>
                <a:spcPts val="420"/>
              </a:spcBef>
              <a:buFont typeface="AoyagiKouzanFontT"/>
              <a:buChar char="❏"/>
              <a:tabLst>
                <a:tab pos="469900" algn="l"/>
              </a:tabLst>
            </a:pPr>
            <a:r>
              <a:rPr dirty="0">
                <a:solidFill>
                  <a:schemeClr val="bg2">
                    <a:lumMod val="10000"/>
                  </a:schemeClr>
                </a:solidFill>
                <a:latin typeface="Roboto" panose="02000000000000000000" pitchFamily="2" charset="0"/>
              </a:rPr>
              <a:t>Reading the dataset and comprehending the problem statement.</a:t>
            </a:r>
            <a:endParaRPr lang="en-US" dirty="0">
              <a:solidFill>
                <a:schemeClr val="bg2">
                  <a:lumMod val="10000"/>
                </a:schemeClr>
              </a:solidFill>
              <a:latin typeface="Roboto" panose="02000000000000000000" pitchFamily="2" charset="0"/>
            </a:endParaRPr>
          </a:p>
          <a:p>
            <a:pPr marL="12700" algn="just">
              <a:lnSpc>
                <a:spcPct val="100000"/>
              </a:lnSpc>
              <a:spcBef>
                <a:spcPts val="420"/>
              </a:spcBef>
              <a:tabLst>
                <a:tab pos="469900" algn="l"/>
              </a:tabLst>
            </a:pPr>
            <a:endParaRPr dirty="0">
              <a:solidFill>
                <a:schemeClr val="bg2">
                  <a:lumMod val="10000"/>
                </a:schemeClr>
              </a:solidFill>
              <a:latin typeface="Roboto" panose="02000000000000000000" pitchFamily="2" charset="0"/>
            </a:endParaRPr>
          </a:p>
          <a:p>
            <a:pPr marL="469265" marR="10795"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Examining the business KPIs for app development and devising a  solution to the problem.</a:t>
            </a:r>
            <a:endParaRPr lang="en-US" dirty="0">
              <a:solidFill>
                <a:schemeClr val="bg2">
                  <a:lumMod val="10000"/>
                </a:schemeClr>
              </a:solidFill>
              <a:latin typeface="Roboto" panose="02000000000000000000" pitchFamily="2" charset="0"/>
            </a:endParaRPr>
          </a:p>
          <a:p>
            <a:pPr marL="12065" marR="10795" algn="just">
              <a:lnSpc>
                <a:spcPct val="114999"/>
              </a:lnSpc>
              <a:tabLst>
                <a:tab pos="469900" algn="l"/>
              </a:tabLst>
            </a:pPr>
            <a:endParaRPr dirty="0">
              <a:solidFill>
                <a:schemeClr val="bg2">
                  <a:lumMod val="10000"/>
                </a:schemeClr>
              </a:solidFill>
              <a:latin typeface="Roboto" panose="02000000000000000000" pitchFamily="2" charset="0"/>
            </a:endParaRPr>
          </a:p>
          <a:p>
            <a:pPr marL="469900" indent="-457200" algn="just">
              <a:lnSpc>
                <a:spcPct val="100000"/>
              </a:lnSpc>
              <a:spcBef>
                <a:spcPts val="325"/>
              </a:spcBef>
              <a:buFont typeface="AoyagiKouzanFontT"/>
              <a:buChar char="❏"/>
              <a:tabLst>
                <a:tab pos="469900" algn="l"/>
              </a:tabLst>
            </a:pPr>
            <a:r>
              <a:rPr dirty="0">
                <a:solidFill>
                  <a:schemeClr val="bg2">
                    <a:lumMod val="10000"/>
                  </a:schemeClr>
                </a:solidFill>
                <a:latin typeface="Roboto" panose="02000000000000000000" pitchFamily="2" charset="0"/>
              </a:rPr>
              <a:t>Handling the error</a:t>
            </a:r>
            <a:r>
              <a:rPr lang="en-US" dirty="0">
                <a:solidFill>
                  <a:schemeClr val="bg2">
                    <a:lumMod val="10000"/>
                  </a:schemeClr>
                </a:solidFill>
                <a:latin typeface="Roboto" panose="02000000000000000000" pitchFamily="2" charset="0"/>
              </a:rPr>
              <a:t> </a:t>
            </a:r>
            <a:r>
              <a:rPr dirty="0">
                <a:solidFill>
                  <a:schemeClr val="bg2">
                    <a:lumMod val="10000"/>
                  </a:schemeClr>
                </a:solidFill>
                <a:latin typeface="Roboto" panose="02000000000000000000" pitchFamily="2" charset="0"/>
              </a:rPr>
              <a:t>and NaN values in the dataset.</a:t>
            </a:r>
            <a:endParaRPr lang="en-US" dirty="0">
              <a:solidFill>
                <a:schemeClr val="bg2">
                  <a:lumMod val="10000"/>
                </a:schemeClr>
              </a:solidFill>
              <a:latin typeface="Roboto" panose="02000000000000000000" pitchFamily="2" charset="0"/>
            </a:endParaRPr>
          </a:p>
          <a:p>
            <a:pPr marL="12700" algn="just">
              <a:lnSpc>
                <a:spcPct val="100000"/>
              </a:lnSpc>
              <a:spcBef>
                <a:spcPts val="325"/>
              </a:spcBef>
              <a:tabLst>
                <a:tab pos="469900" algn="l"/>
              </a:tabLst>
            </a:pPr>
            <a:endParaRPr dirty="0">
              <a:solidFill>
                <a:schemeClr val="bg2">
                  <a:lumMod val="10000"/>
                </a:schemeClr>
              </a:solidFill>
              <a:latin typeface="Roboto" panose="02000000000000000000" pitchFamily="2" charset="0"/>
            </a:endParaRPr>
          </a:p>
          <a:p>
            <a:pPr marL="469265" marR="5080"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Designing multiple visualizations to summarize the information in  the dataset and successfully communicate the results and trends to  the reader</a:t>
            </a:r>
            <a:r>
              <a:rPr sz="16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235" y="486342"/>
            <a:ext cx="1730843"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Conclusion’s</a:t>
            </a:r>
          </a:p>
        </p:txBody>
      </p:sp>
      <p:sp>
        <p:nvSpPr>
          <p:cNvPr id="5" name="TextBox 4">
            <a:extLst>
              <a:ext uri="{FF2B5EF4-FFF2-40B4-BE49-F238E27FC236}">
                <a16:creationId xmlns:a16="http://schemas.microsoft.com/office/drawing/2014/main" id="{9BD31DA0-8834-FC51-1402-CB075986CBD6}"/>
              </a:ext>
            </a:extLst>
          </p:cNvPr>
          <p:cNvSpPr txBox="1"/>
          <p:nvPr/>
        </p:nvSpPr>
        <p:spPr>
          <a:xfrm>
            <a:off x="389860" y="1031697"/>
            <a:ext cx="8576930" cy="3539430"/>
          </a:xfrm>
          <a:prstGeom prst="rect">
            <a:avLst/>
          </a:prstGeom>
          <a:solidFill>
            <a:schemeClr val="accent2">
              <a:lumMod val="10000"/>
              <a:lumOff val="9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Among all the regions "Middle East &amp; North Africa" has the most number of killed people approx. 1.4 Lakhs followed by "South-Asia" &amp; "Sub-Saharan Africa</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"Taliban" is the most powerful, dangerous and the most active gang among all of the gangs, followed by "islamic state of iraq and the levant(isil)" and "shining path(SL)".</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The most targeted attacks are on "Private Citizens &amp; Property" which is approximately 40% and 10-20% is the target on "Military", "Police", "Government", "Business".</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seen that explosives were used in around 51.09% of the attacks, followed by Firearms accounted for 32.35% of the attacks".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25C414E1-89F3-C858-85D3-F979A95D951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Lst>
          </a:blip>
          <a:stretch>
            <a:fillRect/>
          </a:stretch>
        </p:blipFill>
        <p:spPr>
          <a:xfrm>
            <a:off x="1905000" y="571500"/>
            <a:ext cx="5334000" cy="40005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235693"/>
      </p:ext>
    </p:extLst>
  </p:cSld>
  <p:clrMapOvr>
    <a:masterClrMapping/>
  </p:clrMapOvr>
  <mc:AlternateContent xmlns:mc="http://schemas.openxmlformats.org/markup-compatibility/2006" xmlns:p14="http://schemas.microsoft.com/office/powerpoint/2010/main">
    <mc:Choice Requires="p14">
      <p:transition spd="slow" p14:dur="2000" advTm="2087"/>
    </mc:Choice>
    <mc:Fallback xmlns="">
      <p:transition spd="slow" advTm="208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E88FAE-94F3-7FDE-7263-6A11A7FD0D3C}"/>
              </a:ext>
            </a:extLst>
          </p:cNvPr>
          <p:cNvSpPr txBox="1"/>
          <p:nvPr/>
        </p:nvSpPr>
        <p:spPr>
          <a:xfrm>
            <a:off x="1115878" y="185980"/>
            <a:ext cx="4347275" cy="4893647"/>
          </a:xfrm>
          <a:prstGeom prst="rect">
            <a:avLst/>
          </a:prstGeom>
          <a:noFill/>
        </p:spPr>
        <p:txBody>
          <a:bodyPr wrap="square" rtlCol="0">
            <a:spAutoFit/>
          </a:bodyPr>
          <a:lstStyle/>
          <a:p>
            <a:r>
              <a:rPr lang="en-US" sz="2400" b="1" dirty="0">
                <a:solidFill>
                  <a:srgbClr val="C00000"/>
                </a:solidFill>
                <a:latin typeface="Microsoft YaHei" panose="020B0503020204020204" pitchFamily="34" charset="-122"/>
                <a:ea typeface="Microsoft YaHei" panose="020B0503020204020204" pitchFamily="34" charset="-122"/>
              </a:rPr>
              <a:t>Content –</a:t>
            </a:r>
          </a:p>
          <a:p>
            <a:pPr marL="457200" indent="-457200">
              <a:buAutoNum type="arabicPeriod"/>
            </a:pPr>
            <a:r>
              <a:rPr lang="en-US" sz="2000" b="1" dirty="0">
                <a:solidFill>
                  <a:srgbClr val="002060"/>
                </a:solidFill>
              </a:rPr>
              <a:t>Introduction.</a:t>
            </a:r>
          </a:p>
          <a:p>
            <a:endParaRPr lang="en-US" sz="2000" b="1" dirty="0">
              <a:solidFill>
                <a:srgbClr val="002060"/>
              </a:solidFill>
            </a:endParaRPr>
          </a:p>
          <a:p>
            <a:r>
              <a:rPr lang="en-US" sz="2000" b="1" dirty="0">
                <a:solidFill>
                  <a:srgbClr val="002060"/>
                </a:solidFill>
              </a:rPr>
              <a:t>2. Problem Statement.</a:t>
            </a:r>
          </a:p>
          <a:p>
            <a:endParaRPr lang="en-US" b="1" dirty="0">
              <a:solidFill>
                <a:srgbClr val="002060"/>
              </a:solidFill>
            </a:endParaRPr>
          </a:p>
          <a:p>
            <a:r>
              <a:rPr lang="en-US" sz="2000" b="1" dirty="0">
                <a:solidFill>
                  <a:srgbClr val="002060"/>
                </a:solidFill>
              </a:rPr>
              <a:t>3. Dataset Preparation.</a:t>
            </a:r>
          </a:p>
          <a:p>
            <a:endParaRPr lang="en-US" sz="2000" b="1" dirty="0">
              <a:solidFill>
                <a:srgbClr val="002060"/>
              </a:solidFill>
            </a:endParaRPr>
          </a:p>
          <a:p>
            <a:r>
              <a:rPr lang="en-US" sz="2000" b="1" dirty="0">
                <a:solidFill>
                  <a:srgbClr val="002060"/>
                </a:solidFill>
              </a:rPr>
              <a:t>4. Data Summary.</a:t>
            </a:r>
          </a:p>
          <a:p>
            <a:endParaRPr lang="en-US" sz="2000" b="1" dirty="0">
              <a:solidFill>
                <a:srgbClr val="002060"/>
              </a:solidFill>
            </a:endParaRPr>
          </a:p>
          <a:p>
            <a:r>
              <a:rPr lang="en-US" sz="2000" b="1" dirty="0">
                <a:solidFill>
                  <a:srgbClr val="002060"/>
                </a:solidFill>
              </a:rPr>
              <a:t>5. Analysis and visualization of data.</a:t>
            </a:r>
          </a:p>
          <a:p>
            <a:endParaRPr lang="en-US" sz="2000" b="1" dirty="0">
              <a:solidFill>
                <a:srgbClr val="002060"/>
              </a:solidFill>
            </a:endParaRPr>
          </a:p>
          <a:p>
            <a:r>
              <a:rPr lang="en-US" sz="2000" b="1" dirty="0">
                <a:solidFill>
                  <a:srgbClr val="002060"/>
                </a:solidFill>
              </a:rPr>
              <a:t>6. Challenge Faced.</a:t>
            </a:r>
          </a:p>
          <a:p>
            <a:endParaRPr lang="en-US" sz="2000" b="1" dirty="0">
              <a:solidFill>
                <a:srgbClr val="002060"/>
              </a:solidFill>
            </a:endParaRPr>
          </a:p>
          <a:p>
            <a:r>
              <a:rPr lang="en-US" sz="2000" b="1" dirty="0">
                <a:solidFill>
                  <a:srgbClr val="002060"/>
                </a:solidFill>
              </a:rPr>
              <a:t>7. Conclusion.</a:t>
            </a:r>
          </a:p>
          <a:p>
            <a:endParaRPr lang="en-US" dirty="0"/>
          </a:p>
        </p:txBody>
      </p:sp>
    </p:spTree>
    <p:extLst>
      <p:ext uri="{BB962C8B-B14F-4D97-AF65-F5344CB8AC3E}">
        <p14:creationId xmlns:p14="http://schemas.microsoft.com/office/powerpoint/2010/main" val="53522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2AF00-DFC3-119E-2334-03DFA2CDB226}"/>
              </a:ext>
            </a:extLst>
          </p:cNvPr>
          <p:cNvSpPr txBox="1"/>
          <p:nvPr/>
        </p:nvSpPr>
        <p:spPr>
          <a:xfrm>
            <a:off x="736947" y="671753"/>
            <a:ext cx="7917710" cy="3354765"/>
          </a:xfrm>
          <a:prstGeom prst="rect">
            <a:avLst/>
          </a:prstGeom>
          <a:noFill/>
        </p:spPr>
        <p:txBody>
          <a:bodyPr wrap="square">
            <a:spAutoFit/>
          </a:bodyPr>
          <a:lstStyle/>
          <a:p>
            <a:r>
              <a:rPr lang="en-US" sz="2000" b="1" u="sng" dirty="0">
                <a:solidFill>
                  <a:schemeClr val="tx1"/>
                </a:solidFill>
              </a:rPr>
              <a:t>Introduction</a:t>
            </a:r>
          </a:p>
          <a:p>
            <a:endParaRPr lang="en-US" dirty="0"/>
          </a:p>
          <a:p>
            <a:r>
              <a:rPr lang="en-US" sz="1800" b="1" i="1" u="sng" dirty="0">
                <a:solidFill>
                  <a:schemeClr val="bg2">
                    <a:lumMod val="10000"/>
                  </a:schemeClr>
                </a:solidFill>
              </a:rPr>
              <a:t>Definition of Terrorism </a:t>
            </a:r>
            <a:r>
              <a:rPr lang="en-US" sz="1600" b="1" dirty="0">
                <a:solidFill>
                  <a:schemeClr val="bg2">
                    <a:lumMod val="10000"/>
                  </a:schemeClr>
                </a:solidFill>
              </a:rPr>
              <a:t>:-</a:t>
            </a:r>
          </a:p>
          <a:p>
            <a:endParaRPr lang="en-US" sz="1600" b="1" dirty="0">
              <a:solidFill>
                <a:schemeClr val="bg2">
                  <a:lumMod val="10000"/>
                </a:schemeClr>
              </a:solidFill>
            </a:endParaRPr>
          </a:p>
          <a:p>
            <a:r>
              <a:rPr lang="en-US" dirty="0"/>
              <a:t>                                 </a:t>
            </a:r>
            <a:r>
              <a:rPr lang="en-US" sz="1600" dirty="0"/>
              <a:t>"The calculated use of unlawful violence or threat of unlawful violence to inculcate fear; intended to coerce or to intimidate governments or societies in the pursuit of goals that are generally political, religious, or ideological" </a:t>
            </a:r>
          </a:p>
          <a:p>
            <a:endParaRPr lang="en-US" sz="1600" dirty="0"/>
          </a:p>
          <a:p>
            <a:r>
              <a:rPr lang="en-US" sz="1600" dirty="0"/>
              <a:t>• The objective is to perform Exploratory Data Analysis on global terrorism dataset to find out the hot zone of terrorism </a:t>
            </a:r>
          </a:p>
          <a:p>
            <a:endParaRPr lang="en-US" sz="1600" dirty="0"/>
          </a:p>
          <a:p>
            <a:r>
              <a:rPr lang="en-US" sz="1600" dirty="0"/>
              <a:t>• Exploratory data analysis is nothing but analyzing the given data and finding the trends, patterns and making some</a:t>
            </a:r>
          </a:p>
        </p:txBody>
      </p:sp>
      <p:pic>
        <p:nvPicPr>
          <p:cNvPr id="9218" name="Picture 2" descr="Terrorism Images - Free Download on Freepik">
            <a:extLst>
              <a:ext uri="{FF2B5EF4-FFF2-40B4-BE49-F238E27FC236}">
                <a16:creationId xmlns:a16="http://schemas.microsoft.com/office/drawing/2014/main" id="{794CE2F0-3BD3-4286-5402-4709E0E9B60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836185" y="1092183"/>
            <a:ext cx="7765310" cy="329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02" y="764304"/>
            <a:ext cx="2388782" cy="333425"/>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chemeClr val="tx1"/>
                </a:solidFill>
              </a:rPr>
              <a:t>Problem </a:t>
            </a:r>
            <a:r>
              <a:rPr lang="en-US" sz="2000" b="1" u="sng" dirty="0">
                <a:solidFill>
                  <a:schemeClr val="tx1"/>
                </a:solidFill>
              </a:rPr>
              <a:t>statement</a:t>
            </a:r>
            <a:endParaRPr sz="2000" b="1" u="sng" dirty="0">
              <a:solidFill>
                <a:schemeClr val="tx1"/>
              </a:solidFill>
            </a:endParaRPr>
          </a:p>
        </p:txBody>
      </p:sp>
      <p:sp>
        <p:nvSpPr>
          <p:cNvPr id="7" name="object 7">
            <a:extLst>
              <a:ext uri="{FF2B5EF4-FFF2-40B4-BE49-F238E27FC236}">
                <a16:creationId xmlns:a16="http://schemas.microsoft.com/office/drawing/2014/main" id="{35E9BFFF-2AD2-42A2-07E4-484BD9EBEA83}"/>
              </a:ext>
            </a:extLst>
          </p:cNvPr>
          <p:cNvSpPr/>
          <p:nvPr/>
        </p:nvSpPr>
        <p:spPr>
          <a:xfrm>
            <a:off x="2672314" y="1097729"/>
            <a:ext cx="3615070" cy="3382122"/>
          </a:xfrm>
          <a:prstGeom prst="rect">
            <a:avLst/>
          </a:prstGeom>
          <a:blipFill>
            <a:blip r:embed="rId2" cstate="print">
              <a:alphaModFix amt="35000"/>
              <a:extLst>
                <a:ext uri="{BEBA8EAE-BF5A-486C-A8C5-ECC9F3942E4B}">
                  <a14:imgProps xmlns:a14="http://schemas.microsoft.com/office/drawing/2010/main">
                    <a14:imgLayer r:embed="rId3">
                      <a14:imgEffect>
                        <a14:sharpenSoften amount="50000"/>
                      </a14:imgEffect>
                      <a14:imgEffect>
                        <a14:colorTemperature colorTemp="8800"/>
                      </a14:imgEffect>
                    </a14:imgLayer>
                  </a14:imgProps>
                </a:ext>
              </a:extLst>
            </a:blip>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4FB41F5-1A2C-2DB2-95AD-3E8727C1D203}"/>
              </a:ext>
            </a:extLst>
          </p:cNvPr>
          <p:cNvSpPr txBox="1"/>
          <p:nvPr/>
        </p:nvSpPr>
        <p:spPr>
          <a:xfrm>
            <a:off x="645041" y="1382231"/>
            <a:ext cx="7853917" cy="2523768"/>
          </a:xfrm>
          <a:prstGeom prst="rect">
            <a:avLst/>
          </a:prstGeom>
          <a:noFill/>
        </p:spPr>
        <p:txBody>
          <a:bodyPr wrap="square" rtlCol="0">
            <a:spAutoFit/>
          </a:bodyPr>
          <a:lstStyle/>
          <a:p>
            <a:pPr algn="l"/>
            <a:r>
              <a:rPr lang="en-US" sz="1600" dirty="0"/>
              <a:t>The Global Terrorism Database (GTD) is an open-source database including information on terrorist attacks around the world from 1970 through 2017. </a:t>
            </a:r>
          </a:p>
          <a:p>
            <a:pPr algn="l"/>
            <a:r>
              <a:rPr lang="en-US" sz="16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endParaRPr lang="en-US" sz="1600" dirty="0"/>
          </a:p>
          <a:p>
            <a:pPr algn="l"/>
            <a:r>
              <a:rPr lang="en-US" sz="1600" dirty="0"/>
              <a:t>Explore and analyze the data to discover key findings pertaining to terrorist activities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4219" y="1363177"/>
            <a:ext cx="8424982" cy="2074927"/>
          </a:xfrm>
          <a:prstGeom prst="rect">
            <a:avLst/>
          </a:prstGeom>
          <a:solidFill>
            <a:schemeClr val="accent6">
              <a:lumMod val="20000"/>
              <a:lumOff val="80000"/>
            </a:schemeClr>
          </a:solidFill>
        </p:spPr>
        <p:txBody>
          <a:bodyPr vert="horz" wrap="square" lIns="0" tIns="12700" rIns="0" bIns="0" rtlCol="0">
            <a:sp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sz="1600" i="1" u="sng" dirty="0">
                <a:ea typeface="+mn-ea"/>
              </a:rPr>
              <a:t>Loading the dataset</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Load the Global Terrorism Dataset by mounting the drive.</a:t>
            </a:r>
            <a:endParaRPr dirty="0">
              <a:solidFill>
                <a:schemeClr val="bg1">
                  <a:lumMod val="75000"/>
                </a:schemeClr>
              </a:solidFill>
              <a:latin typeface="Roboto" panose="02000000000000000000" pitchFamily="2" charset="0"/>
              <a:ea typeface="+mn-ea"/>
            </a:endParaRPr>
          </a:p>
          <a:p>
            <a:pPr>
              <a:lnSpc>
                <a:spcPct val="100000"/>
              </a:lnSpc>
              <a:spcBef>
                <a:spcPts val="15"/>
              </a:spcBef>
            </a:pPr>
            <a:endParaRPr dirty="0">
              <a:solidFill>
                <a:schemeClr val="bg1">
                  <a:lumMod val="75000"/>
                </a:schemeClr>
              </a:solidFill>
              <a:latin typeface="Roboto" panose="02000000000000000000" pitchFamily="2" charset="0"/>
              <a:ea typeface="+mn-ea"/>
            </a:endParaRPr>
          </a:p>
          <a:p>
            <a:pPr marL="355600" indent="-342900">
              <a:lnSpc>
                <a:spcPct val="100000"/>
              </a:lnSpc>
              <a:buClr>
                <a:srgbClr val="000000"/>
              </a:buClr>
              <a:buSzPct val="93333"/>
              <a:buFont typeface="Calibri"/>
              <a:buChar char="▪"/>
              <a:tabLst>
                <a:tab pos="354965" algn="l"/>
                <a:tab pos="355600" algn="l"/>
              </a:tabLst>
            </a:pPr>
            <a:r>
              <a:rPr sz="1600" i="1" u="sng" dirty="0">
                <a:ea typeface="+mn-ea"/>
              </a:rPr>
              <a:t>Import Libraries</a:t>
            </a:r>
            <a:r>
              <a:rPr dirty="0">
                <a:solidFill>
                  <a:schemeClr val="bg1">
                    <a:lumMod val="75000"/>
                  </a:schemeClr>
                </a:solidFill>
                <a:latin typeface="Roboto" panose="02000000000000000000" pitchFamily="2" charset="0"/>
                <a:ea typeface="+mn-ea"/>
              </a:rPr>
              <a:t>: NumPy, Pandas, Seaborn and Matplotlib</a:t>
            </a:r>
          </a:p>
          <a:p>
            <a:pPr>
              <a:lnSpc>
                <a:spcPct val="100000"/>
              </a:lnSpc>
              <a:spcBef>
                <a:spcPts val="20"/>
              </a:spcBef>
              <a:buFont typeface="Calibri"/>
              <a:buChar char="▪"/>
            </a:pPr>
            <a:endParaRPr dirty="0">
              <a:solidFill>
                <a:schemeClr val="bg1">
                  <a:lumMod val="75000"/>
                </a:schemeClr>
              </a:solidFill>
              <a:latin typeface="Roboto" panose="02000000000000000000" pitchFamily="2" charset="0"/>
              <a:ea typeface="+mn-ea"/>
            </a:endParaRPr>
          </a:p>
          <a:p>
            <a:pPr marL="355600" marR="5080" indent="-342900" algn="just">
              <a:lnSpc>
                <a:spcPct val="100000"/>
              </a:lnSpc>
              <a:buClr>
                <a:srgbClr val="000000"/>
              </a:buClr>
              <a:buSzPct val="93333"/>
              <a:buFont typeface="Calibri"/>
              <a:buChar char="▪"/>
              <a:tabLst>
                <a:tab pos="355600" algn="l"/>
              </a:tabLst>
            </a:pPr>
            <a:r>
              <a:rPr sz="1600" i="1" u="sng" dirty="0">
                <a:ea typeface="+mn-ea"/>
              </a:rPr>
              <a:t>Data cleaning</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Finding </a:t>
            </a:r>
            <a:r>
              <a:rPr dirty="0">
                <a:solidFill>
                  <a:schemeClr val="bg1">
                    <a:lumMod val="75000"/>
                  </a:schemeClr>
                </a:solidFill>
                <a:latin typeface="Roboto" panose="02000000000000000000" pitchFamily="2" charset="0"/>
                <a:ea typeface="+mn-ea"/>
              </a:rPr>
              <a:t> </a:t>
            </a:r>
            <a:r>
              <a:rPr lang="en-US" dirty="0">
                <a:solidFill>
                  <a:schemeClr val="bg1">
                    <a:lumMod val="75000"/>
                  </a:schemeClr>
                </a:solidFill>
                <a:latin typeface="Roboto" panose="02000000000000000000" pitchFamily="2" charset="0"/>
                <a:ea typeface="+mn-ea"/>
              </a:rPr>
              <a:t>n</a:t>
            </a:r>
            <a:r>
              <a:rPr dirty="0">
                <a:solidFill>
                  <a:schemeClr val="bg1">
                    <a:lumMod val="75000"/>
                  </a:schemeClr>
                </a:solidFill>
                <a:latin typeface="Roboto" panose="02000000000000000000" pitchFamily="2" charset="0"/>
                <a:ea typeface="+mn-ea"/>
              </a:rPr>
              <a:t>ull values, </a:t>
            </a:r>
            <a:r>
              <a:rPr lang="en-US" dirty="0">
                <a:solidFill>
                  <a:schemeClr val="bg1">
                    <a:lumMod val="75000"/>
                  </a:schemeClr>
                </a:solidFill>
                <a:latin typeface="Roboto" panose="02000000000000000000" pitchFamily="2" charset="0"/>
                <a:ea typeface="+mn-ea"/>
              </a:rPr>
              <a:t>Replacing the null value with zero, Finding duplicate values, Creating the copy of main dataset etc.</a:t>
            </a:r>
            <a:endParaRPr dirty="0">
              <a:solidFill>
                <a:schemeClr val="bg1">
                  <a:lumMod val="75000"/>
                </a:schemeClr>
              </a:solidFill>
              <a:latin typeface="Roboto" panose="02000000000000000000" pitchFamily="2" charset="0"/>
              <a:ea typeface="+mn-ea"/>
            </a:endParaRPr>
          </a:p>
          <a:p>
            <a:pPr>
              <a:lnSpc>
                <a:spcPct val="100000"/>
              </a:lnSpc>
              <a:spcBef>
                <a:spcPts val="15"/>
              </a:spcBef>
              <a:buFont typeface="Calibri"/>
              <a:buChar char="▪"/>
            </a:pPr>
            <a:endParaRPr dirty="0">
              <a:solidFill>
                <a:schemeClr val="bg1">
                  <a:lumMod val="75000"/>
                </a:schemeClr>
              </a:solidFill>
              <a:latin typeface="Roboto" panose="02000000000000000000" pitchFamily="2" charset="0"/>
              <a:ea typeface="+mn-ea"/>
            </a:endParaRPr>
          </a:p>
          <a:p>
            <a:pPr marL="355600" marR="6985" indent="-342900" algn="just">
              <a:lnSpc>
                <a:spcPct val="100000"/>
              </a:lnSpc>
              <a:spcBef>
                <a:spcPts val="5"/>
              </a:spcBef>
              <a:buClr>
                <a:srgbClr val="000000"/>
              </a:buClr>
              <a:buSzPct val="93333"/>
              <a:buFont typeface="Calibri"/>
              <a:buChar char="▪"/>
              <a:tabLst>
                <a:tab pos="355600" algn="l"/>
              </a:tabLst>
            </a:pPr>
            <a:r>
              <a:rPr sz="1600" i="1" u="sng" dirty="0">
                <a:ea typeface="+mn-ea"/>
              </a:rPr>
              <a:t>Exploratory</a:t>
            </a:r>
            <a:r>
              <a:rPr lang="en-US" sz="1600" i="1" u="sng" dirty="0">
                <a:ea typeface="+mn-ea"/>
              </a:rPr>
              <a:t> </a:t>
            </a:r>
            <a:r>
              <a:rPr sz="1600" i="1" u="sng" dirty="0">
                <a:ea typeface="+mn-ea"/>
              </a:rPr>
              <a:t>Data Analysis</a:t>
            </a:r>
            <a:r>
              <a:rPr dirty="0">
                <a:solidFill>
                  <a:schemeClr val="bg1">
                    <a:lumMod val="75000"/>
                  </a:schemeClr>
                </a:solidFill>
                <a:latin typeface="Roboto" panose="02000000000000000000" pitchFamily="2" charset="0"/>
                <a:ea typeface="+mn-ea"/>
              </a:rPr>
              <a:t>: Analyzing the data sets to summarize their main characteristics using statistical graphics  and data visualizations method.</a:t>
            </a:r>
          </a:p>
        </p:txBody>
      </p:sp>
      <p:sp>
        <p:nvSpPr>
          <p:cNvPr id="6" name="object 6"/>
          <p:cNvSpPr txBox="1">
            <a:spLocks noGrp="1"/>
          </p:cNvSpPr>
          <p:nvPr>
            <p:ph type="title"/>
          </p:nvPr>
        </p:nvSpPr>
        <p:spPr>
          <a:xfrm>
            <a:off x="668743" y="772835"/>
            <a:ext cx="3256279"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rgbClr val="C00000"/>
                </a:solidFill>
                <a:latin typeface="+mj-lt"/>
              </a:rPr>
              <a:t>Dataset Preparation</a:t>
            </a:r>
            <a:endParaRPr sz="2400" b="1" u="sng"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3778" y="614443"/>
            <a:ext cx="1761952" cy="320601"/>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rgbClr val="C00000"/>
                </a:solidFill>
                <a:latin typeface="+mj-lt"/>
                <a:cs typeface="Verdana"/>
              </a:rPr>
              <a:t>Data</a:t>
            </a:r>
            <a:r>
              <a:rPr lang="en-US" sz="2000" b="1" u="sng" spc="-85" dirty="0">
                <a:solidFill>
                  <a:srgbClr val="C00000"/>
                </a:solidFill>
                <a:latin typeface="Verdana"/>
                <a:cs typeface="Verdana"/>
              </a:rPr>
              <a:t> </a:t>
            </a:r>
            <a:r>
              <a:rPr lang="en-US" sz="2000" b="1" u="sng" spc="-85" dirty="0">
                <a:solidFill>
                  <a:srgbClr val="C00000"/>
                </a:solidFill>
                <a:latin typeface="+mj-lt"/>
                <a:cs typeface="Verdana"/>
              </a:rPr>
              <a:t>summary </a:t>
            </a:r>
            <a:endParaRPr sz="2000" b="1" u="sng" dirty="0">
              <a:solidFill>
                <a:schemeClr val="bg1">
                  <a:lumMod val="75000"/>
                </a:schemeClr>
              </a:solidFill>
              <a:latin typeface="+mj-lt"/>
              <a:cs typeface="Verdana"/>
            </a:endParaRPr>
          </a:p>
        </p:txBody>
      </p:sp>
      <p:graphicFrame>
        <p:nvGraphicFramePr>
          <p:cNvPr id="3" name="Table 4">
            <a:extLst>
              <a:ext uri="{FF2B5EF4-FFF2-40B4-BE49-F238E27FC236}">
                <a16:creationId xmlns:a16="http://schemas.microsoft.com/office/drawing/2014/main" id="{421707A3-C4E2-5717-DFF6-CB8A7C2AF946}"/>
              </a:ext>
            </a:extLst>
          </p:cNvPr>
          <p:cNvGraphicFramePr>
            <a:graphicFrameLocks noGrp="1"/>
          </p:cNvGraphicFramePr>
          <p:nvPr>
            <p:extLst>
              <p:ext uri="{D42A27DB-BD31-4B8C-83A1-F6EECF244321}">
                <p14:modId xmlns:p14="http://schemas.microsoft.com/office/powerpoint/2010/main" val="2778816347"/>
              </p:ext>
            </p:extLst>
          </p:nvPr>
        </p:nvGraphicFramePr>
        <p:xfrm>
          <a:off x="1077433" y="1191497"/>
          <a:ext cx="7258493" cy="3337560"/>
        </p:xfrm>
        <a:graphic>
          <a:graphicData uri="http://schemas.openxmlformats.org/drawingml/2006/table">
            <a:tbl>
              <a:tblPr firstRow="1" bandRow="1">
                <a:tableStyleId>{D27102A9-8310-4765-A935-A1911B00CA55}</a:tableStyleId>
              </a:tblPr>
              <a:tblGrid>
                <a:gridCol w="1311863">
                  <a:extLst>
                    <a:ext uri="{9D8B030D-6E8A-4147-A177-3AD203B41FA5}">
                      <a16:colId xmlns:a16="http://schemas.microsoft.com/office/drawing/2014/main" val="351193946"/>
                    </a:ext>
                  </a:extLst>
                </a:gridCol>
                <a:gridCol w="5946630">
                  <a:extLst>
                    <a:ext uri="{9D8B030D-6E8A-4147-A177-3AD203B41FA5}">
                      <a16:colId xmlns:a16="http://schemas.microsoft.com/office/drawing/2014/main" val="1835839931"/>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Year</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Year of Terrorist Attack</a:t>
                      </a:r>
                    </a:p>
                  </a:txBody>
                  <a:tcPr/>
                </a:tc>
                <a:extLst>
                  <a:ext uri="{0D108BD9-81ED-4DB2-BD59-A6C34878D82A}">
                    <a16:rowId xmlns:a16="http://schemas.microsoft.com/office/drawing/2014/main" val="3429447968"/>
                  </a:ext>
                </a:extLst>
              </a:tr>
              <a:tr h="370840">
                <a:tc>
                  <a:txBody>
                    <a:bodyPr/>
                    <a:lstStyle/>
                    <a:p>
                      <a:r>
                        <a:rPr lang="en-US" sz="1600" b="0" i="0" u="none" strike="noStrike" cap="none" dirty="0">
                          <a:solidFill>
                            <a:srgbClr val="000000"/>
                          </a:solidFill>
                          <a:latin typeface="Arial"/>
                          <a:ea typeface="+mn-ea"/>
                          <a:cs typeface="Arial"/>
                          <a:sym typeface="Arial"/>
                        </a:rPr>
                        <a:t>Month</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Month of Terrorist Attack</a:t>
                      </a:r>
                    </a:p>
                  </a:txBody>
                  <a:tcPr/>
                </a:tc>
                <a:extLst>
                  <a:ext uri="{0D108BD9-81ED-4DB2-BD59-A6C34878D82A}">
                    <a16:rowId xmlns:a16="http://schemas.microsoft.com/office/drawing/2014/main" val="2218791337"/>
                  </a:ext>
                </a:extLst>
              </a:tr>
              <a:tr h="370840">
                <a:tc>
                  <a:txBody>
                    <a:bodyPr/>
                    <a:lstStyle/>
                    <a:p>
                      <a:r>
                        <a:rPr lang="en-US" sz="1600" b="0" i="0" u="none" strike="noStrike" cap="none" dirty="0">
                          <a:solidFill>
                            <a:srgbClr val="000000"/>
                          </a:solidFill>
                          <a:latin typeface="Arial"/>
                          <a:ea typeface="+mn-ea"/>
                          <a:cs typeface="Arial"/>
                          <a:sym typeface="Arial"/>
                        </a:rPr>
                        <a:t>Day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On which Day Terrorist Attack is happened</a:t>
                      </a:r>
                    </a:p>
                  </a:txBody>
                  <a:tcPr/>
                </a:tc>
                <a:extLst>
                  <a:ext uri="{0D108BD9-81ED-4DB2-BD59-A6C34878D82A}">
                    <a16:rowId xmlns:a16="http://schemas.microsoft.com/office/drawing/2014/main" val="212381217"/>
                  </a:ext>
                </a:extLst>
              </a:tr>
              <a:tr h="370840">
                <a:tc>
                  <a:txBody>
                    <a:bodyPr/>
                    <a:lstStyle/>
                    <a:p>
                      <a:r>
                        <a:rPr lang="en-US" sz="1600" b="0" i="0" u="none" strike="noStrike" cap="none" dirty="0">
                          <a:solidFill>
                            <a:srgbClr val="000000"/>
                          </a:solidFill>
                          <a:latin typeface="Arial"/>
                          <a:ea typeface="+mn-ea"/>
                          <a:cs typeface="Arial"/>
                          <a:sym typeface="Arial"/>
                        </a:rPr>
                        <a:t>Latitude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 Co-ordinates of Terrorist Attack point</a:t>
                      </a:r>
                    </a:p>
                  </a:txBody>
                  <a:tcPr/>
                </a:tc>
                <a:extLst>
                  <a:ext uri="{0D108BD9-81ED-4DB2-BD59-A6C34878D82A}">
                    <a16:rowId xmlns:a16="http://schemas.microsoft.com/office/drawing/2014/main" val="1717431686"/>
                  </a:ext>
                </a:extLst>
              </a:tr>
              <a:tr h="370840">
                <a:tc>
                  <a:txBody>
                    <a:bodyPr/>
                    <a:lstStyle/>
                    <a:p>
                      <a:r>
                        <a:rPr lang="en-US" sz="1600" b="0" i="0" u="none" strike="noStrike" cap="none" dirty="0">
                          <a:solidFill>
                            <a:srgbClr val="000000"/>
                          </a:solidFill>
                          <a:latin typeface="Arial"/>
                          <a:ea typeface="+mn-ea"/>
                          <a:cs typeface="Arial"/>
                          <a:sym typeface="Arial"/>
                        </a:rPr>
                        <a:t>Longitude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X Co-ordinate of Terrorist Attack point</a:t>
                      </a:r>
                    </a:p>
                  </a:txBody>
                  <a:tcPr/>
                </a:tc>
                <a:extLst>
                  <a:ext uri="{0D108BD9-81ED-4DB2-BD59-A6C34878D82A}">
                    <a16:rowId xmlns:a16="http://schemas.microsoft.com/office/drawing/2014/main" val="4029720938"/>
                  </a:ext>
                </a:extLst>
              </a:tr>
              <a:tr h="370840">
                <a:tc>
                  <a:txBody>
                    <a:bodyPr/>
                    <a:lstStyle/>
                    <a:p>
                      <a:r>
                        <a:rPr lang="en-US" sz="1600" b="0" i="0" u="none" strike="noStrike" cap="none" dirty="0">
                          <a:solidFill>
                            <a:srgbClr val="000000"/>
                          </a:solidFill>
                          <a:latin typeface="Arial"/>
                          <a:ea typeface="+mn-ea"/>
                          <a:cs typeface="Arial"/>
                          <a:sym typeface="Arial"/>
                        </a:rPr>
                        <a:t>Region</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Region of Terrorist Attack</a:t>
                      </a:r>
                    </a:p>
                  </a:txBody>
                  <a:tcPr/>
                </a:tc>
                <a:extLst>
                  <a:ext uri="{0D108BD9-81ED-4DB2-BD59-A6C34878D82A}">
                    <a16:rowId xmlns:a16="http://schemas.microsoft.com/office/drawing/2014/main" val="88256421"/>
                  </a:ext>
                </a:extLst>
              </a:tr>
              <a:tr h="370840">
                <a:tc>
                  <a:txBody>
                    <a:bodyPr/>
                    <a:lstStyle/>
                    <a:p>
                      <a:r>
                        <a:rPr lang="en-US" sz="1600" b="0" i="0" u="none" strike="noStrike" cap="none" dirty="0">
                          <a:solidFill>
                            <a:srgbClr val="000000"/>
                          </a:solidFill>
                          <a:latin typeface="Arial"/>
                          <a:ea typeface="+mn-ea"/>
                          <a:cs typeface="Arial"/>
                          <a:sym typeface="Arial"/>
                        </a:rPr>
                        <a:t>Country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Country of Terrorist Attack</a:t>
                      </a:r>
                    </a:p>
                  </a:txBody>
                  <a:tcPr/>
                </a:tc>
                <a:extLst>
                  <a:ext uri="{0D108BD9-81ED-4DB2-BD59-A6C34878D82A}">
                    <a16:rowId xmlns:a16="http://schemas.microsoft.com/office/drawing/2014/main" val="3420991716"/>
                  </a:ext>
                </a:extLst>
              </a:tr>
              <a:tr h="370840">
                <a:tc>
                  <a:txBody>
                    <a:bodyPr/>
                    <a:lstStyle/>
                    <a:p>
                      <a:r>
                        <a:rPr lang="en-US" sz="1600" b="0" i="0" u="none" strike="noStrike" cap="none" dirty="0">
                          <a:solidFill>
                            <a:srgbClr val="000000"/>
                          </a:solidFill>
                          <a:latin typeface="Arial"/>
                          <a:ea typeface="+mn-ea"/>
                          <a:cs typeface="Arial"/>
                          <a:sym typeface="Arial"/>
                        </a:rPr>
                        <a:t>State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State of Terrorist Attack</a:t>
                      </a:r>
                    </a:p>
                  </a:txBody>
                  <a:tcPr/>
                </a:tc>
                <a:extLst>
                  <a:ext uri="{0D108BD9-81ED-4DB2-BD59-A6C34878D82A}">
                    <a16:rowId xmlns:a16="http://schemas.microsoft.com/office/drawing/2014/main" val="486151630"/>
                  </a:ext>
                </a:extLst>
              </a:tr>
              <a:tr h="370840">
                <a:tc>
                  <a:txBody>
                    <a:bodyPr/>
                    <a:lstStyle/>
                    <a:p>
                      <a:r>
                        <a:rPr lang="en-US" sz="1600" b="0" i="0" u="none" strike="noStrike" cap="none" dirty="0">
                          <a:solidFill>
                            <a:srgbClr val="000000"/>
                          </a:solidFill>
                          <a:latin typeface="Arial"/>
                          <a:ea typeface="+mn-ea"/>
                          <a:cs typeface="Arial"/>
                          <a:sym typeface="Arial"/>
                        </a:rPr>
                        <a:t>city</a:t>
                      </a:r>
                    </a:p>
                  </a:txBody>
                  <a:tcPr/>
                </a:tc>
                <a:tc>
                  <a:txBody>
                    <a:bodyPr/>
                    <a:lstStyle/>
                    <a:p>
                      <a:pPr marR="0" algn="l" rtl="0" eaLnBrk="1" hangingPunct="1">
                        <a:lnSpc>
                          <a:spcPct val="100000"/>
                        </a:lnSpc>
                        <a:spcBef>
                          <a:spcPts val="0"/>
                        </a:spcBef>
                        <a:spcAft>
                          <a:spcPts val="0"/>
                        </a:spcAft>
                        <a:buClr>
                          <a:srgbClr val="000000"/>
                        </a:buClr>
                        <a:buFont typeface="Arial"/>
                      </a:pPr>
                      <a:r>
                        <a:rPr lang="en-US" sz="1400" b="0" i="0" u="none" strike="noStrike" cap="none" dirty="0">
                          <a:solidFill>
                            <a:schemeClr val="bg1">
                              <a:lumMod val="75000"/>
                            </a:schemeClr>
                          </a:solidFill>
                          <a:effectLst/>
                          <a:latin typeface="Roboto" panose="02000000000000000000" pitchFamily="2" charset="0"/>
                          <a:ea typeface="+mn-ea"/>
                          <a:cs typeface="Arial"/>
                          <a:sym typeface="Arial"/>
                        </a:rPr>
                        <a:t>City in which terrorist attack happen</a:t>
                      </a:r>
                    </a:p>
                  </a:txBody>
                  <a:tcPr/>
                </a:tc>
                <a:extLst>
                  <a:ext uri="{0D108BD9-81ED-4DB2-BD59-A6C34878D82A}">
                    <a16:rowId xmlns:a16="http://schemas.microsoft.com/office/drawing/2014/main" val="3374790788"/>
                  </a:ext>
                </a:extLst>
              </a:tr>
            </a:tbl>
          </a:graphicData>
        </a:graphic>
      </p:graphicFrame>
      <p:cxnSp>
        <p:nvCxnSpPr>
          <p:cNvPr id="9" name="Straight Connector 8">
            <a:extLst>
              <a:ext uri="{FF2B5EF4-FFF2-40B4-BE49-F238E27FC236}">
                <a16:creationId xmlns:a16="http://schemas.microsoft.com/office/drawing/2014/main" id="{349AD409-970A-F552-B616-DEDD6F671CD5}"/>
              </a:ext>
            </a:extLst>
          </p:cNvPr>
          <p:cNvCxnSpPr>
            <a:cxnSpLocks/>
          </p:cNvCxnSpPr>
          <p:nvPr/>
        </p:nvCxnSpPr>
        <p:spPr>
          <a:xfrm>
            <a:off x="2254103" y="1191497"/>
            <a:ext cx="0" cy="3337560"/>
          </a:xfrm>
          <a:prstGeom prst="line">
            <a:avLst/>
          </a:prstGeom>
          <a:ln>
            <a:solidFill>
              <a:schemeClr val="bg2">
                <a:lumMod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CE658FC-759F-FAD8-3327-295A1C0A7387}"/>
              </a:ext>
            </a:extLst>
          </p:cNvPr>
          <p:cNvGraphicFramePr>
            <a:graphicFrameLocks noGrp="1"/>
          </p:cNvGraphicFramePr>
          <p:nvPr>
            <p:extLst>
              <p:ext uri="{D42A27DB-BD31-4B8C-83A1-F6EECF244321}">
                <p14:modId xmlns:p14="http://schemas.microsoft.com/office/powerpoint/2010/main" val="4189797585"/>
              </p:ext>
            </p:extLst>
          </p:nvPr>
        </p:nvGraphicFramePr>
        <p:xfrm>
          <a:off x="822252" y="588336"/>
          <a:ext cx="7378994" cy="3855720"/>
        </p:xfrm>
        <a:graphic>
          <a:graphicData uri="http://schemas.openxmlformats.org/drawingml/2006/table">
            <a:tbl>
              <a:tblPr firstRow="1" bandRow="1">
                <a:tableStyleId>{D27102A9-8310-4765-A935-A1911B00CA55}</a:tableStyleId>
              </a:tblPr>
              <a:tblGrid>
                <a:gridCol w="1819163">
                  <a:extLst>
                    <a:ext uri="{9D8B030D-6E8A-4147-A177-3AD203B41FA5}">
                      <a16:colId xmlns:a16="http://schemas.microsoft.com/office/drawing/2014/main" val="1022081081"/>
                    </a:ext>
                  </a:extLst>
                </a:gridCol>
                <a:gridCol w="5559831">
                  <a:extLst>
                    <a:ext uri="{9D8B030D-6E8A-4147-A177-3AD203B41FA5}">
                      <a16:colId xmlns:a16="http://schemas.microsoft.com/office/drawing/2014/main" val="2926406022"/>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Attack_Type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Type of Terrorist Attack</a:t>
                      </a:r>
                    </a:p>
                  </a:txBody>
                  <a:tcPr/>
                </a:tc>
                <a:extLst>
                  <a:ext uri="{0D108BD9-81ED-4DB2-BD59-A6C34878D82A}">
                    <a16:rowId xmlns:a16="http://schemas.microsoft.com/office/drawing/2014/main" val="250451916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Killed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killed in the Terrorist Attack</a:t>
                      </a:r>
                    </a:p>
                  </a:txBody>
                  <a:tcPr/>
                </a:tc>
                <a:extLst>
                  <a:ext uri="{0D108BD9-81ED-4DB2-BD59-A6C34878D82A}">
                    <a16:rowId xmlns:a16="http://schemas.microsoft.com/office/drawing/2014/main" val="126596306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Gang_Name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Name of Terrorist Organization</a:t>
                      </a:r>
                    </a:p>
                  </a:txBody>
                  <a:tcPr/>
                </a:tc>
                <a:extLst>
                  <a:ext uri="{0D108BD9-81ED-4DB2-BD59-A6C34878D82A}">
                    <a16:rowId xmlns:a16="http://schemas.microsoft.com/office/drawing/2014/main" val="137160085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Wounded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Injured in the Terrorist Attack</a:t>
                      </a:r>
                    </a:p>
                  </a:txBody>
                  <a:tcPr/>
                </a:tc>
                <a:extLst>
                  <a:ext uri="{0D108BD9-81ED-4DB2-BD59-A6C34878D82A}">
                    <a16:rowId xmlns:a16="http://schemas.microsoft.com/office/drawing/2014/main" val="108253127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Main_Target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Main target of the Terrorist Attack</a:t>
                      </a:r>
                    </a:p>
                  </a:txBody>
                  <a:tcPr/>
                </a:tc>
                <a:extLst>
                  <a:ext uri="{0D108BD9-81ED-4DB2-BD59-A6C34878D82A}">
                    <a16:rowId xmlns:a16="http://schemas.microsoft.com/office/drawing/2014/main" val="2961312165"/>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Sub_Target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Sub target of Terrorist Attack</a:t>
                      </a:r>
                    </a:p>
                  </a:txBody>
                  <a:tcPr/>
                </a:tc>
                <a:extLst>
                  <a:ext uri="{0D108BD9-81ED-4DB2-BD59-A6C34878D82A}">
                    <a16:rowId xmlns:a16="http://schemas.microsoft.com/office/drawing/2014/main" val="428216525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Weopan_type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Weapon used in the Terrorist Attack</a:t>
                      </a:r>
                    </a:p>
                  </a:txBody>
                  <a:tcPr/>
                </a:tc>
                <a:extLst>
                  <a:ext uri="{0D108BD9-81ED-4DB2-BD59-A6C34878D82A}">
                    <a16:rowId xmlns:a16="http://schemas.microsoft.com/office/drawing/2014/main" val="340613561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Motive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Motive of Terrorist Attack</a:t>
                      </a:r>
                    </a:p>
                  </a:txBody>
                  <a:tcPr/>
                </a:tc>
                <a:extLst>
                  <a:ext uri="{0D108BD9-81ED-4DB2-BD59-A6C34878D82A}">
                    <a16:rowId xmlns:a16="http://schemas.microsoft.com/office/drawing/2014/main" val="231359103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Nationality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Nationality of Terrorist Organization</a:t>
                      </a:r>
                    </a:p>
                  </a:txBody>
                  <a:tcPr/>
                </a:tc>
                <a:extLst>
                  <a:ext uri="{0D108BD9-81ED-4DB2-BD59-A6C34878D82A}">
                    <a16:rowId xmlns:a16="http://schemas.microsoft.com/office/drawing/2014/main" val="270483375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Casualties</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It is the Sum of Number of people killed and Number of people Injured in the Terrorist Attack</a:t>
                      </a:r>
                    </a:p>
                  </a:txBody>
                  <a:tcPr/>
                </a:tc>
                <a:extLst>
                  <a:ext uri="{0D108BD9-81ED-4DB2-BD59-A6C34878D82A}">
                    <a16:rowId xmlns:a16="http://schemas.microsoft.com/office/drawing/2014/main" val="2665921991"/>
                  </a:ext>
                </a:extLst>
              </a:tr>
            </a:tbl>
          </a:graphicData>
        </a:graphic>
      </p:graphicFrame>
      <p:cxnSp>
        <p:nvCxnSpPr>
          <p:cNvPr id="7" name="Straight Connector 6">
            <a:extLst>
              <a:ext uri="{FF2B5EF4-FFF2-40B4-BE49-F238E27FC236}">
                <a16:creationId xmlns:a16="http://schemas.microsoft.com/office/drawing/2014/main" id="{B31F4EFC-E989-DC9A-55BA-5FDE6AF0853A}"/>
              </a:ext>
            </a:extLst>
          </p:cNvPr>
          <p:cNvCxnSpPr>
            <a:cxnSpLocks/>
          </p:cNvCxnSpPr>
          <p:nvPr/>
        </p:nvCxnSpPr>
        <p:spPr>
          <a:xfrm>
            <a:off x="2303720" y="439480"/>
            <a:ext cx="0" cy="39166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23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594F-7994-8774-3E57-83E9C455BC1A}"/>
              </a:ext>
            </a:extLst>
          </p:cNvPr>
          <p:cNvSpPr txBox="1"/>
          <p:nvPr/>
        </p:nvSpPr>
        <p:spPr>
          <a:xfrm>
            <a:off x="1124667" y="242091"/>
            <a:ext cx="4572000" cy="400110"/>
          </a:xfrm>
          <a:prstGeom prst="rect">
            <a:avLst/>
          </a:prstGeom>
          <a:noFill/>
        </p:spPr>
        <p:txBody>
          <a:bodyPr wrap="square">
            <a:spAutoFit/>
          </a:bodyPr>
          <a:lstStyle/>
          <a:p>
            <a:pPr algn="l"/>
            <a:r>
              <a:rPr lang="en-US" sz="2000" b="1" i="0" u="sng" dirty="0">
                <a:solidFill>
                  <a:schemeClr val="tx1"/>
                </a:solidFill>
                <a:effectLst/>
                <a:latin typeface="Roboto" panose="02000000000000000000" pitchFamily="2" charset="0"/>
              </a:rPr>
              <a:t>Analysis and </a:t>
            </a:r>
            <a:r>
              <a:rPr lang="en-US" sz="2000" b="1" i="0" u="sng" dirty="0">
                <a:solidFill>
                  <a:schemeClr val="tx1"/>
                </a:solidFill>
                <a:effectLst/>
                <a:latin typeface="+mj-lt"/>
              </a:rPr>
              <a:t>visualization</a:t>
            </a:r>
            <a:r>
              <a:rPr lang="en-US" sz="2000" b="1" i="0" u="sng" dirty="0">
                <a:solidFill>
                  <a:schemeClr val="tx1"/>
                </a:solidFill>
                <a:effectLst/>
                <a:latin typeface="Roboto" panose="02000000000000000000" pitchFamily="2" charset="0"/>
              </a:rPr>
              <a:t> of data</a:t>
            </a:r>
          </a:p>
        </p:txBody>
      </p:sp>
      <p:sp>
        <p:nvSpPr>
          <p:cNvPr id="5" name="TextBox 4">
            <a:extLst>
              <a:ext uri="{FF2B5EF4-FFF2-40B4-BE49-F238E27FC236}">
                <a16:creationId xmlns:a16="http://schemas.microsoft.com/office/drawing/2014/main" id="{A1747818-DB7B-195B-84C3-EA1BD190802A}"/>
              </a:ext>
            </a:extLst>
          </p:cNvPr>
          <p:cNvSpPr txBox="1"/>
          <p:nvPr/>
        </p:nvSpPr>
        <p:spPr>
          <a:xfrm>
            <a:off x="1124667" y="868980"/>
            <a:ext cx="4107712" cy="646331"/>
          </a:xfrm>
          <a:prstGeom prst="rect">
            <a:avLst/>
          </a:prstGeom>
          <a:noFill/>
        </p:spPr>
        <p:txBody>
          <a:bodyPr wrap="square">
            <a:spAutoFit/>
          </a:bodyPr>
          <a:lstStyle/>
          <a:p>
            <a:pPr algn="ctr"/>
            <a:r>
              <a:rPr lang="en-US" sz="1800" b="1" i="0" dirty="0">
                <a:solidFill>
                  <a:schemeClr val="tx2">
                    <a:lumMod val="10000"/>
                  </a:schemeClr>
                </a:solidFill>
                <a:effectLst/>
                <a:latin typeface="Arial Rounded MT Bold" panose="020F0704030504030204" pitchFamily="34" charset="0"/>
              </a:rPr>
              <a:t>1.Top 10 attack type used by the terrorist organization</a:t>
            </a:r>
          </a:p>
        </p:txBody>
      </p:sp>
      <p:sp>
        <p:nvSpPr>
          <p:cNvPr id="9" name="Rectangle: Rounded Corners 8">
            <a:extLst>
              <a:ext uri="{FF2B5EF4-FFF2-40B4-BE49-F238E27FC236}">
                <a16:creationId xmlns:a16="http://schemas.microsoft.com/office/drawing/2014/main" id="{DA004EB3-748F-649C-83BF-8B9501792175}"/>
              </a:ext>
            </a:extLst>
          </p:cNvPr>
          <p:cNvSpPr/>
          <p:nvPr/>
        </p:nvSpPr>
        <p:spPr>
          <a:xfrm>
            <a:off x="6535480" y="828950"/>
            <a:ext cx="2261190" cy="3733501"/>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1" dirty="0">
                <a:solidFill>
                  <a:schemeClr val="tx2">
                    <a:lumMod val="10000"/>
                  </a:schemeClr>
                </a:solidFill>
                <a:effectLst/>
                <a:latin typeface="Perpetua" panose="02020502060401020303" pitchFamily="18" charset="0"/>
              </a:rPr>
              <a:t>Observation -</a:t>
            </a:r>
          </a:p>
          <a:p>
            <a:pPr algn="l"/>
            <a:r>
              <a:rPr lang="en-US" sz="1800" b="1" dirty="0">
                <a:solidFill>
                  <a:schemeClr val="tx2">
                    <a:lumMod val="10000"/>
                  </a:schemeClr>
                </a:solidFill>
                <a:effectLst/>
                <a:latin typeface="Perpetua" panose="02020502060401020303" pitchFamily="18" charset="0"/>
              </a:rPr>
              <a:t>1.10-20% of the Attack happened with Armed Assault.</a:t>
            </a:r>
          </a:p>
          <a:p>
            <a:pPr algn="l"/>
            <a:endParaRPr lang="en-US" sz="1800" b="1" dirty="0">
              <a:solidFill>
                <a:schemeClr val="tx2">
                  <a:lumMod val="10000"/>
                </a:schemeClr>
              </a:solidFill>
              <a:effectLst/>
              <a:latin typeface="Perpetua" panose="02020502060401020303" pitchFamily="18" charset="0"/>
            </a:endParaRPr>
          </a:p>
          <a:p>
            <a:pPr algn="l"/>
            <a:r>
              <a:rPr lang="en-US" sz="1800" b="1" dirty="0">
                <a:solidFill>
                  <a:schemeClr val="tx2">
                    <a:lumMod val="10000"/>
                  </a:schemeClr>
                </a:solidFill>
                <a:effectLst/>
                <a:latin typeface="Perpetua" panose="02020502060401020303" pitchFamily="18" charset="0"/>
              </a:rPr>
              <a:t>2.hijacking is the less used Attack Type used by terrorists.</a:t>
            </a:r>
          </a:p>
          <a:p>
            <a:pPr algn="l"/>
            <a:r>
              <a:rPr lang="en-US" sz="1800" b="1" dirty="0">
                <a:solidFill>
                  <a:schemeClr val="tx2">
                    <a:lumMod val="10000"/>
                  </a:schemeClr>
                </a:solidFill>
                <a:effectLst/>
                <a:latin typeface="Perpetua" panose="02020502060401020303" pitchFamily="18" charset="0"/>
              </a:rPr>
              <a:t>3.Remaining other are in between 0-6%</a:t>
            </a:r>
          </a:p>
          <a:p>
            <a:pPr algn="ctr"/>
            <a:endParaRPr lang="en-US" dirty="0"/>
          </a:p>
        </p:txBody>
      </p:sp>
      <p:pic>
        <p:nvPicPr>
          <p:cNvPr id="4" name="Picture 3" descr="Chart, line chart&#10;&#10;Description automatically generated">
            <a:extLst>
              <a:ext uri="{FF2B5EF4-FFF2-40B4-BE49-F238E27FC236}">
                <a16:creationId xmlns:a16="http://schemas.microsoft.com/office/drawing/2014/main" id="{1E6DCA89-A524-4409-244D-E85A6BB56FD8}"/>
              </a:ext>
            </a:extLst>
          </p:cNvPr>
          <p:cNvPicPr>
            <a:picLocks noChangeAspect="1"/>
          </p:cNvPicPr>
          <p:nvPr/>
        </p:nvPicPr>
        <p:blipFill>
          <a:blip r:embed="rId2"/>
          <a:stretch>
            <a:fillRect/>
          </a:stretch>
        </p:blipFill>
        <p:spPr>
          <a:xfrm>
            <a:off x="347330" y="1742091"/>
            <a:ext cx="5903698" cy="28203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747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0AD3B-A660-43AF-2350-F5ED854D2D9C}"/>
              </a:ext>
            </a:extLst>
          </p:cNvPr>
          <p:cNvSpPr txBox="1"/>
          <p:nvPr/>
        </p:nvSpPr>
        <p:spPr>
          <a:xfrm>
            <a:off x="928757" y="332724"/>
            <a:ext cx="5893983" cy="461665"/>
          </a:xfrm>
          <a:prstGeom prst="rect">
            <a:avLst/>
          </a:prstGeom>
          <a:noFill/>
        </p:spPr>
        <p:txBody>
          <a:bodyPr wrap="square">
            <a:spAutoFit/>
          </a:bodyPr>
          <a:lstStyle/>
          <a:p>
            <a:pPr algn="l"/>
            <a:r>
              <a:rPr lang="en-US" sz="2000" b="1" i="0" dirty="0">
                <a:solidFill>
                  <a:schemeClr val="tx2">
                    <a:lumMod val="10000"/>
                  </a:schemeClr>
                </a:solidFill>
                <a:effectLst/>
                <a:latin typeface="Arial Rounded MT Bold" panose="020F0704030504030204" pitchFamily="34" charset="0"/>
              </a:rPr>
              <a:t>2.Most affected region of terrorism</a:t>
            </a:r>
            <a:r>
              <a:rPr lang="en-US" sz="2400" b="0" i="0" dirty="0">
                <a:solidFill>
                  <a:srgbClr val="D5D5D5"/>
                </a:solidFill>
                <a:effectLst/>
                <a:latin typeface="Roboto" panose="02000000000000000000" pitchFamily="2" charset="0"/>
              </a:rPr>
              <a:t>.</a:t>
            </a:r>
          </a:p>
        </p:txBody>
      </p:sp>
      <p:sp>
        <p:nvSpPr>
          <p:cNvPr id="6" name="Rectangle: Diagonal Corners Rounded 5">
            <a:extLst>
              <a:ext uri="{FF2B5EF4-FFF2-40B4-BE49-F238E27FC236}">
                <a16:creationId xmlns:a16="http://schemas.microsoft.com/office/drawing/2014/main" id="{EC79D3C3-C26B-F019-A0B1-724935EC9874}"/>
              </a:ext>
            </a:extLst>
          </p:cNvPr>
          <p:cNvSpPr/>
          <p:nvPr/>
        </p:nvSpPr>
        <p:spPr>
          <a:xfrm>
            <a:off x="6349774" y="959800"/>
            <a:ext cx="2486248" cy="3415192"/>
          </a:xfrm>
          <a:prstGeom prst="round2DiagRect">
            <a:avLst/>
          </a:prstGeom>
          <a:solidFill>
            <a:schemeClr val="accent5">
              <a:lumMod val="20000"/>
              <a:lumOff val="80000"/>
            </a:schemeClr>
          </a:solidFill>
          <a:ln>
            <a:solidFill>
              <a:schemeClr val="bg1">
                <a:lumMod val="75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b="1" i="0" dirty="0">
                <a:solidFill>
                  <a:schemeClr val="tx2">
                    <a:lumMod val="10000"/>
                  </a:schemeClr>
                </a:solidFill>
                <a:effectLst/>
                <a:latin typeface="Roboto" panose="02000000000000000000" pitchFamily="2" charset="0"/>
              </a:rPr>
              <a:t>Observation:-</a:t>
            </a:r>
            <a:endParaRPr lang="en-US" sz="1600" b="0" i="0" dirty="0">
              <a:solidFill>
                <a:schemeClr val="tx2">
                  <a:lumMod val="10000"/>
                </a:schemeClr>
              </a:solidFill>
              <a:effectLst/>
              <a:latin typeface="Roboto" panose="02000000000000000000" pitchFamily="2" charset="0"/>
            </a:endParaRPr>
          </a:p>
          <a:p>
            <a:pPr algn="l"/>
            <a:r>
              <a:rPr lang="en-US" sz="1600" b="1" i="0" dirty="0">
                <a:solidFill>
                  <a:schemeClr val="tx2">
                    <a:lumMod val="10000"/>
                  </a:schemeClr>
                </a:solidFill>
                <a:effectLst/>
                <a:latin typeface="Roboto" panose="02000000000000000000" pitchFamily="2" charset="0"/>
              </a:rPr>
              <a:t>1.From the scatter plot we can say that Middle East &amp; North Africa is the most affected region</a:t>
            </a:r>
            <a:endParaRPr lang="en-US" sz="1600" b="0" i="0" dirty="0">
              <a:solidFill>
                <a:schemeClr val="tx2">
                  <a:lumMod val="10000"/>
                </a:schemeClr>
              </a:solidFill>
              <a:effectLst/>
              <a:latin typeface="Roboto" panose="02000000000000000000" pitchFamily="2" charset="0"/>
            </a:endParaRPr>
          </a:p>
          <a:p>
            <a:pPr algn="l"/>
            <a:r>
              <a:rPr lang="en-US" sz="1600" b="1" i="0" dirty="0">
                <a:solidFill>
                  <a:schemeClr val="tx2">
                    <a:lumMod val="10000"/>
                  </a:schemeClr>
                </a:solidFill>
                <a:effectLst/>
                <a:latin typeface="Roboto" panose="02000000000000000000" pitchFamily="2" charset="0"/>
              </a:rPr>
              <a:t>2.Australasia &amp; Oceania is the most safest region because there is less number of Terrorism compare to other region</a:t>
            </a:r>
            <a:r>
              <a:rPr lang="en-US" sz="1600" b="1" i="0" dirty="0">
                <a:solidFill>
                  <a:srgbClr val="D5D5D5"/>
                </a:solidFill>
                <a:effectLst/>
                <a:latin typeface="Roboto" panose="02000000000000000000" pitchFamily="2" charset="0"/>
              </a:rPr>
              <a:t>.</a:t>
            </a:r>
            <a:endParaRPr lang="en-US" sz="1600"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a:t>
            </a:r>
          </a:p>
          <a:p>
            <a:pPr algn="ctr"/>
            <a:endParaRPr lang="en-US" dirty="0"/>
          </a:p>
        </p:txBody>
      </p:sp>
      <p:pic>
        <p:nvPicPr>
          <p:cNvPr id="4" name="Picture 3" descr="Map, scatter chart&#10;&#10;Description automatically generated">
            <a:extLst>
              <a:ext uri="{FF2B5EF4-FFF2-40B4-BE49-F238E27FC236}">
                <a16:creationId xmlns:a16="http://schemas.microsoft.com/office/drawing/2014/main" id="{7896E96A-93C3-3FB7-034D-326A662FC338}"/>
              </a:ext>
            </a:extLst>
          </p:cNvPr>
          <p:cNvPicPr>
            <a:picLocks noChangeAspect="1"/>
          </p:cNvPicPr>
          <p:nvPr/>
        </p:nvPicPr>
        <p:blipFill>
          <a:blip r:embed="rId2"/>
          <a:stretch>
            <a:fillRect/>
          </a:stretch>
        </p:blipFill>
        <p:spPr>
          <a:xfrm>
            <a:off x="0" y="1085924"/>
            <a:ext cx="6527042" cy="3499779"/>
          </a:xfrm>
          <a:prstGeom prst="rect">
            <a:avLst/>
          </a:prstGeom>
        </p:spPr>
      </p:pic>
    </p:spTree>
    <p:extLst>
      <p:ext uri="{BB962C8B-B14F-4D97-AF65-F5344CB8AC3E}">
        <p14:creationId xmlns:p14="http://schemas.microsoft.com/office/powerpoint/2010/main" val="78737407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CapstoneProjectTemplate-210213-230632</Template>
  <TotalTime>7030</TotalTime>
  <Words>1092</Words>
  <Application>Microsoft Office PowerPoint</Application>
  <PresentationFormat>On-screen Show (16:9)</PresentationFormat>
  <Paragraphs>146</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 Rounded MT Bold</vt:lpstr>
      <vt:lpstr>Verdana</vt:lpstr>
      <vt:lpstr>Wingdings</vt:lpstr>
      <vt:lpstr>Microsoft YaHei</vt:lpstr>
      <vt:lpstr>Calibri</vt:lpstr>
      <vt:lpstr>Perpetua</vt:lpstr>
      <vt:lpstr>AoyagiKouzanFontT</vt:lpstr>
      <vt:lpstr>Montserrat</vt:lpstr>
      <vt:lpstr>Roboto</vt:lpstr>
      <vt:lpstr>Arial</vt:lpstr>
      <vt:lpstr>Simple Light</vt:lpstr>
      <vt:lpstr>Capstone Project </vt:lpstr>
      <vt:lpstr>PowerPoint Presentation</vt:lpstr>
      <vt:lpstr>PowerPoint Presentation</vt:lpstr>
      <vt:lpstr>Problem statement</vt:lpstr>
      <vt:lpstr>Dataset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Mayuri Patil</dc:creator>
  <cp:lastModifiedBy>Mayuri Patil</cp:lastModifiedBy>
  <cp:revision>27</cp:revision>
  <dcterms:created xsi:type="dcterms:W3CDTF">2022-03-16T09:49:32Z</dcterms:created>
  <dcterms:modified xsi:type="dcterms:W3CDTF">2023-03-08T07:32:55Z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2023-02-23T12:29:22Z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4b19e553-ae6d-4d72-9cc5-e47acb537daf</vt:lpwstr>
  </property>
  <property fmtid="{D5CDD505-2E9C-101B-9397-08002B2CF9AE}" pid="8" name="MSIP_Label_a0819fa7-4367-4500-ba88-dd630d977609_ContentBits">
    <vt:lpwstr>0</vt:lpwstr>
  </property>
</Properties>
</file>