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7" r:id="rId4"/>
    <p:sldId id="278" r:id="rId5"/>
    <p:sldId id="257" r:id="rId6"/>
    <p:sldId id="270" r:id="rId7"/>
    <p:sldId id="258" r:id="rId8"/>
    <p:sldId id="272" r:id="rId9"/>
    <p:sldId id="259" r:id="rId10"/>
    <p:sldId id="261" r:id="rId11"/>
    <p:sldId id="260" r:id="rId12"/>
    <p:sldId id="262" r:id="rId13"/>
    <p:sldId id="263" r:id="rId14"/>
    <p:sldId id="273" r:id="rId15"/>
    <p:sldId id="266" r:id="rId16"/>
    <p:sldId id="264" r:id="rId17"/>
    <p:sldId id="274" r:id="rId18"/>
    <p:sldId id="265" r:id="rId19"/>
    <p:sldId id="276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F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626" autoAdjust="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A18288-B82F-48A4-A48D-4E79E82405E7}" type="datetimeFigureOut">
              <a:rPr lang="en-IN" smtClean="0"/>
              <a:t>08/01/2022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2FF23F-10F1-4178-89CD-E81F267341E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15064" cy="4073624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solidFill>
                  <a:srgbClr val="FF0000"/>
                </a:solidFill>
                <a:latin typeface="Algerian" pitchFamily="82" charset="0"/>
              </a:rPr>
              <a:t>ENGINE TESTING  DYNAMOMETER with control system</a:t>
            </a:r>
            <a:endParaRPr lang="en-IN" u="sng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</a:t>
            </a:r>
            <a:r>
              <a:rPr lang="en-IN" dirty="0" smtClean="0">
                <a:solidFill>
                  <a:srgbClr val="FF0000"/>
                </a:solidFill>
              </a:rPr>
              <a:t>Dynamometer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Dynamometer would be capable of absorbing &amp; measuring power in both directions of rotation .</a:t>
            </a:r>
          </a:p>
          <a:p>
            <a:r>
              <a:rPr lang="en-IN" dirty="0" smtClean="0"/>
              <a:t>Dynamometer is used to provide Torque on Engine when Engine is in Running condition. For measurement torque value ,high accuracy precision strain gauge load cell used.</a:t>
            </a:r>
          </a:p>
          <a:p>
            <a:r>
              <a:rPr lang="en-IN" dirty="0" smtClean="0"/>
              <a:t>Speed Measurement Dynamometer has 60 teeth wheel &amp; magnetic pulse pick up. when magnetic pulse pick up sensor sense the 60 teeth then it measure 1 rpm (Revolution per minute)</a:t>
            </a:r>
          </a:p>
          <a:p>
            <a:r>
              <a:rPr lang="en-IN" dirty="0" smtClean="0"/>
              <a:t>Temp &amp; pressure Parameter of Dynamometer can be measure using sensors . Water In /out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6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    CONTROL MODES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We can test Engine using below  modes :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Open loop mode 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Here No feedback ,No PID action </a:t>
            </a:r>
          </a:p>
          <a:p>
            <a:pPr marL="0" indent="0">
              <a:buNone/>
            </a:pPr>
            <a:r>
              <a:rPr lang="en-IN" dirty="0" smtClean="0"/>
              <a:t>      only Engine run at its max speed &amp; put </a:t>
            </a:r>
            <a:r>
              <a:rPr lang="en-IN" dirty="0"/>
              <a:t>load using dynamometer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Constant Speed mode (PID action)</a:t>
            </a:r>
          </a:p>
          <a:p>
            <a:pPr marL="0" indent="0">
              <a:buNone/>
            </a:pPr>
            <a:r>
              <a:rPr lang="en-IN" dirty="0" smtClean="0"/>
              <a:t>    In constant speed of Engine we have set engine speed  whatever as per specifications of Engine &amp; by using PID action dynamometer will put load for maintaining set speed (2000rpm )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Constant Torque Mode (PID action)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In constant Torque mode , we need to run Engine at max speed &amp; set torque set point so that using PID action it maintain torque point whatever we have given to our controller.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 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                  INTERLOCKS 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Dynamometer water inlet pressure </a:t>
            </a:r>
          </a:p>
          <a:p>
            <a:r>
              <a:rPr lang="en-IN" dirty="0" smtClean="0"/>
              <a:t>Dynamometer loss plate temperatures</a:t>
            </a:r>
          </a:p>
          <a:p>
            <a:r>
              <a:rPr lang="en-IN" dirty="0" smtClean="0"/>
              <a:t>Engine water Inlet temperature : 80/85 degree C</a:t>
            </a:r>
          </a:p>
          <a:p>
            <a:r>
              <a:rPr lang="en-IN" dirty="0" smtClean="0"/>
              <a:t>Engine fuel inlet Temperature : 40 Degree C</a:t>
            </a:r>
          </a:p>
          <a:p>
            <a:r>
              <a:rPr lang="en-IN" dirty="0" smtClean="0"/>
              <a:t>Engine Air Intake temperature :25 Degree C</a:t>
            </a:r>
          </a:p>
          <a:p>
            <a:r>
              <a:rPr lang="en-IN" dirty="0" smtClean="0"/>
              <a:t>Engine Lubrication Oil Temperature :120 Degree C </a:t>
            </a:r>
          </a:p>
          <a:p>
            <a:r>
              <a:rPr lang="en-IN" dirty="0" smtClean="0"/>
              <a:t>Engine Lubrication Oil pressure : above 0.5 bar g</a:t>
            </a:r>
          </a:p>
          <a:p>
            <a:r>
              <a:rPr lang="en-IN" dirty="0" smtClean="0"/>
              <a:t>Zero speed interlock</a:t>
            </a:r>
          </a:p>
          <a:p>
            <a:r>
              <a:rPr lang="en-IN" dirty="0" smtClean="0"/>
              <a:t>Emergency stop</a:t>
            </a:r>
          </a:p>
          <a:p>
            <a:r>
              <a:rPr lang="en-IN" dirty="0" smtClean="0"/>
              <a:t>Engine &amp; dynamometer  are connected through </a:t>
            </a:r>
            <a:r>
              <a:rPr lang="en-IN" dirty="0" err="1" smtClean="0"/>
              <a:t>Cardan</a:t>
            </a:r>
            <a:r>
              <a:rPr lang="en-IN" dirty="0" smtClean="0"/>
              <a:t> shaft in that </a:t>
            </a:r>
            <a:r>
              <a:rPr lang="en-IN" dirty="0" err="1" smtClean="0"/>
              <a:t>cardan</a:t>
            </a:r>
            <a:r>
              <a:rPr lang="en-IN" dirty="0" smtClean="0"/>
              <a:t> shaft guard is there   for safety interlock which should be close during Engine Running .So limit switch interlock is used for status of guard open or close .</a:t>
            </a:r>
          </a:p>
          <a:p>
            <a:r>
              <a:rPr lang="en-IN" dirty="0" smtClean="0"/>
              <a:t>High torque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4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Previous all conditions will satisfied then and only then system will go into reset that means we can put load or start engine testing otherwise  we can’t do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8640"/>
            <a:ext cx="3672408" cy="6552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8680"/>
            <a:ext cx="4437974" cy="55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Instrumentation Part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 will use Data acquisition unit for displaying</a:t>
            </a:r>
          </a:p>
          <a:p>
            <a:pPr marL="0" indent="0">
              <a:buNone/>
            </a:pPr>
            <a:r>
              <a:rPr lang="en-IN" dirty="0" smtClean="0"/>
              <a:t>All temperature &amp; pressure parameters related to Engine &amp; dynamometer.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Fuel consumption Measurements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2 types of fuel measurements 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Volumetric type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in this measurements method  fuel volume is measure in the Volume ( unit CC)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Gravimetric Type: </a:t>
            </a:r>
          </a:p>
          <a:p>
            <a:pPr marL="0" indent="0">
              <a:buNone/>
            </a:pPr>
            <a:r>
              <a:rPr lang="en-IN" dirty="0" smtClean="0"/>
              <a:t>In this measurements method fuel given to engine in the form of weight (</a:t>
            </a:r>
            <a:r>
              <a:rPr lang="en-IN" dirty="0" err="1" smtClean="0"/>
              <a:t>gm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48680"/>
            <a:ext cx="3781395" cy="5688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3" y="454360"/>
            <a:ext cx="51435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     Formulae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dirty="0" smtClean="0">
                    <a:solidFill>
                      <a:srgbClr val="FF0000"/>
                    </a:solidFill>
                  </a:rPr>
                  <a:t>POWER :-</a:t>
                </a:r>
              </a:p>
              <a:p>
                <a:r>
                  <a:rPr lang="en-IN" dirty="0" smtClean="0"/>
                  <a:t>POWER=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π</m:t>
                        </m:r>
                        <m:r>
                          <a:rPr lang="en-IN" b="0" i="1" smtClean="0">
                            <a:latin typeface="Cambria Math"/>
                          </a:rPr>
                          <m:t>𝑁𝑇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4500</m:t>
                        </m:r>
                      </m:den>
                    </m:f>
                  </m:oMath>
                </a14:m>
                <a:endParaRPr lang="en-IN" b="0" dirty="0" smtClean="0"/>
              </a:p>
              <a:p>
                <a:r>
                  <a:rPr lang="en-IN" dirty="0" smtClean="0"/>
                  <a:t>T=W(Kg)×R(m)</a:t>
                </a:r>
              </a:p>
              <a:p>
                <a:r>
                  <a:rPr lang="en-IN" dirty="0" smtClean="0"/>
                  <a:t>Constant =1/K</a:t>
                </a:r>
              </a:p>
              <a:p>
                <a:r>
                  <a:rPr lang="en-IN" b="0" dirty="0" smtClean="0"/>
                  <a:t>K=1/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π</m:t>
                        </m:r>
                        <m:r>
                          <a:rPr lang="en-IN" b="0" i="1" smtClean="0">
                            <a:latin typeface="Cambria Math"/>
                          </a:rPr>
                          <m:t>𝑁𝑇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4500</m:t>
                        </m:r>
                      </m:den>
                    </m:f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  K=716.197×9.807=7023.746 For HP 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K=7023.746×0.735=9549.305 for KW</a:t>
                </a:r>
              </a:p>
              <a:p>
                <a:pPr marL="0" indent="0">
                  <a:buNone/>
                </a:pPr>
                <a:r>
                  <a:rPr lang="en-IN" dirty="0" smtClean="0"/>
                  <a:t>POWER(KW)= (SPEED × Torque )/9549.305</a:t>
                </a:r>
              </a:p>
              <a:p>
                <a:pPr marL="0" indent="0">
                  <a:buNone/>
                </a:pPr>
                <a:r>
                  <a:rPr lang="en-IN" dirty="0" smtClean="0"/>
                  <a:t>POWER (HP)= (SPEED × Torque )/7023.746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239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344816" cy="4968552"/>
          </a:xfrm>
        </p:spPr>
      </p:pic>
    </p:spTree>
    <p:extLst>
      <p:ext uri="{BB962C8B-B14F-4D97-AF65-F5344CB8AC3E}">
        <p14:creationId xmlns:p14="http://schemas.microsoft.com/office/powerpoint/2010/main" val="25191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Engine with Dynamometer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064895" cy="392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2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Specific Fuel Consumption :</a:t>
            </a:r>
          </a:p>
          <a:p>
            <a:pPr marL="0" indent="0">
              <a:buNone/>
            </a:pPr>
            <a:r>
              <a:rPr lang="en-IN" dirty="0" smtClean="0"/>
              <a:t>   For Gravimetric</a:t>
            </a:r>
          </a:p>
          <a:p>
            <a:pPr marL="0" indent="0">
              <a:buNone/>
            </a:pPr>
            <a:r>
              <a:rPr lang="en-IN" dirty="0" smtClean="0"/>
              <a:t>    SFC (</a:t>
            </a:r>
            <a:r>
              <a:rPr lang="en-IN" dirty="0" err="1" smtClean="0"/>
              <a:t>gm</a:t>
            </a:r>
            <a:r>
              <a:rPr lang="en-IN" dirty="0" smtClean="0"/>
              <a:t>/</a:t>
            </a:r>
            <a:r>
              <a:rPr lang="en-IN" dirty="0" err="1" smtClean="0"/>
              <a:t>kw-hr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=  </a:t>
            </a:r>
            <a:r>
              <a:rPr lang="en-IN" dirty="0" err="1" smtClean="0"/>
              <a:t>gm</a:t>
            </a:r>
            <a:r>
              <a:rPr lang="en-IN" dirty="0" smtClean="0"/>
              <a:t> /(speed × Torque )/9549.305 ×(1/60)</a:t>
            </a:r>
          </a:p>
          <a:p>
            <a:pPr marL="0" indent="0">
              <a:buNone/>
            </a:pPr>
            <a:r>
              <a:rPr lang="en-IN" dirty="0" smtClean="0"/>
              <a:t>=(</a:t>
            </a:r>
            <a:r>
              <a:rPr lang="en-IN" dirty="0" err="1" smtClean="0"/>
              <a:t>gm</a:t>
            </a:r>
            <a:r>
              <a:rPr lang="en-IN" dirty="0" smtClean="0"/>
              <a:t> ×9549.305 ×60)/speed ×Torque</a:t>
            </a:r>
          </a:p>
          <a:p>
            <a:pPr marL="0" indent="0">
              <a:buNone/>
            </a:pPr>
            <a:r>
              <a:rPr lang="en-IN" dirty="0" smtClean="0"/>
              <a:t>=(</a:t>
            </a:r>
            <a:r>
              <a:rPr lang="en-IN" dirty="0" err="1" smtClean="0"/>
              <a:t>gm</a:t>
            </a:r>
            <a:r>
              <a:rPr lang="en-IN" dirty="0" smtClean="0"/>
              <a:t> ×573000)/(Torque × Revolution)</a:t>
            </a:r>
          </a:p>
          <a:p>
            <a:pPr marL="0" indent="0">
              <a:buNone/>
            </a:pPr>
            <a:r>
              <a:rPr lang="en-IN" b="1" dirty="0" smtClean="0"/>
              <a:t>SFC (</a:t>
            </a:r>
            <a:r>
              <a:rPr lang="en-IN" b="1" dirty="0" err="1" smtClean="0"/>
              <a:t>gm</a:t>
            </a:r>
            <a:r>
              <a:rPr lang="en-IN" b="1" dirty="0" smtClean="0"/>
              <a:t>/</a:t>
            </a:r>
            <a:r>
              <a:rPr lang="en-IN" b="1" dirty="0" err="1" smtClean="0"/>
              <a:t>kw-hr</a:t>
            </a:r>
            <a:r>
              <a:rPr lang="en-IN" b="1" dirty="0" smtClean="0"/>
              <a:t>)=</a:t>
            </a:r>
          </a:p>
          <a:p>
            <a:pPr marL="0" indent="0">
              <a:buNone/>
            </a:pPr>
            <a:r>
              <a:rPr lang="en-IN" b="1" dirty="0" smtClean="0"/>
              <a:t> =</a:t>
            </a:r>
            <a:r>
              <a:rPr lang="en-IN" dirty="0" smtClean="0"/>
              <a:t>(573000 × Fuel weight in </a:t>
            </a:r>
            <a:r>
              <a:rPr lang="en-IN" dirty="0" err="1" smtClean="0"/>
              <a:t>gm</a:t>
            </a:r>
            <a:r>
              <a:rPr lang="en-IN" dirty="0" smtClean="0"/>
              <a:t>)/ Torque × </a:t>
            </a:r>
            <a:r>
              <a:rPr lang="en-IN" dirty="0" err="1" smtClean="0"/>
              <a:t>Revolutio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6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8280919" cy="5721499"/>
          </a:xfrm>
        </p:spPr>
      </p:pic>
    </p:spTree>
    <p:extLst>
      <p:ext uri="{BB962C8B-B14F-4D97-AF65-F5344CB8AC3E}">
        <p14:creationId xmlns:p14="http://schemas.microsoft.com/office/powerpoint/2010/main" val="1656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20688"/>
            <a:ext cx="7992888" cy="6408712"/>
          </a:xfrm>
        </p:spPr>
      </p:pic>
    </p:spTree>
    <p:extLst>
      <p:ext uri="{BB962C8B-B14F-4D97-AF65-F5344CB8AC3E}">
        <p14:creationId xmlns:p14="http://schemas.microsoft.com/office/powerpoint/2010/main" val="2065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36496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6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Engine performance :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dirty="0" smtClean="0"/>
              <a:t> It is an indication of the degree of success of the engine performance its assign </a:t>
            </a:r>
            <a:r>
              <a:rPr lang="en-IN" dirty="0" err="1" smtClean="0"/>
              <a:t>task.i.e</a:t>
            </a:r>
            <a:r>
              <a:rPr lang="en-IN" dirty="0" smtClean="0"/>
              <a:t> the conversion of chemical energy contained fuel into useful  mechanical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7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Purpose of Engine TESTING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the operating behaviour of engine </a:t>
            </a:r>
          </a:p>
          <a:p>
            <a:r>
              <a:rPr lang="en-IN" dirty="0" smtClean="0"/>
              <a:t>Performance of Engine  </a:t>
            </a:r>
          </a:p>
          <a:p>
            <a:r>
              <a:rPr lang="en-IN" dirty="0" smtClean="0"/>
              <a:t>Verify Max power of Engine </a:t>
            </a:r>
          </a:p>
          <a:p>
            <a:r>
              <a:rPr lang="en-IN" dirty="0" smtClean="0"/>
              <a:t>Verify Max Torque of Engine </a:t>
            </a:r>
          </a:p>
          <a:p>
            <a:r>
              <a:rPr lang="en-IN" dirty="0" smtClean="0"/>
              <a:t>Check Repeatability </a:t>
            </a:r>
          </a:p>
          <a:p>
            <a:r>
              <a:rPr lang="en-IN" dirty="0" smtClean="0"/>
              <a:t>Check Reproducibility.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Performance of Engine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 Performance of Engine is evaluated on the basis of the following parameters,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Engine Air Intake temperature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Engine Fuel &amp;  Lubrication oil  Inlet Temperature &amp; Pressure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Engine Water inlet/outlet Temperature &amp; pressure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Engine Exhaust Gas temperature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Specific Fuel Consumption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Ambient temp &amp; Humidity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Engine Exhaust smoke &amp; others Emissions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4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36" y="1935163"/>
            <a:ext cx="5853927" cy="4389437"/>
          </a:xfrm>
        </p:spPr>
      </p:pic>
    </p:spTree>
    <p:extLst>
      <p:ext uri="{BB962C8B-B14F-4D97-AF65-F5344CB8AC3E}">
        <p14:creationId xmlns:p14="http://schemas.microsoft.com/office/powerpoint/2010/main" val="149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Basic Measurements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r>
              <a:rPr lang="en-IN" dirty="0" smtClean="0"/>
              <a:t>The Basic Measurements to be undertaken to Evaluate the performance of an Engine on almost all tests are the following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Speed </a:t>
            </a:r>
            <a:r>
              <a:rPr lang="en-IN" dirty="0" smtClean="0"/>
              <a:t>: Magnetic Pulse pick up sensor 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Torque</a:t>
            </a:r>
            <a:r>
              <a:rPr lang="en-IN" dirty="0" smtClean="0"/>
              <a:t>: Load cell 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Temperature</a:t>
            </a:r>
            <a:r>
              <a:rPr lang="en-IN" dirty="0" smtClean="0"/>
              <a:t>: Temperature sensors</a:t>
            </a:r>
          </a:p>
          <a:p>
            <a:pPr marL="0" indent="0">
              <a:buNone/>
            </a:pPr>
            <a:r>
              <a:rPr lang="en-IN" dirty="0" smtClean="0"/>
              <a:t>                              (PT100,Cr-Al Type)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Pressure</a:t>
            </a:r>
            <a:r>
              <a:rPr lang="en-IN" dirty="0" smtClean="0"/>
              <a:t> : Pressure sensors</a:t>
            </a:r>
          </a:p>
          <a:p>
            <a:pPr>
              <a:buFont typeface="Wingdings" pitchFamily="2" charset="2"/>
              <a:buChar char="ü"/>
            </a:pPr>
            <a:r>
              <a:rPr lang="en-IN" b="1" dirty="0" smtClean="0"/>
              <a:t>Fuel Flow &amp; Consumption 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Gravimetric &amp;  Volumetric type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1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703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ENGINE TESTING  DYNAMOMETER with control system</vt:lpstr>
      <vt:lpstr>Engine with Dynamometer</vt:lpstr>
      <vt:lpstr>PowerPoint Presentation</vt:lpstr>
      <vt:lpstr>PowerPoint Presentation</vt:lpstr>
      <vt:lpstr>Introduction</vt:lpstr>
      <vt:lpstr>Purpose of Engine TESTING</vt:lpstr>
      <vt:lpstr>Performance of Engine</vt:lpstr>
      <vt:lpstr>PowerPoint Presentation</vt:lpstr>
      <vt:lpstr>      Basic Measurements </vt:lpstr>
      <vt:lpstr>                                  Dynamometer </vt:lpstr>
      <vt:lpstr>          CONTROL MODES</vt:lpstr>
      <vt:lpstr>                                   INTERLOCKS  </vt:lpstr>
      <vt:lpstr>PowerPoint Presentation</vt:lpstr>
      <vt:lpstr>PowerPoint Presentation</vt:lpstr>
      <vt:lpstr>Instrumentation Part</vt:lpstr>
      <vt:lpstr>Fuel consumption Measurements </vt:lpstr>
      <vt:lpstr>PowerPoint Presentation</vt:lpstr>
      <vt:lpstr>                    Formulae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28</cp:revision>
  <dcterms:created xsi:type="dcterms:W3CDTF">2022-01-07T03:02:23Z</dcterms:created>
  <dcterms:modified xsi:type="dcterms:W3CDTF">2022-01-08T00:23:24Z</dcterms:modified>
</cp:coreProperties>
</file>