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91" r:id="rId4"/>
    <p:sldId id="258" r:id="rId5"/>
    <p:sldId id="267" r:id="rId6"/>
    <p:sldId id="261" r:id="rId7"/>
    <p:sldId id="262" r:id="rId8"/>
    <p:sldId id="288" r:id="rId9"/>
    <p:sldId id="266" r:id="rId10"/>
    <p:sldId id="284" r:id="rId11"/>
    <p:sldId id="285" r:id="rId12"/>
    <p:sldId id="286" r:id="rId13"/>
    <p:sldId id="287" r:id="rId14"/>
    <p:sldId id="292" r:id="rId15"/>
    <p:sldId id="264" r:id="rId16"/>
    <p:sldId id="289" r:id="rId17"/>
    <p:sldId id="290" r:id="rId18"/>
    <p:sldId id="283"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0"/>
          <p:cNvSpPr txBox="1">
            <a:spLocks noGrp="1"/>
          </p:cNvSpPr>
          <p:nvPr>
            <p:ph type="ctrTitle"/>
          </p:nvPr>
        </p:nvSpPr>
        <p:spPr>
          <a:xfrm>
            <a:off x="1247737" y="3124343"/>
            <a:ext cx="8886863" cy="609600"/>
          </a:xfrm>
        </p:spPr>
        <p:txBody>
          <a:bodyPr>
            <a:noAutofit/>
          </a:bodyPr>
          <a:lstStyle/>
          <a:p>
            <a:pPr algn="ctr" eaLnBrk="1" hangingPunct="1">
              <a:spcBef>
                <a:spcPct val="0"/>
              </a:spcBef>
              <a:spcAft>
                <a:spcPct val="0"/>
              </a:spcAft>
              <a:buSzPct val="25000"/>
              <a:buFont typeface="Lora" charset="0"/>
              <a:buNone/>
            </a:pPr>
            <a:r>
              <a:rPr lang="en-US" altLang="en-US" sz="2400" dirty="0">
                <a:latin typeface="Bahnschrift" panose="020B0502040204020203" pitchFamily="34" charset="0"/>
                <a:cs typeface="Lora" charset="0"/>
                <a:sym typeface="Lora" charset="0"/>
              </a:rPr>
              <a:t>GOOGLE PLAYSTORE DATA ANALYSIS AND RATING PREDICTION</a:t>
            </a:r>
          </a:p>
        </p:txBody>
      </p:sp>
      <p:sp>
        <p:nvSpPr>
          <p:cNvPr id="5" name="Shape 360"/>
          <p:cNvSpPr txBox="1">
            <a:spLocks noChangeArrowheads="1"/>
          </p:cNvSpPr>
          <p:nvPr/>
        </p:nvSpPr>
        <p:spPr bwMode="auto">
          <a:xfrm>
            <a:off x="7186008" y="4397404"/>
            <a:ext cx="3086910" cy="154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None/>
            </a:pPr>
            <a:r>
              <a:rPr lang="en-US" altLang="en-US" sz="1600" b="1" dirty="0">
                <a:latin typeface="Bahnschrift" panose="020B0502040204020203" pitchFamily="34" charset="0"/>
              </a:rPr>
              <a:t>   By :</a:t>
            </a:r>
          </a:p>
          <a:p>
            <a:pPr algn="just"/>
            <a:r>
              <a:rPr lang="en-US" sz="1600" dirty="0">
                <a:latin typeface="Bahnschrift" panose="020B0502040204020203" pitchFamily="34" charset="0"/>
              </a:rPr>
              <a:t> Mayuri Shivshette.  -1327</a:t>
            </a:r>
          </a:p>
          <a:p>
            <a:pPr algn="just"/>
            <a:r>
              <a:rPr lang="en-US" sz="1600" dirty="0">
                <a:latin typeface="Bahnschrift" panose="020B0502040204020203" pitchFamily="34" charset="0"/>
              </a:rPr>
              <a:t> </a:t>
            </a:r>
            <a:r>
              <a:rPr lang="en-US" sz="1600" dirty="0" err="1">
                <a:latin typeface="Bahnschrift" panose="020B0502040204020203" pitchFamily="34" charset="0"/>
              </a:rPr>
              <a:t>Vaibhavi</a:t>
            </a:r>
            <a:r>
              <a:rPr lang="en-US" sz="1600" dirty="0">
                <a:latin typeface="Bahnschrift" panose="020B0502040204020203" pitchFamily="34" charset="0"/>
              </a:rPr>
              <a:t> </a:t>
            </a:r>
            <a:r>
              <a:rPr lang="en-US" sz="1600" dirty="0" err="1">
                <a:latin typeface="Bahnschrift" panose="020B0502040204020203" pitchFamily="34" charset="0"/>
              </a:rPr>
              <a:t>Naphade</a:t>
            </a:r>
            <a:r>
              <a:rPr lang="en-US" sz="1600" dirty="0">
                <a:latin typeface="Bahnschrift" panose="020B0502040204020203" pitchFamily="34" charset="0"/>
              </a:rPr>
              <a:t>  –1349</a:t>
            </a:r>
          </a:p>
        </p:txBody>
      </p:sp>
      <p:sp>
        <p:nvSpPr>
          <p:cNvPr id="6" name="Shape 361"/>
          <p:cNvSpPr txBox="1">
            <a:spLocks noChangeArrowheads="1"/>
          </p:cNvSpPr>
          <p:nvPr/>
        </p:nvSpPr>
        <p:spPr bwMode="auto">
          <a:xfrm>
            <a:off x="619760" y="1471295"/>
            <a:ext cx="10952480" cy="1652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b="1" dirty="0"/>
              <a:t>                                 </a:t>
            </a:r>
            <a:r>
              <a:rPr lang="en-US" altLang="en-US" sz="2000" b="1" dirty="0">
                <a:latin typeface="Bahnschrift" panose="020B0502040204020203" pitchFamily="34" charset="0"/>
              </a:rPr>
              <a:t>Institute of Advanced Computing and Software Development, Pune</a:t>
            </a:r>
          </a:p>
          <a:p>
            <a:pPr algn="ctr" eaLnBrk="1" hangingPunct="1">
              <a:buClr>
                <a:srgbClr val="000000"/>
              </a:buClr>
              <a:buFontTx/>
              <a:buNone/>
            </a:pPr>
            <a:endParaRPr lang="en-US" altLang="en-US" sz="2000" b="1" dirty="0">
              <a:latin typeface="Bahnschrift" panose="020B0502040204020203" pitchFamily="34" charset="0"/>
            </a:endParaRPr>
          </a:p>
          <a:p>
            <a:pPr algn="ctr" eaLnBrk="1" hangingPunct="1">
              <a:buClr>
                <a:srgbClr val="000000"/>
              </a:buClr>
              <a:buFontTx/>
              <a:buNone/>
            </a:pPr>
            <a:r>
              <a:rPr lang="en-US" altLang="en-US" sz="1600" b="1" dirty="0"/>
              <a:t>Post Graduation Diploma in Big Data Analytics</a:t>
            </a:r>
          </a:p>
          <a:p>
            <a:pPr algn="ctr" eaLnBrk="1" hangingPunct="1">
              <a:buClr>
                <a:srgbClr val="000000"/>
              </a:buClr>
              <a:buFontTx/>
              <a:buNone/>
            </a:pPr>
            <a:r>
              <a:rPr lang="en-US" altLang="en-US" sz="1600" b="1" dirty="0"/>
              <a:t>Feb-2020</a:t>
            </a:r>
          </a:p>
          <a:p>
            <a:pPr eaLnBrk="1" hangingPunct="1">
              <a:buClr>
                <a:srgbClr val="000000"/>
              </a:buClr>
              <a:buFontTx/>
              <a:buNone/>
            </a:pPr>
            <a:r>
              <a:rPr lang="en-US" altLang="en-US" dirty="0"/>
              <a:t>				</a:t>
            </a:r>
          </a:p>
          <a:p>
            <a:pPr eaLnBrk="1" hangingPunct="1">
              <a:buClr>
                <a:srgbClr val="000000"/>
              </a:buClr>
              <a:buFontTx/>
              <a:buNone/>
            </a:pPr>
            <a:endParaRPr lang="en-US" altLang="en-US" dirty="0"/>
          </a:p>
          <a:p>
            <a:pPr eaLnBrk="1" hangingPunct="1">
              <a:buClr>
                <a:srgbClr val="000000"/>
              </a:buClr>
              <a:buFontTx/>
              <a:buNone/>
            </a:pPr>
            <a:endParaRPr lang="en-US" altLang="en-US" dirty="0"/>
          </a:p>
        </p:txBody>
      </p:sp>
      <p:sp>
        <p:nvSpPr>
          <p:cNvPr id="7" name="Shape 361"/>
          <p:cNvSpPr txBox="1">
            <a:spLocks noChangeArrowheads="1"/>
          </p:cNvSpPr>
          <p:nvPr/>
        </p:nvSpPr>
        <p:spPr bwMode="auto">
          <a:xfrm>
            <a:off x="743164" y="4561246"/>
            <a:ext cx="3348037" cy="154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sz="1800" b="1" dirty="0">
                <a:latin typeface="Bahnschrift" panose="020B0502040204020203" pitchFamily="34" charset="0"/>
              </a:rPr>
              <a:t>Project Guide :</a:t>
            </a:r>
          </a:p>
          <a:p>
            <a:pPr eaLnBrk="1" hangingPunct="1">
              <a:buClr>
                <a:srgbClr val="000000"/>
              </a:buClr>
              <a:buSzPct val="25000"/>
              <a:buNone/>
            </a:pPr>
            <a:r>
              <a:rPr lang="en-US" altLang="en-US" sz="1800" dirty="0">
                <a:latin typeface="Bahnschrift" panose="020B0502040204020203" pitchFamily="34" charset="0"/>
              </a:rPr>
              <a:t>Mr. </a:t>
            </a:r>
            <a:r>
              <a:rPr lang="en-US" altLang="en-US" sz="1800" dirty="0" err="1">
                <a:latin typeface="Bahnschrift" panose="020B0502040204020203" pitchFamily="34" charset="0"/>
              </a:rPr>
              <a:t>Akshay</a:t>
            </a:r>
            <a:r>
              <a:rPr lang="en-US" altLang="en-US" sz="1800" dirty="0">
                <a:latin typeface="Bahnschrift" panose="020B0502040204020203" pitchFamily="34" charset="0"/>
              </a:rPr>
              <a:t> </a:t>
            </a:r>
            <a:r>
              <a:rPr lang="en-US" altLang="en-US" sz="1800" dirty="0" err="1">
                <a:latin typeface="Bahnschrift" panose="020B0502040204020203" pitchFamily="34" charset="0"/>
              </a:rPr>
              <a:t>Tilekar</a:t>
            </a:r>
            <a:r>
              <a:rPr lang="en-US" altLang="en-US" sz="1800" dirty="0">
                <a:latin typeface="Bahnschrift" panose="020B0502040204020203" pitchFamily="34"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7518" y="354577"/>
            <a:ext cx="1896159" cy="694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92505" y="39370"/>
            <a:ext cx="1150620" cy="132334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54816" y="262604"/>
            <a:ext cx="7766936" cy="913053"/>
          </a:xfrm>
        </p:spPr>
        <p:txBody>
          <a:bodyPr/>
          <a:lstStyle/>
          <a:p>
            <a:pPr algn="l"/>
            <a:r>
              <a:rPr lang="en-IN" sz="2000" b="1" dirty="0">
                <a:solidFill>
                  <a:schemeClr val="tx1"/>
                </a:solidFill>
              </a:rPr>
              <a:t>Most Installed Category</a:t>
            </a:r>
            <a:r>
              <a:rPr lang="en-IN" sz="2000" dirty="0">
                <a:solidFill>
                  <a:schemeClr val="tx1"/>
                </a:solidFill>
              </a:rPr>
              <a:t>:- </a:t>
            </a:r>
            <a:r>
              <a:rPr lang="en-IN" sz="1900" dirty="0">
                <a:solidFill>
                  <a:schemeClr val="tx1"/>
                </a:solidFill>
              </a:rPr>
              <a:t>As Shown in fig Tools is the most installed category.</a:t>
            </a:r>
          </a:p>
        </p:txBody>
      </p:sp>
      <p:pic>
        <p:nvPicPr>
          <p:cNvPr id="6" name="Picture 5">
            <a:extLst>
              <a:ext uri="{FF2B5EF4-FFF2-40B4-BE49-F238E27FC236}">
                <a16:creationId xmlns:a16="http://schemas.microsoft.com/office/drawing/2014/main" xmlns="" id="{14028599-0272-43F8-AA43-DE98BDF3213F}"/>
              </a:ext>
            </a:extLst>
          </p:cNvPr>
          <p:cNvPicPr>
            <a:picLocks noChangeAspect="1"/>
          </p:cNvPicPr>
          <p:nvPr/>
        </p:nvPicPr>
        <p:blipFill rotWithShape="1">
          <a:blip r:embed="rId2"/>
          <a:srcRect l="14375" t="25138" r="19375" b="6389"/>
          <a:stretch/>
        </p:blipFill>
        <p:spPr>
          <a:xfrm>
            <a:off x="1247775" y="1390650"/>
            <a:ext cx="8582025" cy="50292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48" y="557349"/>
            <a:ext cx="8596668" cy="1062446"/>
          </a:xfrm>
        </p:spPr>
        <p:txBody>
          <a:bodyPr>
            <a:normAutofit/>
          </a:bodyPr>
          <a:lstStyle/>
          <a:p>
            <a:r>
              <a:rPr lang="en-IN" sz="2000" b="1" dirty="0">
                <a:solidFill>
                  <a:schemeClr val="tx1"/>
                </a:solidFill>
              </a:rPr>
              <a:t>Installation Count</a:t>
            </a:r>
            <a:r>
              <a:rPr lang="en-IN" sz="2000" dirty="0">
                <a:solidFill>
                  <a:schemeClr val="tx1"/>
                </a:solidFill>
              </a:rPr>
              <a:t>:-</a:t>
            </a:r>
            <a:r>
              <a:rPr lang="en-IN" sz="1900" dirty="0">
                <a:solidFill>
                  <a:schemeClr val="tx1"/>
                </a:solidFill>
              </a:rPr>
              <a:t>Below Graph shows the count for Installation number.</a:t>
            </a:r>
          </a:p>
        </p:txBody>
      </p:sp>
      <p:pic>
        <p:nvPicPr>
          <p:cNvPr id="8" name="Picture 7">
            <a:extLst>
              <a:ext uri="{FF2B5EF4-FFF2-40B4-BE49-F238E27FC236}">
                <a16:creationId xmlns:a16="http://schemas.microsoft.com/office/drawing/2014/main" xmlns="" id="{170C46B2-BD72-4C1A-BFE3-36BE360536D5}"/>
              </a:ext>
            </a:extLst>
          </p:cNvPr>
          <p:cNvPicPr>
            <a:picLocks noChangeAspect="1"/>
          </p:cNvPicPr>
          <p:nvPr/>
        </p:nvPicPr>
        <p:blipFill rotWithShape="1">
          <a:blip r:embed="rId2"/>
          <a:srcRect l="14297" t="26528" r="7578" b="8127"/>
          <a:stretch/>
        </p:blipFill>
        <p:spPr>
          <a:xfrm>
            <a:off x="742648" y="1619795"/>
            <a:ext cx="9544352" cy="4800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solidFill>
                  <a:schemeClr val="tx1"/>
                </a:solidFill>
              </a:rPr>
              <a:t>Content Rating </a:t>
            </a:r>
            <a:r>
              <a:rPr lang="en-IN" sz="2000" dirty="0">
                <a:solidFill>
                  <a:schemeClr val="tx1"/>
                </a:solidFill>
              </a:rPr>
              <a:t>:-</a:t>
            </a:r>
            <a:r>
              <a:rPr lang="en-IN" sz="1900" dirty="0">
                <a:solidFill>
                  <a:schemeClr val="tx1"/>
                </a:solidFill>
              </a:rPr>
              <a:t>Below Graph shows the number of Apps available based on Content Rating.</a:t>
            </a:r>
          </a:p>
        </p:txBody>
      </p:sp>
      <p:pic>
        <p:nvPicPr>
          <p:cNvPr id="8" name="Picture 7">
            <a:extLst>
              <a:ext uri="{FF2B5EF4-FFF2-40B4-BE49-F238E27FC236}">
                <a16:creationId xmlns:a16="http://schemas.microsoft.com/office/drawing/2014/main" xmlns="" id="{FB779AE3-9D35-4F78-AF9F-523F82AED438}"/>
              </a:ext>
            </a:extLst>
          </p:cNvPr>
          <p:cNvPicPr>
            <a:picLocks noChangeAspect="1"/>
          </p:cNvPicPr>
          <p:nvPr/>
        </p:nvPicPr>
        <p:blipFill rotWithShape="1">
          <a:blip r:embed="rId2"/>
          <a:srcRect l="13828" t="36529" r="50000" b="14028"/>
          <a:stretch/>
        </p:blipFill>
        <p:spPr>
          <a:xfrm>
            <a:off x="2847975" y="1733549"/>
            <a:ext cx="5810249" cy="39624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625"/>
          </a:xfrm>
        </p:spPr>
        <p:txBody>
          <a:bodyPr>
            <a:normAutofit fontScale="90000"/>
          </a:bodyPr>
          <a:lstStyle/>
          <a:p>
            <a:r>
              <a:rPr lang="en-IN" sz="2000" b="1" dirty="0">
                <a:solidFill>
                  <a:schemeClr val="tx1"/>
                </a:solidFill>
              </a:rPr>
              <a:t>Type of Applications(Free or Paid)</a:t>
            </a:r>
            <a:r>
              <a:rPr lang="en-IN" sz="1900" dirty="0">
                <a:solidFill>
                  <a:schemeClr val="tx1"/>
                </a:solidFill>
              </a:rPr>
              <a:t>:-</a:t>
            </a:r>
            <a:r>
              <a:rPr lang="en-IN" sz="2000" dirty="0">
                <a:solidFill>
                  <a:schemeClr val="tx1"/>
                </a:solidFill>
              </a:rPr>
              <a:t>Below Fig shows the distribution percentage of free and paid app available on google play store.</a:t>
            </a:r>
            <a:br>
              <a:rPr lang="en-IN" sz="2000" dirty="0">
                <a:solidFill>
                  <a:schemeClr val="tx1"/>
                </a:solidFill>
              </a:rPr>
            </a:br>
            <a:endParaRPr lang="en-IN" sz="2000" dirty="0">
              <a:solidFill>
                <a:schemeClr val="tx1"/>
              </a:solidFill>
            </a:endParaRPr>
          </a:p>
        </p:txBody>
      </p:sp>
      <p:pic>
        <p:nvPicPr>
          <p:cNvPr id="8" name="Picture 7">
            <a:extLst>
              <a:ext uri="{FF2B5EF4-FFF2-40B4-BE49-F238E27FC236}">
                <a16:creationId xmlns:a16="http://schemas.microsoft.com/office/drawing/2014/main" xmlns="" id="{44264636-46CF-4F47-86A6-6610E1B55538}"/>
              </a:ext>
            </a:extLst>
          </p:cNvPr>
          <p:cNvPicPr>
            <a:picLocks noChangeAspect="1"/>
          </p:cNvPicPr>
          <p:nvPr/>
        </p:nvPicPr>
        <p:blipFill rotWithShape="1">
          <a:blip r:embed="rId2"/>
          <a:srcRect l="13593" t="30000" r="45156" b="5694"/>
          <a:stretch/>
        </p:blipFill>
        <p:spPr>
          <a:xfrm>
            <a:off x="2752724" y="1743074"/>
            <a:ext cx="5924551" cy="4829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95E9D-0A01-41D8-838F-E97942ABA3A6}"/>
              </a:ext>
            </a:extLst>
          </p:cNvPr>
          <p:cNvSpPr>
            <a:spLocks noGrp="1"/>
          </p:cNvSpPr>
          <p:nvPr>
            <p:ph type="title"/>
          </p:nvPr>
        </p:nvSpPr>
        <p:spPr>
          <a:xfrm>
            <a:off x="677334" y="352425"/>
            <a:ext cx="8596668" cy="847725"/>
          </a:xfrm>
        </p:spPr>
        <p:txBody>
          <a:bodyPr>
            <a:normAutofit/>
          </a:bodyPr>
          <a:lstStyle/>
          <a:p>
            <a:pPr algn="ctr"/>
            <a:r>
              <a:rPr lang="en-US" sz="4000" dirty="0" err="1"/>
              <a:t>DashBoard</a:t>
            </a:r>
            <a:endParaRPr lang="en-IN" sz="4000" dirty="0"/>
          </a:p>
        </p:txBody>
      </p:sp>
      <p:pic>
        <p:nvPicPr>
          <p:cNvPr id="6" name="Picture 5">
            <a:extLst>
              <a:ext uri="{FF2B5EF4-FFF2-40B4-BE49-F238E27FC236}">
                <a16:creationId xmlns:a16="http://schemas.microsoft.com/office/drawing/2014/main" xmlns="" id="{61D5D950-04E5-4DCB-B915-E3E81367BB96}"/>
              </a:ext>
            </a:extLst>
          </p:cNvPr>
          <p:cNvPicPr>
            <a:picLocks noChangeAspect="1"/>
          </p:cNvPicPr>
          <p:nvPr/>
        </p:nvPicPr>
        <p:blipFill rotWithShape="1">
          <a:blip r:embed="rId2"/>
          <a:srcRect l="16641" t="10972" r="9922" b="13194"/>
          <a:stretch/>
        </p:blipFill>
        <p:spPr>
          <a:xfrm>
            <a:off x="677334" y="1095374"/>
            <a:ext cx="10285941" cy="5629276"/>
          </a:xfrm>
          <a:prstGeom prst="rect">
            <a:avLst/>
          </a:prstGeom>
        </p:spPr>
      </p:pic>
    </p:spTree>
    <p:extLst>
      <p:ext uri="{BB962C8B-B14F-4D97-AF65-F5344CB8AC3E}">
        <p14:creationId xmlns:p14="http://schemas.microsoft.com/office/powerpoint/2010/main" xmlns="" val="85111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905933"/>
          </a:xfrm>
        </p:spPr>
        <p:txBody>
          <a:bodyPr/>
          <a:lstStyle/>
          <a:p>
            <a:pPr algn="ctr"/>
            <a:r>
              <a:rPr lang="en-IN" dirty="0"/>
              <a:t>Model and Algorithms</a:t>
            </a:r>
          </a:p>
        </p:txBody>
      </p:sp>
      <p:sp>
        <p:nvSpPr>
          <p:cNvPr id="3" name="Content Placeholder 2"/>
          <p:cNvSpPr>
            <a:spLocks noGrp="1"/>
          </p:cNvSpPr>
          <p:nvPr>
            <p:ph idx="1"/>
          </p:nvPr>
        </p:nvSpPr>
        <p:spPr>
          <a:xfrm>
            <a:off x="677334" y="1345474"/>
            <a:ext cx="8596668" cy="4953726"/>
          </a:xfrm>
        </p:spPr>
        <p:txBody>
          <a:bodyPr>
            <a:normAutofit/>
          </a:bodyPr>
          <a:lstStyle/>
          <a:p>
            <a:pPr marL="0" indent="0">
              <a:lnSpc>
                <a:spcPct val="150000"/>
              </a:lnSpc>
              <a:defRPr/>
            </a:pPr>
            <a:r>
              <a:rPr lang="en-US" sz="2000" dirty="0">
                <a:cs typeface="Times New Roman" panose="02020603050405020304" pitchFamily="18" charset="0"/>
              </a:rPr>
              <a:t> </a:t>
            </a:r>
            <a:r>
              <a:rPr lang="en-IN" altLang="en-US" sz="2000" dirty="0">
                <a:solidFill>
                  <a:schemeClr val="tx1"/>
                </a:solidFill>
                <a:cs typeface="Times New Roman" panose="02020603050405020304" pitchFamily="18" charset="0"/>
              </a:rPr>
              <a:t>p</a:t>
            </a:r>
            <a:r>
              <a:rPr lang="en-US" sz="2000" dirty="0">
                <a:solidFill>
                  <a:schemeClr val="tx1"/>
                </a:solidFill>
                <a:cs typeface="Times New Roman" panose="02020603050405020304" pitchFamily="18" charset="0"/>
              </a:rPr>
              <a:t>re</a:t>
            </a:r>
            <a:r>
              <a:rPr lang="en-IN" altLang="en-US" sz="2000" dirty="0">
                <a:solidFill>
                  <a:schemeClr val="tx1"/>
                </a:solidFill>
                <a:cs typeface="Times New Roman" panose="02020603050405020304" pitchFamily="18" charset="0"/>
              </a:rPr>
              <a:t>_s</a:t>
            </a:r>
            <a:r>
              <a:rPr lang="en-US" sz="2000" dirty="0">
                <a:solidFill>
                  <a:schemeClr val="tx1"/>
                </a:solidFill>
                <a:cs typeface="Times New Roman" panose="02020603050405020304" pitchFamily="18" charset="0"/>
              </a:rPr>
              <a:t>ample</a:t>
            </a:r>
            <a:r>
              <a:rPr lang="en-IN" altLang="en-US" sz="2000" dirty="0">
                <a:solidFill>
                  <a:schemeClr val="tx1"/>
                </a:solidFill>
                <a:cs typeface="Times New Roman" panose="02020603050405020304" pitchFamily="18" charset="0"/>
              </a:rPr>
              <a:t>_dum</a:t>
            </a:r>
            <a:endParaRPr lang="en-US" sz="2000" dirty="0">
              <a:solidFill>
                <a:schemeClr val="tx1"/>
              </a:solidFill>
              <a:cs typeface="Times New Roman" panose="02020603050405020304" pitchFamily="18" charset="0"/>
            </a:endParaRPr>
          </a:p>
          <a:p>
            <a:pPr marL="0" indent="0">
              <a:lnSpc>
                <a:spcPct val="150000"/>
              </a:lnSpc>
              <a:defRPr/>
            </a:pPr>
            <a:r>
              <a:rPr lang="en-US" sz="2000" dirty="0">
                <a:solidFill>
                  <a:schemeClr val="tx1"/>
                </a:solidFill>
                <a:cs typeface="Times New Roman" panose="02020603050405020304" pitchFamily="18" charset="0"/>
              </a:rPr>
              <a:t>Algorithms :</a:t>
            </a:r>
          </a:p>
          <a:p>
            <a:pPr lvl="2">
              <a:lnSpc>
                <a:spcPct val="150000"/>
              </a:lnSpc>
              <a:defRPr/>
            </a:pPr>
            <a:r>
              <a:rPr lang="en-IN" sz="1800" dirty="0">
                <a:solidFill>
                  <a:schemeClr val="tx1"/>
                </a:solidFill>
              </a:rPr>
              <a:t>Logistic Regression_accuracy: </a:t>
            </a:r>
            <a:r>
              <a:rPr lang="en-IN" sz="1800" b="1" dirty="0">
                <a:solidFill>
                  <a:schemeClr val="tx1"/>
                </a:solidFill>
              </a:rPr>
              <a:t>50%</a:t>
            </a:r>
          </a:p>
          <a:p>
            <a:pPr lvl="2">
              <a:lnSpc>
                <a:spcPct val="150000"/>
              </a:lnSpc>
              <a:defRPr/>
            </a:pPr>
            <a:r>
              <a:rPr lang="en-US" sz="1800" dirty="0">
                <a:solidFill>
                  <a:schemeClr val="tx1"/>
                </a:solidFill>
                <a:cs typeface="Times New Roman" panose="02020603050405020304" pitchFamily="18" charset="0"/>
              </a:rPr>
              <a:t> </a:t>
            </a:r>
            <a:r>
              <a:rPr lang="en-IN" sz="1800" dirty="0">
                <a:solidFill>
                  <a:schemeClr val="tx1"/>
                </a:solidFill>
              </a:rPr>
              <a:t>Bernoulli Naive Bayes_Accuracy: </a:t>
            </a:r>
            <a:r>
              <a:rPr lang="en-IN" sz="1800" b="1" dirty="0">
                <a:solidFill>
                  <a:schemeClr val="tx1"/>
                </a:solidFill>
              </a:rPr>
              <a:t>79.40%</a:t>
            </a:r>
          </a:p>
          <a:p>
            <a:pPr lvl="2">
              <a:lnSpc>
                <a:spcPct val="150000"/>
              </a:lnSpc>
              <a:defRPr/>
            </a:pPr>
            <a:r>
              <a:rPr lang="en-IN" sz="1800" dirty="0">
                <a:solidFill>
                  <a:schemeClr val="tx1"/>
                </a:solidFill>
              </a:rPr>
              <a:t>DecisionTree Classifier_Accuracy: </a:t>
            </a:r>
            <a:r>
              <a:rPr lang="en-IN" sz="1800" b="1" dirty="0">
                <a:solidFill>
                  <a:schemeClr val="tx1"/>
                </a:solidFill>
              </a:rPr>
              <a:t>74.88%</a:t>
            </a:r>
          </a:p>
          <a:p>
            <a:pPr lvl="2">
              <a:lnSpc>
                <a:spcPct val="150000"/>
              </a:lnSpc>
              <a:defRPr/>
            </a:pPr>
            <a:r>
              <a:rPr lang="en-IN" sz="1800" dirty="0">
                <a:solidFill>
                  <a:schemeClr val="tx1"/>
                </a:solidFill>
              </a:rPr>
              <a:t>RandomForest_Accuracy: </a:t>
            </a:r>
            <a:r>
              <a:rPr lang="en-IN" sz="1800" b="1" dirty="0">
                <a:solidFill>
                  <a:schemeClr val="tx1"/>
                </a:solidFill>
              </a:rPr>
              <a:t>79%</a:t>
            </a:r>
            <a:endParaRPr lang="en-US" sz="1800" b="1" dirty="0">
              <a:solidFill>
                <a:schemeClr val="tx1"/>
              </a:solidFill>
              <a:cs typeface="Times New Roman" panose="02020603050405020304" pitchFamily="18" charset="0"/>
            </a:endParaRPr>
          </a:p>
          <a:p>
            <a:pPr lvl="2">
              <a:lnSpc>
                <a:spcPct val="150000"/>
              </a:lnSpc>
              <a:defRPr/>
            </a:pPr>
            <a:r>
              <a:rPr lang="en-IN" sz="1800" dirty="0">
                <a:solidFill>
                  <a:schemeClr val="tx1"/>
                </a:solidFill>
              </a:rPr>
              <a:t>CatBoost_Accuracy: </a:t>
            </a:r>
            <a:r>
              <a:rPr lang="en-IN" sz="1800" b="1" dirty="0">
                <a:solidFill>
                  <a:schemeClr val="tx1"/>
                </a:solidFill>
              </a:rPr>
              <a:t>81%</a:t>
            </a:r>
            <a:endParaRPr lang="en-US" sz="1800" b="1" dirty="0">
              <a:solidFill>
                <a:schemeClr val="tx1"/>
              </a:solidFill>
              <a:cs typeface="Times New Roman" panose="02020603050405020304" pitchFamily="18" charset="0"/>
            </a:endParaRPr>
          </a:p>
          <a:p>
            <a:pPr marL="914400" lvl="2" indent="0">
              <a:lnSpc>
                <a:spcPct val="150000"/>
              </a:lnSpc>
              <a:buNone/>
              <a:defRPr/>
            </a:pPr>
            <a:endParaRPr lang="en-US" sz="2400" dirty="0">
              <a:cs typeface="Times New Roman" panose="02020603050405020304" pitchFamily="18" charset="0"/>
            </a:endParaRPr>
          </a:p>
          <a:p>
            <a:pPr marL="0" lvl="0" indent="0">
              <a:lnSpc>
                <a:spcPct val="150000"/>
              </a:lnSpc>
              <a:buFont typeface="Wingdings" panose="05000000000000000000" pitchFamily="2" charset="2"/>
              <a:buChar char="q"/>
              <a:defRPr/>
            </a:pPr>
            <a:endParaRPr lang="en-US" sz="2000" dirty="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solidFill>
                  <a:schemeClr val="tx1"/>
                </a:solidFill>
              </a:rPr>
              <a:t>Model Accuracy Comparison:- </a:t>
            </a:r>
            <a:r>
              <a:rPr lang="en-IN" sz="1900" dirty="0">
                <a:solidFill>
                  <a:schemeClr val="tx1"/>
                </a:solidFill>
              </a:rPr>
              <a:t>As below graph shows </a:t>
            </a:r>
            <a:r>
              <a:rPr lang="en-IN" sz="1900" dirty="0" err="1">
                <a:solidFill>
                  <a:schemeClr val="tx1"/>
                </a:solidFill>
              </a:rPr>
              <a:t>CatBoost</a:t>
            </a:r>
            <a:r>
              <a:rPr lang="en-IN" sz="1900" dirty="0">
                <a:solidFill>
                  <a:schemeClr val="tx1"/>
                </a:solidFill>
              </a:rPr>
              <a:t> Algorithm as given Highest accuracy of 81%.</a:t>
            </a:r>
          </a:p>
        </p:txBody>
      </p:sp>
      <p:pic>
        <p:nvPicPr>
          <p:cNvPr id="8" name="Picture 7">
            <a:extLst>
              <a:ext uri="{FF2B5EF4-FFF2-40B4-BE49-F238E27FC236}">
                <a16:creationId xmlns:a16="http://schemas.microsoft.com/office/drawing/2014/main" xmlns="" id="{54558C70-DC38-4E31-998A-41C820E74FC4}"/>
              </a:ext>
            </a:extLst>
          </p:cNvPr>
          <p:cNvPicPr>
            <a:picLocks noChangeAspect="1"/>
          </p:cNvPicPr>
          <p:nvPr/>
        </p:nvPicPr>
        <p:blipFill rotWithShape="1">
          <a:blip r:embed="rId2"/>
          <a:srcRect l="14063" t="31944" r="35625" b="12500"/>
          <a:stretch/>
        </p:blipFill>
        <p:spPr>
          <a:xfrm>
            <a:off x="2324100" y="1733549"/>
            <a:ext cx="7048500" cy="4352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Autofit/>
          </a:bodyPr>
          <a:lstStyle/>
          <a:p>
            <a:pPr algn="ctr"/>
            <a:r>
              <a:rPr lang="en-IN" sz="4400" dirty="0"/>
              <a:t>Future Scope:</a:t>
            </a:r>
          </a:p>
        </p:txBody>
      </p:sp>
      <p:sp>
        <p:nvSpPr>
          <p:cNvPr id="3" name="Content Placeholder 2"/>
          <p:cNvSpPr>
            <a:spLocks noGrp="1"/>
          </p:cNvSpPr>
          <p:nvPr>
            <p:ph idx="1"/>
          </p:nvPr>
        </p:nvSpPr>
        <p:spPr>
          <a:xfrm>
            <a:off x="677334" y="1476103"/>
            <a:ext cx="8596668" cy="4565259"/>
          </a:xfrm>
        </p:spPr>
        <p:txBody>
          <a:bodyPr>
            <a:normAutofit/>
          </a:bodyPr>
          <a:lstStyle/>
          <a:p>
            <a:r>
              <a:rPr lang="en-IN" sz="2800" dirty="0"/>
              <a:t>UI Design for Recommendation of Apps for different categories according to rating which is given by customers who have installed it already.</a:t>
            </a:r>
          </a:p>
          <a:p>
            <a:endParaRPr lang="en-IN" sz="2800" dirty="0"/>
          </a:p>
          <a:p>
            <a:r>
              <a:rPr lang="en-IN" sz="2800" dirty="0"/>
              <a:t>Predication of Installation of 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06755"/>
          </a:xfrm>
        </p:spPr>
        <p:txBody>
          <a:bodyPr>
            <a:noAutofit/>
          </a:bodyPr>
          <a:lstStyle/>
          <a:p>
            <a:pPr algn="ctr"/>
            <a:r>
              <a:rPr lang="en-IN" altLang="en-US" sz="4400" dirty="0"/>
              <a:t>Conclusion</a:t>
            </a:r>
          </a:p>
        </p:txBody>
      </p:sp>
      <p:sp>
        <p:nvSpPr>
          <p:cNvPr id="3" name="Content Placeholder 2"/>
          <p:cNvSpPr>
            <a:spLocks noGrp="1"/>
          </p:cNvSpPr>
          <p:nvPr>
            <p:ph idx="1"/>
          </p:nvPr>
        </p:nvSpPr>
        <p:spPr>
          <a:xfrm>
            <a:off x="677545" y="1445260"/>
            <a:ext cx="10510520" cy="4596130"/>
          </a:xfrm>
        </p:spPr>
        <p:txBody>
          <a:bodyPr>
            <a:normAutofit/>
          </a:bodyPr>
          <a:lstStyle/>
          <a:p>
            <a:pPr marL="0" indent="0" algn="just">
              <a:lnSpc>
                <a:spcPct val="150000"/>
              </a:lnSpc>
            </a:pPr>
            <a:r>
              <a:rPr lang="en-IN" sz="2400" dirty="0"/>
              <a:t>The Play Store apps data has enormous potential to drive app-making businesses to success. Actionable insights can be drawn for developers to work on and capture the Android market! </a:t>
            </a:r>
          </a:p>
          <a:p>
            <a:pPr marL="0" indent="0" algn="just">
              <a:lnSpc>
                <a:spcPct val="150000"/>
              </a:lnSpc>
            </a:pPr>
            <a:r>
              <a:rPr lang="en-IN" sz="2400" dirty="0"/>
              <a:t>This shows that given the Size, Type, Price, Content Rating, and Genre of an app, we can predict about 81% accuracy if an app will hit on the Google Play Store.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3862" y="1338444"/>
            <a:ext cx="8428343" cy="144655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sz="8800" dirty="0">
                <a:latin typeface="Century Gothic" panose="020B0502020202020204"/>
              </a:rPr>
              <a:t>Thank You</a:t>
            </a:r>
          </a:p>
        </p:txBody>
      </p:sp>
      <p:pic>
        <p:nvPicPr>
          <p:cNvPr id="7" name="Picture 6"/>
          <p:cNvPicPr>
            <a:picLocks noChangeAspect="1"/>
          </p:cNvPicPr>
          <p:nvPr/>
        </p:nvPicPr>
        <p:blipFill>
          <a:blip r:embed="rId2"/>
          <a:stretch>
            <a:fillRect/>
          </a:stretch>
        </p:blipFill>
        <p:spPr>
          <a:xfrm>
            <a:off x="2099141" y="2827867"/>
            <a:ext cx="6367525" cy="347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9865995" cy="1320800"/>
          </a:xfrm>
        </p:spPr>
        <p:txBody>
          <a:bodyPr/>
          <a:lstStyle/>
          <a:p>
            <a:pPr algn="ctr"/>
            <a:r>
              <a:rPr lang="en-IN" altLang="en-US" sz="4000" dirty="0"/>
              <a:t>Contents</a:t>
            </a:r>
          </a:p>
        </p:txBody>
      </p:sp>
      <p:sp>
        <p:nvSpPr>
          <p:cNvPr id="3" name="Content Placeholder 2"/>
          <p:cNvSpPr>
            <a:spLocks noGrp="1"/>
          </p:cNvSpPr>
          <p:nvPr>
            <p:ph idx="1"/>
          </p:nvPr>
        </p:nvSpPr>
        <p:spPr>
          <a:xfrm>
            <a:off x="677545" y="1647190"/>
            <a:ext cx="8596630" cy="4394200"/>
          </a:xfrm>
        </p:spPr>
        <p:txBody>
          <a:bodyPr>
            <a:normAutofit fontScale="92500" lnSpcReduction="10000"/>
          </a:bodyPr>
          <a:lstStyle/>
          <a:p>
            <a:pPr>
              <a:buFont typeface="Wingdings" panose="05000000000000000000" charset="0"/>
              <a:buChar char="v"/>
            </a:pPr>
            <a:r>
              <a:rPr lang="en-IN" altLang="en-US" sz="2400" dirty="0"/>
              <a:t>Project Abstraction</a:t>
            </a:r>
          </a:p>
          <a:p>
            <a:pPr>
              <a:buFont typeface="Wingdings" panose="05000000000000000000" charset="0"/>
              <a:buChar char="v"/>
            </a:pPr>
            <a:r>
              <a:rPr lang="en-IN" altLang="en-US" sz="2400" dirty="0"/>
              <a:t>Goals and Objectives</a:t>
            </a:r>
          </a:p>
          <a:p>
            <a:pPr>
              <a:buFont typeface="Wingdings" panose="05000000000000000000" charset="0"/>
              <a:buChar char="v"/>
            </a:pPr>
            <a:r>
              <a:rPr lang="en-IN" altLang="en-US" sz="2400" dirty="0"/>
              <a:t>Project Requirements</a:t>
            </a:r>
          </a:p>
          <a:p>
            <a:pPr>
              <a:buFont typeface="Wingdings" panose="05000000000000000000" charset="0"/>
              <a:buChar char="v"/>
            </a:pPr>
            <a:r>
              <a:rPr lang="en-IN" altLang="en-US" sz="2400" dirty="0"/>
              <a:t>Dataset Description</a:t>
            </a:r>
          </a:p>
          <a:p>
            <a:pPr>
              <a:buFont typeface="Wingdings" panose="05000000000000000000" charset="0"/>
              <a:buChar char="v"/>
            </a:pPr>
            <a:r>
              <a:rPr lang="en-IN" altLang="en-US" sz="2400" dirty="0"/>
              <a:t>Data Pre-Processing</a:t>
            </a:r>
          </a:p>
          <a:p>
            <a:pPr>
              <a:buFont typeface="Wingdings" panose="05000000000000000000" charset="0"/>
              <a:buChar char="v"/>
            </a:pPr>
            <a:r>
              <a:rPr lang="en-IN" altLang="en-US" sz="2400" dirty="0"/>
              <a:t>EDA</a:t>
            </a:r>
          </a:p>
          <a:p>
            <a:pPr>
              <a:buFont typeface="Wingdings" panose="05000000000000000000" charset="0"/>
              <a:buChar char="v"/>
            </a:pPr>
            <a:r>
              <a:rPr lang="en-IN" altLang="en-US" sz="2400" dirty="0"/>
              <a:t>Data Visualization(</a:t>
            </a:r>
            <a:r>
              <a:rPr lang="en-IN" altLang="en-US" sz="2400" dirty="0" err="1"/>
              <a:t>DashBoard</a:t>
            </a:r>
            <a:r>
              <a:rPr lang="en-IN" altLang="en-US" sz="2400" dirty="0"/>
              <a:t>)</a:t>
            </a:r>
          </a:p>
          <a:p>
            <a:pPr>
              <a:buFont typeface="Wingdings" panose="05000000000000000000" charset="0"/>
              <a:buChar char="v"/>
            </a:pPr>
            <a:r>
              <a:rPr lang="en-IN" altLang="en-US" sz="2400" dirty="0"/>
              <a:t>Model and Algorithms</a:t>
            </a:r>
          </a:p>
          <a:p>
            <a:pPr>
              <a:buFont typeface="Wingdings" panose="05000000000000000000" charset="0"/>
              <a:buChar char="v"/>
            </a:pPr>
            <a:r>
              <a:rPr lang="en-IN" altLang="en-US" sz="2400" dirty="0"/>
              <a:t>Future Scope</a:t>
            </a:r>
          </a:p>
          <a:p>
            <a:pPr>
              <a:buFont typeface="Wingdings" panose="05000000000000000000" charset="0"/>
              <a:buChar char="v"/>
            </a:pPr>
            <a:r>
              <a:rPr lang="en-IN" altLang="en-US" sz="2400" dirty="0"/>
              <a:t>Conclusion</a:t>
            </a:r>
          </a:p>
          <a:p>
            <a:pPr>
              <a:buNone/>
            </a:pPr>
            <a:endParaRPr lang="en-IN" alt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pPr algn="ctr"/>
            <a:r>
              <a:rPr lang="en-IN" dirty="0"/>
              <a:t>Abstraction</a:t>
            </a:r>
          </a:p>
        </p:txBody>
      </p:sp>
      <p:sp>
        <p:nvSpPr>
          <p:cNvPr id="3" name="Content Placeholder 2"/>
          <p:cNvSpPr>
            <a:spLocks noGrp="1"/>
          </p:cNvSpPr>
          <p:nvPr>
            <p:ph idx="1"/>
          </p:nvPr>
        </p:nvSpPr>
        <p:spPr>
          <a:xfrm>
            <a:off x="677334" y="1658983"/>
            <a:ext cx="8596668" cy="4382379"/>
          </a:xfrm>
        </p:spPr>
        <p:txBody>
          <a:bodyPr/>
          <a:lstStyle/>
          <a:p>
            <a:r>
              <a:rPr lang="en-IN" sz="2400" dirty="0"/>
              <a:t>This project aims to achieve, fairly accurate rating prediction for different apps by using machine learning algorithms and by visualizing different analytics concept using Seaborn libraries and Tableau. Used dataset has 13 diff features that can be used for predicting whether an app will be successful or not by applying various ML algorithms, like Logistic Regression, Decision tree, etc and by comparing all models ,we have selected optimal performing model to predict ratings of apps.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457200"/>
            <a:ext cx="8596668" cy="1473200"/>
          </a:xfrm>
        </p:spPr>
        <p:txBody>
          <a:bodyPr/>
          <a:lstStyle/>
          <a:p>
            <a:pPr algn="ctr"/>
            <a:r>
              <a:rPr lang="en-IN" dirty="0"/>
              <a:t>Goals </a:t>
            </a:r>
            <a:r>
              <a:rPr lang="en-IN" sz="4000" dirty="0"/>
              <a:t>and</a:t>
            </a:r>
            <a:r>
              <a:rPr lang="en-IN" dirty="0"/>
              <a:t> Objective</a:t>
            </a:r>
          </a:p>
        </p:txBody>
      </p:sp>
      <p:sp>
        <p:nvSpPr>
          <p:cNvPr id="7" name="Content Placeholder 6"/>
          <p:cNvSpPr>
            <a:spLocks noGrp="1"/>
          </p:cNvSpPr>
          <p:nvPr>
            <p:ph idx="1"/>
          </p:nvPr>
        </p:nvSpPr>
        <p:spPr/>
        <p:txBody>
          <a:bodyPr/>
          <a:lstStyle/>
          <a:p>
            <a:pPr>
              <a:buFont typeface="Wingdings" panose="05000000000000000000" pitchFamily="2" charset="2"/>
              <a:buChar char="v"/>
            </a:pPr>
            <a:r>
              <a:rPr lang="en-IN" sz="2400" dirty="0"/>
              <a:t>To Visualize the data set and Analyze the each categories, Installs  and other features</a:t>
            </a:r>
          </a:p>
          <a:p>
            <a:pPr>
              <a:buFont typeface="Wingdings" panose="05000000000000000000" pitchFamily="2" charset="2"/>
              <a:buChar char="v"/>
            </a:pPr>
            <a:endParaRPr lang="en-IN" dirty="0"/>
          </a:p>
          <a:p>
            <a:pPr>
              <a:buFont typeface="Wingdings" panose="05000000000000000000" pitchFamily="2" charset="2"/>
              <a:buChar char="v"/>
            </a:pPr>
            <a:r>
              <a:rPr lang="en-IN" sz="2400" dirty="0"/>
              <a:t> To Predict the Rating for Application to decide the application will be success or not considering other features from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Requirement</a:t>
            </a:r>
          </a:p>
        </p:txBody>
      </p:sp>
      <p:sp>
        <p:nvSpPr>
          <p:cNvPr id="3" name="Content Placeholder 2"/>
          <p:cNvSpPr>
            <a:spLocks noGrp="1"/>
          </p:cNvSpPr>
          <p:nvPr>
            <p:ph idx="1"/>
          </p:nvPr>
        </p:nvSpPr>
        <p:spPr/>
        <p:txBody>
          <a:bodyPr/>
          <a:lstStyle/>
          <a:p>
            <a:r>
              <a:rPr lang="en-IN" dirty="0"/>
              <a:t>Dataset:-Google Play Store Data Analysis and Rating Prediction</a:t>
            </a:r>
          </a:p>
          <a:p>
            <a:r>
              <a:rPr lang="en-IN" dirty="0"/>
              <a:t>Software Requirements:- Jupyter Notebook</a:t>
            </a:r>
          </a:p>
          <a:p>
            <a:r>
              <a:rPr lang="en-IN" dirty="0"/>
              <a:t>Programming Languages:-Python, Machine Learning Algorithm</a:t>
            </a:r>
          </a:p>
          <a:p>
            <a:r>
              <a:rPr lang="en-IN" dirty="0"/>
              <a:t>Libraries:-</a:t>
            </a:r>
          </a:p>
          <a:p>
            <a:pPr lvl="3">
              <a:buFont typeface="+mj-lt"/>
              <a:buAutoNum type="arabicPeriod"/>
            </a:pPr>
            <a:r>
              <a:rPr lang="en-IN" dirty="0"/>
              <a:t> </a:t>
            </a:r>
            <a:r>
              <a:rPr lang="en-IN" sz="1800" dirty="0"/>
              <a:t>Data Visualization:-Seaborn ,Matplotlib</a:t>
            </a:r>
          </a:p>
          <a:p>
            <a:pPr lvl="3">
              <a:buFont typeface="+mj-lt"/>
              <a:buAutoNum type="arabicPeriod"/>
            </a:pPr>
            <a:r>
              <a:rPr lang="en-IN" sz="1800" dirty="0"/>
              <a:t>Machine Learning Models:-Sklearn,Pandas,Numpy</a:t>
            </a:r>
          </a:p>
          <a:p>
            <a:pPr>
              <a:buNone/>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352698"/>
            <a:ext cx="8596668" cy="685800"/>
          </a:xfrm>
        </p:spPr>
        <p:txBody>
          <a:bodyPr>
            <a:noAutofit/>
          </a:bodyPr>
          <a:lstStyle/>
          <a:p>
            <a:pPr algn="ctr"/>
            <a:r>
              <a:rPr lang="en-IN" altLang="en-US" sz="4000" dirty="0"/>
              <a:t>Dataset Description</a:t>
            </a:r>
            <a:br>
              <a:rPr lang="en-IN" altLang="en-US" sz="4000" dirty="0"/>
            </a:br>
            <a:endParaRPr lang="en-IN" sz="4000" dirty="0"/>
          </a:p>
        </p:txBody>
      </p:sp>
      <p:sp>
        <p:nvSpPr>
          <p:cNvPr id="5" name="Content Placeholder 4"/>
          <p:cNvSpPr>
            <a:spLocks noGrp="1"/>
          </p:cNvSpPr>
          <p:nvPr>
            <p:ph idx="1"/>
          </p:nvPr>
        </p:nvSpPr>
        <p:spPr>
          <a:xfrm>
            <a:off x="677333" y="1489167"/>
            <a:ext cx="8976117" cy="4833256"/>
          </a:xfrm>
        </p:spPr>
        <p:txBody>
          <a:bodyPr/>
          <a:lstStyle/>
          <a:p>
            <a:r>
              <a:rPr lang="en-IN" sz="2400" dirty="0"/>
              <a:t>Dataset Consist of  Total 23 Column and 1118136 Rows:</a:t>
            </a:r>
          </a:p>
          <a:p>
            <a:pPr lvl="2">
              <a:buFont typeface="+mj-lt"/>
              <a:buAutoNum type="arabicPeriod"/>
            </a:pPr>
            <a:r>
              <a:rPr lang="en-IN" sz="1800" dirty="0"/>
              <a:t>App Name ,App Id, Category</a:t>
            </a:r>
          </a:p>
          <a:p>
            <a:pPr lvl="2">
              <a:buFont typeface="+mj-lt"/>
              <a:buAutoNum type="arabicPeriod"/>
            </a:pPr>
            <a:r>
              <a:rPr lang="en-IN" sz="1800" dirty="0"/>
              <a:t>Rating, Rating Count, Installs,</a:t>
            </a:r>
          </a:p>
          <a:p>
            <a:pPr lvl="2">
              <a:buFont typeface="+mj-lt"/>
              <a:buAutoNum type="arabicPeriod"/>
            </a:pPr>
            <a:r>
              <a:rPr lang="en-IN" sz="1800" dirty="0"/>
              <a:t> Minimum Installs, Maximum Installs, Type, </a:t>
            </a:r>
          </a:p>
          <a:p>
            <a:pPr lvl="2">
              <a:buFont typeface="+mj-lt"/>
              <a:buAutoNum type="arabicPeriod"/>
            </a:pPr>
            <a:r>
              <a:rPr lang="en-IN" sz="1800" dirty="0"/>
              <a:t>Price, Currency, Size, Minimum Android,</a:t>
            </a:r>
          </a:p>
          <a:p>
            <a:pPr lvl="2">
              <a:buFont typeface="+mj-lt"/>
              <a:buAutoNum type="arabicPeriod"/>
            </a:pPr>
            <a:r>
              <a:rPr lang="en-IN" sz="1800" dirty="0"/>
              <a:t> Developer Id, Developer Website, Developer Email,</a:t>
            </a:r>
          </a:p>
          <a:p>
            <a:pPr lvl="2">
              <a:buFont typeface="+mj-lt"/>
              <a:buAutoNum type="arabicPeriod"/>
            </a:pPr>
            <a:r>
              <a:rPr lang="en-IN" sz="1800" dirty="0"/>
              <a:t> Released, Last Updated, Content Rating,</a:t>
            </a:r>
          </a:p>
          <a:p>
            <a:pPr lvl="2">
              <a:buFont typeface="+mj-lt"/>
              <a:buAutoNum type="arabicPeriod"/>
            </a:pPr>
            <a:r>
              <a:rPr lang="en-IN" sz="1800" dirty="0"/>
              <a:t> Privacy Policy, Ad Supported, In App Purchases, Editors Choice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479697"/>
            <a:ext cx="8596668" cy="736600"/>
          </a:xfrm>
        </p:spPr>
        <p:txBody>
          <a:bodyPr/>
          <a:lstStyle/>
          <a:p>
            <a:pPr algn="ctr"/>
            <a:r>
              <a:rPr lang="en-IN" altLang="en-US" sz="4000" dirty="0"/>
              <a:t>Data Pre-Processing</a:t>
            </a:r>
          </a:p>
        </p:txBody>
      </p:sp>
      <p:sp>
        <p:nvSpPr>
          <p:cNvPr id="5" name="Content Placeholder 4"/>
          <p:cNvSpPr>
            <a:spLocks noGrp="1"/>
          </p:cNvSpPr>
          <p:nvPr>
            <p:ph idx="1"/>
          </p:nvPr>
        </p:nvSpPr>
        <p:spPr>
          <a:xfrm>
            <a:off x="677334" y="1554481"/>
            <a:ext cx="8596668" cy="4486882"/>
          </a:xfrm>
        </p:spPr>
        <p:txBody>
          <a:bodyPr/>
          <a:lstStyle/>
          <a:p>
            <a:r>
              <a:rPr lang="en-IN" sz="2400" dirty="0"/>
              <a:t>Identified Counts of each Categories </a:t>
            </a:r>
          </a:p>
          <a:p>
            <a:r>
              <a:rPr lang="en-IN" sz="2400" dirty="0"/>
              <a:t>Identified Unique values of each Categories</a:t>
            </a:r>
          </a:p>
          <a:p>
            <a:r>
              <a:rPr lang="en-IN" sz="2400" dirty="0"/>
              <a:t>Identified Null values </a:t>
            </a:r>
          </a:p>
          <a:p>
            <a:r>
              <a:rPr lang="en-IN" sz="2400" dirty="0"/>
              <a:t>Checked Duplicate values</a:t>
            </a:r>
          </a:p>
          <a:p>
            <a:r>
              <a:rPr lang="en-IN" sz="2400" dirty="0"/>
              <a:t>Replaced Null values checking Data Stability</a:t>
            </a:r>
          </a:p>
          <a:p>
            <a:r>
              <a:rPr lang="en-IN" sz="2400" dirty="0"/>
              <a:t>Dropped Few columns , etc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IN" sz="2000" b="1" dirty="0">
                <a:solidFill>
                  <a:schemeClr val="tx1"/>
                </a:solidFill>
              </a:rPr>
              <a:t>Correlation plot:-</a:t>
            </a:r>
            <a:r>
              <a:rPr lang="en-IN" sz="1900" dirty="0">
                <a:solidFill>
                  <a:schemeClr val="tx1"/>
                </a:solidFill>
              </a:rPr>
              <a:t>Below graph shows the correlation of each features </a:t>
            </a:r>
          </a:p>
        </p:txBody>
      </p:sp>
      <p:pic>
        <p:nvPicPr>
          <p:cNvPr id="6" name="Picture 5">
            <a:extLst>
              <a:ext uri="{FF2B5EF4-FFF2-40B4-BE49-F238E27FC236}">
                <a16:creationId xmlns:a16="http://schemas.microsoft.com/office/drawing/2014/main" xmlns="" id="{E904DE93-3571-459A-AC75-E4FAE9F62D60}"/>
              </a:ext>
            </a:extLst>
          </p:cNvPr>
          <p:cNvPicPr>
            <a:picLocks noChangeAspect="1"/>
          </p:cNvPicPr>
          <p:nvPr/>
        </p:nvPicPr>
        <p:blipFill rotWithShape="1">
          <a:blip r:embed="rId2"/>
          <a:srcRect l="14297" t="24305" r="32969" b="5556"/>
          <a:stretch/>
        </p:blipFill>
        <p:spPr>
          <a:xfrm>
            <a:off x="1743075" y="1209675"/>
            <a:ext cx="7410450" cy="52673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285767" y="419359"/>
            <a:ext cx="7766936" cy="913053"/>
          </a:xfrm>
        </p:spPr>
        <p:txBody>
          <a:bodyPr/>
          <a:lstStyle/>
          <a:p>
            <a:pPr algn="l"/>
            <a:r>
              <a:rPr lang="en-IN" b="1" dirty="0">
                <a:solidFill>
                  <a:schemeClr val="tx1"/>
                </a:solidFill>
              </a:rPr>
              <a:t>Number Of Apps According to Category: </a:t>
            </a:r>
            <a:r>
              <a:rPr lang="en-IN" dirty="0">
                <a:solidFill>
                  <a:schemeClr val="tx1"/>
                </a:solidFill>
              </a:rPr>
              <a:t>As Shown in fig Music &amp; Audio, Education and Entertainment categories has highest no. Of application. </a:t>
            </a:r>
          </a:p>
        </p:txBody>
      </p:sp>
      <p:pic>
        <p:nvPicPr>
          <p:cNvPr id="3" name="Picture 2">
            <a:extLst>
              <a:ext uri="{FF2B5EF4-FFF2-40B4-BE49-F238E27FC236}">
                <a16:creationId xmlns:a16="http://schemas.microsoft.com/office/drawing/2014/main" xmlns="" id="{D60D7351-40F7-497C-A4B5-A9D29E9DE91D}"/>
              </a:ext>
            </a:extLst>
          </p:cNvPr>
          <p:cNvPicPr>
            <a:picLocks noChangeAspect="1"/>
          </p:cNvPicPr>
          <p:nvPr/>
        </p:nvPicPr>
        <p:blipFill rotWithShape="1">
          <a:blip r:embed="rId2"/>
          <a:srcRect l="14297" t="25418" r="28360" b="5139"/>
          <a:stretch/>
        </p:blipFill>
        <p:spPr>
          <a:xfrm>
            <a:off x="1685924" y="1533525"/>
            <a:ext cx="8096251" cy="50006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701</TotalTime>
  <Words>579</Words>
  <Application>Microsoft Office PowerPoint</Application>
  <PresentationFormat>Custom</PresentationFormat>
  <Paragraphs>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GOOGLE PLAYSTORE DATA ANALYSIS AND RATING PREDICTION</vt:lpstr>
      <vt:lpstr>Contents</vt:lpstr>
      <vt:lpstr>Abstraction</vt:lpstr>
      <vt:lpstr>Goals and Objective</vt:lpstr>
      <vt:lpstr>Project Requirement</vt:lpstr>
      <vt:lpstr>Dataset Description </vt:lpstr>
      <vt:lpstr>Data Pre-Processing</vt:lpstr>
      <vt:lpstr>Correlation plot:-Below graph shows the correlation of each features </vt:lpstr>
      <vt:lpstr>Slide 9</vt:lpstr>
      <vt:lpstr>Slide 10</vt:lpstr>
      <vt:lpstr>Installation Count:-Below Graph shows the count for Installation number.</vt:lpstr>
      <vt:lpstr>Content Rating :-Below Graph shows the number of Apps available based on Content Rating.</vt:lpstr>
      <vt:lpstr>Type of Applications(Free or Paid):-Below Fig shows the distribution percentage of free and paid app available on google play store. </vt:lpstr>
      <vt:lpstr>DashBoard</vt:lpstr>
      <vt:lpstr>Model and Algorithms</vt:lpstr>
      <vt:lpstr>Model Accuracy Comparison:- As below graph shows CatBoost Algorithm as given Highest accuracy of 81%.</vt:lpstr>
      <vt:lpstr>Future Scope:</vt:lpstr>
      <vt:lpstr>Conclusion</vt:lpstr>
      <vt:lpstr>Slide 19</vt:lpstr>
    </vt:vector>
  </TitlesOfParts>
  <Company>CyberSpace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HEALTH SURVEY : WOMEN SCHEDULE</dc:title>
  <dc:creator>Er. Nikhil Borse</dc:creator>
  <cp:lastModifiedBy>Admin</cp:lastModifiedBy>
  <cp:revision>62</cp:revision>
  <dcterms:created xsi:type="dcterms:W3CDTF">2020-01-25T13:01:00Z</dcterms:created>
  <dcterms:modified xsi:type="dcterms:W3CDTF">2021-02-02T12:55:52Z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1033-11.2.0.9148</vt:lpwstr>
  </property>
</Properties>
</file>