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71" r:id="rId7"/>
    <p:sldId id="266" r:id="rId8"/>
    <p:sldId id="272"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20EBB0C4-6273-4C6E-B9BD-2EDC30F1CD5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9CAD897-D46E-4AD2-BD9B-49DD3E64087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431322"/>
            <a:ext cx="10058400" cy="2009953"/>
          </a:xfrm>
        </p:spPr>
        <p:txBody>
          <a:bodyPr>
            <a:normAutofit/>
          </a:bodyPr>
          <a:lstStyle/>
          <a:p>
            <a:pPr algn="ctr"/>
            <a:r>
              <a:rPr lang="en-IN" sz="1600" b="1" dirty="0">
                <a:latin typeface="Arial Black" panose="020B0A04020102020204" pitchFamily="34" charset="0"/>
                <a:ea typeface="Calibri" panose="020F0502020204030204" pitchFamily="34" charset="0"/>
                <a:cs typeface="Times New Roman" panose="02020603050405020304" pitchFamily="18" charset="0"/>
              </a:rPr>
              <a:t>INSTITUTE FOR ADVANCED COMPUTING</a:t>
            </a:r>
            <a:br>
              <a:rPr lang="en-IN" sz="1600" b="1" dirty="0">
                <a:latin typeface="Arial Black" panose="020B0A04020102020204" pitchFamily="34" charset="0"/>
                <a:ea typeface="Calibri" panose="020F0502020204030204" pitchFamily="34" charset="0"/>
                <a:cs typeface="Times New Roman" panose="02020603050405020304" pitchFamily="18" charset="0"/>
              </a:rPr>
            </a:br>
            <a:r>
              <a:rPr lang="en-IN" sz="1600" b="1" dirty="0">
                <a:latin typeface="Arial Black" panose="020B0A04020102020204" pitchFamily="34" charset="0"/>
                <a:ea typeface="Calibri" panose="020F0502020204030204" pitchFamily="34" charset="0"/>
                <a:cs typeface="Times New Roman" panose="02020603050405020304" pitchFamily="18" charset="0"/>
              </a:rPr>
              <a:t> AND</a:t>
            </a:r>
            <a:br>
              <a:rPr lang="en-IN" sz="1600" dirty="0">
                <a:latin typeface="Arial Black" panose="020B0A04020102020204" pitchFamily="34" charset="0"/>
                <a:ea typeface="Calibri" panose="020F0502020204030204" pitchFamily="34" charset="0"/>
                <a:cs typeface="Times New Roman" panose="02020603050405020304" pitchFamily="18" charset="0"/>
              </a:rPr>
            </a:br>
            <a:r>
              <a:rPr lang="en-IN" sz="1600" b="1" dirty="0">
                <a:latin typeface="Arial Black" panose="020B0A04020102020204" pitchFamily="34" charset="0"/>
                <a:ea typeface="Calibri" panose="020F0502020204030204" pitchFamily="34" charset="0"/>
                <a:cs typeface="Times New Roman" panose="02020603050405020304" pitchFamily="18" charset="0"/>
              </a:rPr>
              <a:t>  SOFTWARE DEVELOPMENT</a:t>
            </a:r>
            <a:br>
              <a:rPr lang="en-IN" sz="1600" dirty="0">
                <a:latin typeface="Arial Black" panose="020B0A04020102020204" pitchFamily="34" charset="0"/>
                <a:ea typeface="Calibri" panose="020F0502020204030204" pitchFamily="34" charset="0"/>
                <a:cs typeface="Times New Roman" panose="02020603050405020304" pitchFamily="18" charset="0"/>
              </a:rPr>
            </a:br>
            <a:r>
              <a:rPr lang="en-IN" sz="1600" b="1" dirty="0">
                <a:latin typeface="Arial Black" panose="020B0A04020102020204" pitchFamily="34" charset="0"/>
                <a:ea typeface="Calibri" panose="020F0502020204030204" pitchFamily="34" charset="0"/>
                <a:cs typeface="Times New Roman" panose="02020603050405020304" pitchFamily="18" charset="0"/>
              </a:rPr>
              <a:t>  AKURDI, PUNE</a:t>
            </a:r>
            <a:br>
              <a:rPr lang="en-IN" sz="1600" dirty="0">
                <a:latin typeface="Calibri" panose="020F0502020204030204" pitchFamily="34" charset="0"/>
                <a:ea typeface="Calibri" panose="020F0502020204030204" pitchFamily="34" charset="0"/>
                <a:cs typeface="Times New Roman" panose="02020603050405020304" pitchFamily="18" charset="0"/>
              </a:rPr>
            </a:br>
            <a:r>
              <a:rPr lang="en-IN" sz="1600" dirty="0">
                <a:latin typeface="Calibri" panose="020F0502020204030204" pitchFamily="34" charset="0"/>
                <a:ea typeface="Calibri" panose="020F0502020204030204" pitchFamily="34" charset="0"/>
                <a:cs typeface="Times New Roman" panose="02020603050405020304" pitchFamily="18" charset="0"/>
              </a:rPr>
              <a:t> </a:t>
            </a:r>
            <a:endParaRPr lang="en-IN" sz="1600" dirty="0"/>
          </a:p>
        </p:txBody>
      </p:sp>
      <p:sp>
        <p:nvSpPr>
          <p:cNvPr id="3" name="Subtitle 2"/>
          <p:cNvSpPr>
            <a:spLocks noGrp="1"/>
          </p:cNvSpPr>
          <p:nvPr>
            <p:ph type="subTitle" idx="1"/>
          </p:nvPr>
        </p:nvSpPr>
        <p:spPr>
          <a:xfrm>
            <a:off x="1028065" y="2513965"/>
            <a:ext cx="9981565" cy="3585210"/>
          </a:xfrm>
        </p:spPr>
        <p:txBody>
          <a:bodyPr>
            <a:normAutofit fontScale="62500"/>
          </a:bodyPr>
          <a:lstStyle/>
          <a:p>
            <a:pPr algn="ctr"/>
            <a:r>
              <a:rPr lang="en-US" altLang="en-IN" sz="1600" b="1" dirty="0">
                <a:latin typeface="Arial Black" panose="020B0A04020102020204" pitchFamily="34" charset="0"/>
                <a:ea typeface="Calibri" panose="020F0502020204030204" pitchFamily="34" charset="0"/>
                <a:cs typeface="Times New Roman" panose="02020603050405020304" pitchFamily="18" charset="0"/>
              </a:rPr>
              <a:t>“</a:t>
            </a:r>
            <a:r>
              <a:rPr lang="en-IN" sz="1600" b="1" dirty="0">
                <a:latin typeface="Arial Black" panose="020B0A04020102020204" pitchFamily="34" charset="0"/>
                <a:ea typeface="Calibri" panose="020F0502020204030204" pitchFamily="34" charset="0"/>
                <a:cs typeface="Times New Roman" panose="02020603050405020304" pitchFamily="18" charset="0"/>
              </a:rPr>
              <a:t>WebGuard: Strengthening Website Protection by Multi-Feature Security Model</a:t>
            </a:r>
            <a:r>
              <a:rPr lang="en-US" altLang="en-IN" sz="1600" b="1" dirty="0">
                <a:latin typeface="Arial Black" panose="020B0A04020102020204" pitchFamily="34" charset="0"/>
                <a:ea typeface="Calibri" panose="020F0502020204030204" pitchFamily="34" charset="0"/>
                <a:cs typeface="Times New Roman" panose="02020603050405020304" pitchFamily="18" charset="0"/>
              </a:rPr>
              <a:t>”</a:t>
            </a:r>
            <a:br>
              <a:rPr lang="en-IN" sz="1600" b="1" dirty="0">
                <a:latin typeface="Arial Black" panose="020B0A04020102020204" pitchFamily="34" charset="0"/>
                <a:ea typeface="Calibri" panose="020F0502020204030204" pitchFamily="34" charset="0"/>
                <a:cs typeface="Times New Roman" panose="02020603050405020304" pitchFamily="18" charset="0"/>
              </a:rPr>
            </a:br>
            <a:endParaRPr lang="en-IN" b="1" dirty="0"/>
          </a:p>
          <a:p>
            <a:r>
              <a:rPr lang="en-US" b="1" dirty="0"/>
              <a:t> </a:t>
            </a:r>
            <a:endParaRPr lang="en-IN" dirty="0"/>
          </a:p>
          <a:p>
            <a:pPr algn="ctr">
              <a:lnSpc>
                <a:spcPct val="107000"/>
              </a:lnSpc>
              <a:spcAft>
                <a:spcPts val="15"/>
              </a:spcAft>
              <a:tabLst>
                <a:tab pos="3079115" algn="ctr"/>
              </a:tabLst>
            </a:pPr>
            <a:r>
              <a:rPr lang="en-IN" sz="1600" b="1" dirty="0">
                <a:solidFill>
                  <a:srgbClr val="000000"/>
                </a:solidFill>
                <a:latin typeface="Arial Black" panose="020B0A04020102020204" pitchFamily="34" charset="0"/>
                <a:ea typeface="Times New Roman" panose="02020603050405020304" pitchFamily="18" charset="0"/>
                <a:cs typeface="Times New Roman" panose="02020603050405020304" pitchFamily="18" charset="0"/>
              </a:rPr>
              <a:t>GROUP NO: </a:t>
            </a:r>
            <a:r>
              <a:rPr lang="en-US" altLang="en-IN" sz="1600" b="1" dirty="0">
                <a:solidFill>
                  <a:srgbClr val="000000"/>
                </a:solidFill>
                <a:latin typeface="Arial Black" panose="020B0A04020102020204" pitchFamily="34" charset="0"/>
                <a:ea typeface="Times New Roman" panose="02020603050405020304" pitchFamily="18" charset="0"/>
                <a:cs typeface="Times New Roman" panose="02020603050405020304" pitchFamily="18" charset="0"/>
              </a:rPr>
              <a:t>11</a:t>
            </a:r>
            <a:endParaRPr lang="en-IN" sz="1600" dirty="0">
              <a:latin typeface="Arial Black" panose="020B0A04020102020204" pitchFamily="34" charset="0"/>
              <a:ea typeface="Calibri" panose="020F0502020204030204" pitchFamily="34" charset="0"/>
              <a:cs typeface="Times New Roman" panose="02020603050405020304" pitchFamily="18" charset="0"/>
            </a:endParaRPr>
          </a:p>
          <a:p>
            <a:pPr marL="392430" marR="38100" algn="ctr">
              <a:lnSpc>
                <a:spcPct val="107000"/>
              </a:lnSpc>
              <a:spcAft>
                <a:spcPts val="15"/>
              </a:spcAft>
            </a:pPr>
            <a:r>
              <a:rPr lang="en-US" altLang="en-IN" sz="1600" b="1" dirty="0">
                <a:latin typeface="Arial Black" panose="020B0A04020102020204" pitchFamily="34" charset="0"/>
                <a:ea typeface="Times New Roman" panose="02020603050405020304" pitchFamily="18" charset="0"/>
                <a:cs typeface="Times New Roman" panose="02020603050405020304" pitchFamily="18" charset="0"/>
              </a:rPr>
              <a:t>MAYURI SONONE</a:t>
            </a:r>
            <a:r>
              <a:rPr lang="en-IN" sz="1600" b="1" dirty="0">
                <a:latin typeface="Arial Black" panose="020B0A04020102020204" pitchFamily="34" charset="0"/>
                <a:ea typeface="Times New Roman" panose="02020603050405020304" pitchFamily="18" charset="0"/>
                <a:cs typeface="Times New Roman" panose="02020603050405020304" pitchFamily="18" charset="0"/>
              </a:rPr>
              <a:t> (2</a:t>
            </a:r>
            <a:r>
              <a:rPr lang="en-US" altLang="en-IN" sz="1600" b="1" dirty="0">
                <a:latin typeface="Arial Black" panose="020B0A04020102020204" pitchFamily="34" charset="0"/>
                <a:ea typeface="Times New Roman" panose="02020603050405020304" pitchFamily="18" charset="0"/>
                <a:cs typeface="Times New Roman" panose="02020603050405020304" pitchFamily="18" charset="0"/>
              </a:rPr>
              <a:t>39422</a:t>
            </a:r>
            <a:r>
              <a:rPr lang="en-IN" sz="1600" b="1" dirty="0">
                <a:latin typeface="Arial Black" panose="020B0A04020102020204" pitchFamily="34" charset="0"/>
                <a:ea typeface="Times New Roman" panose="02020603050405020304" pitchFamily="18" charset="0"/>
                <a:cs typeface="Times New Roman" panose="02020603050405020304" pitchFamily="18" charset="0"/>
              </a:rPr>
              <a:t>)</a:t>
            </a:r>
            <a:endParaRPr lang="en-IN" sz="1600" b="1" dirty="0">
              <a:latin typeface="Arial Black" panose="020B0A04020102020204" pitchFamily="34" charset="0"/>
              <a:ea typeface="Times New Roman" panose="02020603050405020304" pitchFamily="18" charset="0"/>
              <a:cs typeface="Times New Roman" panose="02020603050405020304" pitchFamily="18" charset="0"/>
            </a:endParaRPr>
          </a:p>
          <a:p>
            <a:pPr marL="392430" marR="38100" algn="ctr">
              <a:lnSpc>
                <a:spcPct val="107000"/>
              </a:lnSpc>
              <a:spcAft>
                <a:spcPts val="15"/>
              </a:spcAft>
            </a:pPr>
            <a:r>
              <a:rPr lang="en-IN" sz="1600" b="1" dirty="0">
                <a:latin typeface="Arial Black" panose="020B0A04020102020204" pitchFamily="34" charset="0"/>
                <a:ea typeface="Times New Roman" panose="02020603050405020304" pitchFamily="18" charset="0"/>
                <a:cs typeface="Times New Roman" panose="02020603050405020304" pitchFamily="18" charset="0"/>
                <a:sym typeface="+mn-ea"/>
              </a:rPr>
              <a:t> </a:t>
            </a:r>
            <a:r>
              <a:rPr lang="en-US" altLang="en-IN" sz="1600" b="1" dirty="0">
                <a:latin typeface="Arial Black" panose="020B0A04020102020204" pitchFamily="34" charset="0"/>
                <a:ea typeface="Times New Roman" panose="02020603050405020304" pitchFamily="18" charset="0"/>
                <a:cs typeface="Times New Roman" panose="02020603050405020304" pitchFamily="18" charset="0"/>
                <a:sym typeface="+mn-ea"/>
              </a:rPr>
              <a:t>SHRADDHA RAUT</a:t>
            </a:r>
            <a:r>
              <a:rPr lang="en-IN" sz="1600" b="1" dirty="0">
                <a:latin typeface="Arial Black" panose="020B0A04020102020204" pitchFamily="34" charset="0"/>
                <a:ea typeface="Times New Roman" panose="02020603050405020304" pitchFamily="18" charset="0"/>
                <a:cs typeface="Times New Roman" panose="02020603050405020304" pitchFamily="18" charset="0"/>
                <a:sym typeface="+mn-ea"/>
              </a:rPr>
              <a:t> (23</a:t>
            </a:r>
            <a:r>
              <a:rPr lang="en-US" altLang="en-IN" sz="1600" b="1" dirty="0">
                <a:latin typeface="Arial Black" panose="020B0A04020102020204" pitchFamily="34" charset="0"/>
                <a:ea typeface="Times New Roman" panose="02020603050405020304" pitchFamily="18" charset="0"/>
                <a:cs typeface="Times New Roman" panose="02020603050405020304" pitchFamily="18" charset="0"/>
                <a:sym typeface="+mn-ea"/>
              </a:rPr>
              <a:t>9</a:t>
            </a:r>
            <a:r>
              <a:rPr lang="en-IN" sz="1600" b="1" dirty="0">
                <a:latin typeface="Arial Black" panose="020B0A04020102020204" pitchFamily="34" charset="0"/>
                <a:ea typeface="Times New Roman" panose="02020603050405020304" pitchFamily="18" charset="0"/>
                <a:cs typeface="Times New Roman" panose="02020603050405020304" pitchFamily="18" charset="0"/>
                <a:sym typeface="+mn-ea"/>
              </a:rPr>
              <a:t>4</a:t>
            </a:r>
            <a:r>
              <a:rPr lang="en-US" altLang="en-IN" sz="1600" b="1" dirty="0">
                <a:latin typeface="Arial Black" panose="020B0A04020102020204" pitchFamily="34" charset="0"/>
                <a:ea typeface="Times New Roman" panose="02020603050405020304" pitchFamily="18" charset="0"/>
                <a:cs typeface="Times New Roman" panose="02020603050405020304" pitchFamily="18" charset="0"/>
                <a:sym typeface="+mn-ea"/>
              </a:rPr>
              <a:t>43</a:t>
            </a:r>
            <a:r>
              <a:rPr lang="en-IN" sz="1600" b="1" dirty="0">
                <a:latin typeface="Arial Black" panose="020B0A04020102020204" pitchFamily="34" charset="0"/>
                <a:ea typeface="Times New Roman" panose="02020603050405020304" pitchFamily="18" charset="0"/>
                <a:cs typeface="Times New Roman" panose="02020603050405020304" pitchFamily="18" charset="0"/>
                <a:sym typeface="+mn-ea"/>
              </a:rPr>
              <a:t>)</a:t>
            </a:r>
            <a:endParaRPr lang="en-IN" sz="1600" dirty="0">
              <a:latin typeface="Arial Black" panose="020B0A04020102020204" pitchFamily="34" charset="0"/>
              <a:ea typeface="Calibri" panose="020F0502020204030204" pitchFamily="34" charset="0"/>
              <a:cs typeface="Times New Roman" panose="02020603050405020304" pitchFamily="18" charset="0"/>
            </a:endParaRPr>
          </a:p>
          <a:p>
            <a:pPr marL="392430" algn="ctr">
              <a:lnSpc>
                <a:spcPct val="107000"/>
              </a:lnSpc>
              <a:spcAft>
                <a:spcPts val="15"/>
              </a:spcAft>
            </a:pPr>
            <a:r>
              <a:rPr lang="en-IN" sz="1600" b="1" dirty="0">
                <a:latin typeface="Arial Black" panose="020B0A04020102020204" pitchFamily="34" charset="0"/>
                <a:ea typeface="Times New Roman" panose="02020603050405020304" pitchFamily="18" charset="0"/>
                <a:cs typeface="Times New Roman" panose="02020603050405020304" pitchFamily="18" charset="0"/>
              </a:rPr>
              <a:t> </a:t>
            </a:r>
            <a:endParaRPr lang="en-IN" sz="1600" b="1" dirty="0">
              <a:latin typeface="Arial Black" panose="020B0A04020102020204" pitchFamily="34" charset="0"/>
              <a:ea typeface="Times New Roman" panose="02020603050405020304" pitchFamily="18" charset="0"/>
              <a:cs typeface="Times New Roman" panose="02020603050405020304" pitchFamily="18" charset="0"/>
            </a:endParaRPr>
          </a:p>
          <a:p>
            <a:pPr marL="392430">
              <a:lnSpc>
                <a:spcPct val="107000"/>
              </a:lnSpc>
              <a:spcAft>
                <a:spcPts val="15"/>
              </a:spcAft>
            </a:pPr>
            <a:r>
              <a:rPr lang="en-US" dirty="0"/>
              <a:t>MR.ROHIT PURANIK                                                           SUSHMA HATTARKI</a:t>
            </a:r>
            <a:endParaRPr lang="en-US" dirty="0"/>
          </a:p>
          <a:p>
            <a:pPr marL="392430">
              <a:lnSpc>
                <a:spcPct val="107000"/>
              </a:lnSpc>
              <a:spcAft>
                <a:spcPts val="15"/>
              </a:spcAft>
            </a:pPr>
            <a:r>
              <a:rPr lang="en-US" dirty="0"/>
              <a:t>CENTRE CO-ORDINATOR 				 PROJECT GUIDE</a:t>
            </a:r>
            <a:endParaRPr lang="en-US" dirty="0"/>
          </a:p>
          <a:p>
            <a:pPr marL="392430" algn="ctr">
              <a:lnSpc>
                <a:spcPct val="107000"/>
              </a:lnSpc>
              <a:spcAft>
                <a:spcPts val="15"/>
              </a:spcAft>
            </a:pPr>
            <a:r>
              <a:rPr lang="en-US" dirty="0"/>
              <a:t>                                                    </a:t>
            </a:r>
            <a:endParaRPr lang="en-IN" sz="1600" dirty="0"/>
          </a:p>
        </p:txBody>
      </p:sp>
      <p:pic>
        <p:nvPicPr>
          <p:cNvPr id="4" name="Picture 3"/>
          <p:cNvPicPr/>
          <p:nvPr/>
        </p:nvPicPr>
        <p:blipFill>
          <a:blip r:embed="rId1"/>
          <a:stretch>
            <a:fillRect/>
          </a:stretch>
        </p:blipFill>
        <p:spPr>
          <a:xfrm>
            <a:off x="678840" y="165370"/>
            <a:ext cx="845159" cy="1164360"/>
          </a:xfrm>
          <a:prstGeom prst="rect">
            <a:avLst/>
          </a:prstGeom>
        </p:spPr>
      </p:pic>
      <p:pic>
        <p:nvPicPr>
          <p:cNvPr id="5" name="Picture 4"/>
          <p:cNvPicPr/>
          <p:nvPr/>
        </p:nvPicPr>
        <p:blipFill>
          <a:blip r:embed="rId2"/>
          <a:stretch>
            <a:fillRect/>
          </a:stretch>
        </p:blipFill>
        <p:spPr>
          <a:xfrm>
            <a:off x="10006496" y="358677"/>
            <a:ext cx="1506664" cy="7777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IN" dirty="0"/>
          </a:p>
        </p:txBody>
      </p:sp>
      <p:sp>
        <p:nvSpPr>
          <p:cNvPr id="3" name="Content Placeholder 2"/>
          <p:cNvSpPr>
            <a:spLocks noGrp="1"/>
          </p:cNvSpPr>
          <p:nvPr>
            <p:ph idx="1"/>
          </p:nvPr>
        </p:nvSpPr>
        <p:spPr/>
        <p:txBody>
          <a:bodyPr/>
          <a:lstStyle/>
          <a:p>
            <a:pPr lvl="0"/>
            <a:endParaRPr lang="en-IN" dirty="0"/>
          </a:p>
          <a:p>
            <a:pPr lvl="0"/>
            <a:r>
              <a:rPr lang="en-US" dirty="0"/>
              <a:t>In an era where digital transformation continues to reshape the landscape of business and communication, the security of web servers and databases stands as an unyielding concern. As our reliance on the internet deepens, so too does the sophistication of cyber threats that seek to compromise the confidentiality, integrity, and availability of online resources. To address this ever-evolving challenge, this report documents a meticulous project undertaken to enhance the security of a web server and its associated database.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PURPOSE</a:t>
            </a:r>
            <a:endParaRPr lang="en-IN" dirty="0"/>
          </a:p>
        </p:txBody>
      </p:sp>
      <p:sp>
        <p:nvSpPr>
          <p:cNvPr id="3" name="Content Placeholder 2"/>
          <p:cNvSpPr>
            <a:spLocks noGrp="1"/>
          </p:cNvSpPr>
          <p:nvPr>
            <p:ph idx="1"/>
          </p:nvPr>
        </p:nvSpPr>
        <p:spPr/>
        <p:txBody>
          <a:bodyPr/>
          <a:lstStyle/>
          <a:p>
            <a:endParaRPr lang="en-IN" dirty="0"/>
          </a:p>
          <a:p>
            <a:r>
              <a:rPr lang="en-US" dirty="0"/>
              <a:t>The "</a:t>
            </a:r>
            <a:r>
              <a:rPr lang="en-US" dirty="0" err="1"/>
              <a:t>CyberShield</a:t>
            </a:r>
            <a:r>
              <a:rPr lang="en-US" dirty="0"/>
              <a:t> Web" project aims to enhance web server security through an innovative multi-layered approach. By integrating cutting-edge technologies like Snort intrusion detection, iptables firewall, and Fail2ban automated threat response, the project aspires to provide a robust defense against evolving cyber threats. This comprehensive strategy combines real-time threat detection, intelligent network traffic filtering, and swift response mechanisms to safeguard data integrity, user privacy, and business continuity. Ultimately, the project seeks to empower organizations with a dynamic solution that ensures the reliability and security of their web servers, enabling them to navigate the digital landscape with confidence and resilience.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REQUREMENTS</a:t>
            </a:r>
            <a:endParaRPr lang="en-IN" dirty="0"/>
          </a:p>
        </p:txBody>
      </p:sp>
      <p:sp>
        <p:nvSpPr>
          <p:cNvPr id="3" name="Content Placeholder 2"/>
          <p:cNvSpPr>
            <a:spLocks noGrp="1"/>
          </p:cNvSpPr>
          <p:nvPr>
            <p:ph idx="1"/>
          </p:nvPr>
        </p:nvSpPr>
        <p:spPr/>
        <p:txBody>
          <a:bodyPr/>
          <a:lstStyle/>
          <a:p>
            <a:pPr marL="201295" lvl="1" indent="0">
              <a:buNone/>
            </a:pPr>
            <a:endParaRPr lang="en-US" b="1" dirty="0"/>
          </a:p>
          <a:p>
            <a:pPr marL="201295" lvl="1" indent="0">
              <a:buNone/>
            </a:pPr>
            <a:r>
              <a:rPr lang="en-US" b="1" dirty="0"/>
              <a:t>Hardware Requirement :</a:t>
            </a:r>
            <a:endParaRPr lang="en-IN" sz="1200" dirty="0"/>
          </a:p>
          <a:p>
            <a:pPr marL="384175" lvl="2" indent="0">
              <a:buNone/>
            </a:pPr>
            <a:r>
              <a:rPr lang="en-US" sz="1600" dirty="0"/>
              <a:t>	RAM: 16 GB</a:t>
            </a:r>
            <a:endParaRPr lang="en-IN" sz="1600" dirty="0"/>
          </a:p>
          <a:p>
            <a:r>
              <a:rPr lang="en-US" sz="1600" dirty="0"/>
              <a:t> </a:t>
            </a:r>
            <a:r>
              <a:rPr lang="en-IN" sz="1600" dirty="0"/>
              <a:t>	</a:t>
            </a:r>
            <a:r>
              <a:rPr lang="en-US" sz="1600" dirty="0"/>
              <a:t>HDD: 512GB</a:t>
            </a:r>
            <a:endParaRPr lang="en-IN" sz="1600" dirty="0"/>
          </a:p>
          <a:p>
            <a:pPr marL="201295" lvl="1" indent="0">
              <a:buNone/>
            </a:pPr>
            <a:endParaRPr lang="en-US" b="1" dirty="0"/>
          </a:p>
          <a:p>
            <a:pPr marL="201295" lvl="1" indent="0">
              <a:buNone/>
            </a:pPr>
            <a:r>
              <a:rPr lang="en-US" b="1" dirty="0"/>
              <a:t>Software Requirement :</a:t>
            </a:r>
            <a:endParaRPr lang="en-IN" b="1" dirty="0"/>
          </a:p>
          <a:p>
            <a:pPr marL="201295" lvl="1" indent="0">
              <a:buNone/>
            </a:pPr>
            <a:r>
              <a:rPr lang="en-US" dirty="0"/>
              <a:t>	Operating System: Debian 10</a:t>
            </a:r>
            <a:endParaRPr lang="en-IN" sz="1400" dirty="0"/>
          </a:p>
          <a:p>
            <a:r>
              <a:rPr lang="en-US" dirty="0"/>
              <a:t> </a:t>
            </a:r>
            <a:r>
              <a:rPr lang="en-IN" sz="1600" dirty="0"/>
              <a:t>	</a:t>
            </a:r>
            <a:r>
              <a:rPr lang="en-US" dirty="0"/>
              <a:t>Tool: VMWare Workstation Pro</a:t>
            </a:r>
            <a:endParaRPr lang="en-IN" sz="1000" dirty="0"/>
          </a:p>
          <a:p>
            <a:r>
              <a:rPr lang="en-US" dirty="0"/>
              <a:t> </a:t>
            </a:r>
            <a:endParaRPr lang="en-IN" sz="1600" dirty="0"/>
          </a:p>
          <a:p>
            <a:r>
              <a:rPr lang="en-US" dirty="0"/>
              <a:t> </a:t>
            </a:r>
            <a:endParaRPr lang="en-IN" sz="160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FEARURES </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Multi-Layered Defense Strategy</a:t>
            </a:r>
            <a:endParaRPr lang="en-US" dirty="0"/>
          </a:p>
          <a:p>
            <a:pPr>
              <a:buFont typeface="Wingdings" panose="05000000000000000000" pitchFamily="2" charset="2"/>
              <a:buChar char="Ø"/>
            </a:pPr>
            <a:r>
              <a:rPr lang="en-US" dirty="0"/>
              <a:t>Real-Time Threat Detection</a:t>
            </a:r>
            <a:endParaRPr lang="en-US" dirty="0"/>
          </a:p>
          <a:p>
            <a:pPr>
              <a:buFont typeface="Wingdings" panose="05000000000000000000" pitchFamily="2" charset="2"/>
              <a:buChar char="Ø"/>
            </a:pPr>
            <a:r>
              <a:rPr lang="en-US" dirty="0"/>
              <a:t>Intelligent Banning Mechanisms</a:t>
            </a:r>
            <a:endParaRPr lang="en-US" dirty="0"/>
          </a:p>
          <a:p>
            <a:pPr>
              <a:buFont typeface="Wingdings" panose="05000000000000000000" pitchFamily="2" charset="2"/>
              <a:buChar char="Ø"/>
            </a:pPr>
            <a:r>
              <a:rPr lang="en-US" dirty="0"/>
              <a:t>Adaptive Firewall Rules</a:t>
            </a:r>
            <a:endParaRPr lang="en-US" dirty="0"/>
          </a:p>
          <a:p>
            <a:pPr>
              <a:buFont typeface="Wingdings" panose="05000000000000000000" pitchFamily="2" charset="2"/>
              <a:buChar char="Ø"/>
            </a:pPr>
            <a:r>
              <a:rPr lang="en-US" dirty="0"/>
              <a:t>Automated Response Mechanisms</a:t>
            </a:r>
            <a:endParaRPr lang="en-US" dirty="0"/>
          </a:p>
          <a:p>
            <a:pPr>
              <a:buFont typeface="Wingdings" panose="05000000000000000000" pitchFamily="2" charset="2"/>
              <a:buChar char="Ø"/>
            </a:pPr>
            <a:r>
              <a:rPr lang="en-IN" dirty="0"/>
              <a:t>Granular Access Control</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a:t>
            </a:r>
            <a:r>
              <a:rPr lang="en-US" dirty="0" err="1"/>
              <a:t>CyberShield</a:t>
            </a:r>
            <a:r>
              <a:rPr lang="en-US" dirty="0"/>
              <a:t> Web" project emerges as a dynamic and comprehensive solution to address the growing concerns surrounding web server security. By harnessing the synergy of cutting-edge technologies such as Snort intrusion detection, iptables firewall, and Fail2ban automated threat response, this initiative demonstrates a steadfast commitment to fortifying digital ecosystems against the relentless tide of cyber threats.</a:t>
            </a:r>
            <a:endParaRPr lang="en-US" dirty="0"/>
          </a:p>
          <a:p>
            <a:pPr>
              <a:buFont typeface="Wingdings" panose="05000000000000000000" pitchFamily="2" charset="2"/>
              <a:buChar char="Ø"/>
            </a:pPr>
            <a:r>
              <a:rPr lang="en-US" dirty="0"/>
              <a:t>In an era where the stakes of cybersecurity have never been higher, the project's multi-layered security paradigm stands as a formidable defense strategy. By combining real-time threat detection, meticulous network traffic filtering, and the agility of intelligent banning mechanisms, it not only defends against an extensive array of malevolent activities but also upholds the pillars of data integrity, user privacy, and uninterrupted business operations.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Research Papers and Articles: Search for scholarly articles and research papers on web server security, intrusion detection, firewall systems, and automation in threat response. You can find these on academic databases like IEEE Xplore, ACM Digital Library, and Google Scholar.</a:t>
            </a:r>
            <a:endParaRPr lang="en-US" dirty="0"/>
          </a:p>
          <a:p>
            <a:pPr>
              <a:buFont typeface="Wingdings" panose="05000000000000000000" pitchFamily="2" charset="2"/>
              <a:buChar char="Ø"/>
            </a:pPr>
            <a:r>
              <a:rPr lang="en-US" dirty="0"/>
              <a:t>Official Documentation: The official documentation for Snort, iptables, Fail2ban, and other technologies mentioned in the project can provide technical details, use cases, and best practices</a:t>
            </a:r>
            <a:endParaRPr lang="en-US" dirty="0"/>
          </a:p>
          <a:p>
            <a:pPr>
              <a:buFont typeface="Wingdings" panose="05000000000000000000" pitchFamily="2" charset="2"/>
              <a:buChar char="Ø"/>
            </a:pPr>
            <a:r>
              <a:rPr lang="en-US" dirty="0"/>
              <a:t>Security Blogs and Websites: Websites like OWASP (Open Web Application Security Project), </a:t>
            </a:r>
            <a:r>
              <a:rPr lang="en-US" dirty="0" err="1"/>
              <a:t>SecurityFocus</a:t>
            </a:r>
            <a:r>
              <a:rPr lang="en-US" dirty="0"/>
              <a:t>, and </a:t>
            </a:r>
            <a:r>
              <a:rPr lang="en-US" dirty="0" err="1"/>
              <a:t>KrebsOnSecurity</a:t>
            </a:r>
            <a:r>
              <a:rPr lang="en-US" dirty="0"/>
              <a:t> often publish articles and insights about web security trends and practices</a:t>
            </a:r>
            <a:endParaRPr lang="en-US" dirty="0"/>
          </a:p>
          <a:p>
            <a:pPr>
              <a:buFont typeface="Wingdings" panose="05000000000000000000" pitchFamily="2" charset="2"/>
              <a:buChar char="Ø"/>
            </a:pPr>
            <a:r>
              <a:rPr lang="en-US" dirty="0"/>
              <a:t>Security Conferences: Proceedings from security conferences like DEFCON, Black Hat, and RSA Conference often feature presentations and research on web server security and related topics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5781" y="2285999"/>
            <a:ext cx="7237562" cy="1446550"/>
          </a:xfrm>
          <a:prstGeom prst="rect">
            <a:avLst/>
          </a:prstGeom>
          <a:noFill/>
        </p:spPr>
        <p:txBody>
          <a:bodyPr wrap="square" rtlCol="0">
            <a:spAutoFit/>
          </a:bodyPr>
          <a:lstStyle/>
          <a:p>
            <a:r>
              <a:rPr lang="en-IN" sz="8800" b="1" dirty="0"/>
              <a:t>   THANK YOU</a:t>
            </a:r>
            <a:endParaRPr lang="en-IN" sz="8800" b="1"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3756</Words>
  <Application>WPS Presentation</Application>
  <PresentationFormat>Widescreen</PresentationFormat>
  <Paragraphs>56</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Calibri</vt:lpstr>
      <vt:lpstr>Arial Black</vt:lpstr>
      <vt:lpstr>Times New Roman</vt:lpstr>
      <vt:lpstr>Calibri Light</vt:lpstr>
      <vt:lpstr>Microsoft YaHei</vt:lpstr>
      <vt:lpstr>Arial Unicode MS</vt:lpstr>
      <vt:lpstr>Retrospect</vt:lpstr>
      <vt:lpstr>INSTITUTE FOR ADVANCED COMPUTING  AND   SOFTWARE DEVELOPMENT   AKURDI, PUNE  </vt:lpstr>
      <vt:lpstr>INTRODUCTION</vt:lpstr>
      <vt:lpstr>PURPOSE</vt:lpstr>
      <vt:lpstr>REQUREMENTS</vt:lpstr>
      <vt:lpstr>FEARURES </vt:lpstr>
      <vt:lpstr>CONCLUSION</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FOR ADVANCED COMPUTING  AND   SOFTWARE DEVELOPMENT   AKURDI, PUNE  A</dc:title>
  <dc:creator>Prateek Solanki</dc:creator>
  <cp:lastModifiedBy>Mayuri</cp:lastModifiedBy>
  <cp:revision>11</cp:revision>
  <dcterms:created xsi:type="dcterms:W3CDTF">2023-08-30T01:17:00Z</dcterms:created>
  <dcterms:modified xsi:type="dcterms:W3CDTF">2024-02-21T12:05:41Z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A8264056C1A542BF91A8F3D5ACEFB5C7_12</vt:lpwstr>
  </property>
  <property fmtid="{D5CDD505-2E9C-101B-9397-08002B2CF9AE}" pid="3" name="KSOProductBuildVer">
    <vt:lpwstr>1033-12.2.0.13431</vt:lpwstr>
  </property>
</Properties>
</file>