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1" r:id="rId2"/>
    <p:sldId id="257" r:id="rId3"/>
    <p:sldId id="262" r:id="rId4"/>
    <p:sldId id="263" r:id="rId5"/>
    <p:sldId id="275" r:id="rId6"/>
    <p:sldId id="264" r:id="rId7"/>
    <p:sldId id="266" r:id="rId8"/>
    <p:sldId id="276" r:id="rId9"/>
    <p:sldId id="267" r:id="rId10"/>
    <p:sldId id="277" r:id="rId11"/>
    <p:sldId id="278" r:id="rId12"/>
    <p:sldId id="271" r:id="rId13"/>
    <p:sldId id="279" r:id="rId14"/>
    <p:sldId id="280" r:id="rId15"/>
    <p:sldId id="281" r:id="rId16"/>
    <p:sldId id="282" r:id="rId17"/>
    <p:sldId id="283" r:id="rId18"/>
    <p:sldId id="284" r:id="rId19"/>
    <p:sldId id="285" r:id="rId20"/>
    <p:sldId id="27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72" d="100"/>
          <a:sy n="72" d="100"/>
        </p:scale>
        <p:origin x="660"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7/13/2022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7/13/2022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7/13/2022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7/13/2022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7/13/2022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7/13/2022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7/13/2022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7/13/2022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7/13/2022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13.png"/><Relationship Id="rId2" Type="http://schemas.openxmlformats.org/officeDocument/2006/relationships/hyperlink" Target="http://www.nevonexpress.in/"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indiamar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16.png"/><Relationship Id="rId2" Type="http://schemas.openxmlformats.org/officeDocument/2006/relationships/hyperlink" Target="http://www.nevonexpress.in/" TargetMode="Externa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www.indiamart.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19.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www.indiamart.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nevonexpress.in/" TargetMode="External"/><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hyperlink" Target="http://www.indiamart.com/" TargetMode="External"/><Relationship Id="rId4" Type="http://schemas.openxmlformats.org/officeDocument/2006/relationships/hyperlink" Target="http://www.digikey.i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25.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www.indiamart.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28.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www.indiamar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31.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www.indiamart.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34.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www.indiamart.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digikey.in/" TargetMode="External"/><Relationship Id="rId7" Type="http://schemas.openxmlformats.org/officeDocument/2006/relationships/image" Target="../media/image37.png"/><Relationship Id="rId2" Type="http://schemas.openxmlformats.org/officeDocument/2006/relationships/hyperlink" Target="http://www.nevonexpress.in/" TargetMode="Externa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www.indiamart.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jert.org/research/manhole-detection-and-monitoring-system-IJERTCONV9IS12005.pdf" TargetMode="External"/><Relationship Id="rId2" Type="http://schemas.openxmlformats.org/officeDocument/2006/relationships/hyperlink" Target="https://ieeexplore.ieee.org/document/9793287" TargetMode="External"/><Relationship Id="rId1" Type="http://schemas.openxmlformats.org/officeDocument/2006/relationships/slideLayout" Target="../slideLayouts/slideLayout6.xml"/><Relationship Id="rId5" Type="http://schemas.openxmlformats.org/officeDocument/2006/relationships/hyperlink" Target="https://ijrpr.com/uploads/V2ISSUE9/IJRPR1239.pdf" TargetMode="External"/><Relationship Id="rId4" Type="http://schemas.openxmlformats.org/officeDocument/2006/relationships/hyperlink" Target="https://www.researchgate.net/publication/352167430_Manhole_cover_monitoring_system_over_IO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9" y="1444487"/>
            <a:ext cx="9263270" cy="3676153"/>
          </a:xfrm>
        </p:spPr>
        <p:txBody>
          <a:bodyPr>
            <a:normAutofit fontScale="90000"/>
          </a:bodyPr>
          <a:lstStyle/>
          <a:p>
            <a:r>
              <a:rPr lang="en-US" dirty="0">
                <a:solidFill>
                  <a:schemeClr val="accent1"/>
                </a:solidFill>
              </a:rPr>
              <a:t>IoT-based Manhole Detection and Monitoring System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88" y="-191606"/>
            <a:ext cx="9601200" cy="1142385"/>
          </a:xfrm>
        </p:spPr>
        <p:txBody>
          <a:bodyPr/>
          <a:lstStyle/>
          <a:p>
            <a:r>
              <a:rPr lang="en-US" dirty="0">
                <a:solidFill>
                  <a:schemeClr val="accent1"/>
                </a:solidFill>
                <a:latin typeface="Roboto"/>
              </a:rPr>
              <a:t>Basic Electronics Components</a:t>
            </a:r>
          </a:p>
        </p:txBody>
      </p:sp>
      <p:sp>
        <p:nvSpPr>
          <p:cNvPr id="8" name="Content Placeholder 7"/>
          <p:cNvSpPr>
            <a:spLocks noGrp="1"/>
          </p:cNvSpPr>
          <p:nvPr>
            <p:ph sz="half" idx="1"/>
          </p:nvPr>
        </p:nvSpPr>
        <p:spPr>
          <a:xfrm>
            <a:off x="554330" y="1144072"/>
            <a:ext cx="4572000" cy="3810001"/>
          </a:xfrm>
        </p:spPr>
        <p:txBody>
          <a:bodyPr>
            <a:normAutofit/>
          </a:bodyPr>
          <a:lstStyle/>
          <a:p>
            <a:pPr marL="0" indent="0">
              <a:buNone/>
            </a:pPr>
            <a:r>
              <a:rPr lang="en-US" sz="1600" dirty="0"/>
              <a:t>Basic Electronic Components are: resistor, capacitor, transistor, diode, operational amplifier, resistor array, logic gate etc.</a:t>
            </a:r>
            <a:br>
              <a:rPr lang="en-US" sz="1600" dirty="0"/>
            </a:br>
            <a:r>
              <a:rPr lang="en-US" sz="1600" dirty="0"/>
              <a:t>These are of 2 types: Passive and Active Components. Both these types of components can be either Through-Hole or SMD.</a:t>
            </a:r>
            <a:br>
              <a:rPr lang="en-US" sz="1600" dirty="0"/>
            </a:br>
            <a:br>
              <a:rPr lang="en-US" sz="1600" dirty="0"/>
            </a:br>
            <a:r>
              <a:rPr lang="en-US" sz="1600" dirty="0"/>
              <a:t>One can buy these components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p:txBody>
      </p:sp>
      <p:pic>
        <p:nvPicPr>
          <p:cNvPr id="4" name="Picture 3"/>
          <p:cNvPicPr>
            <a:picLocks noChangeAspect="1"/>
          </p:cNvPicPr>
          <p:nvPr/>
        </p:nvPicPr>
        <p:blipFill rotWithShape="1">
          <a:blip r:embed="rId5"/>
          <a:srcRect l="539" b="18815"/>
          <a:stretch/>
        </p:blipFill>
        <p:spPr>
          <a:xfrm>
            <a:off x="554330" y="3629584"/>
            <a:ext cx="5126222" cy="2384849"/>
          </a:xfrm>
          <a:prstGeom prst="rect">
            <a:avLst/>
          </a:prstGeom>
        </p:spPr>
      </p:pic>
      <p:pic>
        <p:nvPicPr>
          <p:cNvPr id="5" name="Picture 4"/>
          <p:cNvPicPr>
            <a:picLocks noChangeAspect="1"/>
          </p:cNvPicPr>
          <p:nvPr/>
        </p:nvPicPr>
        <p:blipFill>
          <a:blip r:embed="rId6"/>
          <a:stretch>
            <a:fillRect/>
          </a:stretch>
        </p:blipFill>
        <p:spPr>
          <a:xfrm>
            <a:off x="6502270" y="3534593"/>
            <a:ext cx="4367499" cy="2479840"/>
          </a:xfrm>
          <a:prstGeom prst="rect">
            <a:avLst/>
          </a:prstGeom>
        </p:spPr>
      </p:pic>
      <p:pic>
        <p:nvPicPr>
          <p:cNvPr id="3" name="Picture 2"/>
          <p:cNvPicPr>
            <a:picLocks noChangeAspect="1"/>
          </p:cNvPicPr>
          <p:nvPr/>
        </p:nvPicPr>
        <p:blipFill>
          <a:blip r:embed="rId7"/>
          <a:stretch>
            <a:fillRect/>
          </a:stretch>
        </p:blipFill>
        <p:spPr>
          <a:xfrm>
            <a:off x="6231814" y="950779"/>
            <a:ext cx="4945195" cy="2421675"/>
          </a:xfrm>
          <a:prstGeom prst="rect">
            <a:avLst/>
          </a:prstGeom>
        </p:spPr>
      </p:pic>
    </p:spTree>
    <p:extLst>
      <p:ext uri="{BB962C8B-B14F-4D97-AF65-F5344CB8AC3E}">
        <p14:creationId xmlns:p14="http://schemas.microsoft.com/office/powerpoint/2010/main" val="38361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88" y="-346152"/>
            <a:ext cx="9601200" cy="1142385"/>
          </a:xfrm>
        </p:spPr>
        <p:txBody>
          <a:bodyPr/>
          <a:lstStyle/>
          <a:p>
            <a:r>
              <a:rPr lang="en-US" dirty="0">
                <a:solidFill>
                  <a:schemeClr val="accent1"/>
                </a:solidFill>
                <a:latin typeface="Roboto"/>
              </a:rPr>
              <a:t>Microcontrollers &amp; Development Boards</a:t>
            </a:r>
          </a:p>
        </p:txBody>
      </p:sp>
      <p:sp>
        <p:nvSpPr>
          <p:cNvPr id="8" name="Content Placeholder 7"/>
          <p:cNvSpPr>
            <a:spLocks noGrp="1"/>
          </p:cNvSpPr>
          <p:nvPr>
            <p:ph sz="half" idx="1"/>
          </p:nvPr>
        </p:nvSpPr>
        <p:spPr>
          <a:xfrm>
            <a:off x="509788" y="950779"/>
            <a:ext cx="5916771" cy="3157473"/>
          </a:xfrm>
        </p:spPr>
        <p:txBody>
          <a:bodyPr>
            <a:normAutofit/>
          </a:bodyPr>
          <a:lstStyle/>
          <a:p>
            <a:pPr marL="0" indent="0">
              <a:buNone/>
            </a:pPr>
            <a:r>
              <a:rPr lang="en-US" sz="1600" dirty="0"/>
              <a:t>A microcontroller is </a:t>
            </a:r>
            <a:r>
              <a:rPr lang="en-US" sz="1600" b="1" dirty="0"/>
              <a:t>a compact integrated circuit designed to govern a specific operation in an embedded system</a:t>
            </a:r>
            <a:r>
              <a:rPr lang="en-US" sz="1600" dirty="0"/>
              <a:t>. A typical microcontroller includes a processor, memory and input/output (I/O) peripherals on a single chip.</a:t>
            </a:r>
            <a:br>
              <a:rPr lang="en-US" sz="1600" dirty="0"/>
            </a:br>
            <a:br>
              <a:rPr lang="en-US" sz="1600" dirty="0"/>
            </a:br>
            <a:r>
              <a:rPr lang="en-US" sz="1600" dirty="0"/>
              <a:t>A development board is </a:t>
            </a:r>
            <a:r>
              <a:rPr lang="en-US" sz="1600" b="1" dirty="0"/>
              <a:t>a printed circuit board with circuitry and hardware designed to facilitate experimentation with a certain microcontroller</a:t>
            </a:r>
            <a:r>
              <a:rPr lang="en-US" sz="1600" dirty="0"/>
              <a:t>. Also there are certain hardware circuits that greatly aid testing and debugging such as pushbuttons and LEDs.</a:t>
            </a:r>
            <a:br>
              <a:rPr lang="en-US" sz="1600" dirty="0"/>
            </a:br>
            <a:br>
              <a:rPr lang="en-US" sz="1600" dirty="0"/>
            </a:br>
            <a:r>
              <a:rPr lang="en-US" sz="1600" dirty="0"/>
              <a:t>One can buy these components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a:p>
            <a:pPr marL="0" indent="0">
              <a:buNone/>
            </a:pPr>
            <a:endParaRPr lang="en-IN" sz="1600" dirty="0"/>
          </a:p>
        </p:txBody>
      </p:sp>
      <p:pic>
        <p:nvPicPr>
          <p:cNvPr id="3" name="Picture 2"/>
          <p:cNvPicPr>
            <a:picLocks noChangeAspect="1"/>
          </p:cNvPicPr>
          <p:nvPr/>
        </p:nvPicPr>
        <p:blipFill>
          <a:blip r:embed="rId5"/>
          <a:stretch>
            <a:fillRect/>
          </a:stretch>
        </p:blipFill>
        <p:spPr>
          <a:xfrm>
            <a:off x="6838684" y="950779"/>
            <a:ext cx="4533362" cy="2850408"/>
          </a:xfrm>
          <a:prstGeom prst="rect">
            <a:avLst/>
          </a:prstGeom>
        </p:spPr>
      </p:pic>
      <p:pic>
        <p:nvPicPr>
          <p:cNvPr id="4" name="Picture 3"/>
          <p:cNvPicPr>
            <a:picLocks noChangeAspect="1"/>
          </p:cNvPicPr>
          <p:nvPr/>
        </p:nvPicPr>
        <p:blipFill>
          <a:blip r:embed="rId6"/>
          <a:stretch>
            <a:fillRect/>
          </a:stretch>
        </p:blipFill>
        <p:spPr>
          <a:xfrm>
            <a:off x="902594" y="3971532"/>
            <a:ext cx="5131158" cy="1915077"/>
          </a:xfrm>
          <a:prstGeom prst="rect">
            <a:avLst/>
          </a:prstGeom>
        </p:spPr>
      </p:pic>
      <p:pic>
        <p:nvPicPr>
          <p:cNvPr id="5" name="Picture 4"/>
          <p:cNvPicPr>
            <a:picLocks noChangeAspect="1"/>
          </p:cNvPicPr>
          <p:nvPr/>
        </p:nvPicPr>
        <p:blipFill>
          <a:blip r:embed="rId7"/>
          <a:stretch>
            <a:fillRect/>
          </a:stretch>
        </p:blipFill>
        <p:spPr>
          <a:xfrm>
            <a:off x="6542469" y="3801187"/>
            <a:ext cx="4829577" cy="2293239"/>
          </a:xfrm>
          <a:prstGeom prst="rect">
            <a:avLst/>
          </a:prstGeom>
        </p:spPr>
      </p:pic>
    </p:spTree>
    <p:extLst>
      <p:ext uri="{BB962C8B-B14F-4D97-AF65-F5344CB8AC3E}">
        <p14:creationId xmlns:p14="http://schemas.microsoft.com/office/powerpoint/2010/main" val="121679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9" y="167425"/>
            <a:ext cx="9600127" cy="667444"/>
          </a:xfrm>
        </p:spPr>
        <p:txBody>
          <a:bodyPr/>
          <a:lstStyle/>
          <a:p>
            <a:r>
              <a:rPr lang="en-US" dirty="0">
                <a:solidFill>
                  <a:schemeClr val="accent1"/>
                </a:solidFill>
                <a:latin typeface="Roboto"/>
              </a:rPr>
              <a:t>Transformers &amp; Power Supply</a:t>
            </a:r>
          </a:p>
        </p:txBody>
      </p:sp>
      <p:sp>
        <p:nvSpPr>
          <p:cNvPr id="3" name="Rectangle 2"/>
          <p:cNvSpPr/>
          <p:nvPr/>
        </p:nvSpPr>
        <p:spPr>
          <a:xfrm>
            <a:off x="625698" y="1067598"/>
            <a:ext cx="6045558" cy="2062103"/>
          </a:xfrm>
          <a:prstGeom prst="rect">
            <a:avLst/>
          </a:prstGeom>
        </p:spPr>
        <p:txBody>
          <a:bodyPr wrap="square">
            <a:spAutoFit/>
          </a:bodyPr>
          <a:lstStyle/>
          <a:p>
            <a:r>
              <a:rPr lang="en-US" sz="1600" dirty="0">
                <a:latin typeface="Arial" panose="020B0604020202020204" pitchFamily="34" charset="0"/>
              </a:rPr>
              <a:t>A </a:t>
            </a:r>
            <a:r>
              <a:rPr lang="en-US" sz="1600" b="1" dirty="0">
                <a:latin typeface="Arial" panose="020B0604020202020204" pitchFamily="34" charset="0"/>
              </a:rPr>
              <a:t>power supply</a:t>
            </a:r>
            <a:r>
              <a:rPr lang="en-US" sz="1600" dirty="0">
                <a:latin typeface="Arial" panose="020B0604020202020204" pitchFamily="34" charset="0"/>
              </a:rPr>
              <a:t> is an electrical device that supplies electric power to an electrical load. The main purpose of a power supply is to convert electric current from a source to the correct voltage, current, and frequency to power the load.</a:t>
            </a:r>
            <a:br>
              <a:rPr lang="en-US" sz="1600" dirty="0">
                <a:latin typeface="Arial" panose="020B0604020202020204" pitchFamily="34" charset="0"/>
              </a:rPr>
            </a:br>
            <a:r>
              <a:rPr lang="en-US" sz="1600" dirty="0">
                <a:latin typeface="Arial" panose="020B0604020202020204" pitchFamily="34" charset="0"/>
              </a:rPr>
              <a:t> </a:t>
            </a:r>
            <a:br>
              <a:rPr lang="en-US" sz="1600" dirty="0">
                <a:latin typeface="Arial" panose="020B0604020202020204" pitchFamily="34" charset="0"/>
              </a:rPr>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a:p>
            <a:endParaRPr lang="en-IN" sz="1600" dirty="0"/>
          </a:p>
        </p:txBody>
      </p:sp>
      <p:pic>
        <p:nvPicPr>
          <p:cNvPr id="4" name="Picture 3"/>
          <p:cNvPicPr>
            <a:picLocks noChangeAspect="1"/>
          </p:cNvPicPr>
          <p:nvPr/>
        </p:nvPicPr>
        <p:blipFill>
          <a:blip r:embed="rId5"/>
          <a:stretch>
            <a:fillRect/>
          </a:stretch>
        </p:blipFill>
        <p:spPr>
          <a:xfrm>
            <a:off x="625699" y="2998520"/>
            <a:ext cx="5317835" cy="2776437"/>
          </a:xfrm>
          <a:prstGeom prst="rect">
            <a:avLst/>
          </a:prstGeom>
        </p:spPr>
      </p:pic>
      <p:pic>
        <p:nvPicPr>
          <p:cNvPr id="5" name="Picture 4"/>
          <p:cNvPicPr>
            <a:picLocks noChangeAspect="1"/>
          </p:cNvPicPr>
          <p:nvPr/>
        </p:nvPicPr>
        <p:blipFill>
          <a:blip r:embed="rId6"/>
          <a:stretch>
            <a:fillRect/>
          </a:stretch>
        </p:blipFill>
        <p:spPr>
          <a:xfrm>
            <a:off x="6544386" y="1067598"/>
            <a:ext cx="4965207" cy="2158429"/>
          </a:xfrm>
          <a:prstGeom prst="rect">
            <a:avLst/>
          </a:prstGeom>
        </p:spPr>
      </p:pic>
      <p:pic>
        <p:nvPicPr>
          <p:cNvPr id="6" name="Picture 5"/>
          <p:cNvPicPr>
            <a:picLocks noChangeAspect="1"/>
          </p:cNvPicPr>
          <p:nvPr/>
        </p:nvPicPr>
        <p:blipFill>
          <a:blip r:embed="rId7"/>
          <a:stretch>
            <a:fillRect/>
          </a:stretch>
        </p:blipFill>
        <p:spPr>
          <a:xfrm>
            <a:off x="6493971" y="3458756"/>
            <a:ext cx="5015622" cy="2104917"/>
          </a:xfrm>
          <a:prstGeom prst="rect">
            <a:avLst/>
          </a:prstGeom>
        </p:spPr>
      </p:pic>
    </p:spTree>
    <p:extLst>
      <p:ext uri="{BB962C8B-B14F-4D97-AF65-F5344CB8AC3E}">
        <p14:creationId xmlns:p14="http://schemas.microsoft.com/office/powerpoint/2010/main" val="8936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62" y="141668"/>
            <a:ext cx="9600127" cy="667444"/>
          </a:xfrm>
        </p:spPr>
        <p:txBody>
          <a:bodyPr/>
          <a:lstStyle/>
          <a:p>
            <a:r>
              <a:rPr lang="en-US" dirty="0">
                <a:solidFill>
                  <a:schemeClr val="accent1"/>
                </a:solidFill>
                <a:latin typeface="Roboto"/>
              </a:rPr>
              <a:t>PCB &amp; Breadboards</a:t>
            </a:r>
          </a:p>
        </p:txBody>
      </p:sp>
      <p:pic>
        <p:nvPicPr>
          <p:cNvPr id="3" name="Picture 2"/>
          <p:cNvPicPr>
            <a:picLocks noChangeAspect="1"/>
          </p:cNvPicPr>
          <p:nvPr/>
        </p:nvPicPr>
        <p:blipFill>
          <a:blip r:embed="rId2"/>
          <a:stretch>
            <a:fillRect/>
          </a:stretch>
        </p:blipFill>
        <p:spPr>
          <a:xfrm>
            <a:off x="587062" y="2840437"/>
            <a:ext cx="5067936" cy="3106426"/>
          </a:xfrm>
          <a:prstGeom prst="rect">
            <a:avLst/>
          </a:prstGeom>
        </p:spPr>
      </p:pic>
      <p:sp>
        <p:nvSpPr>
          <p:cNvPr id="4" name="Rectangle 3"/>
          <p:cNvSpPr/>
          <p:nvPr/>
        </p:nvSpPr>
        <p:spPr>
          <a:xfrm>
            <a:off x="587062" y="809112"/>
            <a:ext cx="4963732" cy="2031325"/>
          </a:xfrm>
          <a:prstGeom prst="rect">
            <a:avLst/>
          </a:prstGeom>
        </p:spPr>
        <p:txBody>
          <a:bodyPr wrap="square">
            <a:spAutoFit/>
          </a:bodyPr>
          <a:lstStyle/>
          <a:p>
            <a:r>
              <a:rPr lang="en-US" dirty="0">
                <a:solidFill>
                  <a:srgbClr val="202122"/>
                </a:solidFill>
                <a:latin typeface="Arial" panose="020B0604020202020204" pitchFamily="34" charset="0"/>
              </a:rPr>
              <a:t>A </a:t>
            </a:r>
            <a:r>
              <a:rPr lang="en-US" b="1" dirty="0">
                <a:solidFill>
                  <a:srgbClr val="202122"/>
                </a:solidFill>
                <a:latin typeface="Arial" panose="020B0604020202020204" pitchFamily="34" charset="0"/>
              </a:rPr>
              <a:t>printed circuit board</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PCB</a:t>
            </a:r>
            <a:r>
              <a:rPr lang="en-US" dirty="0">
                <a:solidFill>
                  <a:srgbClr val="202122"/>
                </a:solidFill>
                <a:latin typeface="Arial" panose="020B0604020202020204" pitchFamily="34" charset="0"/>
              </a:rPr>
              <a:t>) is a laminated sandwich structure of conductive and insulating layers.</a:t>
            </a:r>
            <a:br>
              <a:rPr lang="en-US" dirty="0">
                <a:solidFill>
                  <a:srgbClr val="202122"/>
                </a:solidFill>
                <a:latin typeface="Arial" panose="020B0604020202020204" pitchFamily="34" charset="0"/>
              </a:rPr>
            </a:br>
            <a:r>
              <a:rPr lang="en-US" dirty="0"/>
              <a:t>One can buy them easily online from websites like </a:t>
            </a:r>
            <a:r>
              <a:rPr lang="en-US" dirty="0">
                <a:hlinkClick r:id="rId3"/>
              </a:rPr>
              <a:t>www.nevonexpress.in</a:t>
            </a:r>
            <a:r>
              <a:rPr lang="en-US" dirty="0"/>
              <a:t>, </a:t>
            </a:r>
            <a:r>
              <a:rPr lang="en-US" dirty="0">
                <a:hlinkClick r:id="rId4"/>
              </a:rPr>
              <a:t>www.digikey.in</a:t>
            </a:r>
            <a:r>
              <a:rPr lang="en-US" dirty="0"/>
              <a:t>, </a:t>
            </a:r>
            <a:r>
              <a:rPr lang="en-US" dirty="0">
                <a:hlinkClick r:id="rId5"/>
              </a:rPr>
              <a:t>www.indiamart.com</a:t>
            </a:r>
            <a:r>
              <a:rPr lang="en-US" dirty="0"/>
              <a:t>,etc.</a:t>
            </a:r>
          </a:p>
          <a:p>
            <a:endParaRPr lang="en-IN" dirty="0"/>
          </a:p>
        </p:txBody>
      </p:sp>
      <p:pic>
        <p:nvPicPr>
          <p:cNvPr id="5" name="Picture 4"/>
          <p:cNvPicPr>
            <a:picLocks noChangeAspect="1"/>
          </p:cNvPicPr>
          <p:nvPr/>
        </p:nvPicPr>
        <p:blipFill>
          <a:blip r:embed="rId6"/>
          <a:stretch>
            <a:fillRect/>
          </a:stretch>
        </p:blipFill>
        <p:spPr>
          <a:xfrm>
            <a:off x="6037978" y="210890"/>
            <a:ext cx="5705475" cy="2847975"/>
          </a:xfrm>
          <a:prstGeom prst="rect">
            <a:avLst/>
          </a:prstGeom>
        </p:spPr>
      </p:pic>
      <p:pic>
        <p:nvPicPr>
          <p:cNvPr id="6" name="Picture 5"/>
          <p:cNvPicPr>
            <a:picLocks noChangeAspect="1"/>
          </p:cNvPicPr>
          <p:nvPr/>
        </p:nvPicPr>
        <p:blipFill>
          <a:blip r:embed="rId7"/>
          <a:stretch>
            <a:fillRect/>
          </a:stretch>
        </p:blipFill>
        <p:spPr>
          <a:xfrm>
            <a:off x="5801216" y="3264474"/>
            <a:ext cx="5942237" cy="2682389"/>
          </a:xfrm>
          <a:prstGeom prst="rect">
            <a:avLst/>
          </a:prstGeom>
        </p:spPr>
      </p:pic>
    </p:spTree>
    <p:extLst>
      <p:ext uri="{BB962C8B-B14F-4D97-AF65-F5344CB8AC3E}">
        <p14:creationId xmlns:p14="http://schemas.microsoft.com/office/powerpoint/2010/main" val="68795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941" y="206062"/>
            <a:ext cx="9600127" cy="667444"/>
          </a:xfrm>
        </p:spPr>
        <p:txBody>
          <a:bodyPr/>
          <a:lstStyle/>
          <a:p>
            <a:r>
              <a:rPr lang="en-US" dirty="0">
                <a:solidFill>
                  <a:schemeClr val="accent1"/>
                </a:solidFill>
                <a:latin typeface="Roboto"/>
              </a:rPr>
              <a:t>Motors</a:t>
            </a:r>
          </a:p>
        </p:txBody>
      </p:sp>
      <p:sp>
        <p:nvSpPr>
          <p:cNvPr id="3" name="Rectangle 2"/>
          <p:cNvSpPr/>
          <p:nvPr/>
        </p:nvSpPr>
        <p:spPr>
          <a:xfrm>
            <a:off x="599941" y="1048383"/>
            <a:ext cx="5659191" cy="2585323"/>
          </a:xfrm>
          <a:prstGeom prst="rect">
            <a:avLst/>
          </a:prstGeom>
        </p:spPr>
        <p:txBody>
          <a:bodyPr wrap="square">
            <a:spAutoFit/>
          </a:bodyPr>
          <a:lstStyle/>
          <a:p>
            <a:r>
              <a:rPr lang="en-US" sz="1600" dirty="0">
                <a:latin typeface="arial" panose="020B0604020202020204" pitchFamily="34" charset="0"/>
              </a:rPr>
              <a:t>The word "motor" refers to </a:t>
            </a:r>
            <a:r>
              <a:rPr lang="en-US" sz="1600" b="1" dirty="0">
                <a:latin typeface="arial" panose="020B0604020202020204" pitchFamily="34" charset="0"/>
              </a:rPr>
              <a:t>any power unit that generates motion</a:t>
            </a:r>
            <a:r>
              <a:rPr lang="en-US" sz="1600" dirty="0">
                <a:latin typeface="arial" panose="020B0604020202020204" pitchFamily="34" charset="0"/>
              </a:rPr>
              <a:t>, that is a "prime mover", while "electric motor" refers to a "prime mover using electricity.“</a:t>
            </a:r>
            <a:br>
              <a:rPr lang="en-US" sz="1600" dirty="0">
                <a:latin typeface="arial" panose="020B0604020202020204" pitchFamily="34" charset="0"/>
              </a:rPr>
            </a:br>
            <a:r>
              <a:rPr lang="en-US" sz="1600" dirty="0"/>
              <a:t>An electric motor is a device used to convert electrical energy into mechanical energy.</a:t>
            </a:r>
            <a:br>
              <a:rPr lang="en-US" sz="1600" dirty="0"/>
            </a:br>
            <a:br>
              <a:rPr lang="en-US" sz="1600" dirty="0"/>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a:p>
            <a:endParaRPr lang="en-IN" dirty="0"/>
          </a:p>
        </p:txBody>
      </p:sp>
      <p:pic>
        <p:nvPicPr>
          <p:cNvPr id="4" name="Picture 3"/>
          <p:cNvPicPr>
            <a:picLocks noChangeAspect="1"/>
          </p:cNvPicPr>
          <p:nvPr/>
        </p:nvPicPr>
        <p:blipFill>
          <a:blip r:embed="rId5"/>
          <a:stretch>
            <a:fillRect/>
          </a:stretch>
        </p:blipFill>
        <p:spPr>
          <a:xfrm>
            <a:off x="6501215" y="1048383"/>
            <a:ext cx="5044678" cy="1911439"/>
          </a:xfrm>
          <a:prstGeom prst="rect">
            <a:avLst/>
          </a:prstGeom>
        </p:spPr>
      </p:pic>
      <p:pic>
        <p:nvPicPr>
          <p:cNvPr id="5" name="Picture 4"/>
          <p:cNvPicPr>
            <a:picLocks noChangeAspect="1"/>
          </p:cNvPicPr>
          <p:nvPr/>
        </p:nvPicPr>
        <p:blipFill>
          <a:blip r:embed="rId6"/>
          <a:stretch>
            <a:fillRect/>
          </a:stretch>
        </p:blipFill>
        <p:spPr>
          <a:xfrm>
            <a:off x="5849943" y="3224851"/>
            <a:ext cx="5695950" cy="2895600"/>
          </a:xfrm>
          <a:prstGeom prst="rect">
            <a:avLst/>
          </a:prstGeom>
        </p:spPr>
      </p:pic>
      <p:pic>
        <p:nvPicPr>
          <p:cNvPr id="6" name="Picture 5"/>
          <p:cNvPicPr>
            <a:picLocks noChangeAspect="1"/>
          </p:cNvPicPr>
          <p:nvPr/>
        </p:nvPicPr>
        <p:blipFill>
          <a:blip r:embed="rId7"/>
          <a:stretch>
            <a:fillRect/>
          </a:stretch>
        </p:blipFill>
        <p:spPr>
          <a:xfrm>
            <a:off x="599941" y="3633706"/>
            <a:ext cx="4910020" cy="1295400"/>
          </a:xfrm>
          <a:prstGeom prst="rect">
            <a:avLst/>
          </a:prstGeom>
        </p:spPr>
      </p:pic>
    </p:spTree>
    <p:extLst>
      <p:ext uri="{BB962C8B-B14F-4D97-AF65-F5344CB8AC3E}">
        <p14:creationId xmlns:p14="http://schemas.microsoft.com/office/powerpoint/2010/main" val="228461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63" y="167425"/>
            <a:ext cx="9600127" cy="667444"/>
          </a:xfrm>
        </p:spPr>
        <p:txBody>
          <a:bodyPr/>
          <a:lstStyle/>
          <a:p>
            <a:r>
              <a:rPr lang="en-US" dirty="0">
                <a:solidFill>
                  <a:schemeClr val="accent1"/>
                </a:solidFill>
                <a:latin typeface="Roboto"/>
              </a:rPr>
              <a:t>Sensors &amp; Modules</a:t>
            </a:r>
          </a:p>
        </p:txBody>
      </p:sp>
      <p:sp>
        <p:nvSpPr>
          <p:cNvPr id="3" name="Rectangle 2"/>
          <p:cNvSpPr/>
          <p:nvPr/>
        </p:nvSpPr>
        <p:spPr>
          <a:xfrm>
            <a:off x="587063" y="1077310"/>
            <a:ext cx="5015247" cy="2339102"/>
          </a:xfrm>
          <a:prstGeom prst="rect">
            <a:avLst/>
          </a:prstGeom>
        </p:spPr>
        <p:txBody>
          <a:bodyPr wrap="square">
            <a:spAutoFit/>
          </a:bodyPr>
          <a:lstStyle/>
          <a:p>
            <a:r>
              <a:rPr lang="en-US" sz="1600" dirty="0">
                <a:latin typeface="arial" panose="020B0604020202020204" pitchFamily="34" charset="0"/>
              </a:rPr>
              <a:t>Sensors and modules (having extra electronic circuitry along with sensor) are </a:t>
            </a:r>
            <a:r>
              <a:rPr lang="en-US" sz="1600" b="1" dirty="0">
                <a:latin typeface="arial" panose="020B0604020202020204" pitchFamily="34" charset="0"/>
              </a:rPr>
              <a:t>Electronic devices that detect and respond to some type of input from the physical environment</a:t>
            </a:r>
            <a:r>
              <a:rPr lang="en-US" sz="1600" dirty="0">
                <a:latin typeface="arial" panose="020B0604020202020204" pitchFamily="34" charset="0"/>
              </a:rPr>
              <a:t>.</a:t>
            </a:r>
            <a:br>
              <a:rPr lang="en-US" sz="1600" dirty="0">
                <a:latin typeface="arial" panose="020B0604020202020204" pitchFamily="34" charset="0"/>
              </a:rPr>
            </a:br>
            <a:br>
              <a:rPr lang="en-US" sz="1600" dirty="0">
                <a:latin typeface="arial" panose="020B0604020202020204" pitchFamily="34" charset="0"/>
              </a:rPr>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a:p>
            <a:endParaRPr lang="en-IN" dirty="0"/>
          </a:p>
        </p:txBody>
      </p:sp>
      <p:pic>
        <p:nvPicPr>
          <p:cNvPr id="4" name="Picture 3"/>
          <p:cNvPicPr>
            <a:picLocks noChangeAspect="1"/>
          </p:cNvPicPr>
          <p:nvPr/>
        </p:nvPicPr>
        <p:blipFill>
          <a:blip r:embed="rId5"/>
          <a:stretch>
            <a:fillRect/>
          </a:stretch>
        </p:blipFill>
        <p:spPr>
          <a:xfrm>
            <a:off x="587063" y="3173099"/>
            <a:ext cx="5695950" cy="2752725"/>
          </a:xfrm>
          <a:prstGeom prst="rect">
            <a:avLst/>
          </a:prstGeom>
        </p:spPr>
      </p:pic>
      <p:pic>
        <p:nvPicPr>
          <p:cNvPr id="5" name="Picture 4"/>
          <p:cNvPicPr>
            <a:picLocks noChangeAspect="1"/>
          </p:cNvPicPr>
          <p:nvPr/>
        </p:nvPicPr>
        <p:blipFill>
          <a:blip r:embed="rId6"/>
          <a:stretch>
            <a:fillRect/>
          </a:stretch>
        </p:blipFill>
        <p:spPr>
          <a:xfrm>
            <a:off x="6283013" y="476114"/>
            <a:ext cx="5198909" cy="2452152"/>
          </a:xfrm>
          <a:prstGeom prst="rect">
            <a:avLst/>
          </a:prstGeom>
        </p:spPr>
      </p:pic>
      <p:pic>
        <p:nvPicPr>
          <p:cNvPr id="6" name="Picture 5"/>
          <p:cNvPicPr>
            <a:picLocks noChangeAspect="1"/>
          </p:cNvPicPr>
          <p:nvPr/>
        </p:nvPicPr>
        <p:blipFill>
          <a:blip r:embed="rId7"/>
          <a:stretch>
            <a:fillRect/>
          </a:stretch>
        </p:blipFill>
        <p:spPr>
          <a:xfrm>
            <a:off x="6398923" y="3173099"/>
            <a:ext cx="5082999" cy="2443552"/>
          </a:xfrm>
          <a:prstGeom prst="rect">
            <a:avLst/>
          </a:prstGeom>
        </p:spPr>
      </p:pic>
    </p:spTree>
    <p:extLst>
      <p:ext uri="{BB962C8B-B14F-4D97-AF65-F5344CB8AC3E}">
        <p14:creationId xmlns:p14="http://schemas.microsoft.com/office/powerpoint/2010/main" val="269016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456" y="167425"/>
            <a:ext cx="9600127" cy="667444"/>
          </a:xfrm>
        </p:spPr>
        <p:txBody>
          <a:bodyPr/>
          <a:lstStyle/>
          <a:p>
            <a:r>
              <a:rPr lang="en-US" dirty="0">
                <a:solidFill>
                  <a:schemeClr val="accent1"/>
                </a:solidFill>
                <a:latin typeface="Roboto"/>
              </a:rPr>
              <a:t>LED/LCD Displays</a:t>
            </a:r>
          </a:p>
        </p:txBody>
      </p:sp>
      <p:sp>
        <p:nvSpPr>
          <p:cNvPr id="3" name="Rectangle 2"/>
          <p:cNvSpPr/>
          <p:nvPr/>
        </p:nvSpPr>
        <p:spPr>
          <a:xfrm>
            <a:off x="651456" y="1064431"/>
            <a:ext cx="5182674" cy="2585323"/>
          </a:xfrm>
          <a:prstGeom prst="rect">
            <a:avLst/>
          </a:prstGeom>
        </p:spPr>
        <p:txBody>
          <a:bodyPr wrap="square">
            <a:spAutoFit/>
          </a:bodyPr>
          <a:lstStyle/>
          <a:p>
            <a:r>
              <a:rPr lang="en-US" sz="1600" dirty="0">
                <a:latin typeface="arial" panose="020B0604020202020204" pitchFamily="34" charset="0"/>
              </a:rPr>
              <a:t>An LCD (Liquid Crystal Display) screen is </a:t>
            </a:r>
            <a:r>
              <a:rPr lang="en-US" sz="1600" b="1" dirty="0">
                <a:latin typeface="arial" panose="020B0604020202020204" pitchFamily="34" charset="0"/>
              </a:rPr>
              <a:t>an electronic display module and has a wide range of applications</a:t>
            </a:r>
            <a:r>
              <a:rPr lang="en-US" sz="1600" dirty="0">
                <a:latin typeface="arial" panose="020B0604020202020204" pitchFamily="34" charset="0"/>
              </a:rPr>
              <a:t>. A 16x2 LCD display is very basic module and is very commonly used in various devices and circuits.</a:t>
            </a:r>
            <a:br>
              <a:rPr lang="en-US" sz="1600" dirty="0">
                <a:latin typeface="arial" panose="020B0604020202020204" pitchFamily="34" charset="0"/>
              </a:rPr>
            </a:br>
            <a:br>
              <a:rPr lang="en-US" sz="1600" dirty="0">
                <a:latin typeface="arial" panose="020B0604020202020204" pitchFamily="34" charset="0"/>
              </a:rPr>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p>
          <a:p>
            <a:endParaRPr lang="en-IN" dirty="0"/>
          </a:p>
        </p:txBody>
      </p:sp>
      <p:pic>
        <p:nvPicPr>
          <p:cNvPr id="4" name="Picture 3"/>
          <p:cNvPicPr>
            <a:picLocks noChangeAspect="1"/>
          </p:cNvPicPr>
          <p:nvPr/>
        </p:nvPicPr>
        <p:blipFill>
          <a:blip r:embed="rId5"/>
          <a:stretch>
            <a:fillRect/>
          </a:stretch>
        </p:blipFill>
        <p:spPr>
          <a:xfrm>
            <a:off x="6130075" y="834869"/>
            <a:ext cx="5457632" cy="2452620"/>
          </a:xfrm>
          <a:prstGeom prst="rect">
            <a:avLst/>
          </a:prstGeom>
        </p:spPr>
      </p:pic>
      <p:pic>
        <p:nvPicPr>
          <p:cNvPr id="5" name="Picture 4"/>
          <p:cNvPicPr>
            <a:picLocks noChangeAspect="1"/>
          </p:cNvPicPr>
          <p:nvPr/>
        </p:nvPicPr>
        <p:blipFill>
          <a:blip r:embed="rId6"/>
          <a:stretch>
            <a:fillRect/>
          </a:stretch>
        </p:blipFill>
        <p:spPr>
          <a:xfrm>
            <a:off x="6130075" y="3481790"/>
            <a:ext cx="5457632" cy="2626949"/>
          </a:xfrm>
          <a:prstGeom prst="rect">
            <a:avLst/>
          </a:prstGeom>
        </p:spPr>
      </p:pic>
      <p:pic>
        <p:nvPicPr>
          <p:cNvPr id="6" name="Picture 5"/>
          <p:cNvPicPr>
            <a:picLocks noChangeAspect="1"/>
          </p:cNvPicPr>
          <p:nvPr/>
        </p:nvPicPr>
        <p:blipFill>
          <a:blip r:embed="rId7"/>
          <a:stretch>
            <a:fillRect/>
          </a:stretch>
        </p:blipFill>
        <p:spPr>
          <a:xfrm>
            <a:off x="799429" y="3461350"/>
            <a:ext cx="5182674" cy="2647389"/>
          </a:xfrm>
          <a:prstGeom prst="rect">
            <a:avLst/>
          </a:prstGeom>
        </p:spPr>
      </p:pic>
    </p:spTree>
    <p:extLst>
      <p:ext uri="{BB962C8B-B14F-4D97-AF65-F5344CB8AC3E}">
        <p14:creationId xmlns:p14="http://schemas.microsoft.com/office/powerpoint/2010/main" val="30326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8" y="154547"/>
            <a:ext cx="9600127" cy="667444"/>
          </a:xfrm>
        </p:spPr>
        <p:txBody>
          <a:bodyPr/>
          <a:lstStyle/>
          <a:p>
            <a:r>
              <a:rPr lang="en-US" dirty="0">
                <a:solidFill>
                  <a:schemeClr val="accent1"/>
                </a:solidFill>
                <a:latin typeface="Roboto"/>
              </a:rPr>
              <a:t>Soldering Iron &amp; Accessories</a:t>
            </a:r>
          </a:p>
        </p:txBody>
      </p:sp>
      <p:sp>
        <p:nvSpPr>
          <p:cNvPr id="3" name="Rectangle 2"/>
          <p:cNvSpPr/>
          <p:nvPr/>
        </p:nvSpPr>
        <p:spPr>
          <a:xfrm>
            <a:off x="625698" y="1070973"/>
            <a:ext cx="5743575" cy="1846659"/>
          </a:xfrm>
          <a:prstGeom prst="rect">
            <a:avLst/>
          </a:prstGeom>
        </p:spPr>
        <p:txBody>
          <a:bodyPr wrap="square">
            <a:spAutoFit/>
          </a:bodyPr>
          <a:lstStyle/>
          <a:p>
            <a:r>
              <a:rPr lang="en-US" sz="1600" dirty="0">
                <a:latin typeface="arial" panose="020B0604020202020204" pitchFamily="34" charset="0"/>
              </a:rPr>
              <a:t>Soldering is </a:t>
            </a:r>
            <a:r>
              <a:rPr lang="en-US" sz="1600" b="1" dirty="0">
                <a:latin typeface="arial" panose="020B0604020202020204" pitchFamily="34" charset="0"/>
              </a:rPr>
              <a:t>a process used for joining metal parts to form a mechanical or electrical bond</a:t>
            </a:r>
            <a:r>
              <a:rPr lang="en-US" sz="1600" dirty="0">
                <a:latin typeface="arial" panose="020B0604020202020204" pitchFamily="34" charset="0"/>
              </a:rPr>
              <a:t>.</a:t>
            </a:r>
            <a:br>
              <a:rPr lang="en-US" sz="1600" dirty="0">
                <a:latin typeface="arial" panose="020B0604020202020204" pitchFamily="34" charset="0"/>
              </a:rPr>
            </a:br>
            <a:br>
              <a:rPr lang="en-US" sz="1600" dirty="0">
                <a:latin typeface="arial" panose="020B0604020202020204" pitchFamily="34" charset="0"/>
              </a:rPr>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endParaRPr lang="en-IN" dirty="0"/>
          </a:p>
          <a:p>
            <a:endParaRPr lang="en-IN" dirty="0"/>
          </a:p>
        </p:txBody>
      </p:sp>
      <p:pic>
        <p:nvPicPr>
          <p:cNvPr id="4" name="Picture 3"/>
          <p:cNvPicPr>
            <a:picLocks noChangeAspect="1"/>
          </p:cNvPicPr>
          <p:nvPr/>
        </p:nvPicPr>
        <p:blipFill>
          <a:blip r:embed="rId5"/>
          <a:stretch>
            <a:fillRect/>
          </a:stretch>
        </p:blipFill>
        <p:spPr>
          <a:xfrm>
            <a:off x="6574799" y="821991"/>
            <a:ext cx="5214154" cy="2392117"/>
          </a:xfrm>
          <a:prstGeom prst="rect">
            <a:avLst/>
          </a:prstGeom>
        </p:spPr>
      </p:pic>
      <p:pic>
        <p:nvPicPr>
          <p:cNvPr id="5" name="Picture 4"/>
          <p:cNvPicPr>
            <a:picLocks noChangeAspect="1"/>
          </p:cNvPicPr>
          <p:nvPr/>
        </p:nvPicPr>
        <p:blipFill>
          <a:blip r:embed="rId6"/>
          <a:stretch>
            <a:fillRect/>
          </a:stretch>
        </p:blipFill>
        <p:spPr>
          <a:xfrm>
            <a:off x="6574799" y="3330018"/>
            <a:ext cx="5311552" cy="2607005"/>
          </a:xfrm>
          <a:prstGeom prst="rect">
            <a:avLst/>
          </a:prstGeom>
        </p:spPr>
      </p:pic>
      <p:pic>
        <p:nvPicPr>
          <p:cNvPr id="6" name="Picture 5"/>
          <p:cNvPicPr>
            <a:picLocks noChangeAspect="1"/>
          </p:cNvPicPr>
          <p:nvPr/>
        </p:nvPicPr>
        <p:blipFill>
          <a:blip r:embed="rId7"/>
          <a:stretch>
            <a:fillRect/>
          </a:stretch>
        </p:blipFill>
        <p:spPr>
          <a:xfrm>
            <a:off x="625698" y="3184298"/>
            <a:ext cx="5743575" cy="2752725"/>
          </a:xfrm>
          <a:prstGeom prst="rect">
            <a:avLst/>
          </a:prstGeom>
        </p:spPr>
      </p:pic>
    </p:spTree>
    <p:extLst>
      <p:ext uri="{BB962C8B-B14F-4D97-AF65-F5344CB8AC3E}">
        <p14:creationId xmlns:p14="http://schemas.microsoft.com/office/powerpoint/2010/main" val="324256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274" y="141667"/>
            <a:ext cx="9600127" cy="667444"/>
          </a:xfrm>
        </p:spPr>
        <p:txBody>
          <a:bodyPr/>
          <a:lstStyle/>
          <a:p>
            <a:r>
              <a:rPr lang="en-US" dirty="0">
                <a:solidFill>
                  <a:schemeClr val="accent1"/>
                </a:solidFill>
                <a:latin typeface="Roboto"/>
              </a:rPr>
              <a:t>Testing &amp; Troubleshooting Equipment</a:t>
            </a:r>
          </a:p>
        </p:txBody>
      </p:sp>
      <p:sp>
        <p:nvSpPr>
          <p:cNvPr id="3" name="Rectangle 2"/>
          <p:cNvSpPr/>
          <p:nvPr/>
        </p:nvSpPr>
        <p:spPr>
          <a:xfrm>
            <a:off x="548426" y="958230"/>
            <a:ext cx="5684949" cy="1815882"/>
          </a:xfrm>
          <a:prstGeom prst="rect">
            <a:avLst/>
          </a:prstGeom>
        </p:spPr>
        <p:txBody>
          <a:bodyPr wrap="square">
            <a:spAutoFit/>
          </a:bodyPr>
          <a:lstStyle/>
          <a:p>
            <a:r>
              <a:rPr lang="en-US" sz="1600" dirty="0" err="1">
                <a:latin typeface="arial" panose="020B0604020202020204" pitchFamily="34" charset="0"/>
              </a:rPr>
              <a:t>Multimeters</a:t>
            </a:r>
            <a:r>
              <a:rPr lang="en-US" sz="1600" dirty="0">
                <a:latin typeface="arial" panose="020B0604020202020204" pitchFamily="34" charset="0"/>
              </a:rPr>
              <a:t> are the most versatile of the electrical testers and, as the name implies, they are capable of many different testing functions.</a:t>
            </a:r>
            <a:br>
              <a:rPr lang="en-US" sz="1600" dirty="0">
                <a:latin typeface="arial" panose="020B0604020202020204" pitchFamily="34" charset="0"/>
              </a:rPr>
            </a:br>
            <a:br>
              <a:rPr lang="en-US" sz="1600" dirty="0">
                <a:latin typeface="arial" panose="020B0604020202020204" pitchFamily="34" charset="0"/>
              </a:rPr>
            </a:br>
            <a:r>
              <a:rPr lang="en-US" sz="1600" dirty="0"/>
              <a:t>One can buy them easily online from websites like </a:t>
            </a:r>
            <a:r>
              <a:rPr lang="en-US" sz="1600" dirty="0">
                <a:hlinkClick r:id="rId2"/>
              </a:rPr>
              <a:t>www.nevonexpress.in</a:t>
            </a:r>
            <a:r>
              <a:rPr lang="en-US" sz="1600" dirty="0"/>
              <a:t>, </a:t>
            </a:r>
            <a:r>
              <a:rPr lang="en-US" sz="1600" dirty="0">
                <a:hlinkClick r:id="rId3"/>
              </a:rPr>
              <a:t>www.digikey.in</a:t>
            </a:r>
            <a:r>
              <a:rPr lang="en-US" sz="1600" dirty="0"/>
              <a:t>, </a:t>
            </a:r>
            <a:r>
              <a:rPr lang="en-US" sz="1600" dirty="0">
                <a:hlinkClick r:id="rId4"/>
              </a:rPr>
              <a:t>www.indiamart.com</a:t>
            </a:r>
            <a:r>
              <a:rPr lang="en-US" sz="1600" dirty="0"/>
              <a:t>,etc</a:t>
            </a:r>
            <a:endParaRPr lang="en-IN" sz="1600" dirty="0"/>
          </a:p>
        </p:txBody>
      </p:sp>
      <p:pic>
        <p:nvPicPr>
          <p:cNvPr id="4" name="Picture 3"/>
          <p:cNvPicPr>
            <a:picLocks noChangeAspect="1"/>
          </p:cNvPicPr>
          <p:nvPr/>
        </p:nvPicPr>
        <p:blipFill>
          <a:blip r:embed="rId5"/>
          <a:stretch>
            <a:fillRect/>
          </a:stretch>
        </p:blipFill>
        <p:spPr>
          <a:xfrm>
            <a:off x="6233375" y="883725"/>
            <a:ext cx="5512156" cy="2372827"/>
          </a:xfrm>
          <a:prstGeom prst="rect">
            <a:avLst/>
          </a:prstGeom>
        </p:spPr>
      </p:pic>
      <p:pic>
        <p:nvPicPr>
          <p:cNvPr id="5" name="Picture 4"/>
          <p:cNvPicPr>
            <a:picLocks noChangeAspect="1"/>
          </p:cNvPicPr>
          <p:nvPr/>
        </p:nvPicPr>
        <p:blipFill>
          <a:blip r:embed="rId6"/>
          <a:stretch>
            <a:fillRect/>
          </a:stretch>
        </p:blipFill>
        <p:spPr>
          <a:xfrm>
            <a:off x="548426" y="3065172"/>
            <a:ext cx="5501002" cy="2886955"/>
          </a:xfrm>
          <a:prstGeom prst="rect">
            <a:avLst/>
          </a:prstGeom>
        </p:spPr>
      </p:pic>
      <p:pic>
        <p:nvPicPr>
          <p:cNvPr id="6" name="Picture 5"/>
          <p:cNvPicPr>
            <a:picLocks noChangeAspect="1"/>
          </p:cNvPicPr>
          <p:nvPr/>
        </p:nvPicPr>
        <p:blipFill>
          <a:blip r:embed="rId7"/>
          <a:stretch>
            <a:fillRect/>
          </a:stretch>
        </p:blipFill>
        <p:spPr>
          <a:xfrm>
            <a:off x="6233374" y="3445309"/>
            <a:ext cx="5512157" cy="2506818"/>
          </a:xfrm>
          <a:prstGeom prst="rect">
            <a:avLst/>
          </a:prstGeom>
        </p:spPr>
      </p:pic>
    </p:spTree>
    <p:extLst>
      <p:ext uri="{BB962C8B-B14F-4D97-AF65-F5344CB8AC3E}">
        <p14:creationId xmlns:p14="http://schemas.microsoft.com/office/powerpoint/2010/main" val="21002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28" y="225287"/>
            <a:ext cx="11343255" cy="424070"/>
          </a:xfrm>
        </p:spPr>
        <p:txBody>
          <a:bodyPr>
            <a:normAutofit fontScale="90000"/>
          </a:bodyPr>
          <a:lstStyle/>
          <a:p>
            <a:r>
              <a:rPr lang="en-US" dirty="0">
                <a:solidFill>
                  <a:schemeClr val="accent1"/>
                </a:solidFill>
                <a:latin typeface="Roboto"/>
              </a:rPr>
              <a:t>CONCLUSION</a:t>
            </a:r>
          </a:p>
        </p:txBody>
      </p:sp>
      <p:sp>
        <p:nvSpPr>
          <p:cNvPr id="3" name="Content Placeholder 2">
            <a:extLst>
              <a:ext uri="{FF2B5EF4-FFF2-40B4-BE49-F238E27FC236}">
                <a16:creationId xmlns:a16="http://schemas.microsoft.com/office/drawing/2014/main" id="{23EE738A-D59E-37F7-CD8F-AD340BD0EE7A}"/>
              </a:ext>
            </a:extLst>
          </p:cNvPr>
          <p:cNvSpPr txBox="1">
            <a:spLocks/>
          </p:cNvSpPr>
          <p:nvPr/>
        </p:nvSpPr>
        <p:spPr>
          <a:xfrm>
            <a:off x="624234" y="649357"/>
            <a:ext cx="10958166" cy="5414445"/>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Font typeface="Arial" pitchFamily="34" charset="0"/>
              <a:buChar char="•"/>
            </a:pPr>
            <a:r>
              <a:rPr lang="en-US" sz="1700" dirty="0">
                <a:solidFill>
                  <a:schemeClr val="tx2"/>
                </a:solidFill>
              </a:rPr>
              <a:t>IoT-based manhole detection and monitoring system It is a very useful system for all of us because it detects and monitors manhole situations. </a:t>
            </a:r>
          </a:p>
          <a:p>
            <a:pPr>
              <a:buFont typeface="Arial" pitchFamily="34" charset="0"/>
              <a:buChar char="•"/>
            </a:pPr>
            <a:r>
              <a:rPr lang="en-US" sz="1700" dirty="0">
                <a:solidFill>
                  <a:schemeClr val="tx2"/>
                </a:solidFill>
              </a:rPr>
              <a:t>In the system, various components such as the Arduino UNO, DHT11 sensor, MQ4 gas sensor flow sensor, Wi-Fi module and ESP8266 LCD display were used. </a:t>
            </a:r>
          </a:p>
          <a:p>
            <a:pPr>
              <a:buFont typeface="Arial" pitchFamily="34" charset="0"/>
              <a:buChar char="•"/>
            </a:pPr>
            <a:r>
              <a:rPr lang="en-US" sz="1700" dirty="0">
                <a:solidFill>
                  <a:schemeClr val="tx2"/>
                </a:solidFill>
              </a:rPr>
              <a:t>In this system, we used different sensors; if a problem occurs in the band holder, the sensor sends the information to the microcontroller, and the microcontroller gives the information to the Wi-Fi module, which sends the information to the authorized person.</a:t>
            </a:r>
          </a:p>
          <a:p>
            <a:pPr>
              <a:buFont typeface="Arial" pitchFamily="34" charset="0"/>
              <a:buChar char="•"/>
            </a:pPr>
            <a:endParaRPr lang="en-US" sz="1700" dirty="0">
              <a:solidFill>
                <a:schemeClr val="tx2"/>
              </a:solidFill>
            </a:endParaRPr>
          </a:p>
        </p:txBody>
      </p:sp>
    </p:spTree>
    <p:extLst>
      <p:ext uri="{BB962C8B-B14F-4D97-AF65-F5344CB8AC3E}">
        <p14:creationId xmlns:p14="http://schemas.microsoft.com/office/powerpoint/2010/main" val="59988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34" y="186744"/>
            <a:ext cx="10850842" cy="480226"/>
          </a:xfrm>
        </p:spPr>
        <p:txBody>
          <a:bodyPr>
            <a:normAutofit fontScale="90000"/>
          </a:bodyPr>
          <a:lstStyle/>
          <a:p>
            <a:r>
              <a:rPr lang="en-US" spc="-15" dirty="0">
                <a:solidFill>
                  <a:srgbClr val="D82128"/>
                </a:solidFill>
                <a:latin typeface="Roboto"/>
              </a:rPr>
              <a:t>PROBLEM STATEMENT</a:t>
            </a:r>
            <a:endParaRPr lang="en-US" dirty="0"/>
          </a:p>
        </p:txBody>
      </p:sp>
      <p:sp>
        <p:nvSpPr>
          <p:cNvPr id="3" name="Content Placeholder 2"/>
          <p:cNvSpPr>
            <a:spLocks noGrp="1"/>
          </p:cNvSpPr>
          <p:nvPr>
            <p:ph idx="1"/>
          </p:nvPr>
        </p:nvSpPr>
        <p:spPr>
          <a:xfrm>
            <a:off x="624234" y="794197"/>
            <a:ext cx="10958166" cy="5269605"/>
          </a:xfrm>
        </p:spPr>
        <p:txBody>
          <a:bodyPr>
            <a:normAutofit/>
          </a:bodyPr>
          <a:lstStyle/>
          <a:p>
            <a:pPr>
              <a:buFont typeface="Arial" panose="020B0604020202020204" pitchFamily="34" charset="0"/>
              <a:buChar char="•"/>
            </a:pPr>
            <a:r>
              <a:rPr lang="en-US" sz="1700" b="0" i="0" dirty="0">
                <a:solidFill>
                  <a:schemeClr val="tx2"/>
                </a:solidFill>
                <a:effectLst/>
                <a:latin typeface="+mj-lt"/>
              </a:rPr>
              <a:t>Manhole detection and monitoring is an essential requirement for modern society, particularly smart city planning. </a:t>
            </a:r>
          </a:p>
          <a:p>
            <a:pPr>
              <a:buFont typeface="Arial" panose="020B0604020202020204" pitchFamily="34" charset="0"/>
              <a:buChar char="•"/>
            </a:pPr>
            <a:r>
              <a:rPr lang="en-US" sz="1700" b="0" i="0" dirty="0">
                <a:solidFill>
                  <a:schemeClr val="tx2"/>
                </a:solidFill>
                <a:effectLst/>
                <a:latin typeface="+mj-lt"/>
              </a:rPr>
              <a:t>The concept of this project arises from the belief that missing or stolen manholes cause various road accidents and reduce the quality of the city.</a:t>
            </a:r>
          </a:p>
          <a:p>
            <a:pPr>
              <a:buFont typeface="Arial" panose="020B0604020202020204" pitchFamily="34" charset="0"/>
              <a:buChar char="•"/>
            </a:pPr>
            <a:r>
              <a:rPr lang="en-US" sz="1700" b="0" i="0" dirty="0">
                <a:solidFill>
                  <a:schemeClr val="tx2"/>
                </a:solidFill>
                <a:effectLst/>
                <a:latin typeface="+mj-lt"/>
              </a:rPr>
              <a:t>Man had to go inside the drainage system to clean the garbage in the previous system, but the new system has made the work easier and safer by reducing those things.</a:t>
            </a:r>
          </a:p>
          <a:p>
            <a:pPr>
              <a:buFont typeface="Arial" panose="020B0604020202020204" pitchFamily="34" charset="0"/>
              <a:buChar char="•"/>
            </a:pPr>
            <a:r>
              <a:rPr lang="en-US" sz="1700" b="0" i="0" dirty="0">
                <a:solidFill>
                  <a:schemeClr val="tx2"/>
                </a:solidFill>
                <a:effectLst/>
                <a:latin typeface="+mj-lt"/>
              </a:rPr>
              <a:t>Manhole detection and monitoring system based on IoT is a very useful system for all of us because it detects manhole conditions.</a:t>
            </a:r>
          </a:p>
          <a:p>
            <a:pPr>
              <a:buFont typeface="Arial" panose="020B0604020202020204" pitchFamily="34" charset="0"/>
              <a:buChar char="•"/>
            </a:pPr>
            <a:r>
              <a:rPr lang="en-US" sz="1700" dirty="0">
                <a:solidFill>
                  <a:schemeClr val="tx2"/>
                </a:solidFill>
                <a:latin typeface="+mj-lt"/>
              </a:rPr>
              <a:t>Here, we used the different components like water flow sensor, gas sensor, temperature and humidity sensor </a:t>
            </a:r>
          </a:p>
          <a:p>
            <a:pPr>
              <a:buFont typeface="Arial" panose="020B0604020202020204" pitchFamily="34" charset="0"/>
              <a:buChar char="•"/>
            </a:pPr>
            <a:r>
              <a:rPr lang="en-US" sz="1700" dirty="0">
                <a:solidFill>
                  <a:schemeClr val="tx2"/>
                </a:solidFill>
                <a:latin typeface="+mj-lt"/>
              </a:rPr>
              <a:t>In our manhole detection and monitoring system project we have to detect the flow of water, and toxic gases, sense the humidity and temperature in the manhole and it sends an IOT message. </a:t>
            </a:r>
          </a:p>
          <a:p>
            <a:pPr>
              <a:buFont typeface="Arial" panose="020B0604020202020204" pitchFamily="34" charset="0"/>
              <a:buChar char="•"/>
            </a:pPr>
            <a:r>
              <a:rPr lang="en-US" sz="1700" dirty="0">
                <a:solidFill>
                  <a:schemeClr val="tx2"/>
                </a:solidFill>
                <a:latin typeface="+mj-lt"/>
              </a:rPr>
              <a:t>In this system we have also reduced the work of manpower and easy to handle the situation.</a:t>
            </a:r>
          </a:p>
          <a:p>
            <a:pPr>
              <a:buFont typeface="Arial" panose="020B0604020202020204" pitchFamily="34" charset="0"/>
              <a:buChar char="•"/>
            </a:pPr>
            <a:endParaRPr lang="en-US" sz="1700" b="0" i="0" dirty="0">
              <a:solidFill>
                <a:schemeClr val="tx2"/>
              </a:solidFill>
              <a:effectLst/>
              <a:latin typeface="+mj-lt"/>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937" y="172277"/>
            <a:ext cx="11223985" cy="463827"/>
          </a:xfrm>
        </p:spPr>
        <p:txBody>
          <a:bodyPr>
            <a:normAutofit fontScale="90000"/>
          </a:bodyPr>
          <a:lstStyle/>
          <a:p>
            <a:r>
              <a:rPr lang="en-US" dirty="0">
                <a:solidFill>
                  <a:schemeClr val="accent1"/>
                </a:solidFill>
                <a:latin typeface="Roboto"/>
              </a:rPr>
              <a:t>REFERENCES</a:t>
            </a:r>
          </a:p>
        </p:txBody>
      </p:sp>
      <p:sp>
        <p:nvSpPr>
          <p:cNvPr id="3" name="Content Placeholder 2">
            <a:extLst>
              <a:ext uri="{FF2B5EF4-FFF2-40B4-BE49-F238E27FC236}">
                <a16:creationId xmlns:a16="http://schemas.microsoft.com/office/drawing/2014/main" id="{CECFB334-EE1A-24D0-F1E3-D045B6C5BB52}"/>
              </a:ext>
            </a:extLst>
          </p:cNvPr>
          <p:cNvSpPr txBox="1">
            <a:spLocks/>
          </p:cNvSpPr>
          <p:nvPr/>
        </p:nvSpPr>
        <p:spPr>
          <a:xfrm>
            <a:off x="624234" y="794197"/>
            <a:ext cx="10958166" cy="5269605"/>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Font typeface="Arial" pitchFamily="34" charset="0"/>
              <a:buChar char="•"/>
            </a:pPr>
            <a:r>
              <a:rPr lang="en-US" sz="1700" dirty="0">
                <a:solidFill>
                  <a:srgbClr val="0070C0"/>
                </a:solidFill>
                <a:hlinkClick r:id="rId2">
                  <a:extLst>
                    <a:ext uri="{A12FA001-AC4F-418D-AE19-62706E023703}">
                      <ahyp:hlinkClr xmlns:ahyp="http://schemas.microsoft.com/office/drawing/2018/hyperlinkcolor" val="tx"/>
                    </a:ext>
                  </a:extLst>
                </a:hlinkClick>
              </a:rPr>
              <a:t>https://ieeexplore.ieee.org/document/9793287</a:t>
            </a:r>
            <a:endParaRPr lang="en-US" sz="1700" dirty="0">
              <a:solidFill>
                <a:srgbClr val="0070C0"/>
              </a:solidFill>
            </a:endParaRPr>
          </a:p>
          <a:p>
            <a:pPr>
              <a:buFont typeface="Arial" pitchFamily="34" charset="0"/>
              <a:buChar char="•"/>
            </a:pPr>
            <a:r>
              <a:rPr lang="en-US" sz="1700" dirty="0">
                <a:solidFill>
                  <a:srgbClr val="0070C0"/>
                </a:solidFill>
                <a:hlinkClick r:id="rId3">
                  <a:extLst>
                    <a:ext uri="{A12FA001-AC4F-418D-AE19-62706E023703}">
                      <ahyp:hlinkClr xmlns:ahyp="http://schemas.microsoft.com/office/drawing/2018/hyperlinkcolor" val="tx"/>
                    </a:ext>
                  </a:extLst>
                </a:hlinkClick>
              </a:rPr>
              <a:t>https://www.ijert.org/research/manhole-detection-and-monitoring-system-IJERTCONV9IS12005.pdf</a:t>
            </a:r>
            <a:endParaRPr lang="en-US" sz="1700" dirty="0">
              <a:solidFill>
                <a:srgbClr val="0070C0"/>
              </a:solidFill>
            </a:endParaRPr>
          </a:p>
          <a:p>
            <a:pPr>
              <a:buFont typeface="Arial" pitchFamily="34" charset="0"/>
              <a:buChar char="•"/>
            </a:pPr>
            <a:r>
              <a:rPr lang="en-US" sz="1700" dirty="0">
                <a:solidFill>
                  <a:srgbClr val="0070C0"/>
                </a:solidFill>
                <a:hlinkClick r:id="rId4">
                  <a:extLst>
                    <a:ext uri="{A12FA001-AC4F-418D-AE19-62706E023703}">
                      <ahyp:hlinkClr xmlns:ahyp="http://schemas.microsoft.com/office/drawing/2018/hyperlinkcolor" val="tx"/>
                    </a:ext>
                  </a:extLst>
                </a:hlinkClick>
              </a:rPr>
              <a:t>https://www.researchgate.net/publication/352167430_Manhole_cover_monitoring_system_over_IOT</a:t>
            </a:r>
            <a:endParaRPr lang="en-US" sz="1700" dirty="0">
              <a:solidFill>
                <a:srgbClr val="0070C0"/>
              </a:solidFill>
            </a:endParaRPr>
          </a:p>
          <a:p>
            <a:pPr>
              <a:buFont typeface="Arial" pitchFamily="34" charset="0"/>
              <a:buChar char="•"/>
            </a:pPr>
            <a:r>
              <a:rPr lang="en-US" sz="1700" dirty="0">
                <a:solidFill>
                  <a:srgbClr val="0070C0"/>
                </a:solidFill>
                <a:hlinkClick r:id="rId5">
                  <a:extLst>
                    <a:ext uri="{A12FA001-AC4F-418D-AE19-62706E023703}">
                      <ahyp:hlinkClr xmlns:ahyp="http://schemas.microsoft.com/office/drawing/2018/hyperlinkcolor" val="tx"/>
                    </a:ext>
                  </a:extLst>
                </a:hlinkClick>
              </a:rPr>
              <a:t>https://ijrpr.com/uploads/V2ISSUE9/IJRPR1239.pdf</a:t>
            </a:r>
            <a:endParaRPr lang="en-US" sz="1700" dirty="0">
              <a:solidFill>
                <a:srgbClr val="0070C0"/>
              </a:solidFill>
            </a:endParaRPr>
          </a:p>
          <a:p>
            <a:pPr marL="0" indent="0">
              <a:buNone/>
            </a:pPr>
            <a:endParaRPr lang="en-US" sz="1700" dirty="0">
              <a:solidFill>
                <a:srgbClr val="0070C0"/>
              </a:solidFill>
            </a:endParaRPr>
          </a:p>
        </p:txBody>
      </p:sp>
    </p:spTree>
    <p:extLst>
      <p:ext uri="{BB962C8B-B14F-4D97-AF65-F5344CB8AC3E}">
        <p14:creationId xmlns:p14="http://schemas.microsoft.com/office/powerpoint/2010/main" val="403519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THANKYOU</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454" y="110836"/>
            <a:ext cx="11277309" cy="540524"/>
          </a:xfrm>
        </p:spPr>
        <p:txBody>
          <a:bodyPr/>
          <a:lstStyle/>
          <a:p>
            <a:r>
              <a:rPr lang="en-US" spc="-15" dirty="0">
                <a:solidFill>
                  <a:srgbClr val="D82128"/>
                </a:solidFill>
                <a:latin typeface="Roboto"/>
              </a:rPr>
              <a:t>PROPOSED SYSTEM</a:t>
            </a:r>
            <a:endParaRPr lang="en-US" dirty="0"/>
          </a:p>
        </p:txBody>
      </p:sp>
      <p:sp>
        <p:nvSpPr>
          <p:cNvPr id="3" name="Content Placeholder 2"/>
          <p:cNvSpPr>
            <a:spLocks noGrp="1"/>
          </p:cNvSpPr>
          <p:nvPr>
            <p:ph idx="1"/>
          </p:nvPr>
        </p:nvSpPr>
        <p:spPr>
          <a:xfrm>
            <a:off x="556591" y="755374"/>
            <a:ext cx="10983955" cy="5353877"/>
          </a:xfrm>
        </p:spPr>
        <p:txBody>
          <a:bodyPr>
            <a:normAutofit/>
          </a:bodyPr>
          <a:lstStyle/>
          <a:p>
            <a:pPr>
              <a:buFont typeface="Arial" panose="020B0604020202020204" pitchFamily="34" charset="0"/>
              <a:buChar char="•"/>
            </a:pPr>
            <a:r>
              <a:rPr lang="en-US" sz="1700" b="0" i="0" dirty="0">
                <a:effectLst/>
              </a:rPr>
              <a:t>Nowadays, accidents due to broken and missing manhole covers are quite frequent. Manholes are not monitored properly in developing countries. These accidents can lead to serious injuries and also death.</a:t>
            </a:r>
          </a:p>
          <a:p>
            <a:pPr>
              <a:buFont typeface="Arial" panose="020B0604020202020204" pitchFamily="34" charset="0"/>
              <a:buChar char="•"/>
            </a:pPr>
            <a:r>
              <a:rPr lang="en-US" sz="1700" b="0" i="0" dirty="0">
                <a:effectLst/>
              </a:rPr>
              <a:t> Hence, here we propose a system to overcome this problem. We have included an array of sensors for complete monitoring of the manhole cover so that such accidents can be prevented. </a:t>
            </a:r>
          </a:p>
          <a:p>
            <a:pPr>
              <a:buFont typeface="Arial" panose="020B0604020202020204" pitchFamily="34" charset="0"/>
              <a:buChar char="•"/>
            </a:pPr>
            <a:r>
              <a:rPr lang="en-US" sz="1700" b="0" i="0" dirty="0">
                <a:effectLst/>
              </a:rPr>
              <a:t>This project includes a gas cover to monitor the gas emitted from the sewage systems so that toxicity can be monitored, the internal temperature is also monitored if a check for a change in the temperature as the property of manhole changes with temperature which could need to crack formation, a tilt sensor is introduced to indicate whether the manhole can tilt. </a:t>
            </a:r>
          </a:p>
          <a:p>
            <a:pPr>
              <a:buFont typeface="Arial" panose="020B0604020202020204" pitchFamily="34" charset="0"/>
              <a:buChar char="•"/>
            </a:pPr>
            <a:r>
              <a:rPr lang="en-US" sz="1700" b="0" i="0" dirty="0">
                <a:effectLst/>
              </a:rPr>
              <a:t>Also, a float sensor is used to indicate when the water level goes beyond a certain level, in case of any alert due to any of the parameters we send an SMS to an authority number as well as on the IoT website. </a:t>
            </a:r>
          </a:p>
          <a:p>
            <a:pPr>
              <a:buFont typeface="Arial" panose="020B0604020202020204" pitchFamily="34" charset="0"/>
              <a:buChar char="•"/>
            </a:pPr>
            <a:r>
              <a:rPr lang="en-US" sz="1700" b="0" i="0" dirty="0">
                <a:effectLst/>
              </a:rPr>
              <a:t>Also, all the parameters are continuously updated on the website.</a:t>
            </a:r>
            <a:endParaRPr lang="en-IN" sz="17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972" y="503854"/>
            <a:ext cx="9368307" cy="603730"/>
          </a:xfrm>
        </p:spPr>
        <p:txBody>
          <a:bodyPr/>
          <a:lstStyle/>
          <a:p>
            <a:r>
              <a:rPr lang="en-US" dirty="0">
                <a:solidFill>
                  <a:schemeClr val="accent1"/>
                </a:solidFill>
              </a:rPr>
              <a:t>PROJECT DEVELOPMENT STAGES</a:t>
            </a:r>
          </a:p>
        </p:txBody>
      </p:sp>
      <p:sp>
        <p:nvSpPr>
          <p:cNvPr id="3" name="Content Placeholder 2"/>
          <p:cNvSpPr>
            <a:spLocks noGrp="1"/>
          </p:cNvSpPr>
          <p:nvPr>
            <p:ph sz="half" idx="1"/>
          </p:nvPr>
        </p:nvSpPr>
        <p:spPr>
          <a:xfrm>
            <a:off x="702972" y="1363012"/>
            <a:ext cx="10617558" cy="5243850"/>
          </a:xfrm>
        </p:spPr>
        <p:txBody>
          <a:bodyPr>
            <a:normAutofit/>
          </a:bodyPr>
          <a:lstStyle/>
          <a:p>
            <a:pPr marL="0" indent="0">
              <a:buNone/>
            </a:pPr>
            <a:endParaRPr lang="en-US" sz="1700" dirty="0">
              <a:latin typeface="+mj-lt"/>
            </a:endParaRPr>
          </a:p>
          <a:p>
            <a:pPr marL="0" indent="0">
              <a:buNone/>
            </a:pPr>
            <a:r>
              <a:rPr lang="en-US" dirty="0">
                <a:latin typeface="RobotoRegular"/>
              </a:rPr>
              <a:t>	</a:t>
            </a:r>
            <a:endParaRPr lang="en-US" dirty="0"/>
          </a:p>
        </p:txBody>
      </p:sp>
      <p:grpSp>
        <p:nvGrpSpPr>
          <p:cNvPr id="7" name="Google Shape;144;p19"/>
          <p:cNvGrpSpPr/>
          <p:nvPr/>
        </p:nvGrpSpPr>
        <p:grpSpPr>
          <a:xfrm>
            <a:off x="837126" y="1622738"/>
            <a:ext cx="5943501" cy="4468573"/>
            <a:chOff x="457200" y="1307834"/>
            <a:chExt cx="4563868" cy="3649962"/>
          </a:xfrm>
        </p:grpSpPr>
        <p:grpSp>
          <p:nvGrpSpPr>
            <p:cNvPr id="8" name="Google Shape;145;p19"/>
            <p:cNvGrpSpPr/>
            <p:nvPr/>
          </p:nvGrpSpPr>
          <p:grpSpPr>
            <a:xfrm>
              <a:off x="2809318" y="1591957"/>
              <a:ext cx="2211750" cy="2877923"/>
              <a:chOff x="2809318" y="1591957"/>
              <a:chExt cx="2211750" cy="2877923"/>
            </a:xfrm>
          </p:grpSpPr>
          <p:cxnSp>
            <p:nvCxnSpPr>
              <p:cNvPr id="63" name="Google Shape;146;p19"/>
              <p:cNvCxnSpPr/>
              <p:nvPr/>
            </p:nvCxnSpPr>
            <p:spPr>
              <a:xfrm>
                <a:off x="2899768" y="4469880"/>
                <a:ext cx="2121300" cy="0"/>
              </a:xfrm>
              <a:prstGeom prst="straightConnector1">
                <a:avLst/>
              </a:prstGeom>
              <a:noFill/>
              <a:ln w="19050" cap="flat" cmpd="sng">
                <a:solidFill>
                  <a:srgbClr val="666666"/>
                </a:solidFill>
                <a:prstDash val="solid"/>
                <a:round/>
                <a:headEnd type="none" w="med" len="med"/>
                <a:tailEnd type="oval" w="med" len="med"/>
              </a:ln>
            </p:spPr>
          </p:cxnSp>
          <p:cxnSp>
            <p:nvCxnSpPr>
              <p:cNvPr id="64" name="Google Shape;147;p19"/>
              <p:cNvCxnSpPr/>
              <p:nvPr/>
            </p:nvCxnSpPr>
            <p:spPr>
              <a:xfrm>
                <a:off x="2809318" y="3892977"/>
                <a:ext cx="2211600" cy="0"/>
              </a:xfrm>
              <a:prstGeom prst="straightConnector1">
                <a:avLst/>
              </a:prstGeom>
              <a:noFill/>
              <a:ln w="19050" cap="flat" cmpd="sng">
                <a:solidFill>
                  <a:srgbClr val="666666"/>
                </a:solidFill>
                <a:prstDash val="solid"/>
                <a:round/>
                <a:headEnd type="none" w="med" len="med"/>
                <a:tailEnd type="oval" w="med" len="med"/>
              </a:ln>
            </p:spPr>
          </p:cxnSp>
          <p:cxnSp>
            <p:nvCxnSpPr>
              <p:cNvPr id="65" name="Google Shape;148;p19"/>
              <p:cNvCxnSpPr/>
              <p:nvPr/>
            </p:nvCxnSpPr>
            <p:spPr>
              <a:xfrm>
                <a:off x="3166591" y="2746987"/>
                <a:ext cx="1854300" cy="0"/>
              </a:xfrm>
              <a:prstGeom prst="straightConnector1">
                <a:avLst/>
              </a:prstGeom>
              <a:noFill/>
              <a:ln w="19050" cap="flat" cmpd="sng">
                <a:solidFill>
                  <a:srgbClr val="666666"/>
                </a:solidFill>
                <a:prstDash val="solid"/>
                <a:round/>
                <a:headEnd type="none" w="med" len="med"/>
                <a:tailEnd type="oval" w="med" len="med"/>
              </a:ln>
            </p:spPr>
          </p:cxnSp>
          <p:cxnSp>
            <p:nvCxnSpPr>
              <p:cNvPr id="66" name="Google Shape;149;p19"/>
              <p:cNvCxnSpPr/>
              <p:nvPr/>
            </p:nvCxnSpPr>
            <p:spPr>
              <a:xfrm>
                <a:off x="2981158" y="3325681"/>
                <a:ext cx="2039700" cy="0"/>
              </a:xfrm>
              <a:prstGeom prst="straightConnector1">
                <a:avLst/>
              </a:prstGeom>
              <a:noFill/>
              <a:ln w="19050" cap="flat" cmpd="sng">
                <a:solidFill>
                  <a:srgbClr val="666666"/>
                </a:solidFill>
                <a:prstDash val="solid"/>
                <a:round/>
                <a:headEnd type="none" w="med" len="med"/>
                <a:tailEnd type="oval" w="med" len="med"/>
              </a:ln>
            </p:spPr>
          </p:cxnSp>
          <p:cxnSp>
            <p:nvCxnSpPr>
              <p:cNvPr id="67" name="Google Shape;150;p19"/>
              <p:cNvCxnSpPr/>
              <p:nvPr/>
            </p:nvCxnSpPr>
            <p:spPr>
              <a:xfrm>
                <a:off x="3211816" y="2178351"/>
                <a:ext cx="1809000" cy="0"/>
              </a:xfrm>
              <a:prstGeom prst="straightConnector1">
                <a:avLst/>
              </a:prstGeom>
              <a:noFill/>
              <a:ln w="19050" cap="flat" cmpd="sng">
                <a:solidFill>
                  <a:srgbClr val="666666"/>
                </a:solidFill>
                <a:prstDash val="solid"/>
                <a:round/>
                <a:headEnd type="none" w="med" len="med"/>
                <a:tailEnd type="oval" w="med" len="med"/>
              </a:ln>
            </p:spPr>
          </p:cxnSp>
          <p:cxnSp>
            <p:nvCxnSpPr>
              <p:cNvPr id="68" name="Google Shape;151;p19"/>
              <p:cNvCxnSpPr/>
              <p:nvPr/>
            </p:nvCxnSpPr>
            <p:spPr>
              <a:xfrm>
                <a:off x="3166591" y="1591957"/>
                <a:ext cx="1854300" cy="0"/>
              </a:xfrm>
              <a:prstGeom prst="straightConnector1">
                <a:avLst/>
              </a:prstGeom>
              <a:noFill/>
              <a:ln w="19050" cap="flat" cmpd="sng">
                <a:solidFill>
                  <a:srgbClr val="666666"/>
                </a:solidFill>
                <a:prstDash val="solid"/>
                <a:round/>
                <a:headEnd type="none" w="med" len="med"/>
                <a:tailEnd type="oval" w="med" len="med"/>
              </a:ln>
            </p:spPr>
          </p:cxnSp>
        </p:grpSp>
        <p:sp>
          <p:nvSpPr>
            <p:cNvPr id="9" name="Google Shape;152;p19"/>
            <p:cNvSpPr/>
            <p:nvPr/>
          </p:nvSpPr>
          <p:spPr>
            <a:xfrm>
              <a:off x="850902" y="1307834"/>
              <a:ext cx="3720374" cy="570161"/>
            </a:xfrm>
            <a:custGeom>
              <a:avLst/>
              <a:gdLst/>
              <a:ahLst/>
              <a:cxnLst/>
              <a:rect l="l" t="t" r="r" b="b"/>
              <a:pathLst>
                <a:path w="112415" h="17228" extrusionOk="0">
                  <a:moveTo>
                    <a:pt x="1" y="0"/>
                  </a:moveTo>
                  <a:lnTo>
                    <a:pt x="1" y="17227"/>
                  </a:lnTo>
                  <a:lnTo>
                    <a:pt x="112414" y="17227"/>
                  </a:lnTo>
                  <a:lnTo>
                    <a:pt x="112414"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53;p19"/>
            <p:cNvSpPr/>
            <p:nvPr/>
          </p:nvSpPr>
          <p:spPr>
            <a:xfrm>
              <a:off x="1040506" y="1877970"/>
              <a:ext cx="3530773" cy="570161"/>
            </a:xfrm>
            <a:custGeom>
              <a:avLst/>
              <a:gdLst/>
              <a:ahLst/>
              <a:cxnLst/>
              <a:rect l="l" t="t" r="r" b="b"/>
              <a:pathLst>
                <a:path w="106686" h="17228" extrusionOk="0">
                  <a:moveTo>
                    <a:pt x="1" y="0"/>
                  </a:moveTo>
                  <a:lnTo>
                    <a:pt x="1" y="17227"/>
                  </a:lnTo>
                  <a:lnTo>
                    <a:pt x="106685" y="17227"/>
                  </a:lnTo>
                  <a:lnTo>
                    <a:pt x="10668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54;p19"/>
            <p:cNvSpPr/>
            <p:nvPr/>
          </p:nvSpPr>
          <p:spPr>
            <a:xfrm>
              <a:off x="1428946" y="2448768"/>
              <a:ext cx="3142999" cy="570161"/>
            </a:xfrm>
            <a:custGeom>
              <a:avLst/>
              <a:gdLst/>
              <a:ahLst/>
              <a:cxnLst/>
              <a:rect l="l" t="t" r="r" b="b"/>
              <a:pathLst>
                <a:path w="94969" h="17228" extrusionOk="0">
                  <a:moveTo>
                    <a:pt x="1" y="0"/>
                  </a:moveTo>
                  <a:lnTo>
                    <a:pt x="1" y="17227"/>
                  </a:lnTo>
                  <a:lnTo>
                    <a:pt x="94968" y="17227"/>
                  </a:lnTo>
                  <a:lnTo>
                    <a:pt x="9496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55;p19"/>
            <p:cNvSpPr/>
            <p:nvPr/>
          </p:nvSpPr>
          <p:spPr>
            <a:xfrm>
              <a:off x="1768670" y="3018903"/>
              <a:ext cx="2802617" cy="570161"/>
            </a:xfrm>
            <a:custGeom>
              <a:avLst/>
              <a:gdLst/>
              <a:ahLst/>
              <a:cxnLst/>
              <a:rect l="l" t="t" r="r" b="b"/>
              <a:pathLst>
                <a:path w="84684" h="17228" extrusionOk="0">
                  <a:moveTo>
                    <a:pt x="0" y="0"/>
                  </a:moveTo>
                  <a:lnTo>
                    <a:pt x="0" y="17228"/>
                  </a:lnTo>
                  <a:lnTo>
                    <a:pt x="84683" y="17228"/>
                  </a:lnTo>
                  <a:lnTo>
                    <a:pt x="84683"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6;p19"/>
            <p:cNvSpPr/>
            <p:nvPr/>
          </p:nvSpPr>
          <p:spPr>
            <a:xfrm>
              <a:off x="2112332" y="3589039"/>
              <a:ext cx="2459620" cy="570161"/>
            </a:xfrm>
            <a:custGeom>
              <a:avLst/>
              <a:gdLst/>
              <a:ahLst/>
              <a:cxnLst/>
              <a:rect l="l" t="t" r="r" b="b"/>
              <a:pathLst>
                <a:path w="74320" h="17228" extrusionOk="0">
                  <a:moveTo>
                    <a:pt x="0" y="1"/>
                  </a:moveTo>
                  <a:lnTo>
                    <a:pt x="0" y="17228"/>
                  </a:lnTo>
                  <a:lnTo>
                    <a:pt x="74319" y="17228"/>
                  </a:lnTo>
                  <a:lnTo>
                    <a:pt x="74319"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7;p19"/>
            <p:cNvSpPr/>
            <p:nvPr/>
          </p:nvSpPr>
          <p:spPr>
            <a:xfrm>
              <a:off x="2609391" y="4159175"/>
              <a:ext cx="1961905" cy="570161"/>
            </a:xfrm>
            <a:custGeom>
              <a:avLst/>
              <a:gdLst/>
              <a:ahLst/>
              <a:cxnLst/>
              <a:rect l="l" t="t" r="r" b="b"/>
              <a:pathLst>
                <a:path w="59281" h="17228" extrusionOk="0">
                  <a:moveTo>
                    <a:pt x="0" y="1"/>
                  </a:moveTo>
                  <a:lnTo>
                    <a:pt x="0" y="17228"/>
                  </a:lnTo>
                  <a:lnTo>
                    <a:pt x="59280" y="17228"/>
                  </a:lnTo>
                  <a:lnTo>
                    <a:pt x="59280"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8;p19"/>
            <p:cNvSpPr/>
            <p:nvPr/>
          </p:nvSpPr>
          <p:spPr>
            <a:xfrm>
              <a:off x="1064864" y="1877970"/>
              <a:ext cx="3506415" cy="35577"/>
            </a:xfrm>
            <a:custGeom>
              <a:avLst/>
              <a:gdLst/>
              <a:ahLst/>
              <a:cxnLst/>
              <a:rect l="l" t="t" r="r" b="b"/>
              <a:pathLst>
                <a:path w="105950" h="1075" extrusionOk="0">
                  <a:moveTo>
                    <a:pt x="1" y="0"/>
                  </a:moveTo>
                  <a:lnTo>
                    <a:pt x="1" y="1075"/>
                  </a:lnTo>
                  <a:lnTo>
                    <a:pt x="105949" y="107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p19"/>
            <p:cNvSpPr/>
            <p:nvPr/>
          </p:nvSpPr>
          <p:spPr>
            <a:xfrm>
              <a:off x="1064864" y="2448768"/>
              <a:ext cx="3506415" cy="34915"/>
            </a:xfrm>
            <a:custGeom>
              <a:avLst/>
              <a:gdLst/>
              <a:ahLst/>
              <a:cxnLst/>
              <a:rect l="l" t="t" r="r" b="b"/>
              <a:pathLst>
                <a:path w="105950" h="1055" extrusionOk="0">
                  <a:moveTo>
                    <a:pt x="1" y="0"/>
                  </a:moveTo>
                  <a:lnTo>
                    <a:pt x="1" y="1055"/>
                  </a:lnTo>
                  <a:lnTo>
                    <a:pt x="105949" y="105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60;p19"/>
            <p:cNvSpPr/>
            <p:nvPr/>
          </p:nvSpPr>
          <p:spPr>
            <a:xfrm>
              <a:off x="1064864" y="3018903"/>
              <a:ext cx="3506415" cy="34915"/>
            </a:xfrm>
            <a:custGeom>
              <a:avLst/>
              <a:gdLst/>
              <a:ahLst/>
              <a:cxnLst/>
              <a:rect l="l" t="t" r="r" b="b"/>
              <a:pathLst>
                <a:path w="105950" h="1055" extrusionOk="0">
                  <a:moveTo>
                    <a:pt x="1" y="0"/>
                  </a:moveTo>
                  <a:lnTo>
                    <a:pt x="1" y="1055"/>
                  </a:lnTo>
                  <a:lnTo>
                    <a:pt x="105949" y="105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61;p19"/>
            <p:cNvSpPr/>
            <p:nvPr/>
          </p:nvSpPr>
          <p:spPr>
            <a:xfrm>
              <a:off x="1064864" y="3589039"/>
              <a:ext cx="3506415" cy="34915"/>
            </a:xfrm>
            <a:custGeom>
              <a:avLst/>
              <a:gdLst/>
              <a:ahLst/>
              <a:cxnLst/>
              <a:rect l="l" t="t" r="r" b="b"/>
              <a:pathLst>
                <a:path w="105950" h="1055" extrusionOk="0">
                  <a:moveTo>
                    <a:pt x="1" y="1"/>
                  </a:moveTo>
                  <a:lnTo>
                    <a:pt x="1" y="1055"/>
                  </a:lnTo>
                  <a:lnTo>
                    <a:pt x="105949" y="1055"/>
                  </a:lnTo>
                  <a:lnTo>
                    <a:pt x="105949" y="1"/>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62;p19"/>
            <p:cNvSpPr/>
            <p:nvPr/>
          </p:nvSpPr>
          <p:spPr>
            <a:xfrm>
              <a:off x="1831849" y="4159175"/>
              <a:ext cx="2740101" cy="34915"/>
            </a:xfrm>
            <a:custGeom>
              <a:avLst/>
              <a:gdLst/>
              <a:ahLst/>
              <a:cxnLst/>
              <a:rect l="l" t="t" r="r" b="b"/>
              <a:pathLst>
                <a:path w="82795" h="1055" extrusionOk="0">
                  <a:moveTo>
                    <a:pt x="1" y="1"/>
                  </a:moveTo>
                  <a:lnTo>
                    <a:pt x="1" y="1055"/>
                  </a:lnTo>
                  <a:lnTo>
                    <a:pt x="82794" y="1055"/>
                  </a:lnTo>
                  <a:lnTo>
                    <a:pt x="82794" y="1"/>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63;p19"/>
            <p:cNvSpPr/>
            <p:nvPr/>
          </p:nvSpPr>
          <p:spPr>
            <a:xfrm>
              <a:off x="457200" y="1536921"/>
              <a:ext cx="2187083" cy="3420832"/>
            </a:xfrm>
            <a:custGeom>
              <a:avLst/>
              <a:gdLst/>
              <a:ahLst/>
              <a:cxnLst/>
              <a:rect l="l" t="t" r="r" b="b"/>
              <a:pathLst>
                <a:path w="66085" h="103364" extrusionOk="0">
                  <a:moveTo>
                    <a:pt x="1" y="1"/>
                  </a:moveTo>
                  <a:lnTo>
                    <a:pt x="1" y="65229"/>
                  </a:lnTo>
                  <a:lnTo>
                    <a:pt x="66045" y="103364"/>
                  </a:lnTo>
                  <a:lnTo>
                    <a:pt x="66084" y="92542"/>
                  </a:lnTo>
                  <a:lnTo>
                    <a:pt x="55084" y="86196"/>
                  </a:lnTo>
                  <a:lnTo>
                    <a:pt x="55044" y="86136"/>
                  </a:lnTo>
                  <a:lnTo>
                    <a:pt x="55084" y="75315"/>
                  </a:lnTo>
                  <a:lnTo>
                    <a:pt x="44083" y="68969"/>
                  </a:lnTo>
                  <a:lnTo>
                    <a:pt x="44043" y="68909"/>
                  </a:lnTo>
                  <a:lnTo>
                    <a:pt x="44083" y="58088"/>
                  </a:lnTo>
                  <a:lnTo>
                    <a:pt x="33083" y="51742"/>
                  </a:lnTo>
                  <a:lnTo>
                    <a:pt x="33063" y="51682"/>
                  </a:lnTo>
                  <a:lnTo>
                    <a:pt x="33083" y="40861"/>
                  </a:lnTo>
                  <a:lnTo>
                    <a:pt x="22082" y="34515"/>
                  </a:lnTo>
                  <a:lnTo>
                    <a:pt x="22062" y="34455"/>
                  </a:lnTo>
                  <a:lnTo>
                    <a:pt x="22082" y="23634"/>
                  </a:lnTo>
                  <a:lnTo>
                    <a:pt x="11002" y="17228"/>
                  </a:lnTo>
                  <a:lnTo>
                    <a:pt x="10982" y="17188"/>
                  </a:lnTo>
                  <a:lnTo>
                    <a:pt x="11061" y="17228"/>
                  </a:lnTo>
                  <a:lnTo>
                    <a:pt x="11081" y="6406"/>
                  </a:lnTo>
                  <a:lnTo>
                    <a:pt x="1" y="1"/>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64;p19"/>
            <p:cNvSpPr/>
            <p:nvPr/>
          </p:nvSpPr>
          <p:spPr>
            <a:xfrm>
              <a:off x="2609391" y="4194091"/>
              <a:ext cx="368049" cy="570161"/>
            </a:xfrm>
            <a:custGeom>
              <a:avLst/>
              <a:gdLst/>
              <a:ahLst/>
              <a:cxnLst/>
              <a:rect l="l" t="t" r="r" b="b"/>
              <a:pathLst>
                <a:path w="11121" h="17228" extrusionOk="0">
                  <a:moveTo>
                    <a:pt x="40" y="0"/>
                  </a:moveTo>
                  <a:lnTo>
                    <a:pt x="0" y="10842"/>
                  </a:lnTo>
                  <a:lnTo>
                    <a:pt x="11080" y="17227"/>
                  </a:lnTo>
                  <a:lnTo>
                    <a:pt x="11120" y="6405"/>
                  </a:lnTo>
                  <a:lnTo>
                    <a:pt x="40" y="0"/>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65;p19"/>
            <p:cNvSpPr/>
            <p:nvPr/>
          </p:nvSpPr>
          <p:spPr>
            <a:xfrm>
              <a:off x="2976087" y="4370523"/>
              <a:ext cx="61921" cy="393731"/>
            </a:xfrm>
            <a:custGeom>
              <a:avLst/>
              <a:gdLst/>
              <a:ahLst/>
              <a:cxnLst/>
              <a:rect l="l" t="t" r="r" b="b"/>
              <a:pathLst>
                <a:path w="1871" h="11897" extrusionOk="0">
                  <a:moveTo>
                    <a:pt x="1870" y="0"/>
                  </a:moveTo>
                  <a:lnTo>
                    <a:pt x="40" y="1074"/>
                  </a:lnTo>
                  <a:lnTo>
                    <a:pt x="0" y="11896"/>
                  </a:lnTo>
                  <a:lnTo>
                    <a:pt x="1831" y="1084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66;p19"/>
            <p:cNvSpPr/>
            <p:nvPr/>
          </p:nvSpPr>
          <p:spPr>
            <a:xfrm>
              <a:off x="2703514" y="4406067"/>
              <a:ext cx="273927" cy="516845"/>
            </a:xfrm>
            <a:custGeom>
              <a:avLst/>
              <a:gdLst/>
              <a:ahLst/>
              <a:cxnLst/>
              <a:rect l="l" t="t" r="r" b="b"/>
              <a:pathLst>
                <a:path w="8277" h="15617" extrusionOk="0">
                  <a:moveTo>
                    <a:pt x="8276" y="0"/>
                  </a:moveTo>
                  <a:lnTo>
                    <a:pt x="41" y="4775"/>
                  </a:lnTo>
                  <a:lnTo>
                    <a:pt x="1" y="15616"/>
                  </a:lnTo>
                  <a:lnTo>
                    <a:pt x="8236" y="10822"/>
                  </a:lnTo>
                  <a:lnTo>
                    <a:pt x="827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67;p19"/>
            <p:cNvSpPr/>
            <p:nvPr/>
          </p:nvSpPr>
          <p:spPr>
            <a:xfrm>
              <a:off x="2277577" y="4159175"/>
              <a:ext cx="760424" cy="440461"/>
            </a:xfrm>
            <a:custGeom>
              <a:avLst/>
              <a:gdLst/>
              <a:ahLst/>
              <a:cxnLst/>
              <a:rect l="l" t="t" r="r" b="b"/>
              <a:pathLst>
                <a:path w="22977" h="13309" extrusionOk="0">
                  <a:moveTo>
                    <a:pt x="10066" y="1055"/>
                  </a:moveTo>
                  <a:lnTo>
                    <a:pt x="5948" y="3452"/>
                  </a:lnTo>
                  <a:lnTo>
                    <a:pt x="10073" y="1059"/>
                  </a:lnTo>
                  <a:lnTo>
                    <a:pt x="10073" y="1059"/>
                  </a:lnTo>
                  <a:lnTo>
                    <a:pt x="10066" y="1055"/>
                  </a:lnTo>
                  <a:close/>
                  <a:moveTo>
                    <a:pt x="11896" y="1"/>
                  </a:moveTo>
                  <a:lnTo>
                    <a:pt x="10073" y="1059"/>
                  </a:lnTo>
                  <a:lnTo>
                    <a:pt x="10073" y="1059"/>
                  </a:lnTo>
                  <a:lnTo>
                    <a:pt x="21146" y="7460"/>
                  </a:lnTo>
                  <a:lnTo>
                    <a:pt x="22976" y="6386"/>
                  </a:lnTo>
                  <a:lnTo>
                    <a:pt x="11896" y="1"/>
                  </a:lnTo>
                  <a:close/>
                  <a:moveTo>
                    <a:pt x="5948" y="3452"/>
                  </a:moveTo>
                  <a:lnTo>
                    <a:pt x="0" y="6903"/>
                  </a:lnTo>
                  <a:lnTo>
                    <a:pt x="11080" y="13309"/>
                  </a:lnTo>
                  <a:lnTo>
                    <a:pt x="12911" y="12235"/>
                  </a:lnTo>
                  <a:lnTo>
                    <a:pt x="1830" y="5849"/>
                  </a:lnTo>
                  <a:lnTo>
                    <a:pt x="5948"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68;p19"/>
            <p:cNvSpPr/>
            <p:nvPr/>
          </p:nvSpPr>
          <p:spPr>
            <a:xfrm>
              <a:off x="2338141" y="4194091"/>
              <a:ext cx="639296" cy="370002"/>
            </a:xfrm>
            <a:custGeom>
              <a:avLst/>
              <a:gdLst/>
              <a:ahLst/>
              <a:cxnLst/>
              <a:rect l="l" t="t" r="r" b="b"/>
              <a:pathLst>
                <a:path w="19317" h="11180" extrusionOk="0">
                  <a:moveTo>
                    <a:pt x="8236" y="0"/>
                  </a:moveTo>
                  <a:lnTo>
                    <a:pt x="0" y="4794"/>
                  </a:lnTo>
                  <a:lnTo>
                    <a:pt x="11081" y="11180"/>
                  </a:lnTo>
                  <a:lnTo>
                    <a:pt x="19316" y="6405"/>
                  </a:lnTo>
                  <a:lnTo>
                    <a:pt x="823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69;p19"/>
            <p:cNvSpPr/>
            <p:nvPr/>
          </p:nvSpPr>
          <p:spPr>
            <a:xfrm>
              <a:off x="2642950" y="4564065"/>
              <a:ext cx="61921" cy="393731"/>
            </a:xfrm>
            <a:custGeom>
              <a:avLst/>
              <a:gdLst/>
              <a:ahLst/>
              <a:cxnLst/>
              <a:rect l="l" t="t" r="r" b="b"/>
              <a:pathLst>
                <a:path w="1871" h="11897" extrusionOk="0">
                  <a:moveTo>
                    <a:pt x="1871" y="1"/>
                  </a:moveTo>
                  <a:lnTo>
                    <a:pt x="40" y="1075"/>
                  </a:lnTo>
                  <a:lnTo>
                    <a:pt x="1" y="11897"/>
                  </a:lnTo>
                  <a:lnTo>
                    <a:pt x="1" y="11897"/>
                  </a:lnTo>
                  <a:lnTo>
                    <a:pt x="1831" y="10842"/>
                  </a:lnTo>
                  <a:lnTo>
                    <a:pt x="1871"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70;p19"/>
            <p:cNvSpPr/>
            <p:nvPr/>
          </p:nvSpPr>
          <p:spPr>
            <a:xfrm>
              <a:off x="2245309" y="3623922"/>
              <a:ext cx="368049" cy="570161"/>
            </a:xfrm>
            <a:custGeom>
              <a:avLst/>
              <a:gdLst/>
              <a:ahLst/>
              <a:cxnLst/>
              <a:rect l="l" t="t" r="r" b="b"/>
              <a:pathLst>
                <a:path w="11121" h="17228" extrusionOk="0">
                  <a:moveTo>
                    <a:pt x="40" y="1"/>
                  </a:moveTo>
                  <a:lnTo>
                    <a:pt x="1" y="10842"/>
                  </a:lnTo>
                  <a:lnTo>
                    <a:pt x="11081" y="17228"/>
                  </a:lnTo>
                  <a:lnTo>
                    <a:pt x="11121" y="6406"/>
                  </a:lnTo>
                  <a:lnTo>
                    <a:pt x="4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71;p19"/>
            <p:cNvSpPr/>
            <p:nvPr/>
          </p:nvSpPr>
          <p:spPr>
            <a:xfrm>
              <a:off x="2612005" y="3800387"/>
              <a:ext cx="61921" cy="393698"/>
            </a:xfrm>
            <a:custGeom>
              <a:avLst/>
              <a:gdLst/>
              <a:ahLst/>
              <a:cxnLst/>
              <a:rect l="l" t="t" r="r" b="b"/>
              <a:pathLst>
                <a:path w="1871" h="11896" extrusionOk="0">
                  <a:moveTo>
                    <a:pt x="1871" y="0"/>
                  </a:moveTo>
                  <a:lnTo>
                    <a:pt x="41" y="1074"/>
                  </a:lnTo>
                  <a:lnTo>
                    <a:pt x="1" y="11896"/>
                  </a:lnTo>
                  <a:lnTo>
                    <a:pt x="1831" y="10842"/>
                  </a:lnTo>
                  <a:lnTo>
                    <a:pt x="187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72;p19"/>
            <p:cNvSpPr/>
            <p:nvPr/>
          </p:nvSpPr>
          <p:spPr>
            <a:xfrm>
              <a:off x="2339465" y="3835931"/>
              <a:ext cx="273894" cy="516845"/>
            </a:xfrm>
            <a:custGeom>
              <a:avLst/>
              <a:gdLst/>
              <a:ahLst/>
              <a:cxnLst/>
              <a:rect l="l" t="t" r="r" b="b"/>
              <a:pathLst>
                <a:path w="8276" h="15617" extrusionOk="0">
                  <a:moveTo>
                    <a:pt x="8276" y="0"/>
                  </a:moveTo>
                  <a:lnTo>
                    <a:pt x="40" y="4775"/>
                  </a:lnTo>
                  <a:lnTo>
                    <a:pt x="0" y="15616"/>
                  </a:lnTo>
                  <a:lnTo>
                    <a:pt x="8236" y="10822"/>
                  </a:lnTo>
                  <a:lnTo>
                    <a:pt x="8276"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73;p19"/>
            <p:cNvSpPr/>
            <p:nvPr/>
          </p:nvSpPr>
          <p:spPr>
            <a:xfrm>
              <a:off x="1913495" y="3589039"/>
              <a:ext cx="760424" cy="440461"/>
            </a:xfrm>
            <a:custGeom>
              <a:avLst/>
              <a:gdLst/>
              <a:ahLst/>
              <a:cxnLst/>
              <a:rect l="l" t="t" r="r" b="b"/>
              <a:pathLst>
                <a:path w="22977" h="13309" extrusionOk="0">
                  <a:moveTo>
                    <a:pt x="10066" y="1055"/>
                  </a:moveTo>
                  <a:lnTo>
                    <a:pt x="5949" y="3452"/>
                  </a:lnTo>
                  <a:lnTo>
                    <a:pt x="10073" y="1059"/>
                  </a:lnTo>
                  <a:lnTo>
                    <a:pt x="10073" y="1059"/>
                  </a:lnTo>
                  <a:lnTo>
                    <a:pt x="10066" y="1055"/>
                  </a:lnTo>
                  <a:close/>
                  <a:moveTo>
                    <a:pt x="11896" y="1"/>
                  </a:moveTo>
                  <a:lnTo>
                    <a:pt x="10073" y="1059"/>
                  </a:lnTo>
                  <a:lnTo>
                    <a:pt x="10073" y="1059"/>
                  </a:lnTo>
                  <a:lnTo>
                    <a:pt x="21147" y="7460"/>
                  </a:lnTo>
                  <a:lnTo>
                    <a:pt x="22977" y="6386"/>
                  </a:lnTo>
                  <a:lnTo>
                    <a:pt x="11896" y="1"/>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74;p19"/>
            <p:cNvSpPr/>
            <p:nvPr/>
          </p:nvSpPr>
          <p:spPr>
            <a:xfrm>
              <a:off x="1974059" y="3623922"/>
              <a:ext cx="639296" cy="370035"/>
            </a:xfrm>
            <a:custGeom>
              <a:avLst/>
              <a:gdLst/>
              <a:ahLst/>
              <a:cxnLst/>
              <a:rect l="l" t="t" r="r" b="b"/>
              <a:pathLst>
                <a:path w="19317" h="11181" extrusionOk="0">
                  <a:moveTo>
                    <a:pt x="8236" y="1"/>
                  </a:moveTo>
                  <a:lnTo>
                    <a:pt x="1" y="4795"/>
                  </a:lnTo>
                  <a:lnTo>
                    <a:pt x="11081" y="11181"/>
                  </a:lnTo>
                  <a:lnTo>
                    <a:pt x="19317" y="6406"/>
                  </a:lnTo>
                  <a:lnTo>
                    <a:pt x="8236"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75;p19"/>
            <p:cNvSpPr/>
            <p:nvPr/>
          </p:nvSpPr>
          <p:spPr>
            <a:xfrm>
              <a:off x="2278901" y="3993929"/>
              <a:ext cx="61888" cy="393731"/>
            </a:xfrm>
            <a:custGeom>
              <a:avLst/>
              <a:gdLst/>
              <a:ahLst/>
              <a:cxnLst/>
              <a:rect l="l" t="t" r="r" b="b"/>
              <a:pathLst>
                <a:path w="1870" h="11897" extrusionOk="0">
                  <a:moveTo>
                    <a:pt x="1870" y="1"/>
                  </a:moveTo>
                  <a:lnTo>
                    <a:pt x="40" y="1075"/>
                  </a:lnTo>
                  <a:lnTo>
                    <a:pt x="0" y="11896"/>
                  </a:lnTo>
                  <a:lnTo>
                    <a:pt x="183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76;p19"/>
            <p:cNvSpPr/>
            <p:nvPr/>
          </p:nvSpPr>
          <p:spPr>
            <a:xfrm>
              <a:off x="1881227" y="3053786"/>
              <a:ext cx="368049" cy="570161"/>
            </a:xfrm>
            <a:custGeom>
              <a:avLst/>
              <a:gdLst/>
              <a:ahLst/>
              <a:cxnLst/>
              <a:rect l="l" t="t" r="r" b="b"/>
              <a:pathLst>
                <a:path w="11121" h="17228" extrusionOk="0">
                  <a:moveTo>
                    <a:pt x="41" y="1"/>
                  </a:moveTo>
                  <a:lnTo>
                    <a:pt x="1" y="10842"/>
                  </a:lnTo>
                  <a:lnTo>
                    <a:pt x="11081" y="17228"/>
                  </a:lnTo>
                  <a:lnTo>
                    <a:pt x="11121" y="6406"/>
                  </a:lnTo>
                  <a:lnTo>
                    <a:pt x="41"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77;p19"/>
            <p:cNvSpPr/>
            <p:nvPr/>
          </p:nvSpPr>
          <p:spPr>
            <a:xfrm>
              <a:off x="2247957" y="3230251"/>
              <a:ext cx="61888" cy="393698"/>
            </a:xfrm>
            <a:custGeom>
              <a:avLst/>
              <a:gdLst/>
              <a:ahLst/>
              <a:cxnLst/>
              <a:rect l="l" t="t" r="r" b="b"/>
              <a:pathLst>
                <a:path w="1870" h="11896" extrusionOk="0">
                  <a:moveTo>
                    <a:pt x="1870" y="0"/>
                  </a:moveTo>
                  <a:lnTo>
                    <a:pt x="40" y="1074"/>
                  </a:lnTo>
                  <a:lnTo>
                    <a:pt x="0" y="11896"/>
                  </a:lnTo>
                  <a:lnTo>
                    <a:pt x="0" y="11896"/>
                  </a:lnTo>
                  <a:lnTo>
                    <a:pt x="1850" y="1084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78;p19"/>
            <p:cNvSpPr/>
            <p:nvPr/>
          </p:nvSpPr>
          <p:spPr>
            <a:xfrm>
              <a:off x="1976045" y="3265796"/>
              <a:ext cx="273232" cy="516845"/>
            </a:xfrm>
            <a:custGeom>
              <a:avLst/>
              <a:gdLst/>
              <a:ahLst/>
              <a:cxnLst/>
              <a:rect l="l" t="t" r="r" b="b"/>
              <a:pathLst>
                <a:path w="8256" h="15617" extrusionOk="0">
                  <a:moveTo>
                    <a:pt x="8256" y="0"/>
                  </a:moveTo>
                  <a:lnTo>
                    <a:pt x="20" y="4775"/>
                  </a:lnTo>
                  <a:lnTo>
                    <a:pt x="0" y="15616"/>
                  </a:lnTo>
                  <a:lnTo>
                    <a:pt x="8216" y="10822"/>
                  </a:lnTo>
                  <a:lnTo>
                    <a:pt x="825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79;p19"/>
            <p:cNvSpPr/>
            <p:nvPr/>
          </p:nvSpPr>
          <p:spPr>
            <a:xfrm>
              <a:off x="1549413" y="3018903"/>
              <a:ext cx="760424" cy="440461"/>
            </a:xfrm>
            <a:custGeom>
              <a:avLst/>
              <a:gdLst/>
              <a:ahLst/>
              <a:cxnLst/>
              <a:rect l="l" t="t" r="r" b="b"/>
              <a:pathLst>
                <a:path w="22977" h="13309" extrusionOk="0">
                  <a:moveTo>
                    <a:pt x="10067" y="1055"/>
                  </a:moveTo>
                  <a:lnTo>
                    <a:pt x="5949" y="3452"/>
                  </a:lnTo>
                  <a:lnTo>
                    <a:pt x="10073" y="1059"/>
                  </a:lnTo>
                  <a:lnTo>
                    <a:pt x="10073" y="1059"/>
                  </a:lnTo>
                  <a:lnTo>
                    <a:pt x="10067" y="1055"/>
                  </a:lnTo>
                  <a:close/>
                  <a:moveTo>
                    <a:pt x="11897" y="0"/>
                  </a:moveTo>
                  <a:lnTo>
                    <a:pt x="10073" y="1059"/>
                  </a:lnTo>
                  <a:lnTo>
                    <a:pt x="10073" y="1059"/>
                  </a:lnTo>
                  <a:lnTo>
                    <a:pt x="21147" y="7460"/>
                  </a:lnTo>
                  <a:lnTo>
                    <a:pt x="22977" y="6386"/>
                  </a:lnTo>
                  <a:lnTo>
                    <a:pt x="11897" y="0"/>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80;p19"/>
            <p:cNvSpPr/>
            <p:nvPr/>
          </p:nvSpPr>
          <p:spPr>
            <a:xfrm>
              <a:off x="1610010" y="3053786"/>
              <a:ext cx="639263" cy="370035"/>
            </a:xfrm>
            <a:custGeom>
              <a:avLst/>
              <a:gdLst/>
              <a:ahLst/>
              <a:cxnLst/>
              <a:rect l="l" t="t" r="r" b="b"/>
              <a:pathLst>
                <a:path w="19316" h="11181" extrusionOk="0">
                  <a:moveTo>
                    <a:pt x="8236" y="1"/>
                  </a:moveTo>
                  <a:lnTo>
                    <a:pt x="0" y="4795"/>
                  </a:lnTo>
                  <a:lnTo>
                    <a:pt x="11080" y="11181"/>
                  </a:lnTo>
                  <a:lnTo>
                    <a:pt x="19316" y="6406"/>
                  </a:lnTo>
                  <a:lnTo>
                    <a:pt x="8236"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81;p19"/>
            <p:cNvSpPr/>
            <p:nvPr/>
          </p:nvSpPr>
          <p:spPr>
            <a:xfrm>
              <a:off x="1914819" y="3423793"/>
              <a:ext cx="61921" cy="393731"/>
            </a:xfrm>
            <a:custGeom>
              <a:avLst/>
              <a:gdLst/>
              <a:ahLst/>
              <a:cxnLst/>
              <a:rect l="l" t="t" r="r" b="b"/>
              <a:pathLst>
                <a:path w="1871" h="11897" extrusionOk="0">
                  <a:moveTo>
                    <a:pt x="1870" y="1"/>
                  </a:moveTo>
                  <a:lnTo>
                    <a:pt x="40" y="1075"/>
                  </a:lnTo>
                  <a:lnTo>
                    <a:pt x="0" y="11896"/>
                  </a:lnTo>
                  <a:lnTo>
                    <a:pt x="185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82;p19"/>
            <p:cNvSpPr/>
            <p:nvPr/>
          </p:nvSpPr>
          <p:spPr>
            <a:xfrm>
              <a:off x="1517178" y="2483650"/>
              <a:ext cx="368049" cy="570161"/>
            </a:xfrm>
            <a:custGeom>
              <a:avLst/>
              <a:gdLst/>
              <a:ahLst/>
              <a:cxnLst/>
              <a:rect l="l" t="t" r="r" b="b"/>
              <a:pathLst>
                <a:path w="11121" h="17228" extrusionOk="0">
                  <a:moveTo>
                    <a:pt x="40" y="1"/>
                  </a:moveTo>
                  <a:lnTo>
                    <a:pt x="0" y="10842"/>
                  </a:lnTo>
                  <a:lnTo>
                    <a:pt x="11080" y="17228"/>
                  </a:lnTo>
                  <a:lnTo>
                    <a:pt x="11120" y="6406"/>
                  </a:lnTo>
                  <a:lnTo>
                    <a:pt x="4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83;p19"/>
            <p:cNvSpPr/>
            <p:nvPr/>
          </p:nvSpPr>
          <p:spPr>
            <a:xfrm>
              <a:off x="1883875" y="2660082"/>
              <a:ext cx="61921" cy="393731"/>
            </a:xfrm>
            <a:custGeom>
              <a:avLst/>
              <a:gdLst/>
              <a:ahLst/>
              <a:cxnLst/>
              <a:rect l="l" t="t" r="r" b="b"/>
              <a:pathLst>
                <a:path w="1871" h="11897" extrusionOk="0">
                  <a:moveTo>
                    <a:pt x="1870" y="1"/>
                  </a:moveTo>
                  <a:lnTo>
                    <a:pt x="40" y="1075"/>
                  </a:lnTo>
                  <a:lnTo>
                    <a:pt x="0" y="11897"/>
                  </a:lnTo>
                  <a:lnTo>
                    <a:pt x="185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84;p19"/>
            <p:cNvSpPr/>
            <p:nvPr/>
          </p:nvSpPr>
          <p:spPr>
            <a:xfrm>
              <a:off x="1611963" y="2695660"/>
              <a:ext cx="273265" cy="516812"/>
            </a:xfrm>
            <a:custGeom>
              <a:avLst/>
              <a:gdLst/>
              <a:ahLst/>
              <a:cxnLst/>
              <a:rect l="l" t="t" r="r" b="b"/>
              <a:pathLst>
                <a:path w="8257" h="15616" extrusionOk="0">
                  <a:moveTo>
                    <a:pt x="8256" y="0"/>
                  </a:moveTo>
                  <a:lnTo>
                    <a:pt x="21" y="4774"/>
                  </a:lnTo>
                  <a:lnTo>
                    <a:pt x="1" y="15616"/>
                  </a:lnTo>
                  <a:lnTo>
                    <a:pt x="8216" y="10822"/>
                  </a:lnTo>
                  <a:lnTo>
                    <a:pt x="825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85;p19"/>
            <p:cNvSpPr/>
            <p:nvPr/>
          </p:nvSpPr>
          <p:spPr>
            <a:xfrm>
              <a:off x="1185364" y="2448768"/>
              <a:ext cx="760424" cy="440461"/>
            </a:xfrm>
            <a:custGeom>
              <a:avLst/>
              <a:gdLst/>
              <a:ahLst/>
              <a:cxnLst/>
              <a:rect l="l" t="t" r="r" b="b"/>
              <a:pathLst>
                <a:path w="22977" h="13309" extrusionOk="0">
                  <a:moveTo>
                    <a:pt x="10066" y="1055"/>
                  </a:moveTo>
                  <a:lnTo>
                    <a:pt x="5948" y="3452"/>
                  </a:lnTo>
                  <a:lnTo>
                    <a:pt x="10073" y="1059"/>
                  </a:lnTo>
                  <a:lnTo>
                    <a:pt x="10073" y="1059"/>
                  </a:lnTo>
                  <a:lnTo>
                    <a:pt x="10066" y="1055"/>
                  </a:lnTo>
                  <a:close/>
                  <a:moveTo>
                    <a:pt x="11896" y="0"/>
                  </a:moveTo>
                  <a:lnTo>
                    <a:pt x="10073" y="1059"/>
                  </a:lnTo>
                  <a:lnTo>
                    <a:pt x="10073" y="1059"/>
                  </a:lnTo>
                  <a:lnTo>
                    <a:pt x="21146" y="7460"/>
                  </a:lnTo>
                  <a:lnTo>
                    <a:pt x="22976" y="6386"/>
                  </a:lnTo>
                  <a:lnTo>
                    <a:pt x="11896" y="0"/>
                  </a:lnTo>
                  <a:close/>
                  <a:moveTo>
                    <a:pt x="5948" y="3452"/>
                  </a:moveTo>
                  <a:lnTo>
                    <a:pt x="0" y="6903"/>
                  </a:lnTo>
                  <a:lnTo>
                    <a:pt x="11081" y="13309"/>
                  </a:lnTo>
                  <a:lnTo>
                    <a:pt x="12911" y="12234"/>
                  </a:lnTo>
                  <a:lnTo>
                    <a:pt x="1830" y="5849"/>
                  </a:lnTo>
                  <a:lnTo>
                    <a:pt x="5948"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86;p19"/>
            <p:cNvSpPr/>
            <p:nvPr/>
          </p:nvSpPr>
          <p:spPr>
            <a:xfrm>
              <a:off x="1245928" y="2483650"/>
              <a:ext cx="639296" cy="370035"/>
            </a:xfrm>
            <a:custGeom>
              <a:avLst/>
              <a:gdLst/>
              <a:ahLst/>
              <a:cxnLst/>
              <a:rect l="l" t="t" r="r" b="b"/>
              <a:pathLst>
                <a:path w="19317" h="11181" extrusionOk="0">
                  <a:moveTo>
                    <a:pt x="8236" y="1"/>
                  </a:moveTo>
                  <a:lnTo>
                    <a:pt x="0" y="4795"/>
                  </a:lnTo>
                  <a:lnTo>
                    <a:pt x="11081" y="11180"/>
                  </a:lnTo>
                  <a:lnTo>
                    <a:pt x="19316" y="6406"/>
                  </a:lnTo>
                  <a:lnTo>
                    <a:pt x="823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87;p19"/>
            <p:cNvSpPr/>
            <p:nvPr/>
          </p:nvSpPr>
          <p:spPr>
            <a:xfrm>
              <a:off x="1551399" y="2853658"/>
              <a:ext cx="61259" cy="393731"/>
            </a:xfrm>
            <a:custGeom>
              <a:avLst/>
              <a:gdLst/>
              <a:ahLst/>
              <a:cxnLst/>
              <a:rect l="l" t="t" r="r" b="b"/>
              <a:pathLst>
                <a:path w="1851" h="11897" extrusionOk="0">
                  <a:moveTo>
                    <a:pt x="1851" y="0"/>
                  </a:moveTo>
                  <a:lnTo>
                    <a:pt x="21" y="1075"/>
                  </a:lnTo>
                  <a:lnTo>
                    <a:pt x="1" y="11896"/>
                  </a:lnTo>
                  <a:lnTo>
                    <a:pt x="1831" y="10842"/>
                  </a:lnTo>
                  <a:lnTo>
                    <a:pt x="185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88;p19"/>
            <p:cNvSpPr/>
            <p:nvPr/>
          </p:nvSpPr>
          <p:spPr>
            <a:xfrm>
              <a:off x="1153758" y="1913514"/>
              <a:ext cx="367388" cy="570161"/>
            </a:xfrm>
            <a:custGeom>
              <a:avLst/>
              <a:gdLst/>
              <a:ahLst/>
              <a:cxnLst/>
              <a:rect l="l" t="t" r="r" b="b"/>
              <a:pathLst>
                <a:path w="11101" h="17228" extrusionOk="0">
                  <a:moveTo>
                    <a:pt x="20" y="1"/>
                  </a:moveTo>
                  <a:lnTo>
                    <a:pt x="0" y="10822"/>
                  </a:lnTo>
                  <a:lnTo>
                    <a:pt x="11081" y="17228"/>
                  </a:lnTo>
                  <a:lnTo>
                    <a:pt x="11101" y="6406"/>
                  </a:lnTo>
                  <a:lnTo>
                    <a:pt x="2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89;p19"/>
            <p:cNvSpPr/>
            <p:nvPr/>
          </p:nvSpPr>
          <p:spPr>
            <a:xfrm>
              <a:off x="1520454" y="2089946"/>
              <a:ext cx="61259" cy="393731"/>
            </a:xfrm>
            <a:custGeom>
              <a:avLst/>
              <a:gdLst/>
              <a:ahLst/>
              <a:cxnLst/>
              <a:rect l="l" t="t" r="r" b="b"/>
              <a:pathLst>
                <a:path w="1851" h="11897" extrusionOk="0">
                  <a:moveTo>
                    <a:pt x="1851" y="1"/>
                  </a:moveTo>
                  <a:lnTo>
                    <a:pt x="21" y="1075"/>
                  </a:lnTo>
                  <a:lnTo>
                    <a:pt x="1" y="11897"/>
                  </a:lnTo>
                  <a:lnTo>
                    <a:pt x="1831" y="10842"/>
                  </a:lnTo>
                  <a:lnTo>
                    <a:pt x="1851"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90;p19"/>
            <p:cNvSpPr/>
            <p:nvPr/>
          </p:nvSpPr>
          <p:spPr>
            <a:xfrm>
              <a:off x="1247914" y="2125524"/>
              <a:ext cx="273232" cy="516812"/>
            </a:xfrm>
            <a:custGeom>
              <a:avLst/>
              <a:gdLst/>
              <a:ahLst/>
              <a:cxnLst/>
              <a:rect l="l" t="t" r="r" b="b"/>
              <a:pathLst>
                <a:path w="8256" h="15616" extrusionOk="0">
                  <a:moveTo>
                    <a:pt x="8256" y="0"/>
                  </a:moveTo>
                  <a:lnTo>
                    <a:pt x="20" y="4774"/>
                  </a:lnTo>
                  <a:lnTo>
                    <a:pt x="0" y="15616"/>
                  </a:lnTo>
                  <a:lnTo>
                    <a:pt x="8236" y="10822"/>
                  </a:lnTo>
                  <a:lnTo>
                    <a:pt x="825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91;p19"/>
            <p:cNvSpPr/>
            <p:nvPr/>
          </p:nvSpPr>
          <p:spPr>
            <a:xfrm>
              <a:off x="821282" y="1877970"/>
              <a:ext cx="760424" cy="441123"/>
            </a:xfrm>
            <a:custGeom>
              <a:avLst/>
              <a:gdLst/>
              <a:ahLst/>
              <a:cxnLst/>
              <a:rect l="l" t="t" r="r" b="b"/>
              <a:pathLst>
                <a:path w="22977" h="13329" extrusionOk="0">
                  <a:moveTo>
                    <a:pt x="5949" y="3462"/>
                  </a:moveTo>
                  <a:lnTo>
                    <a:pt x="1831" y="5849"/>
                  </a:lnTo>
                  <a:lnTo>
                    <a:pt x="1839" y="5853"/>
                  </a:lnTo>
                  <a:lnTo>
                    <a:pt x="1839" y="5853"/>
                  </a:lnTo>
                  <a:lnTo>
                    <a:pt x="5949" y="3462"/>
                  </a:lnTo>
                  <a:close/>
                  <a:moveTo>
                    <a:pt x="11896" y="0"/>
                  </a:moveTo>
                  <a:lnTo>
                    <a:pt x="5949" y="3462"/>
                  </a:lnTo>
                  <a:lnTo>
                    <a:pt x="10066" y="1075"/>
                  </a:lnTo>
                  <a:lnTo>
                    <a:pt x="21147" y="7480"/>
                  </a:lnTo>
                  <a:lnTo>
                    <a:pt x="22977" y="6406"/>
                  </a:lnTo>
                  <a:lnTo>
                    <a:pt x="11896" y="0"/>
                  </a:lnTo>
                  <a:close/>
                  <a:moveTo>
                    <a:pt x="1839" y="5853"/>
                  </a:moveTo>
                  <a:lnTo>
                    <a:pt x="1" y="6923"/>
                  </a:lnTo>
                  <a:lnTo>
                    <a:pt x="11081" y="13329"/>
                  </a:lnTo>
                  <a:lnTo>
                    <a:pt x="12911" y="12254"/>
                  </a:lnTo>
                  <a:lnTo>
                    <a:pt x="1839" y="5853"/>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92;p19"/>
            <p:cNvSpPr/>
            <p:nvPr/>
          </p:nvSpPr>
          <p:spPr>
            <a:xfrm>
              <a:off x="881846" y="1913514"/>
              <a:ext cx="639296" cy="370035"/>
            </a:xfrm>
            <a:custGeom>
              <a:avLst/>
              <a:gdLst/>
              <a:ahLst/>
              <a:cxnLst/>
              <a:rect l="l" t="t" r="r" b="b"/>
              <a:pathLst>
                <a:path w="19317" h="11181" extrusionOk="0">
                  <a:moveTo>
                    <a:pt x="8236" y="1"/>
                  </a:moveTo>
                  <a:lnTo>
                    <a:pt x="1" y="4775"/>
                  </a:lnTo>
                  <a:lnTo>
                    <a:pt x="11081" y="11180"/>
                  </a:lnTo>
                  <a:lnTo>
                    <a:pt x="19317" y="6406"/>
                  </a:lnTo>
                  <a:lnTo>
                    <a:pt x="8236"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93;p19"/>
            <p:cNvSpPr/>
            <p:nvPr/>
          </p:nvSpPr>
          <p:spPr>
            <a:xfrm>
              <a:off x="1187317" y="2283522"/>
              <a:ext cx="61259" cy="393731"/>
            </a:xfrm>
            <a:custGeom>
              <a:avLst/>
              <a:gdLst/>
              <a:ahLst/>
              <a:cxnLst/>
              <a:rect l="l" t="t" r="r" b="b"/>
              <a:pathLst>
                <a:path w="1851" h="11897" extrusionOk="0">
                  <a:moveTo>
                    <a:pt x="1851" y="0"/>
                  </a:moveTo>
                  <a:lnTo>
                    <a:pt x="21" y="1075"/>
                  </a:lnTo>
                  <a:lnTo>
                    <a:pt x="1" y="11896"/>
                  </a:lnTo>
                  <a:lnTo>
                    <a:pt x="1831" y="10842"/>
                  </a:lnTo>
                  <a:lnTo>
                    <a:pt x="185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94;p19"/>
            <p:cNvSpPr/>
            <p:nvPr/>
          </p:nvSpPr>
          <p:spPr>
            <a:xfrm>
              <a:off x="789676" y="1343379"/>
              <a:ext cx="367388" cy="570161"/>
            </a:xfrm>
            <a:custGeom>
              <a:avLst/>
              <a:gdLst/>
              <a:ahLst/>
              <a:cxnLst/>
              <a:rect l="l" t="t" r="r" b="b"/>
              <a:pathLst>
                <a:path w="11101" h="17228" extrusionOk="0">
                  <a:moveTo>
                    <a:pt x="21" y="0"/>
                  </a:moveTo>
                  <a:lnTo>
                    <a:pt x="1" y="10822"/>
                  </a:lnTo>
                  <a:lnTo>
                    <a:pt x="11081" y="17228"/>
                  </a:lnTo>
                  <a:lnTo>
                    <a:pt x="11101" y="6406"/>
                  </a:lnTo>
                  <a:lnTo>
                    <a:pt x="21" y="0"/>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95;p19"/>
            <p:cNvSpPr/>
            <p:nvPr/>
          </p:nvSpPr>
          <p:spPr>
            <a:xfrm>
              <a:off x="1156406" y="1519811"/>
              <a:ext cx="61888" cy="393731"/>
            </a:xfrm>
            <a:custGeom>
              <a:avLst/>
              <a:gdLst/>
              <a:ahLst/>
              <a:cxnLst/>
              <a:rect l="l" t="t" r="r" b="b"/>
              <a:pathLst>
                <a:path w="1870" h="11897" extrusionOk="0">
                  <a:moveTo>
                    <a:pt x="1870" y="1"/>
                  </a:moveTo>
                  <a:lnTo>
                    <a:pt x="20" y="1075"/>
                  </a:lnTo>
                  <a:lnTo>
                    <a:pt x="0" y="11897"/>
                  </a:lnTo>
                  <a:lnTo>
                    <a:pt x="1830" y="1082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96;p19"/>
            <p:cNvSpPr/>
            <p:nvPr/>
          </p:nvSpPr>
          <p:spPr>
            <a:xfrm>
              <a:off x="883832" y="1555355"/>
              <a:ext cx="273232" cy="516183"/>
            </a:xfrm>
            <a:custGeom>
              <a:avLst/>
              <a:gdLst/>
              <a:ahLst/>
              <a:cxnLst/>
              <a:rect l="l" t="t" r="r" b="b"/>
              <a:pathLst>
                <a:path w="8256" h="15597" extrusionOk="0">
                  <a:moveTo>
                    <a:pt x="8256" y="1"/>
                  </a:moveTo>
                  <a:lnTo>
                    <a:pt x="40" y="4775"/>
                  </a:lnTo>
                  <a:lnTo>
                    <a:pt x="0" y="15597"/>
                  </a:lnTo>
                  <a:lnTo>
                    <a:pt x="8236" y="10823"/>
                  </a:lnTo>
                  <a:lnTo>
                    <a:pt x="8256"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97;p19"/>
            <p:cNvSpPr/>
            <p:nvPr/>
          </p:nvSpPr>
          <p:spPr>
            <a:xfrm>
              <a:off x="457200" y="1307834"/>
              <a:ext cx="761086" cy="441123"/>
            </a:xfrm>
            <a:custGeom>
              <a:avLst/>
              <a:gdLst/>
              <a:ahLst/>
              <a:cxnLst/>
              <a:rect l="l" t="t" r="r" b="b"/>
              <a:pathLst>
                <a:path w="22997" h="13329" extrusionOk="0">
                  <a:moveTo>
                    <a:pt x="5949" y="3462"/>
                  </a:moveTo>
                  <a:lnTo>
                    <a:pt x="1831" y="5849"/>
                  </a:lnTo>
                  <a:lnTo>
                    <a:pt x="1839" y="5853"/>
                  </a:lnTo>
                  <a:lnTo>
                    <a:pt x="1839" y="5853"/>
                  </a:lnTo>
                  <a:lnTo>
                    <a:pt x="5949" y="3462"/>
                  </a:lnTo>
                  <a:close/>
                  <a:moveTo>
                    <a:pt x="11897" y="0"/>
                  </a:moveTo>
                  <a:lnTo>
                    <a:pt x="5949" y="3462"/>
                  </a:lnTo>
                  <a:lnTo>
                    <a:pt x="10067" y="1074"/>
                  </a:lnTo>
                  <a:lnTo>
                    <a:pt x="21147" y="7480"/>
                  </a:lnTo>
                  <a:lnTo>
                    <a:pt x="22997" y="6406"/>
                  </a:lnTo>
                  <a:lnTo>
                    <a:pt x="11897" y="0"/>
                  </a:lnTo>
                  <a:close/>
                  <a:moveTo>
                    <a:pt x="1839" y="5853"/>
                  </a:moveTo>
                  <a:lnTo>
                    <a:pt x="1" y="6923"/>
                  </a:lnTo>
                  <a:lnTo>
                    <a:pt x="11081" y="13328"/>
                  </a:lnTo>
                  <a:lnTo>
                    <a:pt x="12931" y="12254"/>
                  </a:lnTo>
                  <a:lnTo>
                    <a:pt x="1839" y="5853"/>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98;p19"/>
            <p:cNvSpPr/>
            <p:nvPr/>
          </p:nvSpPr>
          <p:spPr>
            <a:xfrm>
              <a:off x="517798" y="1343379"/>
              <a:ext cx="639263" cy="370035"/>
            </a:xfrm>
            <a:custGeom>
              <a:avLst/>
              <a:gdLst/>
              <a:ahLst/>
              <a:cxnLst/>
              <a:rect l="l" t="t" r="r" b="b"/>
              <a:pathLst>
                <a:path w="19316" h="11181" extrusionOk="0">
                  <a:moveTo>
                    <a:pt x="8236" y="0"/>
                  </a:moveTo>
                  <a:lnTo>
                    <a:pt x="0" y="4775"/>
                  </a:lnTo>
                  <a:lnTo>
                    <a:pt x="11100" y="11180"/>
                  </a:lnTo>
                  <a:lnTo>
                    <a:pt x="19316" y="6406"/>
                  </a:lnTo>
                  <a:lnTo>
                    <a:pt x="8236"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99;p19"/>
            <p:cNvSpPr/>
            <p:nvPr/>
          </p:nvSpPr>
          <p:spPr>
            <a:xfrm>
              <a:off x="823268" y="1713386"/>
              <a:ext cx="61921" cy="393731"/>
            </a:xfrm>
            <a:custGeom>
              <a:avLst/>
              <a:gdLst/>
              <a:ahLst/>
              <a:cxnLst/>
              <a:rect l="l" t="t" r="r" b="b"/>
              <a:pathLst>
                <a:path w="1871" h="11897" extrusionOk="0">
                  <a:moveTo>
                    <a:pt x="1870" y="0"/>
                  </a:moveTo>
                  <a:lnTo>
                    <a:pt x="20" y="1074"/>
                  </a:lnTo>
                  <a:lnTo>
                    <a:pt x="0" y="11896"/>
                  </a:lnTo>
                  <a:lnTo>
                    <a:pt x="1830" y="1082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00;p19"/>
            <p:cNvSpPr/>
            <p:nvPr/>
          </p:nvSpPr>
          <p:spPr>
            <a:xfrm>
              <a:off x="2383548" y="4539045"/>
              <a:ext cx="91574" cy="279851"/>
            </a:xfrm>
            <a:custGeom>
              <a:avLst/>
              <a:gdLst/>
              <a:ahLst/>
              <a:cxnLst/>
              <a:rect l="l" t="t" r="r" b="b"/>
              <a:pathLst>
                <a:path w="2767" h="8456" extrusionOk="0">
                  <a:moveTo>
                    <a:pt x="2010" y="1"/>
                  </a:moveTo>
                  <a:lnTo>
                    <a:pt x="21" y="339"/>
                  </a:lnTo>
                  <a:lnTo>
                    <a:pt x="1" y="2149"/>
                  </a:lnTo>
                  <a:lnTo>
                    <a:pt x="1" y="2149"/>
                  </a:lnTo>
                  <a:lnTo>
                    <a:pt x="1155" y="1950"/>
                  </a:lnTo>
                  <a:lnTo>
                    <a:pt x="1135" y="7540"/>
                  </a:lnTo>
                  <a:lnTo>
                    <a:pt x="2726" y="8455"/>
                  </a:lnTo>
                  <a:lnTo>
                    <a:pt x="2766" y="438"/>
                  </a:lnTo>
                  <a:lnTo>
                    <a:pt x="2010"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01;p19"/>
            <p:cNvSpPr/>
            <p:nvPr/>
          </p:nvSpPr>
          <p:spPr>
            <a:xfrm>
              <a:off x="1985246" y="3952229"/>
              <a:ext cx="180434" cy="336014"/>
            </a:xfrm>
            <a:custGeom>
              <a:avLst/>
              <a:gdLst/>
              <a:ahLst/>
              <a:cxnLst/>
              <a:rect l="l" t="t" r="r" b="b"/>
              <a:pathLst>
                <a:path w="5452" h="10153" extrusionOk="0">
                  <a:moveTo>
                    <a:pt x="1536" y="1"/>
                  </a:moveTo>
                  <a:cubicBezTo>
                    <a:pt x="479" y="1"/>
                    <a:pt x="91" y="1124"/>
                    <a:pt x="61" y="1201"/>
                  </a:cubicBezTo>
                  <a:lnTo>
                    <a:pt x="1393" y="2713"/>
                  </a:lnTo>
                  <a:cubicBezTo>
                    <a:pt x="1410" y="2662"/>
                    <a:pt x="1740" y="1801"/>
                    <a:pt x="2299" y="1801"/>
                  </a:cubicBezTo>
                  <a:cubicBezTo>
                    <a:pt x="2401" y="1801"/>
                    <a:pt x="2510" y="1830"/>
                    <a:pt x="2627" y="1897"/>
                  </a:cubicBezTo>
                  <a:cubicBezTo>
                    <a:pt x="3562" y="2434"/>
                    <a:pt x="3621" y="3449"/>
                    <a:pt x="3621" y="3747"/>
                  </a:cubicBezTo>
                  <a:cubicBezTo>
                    <a:pt x="3621" y="5219"/>
                    <a:pt x="180" y="6492"/>
                    <a:pt x="1" y="6552"/>
                  </a:cubicBezTo>
                  <a:lnTo>
                    <a:pt x="1" y="7010"/>
                  </a:lnTo>
                  <a:lnTo>
                    <a:pt x="5451" y="10153"/>
                  </a:lnTo>
                  <a:lnTo>
                    <a:pt x="5451" y="8561"/>
                  </a:lnTo>
                  <a:lnTo>
                    <a:pt x="2865" y="7049"/>
                  </a:lnTo>
                  <a:cubicBezTo>
                    <a:pt x="2985" y="7030"/>
                    <a:pt x="5332" y="6612"/>
                    <a:pt x="5332" y="4742"/>
                  </a:cubicBezTo>
                  <a:cubicBezTo>
                    <a:pt x="5332" y="3727"/>
                    <a:pt x="5034" y="1738"/>
                    <a:pt x="2647" y="346"/>
                  </a:cubicBezTo>
                  <a:cubicBezTo>
                    <a:pt x="2213" y="97"/>
                    <a:pt x="1846" y="1"/>
                    <a:pt x="1536" y="1"/>
                  </a:cubicBez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02;p19"/>
            <p:cNvSpPr/>
            <p:nvPr/>
          </p:nvSpPr>
          <p:spPr>
            <a:xfrm>
              <a:off x="1628445" y="3401090"/>
              <a:ext cx="172491" cy="303117"/>
            </a:xfrm>
            <a:custGeom>
              <a:avLst/>
              <a:gdLst/>
              <a:ahLst/>
              <a:cxnLst/>
              <a:rect l="l" t="t" r="r" b="b"/>
              <a:pathLst>
                <a:path w="5212" h="9159" extrusionOk="0">
                  <a:moveTo>
                    <a:pt x="1392" y="1"/>
                  </a:moveTo>
                  <a:cubicBezTo>
                    <a:pt x="552" y="1"/>
                    <a:pt x="367" y="788"/>
                    <a:pt x="338" y="846"/>
                  </a:cubicBezTo>
                  <a:lnTo>
                    <a:pt x="1591" y="2278"/>
                  </a:lnTo>
                  <a:cubicBezTo>
                    <a:pt x="1607" y="2232"/>
                    <a:pt x="1705" y="1715"/>
                    <a:pt x="2148" y="1715"/>
                  </a:cubicBezTo>
                  <a:cubicBezTo>
                    <a:pt x="2281" y="1715"/>
                    <a:pt x="2444" y="1761"/>
                    <a:pt x="2646" y="1880"/>
                  </a:cubicBezTo>
                  <a:cubicBezTo>
                    <a:pt x="3083" y="2139"/>
                    <a:pt x="3501" y="2755"/>
                    <a:pt x="3501" y="3253"/>
                  </a:cubicBezTo>
                  <a:cubicBezTo>
                    <a:pt x="3501" y="3679"/>
                    <a:pt x="3288" y="3892"/>
                    <a:pt x="3014" y="3892"/>
                  </a:cubicBezTo>
                  <a:cubicBezTo>
                    <a:pt x="2904" y="3892"/>
                    <a:pt x="2785" y="3858"/>
                    <a:pt x="2666" y="3790"/>
                  </a:cubicBezTo>
                  <a:lnTo>
                    <a:pt x="2308" y="3591"/>
                  </a:lnTo>
                  <a:lnTo>
                    <a:pt x="2308" y="4784"/>
                  </a:lnTo>
                  <a:cubicBezTo>
                    <a:pt x="2328" y="4784"/>
                    <a:pt x="2447" y="4804"/>
                    <a:pt x="2626" y="4904"/>
                  </a:cubicBezTo>
                  <a:cubicBezTo>
                    <a:pt x="3183" y="5222"/>
                    <a:pt x="3621" y="5978"/>
                    <a:pt x="3621" y="6674"/>
                  </a:cubicBezTo>
                  <a:cubicBezTo>
                    <a:pt x="3621" y="7116"/>
                    <a:pt x="3443" y="7320"/>
                    <a:pt x="3153" y="7320"/>
                  </a:cubicBezTo>
                  <a:cubicBezTo>
                    <a:pt x="2999" y="7320"/>
                    <a:pt x="2813" y="7262"/>
                    <a:pt x="2606" y="7152"/>
                  </a:cubicBezTo>
                  <a:cubicBezTo>
                    <a:pt x="1572" y="6535"/>
                    <a:pt x="1472" y="5322"/>
                    <a:pt x="1472" y="5262"/>
                  </a:cubicBezTo>
                  <a:lnTo>
                    <a:pt x="0" y="5242"/>
                  </a:lnTo>
                  <a:lnTo>
                    <a:pt x="0" y="5242"/>
                  </a:lnTo>
                  <a:cubicBezTo>
                    <a:pt x="20" y="5341"/>
                    <a:pt x="477" y="7490"/>
                    <a:pt x="2626" y="8723"/>
                  </a:cubicBezTo>
                  <a:cubicBezTo>
                    <a:pt x="3127" y="9017"/>
                    <a:pt x="3584" y="9159"/>
                    <a:pt x="3969" y="9159"/>
                  </a:cubicBezTo>
                  <a:cubicBezTo>
                    <a:pt x="4730" y="9159"/>
                    <a:pt x="5212" y="8606"/>
                    <a:pt x="5212" y="7589"/>
                  </a:cubicBezTo>
                  <a:cubicBezTo>
                    <a:pt x="5212" y="6734"/>
                    <a:pt x="4874" y="5918"/>
                    <a:pt x="4337" y="5222"/>
                  </a:cubicBezTo>
                  <a:cubicBezTo>
                    <a:pt x="4715" y="5103"/>
                    <a:pt x="4953" y="4745"/>
                    <a:pt x="4953" y="4088"/>
                  </a:cubicBezTo>
                  <a:cubicBezTo>
                    <a:pt x="4953" y="2716"/>
                    <a:pt x="3998" y="1184"/>
                    <a:pt x="2666" y="428"/>
                  </a:cubicBezTo>
                  <a:cubicBezTo>
                    <a:pt x="2128" y="115"/>
                    <a:pt x="1712" y="1"/>
                    <a:pt x="1392"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03;p19"/>
            <p:cNvSpPr/>
            <p:nvPr/>
          </p:nvSpPr>
          <p:spPr>
            <a:xfrm>
              <a:off x="1245267" y="2843133"/>
              <a:ext cx="189634" cy="295605"/>
            </a:xfrm>
            <a:custGeom>
              <a:avLst/>
              <a:gdLst/>
              <a:ahLst/>
              <a:cxnLst/>
              <a:rect l="l" t="t" r="r" b="b"/>
              <a:pathLst>
                <a:path w="5730" h="8932" extrusionOk="0">
                  <a:moveTo>
                    <a:pt x="3442" y="2487"/>
                  </a:moveTo>
                  <a:lnTo>
                    <a:pt x="3442" y="4774"/>
                  </a:lnTo>
                  <a:lnTo>
                    <a:pt x="2169" y="4038"/>
                  </a:lnTo>
                  <a:lnTo>
                    <a:pt x="3422" y="2487"/>
                  </a:lnTo>
                  <a:close/>
                  <a:moveTo>
                    <a:pt x="3362" y="0"/>
                  </a:moveTo>
                  <a:lnTo>
                    <a:pt x="1" y="3839"/>
                  </a:lnTo>
                  <a:lnTo>
                    <a:pt x="1" y="4396"/>
                  </a:lnTo>
                  <a:lnTo>
                    <a:pt x="3422" y="6386"/>
                  </a:lnTo>
                  <a:lnTo>
                    <a:pt x="3422" y="8077"/>
                  </a:lnTo>
                  <a:lnTo>
                    <a:pt x="4914" y="8932"/>
                  </a:lnTo>
                  <a:lnTo>
                    <a:pt x="4914" y="7241"/>
                  </a:lnTo>
                  <a:lnTo>
                    <a:pt x="5730" y="7699"/>
                  </a:lnTo>
                  <a:lnTo>
                    <a:pt x="5730" y="6107"/>
                  </a:lnTo>
                  <a:lnTo>
                    <a:pt x="4934" y="5630"/>
                  </a:lnTo>
                  <a:lnTo>
                    <a:pt x="4934" y="915"/>
                  </a:lnTo>
                  <a:lnTo>
                    <a:pt x="3362"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04;p19"/>
            <p:cNvSpPr/>
            <p:nvPr/>
          </p:nvSpPr>
          <p:spPr>
            <a:xfrm>
              <a:off x="896342" y="2236129"/>
              <a:ext cx="168553" cy="311987"/>
            </a:xfrm>
            <a:custGeom>
              <a:avLst/>
              <a:gdLst/>
              <a:ahLst/>
              <a:cxnLst/>
              <a:rect l="l" t="t" r="r" b="b"/>
              <a:pathLst>
                <a:path w="5093" h="9427" extrusionOk="0">
                  <a:moveTo>
                    <a:pt x="1094" y="0"/>
                  </a:moveTo>
                  <a:lnTo>
                    <a:pt x="498" y="3979"/>
                  </a:lnTo>
                  <a:cubicBezTo>
                    <a:pt x="717" y="3998"/>
                    <a:pt x="1114" y="4078"/>
                    <a:pt x="1691" y="4416"/>
                  </a:cubicBezTo>
                  <a:cubicBezTo>
                    <a:pt x="2606" y="4953"/>
                    <a:pt x="3502" y="5809"/>
                    <a:pt x="3502" y="6883"/>
                  </a:cubicBezTo>
                  <a:cubicBezTo>
                    <a:pt x="3502" y="7353"/>
                    <a:pt x="3299" y="7612"/>
                    <a:pt x="2975" y="7612"/>
                  </a:cubicBezTo>
                  <a:cubicBezTo>
                    <a:pt x="2834" y="7612"/>
                    <a:pt x="2669" y="7563"/>
                    <a:pt x="2487" y="7460"/>
                  </a:cubicBezTo>
                  <a:cubicBezTo>
                    <a:pt x="1771" y="7042"/>
                    <a:pt x="1393" y="6405"/>
                    <a:pt x="1274" y="5848"/>
                  </a:cubicBezTo>
                  <a:lnTo>
                    <a:pt x="0" y="5809"/>
                  </a:lnTo>
                  <a:lnTo>
                    <a:pt x="0" y="5809"/>
                  </a:lnTo>
                  <a:cubicBezTo>
                    <a:pt x="279" y="6783"/>
                    <a:pt x="995" y="8136"/>
                    <a:pt x="2487" y="8992"/>
                  </a:cubicBezTo>
                  <a:cubicBezTo>
                    <a:pt x="2995" y="9286"/>
                    <a:pt x="3456" y="9427"/>
                    <a:pt x="3844" y="9427"/>
                  </a:cubicBezTo>
                  <a:cubicBezTo>
                    <a:pt x="4611" y="9427"/>
                    <a:pt x="5093" y="8875"/>
                    <a:pt x="5093" y="7858"/>
                  </a:cubicBezTo>
                  <a:cubicBezTo>
                    <a:pt x="5093" y="5630"/>
                    <a:pt x="3820" y="4297"/>
                    <a:pt x="2487" y="3521"/>
                  </a:cubicBezTo>
                  <a:cubicBezTo>
                    <a:pt x="2427" y="3481"/>
                    <a:pt x="2368" y="3461"/>
                    <a:pt x="2308" y="3422"/>
                  </a:cubicBezTo>
                  <a:lnTo>
                    <a:pt x="2447" y="2407"/>
                  </a:lnTo>
                  <a:lnTo>
                    <a:pt x="4655" y="3660"/>
                  </a:lnTo>
                  <a:lnTo>
                    <a:pt x="4655" y="2069"/>
                  </a:lnTo>
                  <a:lnTo>
                    <a:pt x="1094"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05;p19"/>
            <p:cNvSpPr/>
            <p:nvPr/>
          </p:nvSpPr>
          <p:spPr>
            <a:xfrm>
              <a:off x="523060" y="1702829"/>
              <a:ext cx="178448" cy="285742"/>
            </a:xfrm>
            <a:custGeom>
              <a:avLst/>
              <a:gdLst/>
              <a:ahLst/>
              <a:cxnLst/>
              <a:rect l="l" t="t" r="r" b="b"/>
              <a:pathLst>
                <a:path w="5392" h="8634" extrusionOk="0">
                  <a:moveTo>
                    <a:pt x="2240" y="4031"/>
                  </a:moveTo>
                  <a:cubicBezTo>
                    <a:pt x="2386" y="4031"/>
                    <a:pt x="2550" y="4079"/>
                    <a:pt x="2726" y="4178"/>
                  </a:cubicBezTo>
                  <a:cubicBezTo>
                    <a:pt x="3322" y="4536"/>
                    <a:pt x="3800" y="5332"/>
                    <a:pt x="3800" y="6048"/>
                  </a:cubicBezTo>
                  <a:cubicBezTo>
                    <a:pt x="3786" y="6533"/>
                    <a:pt x="3560" y="6806"/>
                    <a:pt x="3216" y="6806"/>
                  </a:cubicBezTo>
                  <a:cubicBezTo>
                    <a:pt x="3066" y="6806"/>
                    <a:pt x="2893" y="6754"/>
                    <a:pt x="2706" y="6645"/>
                  </a:cubicBezTo>
                  <a:cubicBezTo>
                    <a:pt x="2089" y="6287"/>
                    <a:pt x="1651" y="5511"/>
                    <a:pt x="1651" y="4815"/>
                  </a:cubicBezTo>
                  <a:cubicBezTo>
                    <a:pt x="1651" y="4309"/>
                    <a:pt x="1890" y="4031"/>
                    <a:pt x="2240" y="4031"/>
                  </a:cubicBezTo>
                  <a:close/>
                  <a:moveTo>
                    <a:pt x="2765" y="1"/>
                  </a:moveTo>
                  <a:lnTo>
                    <a:pt x="1114" y="1294"/>
                  </a:lnTo>
                  <a:cubicBezTo>
                    <a:pt x="378" y="2010"/>
                    <a:pt x="20" y="2448"/>
                    <a:pt x="0" y="3860"/>
                  </a:cubicBezTo>
                  <a:cubicBezTo>
                    <a:pt x="0" y="5392"/>
                    <a:pt x="1214" y="7302"/>
                    <a:pt x="2785" y="8197"/>
                  </a:cubicBezTo>
                  <a:cubicBezTo>
                    <a:pt x="3250" y="8470"/>
                    <a:pt x="3727" y="8634"/>
                    <a:pt x="4142" y="8634"/>
                  </a:cubicBezTo>
                  <a:cubicBezTo>
                    <a:pt x="4844" y="8634"/>
                    <a:pt x="5371" y="8164"/>
                    <a:pt x="5371" y="6963"/>
                  </a:cubicBezTo>
                  <a:cubicBezTo>
                    <a:pt x="5391" y="5093"/>
                    <a:pt x="4118" y="3422"/>
                    <a:pt x="3163" y="2865"/>
                  </a:cubicBezTo>
                  <a:cubicBezTo>
                    <a:pt x="2903" y="2719"/>
                    <a:pt x="2736" y="2706"/>
                    <a:pt x="2683" y="2706"/>
                  </a:cubicBezTo>
                  <a:cubicBezTo>
                    <a:pt x="2672" y="2706"/>
                    <a:pt x="2666" y="2706"/>
                    <a:pt x="2666" y="2706"/>
                  </a:cubicBezTo>
                  <a:lnTo>
                    <a:pt x="4735" y="1135"/>
                  </a:lnTo>
                  <a:lnTo>
                    <a:pt x="2765"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056" name="Picture 8" descr="https://cdn-icons-png.flaticon.com/512/4638/4638918.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Effect>
                      <a14:brightnessContrast bright="100000" contrast="21000"/>
                    </a14:imgEffect>
                  </a14:imgLayer>
                </a14:imgProps>
              </a:ext>
              <a:ext uri="{28A0092B-C50C-407E-A947-70E740481C1C}">
                <a14:useLocalDpi xmlns:a14="http://schemas.microsoft.com/office/drawing/2010/main" val="0"/>
              </a:ext>
            </a:extLst>
          </a:blip>
          <a:srcRect/>
          <a:stretch>
            <a:fillRect/>
          </a:stretch>
        </p:blipFill>
        <p:spPr bwMode="auto">
          <a:xfrm>
            <a:off x="5342389" y="4589208"/>
            <a:ext cx="709008" cy="408037"/>
          </a:xfrm>
          <a:prstGeom prst="rect">
            <a:avLst/>
          </a:prstGeom>
          <a:noFill/>
          <a:ln>
            <a:solidFill>
              <a:schemeClr val="bg1">
                <a:alpha val="99000"/>
              </a:schemeClr>
            </a:solidFill>
          </a:ln>
        </p:spPr>
      </p:pic>
      <p:pic>
        <p:nvPicPr>
          <p:cNvPr id="2058" name="Picture 10" descr="https://cdn-icons-png.flaticon.com/512/7244/7244673.pn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93000"/>
                    </a14:imgEffect>
                  </a14:imgLayer>
                </a14:imgProps>
              </a:ext>
              <a:ext uri="{28A0092B-C50C-407E-A947-70E740481C1C}">
                <a14:useLocalDpi xmlns:a14="http://schemas.microsoft.com/office/drawing/2010/main" val="0"/>
              </a:ext>
            </a:extLst>
          </a:blip>
          <a:srcRect/>
          <a:stretch>
            <a:fillRect/>
          </a:stretch>
        </p:blipFill>
        <p:spPr bwMode="auto">
          <a:xfrm>
            <a:off x="5189986" y="3619237"/>
            <a:ext cx="957375" cy="9573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cdn-icons.flaticon.com/png/512/1566/premium/1566210.png?token=exp=1652533993~hmac=8615f9b963a479d8fa05d2340001136e"/>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Effect>
                      <a14:brightnessContrast bright="100000" contrast="30000"/>
                    </a14:imgEffect>
                  </a14:imgLayer>
                </a14:imgProps>
              </a:ext>
              <a:ext uri="{28A0092B-C50C-407E-A947-70E740481C1C}">
                <a14:useLocalDpi xmlns:a14="http://schemas.microsoft.com/office/drawing/2010/main" val="0"/>
              </a:ext>
            </a:extLst>
          </a:blip>
          <a:srcRect/>
          <a:stretch>
            <a:fillRect/>
          </a:stretch>
        </p:blipFill>
        <p:spPr bwMode="auto">
          <a:xfrm>
            <a:off x="5486503" y="2436292"/>
            <a:ext cx="550543" cy="55054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cdn-icons-png.flaticon.com/512/2399/2399662.pn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contrast="77000"/>
                    </a14:imgEffect>
                  </a14:imgLayer>
                </a14:imgProps>
              </a:ext>
              <a:ext uri="{28A0092B-C50C-407E-A947-70E740481C1C}">
                <a14:useLocalDpi xmlns:a14="http://schemas.microsoft.com/office/drawing/2010/main" val="0"/>
              </a:ext>
            </a:extLst>
          </a:blip>
          <a:srcRect/>
          <a:stretch>
            <a:fillRect/>
          </a:stretch>
        </p:blipFill>
        <p:spPr bwMode="auto">
          <a:xfrm>
            <a:off x="5189986" y="3159049"/>
            <a:ext cx="895712" cy="4913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cdn-icons.flaticon.com/png/512/2704/premium/2704022.png?token=exp=1652534249~hmac=3e1cbd410ed18bf1ad617fb721beaf3c"/>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475025" y="1687841"/>
            <a:ext cx="567829" cy="56782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cdn-icons.flaticon.com/png/512/2696/premium/2696583.png?token=exp=1652534454~hmac=ecc84f56f65e90978c30a8ba6af38bd6"/>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255253" y="5117606"/>
            <a:ext cx="926521" cy="747754"/>
          </a:xfrm>
          <a:prstGeom prst="rect">
            <a:avLst/>
          </a:prstGeom>
          <a:noFill/>
          <a:extLst>
            <a:ext uri="{909E8E84-426E-40DD-AFC4-6F175D3DCCD1}">
              <a14:hiddenFill xmlns:a14="http://schemas.microsoft.com/office/drawing/2010/main">
                <a:solidFill>
                  <a:srgbClr val="FFFFFF"/>
                </a:solidFill>
              </a14:hiddenFill>
            </a:ext>
          </a:extLst>
        </p:spPr>
      </p:pic>
      <p:sp>
        <p:nvSpPr>
          <p:cNvPr id="79" name="Google Shape;206;p19"/>
          <p:cNvSpPr/>
          <p:nvPr/>
        </p:nvSpPr>
        <p:spPr>
          <a:xfrm>
            <a:off x="6780299" y="1685370"/>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600" dirty="0">
                <a:ea typeface="Roboto"/>
              </a:rPr>
              <a:t>Programming</a:t>
            </a:r>
            <a:endParaRPr sz="1600" dirty="0">
              <a:solidFill>
                <a:srgbClr val="000000"/>
              </a:solidFill>
              <a:latin typeface="Roboto"/>
              <a:ea typeface="Roboto"/>
              <a:cs typeface="Roboto"/>
              <a:sym typeface="Roboto"/>
            </a:endParaRPr>
          </a:p>
        </p:txBody>
      </p:sp>
      <p:sp>
        <p:nvSpPr>
          <p:cNvPr id="80" name="Google Shape;206;p19"/>
          <p:cNvSpPr/>
          <p:nvPr/>
        </p:nvSpPr>
        <p:spPr>
          <a:xfrm>
            <a:off x="6780299" y="2395711"/>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600" dirty="0"/>
              <a:t>Component Mapping &amp; Soldering</a:t>
            </a:r>
            <a:endParaRPr lang="en-IN" sz="1600" dirty="0"/>
          </a:p>
        </p:txBody>
      </p:sp>
      <p:sp>
        <p:nvSpPr>
          <p:cNvPr id="81" name="Google Shape;206;p19"/>
          <p:cNvSpPr/>
          <p:nvPr/>
        </p:nvSpPr>
        <p:spPr>
          <a:xfrm>
            <a:off x="6780299" y="3199144"/>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PCB Printing &amp; Connectivity Testing</a:t>
            </a:r>
            <a:endParaRPr lang="en-IN" sz="1600" dirty="0"/>
          </a:p>
          <a:p>
            <a:pPr marL="0" lvl="0" indent="0" algn="r" rtl="0">
              <a:spcBef>
                <a:spcPts val="0"/>
              </a:spcBef>
              <a:spcAft>
                <a:spcPts val="0"/>
              </a:spcAft>
              <a:buNone/>
            </a:pPr>
            <a:endParaRPr sz="1600" dirty="0">
              <a:solidFill>
                <a:srgbClr val="000000"/>
              </a:solidFill>
              <a:latin typeface="Roboto"/>
              <a:ea typeface="Roboto"/>
              <a:cs typeface="Roboto"/>
              <a:sym typeface="Roboto"/>
            </a:endParaRPr>
          </a:p>
        </p:txBody>
      </p:sp>
      <p:sp>
        <p:nvSpPr>
          <p:cNvPr id="82" name="Google Shape;206;p19"/>
          <p:cNvSpPr/>
          <p:nvPr/>
        </p:nvSpPr>
        <p:spPr>
          <a:xfrm>
            <a:off x="6849440" y="3887821"/>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Components Procurement</a:t>
            </a:r>
            <a:endParaRPr lang="en-IN" sz="1600" dirty="0"/>
          </a:p>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83" name="Google Shape;206;p19"/>
          <p:cNvSpPr/>
          <p:nvPr/>
        </p:nvSpPr>
        <p:spPr>
          <a:xfrm>
            <a:off x="6858998" y="4560784"/>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Circuit Design</a:t>
            </a:r>
            <a:endParaRPr lang="en-IN" sz="1600" dirty="0"/>
          </a:p>
          <a:p>
            <a:pPr marL="0" lvl="0" indent="0" rtl="0">
              <a:spcBef>
                <a:spcPts val="0"/>
              </a:spcBef>
              <a:spcAft>
                <a:spcPts val="0"/>
              </a:spcAft>
              <a:buNone/>
            </a:pPr>
            <a:endParaRPr sz="1200" dirty="0">
              <a:solidFill>
                <a:srgbClr val="000000"/>
              </a:solidFill>
              <a:latin typeface="Roboto"/>
              <a:ea typeface="Roboto"/>
              <a:cs typeface="Roboto"/>
              <a:sym typeface="Roboto"/>
            </a:endParaRPr>
          </a:p>
        </p:txBody>
      </p:sp>
      <p:sp>
        <p:nvSpPr>
          <p:cNvPr id="84" name="Google Shape;206;p19"/>
          <p:cNvSpPr/>
          <p:nvPr/>
        </p:nvSpPr>
        <p:spPr>
          <a:xfrm>
            <a:off x="6852152" y="5290549"/>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Choosing Microcontroller</a:t>
            </a:r>
            <a:endParaRPr lang="en-US" sz="1600" dirty="0">
              <a:latin typeface="Roboto"/>
              <a:ea typeface="Roboto"/>
              <a:cs typeface="Roboto"/>
              <a:sym typeface="Roboto"/>
            </a:endParaRPr>
          </a:p>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529" y="159028"/>
            <a:ext cx="11113114" cy="450574"/>
          </a:xfrm>
        </p:spPr>
        <p:txBody>
          <a:bodyPr>
            <a:normAutofit fontScale="90000"/>
          </a:bodyPr>
          <a:lstStyle/>
          <a:p>
            <a:r>
              <a:rPr lang="en-US" dirty="0">
                <a:solidFill>
                  <a:schemeClr val="accent1"/>
                </a:solidFill>
              </a:rPr>
              <a:t>BLOCK DIAGRAM</a:t>
            </a:r>
            <a:endParaRPr lang="en-IN" dirty="0">
              <a:solidFill>
                <a:schemeClr val="accent1"/>
              </a:solidFill>
            </a:endParaRPr>
          </a:p>
        </p:txBody>
      </p:sp>
      <p:pic>
        <p:nvPicPr>
          <p:cNvPr id="6" name="Picture 5">
            <a:extLst>
              <a:ext uri="{FF2B5EF4-FFF2-40B4-BE49-F238E27FC236}">
                <a16:creationId xmlns:a16="http://schemas.microsoft.com/office/drawing/2014/main" id="{C2B19147-708D-F607-6558-2D243073299B}"/>
              </a:ext>
            </a:extLst>
          </p:cNvPr>
          <p:cNvPicPr>
            <a:picLocks noChangeAspect="1"/>
          </p:cNvPicPr>
          <p:nvPr/>
        </p:nvPicPr>
        <p:blipFill>
          <a:blip r:embed="rId2"/>
          <a:stretch>
            <a:fillRect/>
          </a:stretch>
        </p:blipFill>
        <p:spPr>
          <a:xfrm>
            <a:off x="538520" y="675479"/>
            <a:ext cx="8162135" cy="5239774"/>
          </a:xfrm>
          <a:prstGeom prst="rect">
            <a:avLst/>
          </a:prstGeom>
        </p:spPr>
      </p:pic>
    </p:spTree>
    <p:extLst>
      <p:ext uri="{BB962C8B-B14F-4D97-AF65-F5344CB8AC3E}">
        <p14:creationId xmlns:p14="http://schemas.microsoft.com/office/powerpoint/2010/main" val="184052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2902"/>
            <a:ext cx="9780431" cy="1015853"/>
          </a:xfrm>
        </p:spPr>
        <p:txBody>
          <a:bodyPr/>
          <a:lstStyle/>
          <a:p>
            <a:r>
              <a:rPr lang="en-US" spc="-15" dirty="0">
                <a:solidFill>
                  <a:srgbClr val="D82128"/>
                </a:solidFill>
                <a:latin typeface="Roboto"/>
              </a:rPr>
              <a:t>CIRCUIT DESIGN</a:t>
            </a:r>
            <a:br>
              <a:rPr lang="en-IN" dirty="0"/>
            </a:br>
            <a:endParaRPr lang="en-US" dirty="0"/>
          </a:p>
        </p:txBody>
      </p:sp>
      <p:sp>
        <p:nvSpPr>
          <p:cNvPr id="3" name="Content Placeholder 2"/>
          <p:cNvSpPr>
            <a:spLocks noGrp="1"/>
          </p:cNvSpPr>
          <p:nvPr>
            <p:ph idx="1"/>
          </p:nvPr>
        </p:nvSpPr>
        <p:spPr>
          <a:xfrm>
            <a:off x="489397" y="1171977"/>
            <a:ext cx="6143223" cy="4881093"/>
          </a:xfrm>
        </p:spPr>
        <p:txBody>
          <a:bodyPr>
            <a:normAutofit fontScale="92500" lnSpcReduction="10000"/>
          </a:bodyPr>
          <a:lstStyle/>
          <a:p>
            <a:pPr marL="0" indent="0">
              <a:buNone/>
            </a:pPr>
            <a:r>
              <a:rPr lang="en-US" sz="2100" dirty="0">
                <a:latin typeface="+mj-lt"/>
              </a:rPr>
              <a:t>A circuit is actually any loop through which matter is carried. For an electronic circuit, the matter carried is the charge by electronics and the source of these electrons is the positive terminal of the voltage source .When this charge flows from the positive terminal, through out the loop and reaches the negative terminal, the circuit is said to be completed. However this circuit consists of a number of components which affects the flow of charge in many ways. Some may provide hindrance to the flow of charge, some simple store or dissipate charge. Some require external source of energy, some supply energy.</a:t>
            </a:r>
          </a:p>
          <a:p>
            <a:pPr marL="0" indent="0">
              <a:buNone/>
              <a:defRPr/>
            </a:pPr>
            <a:br>
              <a:rPr lang="en-US" sz="2100" b="1" dirty="0">
                <a:solidFill>
                  <a:schemeClr val="accent1">
                    <a:lumMod val="50000"/>
                  </a:schemeClr>
                </a:solidFill>
              </a:rPr>
            </a:br>
            <a:r>
              <a:rPr lang="en-US" sz="1700" b="1" dirty="0">
                <a:solidFill>
                  <a:schemeClr val="accent1">
                    <a:lumMod val="50000"/>
                  </a:schemeClr>
                </a:solidFill>
              </a:rPr>
              <a:t>Circuit Design Tools:</a:t>
            </a:r>
          </a:p>
          <a:p>
            <a:pPr marL="285750" indent="-285750">
              <a:buFont typeface="Arial" panose="020B0604020202020204" pitchFamily="34" charset="0"/>
              <a:buChar char="•"/>
              <a:defRPr/>
            </a:pPr>
            <a:r>
              <a:rPr lang="en-US" sz="1700" dirty="0">
                <a:solidFill>
                  <a:schemeClr val="accent1">
                    <a:lumMod val="50000"/>
                  </a:schemeClr>
                </a:solidFill>
              </a:rPr>
              <a:t>Eagle, </a:t>
            </a:r>
            <a:r>
              <a:rPr lang="en-US" sz="1700" dirty="0" err="1">
                <a:solidFill>
                  <a:schemeClr val="accent1">
                    <a:lumMod val="50000"/>
                  </a:schemeClr>
                </a:solidFill>
              </a:rPr>
              <a:t>Kicad</a:t>
            </a:r>
            <a:r>
              <a:rPr lang="en-US" sz="1700" dirty="0">
                <a:solidFill>
                  <a:schemeClr val="accent1">
                    <a:lumMod val="50000"/>
                  </a:schemeClr>
                </a:solidFill>
              </a:rPr>
              <a:t>, Proteus</a:t>
            </a:r>
          </a:p>
          <a:p>
            <a:pPr marL="285750" indent="-285750">
              <a:buFont typeface="Arial" panose="020B0604020202020204" pitchFamily="34" charset="0"/>
              <a:buChar char="•"/>
              <a:defRPr/>
            </a:pPr>
            <a:r>
              <a:rPr lang="en-US" sz="1700" dirty="0">
                <a:solidFill>
                  <a:schemeClr val="accent1">
                    <a:lumMod val="50000"/>
                  </a:schemeClr>
                </a:solidFill>
              </a:rPr>
              <a:t>Circuit Digest Capacitor Calculator</a:t>
            </a:r>
          </a:p>
          <a:p>
            <a:pPr marL="285750" indent="-285750">
              <a:buFont typeface="Arial" panose="020B0604020202020204" pitchFamily="34" charset="0"/>
              <a:buChar char="•"/>
              <a:defRPr/>
            </a:pPr>
            <a:r>
              <a:rPr lang="en-US" sz="1700" dirty="0" err="1">
                <a:solidFill>
                  <a:schemeClr val="accent1">
                    <a:lumMod val="50000"/>
                  </a:schemeClr>
                </a:solidFill>
              </a:rPr>
              <a:t>Nevon</a:t>
            </a:r>
            <a:r>
              <a:rPr lang="en-US" sz="1700" dirty="0">
                <a:solidFill>
                  <a:schemeClr val="accent1">
                    <a:lumMod val="50000"/>
                  </a:schemeClr>
                </a:solidFill>
              </a:rPr>
              <a:t> Express Resistor Color Code Calculator</a:t>
            </a:r>
          </a:p>
          <a:p>
            <a:pPr marL="0" indent="0">
              <a:buNone/>
            </a:pPr>
            <a:endParaRPr lang="en-IN" sz="1700" dirty="0"/>
          </a:p>
        </p:txBody>
      </p:sp>
      <p:pic>
        <p:nvPicPr>
          <p:cNvPr id="4" name="Content Placeholder 3" descr="Image result for complicated circui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620" y="947386"/>
            <a:ext cx="4987636"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08" y="489397"/>
            <a:ext cx="9703157" cy="627230"/>
          </a:xfrm>
        </p:spPr>
        <p:txBody>
          <a:bodyPr/>
          <a:lstStyle/>
          <a:p>
            <a:r>
              <a:rPr lang="en-US" spc="-15" dirty="0">
                <a:solidFill>
                  <a:srgbClr val="D82128"/>
                </a:solidFill>
                <a:latin typeface="Roboto"/>
              </a:rPr>
              <a:t>PROGRAMMING</a:t>
            </a:r>
            <a:endParaRPr lang="en-IN" dirty="0"/>
          </a:p>
        </p:txBody>
      </p:sp>
      <p:pic>
        <p:nvPicPr>
          <p:cNvPr id="1026" name="Picture 2" descr="Arduino IDE Interface - The First Impressions 1.2 -… | CircuitBre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4736" y="1455313"/>
            <a:ext cx="4762500" cy="4124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1609" y="1455313"/>
            <a:ext cx="4860702" cy="4524315"/>
          </a:xfrm>
          <a:prstGeom prst="rect">
            <a:avLst/>
          </a:prstGeom>
          <a:noFill/>
        </p:spPr>
        <p:txBody>
          <a:bodyPr wrap="square" rtlCol="0">
            <a:spAutoFit/>
          </a:bodyPr>
          <a:lstStyle/>
          <a:p>
            <a:r>
              <a:rPr lang="en-US" dirty="0"/>
              <a:t>A code editor is also called an integrated development environment, or IDE. An IDE is a software application for formatting your code, checking syntax, as well as running and testing your code. Some IDEs can work with multiple programming languages, while some are very specific for only one language.</a:t>
            </a:r>
            <a:br>
              <a:rPr lang="en-US" dirty="0"/>
            </a:br>
            <a:br>
              <a:rPr lang="en-US" dirty="0"/>
            </a:br>
            <a:r>
              <a:rPr lang="en-US" dirty="0"/>
              <a:t>The </a:t>
            </a:r>
            <a:r>
              <a:rPr lang="en-US" dirty="0" err="1"/>
              <a:t>Arduino</a:t>
            </a:r>
            <a:r>
              <a:rPr lang="en-US" dirty="0"/>
              <a:t> Integrated Development Environment (IDE) is the main text editing program used for </a:t>
            </a:r>
            <a:r>
              <a:rPr lang="en-US" dirty="0" err="1"/>
              <a:t>Arduino</a:t>
            </a:r>
            <a:r>
              <a:rPr lang="en-US" dirty="0"/>
              <a:t> programming. It is where you’ll be typing up your code before uploading it to the board you want to program. </a:t>
            </a:r>
            <a:r>
              <a:rPr lang="en-US" dirty="0" err="1"/>
              <a:t>Arduino</a:t>
            </a:r>
            <a:r>
              <a:rPr lang="en-US" dirty="0"/>
              <a:t> code is referred to as </a:t>
            </a:r>
            <a:r>
              <a:rPr lang="en-US" b="1" dirty="0"/>
              <a:t>sketches</a:t>
            </a:r>
            <a:r>
              <a:rPr lang="en-US" dirty="0"/>
              <a:t>.</a:t>
            </a:r>
          </a:p>
          <a:p>
            <a:endParaRPr lang="en-IN"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09" y="450760"/>
            <a:ext cx="9703157" cy="592429"/>
          </a:xfrm>
        </p:spPr>
        <p:txBody>
          <a:bodyPr>
            <a:normAutofit fontScale="90000"/>
          </a:bodyPr>
          <a:lstStyle/>
          <a:p>
            <a:br>
              <a:rPr lang="en-IN" dirty="0">
                <a:solidFill>
                  <a:schemeClr val="accent1"/>
                </a:solidFill>
              </a:rPr>
            </a:br>
            <a:r>
              <a:rPr lang="en-IN" dirty="0">
                <a:solidFill>
                  <a:schemeClr val="accent1"/>
                </a:solidFill>
              </a:rPr>
              <a:t>WHAT LANGUAGE IS ARDUINO ?</a:t>
            </a:r>
          </a:p>
        </p:txBody>
      </p:sp>
      <p:sp>
        <p:nvSpPr>
          <p:cNvPr id="3" name="TextBox 2"/>
          <p:cNvSpPr txBox="1"/>
          <p:nvPr/>
        </p:nvSpPr>
        <p:spPr>
          <a:xfrm>
            <a:off x="741608" y="1481071"/>
            <a:ext cx="5041005" cy="4524315"/>
          </a:xfrm>
          <a:prstGeom prst="rect">
            <a:avLst/>
          </a:prstGeom>
          <a:noFill/>
        </p:spPr>
        <p:txBody>
          <a:bodyPr wrap="square" rtlCol="0">
            <a:spAutoFit/>
          </a:bodyPr>
          <a:lstStyle/>
          <a:p>
            <a:r>
              <a:rPr lang="en-US" dirty="0" err="1"/>
              <a:t>Arduino</a:t>
            </a:r>
            <a:r>
              <a:rPr lang="en-US" dirty="0"/>
              <a:t> code is written in C++ with an addition of special methods and functions, which we’ll mention later on. C++ is a human-readable programming language. When you create a ‘sketch’ (the name given to </a:t>
            </a:r>
            <a:r>
              <a:rPr lang="en-US" dirty="0" err="1"/>
              <a:t>Arduino</a:t>
            </a:r>
            <a:r>
              <a:rPr lang="en-US" dirty="0"/>
              <a:t> code files), it is processed and compiled to machine language.</a:t>
            </a:r>
            <a:br>
              <a:rPr lang="en-US" dirty="0"/>
            </a:br>
            <a:br>
              <a:rPr lang="en-US" dirty="0"/>
            </a:br>
            <a:r>
              <a:rPr lang="en-US" dirty="0" err="1"/>
              <a:t>Arduino</a:t>
            </a:r>
            <a:r>
              <a:rPr lang="en-US" dirty="0"/>
              <a:t> programming language can be divided in three main parts: </a:t>
            </a:r>
            <a:br>
              <a:rPr lang="en-US" dirty="0"/>
            </a:br>
            <a:endParaRPr lang="en-US" dirty="0"/>
          </a:p>
          <a:p>
            <a:pPr marL="285750" indent="-285750">
              <a:buFont typeface="Arial" panose="020B0604020202020204" pitchFamily="34" charset="0"/>
              <a:buChar char="•"/>
            </a:pPr>
            <a:r>
              <a:rPr lang="en-US" dirty="0"/>
              <a:t>Functions</a:t>
            </a:r>
          </a:p>
          <a:p>
            <a:pPr marL="285750" indent="-285750">
              <a:buFont typeface="Arial" panose="020B0604020202020204" pitchFamily="34" charset="0"/>
              <a:buChar char="•"/>
            </a:pPr>
            <a:r>
              <a:rPr lang="en-US" dirty="0"/>
              <a:t>Values (variables and constants)</a:t>
            </a:r>
          </a:p>
          <a:p>
            <a:pPr marL="285750" indent="-285750">
              <a:buFont typeface="Arial" panose="020B0604020202020204" pitchFamily="34" charset="0"/>
              <a:buChar char="•"/>
            </a:pPr>
            <a:r>
              <a:rPr lang="en-US" dirty="0"/>
              <a:t>Structure.</a:t>
            </a:r>
          </a:p>
          <a:p>
            <a:br>
              <a:rPr lang="en-US" dirty="0"/>
            </a:br>
            <a:endParaRPr lang="en-IN" dirty="0"/>
          </a:p>
        </p:txBody>
      </p:sp>
      <p:pic>
        <p:nvPicPr>
          <p:cNvPr id="7" name="Picture 2" descr="Built-in Examples | Arduino Documentation | Arduino Document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2614" y="1455313"/>
            <a:ext cx="6014434" cy="381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6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819" y="119270"/>
            <a:ext cx="11035842" cy="437322"/>
          </a:xfrm>
        </p:spPr>
        <p:txBody>
          <a:bodyPr>
            <a:normAutofit fontScale="90000"/>
          </a:bodyPr>
          <a:lstStyle/>
          <a:p>
            <a:r>
              <a:rPr lang="en-US" dirty="0">
                <a:solidFill>
                  <a:schemeClr val="accent1"/>
                </a:solidFill>
                <a:latin typeface="Roboto"/>
              </a:rPr>
              <a:t>HARDWARE &amp; SOFTWARE REQUIREMENTS</a:t>
            </a:r>
          </a:p>
        </p:txBody>
      </p:sp>
      <p:sp>
        <p:nvSpPr>
          <p:cNvPr id="8" name="Content Placeholder 7"/>
          <p:cNvSpPr>
            <a:spLocks noGrp="1"/>
          </p:cNvSpPr>
          <p:nvPr>
            <p:ph sz="half" idx="1"/>
          </p:nvPr>
        </p:nvSpPr>
        <p:spPr>
          <a:xfrm>
            <a:off x="612818" y="565642"/>
            <a:ext cx="6085269" cy="5490601"/>
          </a:xfrm>
        </p:spPr>
        <p:txBody>
          <a:bodyPr>
            <a:noAutofit/>
          </a:bodyPr>
          <a:lstStyle/>
          <a:p>
            <a:pPr marL="0" marR="0" lvl="0" indent="0" algn="l" defTabSz="914400" rtl="0" eaLnBrk="1" fontAlgn="base" latinLnBrk="0" hangingPunct="1">
              <a:lnSpc>
                <a:spcPct val="90000"/>
              </a:lnSpc>
              <a:spcBef>
                <a:spcPts val="1800"/>
              </a:spcBef>
              <a:spcAft>
                <a:spcPts val="0"/>
              </a:spcAft>
              <a:buClr>
                <a:srgbClr val="D15A3E">
                  <a:lumMod val="75000"/>
                </a:srgbClr>
              </a:buClr>
              <a:buSzPct val="100000"/>
              <a:buFont typeface="Arial" pitchFamily="34" charset="0"/>
              <a:buNone/>
              <a:tabLst/>
              <a:defRPr/>
            </a:pPr>
            <a:r>
              <a:rPr kumimoji="0" lang="en-IN" sz="1600" b="1" i="0" u="none" strike="noStrike" kern="1200" cap="none" spc="0" normalizeH="0" baseline="0" noProof="0" dirty="0">
                <a:ln>
                  <a:noFill/>
                </a:ln>
                <a:effectLst/>
                <a:uLnTx/>
                <a:uFillTx/>
                <a:ea typeface="+mn-ea"/>
                <a:cs typeface="+mn-cs"/>
              </a:rPr>
              <a:t>Hardware Specifications</a:t>
            </a:r>
            <a:endParaRPr kumimoji="0" lang="en-IN" sz="1600" b="0" i="0" u="none" strike="noStrike" kern="1200" cap="none" spc="0" normalizeH="0" baseline="0" noProof="0" dirty="0">
              <a:ln>
                <a:noFill/>
              </a:ln>
              <a:effectLst/>
              <a:uLnTx/>
              <a:uFillTx/>
              <a:ea typeface="+mn-ea"/>
              <a:cs typeface="+mn-cs"/>
            </a:endParaRPr>
          </a:p>
          <a:p>
            <a:pPr algn="l" fontAlgn="base">
              <a:buFont typeface="Arial" panose="020B0604020202020204" pitchFamily="34" charset="0"/>
              <a:buChar char="•"/>
            </a:pPr>
            <a:r>
              <a:rPr lang="en-IN" sz="1600" b="0" i="0" dirty="0">
                <a:effectLst/>
              </a:rPr>
              <a:t>Atmega328P</a:t>
            </a:r>
          </a:p>
          <a:p>
            <a:pPr algn="l" fontAlgn="base">
              <a:buFont typeface="Arial" panose="020B0604020202020204" pitchFamily="34" charset="0"/>
              <a:buChar char="•"/>
            </a:pPr>
            <a:r>
              <a:rPr lang="en-IN" sz="1600" b="0" i="0" dirty="0">
                <a:effectLst/>
              </a:rPr>
              <a:t>Gas Sensor</a:t>
            </a:r>
          </a:p>
          <a:p>
            <a:pPr algn="l" fontAlgn="base">
              <a:buFont typeface="Arial" panose="020B0604020202020204" pitchFamily="34" charset="0"/>
              <a:buChar char="•"/>
            </a:pPr>
            <a:r>
              <a:rPr lang="en-IN" sz="1600" b="0" i="0" dirty="0">
                <a:effectLst/>
              </a:rPr>
              <a:t>Tilt Sensor</a:t>
            </a:r>
          </a:p>
          <a:p>
            <a:pPr algn="l" fontAlgn="base">
              <a:buFont typeface="Arial" panose="020B0604020202020204" pitchFamily="34" charset="0"/>
              <a:buChar char="•"/>
            </a:pPr>
            <a:r>
              <a:rPr lang="en-IN" sz="1600" b="0" i="0" dirty="0">
                <a:effectLst/>
              </a:rPr>
              <a:t>Temperature Sensor</a:t>
            </a:r>
          </a:p>
          <a:p>
            <a:pPr algn="l" fontAlgn="base">
              <a:buFont typeface="Arial" panose="020B0604020202020204" pitchFamily="34" charset="0"/>
              <a:buChar char="•"/>
            </a:pPr>
            <a:r>
              <a:rPr lang="en-IN" sz="1600" b="0" i="0" dirty="0">
                <a:effectLst/>
              </a:rPr>
              <a:t>Float Sensor</a:t>
            </a:r>
          </a:p>
          <a:p>
            <a:pPr algn="l" fontAlgn="base">
              <a:buFont typeface="Arial" panose="020B0604020202020204" pitchFamily="34" charset="0"/>
              <a:buChar char="•"/>
            </a:pPr>
            <a:r>
              <a:rPr lang="en-IN" sz="1600" b="0" i="0" dirty="0">
                <a:effectLst/>
              </a:rPr>
              <a:t>Crystal Oscillator</a:t>
            </a:r>
          </a:p>
          <a:p>
            <a:pPr algn="l" fontAlgn="base">
              <a:buFont typeface="Arial" panose="020B0604020202020204" pitchFamily="34" charset="0"/>
              <a:buChar char="•"/>
            </a:pPr>
            <a:r>
              <a:rPr lang="en-IN" sz="1600" b="0" i="0" dirty="0">
                <a:effectLst/>
              </a:rPr>
              <a:t>Resistors</a:t>
            </a:r>
          </a:p>
          <a:p>
            <a:pPr algn="l" fontAlgn="base">
              <a:buFont typeface="Arial" panose="020B0604020202020204" pitchFamily="34" charset="0"/>
              <a:buChar char="•"/>
            </a:pPr>
            <a:r>
              <a:rPr lang="en-IN" sz="1600" b="0" i="0" dirty="0">
                <a:effectLst/>
              </a:rPr>
              <a:t>Capacitors</a:t>
            </a:r>
          </a:p>
          <a:p>
            <a:pPr algn="l" fontAlgn="base">
              <a:buFont typeface="Arial" panose="020B0604020202020204" pitchFamily="34" charset="0"/>
              <a:buChar char="•"/>
            </a:pPr>
            <a:r>
              <a:rPr lang="en-IN" sz="1600" b="0" i="0" dirty="0">
                <a:effectLst/>
              </a:rPr>
              <a:t>Transistors</a:t>
            </a:r>
          </a:p>
          <a:p>
            <a:pPr algn="l" fontAlgn="base">
              <a:buFont typeface="Arial" panose="020B0604020202020204" pitchFamily="34" charset="0"/>
              <a:buChar char="•"/>
            </a:pPr>
            <a:r>
              <a:rPr lang="en-IN" sz="1600" b="0" i="0" dirty="0">
                <a:effectLst/>
              </a:rPr>
              <a:t>Cables and Connectors</a:t>
            </a:r>
          </a:p>
          <a:p>
            <a:pPr algn="l" fontAlgn="base">
              <a:buFont typeface="Arial" panose="020B0604020202020204" pitchFamily="34" charset="0"/>
              <a:buChar char="•"/>
            </a:pPr>
            <a:r>
              <a:rPr lang="en-IN" sz="1600" b="0" i="0" dirty="0">
                <a:effectLst/>
              </a:rPr>
              <a:t>Diodes</a:t>
            </a:r>
          </a:p>
        </p:txBody>
      </p:sp>
      <p:sp>
        <p:nvSpPr>
          <p:cNvPr id="7" name="Content Placeholder 8">
            <a:extLst>
              <a:ext uri="{FF2B5EF4-FFF2-40B4-BE49-F238E27FC236}">
                <a16:creationId xmlns:a16="http://schemas.microsoft.com/office/drawing/2014/main" id="{0811D1A0-B6F9-3F13-7BF0-82D0B4FD8A56}"/>
              </a:ext>
            </a:extLst>
          </p:cNvPr>
          <p:cNvSpPr txBox="1">
            <a:spLocks/>
          </p:cNvSpPr>
          <p:nvPr/>
        </p:nvSpPr>
        <p:spPr>
          <a:xfrm>
            <a:off x="7142922" y="565642"/>
            <a:ext cx="4214191" cy="5397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r>
              <a:rPr lang="en-US" sz="1600" b="1" dirty="0"/>
              <a:t>Software Specifications</a:t>
            </a:r>
          </a:p>
          <a:p>
            <a:r>
              <a:rPr lang="it-IT" sz="1600" dirty="0"/>
              <a:t>Arduino Compiler</a:t>
            </a:r>
          </a:p>
          <a:p>
            <a:r>
              <a:rPr lang="it-IT" sz="1600" dirty="0"/>
              <a:t>MC Programming Language: C</a:t>
            </a:r>
          </a:p>
          <a:p>
            <a:pPr marL="0" indent="0" fontAlgn="base">
              <a:buClr>
                <a:srgbClr val="D15A3E">
                  <a:lumMod val="75000"/>
                </a:srgbClr>
              </a:buClr>
              <a:buNone/>
              <a:defRPr/>
            </a:pPr>
            <a:endParaRPr lang="en-US" sz="1600" b="1" dirty="0"/>
          </a:p>
          <a:p>
            <a:pPr fontAlgn="base">
              <a:buClr>
                <a:srgbClr val="D15A3E">
                  <a:lumMod val="75000"/>
                </a:srgbClr>
              </a:buClr>
              <a:defRPr/>
            </a:pPr>
            <a:endParaRPr lang="en-US" sz="1600" b="1" dirty="0"/>
          </a:p>
          <a:p>
            <a:pPr marL="0" indent="0">
              <a:buFont typeface="Arial" pitchFamily="34" charset="0"/>
              <a:buNone/>
            </a:pPr>
            <a:endParaRPr lang="en-IN" sz="1600" dirty="0"/>
          </a:p>
        </p:txBody>
      </p:sp>
      <p:sp>
        <p:nvSpPr>
          <p:cNvPr id="5" name="Content Placeholder 7">
            <a:extLst>
              <a:ext uri="{FF2B5EF4-FFF2-40B4-BE49-F238E27FC236}">
                <a16:creationId xmlns:a16="http://schemas.microsoft.com/office/drawing/2014/main" id="{55F2893A-5617-C4CD-E8D1-55EACB950F45}"/>
              </a:ext>
            </a:extLst>
          </p:cNvPr>
          <p:cNvSpPr txBox="1">
            <a:spLocks/>
          </p:cNvSpPr>
          <p:nvPr/>
        </p:nvSpPr>
        <p:spPr>
          <a:xfrm>
            <a:off x="3269880" y="993913"/>
            <a:ext cx="2574330" cy="5062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fontAlgn="base">
              <a:buClr>
                <a:srgbClr val="D15A3E">
                  <a:lumMod val="75000"/>
                </a:srgbClr>
              </a:buClr>
              <a:buFont typeface="Arial" panose="020B0604020202020204" pitchFamily="34" charset="0"/>
              <a:buChar char="•"/>
              <a:defRPr/>
            </a:pPr>
            <a:r>
              <a:rPr lang="en-IN" sz="1600" dirty="0"/>
              <a:t>PCB and Breadboards</a:t>
            </a:r>
          </a:p>
          <a:p>
            <a:pPr fontAlgn="base">
              <a:buFont typeface="Arial" pitchFamily="34" charset="0"/>
              <a:buChar char="•"/>
            </a:pPr>
            <a:r>
              <a:rPr lang="en-IN" sz="1600" dirty="0"/>
              <a:t>LED</a:t>
            </a:r>
          </a:p>
          <a:p>
            <a:pPr fontAlgn="base">
              <a:buFont typeface="Arial" pitchFamily="34" charset="0"/>
              <a:buChar char="•"/>
            </a:pPr>
            <a:r>
              <a:rPr lang="en-IN" sz="1600" dirty="0"/>
              <a:t>Transformer/Adapter</a:t>
            </a:r>
          </a:p>
          <a:p>
            <a:pPr fontAlgn="base">
              <a:buFont typeface="Arial" pitchFamily="34" charset="0"/>
              <a:buChar char="•"/>
            </a:pPr>
            <a:r>
              <a:rPr lang="en-IN" sz="1600" dirty="0"/>
              <a:t>Push Buttons</a:t>
            </a:r>
          </a:p>
          <a:p>
            <a:pPr fontAlgn="base">
              <a:buFont typeface="Arial" pitchFamily="34" charset="0"/>
              <a:buChar char="•"/>
            </a:pPr>
            <a:r>
              <a:rPr lang="en-IN" sz="1600" dirty="0"/>
              <a:t>Switch</a:t>
            </a:r>
          </a:p>
          <a:p>
            <a:pPr fontAlgn="base">
              <a:buFont typeface="Arial" pitchFamily="34" charset="0"/>
              <a:buChar char="•"/>
            </a:pPr>
            <a:r>
              <a:rPr lang="en-IN" sz="1600" dirty="0"/>
              <a:t>IC</a:t>
            </a:r>
          </a:p>
          <a:p>
            <a:pPr fontAlgn="base">
              <a:buFont typeface="Arial" pitchFamily="34" charset="0"/>
              <a:buChar char="•"/>
            </a:pPr>
            <a:r>
              <a:rPr lang="en-IN" sz="1600" dirty="0"/>
              <a:t>IC Sockets</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729</TotalTime>
  <Words>1599</Words>
  <Application>Microsoft Office PowerPoint</Application>
  <PresentationFormat>Widescreen</PresentationFormat>
  <Paragraphs>92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vt:lpstr>
      <vt:lpstr>Roboto</vt:lpstr>
      <vt:lpstr>RobotoRegular</vt:lpstr>
      <vt:lpstr>Diamond Grid 16x9</vt:lpstr>
      <vt:lpstr>IoT-based Manhole Detection and Monitoring System</vt:lpstr>
      <vt:lpstr>PROBLEM STATEMENT</vt:lpstr>
      <vt:lpstr>PROPOSED SYSTEM</vt:lpstr>
      <vt:lpstr>PROJECT DEVELOPMENT STAGES</vt:lpstr>
      <vt:lpstr>BLOCK DIAGRAM</vt:lpstr>
      <vt:lpstr>CIRCUIT DESIGN </vt:lpstr>
      <vt:lpstr>PROGRAMMING</vt:lpstr>
      <vt:lpstr> WHAT LANGUAGE IS ARDUINO ?</vt:lpstr>
      <vt:lpstr>HARDWARE &amp; SOFTWARE REQUIREMENTS</vt:lpstr>
      <vt:lpstr>Basic Electronics Components</vt:lpstr>
      <vt:lpstr>Microcontrollers &amp; Development Boards</vt:lpstr>
      <vt:lpstr>Transformers &amp; Power Supply</vt:lpstr>
      <vt:lpstr>PCB &amp; Breadboards</vt:lpstr>
      <vt:lpstr>Motors</vt:lpstr>
      <vt:lpstr>Sensors &amp; Modules</vt:lpstr>
      <vt:lpstr>LED/LCD Displays</vt:lpstr>
      <vt:lpstr>Soldering Iron &amp; Accessories</vt:lpstr>
      <vt:lpstr>Testing &amp; Troubleshooting Equipment</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SHARING APP</dc:title>
  <dc:creator>Microsoft account</dc:creator>
  <cp:lastModifiedBy>NEVON</cp:lastModifiedBy>
  <cp:revision>69</cp:revision>
  <dcterms:created xsi:type="dcterms:W3CDTF">2022-04-30T06:29:27Z</dcterms:created>
  <dcterms:modified xsi:type="dcterms:W3CDTF">2022-07-13T07:18:03Z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