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85" autoAdjust="0"/>
    <p:restoredTop sz="94660"/>
  </p:normalViewPr>
  <p:slideViewPr>
    <p:cSldViewPr snapToGrid="0">
      <p:cViewPr varScale="1">
        <p:scale>
          <a:sx n="47" d="100"/>
          <a:sy n="47" d="100"/>
        </p:scale>
        <p:origin x="48"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F5AC7-D3AE-453B-8A6C-80C0D98B0E09}"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BB67B89E-9B1A-4586-9D47-0F49E6626ED8}">
      <dgm:prSet custT="1"/>
      <dgm:spPr/>
      <dgm:t>
        <a:bodyPr/>
        <a:lstStyle/>
        <a:p>
          <a:r>
            <a:rPr lang="en-US" sz="2000" dirty="0"/>
            <a:t>So, basically, a shell is a program that receives commands from the user and gives it to the OS to process, and it shows the output. Linux's shell is its main part. Its distros come in GUI (graphical user interface), but basically, Linux has a CLI (command line interface). In this tutorial, we are going to cover the basic commands that we use in the shell of Linux.</a:t>
          </a:r>
        </a:p>
      </dgm:t>
    </dgm:pt>
    <dgm:pt modelId="{D165DC9F-2E9B-49E2-8889-B2AC2068AB8E}" type="parTrans" cxnId="{BB8C7F51-A0C8-4294-8827-73D768E211BC}">
      <dgm:prSet/>
      <dgm:spPr/>
      <dgm:t>
        <a:bodyPr/>
        <a:lstStyle/>
        <a:p>
          <a:endParaRPr lang="en-US"/>
        </a:p>
      </dgm:t>
    </dgm:pt>
    <dgm:pt modelId="{8839028B-83EF-411C-8799-58F851E6F372}" type="sibTrans" cxnId="{BB8C7F51-A0C8-4294-8827-73D768E211BC}">
      <dgm:prSet/>
      <dgm:spPr/>
      <dgm:t>
        <a:bodyPr/>
        <a:lstStyle/>
        <a:p>
          <a:endParaRPr lang="en-US"/>
        </a:p>
      </dgm:t>
    </dgm:pt>
    <dgm:pt modelId="{51284C66-C62D-49B0-AD5B-A9DA1E50E895}">
      <dgm:prSet custT="1"/>
      <dgm:spPr/>
      <dgm:t>
        <a:bodyPr/>
        <a:lstStyle/>
        <a:p>
          <a:r>
            <a:rPr lang="en-US" sz="2000" dirty="0"/>
            <a:t>To open the terminal, press </a:t>
          </a:r>
          <a:r>
            <a:rPr lang="en-US" sz="2000" dirty="0" err="1"/>
            <a:t>Ctrl+Alt+T</a:t>
          </a:r>
          <a:r>
            <a:rPr lang="en-US" sz="2000" dirty="0"/>
            <a:t> in Ubuntu, or press Alt+F2, type in gnome-terminal, and press enter. In Raspberry Pi, type in </a:t>
          </a:r>
          <a:r>
            <a:rPr lang="en-US" sz="2000" dirty="0" err="1"/>
            <a:t>lxterminal</a:t>
          </a:r>
          <a:r>
            <a:rPr lang="en-US" sz="2000" dirty="0"/>
            <a:t>. There is also a GUI way of taking it, but this is better!</a:t>
          </a:r>
        </a:p>
      </dgm:t>
    </dgm:pt>
    <dgm:pt modelId="{474FBEB0-ED9E-471E-8577-BD1346C524B0}" type="parTrans" cxnId="{144D1FD9-DB02-4DDC-8F71-AFBECB30B6D3}">
      <dgm:prSet/>
      <dgm:spPr/>
      <dgm:t>
        <a:bodyPr/>
        <a:lstStyle/>
        <a:p>
          <a:endParaRPr lang="en-US"/>
        </a:p>
      </dgm:t>
    </dgm:pt>
    <dgm:pt modelId="{5CD483F5-1BF2-43C0-B082-3CF129F98955}" type="sibTrans" cxnId="{144D1FD9-DB02-4DDC-8F71-AFBECB30B6D3}">
      <dgm:prSet/>
      <dgm:spPr/>
      <dgm:t>
        <a:bodyPr/>
        <a:lstStyle/>
        <a:p>
          <a:endParaRPr lang="en-US"/>
        </a:p>
      </dgm:t>
    </dgm:pt>
    <dgm:pt modelId="{2C744C39-2234-4713-92AD-9AF90A5CC4D2}" type="pres">
      <dgm:prSet presAssocID="{22EF5AC7-D3AE-453B-8A6C-80C0D98B0E09}" presName="vert0" presStyleCnt="0">
        <dgm:presLayoutVars>
          <dgm:dir/>
          <dgm:animOne val="branch"/>
          <dgm:animLvl val="lvl"/>
        </dgm:presLayoutVars>
      </dgm:prSet>
      <dgm:spPr/>
    </dgm:pt>
    <dgm:pt modelId="{B7C2005E-E344-45C1-B36E-D9A496644C19}" type="pres">
      <dgm:prSet presAssocID="{BB67B89E-9B1A-4586-9D47-0F49E6626ED8}" presName="thickLine" presStyleLbl="alignNode1" presStyleIdx="0" presStyleCnt="2"/>
      <dgm:spPr/>
    </dgm:pt>
    <dgm:pt modelId="{B2121E95-5BDD-4E9E-B43E-0FE076FCACFA}" type="pres">
      <dgm:prSet presAssocID="{BB67B89E-9B1A-4586-9D47-0F49E6626ED8}" presName="horz1" presStyleCnt="0"/>
      <dgm:spPr/>
    </dgm:pt>
    <dgm:pt modelId="{4B6882D4-F495-4E4B-B359-B5D5952ECB7D}" type="pres">
      <dgm:prSet presAssocID="{BB67B89E-9B1A-4586-9D47-0F49E6626ED8}" presName="tx1" presStyleLbl="revTx" presStyleIdx="0" presStyleCnt="2" custScaleY="129156"/>
      <dgm:spPr/>
    </dgm:pt>
    <dgm:pt modelId="{5CA576BD-293C-49E5-9AED-9314D523C680}" type="pres">
      <dgm:prSet presAssocID="{BB67B89E-9B1A-4586-9D47-0F49E6626ED8}" presName="vert1" presStyleCnt="0"/>
      <dgm:spPr/>
    </dgm:pt>
    <dgm:pt modelId="{9F00B9E8-B94E-4835-AE15-672A6AAD1BD3}" type="pres">
      <dgm:prSet presAssocID="{51284C66-C62D-49B0-AD5B-A9DA1E50E895}" presName="thickLine" presStyleLbl="alignNode1" presStyleIdx="1" presStyleCnt="2"/>
      <dgm:spPr/>
    </dgm:pt>
    <dgm:pt modelId="{8C3102A3-E4E5-4F47-BDCA-DC1E136A6163}" type="pres">
      <dgm:prSet presAssocID="{51284C66-C62D-49B0-AD5B-A9DA1E50E895}" presName="horz1" presStyleCnt="0"/>
      <dgm:spPr/>
    </dgm:pt>
    <dgm:pt modelId="{3DDE7E6F-6384-4E4F-B7CD-6B8C6BD4B344}" type="pres">
      <dgm:prSet presAssocID="{51284C66-C62D-49B0-AD5B-A9DA1E50E895}" presName="tx1" presStyleLbl="revTx" presStyleIdx="1" presStyleCnt="2"/>
      <dgm:spPr/>
    </dgm:pt>
    <dgm:pt modelId="{CF436213-4BF0-4223-99B7-B8B2CF71B5F8}" type="pres">
      <dgm:prSet presAssocID="{51284C66-C62D-49B0-AD5B-A9DA1E50E895}" presName="vert1" presStyleCnt="0"/>
      <dgm:spPr/>
    </dgm:pt>
  </dgm:ptLst>
  <dgm:cxnLst>
    <dgm:cxn modelId="{BB8C7F51-A0C8-4294-8827-73D768E211BC}" srcId="{22EF5AC7-D3AE-453B-8A6C-80C0D98B0E09}" destId="{BB67B89E-9B1A-4586-9D47-0F49E6626ED8}" srcOrd="0" destOrd="0" parTransId="{D165DC9F-2E9B-49E2-8889-B2AC2068AB8E}" sibTransId="{8839028B-83EF-411C-8799-58F851E6F372}"/>
    <dgm:cxn modelId="{3938F395-9813-486A-A850-8088266CE38E}" type="presOf" srcId="{BB67B89E-9B1A-4586-9D47-0F49E6626ED8}" destId="{4B6882D4-F495-4E4B-B359-B5D5952ECB7D}" srcOrd="0" destOrd="0" presId="urn:microsoft.com/office/officeart/2008/layout/LinedList"/>
    <dgm:cxn modelId="{518051D1-7876-4CDE-82F9-B2163B89E56A}" type="presOf" srcId="{51284C66-C62D-49B0-AD5B-A9DA1E50E895}" destId="{3DDE7E6F-6384-4E4F-B7CD-6B8C6BD4B344}" srcOrd="0" destOrd="0" presId="urn:microsoft.com/office/officeart/2008/layout/LinedList"/>
    <dgm:cxn modelId="{144D1FD9-DB02-4DDC-8F71-AFBECB30B6D3}" srcId="{22EF5AC7-D3AE-453B-8A6C-80C0D98B0E09}" destId="{51284C66-C62D-49B0-AD5B-A9DA1E50E895}" srcOrd="1" destOrd="0" parTransId="{474FBEB0-ED9E-471E-8577-BD1346C524B0}" sibTransId="{5CD483F5-1BF2-43C0-B082-3CF129F98955}"/>
    <dgm:cxn modelId="{F103DCE8-369C-48AD-A8EF-3B4937408E4D}" type="presOf" srcId="{22EF5AC7-D3AE-453B-8A6C-80C0D98B0E09}" destId="{2C744C39-2234-4713-92AD-9AF90A5CC4D2}" srcOrd="0" destOrd="0" presId="urn:microsoft.com/office/officeart/2008/layout/LinedList"/>
    <dgm:cxn modelId="{AD7656D1-0F19-4B99-96C9-650C40FCB840}" type="presParOf" srcId="{2C744C39-2234-4713-92AD-9AF90A5CC4D2}" destId="{B7C2005E-E344-45C1-B36E-D9A496644C19}" srcOrd="0" destOrd="0" presId="urn:microsoft.com/office/officeart/2008/layout/LinedList"/>
    <dgm:cxn modelId="{0325F252-1D4F-4B9B-804A-D6590CFCAA22}" type="presParOf" srcId="{2C744C39-2234-4713-92AD-9AF90A5CC4D2}" destId="{B2121E95-5BDD-4E9E-B43E-0FE076FCACFA}" srcOrd="1" destOrd="0" presId="urn:microsoft.com/office/officeart/2008/layout/LinedList"/>
    <dgm:cxn modelId="{8BFD1DCF-AAAE-4ED1-8DA0-9C5552D1524B}" type="presParOf" srcId="{B2121E95-5BDD-4E9E-B43E-0FE076FCACFA}" destId="{4B6882D4-F495-4E4B-B359-B5D5952ECB7D}" srcOrd="0" destOrd="0" presId="urn:microsoft.com/office/officeart/2008/layout/LinedList"/>
    <dgm:cxn modelId="{16F73677-498A-43D5-84E9-A33ED60E992C}" type="presParOf" srcId="{B2121E95-5BDD-4E9E-B43E-0FE076FCACFA}" destId="{5CA576BD-293C-49E5-9AED-9314D523C680}" srcOrd="1" destOrd="0" presId="urn:microsoft.com/office/officeart/2008/layout/LinedList"/>
    <dgm:cxn modelId="{F47FD86A-4601-479F-B999-CF1AD95221E0}" type="presParOf" srcId="{2C744C39-2234-4713-92AD-9AF90A5CC4D2}" destId="{9F00B9E8-B94E-4835-AE15-672A6AAD1BD3}" srcOrd="2" destOrd="0" presId="urn:microsoft.com/office/officeart/2008/layout/LinedList"/>
    <dgm:cxn modelId="{028C6D91-ED8E-4D18-8A5F-2D796A09A2EC}" type="presParOf" srcId="{2C744C39-2234-4713-92AD-9AF90A5CC4D2}" destId="{8C3102A3-E4E5-4F47-BDCA-DC1E136A6163}" srcOrd="3" destOrd="0" presId="urn:microsoft.com/office/officeart/2008/layout/LinedList"/>
    <dgm:cxn modelId="{C7E19F9F-FF43-45A9-A3F1-C6AFE4048B58}" type="presParOf" srcId="{8C3102A3-E4E5-4F47-BDCA-DC1E136A6163}" destId="{3DDE7E6F-6384-4E4F-B7CD-6B8C6BD4B344}" srcOrd="0" destOrd="0" presId="urn:microsoft.com/office/officeart/2008/layout/LinedList"/>
    <dgm:cxn modelId="{B775755D-0F85-4FB0-9F71-DD7F0E318FD3}" type="presParOf" srcId="{8C3102A3-E4E5-4F47-BDCA-DC1E136A6163}" destId="{CF436213-4BF0-4223-99B7-B8B2CF71B5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005E-E344-45C1-B36E-D9A496644C19}">
      <dsp:nvSpPr>
        <dsp:cNvPr id="0" name=""/>
        <dsp:cNvSpPr/>
      </dsp:nvSpPr>
      <dsp:spPr>
        <a:xfrm>
          <a:off x="0" y="1782"/>
          <a:ext cx="57060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B6882D4-F495-4E4B-B359-B5D5952ECB7D}">
      <dsp:nvSpPr>
        <dsp:cNvPr id="0" name=""/>
        <dsp:cNvSpPr/>
      </dsp:nvSpPr>
      <dsp:spPr>
        <a:xfrm>
          <a:off x="0" y="1782"/>
          <a:ext cx="5700521" cy="2512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So, basically, a shell is a program that receives commands from the user and gives it to the OS to process, and it shows the output. Linux's shell is its main part. Its distros come in GUI (graphical user interface), but basically, Linux has a CLI (command line interface). In this tutorial, we are going to cover the basic commands that we use in the shell of Linux.</a:t>
          </a:r>
        </a:p>
      </dsp:txBody>
      <dsp:txXfrm>
        <a:off x="0" y="1782"/>
        <a:ext cx="5700521" cy="2512262"/>
      </dsp:txXfrm>
    </dsp:sp>
    <dsp:sp modelId="{9F00B9E8-B94E-4835-AE15-672A6AAD1BD3}">
      <dsp:nvSpPr>
        <dsp:cNvPr id="0" name=""/>
        <dsp:cNvSpPr/>
      </dsp:nvSpPr>
      <dsp:spPr>
        <a:xfrm>
          <a:off x="0" y="2514045"/>
          <a:ext cx="57060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DDE7E6F-6384-4E4F-B7CD-6B8C6BD4B344}">
      <dsp:nvSpPr>
        <dsp:cNvPr id="0" name=""/>
        <dsp:cNvSpPr/>
      </dsp:nvSpPr>
      <dsp:spPr>
        <a:xfrm>
          <a:off x="0" y="2514045"/>
          <a:ext cx="5706094" cy="1945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To open the terminal, press </a:t>
          </a:r>
          <a:r>
            <a:rPr lang="en-US" sz="2000" kern="1200" dirty="0" err="1"/>
            <a:t>Ctrl+Alt+T</a:t>
          </a:r>
          <a:r>
            <a:rPr lang="en-US" sz="2000" kern="1200" dirty="0"/>
            <a:t> in Ubuntu, or press Alt+F2, type in gnome-terminal, and press enter. In Raspberry Pi, type in </a:t>
          </a:r>
          <a:r>
            <a:rPr lang="en-US" sz="2000" kern="1200" dirty="0" err="1"/>
            <a:t>lxterminal</a:t>
          </a:r>
          <a:r>
            <a:rPr lang="en-US" sz="2000" kern="1200" dirty="0"/>
            <a:t>. There is also a GUI way of taking it, but this is better!</a:t>
          </a:r>
        </a:p>
      </dsp:txBody>
      <dsp:txXfrm>
        <a:off x="0" y="2514045"/>
        <a:ext cx="5706094" cy="1945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1384-E7F1-4B63-98FB-9E238C9AE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CBAE15-9E2E-485C-AD95-5E04B2F34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F4C56-9E01-4259-8DD9-73ECFC455E84}"/>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5" name="Footer Placeholder 4">
            <a:extLst>
              <a:ext uri="{FF2B5EF4-FFF2-40B4-BE49-F238E27FC236}">
                <a16:creationId xmlns:a16="http://schemas.microsoft.com/office/drawing/2014/main" id="{618CC1B8-8125-48A4-8204-4C3DA365C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50DBC-F60D-4424-9F1F-8BE535134E98}"/>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90185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CD0F-5CFA-45E0-9D2F-9B2867D3BA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405F2-04A0-4DA5-B1C7-41F39D8A8B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4AA5E-ABC9-4BCE-9F71-81C5AB0164C6}"/>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5" name="Footer Placeholder 4">
            <a:extLst>
              <a:ext uri="{FF2B5EF4-FFF2-40B4-BE49-F238E27FC236}">
                <a16:creationId xmlns:a16="http://schemas.microsoft.com/office/drawing/2014/main" id="{2C433622-2CC9-4616-AECA-0047FC835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AD4F7-321E-4348-87E2-80EE55D5C6D2}"/>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400691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2EE3F-46A0-4471-8531-49A213141C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EB779F-F799-46AE-B5F0-CC8331028E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D9AF3-1C96-4215-ACA0-71DB7B795965}"/>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5" name="Footer Placeholder 4">
            <a:extLst>
              <a:ext uri="{FF2B5EF4-FFF2-40B4-BE49-F238E27FC236}">
                <a16:creationId xmlns:a16="http://schemas.microsoft.com/office/drawing/2014/main" id="{EB9893C3-8F35-4BA7-98F9-B9FEC8D62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A9DBF-5203-4156-8440-6CC521BF9DD5}"/>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269685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C4F5-9BBC-4B4F-B682-9DF6CA7B7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FB66C-7B72-4247-9CAF-681655CA47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A6CC3-6C99-48DF-8D65-D7E965B7F4AB}"/>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5" name="Footer Placeholder 4">
            <a:extLst>
              <a:ext uri="{FF2B5EF4-FFF2-40B4-BE49-F238E27FC236}">
                <a16:creationId xmlns:a16="http://schemas.microsoft.com/office/drawing/2014/main" id="{9CB85E2D-D419-4ED5-9196-EC235C89F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63EDD-E555-47B3-891D-0A16CCEF4E9D}"/>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36040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DF81-F19D-439D-8683-DCB14FA9A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685EE3-A203-4E71-9BFD-7C0B1FD60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8ABF3B-8823-4B2A-9776-EA621F94F74F}"/>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5" name="Footer Placeholder 4">
            <a:extLst>
              <a:ext uri="{FF2B5EF4-FFF2-40B4-BE49-F238E27FC236}">
                <a16:creationId xmlns:a16="http://schemas.microsoft.com/office/drawing/2014/main" id="{8B706596-1C71-450D-8465-B2330B573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30782-74B0-4C77-A63E-B9A094B08C62}"/>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271598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6699-A501-4DA2-B66F-591421163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BE7668-2F32-4BB9-A93B-9A1B151856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5CB29F-2480-4CE6-BC8A-37F4BAA6A9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94B89-59F6-44C9-A5C4-6E57CD636D90}"/>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6" name="Footer Placeholder 5">
            <a:extLst>
              <a:ext uri="{FF2B5EF4-FFF2-40B4-BE49-F238E27FC236}">
                <a16:creationId xmlns:a16="http://schemas.microsoft.com/office/drawing/2014/main" id="{0D0FCC2C-EA71-4745-81C4-DA7E56FF6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D1AE2-D19C-4524-B88E-EC037BF9E141}"/>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154069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C668-6DBB-48A3-8C66-DE058E2ED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5FE8F-8A17-4059-97D8-414F09D71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F7E50F-F46B-450E-A1B2-40ED6A990C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8AC840-1DA6-4FB3-982A-F0FB703F3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DF9F18-FC8C-449D-B735-CB1BBBAC2A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77BB5-B7FB-46DC-869E-F3829526D276}"/>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8" name="Footer Placeholder 7">
            <a:extLst>
              <a:ext uri="{FF2B5EF4-FFF2-40B4-BE49-F238E27FC236}">
                <a16:creationId xmlns:a16="http://schemas.microsoft.com/office/drawing/2014/main" id="{AE584BD8-1CFA-43C2-ACF8-48C1B60A87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A06BA6-41CD-43DB-BEA9-480112EAA291}"/>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296578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F058-6371-4F25-8446-D5D66EC802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6D7567-41D7-405C-B841-1BDBA26CCF37}"/>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4" name="Footer Placeholder 3">
            <a:extLst>
              <a:ext uri="{FF2B5EF4-FFF2-40B4-BE49-F238E27FC236}">
                <a16:creationId xmlns:a16="http://schemas.microsoft.com/office/drawing/2014/main" id="{B3454B22-4FE0-426F-8A4A-CB876231D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CBDE0C-77E0-4A37-979A-ECD768FE2C94}"/>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54521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AA7FD-ED0A-409D-A934-8576F74BE40D}"/>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3" name="Footer Placeholder 2">
            <a:extLst>
              <a:ext uri="{FF2B5EF4-FFF2-40B4-BE49-F238E27FC236}">
                <a16:creationId xmlns:a16="http://schemas.microsoft.com/office/drawing/2014/main" id="{2D490A55-8FD2-4FC1-B9C0-3AC93E2BCE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12526-EAAB-45A9-B56D-FB61C0A67D15}"/>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323414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68A2-09CB-481D-81C9-42E2ACE09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B697CA-54EA-4806-865F-88A69D29E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B505CF-A4F3-4820-A48D-7740ADF2D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D70BCB-6709-48EB-9AF1-82E329B64AAE}"/>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6" name="Footer Placeholder 5">
            <a:extLst>
              <a:ext uri="{FF2B5EF4-FFF2-40B4-BE49-F238E27FC236}">
                <a16:creationId xmlns:a16="http://schemas.microsoft.com/office/drawing/2014/main" id="{006E0B69-5BEA-4945-BD80-93D45C731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4B2218-FA57-4C78-9A05-7807B735EB2C}"/>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153258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0FF1-F6C4-4FBC-BC35-F90C4C19F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41F51C-9CB5-45A5-ABB1-A4F310B71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47CD2D-AA81-4212-B52C-AB6E6652E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B82E7B-2CEF-4772-8C40-EC20C09B2A94}"/>
              </a:ext>
            </a:extLst>
          </p:cNvPr>
          <p:cNvSpPr>
            <a:spLocks noGrp="1"/>
          </p:cNvSpPr>
          <p:nvPr>
            <p:ph type="dt" sz="half" idx="10"/>
          </p:nvPr>
        </p:nvSpPr>
        <p:spPr/>
        <p:txBody>
          <a:bodyPr/>
          <a:lstStyle/>
          <a:p>
            <a:fld id="{E7BEB8C8-20FF-48C8-9BC1-45B6EF6A5352}" type="datetimeFigureOut">
              <a:rPr lang="en-IN" smtClean="0"/>
              <a:t>24-06-2018</a:t>
            </a:fld>
            <a:endParaRPr lang="en-IN"/>
          </a:p>
        </p:txBody>
      </p:sp>
      <p:sp>
        <p:nvSpPr>
          <p:cNvPr id="6" name="Footer Placeholder 5">
            <a:extLst>
              <a:ext uri="{FF2B5EF4-FFF2-40B4-BE49-F238E27FC236}">
                <a16:creationId xmlns:a16="http://schemas.microsoft.com/office/drawing/2014/main" id="{4A34F9D6-3A44-4132-B1A2-07700379D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0D1DFE-9B81-49C2-9BC9-A3D5BA851C72}"/>
              </a:ext>
            </a:extLst>
          </p:cNvPr>
          <p:cNvSpPr>
            <a:spLocks noGrp="1"/>
          </p:cNvSpPr>
          <p:nvPr>
            <p:ph type="sldNum" sz="quarter" idx="12"/>
          </p:nvPr>
        </p:nvSpPr>
        <p:spPr/>
        <p:txBody>
          <a:bodyPr/>
          <a:lstStyle/>
          <a:p>
            <a:fld id="{CDE1E80E-2028-4359-AA0B-1532E4C08AA5}" type="slidenum">
              <a:rPr lang="en-IN" smtClean="0"/>
              <a:t>‹#›</a:t>
            </a:fld>
            <a:endParaRPr lang="en-IN"/>
          </a:p>
        </p:txBody>
      </p:sp>
    </p:spTree>
    <p:extLst>
      <p:ext uri="{BB962C8B-B14F-4D97-AF65-F5344CB8AC3E}">
        <p14:creationId xmlns:p14="http://schemas.microsoft.com/office/powerpoint/2010/main" val="41365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14E0D-B8BE-45D0-B2AF-447B2DBA8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8FB8A4-6025-4DB5-8CF9-80877DDA8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5AA1D-CF37-4102-ACB4-51EA55A6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EB8C8-20FF-48C8-9BC1-45B6EF6A5352}" type="datetimeFigureOut">
              <a:rPr lang="en-IN" smtClean="0"/>
              <a:t>24-06-2018</a:t>
            </a:fld>
            <a:endParaRPr lang="en-IN"/>
          </a:p>
        </p:txBody>
      </p:sp>
      <p:sp>
        <p:nvSpPr>
          <p:cNvPr id="5" name="Footer Placeholder 4">
            <a:extLst>
              <a:ext uri="{FF2B5EF4-FFF2-40B4-BE49-F238E27FC236}">
                <a16:creationId xmlns:a16="http://schemas.microsoft.com/office/drawing/2014/main" id="{4535454E-6A08-4F80-AA94-674A5FB9C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B4467E-9E06-47C8-8E15-372E4EC0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1E80E-2028-4359-AA0B-1532E4C08AA5}" type="slidenum">
              <a:rPr lang="en-IN" smtClean="0"/>
              <a:t>‹#›</a:t>
            </a:fld>
            <a:endParaRPr lang="en-IN"/>
          </a:p>
        </p:txBody>
      </p:sp>
    </p:spTree>
    <p:extLst>
      <p:ext uri="{BB962C8B-B14F-4D97-AF65-F5344CB8AC3E}">
        <p14:creationId xmlns:p14="http://schemas.microsoft.com/office/powerpoint/2010/main" val="277000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ubuntu.com/download/deskt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computerhope.com/unix/uchmod.htm" TargetMode="Externa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haileshjha.com/how-to-install-vmware-workstation-12-pro-on-windows-10/vmware-workstation-12-for-windows-10-installer-file-screensho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maker.pro/storage/vDDbslT/vDDbslTDGt8itE6C6f8K3X8FPFQenq5iOl1ZfW8z.jpeg">
            <a:extLst>
              <a:ext uri="{FF2B5EF4-FFF2-40B4-BE49-F238E27FC236}">
                <a16:creationId xmlns:a16="http://schemas.microsoft.com/office/drawing/2014/main" id="{C974A84B-4F4A-415B-90DE-9C3129CF0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77" y="770558"/>
            <a:ext cx="3729441" cy="45114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88EA8A-07A0-4392-981B-47D3275E9998}"/>
              </a:ext>
            </a:extLst>
          </p:cNvPr>
          <p:cNvSpPr>
            <a:spLocks noGrp="1"/>
          </p:cNvSpPr>
          <p:nvPr>
            <p:ph type="ctrTitle"/>
          </p:nvPr>
        </p:nvSpPr>
        <p:spPr>
          <a:xfrm>
            <a:off x="7052573" y="539886"/>
            <a:ext cx="4645250" cy="2889114"/>
          </a:xfrm>
        </p:spPr>
        <p:txBody>
          <a:bodyPr anchor="b">
            <a:normAutofit/>
          </a:bodyPr>
          <a:lstStyle/>
          <a:p>
            <a:pPr algn="l"/>
            <a:r>
              <a:rPr lang="en-IN" dirty="0">
                <a:solidFill>
                  <a:schemeClr val="bg1"/>
                </a:solidFill>
              </a:rPr>
              <a:t>LINUX OS</a:t>
            </a:r>
          </a:p>
        </p:txBody>
      </p:sp>
      <p:sp>
        <p:nvSpPr>
          <p:cNvPr id="3" name="Subtitle 2">
            <a:extLst>
              <a:ext uri="{FF2B5EF4-FFF2-40B4-BE49-F238E27FC236}">
                <a16:creationId xmlns:a16="http://schemas.microsoft.com/office/drawing/2014/main" id="{45E97E94-ED65-4C49-A971-5D5D464F82F9}"/>
              </a:ext>
            </a:extLst>
          </p:cNvPr>
          <p:cNvSpPr>
            <a:spLocks noGrp="1"/>
          </p:cNvSpPr>
          <p:nvPr>
            <p:ph type="subTitle" idx="1"/>
          </p:nvPr>
        </p:nvSpPr>
        <p:spPr>
          <a:xfrm>
            <a:off x="6167848" y="3968886"/>
            <a:ext cx="5144361" cy="2221849"/>
          </a:xfrm>
        </p:spPr>
        <p:txBody>
          <a:bodyPr anchor="t">
            <a:normAutofit/>
          </a:bodyPr>
          <a:lstStyle/>
          <a:p>
            <a:pPr marL="342900" indent="-342900">
              <a:buFont typeface="Arial" panose="020B0604020202020204" pitchFamily="34" charset="0"/>
              <a:buChar char="•"/>
            </a:pPr>
            <a:r>
              <a:rPr lang="en-IN" sz="2000" dirty="0">
                <a:solidFill>
                  <a:schemeClr val="bg1"/>
                </a:solidFill>
              </a:rPr>
              <a:t>Introduction</a:t>
            </a:r>
          </a:p>
          <a:p>
            <a:pPr marL="342900" indent="-342900">
              <a:buFont typeface="Arial" panose="020B0604020202020204" pitchFamily="34" charset="0"/>
              <a:buChar char="•"/>
            </a:pPr>
            <a:r>
              <a:rPr lang="en-IN" sz="2000" dirty="0">
                <a:solidFill>
                  <a:schemeClr val="bg1"/>
                </a:solidFill>
              </a:rPr>
              <a:t>Installation Of VMWare</a:t>
            </a:r>
          </a:p>
          <a:p>
            <a:pPr marL="342900" indent="-342900">
              <a:buFont typeface="Arial" panose="020B0604020202020204" pitchFamily="34" charset="0"/>
              <a:buChar char="•"/>
            </a:pPr>
            <a:r>
              <a:rPr lang="en-IN" sz="2000" dirty="0">
                <a:solidFill>
                  <a:schemeClr val="bg1"/>
                </a:solidFill>
              </a:rPr>
              <a:t>Booting Ubuntu Operating System Image file</a:t>
            </a:r>
          </a:p>
          <a:p>
            <a:pPr marL="342900" indent="-342900">
              <a:buFont typeface="Arial" panose="020B0604020202020204" pitchFamily="34" charset="0"/>
              <a:buChar char="•"/>
            </a:pPr>
            <a:r>
              <a:rPr lang="en-IN" sz="2000" dirty="0">
                <a:solidFill>
                  <a:schemeClr val="bg1"/>
                </a:solidFill>
              </a:rPr>
              <a:t>Linux Basic Commands</a:t>
            </a:r>
          </a:p>
        </p:txBody>
      </p:sp>
    </p:spTree>
    <p:extLst>
      <p:ext uri="{BB962C8B-B14F-4D97-AF65-F5344CB8AC3E}">
        <p14:creationId xmlns:p14="http://schemas.microsoft.com/office/powerpoint/2010/main" val="330336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F72A8F-D94D-4561-ABEB-E692BF3554A1}"/>
              </a:ext>
            </a:extLst>
          </p:cNvPr>
          <p:cNvPicPr>
            <a:picLocks noChangeAspect="1"/>
          </p:cNvPicPr>
          <p:nvPr/>
        </p:nvPicPr>
        <p:blipFill>
          <a:blip r:embed="rId2"/>
          <a:stretch>
            <a:fillRect/>
          </a:stretch>
        </p:blipFill>
        <p:spPr>
          <a:xfrm>
            <a:off x="2663687" y="1262063"/>
            <a:ext cx="6258339" cy="4933489"/>
          </a:xfrm>
          <a:prstGeom prst="rect">
            <a:avLst/>
          </a:prstGeom>
        </p:spPr>
      </p:pic>
      <p:sp>
        <p:nvSpPr>
          <p:cNvPr id="3" name="TextBox 2">
            <a:extLst>
              <a:ext uri="{FF2B5EF4-FFF2-40B4-BE49-F238E27FC236}">
                <a16:creationId xmlns:a16="http://schemas.microsoft.com/office/drawing/2014/main" id="{9D348CE4-6042-4E7F-A740-5971F8F95A61}"/>
              </a:ext>
            </a:extLst>
          </p:cNvPr>
          <p:cNvSpPr txBox="1"/>
          <p:nvPr/>
        </p:nvSpPr>
        <p:spPr>
          <a:xfrm>
            <a:off x="583096" y="291548"/>
            <a:ext cx="10455965" cy="461665"/>
          </a:xfrm>
          <a:prstGeom prst="rect">
            <a:avLst/>
          </a:prstGeom>
          <a:noFill/>
        </p:spPr>
        <p:txBody>
          <a:bodyPr wrap="square" rtlCol="0">
            <a:spAutoFit/>
          </a:bodyPr>
          <a:lstStyle/>
          <a:p>
            <a:r>
              <a:rPr lang="en-IN" sz="2400" dirty="0"/>
              <a:t>Step 3: press next to continue</a:t>
            </a:r>
          </a:p>
        </p:txBody>
      </p:sp>
    </p:spTree>
    <p:extLst>
      <p:ext uri="{BB962C8B-B14F-4D97-AF65-F5344CB8AC3E}">
        <p14:creationId xmlns:p14="http://schemas.microsoft.com/office/powerpoint/2010/main" val="373884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E3432A-DE03-4D0F-92E1-05CA9F94624D}"/>
              </a:ext>
            </a:extLst>
          </p:cNvPr>
          <p:cNvSpPr txBox="1"/>
          <p:nvPr/>
        </p:nvSpPr>
        <p:spPr>
          <a:xfrm>
            <a:off x="477078" y="0"/>
            <a:ext cx="12085983" cy="8217634"/>
          </a:xfrm>
          <a:prstGeom prst="rect">
            <a:avLst/>
          </a:prstGeom>
          <a:noFill/>
        </p:spPr>
        <p:txBody>
          <a:bodyPr wrap="square" rtlCol="0">
            <a:spAutoFit/>
          </a:bodyPr>
          <a:lstStyle/>
          <a:p>
            <a:endParaRPr lang="en-IN" dirty="0"/>
          </a:p>
          <a:p>
            <a:endParaRPr lang="en-IN" sz="2400" dirty="0"/>
          </a:p>
          <a:p>
            <a:pPr marL="342900" indent="-342900">
              <a:buFont typeface="Arial" panose="020B0604020202020204" pitchFamily="34" charset="0"/>
              <a:buChar char="•"/>
            </a:pPr>
            <a:r>
              <a:rPr lang="en-US" sz="2400" dirty="0"/>
              <a:t>Step 4: This time you should see End User License Agreement dialog box.</a:t>
            </a:r>
          </a:p>
          <a:p>
            <a:r>
              <a:rPr lang="en-US" sz="2400" dirty="0"/>
              <a:t>     Check “I accept the terms in the License Agreement” box and press next to continue.</a:t>
            </a:r>
          </a:p>
          <a:p>
            <a:endParaRPr lang="en-US" sz="2400" dirty="0"/>
          </a:p>
          <a:p>
            <a:pPr marL="342900" indent="-342900">
              <a:buFont typeface="Arial" panose="020B0604020202020204" pitchFamily="34" charset="0"/>
              <a:buChar char="•"/>
            </a:pPr>
            <a:r>
              <a:rPr lang="en-US" sz="2400" dirty="0"/>
              <a:t>Step 5: Select the folder in which you would like to install the application.</a:t>
            </a:r>
          </a:p>
          <a:p>
            <a:r>
              <a:rPr lang="en-US" sz="2400" dirty="0"/>
              <a:t>     There is no harm in leaving the defaults as it is.</a:t>
            </a:r>
          </a:p>
          <a:p>
            <a:endParaRPr lang="en-US" sz="2400" dirty="0"/>
          </a:p>
          <a:p>
            <a:pPr marL="342900" indent="-342900">
              <a:buFont typeface="Arial" panose="020B0604020202020204" pitchFamily="34" charset="0"/>
              <a:buChar char="•"/>
            </a:pPr>
            <a:r>
              <a:rPr lang="en-US" sz="2400" dirty="0"/>
              <a:t>Step 6: Next you are asked to select “Check for Updates” and “Help improve VMware Workstation Pro”.</a:t>
            </a:r>
          </a:p>
          <a:p>
            <a:r>
              <a:rPr lang="en-US" sz="2400" dirty="0"/>
              <a:t>               Do as you wish.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Step 7:</a:t>
            </a:r>
            <a:r>
              <a:rPr lang="en-US" dirty="0"/>
              <a:t> </a:t>
            </a:r>
            <a:r>
              <a:rPr lang="en-US" sz="2400" dirty="0"/>
              <a:t>Next step is to select the place you want the shortcut icons to be placed on your system to launch the application.</a:t>
            </a:r>
          </a:p>
          <a:p>
            <a:r>
              <a:rPr lang="en-US" sz="2400" dirty="0"/>
              <a:t>     Please select both the options, desktop and start menu and click next</a:t>
            </a:r>
            <a:r>
              <a:rPr lang="en-US" dirty="0"/>
              <a:t>.</a:t>
            </a:r>
          </a:p>
          <a:p>
            <a:endParaRPr lang="en-US" dirty="0"/>
          </a:p>
          <a:p>
            <a:pPr marL="342900" indent="-342900">
              <a:buFont typeface="Arial" panose="020B0604020202020204" pitchFamily="34" charset="0"/>
              <a:buChar char="•"/>
            </a:pPr>
            <a:r>
              <a:rPr lang="en-US" sz="2400" dirty="0"/>
              <a:t>Step 8: Now you see the begin installation dialog box.</a:t>
            </a:r>
          </a:p>
          <a:p>
            <a:r>
              <a:rPr lang="en-US" sz="2400" dirty="0"/>
              <a:t>     Click install to start the installation process.</a:t>
            </a:r>
          </a:p>
          <a:p>
            <a:endParaRPr lang="en-US"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63961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A5C1-0B6F-431E-B0FA-702204ABCC8B}"/>
              </a:ext>
            </a:extLst>
          </p:cNvPr>
          <p:cNvSpPr>
            <a:spLocks noGrp="1"/>
          </p:cNvSpPr>
          <p:nvPr>
            <p:ph type="title"/>
          </p:nvPr>
        </p:nvSpPr>
        <p:spPr/>
        <p:txBody>
          <a:bodyPr>
            <a:normAutofit fontScale="90000"/>
          </a:bodyPr>
          <a:lstStyle/>
          <a:p>
            <a:br>
              <a:rPr lang="en-IN" sz="2400" dirty="0">
                <a:latin typeface="+mn-lt"/>
              </a:rPr>
            </a:br>
            <a:r>
              <a:rPr lang="en-IN" sz="2700" dirty="0">
                <a:latin typeface="+mn-lt"/>
              </a:rPr>
              <a:t>Step 9:</a:t>
            </a:r>
            <a:r>
              <a:rPr lang="en-IN" sz="2400" dirty="0">
                <a:latin typeface="+mn-lt"/>
              </a:rPr>
              <a:t> </a:t>
            </a:r>
            <a:r>
              <a:rPr lang="en-US" sz="2700" dirty="0">
                <a:latin typeface="+mn-lt"/>
              </a:rPr>
              <a:t>After the installation completes, you should see VMware Workstation icon on the desktop.</a:t>
            </a:r>
            <a:br>
              <a:rPr lang="en-US" sz="2700" dirty="0">
                <a:latin typeface="+mn-lt"/>
              </a:rPr>
            </a:br>
            <a:r>
              <a:rPr lang="en-US" sz="2700" dirty="0">
                <a:latin typeface="+mn-lt"/>
              </a:rPr>
              <a:t>Double click on it to launch the application</a:t>
            </a:r>
            <a:r>
              <a:rPr lang="en-US" dirty="0"/>
              <a:t>.</a:t>
            </a:r>
            <a:br>
              <a:rPr lang="en-US" dirty="0"/>
            </a:br>
            <a:endParaRPr lang="en-IN" sz="2400" dirty="0">
              <a:latin typeface="+mn-lt"/>
            </a:endParaRPr>
          </a:p>
        </p:txBody>
      </p:sp>
      <p:pic>
        <p:nvPicPr>
          <p:cNvPr id="4" name="Content Placeholder 3">
            <a:extLst>
              <a:ext uri="{FF2B5EF4-FFF2-40B4-BE49-F238E27FC236}">
                <a16:creationId xmlns:a16="http://schemas.microsoft.com/office/drawing/2014/main" id="{085651C5-96FE-43E2-B246-0DB616C832EA}"/>
              </a:ext>
            </a:extLst>
          </p:cNvPr>
          <p:cNvPicPr>
            <a:picLocks noGrp="1" noChangeAspect="1"/>
          </p:cNvPicPr>
          <p:nvPr>
            <p:ph idx="1"/>
          </p:nvPr>
        </p:nvPicPr>
        <p:blipFill>
          <a:blip r:embed="rId2"/>
          <a:stretch>
            <a:fillRect/>
          </a:stretch>
        </p:blipFill>
        <p:spPr>
          <a:xfrm>
            <a:off x="4210463" y="2088245"/>
            <a:ext cx="3170997" cy="2737071"/>
          </a:xfrm>
          <a:prstGeom prst="rect">
            <a:avLst/>
          </a:prstGeom>
        </p:spPr>
      </p:pic>
    </p:spTree>
    <p:extLst>
      <p:ext uri="{BB962C8B-B14F-4D97-AF65-F5344CB8AC3E}">
        <p14:creationId xmlns:p14="http://schemas.microsoft.com/office/powerpoint/2010/main" val="78407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94AE-1D65-41E5-BBE8-D05FEE45FFE3}"/>
              </a:ext>
            </a:extLst>
          </p:cNvPr>
          <p:cNvSpPr>
            <a:spLocks noGrp="1"/>
          </p:cNvSpPr>
          <p:nvPr>
            <p:ph type="title"/>
          </p:nvPr>
        </p:nvSpPr>
        <p:spPr/>
        <p:txBody>
          <a:bodyPr/>
          <a:lstStyle/>
          <a:p>
            <a:r>
              <a:rPr lang="en-IN" dirty="0"/>
              <a:t>INSTALLING UBUNTU…</a:t>
            </a:r>
          </a:p>
        </p:txBody>
      </p:sp>
      <p:sp>
        <p:nvSpPr>
          <p:cNvPr id="3" name="Content Placeholder 2">
            <a:extLst>
              <a:ext uri="{FF2B5EF4-FFF2-40B4-BE49-F238E27FC236}">
                <a16:creationId xmlns:a16="http://schemas.microsoft.com/office/drawing/2014/main" id="{C3C114CA-7D94-42F1-B76A-4ED332098D35}"/>
              </a:ext>
            </a:extLst>
          </p:cNvPr>
          <p:cNvSpPr>
            <a:spLocks noGrp="1"/>
          </p:cNvSpPr>
          <p:nvPr>
            <p:ph idx="1"/>
          </p:nvPr>
        </p:nvSpPr>
        <p:spPr>
          <a:xfrm rot="10800000" flipV="1">
            <a:off x="838199" y="1496911"/>
            <a:ext cx="10346635" cy="2434137"/>
          </a:xfrm>
        </p:spPr>
        <p:txBody>
          <a:bodyPr>
            <a:normAutofit/>
          </a:bodyPr>
          <a:lstStyle/>
          <a:p>
            <a:r>
              <a:rPr lang="en-IN" dirty="0"/>
              <a:t>Step 1: </a:t>
            </a:r>
            <a:r>
              <a:rPr lang="en-US" dirty="0"/>
              <a:t>Get the </a:t>
            </a:r>
            <a:r>
              <a:rPr lang="en-US" dirty="0" err="1">
                <a:hlinkClick r:id="rId2" tooltip="Ubuntu desktop download (opens in a new window)"/>
              </a:rPr>
              <a:t>Ubuntu.iso</a:t>
            </a:r>
            <a:r>
              <a:rPr lang="en-US" dirty="0"/>
              <a:t> (desktop not server).</a:t>
            </a:r>
          </a:p>
          <a:p>
            <a:r>
              <a:rPr lang="en-IN" dirty="0"/>
              <a:t>Step 2: Open VMWARE workstation and click “create a new virtual machine</a:t>
            </a:r>
          </a:p>
        </p:txBody>
      </p:sp>
      <p:pic>
        <p:nvPicPr>
          <p:cNvPr id="1026" name="Picture 2" descr="Screenshot of VMware Workstation 12 Pro start screen on windows 10.">
            <a:extLst>
              <a:ext uri="{FF2B5EF4-FFF2-40B4-BE49-F238E27FC236}">
                <a16:creationId xmlns:a16="http://schemas.microsoft.com/office/drawing/2014/main" id="{D7600F0F-90EF-4C42-BB3B-35C8FFCBC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2875722" y="2664777"/>
            <a:ext cx="7476589" cy="3916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0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9A146-F6F1-433F-B915-B7081D27E49A}"/>
              </a:ext>
            </a:extLst>
          </p:cNvPr>
          <p:cNvSpPr>
            <a:spLocks noGrp="1"/>
          </p:cNvSpPr>
          <p:nvPr>
            <p:ph idx="1"/>
          </p:nvPr>
        </p:nvSpPr>
        <p:spPr>
          <a:xfrm>
            <a:off x="838200" y="365125"/>
            <a:ext cx="10515600" cy="4351338"/>
          </a:xfrm>
        </p:spPr>
        <p:txBody>
          <a:bodyPr/>
          <a:lstStyle/>
          <a:p>
            <a:r>
              <a:rPr lang="en-IN" dirty="0"/>
              <a:t>Step 3: </a:t>
            </a:r>
            <a:r>
              <a:rPr lang="en-US" dirty="0"/>
              <a:t>Select “Installer disc image file” and browse to the Ubuntu iso you have in your system.</a:t>
            </a:r>
          </a:p>
          <a:p>
            <a:pPr marL="0" indent="0">
              <a:buNone/>
            </a:pPr>
            <a:r>
              <a:rPr lang="en-US" dirty="0"/>
              <a:t>    </a:t>
            </a:r>
            <a:br>
              <a:rPr lang="en-US" dirty="0"/>
            </a:br>
            <a:br>
              <a:rPr lang="en-US" dirty="0"/>
            </a:br>
            <a:endParaRPr lang="en-IN" dirty="0"/>
          </a:p>
        </p:txBody>
      </p:sp>
      <p:pic>
        <p:nvPicPr>
          <p:cNvPr id="2052" name="Picture 4" descr="VMware Player Virtual Machine Wizard">
            <a:extLst>
              <a:ext uri="{FF2B5EF4-FFF2-40B4-BE49-F238E27FC236}">
                <a16:creationId xmlns:a16="http://schemas.microsoft.com/office/drawing/2014/main" id="{A5E73377-CD87-4170-B12E-72CDAB1FD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27194"/>
            <a:ext cx="41148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67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2E939-2EB6-42A8-9790-A5D0EB1DB155}"/>
              </a:ext>
            </a:extLst>
          </p:cNvPr>
          <p:cNvSpPr>
            <a:spLocks noGrp="1"/>
          </p:cNvSpPr>
          <p:nvPr>
            <p:ph idx="1"/>
          </p:nvPr>
        </p:nvSpPr>
        <p:spPr>
          <a:xfrm>
            <a:off x="838200" y="654533"/>
            <a:ext cx="10515600" cy="4351338"/>
          </a:xfrm>
        </p:spPr>
        <p:txBody>
          <a:bodyPr/>
          <a:lstStyle/>
          <a:p>
            <a:r>
              <a:rPr lang="en-IN" dirty="0"/>
              <a:t>Step 4: </a:t>
            </a:r>
            <a:r>
              <a:rPr lang="en-US" dirty="0"/>
              <a:t>Enter your full name, username and password and hit next. </a:t>
            </a:r>
            <a:r>
              <a:rPr lang="en-IN" dirty="0"/>
              <a:t> </a:t>
            </a:r>
          </a:p>
        </p:txBody>
      </p:sp>
      <p:sp>
        <p:nvSpPr>
          <p:cNvPr id="4" name="Rectangle 1">
            <a:extLst>
              <a:ext uri="{FF2B5EF4-FFF2-40B4-BE49-F238E27FC236}">
                <a16:creationId xmlns:a16="http://schemas.microsoft.com/office/drawing/2014/main" id="{E78A4401-E494-4C87-977F-FAD8FA116FAF}"/>
              </a:ext>
            </a:extLst>
          </p:cNvPr>
          <p:cNvSpPr>
            <a:spLocks noChangeArrowheads="1"/>
          </p:cNvSpPr>
          <p:nvPr/>
        </p:nvSpPr>
        <p:spPr bwMode="auto">
          <a:xfrm>
            <a:off x="-46038" y="265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777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3A4145"/>
                </a:solidFill>
                <a:effectLst/>
                <a:latin typeface="Merriweather"/>
              </a:rPr>
              <a:t>Enter your full name, username and password and hit next </a:t>
            </a:r>
            <a:br>
              <a:rPr kumimoji="0" lang="en-US" altLang="en-US" sz="1300" b="0" i="0" u="none" strike="noStrike" cap="none" normalizeH="0" baseline="0" dirty="0">
                <a:ln>
                  <a:noFill/>
                </a:ln>
                <a:solidFill>
                  <a:srgbClr val="3A4145"/>
                </a:solidFill>
                <a:effectLst/>
                <a:latin typeface="Merriweather"/>
              </a:rPr>
            </a:br>
            <a:r>
              <a:rPr kumimoji="0" lang="en-US" altLang="en-US" sz="1300" b="0" i="0" u="none" strike="noStrike" cap="none" normalizeH="0" baseline="0" dirty="0">
                <a:ln>
                  <a:noFill/>
                </a:ln>
                <a:solidFill>
                  <a:srgbClr val="3A4145"/>
                </a:solidFill>
                <a:effectLst/>
                <a:latin typeface="Merriweather"/>
              </a:rPr>
              <a:t>  </a:t>
            </a:r>
            <a:r>
              <a:rPr kumimoji="0" lang="en-US" altLang="en-US" sz="23400" b="0" i="0" u="none" strike="noStrike" cap="none" normalizeH="0" baseline="0" dirty="0">
                <a:ln>
                  <a:noFill/>
                </a:ln>
                <a:solidFill>
                  <a:srgbClr val="3A4145"/>
                </a:solidFill>
                <a:effectLst/>
                <a:latin typeface="Merriweather"/>
              </a:rPr>
              <a:t> </a:t>
            </a:r>
            <a:r>
              <a:rPr kumimoji="0" lang="en-US" altLang="en-US" sz="1300" b="0" i="0" u="none" strike="noStrike" cap="none" normalizeH="0" baseline="0" dirty="0">
                <a:ln>
                  <a:noFill/>
                </a:ln>
                <a:solidFill>
                  <a:srgbClr val="3A4145"/>
                </a:solidFill>
                <a:effectLst/>
                <a:latin typeface="Merriweather"/>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3A4145"/>
              </a:solidFill>
              <a:effectLst/>
              <a:latin typeface="Merriweather"/>
            </a:endParaRPr>
          </a:p>
        </p:txBody>
      </p:sp>
      <p:pic>
        <p:nvPicPr>
          <p:cNvPr id="5" name="Picture 4">
            <a:extLst>
              <a:ext uri="{FF2B5EF4-FFF2-40B4-BE49-F238E27FC236}">
                <a16:creationId xmlns:a16="http://schemas.microsoft.com/office/drawing/2014/main" id="{F7433D50-A8C7-4804-BCFB-60809120B0F0}"/>
              </a:ext>
            </a:extLst>
          </p:cNvPr>
          <p:cNvPicPr>
            <a:picLocks noChangeAspect="1"/>
          </p:cNvPicPr>
          <p:nvPr/>
        </p:nvPicPr>
        <p:blipFill>
          <a:blip r:embed="rId2"/>
          <a:stretch>
            <a:fillRect/>
          </a:stretch>
        </p:blipFill>
        <p:spPr>
          <a:xfrm>
            <a:off x="4038600" y="1928674"/>
            <a:ext cx="4114800" cy="3705225"/>
          </a:xfrm>
          <a:prstGeom prst="rect">
            <a:avLst/>
          </a:prstGeom>
        </p:spPr>
      </p:pic>
    </p:spTree>
    <p:extLst>
      <p:ext uri="{BB962C8B-B14F-4D97-AF65-F5344CB8AC3E}">
        <p14:creationId xmlns:p14="http://schemas.microsoft.com/office/powerpoint/2010/main" val="409805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11FD5-6DD5-44ED-8A6C-9A547C68451A}"/>
              </a:ext>
            </a:extLst>
          </p:cNvPr>
          <p:cNvSpPr>
            <a:spLocks noGrp="1"/>
          </p:cNvSpPr>
          <p:nvPr>
            <p:ph idx="1"/>
          </p:nvPr>
        </p:nvSpPr>
        <p:spPr>
          <a:xfrm>
            <a:off x="838200" y="355186"/>
            <a:ext cx="10515600" cy="4351338"/>
          </a:xfrm>
        </p:spPr>
        <p:txBody>
          <a:bodyPr/>
          <a:lstStyle/>
          <a:p>
            <a:r>
              <a:rPr lang="en-IN" dirty="0"/>
              <a:t>Step 5: </a:t>
            </a:r>
            <a:r>
              <a:rPr lang="en-US" dirty="0"/>
              <a:t> Select the maximum disk size and </a:t>
            </a:r>
            <a:r>
              <a:rPr lang="en-US" dirty="0" err="1"/>
              <a:t>type.Select</a:t>
            </a:r>
            <a:r>
              <a:rPr lang="en-US" dirty="0"/>
              <a:t> the “store virtual disk as a single file” option. Hit next when you’re happy with the settings. </a:t>
            </a:r>
            <a:endParaRPr lang="en-IN" dirty="0"/>
          </a:p>
        </p:txBody>
      </p:sp>
      <p:pic>
        <p:nvPicPr>
          <p:cNvPr id="4" name="Picture 3">
            <a:extLst>
              <a:ext uri="{FF2B5EF4-FFF2-40B4-BE49-F238E27FC236}">
                <a16:creationId xmlns:a16="http://schemas.microsoft.com/office/drawing/2014/main" id="{22B8F662-F23F-4DF7-BD1F-A3B37074F30E}"/>
              </a:ext>
            </a:extLst>
          </p:cNvPr>
          <p:cNvPicPr>
            <a:picLocks noChangeAspect="1"/>
          </p:cNvPicPr>
          <p:nvPr/>
        </p:nvPicPr>
        <p:blipFill>
          <a:blip r:embed="rId2"/>
          <a:stretch>
            <a:fillRect/>
          </a:stretch>
        </p:blipFill>
        <p:spPr>
          <a:xfrm>
            <a:off x="4052887" y="2530855"/>
            <a:ext cx="4086225" cy="3714750"/>
          </a:xfrm>
          <a:prstGeom prst="rect">
            <a:avLst/>
          </a:prstGeom>
        </p:spPr>
      </p:pic>
    </p:spTree>
    <p:extLst>
      <p:ext uri="{BB962C8B-B14F-4D97-AF65-F5344CB8AC3E}">
        <p14:creationId xmlns:p14="http://schemas.microsoft.com/office/powerpoint/2010/main" val="232881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7255E-950F-41BA-B2AA-8592D67BE59C}"/>
              </a:ext>
            </a:extLst>
          </p:cNvPr>
          <p:cNvSpPr txBox="1"/>
          <p:nvPr/>
        </p:nvSpPr>
        <p:spPr>
          <a:xfrm>
            <a:off x="397565" y="357809"/>
            <a:ext cx="11436626" cy="1569660"/>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dirty="0"/>
              <a:t>Step 6: </a:t>
            </a:r>
            <a:r>
              <a:rPr lang="en-US" sz="2400" dirty="0"/>
              <a:t>This brings you back to the confirmation page. Click Finish this time</a:t>
            </a:r>
          </a:p>
          <a:p>
            <a:pPr marL="342900" indent="-342900">
              <a:buFont typeface="Arial" panose="020B0604020202020204" pitchFamily="34" charset="0"/>
              <a:buChar char="•"/>
            </a:pPr>
            <a:r>
              <a:rPr lang="en-US" sz="2400" dirty="0"/>
              <a:t>Step 7:  Ubuntu will then start to install, so keep waiting</a:t>
            </a:r>
          </a:p>
          <a:p>
            <a:endParaRPr lang="en-IN" sz="2400" dirty="0"/>
          </a:p>
        </p:txBody>
      </p:sp>
      <p:pic>
        <p:nvPicPr>
          <p:cNvPr id="4098" name="Picture 2" descr="Ubuntu 12.04 installing in VMWare Player">
            <a:extLst>
              <a:ext uri="{FF2B5EF4-FFF2-40B4-BE49-F238E27FC236}">
                <a16:creationId xmlns:a16="http://schemas.microsoft.com/office/drawing/2014/main" id="{2BFCDF15-6769-46E6-8ECD-92CD3723A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485" y="1820555"/>
            <a:ext cx="5523672" cy="485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31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25129-0840-41CF-9F79-D6A2924504CD}"/>
              </a:ext>
            </a:extLst>
          </p:cNvPr>
          <p:cNvSpPr txBox="1"/>
          <p:nvPr/>
        </p:nvSpPr>
        <p:spPr>
          <a:xfrm>
            <a:off x="304800" y="172278"/>
            <a:ext cx="11330609" cy="1569660"/>
          </a:xfrm>
          <a:prstGeom prst="rect">
            <a:avLst/>
          </a:prstGeom>
          <a:noFill/>
        </p:spPr>
        <p:txBody>
          <a:bodyPr wrap="square" rtlCol="0">
            <a:spAutoFit/>
          </a:bodyPr>
          <a:lstStyle/>
          <a:p>
            <a:endParaRPr lang="en-IN" sz="2400" dirty="0"/>
          </a:p>
          <a:p>
            <a:endParaRPr lang="en-IN" sz="2400" dirty="0"/>
          </a:p>
          <a:p>
            <a:r>
              <a:rPr lang="en-IN" sz="2400" dirty="0"/>
              <a:t> </a:t>
            </a:r>
            <a:r>
              <a:rPr lang="en-US" sz="2400" dirty="0"/>
              <a:t> When all is done you’ll be presented with the Ubuntu login screen. So enter your password and you’re on your way. </a:t>
            </a:r>
            <a:endParaRPr lang="en-IN" sz="2400" dirty="0"/>
          </a:p>
        </p:txBody>
      </p:sp>
      <p:pic>
        <p:nvPicPr>
          <p:cNvPr id="5" name="Picture 4">
            <a:extLst>
              <a:ext uri="{FF2B5EF4-FFF2-40B4-BE49-F238E27FC236}">
                <a16:creationId xmlns:a16="http://schemas.microsoft.com/office/drawing/2014/main" id="{1B4950DB-9888-448F-A55C-C4BEAA14D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973" y="1962978"/>
            <a:ext cx="8176054" cy="4596786"/>
          </a:xfrm>
          <a:prstGeom prst="rect">
            <a:avLst/>
          </a:prstGeom>
        </p:spPr>
      </p:pic>
    </p:spTree>
    <p:extLst>
      <p:ext uri="{BB962C8B-B14F-4D97-AF65-F5344CB8AC3E}">
        <p14:creationId xmlns:p14="http://schemas.microsoft.com/office/powerpoint/2010/main" val="169646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ezgif.com-webp-to-jpg (1).jpg">
            <a:extLst>
              <a:ext uri="{FF2B5EF4-FFF2-40B4-BE49-F238E27FC236}">
                <a16:creationId xmlns:a16="http://schemas.microsoft.com/office/drawing/2014/main" id="{31A5C4C0-3A21-40AF-9948-D796619C7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41" y="643466"/>
            <a:ext cx="4105275" cy="4105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1D80AB-5C07-48D2-98E7-758E07DF829F}"/>
              </a:ext>
            </a:extLst>
          </p:cNvPr>
          <p:cNvSpPr>
            <a:spLocks noGrp="1"/>
          </p:cNvSpPr>
          <p:nvPr>
            <p:ph type="title"/>
          </p:nvPr>
        </p:nvSpPr>
        <p:spPr>
          <a:xfrm>
            <a:off x="6388395" y="643466"/>
            <a:ext cx="5597587" cy="974319"/>
          </a:xfrm>
        </p:spPr>
        <p:txBody>
          <a:bodyPr>
            <a:normAutofit/>
          </a:bodyPr>
          <a:lstStyle/>
          <a:p>
            <a:r>
              <a:rPr lang="en-IN" b="1" i="1" dirty="0"/>
              <a:t>Linux Shell or “Terminal”</a:t>
            </a:r>
            <a:endParaRPr lang="en-IN" dirty="0"/>
          </a:p>
        </p:txBody>
      </p:sp>
      <p:graphicFrame>
        <p:nvGraphicFramePr>
          <p:cNvPr id="2052" name="Content Placeholder 2">
            <a:extLst>
              <a:ext uri="{FF2B5EF4-FFF2-40B4-BE49-F238E27FC236}">
                <a16:creationId xmlns:a16="http://schemas.microsoft.com/office/drawing/2014/main" id="{2F60602D-E159-4F7F-95D9-9E9D73FC8B04}"/>
              </a:ext>
            </a:extLst>
          </p:cNvPr>
          <p:cNvGraphicFramePr>
            <a:graphicFrameLocks noGrp="1"/>
          </p:cNvGraphicFramePr>
          <p:nvPr>
            <p:ph idx="1"/>
            <p:extLst>
              <p:ext uri="{D42A27DB-BD31-4B8C-83A1-F6EECF244321}">
                <p14:modId xmlns:p14="http://schemas.microsoft.com/office/powerpoint/2010/main" val="3090403901"/>
              </p:ext>
            </p:extLst>
          </p:nvPr>
        </p:nvGraphicFramePr>
        <p:xfrm>
          <a:off x="6279888" y="1753568"/>
          <a:ext cx="5706094" cy="446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9221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87CB-04A5-4C00-8B2A-7CEA342F36C6}"/>
              </a:ext>
            </a:extLst>
          </p:cNvPr>
          <p:cNvSpPr>
            <a:spLocks noGrp="1"/>
          </p:cNvSpPr>
          <p:nvPr>
            <p:ph type="title"/>
          </p:nvPr>
        </p:nvSpPr>
        <p:spPr/>
        <p:txBody>
          <a:bodyPr/>
          <a:lstStyle/>
          <a:p>
            <a:r>
              <a:rPr lang="en-IN" dirty="0"/>
              <a:t>LINUX ?</a:t>
            </a:r>
          </a:p>
        </p:txBody>
      </p:sp>
      <p:sp>
        <p:nvSpPr>
          <p:cNvPr id="3" name="Content Placeholder 2">
            <a:extLst>
              <a:ext uri="{FF2B5EF4-FFF2-40B4-BE49-F238E27FC236}">
                <a16:creationId xmlns:a16="http://schemas.microsoft.com/office/drawing/2014/main" id="{8D8435C4-633C-4233-97CE-0E9BB33B77F2}"/>
              </a:ext>
            </a:extLst>
          </p:cNvPr>
          <p:cNvSpPr>
            <a:spLocks noGrp="1"/>
          </p:cNvSpPr>
          <p:nvPr>
            <p:ph idx="1"/>
          </p:nvPr>
        </p:nvSpPr>
        <p:spPr>
          <a:xfrm>
            <a:off x="838200" y="1825625"/>
            <a:ext cx="10515600" cy="4351338"/>
          </a:xfrm>
        </p:spPr>
        <p:txBody>
          <a:bodyPr>
            <a:normAutofit fontScale="85000" lnSpcReduction="20000"/>
          </a:bodyPr>
          <a:lstStyle/>
          <a:p>
            <a:r>
              <a:rPr lang="en-US" dirty="0"/>
              <a:t>Family of Free and open-source software operating systems built around</a:t>
            </a:r>
          </a:p>
          <a:p>
            <a:r>
              <a:rPr lang="en-US" dirty="0"/>
              <a:t>Packaged in a form known as a Linux distribution for both desktop and server use.  </a:t>
            </a:r>
          </a:p>
          <a:p>
            <a:r>
              <a:rPr lang="en-US" dirty="0"/>
              <a:t>Linux is an operating system's kernel. You might have heard of UNIX. Well, Linux is a UNIX clone. But it was actually created by Linus Torvalds from Scratch. Linux is free and open-source, that means that you can simply change anything in Linux and redistribute it in your own name! There are several Linux Distributions, commonly called “distros”.</a:t>
            </a:r>
          </a:p>
          <a:p>
            <a:r>
              <a:rPr lang="en-US" dirty="0"/>
              <a:t>Linux is Mainly used in servers. About 90% of the internet is powered by Linux servers. This is because Linux is fast, secure, and free! The main problem of using Windows servers are their cost. This is solved by using Linux servers. The OS that runs in about 80% of the smartphones in the world, Android, is also made from the Linux kernel. Most of the viruses in the world run on Windows, but not on Linux!</a:t>
            </a:r>
            <a:endParaRPr lang="en-IN" dirty="0"/>
          </a:p>
        </p:txBody>
      </p:sp>
    </p:spTree>
    <p:extLst>
      <p:ext uri="{BB962C8B-B14F-4D97-AF65-F5344CB8AC3E}">
        <p14:creationId xmlns:p14="http://schemas.microsoft.com/office/powerpoint/2010/main" val="201565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D558E1-E53F-49E0-8758-729BA2666245}"/>
              </a:ext>
            </a:extLst>
          </p:cNvPr>
          <p:cNvSpPr/>
          <p:nvPr/>
        </p:nvSpPr>
        <p:spPr>
          <a:xfrm>
            <a:off x="401669" y="229284"/>
            <a:ext cx="3305358" cy="523220"/>
          </a:xfrm>
          <a:prstGeom prst="rect">
            <a:avLst/>
          </a:prstGeom>
        </p:spPr>
        <p:txBody>
          <a:bodyPr wrap="square">
            <a:spAutoFit/>
          </a:bodyPr>
          <a:lstStyle/>
          <a:p>
            <a:r>
              <a:rPr lang="en-IN" sz="2800" b="1" i="1" dirty="0">
                <a:solidFill>
                  <a:srgbClr val="1A1A1A"/>
                </a:solidFill>
                <a:latin typeface="PT Serif"/>
              </a:rPr>
              <a:t>Linux Commands</a:t>
            </a:r>
          </a:p>
        </p:txBody>
      </p:sp>
      <p:grpSp>
        <p:nvGrpSpPr>
          <p:cNvPr id="8" name="Group 7">
            <a:extLst>
              <a:ext uri="{FF2B5EF4-FFF2-40B4-BE49-F238E27FC236}">
                <a16:creationId xmlns:a16="http://schemas.microsoft.com/office/drawing/2014/main" id="{50E80831-C05B-4374-A434-114807A39AAC}"/>
              </a:ext>
            </a:extLst>
          </p:cNvPr>
          <p:cNvGrpSpPr/>
          <p:nvPr/>
        </p:nvGrpSpPr>
        <p:grpSpPr>
          <a:xfrm>
            <a:off x="0" y="1408661"/>
            <a:ext cx="12191999" cy="5220055"/>
            <a:chOff x="-25394" y="752504"/>
            <a:chExt cx="12242787" cy="5157013"/>
          </a:xfrm>
        </p:grpSpPr>
        <p:grpSp>
          <p:nvGrpSpPr>
            <p:cNvPr id="7" name="Group 6">
              <a:extLst>
                <a:ext uri="{FF2B5EF4-FFF2-40B4-BE49-F238E27FC236}">
                  <a16:creationId xmlns:a16="http://schemas.microsoft.com/office/drawing/2014/main" id="{94B43768-A76D-449D-BB67-ACE2F1C3A923}"/>
                </a:ext>
              </a:extLst>
            </p:cNvPr>
            <p:cNvGrpSpPr/>
            <p:nvPr/>
          </p:nvGrpSpPr>
          <p:grpSpPr>
            <a:xfrm>
              <a:off x="-25394" y="752504"/>
              <a:ext cx="12242787" cy="4124206"/>
              <a:chOff x="-25394" y="1457800"/>
              <a:chExt cx="12242787" cy="4124206"/>
            </a:xfrm>
          </p:grpSpPr>
          <p:sp>
            <p:nvSpPr>
              <p:cNvPr id="6" name="Rectangle 23">
                <a:extLst>
                  <a:ext uri="{FF2B5EF4-FFF2-40B4-BE49-F238E27FC236}">
                    <a16:creationId xmlns:a16="http://schemas.microsoft.com/office/drawing/2014/main" id="{7A2CCF38-C1CC-47E3-B45B-0DDBC23E7DDA}"/>
                  </a:ext>
                </a:extLst>
              </p:cNvPr>
              <p:cNvSpPr>
                <a:spLocks noChangeArrowheads="1"/>
              </p:cNvSpPr>
              <p:nvPr/>
            </p:nvSpPr>
            <p:spPr bwMode="auto">
              <a:xfrm>
                <a:off x="-25394" y="1457800"/>
                <a:ext cx="12242787"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rgbClr val="1A1A1A"/>
                    </a:solidFill>
                    <a:effectLst/>
                    <a:latin typeface="PT Serif"/>
                  </a:rPr>
                  <a:t>1. </a:t>
                </a:r>
                <a:r>
                  <a:rPr kumimoji="0" lang="en-US" altLang="en-US" sz="1500" b="1" i="0" u="none" strike="noStrike" cap="none" normalizeH="0" baseline="0" dirty="0" err="1">
                    <a:ln>
                      <a:noFill/>
                    </a:ln>
                    <a:solidFill>
                      <a:srgbClr val="1A1A1A"/>
                    </a:solidFill>
                    <a:effectLst/>
                    <a:latin typeface="PT Serif"/>
                  </a:rPr>
                  <a:t>pwd</a:t>
                </a:r>
                <a:r>
                  <a:rPr kumimoji="0" lang="en-US" altLang="en-US" sz="1500" b="0" i="0" u="none" strike="noStrike" cap="none" normalizeH="0" baseline="0" dirty="0">
                    <a:ln>
                      <a:noFill/>
                    </a:ln>
                    <a:solidFill>
                      <a:srgbClr val="1A1A1A"/>
                    </a:solidFill>
                    <a:effectLst/>
                    <a:latin typeface="PT Serif"/>
                  </a:rPr>
                  <a:t> — When you first open the terminal, you are in the home directory of your user. To know which directory you are in, you can use the </a:t>
                </a:r>
                <a:r>
                  <a:rPr kumimoji="0" lang="en-US" altLang="en-US" sz="1500" b="1" i="0" u="none" strike="noStrike" cap="none" normalizeH="0" baseline="0" dirty="0">
                    <a:ln>
                      <a:noFill/>
                    </a:ln>
                    <a:solidFill>
                      <a:srgbClr val="1A1A1A"/>
                    </a:solidFill>
                    <a:effectLst/>
                    <a:latin typeface="PT Serif"/>
                  </a:rPr>
                  <a:t>“</a:t>
                </a:r>
                <a:r>
                  <a:rPr kumimoji="0" lang="en-US" altLang="en-US" sz="1500" b="1" i="0" u="none" strike="noStrike" cap="none" normalizeH="0" baseline="0" dirty="0" err="1">
                    <a:ln>
                      <a:noFill/>
                    </a:ln>
                    <a:solidFill>
                      <a:srgbClr val="1A1A1A"/>
                    </a:solidFill>
                    <a:effectLst/>
                    <a:latin typeface="PT Serif"/>
                  </a:rPr>
                  <a:t>pwd</a:t>
                </a:r>
                <a:r>
                  <a:rPr kumimoji="0" lang="en-US" altLang="en-US" sz="1500" b="1" i="0" u="none" strike="noStrike" cap="none" normalizeH="0" baseline="0" dirty="0">
                    <a:ln>
                      <a:noFill/>
                    </a:ln>
                    <a:solidFill>
                      <a:srgbClr val="1A1A1A"/>
                    </a:solidFill>
                    <a:effectLst/>
                    <a:latin typeface="PT Serif"/>
                  </a:rPr>
                  <a:t>”</a:t>
                </a:r>
                <a:r>
                  <a:rPr kumimoji="0" lang="en-US" altLang="en-US" sz="1500" b="0" i="0" u="none" strike="noStrike" cap="none" normalizeH="0" baseline="0" dirty="0">
                    <a:ln>
                      <a:noFill/>
                    </a:ln>
                    <a:solidFill>
                      <a:srgbClr val="1A1A1A"/>
                    </a:solidFill>
                    <a:effectLst/>
                    <a:latin typeface="PT Serif"/>
                  </a:rPr>
                  <a:t> command. It gives us the absolute path, which means the path that starts from the root. The root is the base of the Linux file system. It is denoted by a forward slash( / ). The user directory is usually something like "/home/username".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lang="en-US" altLang="en-US" sz="1500" dirty="0">
                  <a:solidFill>
                    <a:srgbClr val="1A1A1A"/>
                  </a:solidFill>
                  <a:latin typeface="PT Serif"/>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solidFill>
                      <a:srgbClr val="1A1A1A"/>
                    </a:solidFill>
                    <a:latin typeface="PT Serif"/>
                  </a:rPr>
                  <a:t>2.</a:t>
                </a:r>
                <a:r>
                  <a:rPr kumimoji="0" lang="en-US" altLang="en-US" sz="1500" b="1" i="0" u="none" strike="noStrike" cap="none" normalizeH="0" baseline="0" dirty="0">
                    <a:ln>
                      <a:noFill/>
                    </a:ln>
                    <a:solidFill>
                      <a:srgbClr val="1A1A1A"/>
                    </a:solidFill>
                    <a:effectLst/>
                    <a:latin typeface="PT Serif"/>
                  </a:rPr>
                  <a:t> ls </a:t>
                </a:r>
                <a:r>
                  <a:rPr kumimoji="0" lang="en-US" altLang="en-US" sz="1500" b="0" i="0" u="none" strike="noStrike" cap="none" normalizeH="0" baseline="0" dirty="0">
                    <a:ln>
                      <a:noFill/>
                    </a:ln>
                    <a:solidFill>
                      <a:srgbClr val="1A1A1A"/>
                    </a:solidFill>
                    <a:effectLst/>
                    <a:latin typeface="PT Serif"/>
                  </a:rPr>
                  <a:t>— Use the </a:t>
                </a:r>
                <a:r>
                  <a:rPr kumimoji="0" lang="en-US" altLang="en-US" sz="1500" b="1" i="0" u="none" strike="noStrike" cap="none" normalizeH="0" baseline="0" dirty="0">
                    <a:ln>
                      <a:noFill/>
                    </a:ln>
                    <a:solidFill>
                      <a:srgbClr val="1A1A1A"/>
                    </a:solidFill>
                    <a:effectLst/>
                    <a:latin typeface="PT Serif"/>
                  </a:rPr>
                  <a:t>"Is"</a:t>
                </a:r>
                <a:r>
                  <a:rPr kumimoji="0" lang="en-US" altLang="en-US" sz="1500" b="0" i="0" u="none" strike="noStrike" cap="none" normalizeH="0" baseline="0" dirty="0">
                    <a:ln>
                      <a:noFill/>
                    </a:ln>
                    <a:solidFill>
                      <a:srgbClr val="1A1A1A"/>
                    </a:solidFill>
                    <a:effectLst/>
                    <a:latin typeface="PT Serif"/>
                  </a:rPr>
                  <a:t> command to know what files are in the directory you are in. You can see all the hidden files by using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command </a:t>
                </a:r>
                <a:r>
                  <a:rPr kumimoji="0" lang="en-US" altLang="en-US" sz="1500" b="1" i="0" u="none" strike="noStrike" cap="none" normalizeH="0" baseline="0" dirty="0">
                    <a:ln>
                      <a:noFill/>
                    </a:ln>
                    <a:solidFill>
                      <a:srgbClr val="1A1A1A"/>
                    </a:solidFill>
                    <a:effectLst/>
                    <a:latin typeface="PT Serif"/>
                  </a:rPr>
                  <a:t>“ls -a”</a:t>
                </a:r>
                <a:r>
                  <a:rPr kumimoji="0" lang="en-US" altLang="en-US" sz="1500" b="0" i="0" u="none" strike="noStrike" cap="none" normalizeH="0" baseline="0" dirty="0">
                    <a:ln>
                      <a:noFill/>
                    </a:ln>
                    <a:solidFill>
                      <a:srgbClr val="1A1A1A"/>
                    </a:solidFill>
                    <a:effectLst/>
                    <a:latin typeface="PT Serif"/>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3. cd</a:t>
                </a:r>
                <a:r>
                  <a:rPr kumimoji="0" lang="en-US" altLang="en-US" sz="1500" b="0" i="0" u="none" strike="noStrike" cap="none" normalizeH="0" baseline="0" dirty="0">
                    <a:ln>
                      <a:noFill/>
                    </a:ln>
                    <a:solidFill>
                      <a:srgbClr val="1A1A1A"/>
                    </a:solidFill>
                    <a:effectLst/>
                    <a:latin typeface="PT Serif"/>
                  </a:rPr>
                  <a:t> — Use the </a:t>
                </a:r>
                <a:r>
                  <a:rPr kumimoji="0" lang="en-US" altLang="en-US" sz="1500" b="1" i="0" u="none" strike="noStrike" cap="none" normalizeH="0" baseline="0" dirty="0">
                    <a:ln>
                      <a:noFill/>
                    </a:ln>
                    <a:solidFill>
                      <a:srgbClr val="1A1A1A"/>
                    </a:solidFill>
                    <a:effectLst/>
                    <a:latin typeface="PT Serif"/>
                  </a:rPr>
                  <a:t>"cd"</a:t>
                </a:r>
                <a:r>
                  <a:rPr kumimoji="0" lang="en-US" altLang="en-US" sz="1500" b="0" i="0" u="none" strike="noStrike" cap="none" normalizeH="0" baseline="0" dirty="0">
                    <a:ln>
                      <a:noFill/>
                    </a:ln>
                    <a:solidFill>
                      <a:srgbClr val="1A1A1A"/>
                    </a:solidFill>
                    <a:effectLst/>
                    <a:latin typeface="PT Serif"/>
                  </a:rPr>
                  <a:t> command to go to a directory. For example, if you are in the home folder, and you want to go to the downloads folder, then you can type in </a:t>
                </a:r>
                <a:r>
                  <a:rPr kumimoji="0" lang="en-US" altLang="en-US" sz="1500" b="1" i="0" u="none" strike="noStrike" cap="none" normalizeH="0" baseline="0" dirty="0">
                    <a:ln>
                      <a:noFill/>
                    </a:ln>
                    <a:solidFill>
                      <a:srgbClr val="1A1A1A"/>
                    </a:solidFill>
                    <a:effectLst/>
                    <a:latin typeface="PT Serif"/>
                  </a:rPr>
                  <a:t>“cd Downloads.</a:t>
                </a:r>
                <a:r>
                  <a:rPr kumimoji="0" lang="en-US" altLang="en-US" sz="1500" b="0" i="0" u="none" strike="noStrike" cap="none" normalizeH="0" baseline="0" dirty="0">
                    <a:ln>
                      <a:noFill/>
                    </a:ln>
                    <a:solidFill>
                      <a:srgbClr val="1A1A1A"/>
                    </a:solidFill>
                    <a:effectLst/>
                    <a:latin typeface="PT Serif"/>
                  </a:rPr>
                  <a:t> Here, you can use a backward admin you just type </a:t>
                </a:r>
                <a:r>
                  <a:rPr kumimoji="0" lang="en-US" altLang="en-US" sz="1500" b="1" i="0" u="none" strike="noStrike" cap="none" normalizeH="0" baseline="0" dirty="0">
                    <a:ln>
                      <a:noFill/>
                    </a:ln>
                    <a:solidFill>
                      <a:srgbClr val="1A1A1A"/>
                    </a:solidFill>
                    <a:effectLst/>
                    <a:latin typeface="PT Serif"/>
                  </a:rPr>
                  <a:t>“cd” </a:t>
                </a:r>
                <a:r>
                  <a:rPr kumimoji="0" lang="en-US" altLang="en-US" sz="1500" b="0" i="0" u="none" strike="noStrike" cap="none" normalizeH="0" baseline="0" dirty="0">
                    <a:ln>
                      <a:noFill/>
                    </a:ln>
                    <a:solidFill>
                      <a:srgbClr val="1A1A1A"/>
                    </a:solidFill>
                    <a:effectLst/>
                    <a:latin typeface="PT Serif"/>
                  </a:rPr>
                  <a:t>and press enter, it takes you to the home directory. To go back from a folder to the folder before that, you can type “</a:t>
                </a:r>
                <a:r>
                  <a:rPr kumimoji="0" lang="en-US" altLang="en-US" sz="1500" b="1" i="0" u="none" strike="noStrike" cap="none" normalizeH="0" baseline="0" dirty="0">
                    <a:ln>
                      <a:noFill/>
                    </a:ln>
                    <a:solidFill>
                      <a:srgbClr val="1A1A1A"/>
                    </a:solidFill>
                    <a:effectLst/>
                    <a:latin typeface="PT Serif"/>
                  </a:rPr>
                  <a:t>cd</a:t>
                </a:r>
                <a:r>
                  <a:rPr kumimoji="0" lang="en-US" altLang="en-US" sz="1500" b="0" i="0" u="none" strike="noStrike" cap="none" normalizeH="0" baseline="0" dirty="0">
                    <a:ln>
                      <a:noFill/>
                    </a:ln>
                    <a:solidFill>
                      <a:srgbClr val="1A1A1A"/>
                    </a:solidFill>
                    <a:effectLst/>
                    <a:latin typeface="PT Serif"/>
                  </a:rPr>
                  <a:t> ..” . The two dots represent back.</a:t>
                </a:r>
                <a:endParaRPr kumimoji="0" lang="en-US" altLang="en-US" sz="1100" b="0" i="0" u="none" strike="noStrike" cap="none" normalizeH="0" baseline="0" dirty="0">
                  <a:ln>
                    <a:noFill/>
                  </a:ln>
                  <a:solidFill>
                    <a:schemeClr val="tx1"/>
                  </a:solidFill>
                  <a:effectLst/>
                </a:endParaRPr>
              </a:p>
            </p:txBody>
          </p:sp>
          <p:pic>
            <p:nvPicPr>
              <p:cNvPr id="3096" name="Picture 24" descr="ezgif.com-webp-to-png.png">
                <a:extLst>
                  <a:ext uri="{FF2B5EF4-FFF2-40B4-BE49-F238E27FC236}">
                    <a16:creationId xmlns:a16="http://schemas.microsoft.com/office/drawing/2014/main" id="{D57FC416-4A17-4CC3-B083-DC5AE882C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298" y="2305240"/>
                <a:ext cx="68961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ezgif.com-webp-to-png (1).png">
                <a:extLst>
                  <a:ext uri="{FF2B5EF4-FFF2-40B4-BE49-F238E27FC236}">
                    <a16:creationId xmlns:a16="http://schemas.microsoft.com/office/drawing/2014/main" id="{8BB26E73-5F37-4793-8FFC-15B9936A7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348" y="3354466"/>
                <a:ext cx="6877050" cy="1057275"/>
              </a:xfrm>
              <a:prstGeom prst="rect">
                <a:avLst/>
              </a:prstGeom>
              <a:noFill/>
              <a:extLst>
                <a:ext uri="{909E8E84-426E-40DD-AFC4-6F175D3DCCD1}">
                  <a14:hiddenFill xmlns:a14="http://schemas.microsoft.com/office/drawing/2010/main">
                    <a:solidFill>
                      <a:srgbClr val="FFFFFF"/>
                    </a:solidFill>
                  </a14:hiddenFill>
                </a:ext>
              </a:extLst>
            </p:spPr>
          </p:pic>
        </p:grpSp>
        <p:pic>
          <p:nvPicPr>
            <p:cNvPr id="3102" name="Picture 30" descr="ezgif.com-webp-to-png (2).png">
              <a:extLst>
                <a:ext uri="{FF2B5EF4-FFF2-40B4-BE49-F238E27FC236}">
                  <a16:creationId xmlns:a16="http://schemas.microsoft.com/office/drawing/2014/main" id="{1ADE2E21-7C87-46AA-9006-C618A2B66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873" y="5014167"/>
              <a:ext cx="6867525" cy="89535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a:extLst>
              <a:ext uri="{FF2B5EF4-FFF2-40B4-BE49-F238E27FC236}">
                <a16:creationId xmlns:a16="http://schemas.microsoft.com/office/drawing/2014/main" id="{4D9E1325-7617-4C6C-8ED8-BE95166395FA}"/>
              </a:ext>
            </a:extLst>
          </p:cNvPr>
          <p:cNvSpPr/>
          <p:nvPr/>
        </p:nvSpPr>
        <p:spPr>
          <a:xfrm>
            <a:off x="991597" y="854402"/>
            <a:ext cx="2121093" cy="369332"/>
          </a:xfrm>
          <a:prstGeom prst="rect">
            <a:avLst/>
          </a:prstGeom>
        </p:spPr>
        <p:txBody>
          <a:bodyPr wrap="none">
            <a:spAutoFit/>
          </a:bodyPr>
          <a:lstStyle/>
          <a:p>
            <a:r>
              <a:rPr lang="en-IN" b="1" dirty="0">
                <a:solidFill>
                  <a:srgbClr val="1A1A1A"/>
                </a:solidFill>
                <a:latin typeface="PT Serif"/>
              </a:rPr>
              <a:t>Basic Commands</a:t>
            </a:r>
            <a:endParaRPr lang="en-IN" dirty="0"/>
          </a:p>
        </p:txBody>
      </p:sp>
    </p:spTree>
    <p:extLst>
      <p:ext uri="{BB962C8B-B14F-4D97-AF65-F5344CB8AC3E}">
        <p14:creationId xmlns:p14="http://schemas.microsoft.com/office/powerpoint/2010/main" val="186709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C79BA2F-61AD-4C74-AF0F-42D5E81580E7}"/>
              </a:ext>
            </a:extLst>
          </p:cNvPr>
          <p:cNvGrpSpPr/>
          <p:nvPr/>
        </p:nvGrpSpPr>
        <p:grpSpPr>
          <a:xfrm>
            <a:off x="-1" y="0"/>
            <a:ext cx="12192001" cy="4516339"/>
            <a:chOff x="-1" y="133672"/>
            <a:chExt cx="12192001" cy="4516339"/>
          </a:xfrm>
        </p:grpSpPr>
        <p:sp>
          <p:nvSpPr>
            <p:cNvPr id="2" name="Rectangle 1">
              <a:extLst>
                <a:ext uri="{FF2B5EF4-FFF2-40B4-BE49-F238E27FC236}">
                  <a16:creationId xmlns:a16="http://schemas.microsoft.com/office/drawing/2014/main" id="{0A59D695-E2B2-416A-A224-67040C1CCE65}"/>
                </a:ext>
              </a:extLst>
            </p:cNvPr>
            <p:cNvSpPr>
              <a:spLocks noChangeArrowheads="1"/>
            </p:cNvSpPr>
            <p:nvPr/>
          </p:nvSpPr>
          <p:spPr bwMode="auto">
            <a:xfrm>
              <a:off x="0" y="133672"/>
              <a:ext cx="12192000"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4. </a:t>
              </a:r>
              <a:r>
                <a:rPr kumimoji="0" lang="en-US" altLang="en-US" sz="1500" b="1" i="0" u="none" strike="noStrike" cap="none" normalizeH="0" baseline="0" dirty="0" err="1">
                  <a:ln>
                    <a:noFill/>
                  </a:ln>
                  <a:solidFill>
                    <a:srgbClr val="1A1A1A"/>
                  </a:solidFill>
                  <a:effectLst/>
                  <a:latin typeface="PT Serif"/>
                </a:rPr>
                <a:t>mkdir</a:t>
              </a:r>
              <a:r>
                <a:rPr kumimoji="0" lang="en-US" altLang="en-US" sz="1500" b="1" i="0" u="none" strike="noStrike" cap="none" normalizeH="0" baseline="0" dirty="0">
                  <a:ln>
                    <a:noFill/>
                  </a:ln>
                  <a:solidFill>
                    <a:srgbClr val="1A1A1A"/>
                  </a:solidFill>
                  <a:effectLst/>
                  <a:latin typeface="PT Serif"/>
                </a:rPr>
                <a:t> &amp; </a:t>
              </a:r>
              <a:r>
                <a:rPr kumimoji="0" lang="en-US" altLang="en-US" sz="1500" b="1" i="0" u="none" strike="noStrike" cap="none" normalizeH="0" baseline="0" dirty="0" err="1">
                  <a:ln>
                    <a:noFill/>
                  </a:ln>
                  <a:solidFill>
                    <a:srgbClr val="1A1A1A"/>
                  </a:solidFill>
                  <a:effectLst/>
                  <a:latin typeface="PT Serif"/>
                </a:rPr>
                <a:t>rmdir</a:t>
              </a:r>
              <a:r>
                <a:rPr kumimoji="0" lang="en-US" altLang="en-US" sz="1500" b="1" i="0" u="none" strike="noStrike" cap="none" normalizeH="0" baseline="0" dirty="0">
                  <a:ln>
                    <a:noFill/>
                  </a:ln>
                  <a:solidFill>
                    <a:srgbClr val="1A1A1A"/>
                  </a:solidFill>
                  <a:effectLst/>
                  <a:latin typeface="PT Serif"/>
                </a:rPr>
                <a:t> </a:t>
              </a:r>
              <a:r>
                <a:rPr kumimoji="0" lang="en-US" altLang="en-US" sz="1500" b="0" i="0" u="none" strike="noStrike" cap="none" normalizeH="0" baseline="0" dirty="0">
                  <a:ln>
                    <a:noFill/>
                  </a:ln>
                  <a:solidFill>
                    <a:srgbClr val="1A1A1A"/>
                  </a:solidFill>
                  <a:effectLst/>
                  <a:latin typeface="PT Serif"/>
                </a:rPr>
                <a:t>— Use the </a:t>
              </a:r>
              <a:r>
                <a:rPr kumimoji="0" lang="en-US" altLang="en-US" sz="1500" b="1" i="0" u="none" strike="noStrike" cap="none" normalizeH="0" baseline="0" dirty="0" err="1">
                  <a:ln>
                    <a:noFill/>
                  </a:ln>
                  <a:solidFill>
                    <a:srgbClr val="1A1A1A"/>
                  </a:solidFill>
                  <a:effectLst/>
                  <a:latin typeface="PT Serif"/>
                </a:rPr>
                <a:t>mkdir</a:t>
              </a:r>
              <a:r>
                <a:rPr kumimoji="0" lang="en-US" altLang="en-US" sz="1500" b="0" i="0" u="none" strike="noStrike" cap="none" normalizeH="0" baseline="0" dirty="0">
                  <a:ln>
                    <a:noFill/>
                  </a:ln>
                  <a:solidFill>
                    <a:srgbClr val="1A1A1A"/>
                  </a:solidFill>
                  <a:effectLst/>
                  <a:latin typeface="PT Serif"/>
                </a:rPr>
                <a:t> command when you need to create a folder or a directory. For example, if you want to make a directory called “DIY”, then you can type </a:t>
              </a:r>
              <a:r>
                <a:rPr kumimoji="0" lang="en-US" altLang="en-US" sz="1500" b="1" i="0" u="none" strike="noStrike" cap="none" normalizeH="0" baseline="0" dirty="0">
                  <a:ln>
                    <a:noFill/>
                  </a:ln>
                  <a:solidFill>
                    <a:srgbClr val="1A1A1A"/>
                  </a:solidFill>
                  <a:effectLst/>
                  <a:latin typeface="PT Serif"/>
                </a:rPr>
                <a:t>“</a:t>
              </a:r>
              <a:r>
                <a:rPr kumimoji="0" lang="en-US" altLang="en-US" sz="1500" b="1" i="0" u="none" strike="noStrike" cap="none" normalizeH="0" baseline="0" dirty="0" err="1">
                  <a:ln>
                    <a:noFill/>
                  </a:ln>
                  <a:solidFill>
                    <a:srgbClr val="1A1A1A"/>
                  </a:solidFill>
                  <a:effectLst/>
                  <a:latin typeface="PT Serif"/>
                </a:rPr>
                <a:t>mkdir</a:t>
              </a:r>
              <a:r>
                <a:rPr kumimoji="0" lang="en-US" altLang="en-US" sz="1500" b="1" i="0" u="none" strike="noStrike" cap="none" normalizeH="0" baseline="0" dirty="0">
                  <a:ln>
                    <a:noFill/>
                  </a:ln>
                  <a:solidFill>
                    <a:srgbClr val="1A1A1A"/>
                  </a:solidFill>
                  <a:effectLst/>
                  <a:latin typeface="PT Serif"/>
                </a:rPr>
                <a:t> DIY</a:t>
              </a:r>
              <a:r>
                <a:rPr kumimoji="0" lang="en-US" altLang="en-US" sz="1500" b="0" i="0" u="none" strike="noStrike" cap="none" normalizeH="0" baseline="0" dirty="0">
                  <a:ln>
                    <a:noFill/>
                  </a:ln>
                  <a:solidFill>
                    <a:srgbClr val="1A1A1A"/>
                  </a:solidFill>
                  <a:effectLst/>
                  <a:latin typeface="PT Serif"/>
                </a:rPr>
                <a:t>”. Remember, as told before, if you want to create a directory named “DIY Hacking”, then you can type “</a:t>
              </a:r>
              <a:r>
                <a:rPr kumimoji="0" lang="en-US" altLang="en-US" sz="1500" b="0" i="0" u="none" strike="noStrike" cap="none" normalizeH="0" baseline="0" dirty="0" err="1">
                  <a:ln>
                    <a:noFill/>
                  </a:ln>
                  <a:solidFill>
                    <a:srgbClr val="1A1A1A"/>
                  </a:solidFill>
                  <a:effectLst/>
                  <a:latin typeface="PT Serif"/>
                </a:rPr>
                <a:t>mkdir</a:t>
              </a:r>
              <a:r>
                <a:rPr kumimoji="0" lang="en-US" altLang="en-US" sz="1500" b="0" i="0" u="none" strike="noStrike" cap="none" normalizeH="0" baseline="0" dirty="0">
                  <a:ln>
                    <a:noFill/>
                  </a:ln>
                  <a:solidFill>
                    <a:srgbClr val="1A1A1A"/>
                  </a:solidFill>
                  <a:effectLst/>
                  <a:latin typeface="PT Serif"/>
                </a:rPr>
                <a:t> </a:t>
              </a:r>
              <a:r>
                <a:rPr kumimoji="0" lang="en-US" altLang="en-US" sz="1500" b="1" i="0" u="none" strike="noStrike" cap="none" normalizeH="0" baseline="0" dirty="0">
                  <a:ln>
                    <a:noFill/>
                  </a:ln>
                  <a:solidFill>
                    <a:srgbClr val="1A1A1A"/>
                  </a:solidFill>
                  <a:effectLst/>
                  <a:latin typeface="PT Serif"/>
                </a:rPr>
                <a:t>DIY\ Hacking</a:t>
              </a:r>
              <a:r>
                <a:rPr kumimoji="0" lang="en-US" altLang="en-US" sz="1500" b="0" i="0" u="none" strike="noStrike" cap="none" normalizeH="0" baseline="0" dirty="0">
                  <a:ln>
                    <a:noFill/>
                  </a:ln>
                  <a:solidFill>
                    <a:srgbClr val="1A1A1A"/>
                  </a:solidFill>
                  <a:effectLst/>
                  <a:latin typeface="PT Serif"/>
                </a:rPr>
                <a:t>”. Use </a:t>
              </a:r>
              <a:r>
                <a:rPr kumimoji="0" lang="en-US" altLang="en-US" sz="1500" b="1" i="0" u="none" strike="noStrike" cap="none" normalizeH="0" baseline="0" dirty="0" err="1">
                  <a:ln>
                    <a:noFill/>
                  </a:ln>
                  <a:solidFill>
                    <a:srgbClr val="1A1A1A"/>
                  </a:solidFill>
                  <a:effectLst/>
                  <a:latin typeface="PT Serif"/>
                </a:rPr>
                <a:t>rmdir</a:t>
              </a:r>
              <a:r>
                <a:rPr kumimoji="0" lang="en-US" altLang="en-US" sz="1500" b="0" i="0" u="none" strike="noStrike" cap="none" normalizeH="0" baseline="0" dirty="0">
                  <a:ln>
                    <a:noFill/>
                  </a:ln>
                  <a:solidFill>
                    <a:srgbClr val="1A1A1A"/>
                  </a:solidFill>
                  <a:effectLst/>
                  <a:latin typeface="PT Serif"/>
                </a:rPr>
                <a:t> to delete a directory. But </a:t>
              </a:r>
              <a:r>
                <a:rPr kumimoji="0" lang="en-US" altLang="en-US" sz="1500" b="1" i="0" u="none" strike="noStrike" cap="none" normalizeH="0" baseline="0" dirty="0" err="1">
                  <a:ln>
                    <a:noFill/>
                  </a:ln>
                  <a:solidFill>
                    <a:srgbClr val="1A1A1A"/>
                  </a:solidFill>
                  <a:effectLst/>
                  <a:latin typeface="PT Serif"/>
                </a:rPr>
                <a:t>rmdir</a:t>
              </a:r>
              <a:r>
                <a:rPr kumimoji="0" lang="en-US" altLang="en-US" sz="1500" b="0" i="0" u="none" strike="noStrike" cap="none" normalizeH="0" baseline="0" dirty="0">
                  <a:ln>
                    <a:noFill/>
                  </a:ln>
                  <a:solidFill>
                    <a:srgbClr val="1A1A1A"/>
                  </a:solidFill>
                  <a:effectLst/>
                  <a:latin typeface="PT Serif"/>
                </a:rPr>
                <a:t> can only be used to delete an empty directory. To delete a directory containing files, use </a:t>
              </a:r>
              <a:r>
                <a:rPr kumimoji="0" lang="en-US" altLang="en-US" sz="1500" b="1" i="0" u="none" strike="noStrike" cap="none" normalizeH="0" baseline="0" dirty="0">
                  <a:ln>
                    <a:noFill/>
                  </a:ln>
                  <a:solidFill>
                    <a:srgbClr val="1A1A1A"/>
                  </a:solidFill>
                  <a:effectLst/>
                  <a:latin typeface="PT Serif"/>
                </a:rPr>
                <a:t>rm</a:t>
              </a:r>
              <a:r>
                <a:rPr kumimoji="0" lang="en-US" altLang="en-US" sz="1500" b="0" i="0" u="none" strike="noStrike" cap="none" normalizeH="0" baseline="0" dirty="0">
                  <a:ln>
                    <a:noFill/>
                  </a:ln>
                  <a:solidFill>
                    <a:srgbClr val="1A1A1A"/>
                  </a:solidFill>
                  <a:effectLst/>
                  <a:latin typeface="PT Serif"/>
                </a:rPr>
                <a:t>.</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7900" b="0" i="0" u="none" strike="noStrike" cap="none" normalizeH="0" baseline="0" dirty="0">
                <a:ln>
                  <a:noFill/>
                </a:ln>
                <a:solidFill>
                  <a:srgbClr val="1A1A1A"/>
                </a:solidFill>
                <a:effectLst/>
                <a:latin typeface="PT Serif"/>
              </a:endParaRPr>
            </a:p>
          </p:txBody>
        </p:sp>
        <p:pic>
          <p:nvPicPr>
            <p:cNvPr id="4098" name="Picture 2" descr="1.png">
              <a:extLst>
                <a:ext uri="{FF2B5EF4-FFF2-40B4-BE49-F238E27FC236}">
                  <a16:creationId xmlns:a16="http://schemas.microsoft.com/office/drawing/2014/main" id="{B77F43C6-CA52-4B36-A367-99E5BB449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920" y="1156647"/>
              <a:ext cx="6886575" cy="1257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727E7FE-B87A-40BE-AA4C-CE268289D8CF}"/>
                </a:ext>
              </a:extLst>
            </p:cNvPr>
            <p:cNvSpPr>
              <a:spLocks noChangeArrowheads="1"/>
            </p:cNvSpPr>
            <p:nvPr/>
          </p:nvSpPr>
          <p:spPr bwMode="auto">
            <a:xfrm>
              <a:off x="-1" y="2542668"/>
              <a:ext cx="121716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rm</a:t>
              </a:r>
              <a:r>
                <a:rPr kumimoji="0" lang="en-US" altLang="en-US" sz="1500" b="0" i="0" u="none" strike="noStrike" cap="none" normalizeH="0" baseline="0" dirty="0">
                  <a:ln>
                    <a:noFill/>
                  </a:ln>
                  <a:solidFill>
                    <a:schemeClr val="tx1"/>
                  </a:solidFill>
                  <a:effectLst/>
                  <a:latin typeface="Arial" panose="020B0604020202020204" pitchFamily="34" charset="0"/>
                </a:rPr>
                <a:t> — Use the </a:t>
              </a:r>
              <a:r>
                <a:rPr kumimoji="0" lang="en-US" altLang="en-US" sz="1500" b="1" i="0" u="none" strike="noStrike" cap="none" normalizeH="0" baseline="0" dirty="0">
                  <a:ln>
                    <a:noFill/>
                  </a:ln>
                  <a:solidFill>
                    <a:schemeClr val="tx1"/>
                  </a:solidFill>
                  <a:effectLst/>
                  <a:latin typeface="Arial" panose="020B0604020202020204" pitchFamily="34" charset="0"/>
                </a:rPr>
                <a:t>rm</a:t>
              </a:r>
              <a:r>
                <a:rPr kumimoji="0" lang="en-US" altLang="en-US" sz="1500" b="0" i="0" u="none" strike="noStrike" cap="none" normalizeH="0" baseline="0" dirty="0">
                  <a:ln>
                    <a:noFill/>
                  </a:ln>
                  <a:solidFill>
                    <a:schemeClr val="tx1"/>
                  </a:solidFill>
                  <a:effectLst/>
                  <a:latin typeface="Arial" panose="020B0604020202020204" pitchFamily="34" charset="0"/>
                </a:rPr>
                <a:t> command to delete files and directories. But </a:t>
              </a:r>
              <a:r>
                <a:rPr kumimoji="0" lang="en-US" altLang="en-US" sz="1500" b="1" i="0" u="none" strike="noStrike" cap="none" normalizeH="0" baseline="0" dirty="0">
                  <a:ln>
                    <a:noFill/>
                  </a:ln>
                  <a:solidFill>
                    <a:schemeClr val="tx1"/>
                  </a:solidFill>
                  <a:effectLst/>
                  <a:latin typeface="Arial" panose="020B0604020202020204" pitchFamily="34" charset="0"/>
                </a:rPr>
                <a:t>rm</a:t>
              </a:r>
              <a:r>
                <a:rPr kumimoji="0" lang="en-US" altLang="en-US" sz="1500" b="0" i="0" u="none" strike="noStrike" cap="none" normalizeH="0" baseline="0" dirty="0">
                  <a:ln>
                    <a:noFill/>
                  </a:ln>
                  <a:solidFill>
                    <a:schemeClr val="tx1"/>
                  </a:solidFill>
                  <a:effectLst/>
                  <a:latin typeface="Arial" panose="020B0604020202020204" pitchFamily="34" charset="0"/>
                </a:rPr>
                <a:t> cannot simply delete a directory. Use “</a:t>
              </a:r>
              <a:r>
                <a:rPr kumimoji="0" lang="en-US" altLang="en-US" sz="1500" b="1" i="0" u="none" strike="noStrike" cap="none" normalizeH="0" baseline="0" dirty="0">
                  <a:ln>
                    <a:noFill/>
                  </a:ln>
                  <a:solidFill>
                    <a:schemeClr val="tx1"/>
                  </a:solidFill>
                  <a:effectLst/>
                  <a:latin typeface="Arial" panose="020B0604020202020204" pitchFamily="34" charset="0"/>
                </a:rPr>
                <a:t>rm -r</a:t>
              </a:r>
              <a:r>
                <a:rPr kumimoji="0" lang="en-US" altLang="en-US" sz="1500" b="0" i="0" u="none" strike="noStrike" cap="none" normalizeH="0" baseline="0" dirty="0">
                  <a:ln>
                    <a:noFill/>
                  </a:ln>
                  <a:solidFill>
                    <a:schemeClr val="tx1"/>
                  </a:solidFill>
                  <a:effectLst/>
                  <a:latin typeface="Arial" panose="020B0604020202020204" pitchFamily="34" charset="0"/>
                </a:rPr>
                <a:t>” to delete a directory. In this case, it deletes both the folder and the files in it.</a:t>
              </a:r>
            </a:p>
          </p:txBody>
        </p:sp>
        <p:pic>
          <p:nvPicPr>
            <p:cNvPr id="4100" name="Picture 4" descr="2.png">
              <a:extLst>
                <a:ext uri="{FF2B5EF4-FFF2-40B4-BE49-F238E27FC236}">
                  <a16:creationId xmlns:a16="http://schemas.microsoft.com/office/drawing/2014/main" id="{19E2D98F-2444-4BC6-A721-658FF4B3E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970" y="3221260"/>
              <a:ext cx="6867525" cy="142875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5">
            <a:extLst>
              <a:ext uri="{FF2B5EF4-FFF2-40B4-BE49-F238E27FC236}">
                <a16:creationId xmlns:a16="http://schemas.microsoft.com/office/drawing/2014/main" id="{105C8B75-0CA3-4041-8C9D-CBB5D924CC19}"/>
              </a:ext>
            </a:extLst>
          </p:cNvPr>
          <p:cNvSpPr>
            <a:spLocks noChangeArrowheads="1"/>
          </p:cNvSpPr>
          <p:nvPr/>
        </p:nvSpPr>
        <p:spPr bwMode="auto">
          <a:xfrm>
            <a:off x="0" y="4880651"/>
            <a:ext cx="12192001"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6. touch</a:t>
            </a:r>
            <a:r>
              <a:rPr kumimoji="0" lang="en-US" altLang="en-US" sz="1500" b="0" i="0" u="none" strike="noStrike" cap="none" normalizeH="0" baseline="0" dirty="0">
                <a:ln>
                  <a:noFill/>
                </a:ln>
                <a:solidFill>
                  <a:srgbClr val="1A1A1A"/>
                </a:solidFill>
                <a:effectLst/>
                <a:latin typeface="PT Serif"/>
              </a:rPr>
              <a:t> — The</a:t>
            </a:r>
            <a:r>
              <a:rPr kumimoji="0" lang="en-US" altLang="en-US" sz="1500" b="1" i="0" u="none" strike="noStrike" cap="none" normalizeH="0" baseline="0" dirty="0">
                <a:ln>
                  <a:noFill/>
                </a:ln>
                <a:solidFill>
                  <a:srgbClr val="1A1A1A"/>
                </a:solidFill>
                <a:effectLst/>
                <a:latin typeface="PT Serif"/>
              </a:rPr>
              <a:t> touch</a:t>
            </a:r>
            <a:r>
              <a:rPr kumimoji="0" lang="en-US" altLang="en-US" sz="1500" b="0" i="0" u="none" strike="noStrike" cap="none" normalizeH="0" baseline="0" dirty="0">
                <a:ln>
                  <a:noFill/>
                </a:ln>
                <a:solidFill>
                  <a:srgbClr val="1A1A1A"/>
                </a:solidFill>
                <a:effectLst/>
                <a:latin typeface="PT Serif"/>
              </a:rPr>
              <a:t> command is used to create a file. It can be anything, from an empty txt file to an empty zip file. For example, “</a:t>
            </a:r>
            <a:r>
              <a:rPr kumimoji="0" lang="en-US" altLang="en-US" sz="1500" b="1" i="0" u="none" strike="noStrike" cap="none" normalizeH="0" baseline="0" dirty="0">
                <a:ln>
                  <a:noFill/>
                </a:ln>
                <a:solidFill>
                  <a:srgbClr val="1A1A1A"/>
                </a:solidFill>
                <a:effectLst/>
                <a:latin typeface="PT Serif"/>
              </a:rPr>
              <a:t>touch new.txt</a:t>
            </a:r>
            <a:r>
              <a:rPr kumimoji="0" lang="en-US" altLang="en-US" sz="1500" b="0" i="0" u="none" strike="noStrike" cap="none" normalizeH="0" baseline="0" dirty="0">
                <a:ln>
                  <a:noFill/>
                </a:ln>
                <a:solidFill>
                  <a:srgbClr val="1A1A1A"/>
                </a:solidFill>
                <a:effectLst/>
                <a:latin typeface="PT Serif"/>
              </a:rPr>
              <a:t>”.</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4500" b="0" i="0" u="none" strike="noStrike" cap="none" normalizeH="0" baseline="0" dirty="0">
              <a:ln>
                <a:noFill/>
              </a:ln>
              <a:solidFill>
                <a:srgbClr val="1A1A1A"/>
              </a:solidFill>
              <a:effectLst/>
              <a:latin typeface="PT Serif"/>
            </a:endParaRPr>
          </a:p>
        </p:txBody>
      </p:sp>
      <p:pic>
        <p:nvPicPr>
          <p:cNvPr id="4102" name="Picture 6" descr="3.png">
            <a:extLst>
              <a:ext uri="{FF2B5EF4-FFF2-40B4-BE49-F238E27FC236}">
                <a16:creationId xmlns:a16="http://schemas.microsoft.com/office/drawing/2014/main" id="{EFE8AE3D-ECA7-4FA8-A972-6D1FBF76E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970" y="5538933"/>
            <a:ext cx="6886575"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2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24C487-FC25-4593-BD06-AF05D7FBB409}"/>
              </a:ext>
            </a:extLst>
          </p:cNvPr>
          <p:cNvSpPr>
            <a:spLocks noChangeArrowheads="1"/>
          </p:cNvSpPr>
          <p:nvPr/>
        </p:nvSpPr>
        <p:spPr bwMode="auto">
          <a:xfrm>
            <a:off x="0" y="-279231"/>
            <a:ext cx="121920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7. man &amp; --help</a:t>
            </a:r>
            <a:r>
              <a:rPr kumimoji="0" lang="en-US" altLang="en-US" sz="1500" b="0" i="0" u="none" strike="noStrike" cap="none" normalizeH="0" baseline="0" dirty="0">
                <a:ln>
                  <a:noFill/>
                </a:ln>
                <a:solidFill>
                  <a:srgbClr val="1A1A1A"/>
                </a:solidFill>
                <a:effectLst/>
                <a:latin typeface="PT Serif"/>
              </a:rPr>
              <a:t> — To know more about a command and how to use it, use the </a:t>
            </a:r>
            <a:r>
              <a:rPr kumimoji="0" lang="en-US" altLang="en-US" sz="1500" b="1" i="0" u="none" strike="noStrike" cap="none" normalizeH="0" baseline="0" dirty="0">
                <a:ln>
                  <a:noFill/>
                </a:ln>
                <a:solidFill>
                  <a:srgbClr val="1A1A1A"/>
                </a:solidFill>
                <a:effectLst/>
                <a:latin typeface="PT Serif"/>
              </a:rPr>
              <a:t>man</a:t>
            </a:r>
            <a:r>
              <a:rPr kumimoji="0" lang="en-US" altLang="en-US" sz="1500" b="0" i="0" u="none" strike="noStrike" cap="none" normalizeH="0" baseline="0" dirty="0">
                <a:ln>
                  <a:noFill/>
                </a:ln>
                <a:solidFill>
                  <a:srgbClr val="1A1A1A"/>
                </a:solidFill>
                <a:effectLst/>
                <a:latin typeface="PT Serif"/>
              </a:rPr>
              <a:t> command. It shows the manual pages of the command. For example, “</a:t>
            </a:r>
            <a:r>
              <a:rPr kumimoji="0" lang="en-US" altLang="en-US" sz="1500" b="1" i="0" u="none" strike="noStrike" cap="none" normalizeH="0" baseline="0" dirty="0">
                <a:ln>
                  <a:noFill/>
                </a:ln>
                <a:solidFill>
                  <a:srgbClr val="1A1A1A"/>
                </a:solidFill>
                <a:effectLst/>
                <a:latin typeface="PT Serif"/>
              </a:rPr>
              <a:t>man touch</a:t>
            </a:r>
            <a:r>
              <a:rPr kumimoji="0" lang="en-US" altLang="en-US" sz="1500" b="0" i="0" u="none" strike="noStrike" cap="none" normalizeH="0" baseline="0" dirty="0">
                <a:ln>
                  <a:noFill/>
                </a:ln>
                <a:solidFill>
                  <a:srgbClr val="1A1A1A"/>
                </a:solidFill>
                <a:effectLst/>
                <a:latin typeface="PT Serif"/>
              </a:rPr>
              <a:t>” shows the manual pages of the </a:t>
            </a:r>
            <a:r>
              <a:rPr kumimoji="0" lang="en-US" altLang="en-US" sz="1500" b="1" i="0" u="none" strike="noStrike" cap="none" normalizeH="0" baseline="0" dirty="0">
                <a:ln>
                  <a:noFill/>
                </a:ln>
                <a:solidFill>
                  <a:srgbClr val="1A1A1A"/>
                </a:solidFill>
                <a:effectLst/>
                <a:latin typeface="PT Serif"/>
              </a:rPr>
              <a:t>cd </a:t>
            </a:r>
            <a:r>
              <a:rPr kumimoji="0" lang="en-US" altLang="en-US" sz="1500" b="0" i="0" u="none" strike="noStrike" cap="none" normalizeH="0" baseline="0" dirty="0">
                <a:ln>
                  <a:noFill/>
                </a:ln>
                <a:solidFill>
                  <a:srgbClr val="1A1A1A"/>
                </a:solidFill>
                <a:effectLst/>
                <a:latin typeface="PT Serif"/>
              </a:rPr>
              <a:t>command. Typing in the command name and the argument helps it show which ways the command can be used (e.g., </a:t>
            </a:r>
            <a:r>
              <a:rPr lang="en-US" altLang="en-US" sz="1500" b="1" dirty="0">
                <a:solidFill>
                  <a:srgbClr val="1A1A1A"/>
                </a:solidFill>
                <a:latin typeface="PT Serif"/>
              </a:rPr>
              <a:t>touch</a:t>
            </a:r>
            <a:r>
              <a:rPr kumimoji="0" lang="en-US" altLang="en-US" sz="1500" b="1" i="0" u="none" strike="noStrike" cap="none" normalizeH="0" baseline="0" dirty="0">
                <a:ln>
                  <a:noFill/>
                </a:ln>
                <a:solidFill>
                  <a:srgbClr val="1A1A1A"/>
                </a:solidFill>
                <a:effectLst/>
                <a:latin typeface="PT Serif"/>
              </a:rPr>
              <a:t> –help</a:t>
            </a:r>
            <a:r>
              <a:rPr kumimoji="0" lang="en-US" altLang="en-US" sz="1500" b="0" i="0" u="none" strike="noStrike" cap="none" normalizeH="0" baseline="0" dirty="0">
                <a:ln>
                  <a:noFill/>
                </a:ln>
                <a:solidFill>
                  <a:srgbClr val="1A1A1A"/>
                </a:solidFill>
                <a:effectLst/>
                <a:latin typeface="PT Serif"/>
              </a:rPr>
              <a:t>).</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26100" b="0" i="0" u="none" strike="noStrike" cap="none" normalizeH="0" baseline="0" dirty="0">
              <a:ln>
                <a:noFill/>
              </a:ln>
              <a:solidFill>
                <a:srgbClr val="1A1A1A"/>
              </a:solidFill>
              <a:effectLst/>
              <a:latin typeface="PT Serif"/>
            </a:endParaRPr>
          </a:p>
        </p:txBody>
      </p:sp>
      <p:pic>
        <p:nvPicPr>
          <p:cNvPr id="5122" name="Picture 2" descr="1a.png">
            <a:extLst>
              <a:ext uri="{FF2B5EF4-FFF2-40B4-BE49-F238E27FC236}">
                <a16:creationId xmlns:a16="http://schemas.microsoft.com/office/drawing/2014/main" id="{4BB17E25-1F6C-4032-82D5-4624CC644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553552"/>
            <a:ext cx="687705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111.png">
            <a:extLst>
              <a:ext uri="{FF2B5EF4-FFF2-40B4-BE49-F238E27FC236}">
                <a16:creationId xmlns:a16="http://schemas.microsoft.com/office/drawing/2014/main" id="{CED5415A-C6F8-49A2-A82C-F7D1AFEF1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5529710"/>
            <a:ext cx="687705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D9C0CFA-A29C-4208-93FB-1814FFD35556}"/>
              </a:ext>
            </a:extLst>
          </p:cNvPr>
          <p:cNvSpPr/>
          <p:nvPr/>
        </p:nvSpPr>
        <p:spPr>
          <a:xfrm>
            <a:off x="0" y="4852981"/>
            <a:ext cx="12192000" cy="553998"/>
          </a:xfrm>
          <a:prstGeom prst="rect">
            <a:avLst/>
          </a:prstGeom>
        </p:spPr>
        <p:txBody>
          <a:bodyPr wrap="square">
            <a:spAutoFit/>
          </a:bodyPr>
          <a:lstStyle/>
          <a:p>
            <a:r>
              <a:rPr lang="en-US" sz="1500" b="1" dirty="0">
                <a:solidFill>
                  <a:srgbClr val="1A1A1A"/>
                </a:solidFill>
                <a:latin typeface="PT Serif"/>
              </a:rPr>
              <a:t>8. cp</a:t>
            </a:r>
            <a:r>
              <a:rPr lang="en-US" sz="1500" dirty="0">
                <a:solidFill>
                  <a:srgbClr val="1A1A1A"/>
                </a:solidFill>
                <a:latin typeface="PT Serif"/>
              </a:rPr>
              <a:t> — Use the </a:t>
            </a:r>
            <a:r>
              <a:rPr lang="en-US" sz="1500" b="1" dirty="0">
                <a:solidFill>
                  <a:srgbClr val="1A1A1A"/>
                </a:solidFill>
                <a:latin typeface="PT Serif"/>
              </a:rPr>
              <a:t>cp </a:t>
            </a:r>
            <a:r>
              <a:rPr lang="en-US" sz="1500" dirty="0">
                <a:solidFill>
                  <a:srgbClr val="1A1A1A"/>
                </a:solidFill>
                <a:latin typeface="PT Serif"/>
              </a:rPr>
              <a:t>command to copy files through the command line. It takes two arguments: The first is the location of the file to be copied, the second is where to copy.</a:t>
            </a:r>
            <a:endParaRPr lang="en-IN" sz="1500" dirty="0"/>
          </a:p>
        </p:txBody>
      </p:sp>
    </p:spTree>
    <p:extLst>
      <p:ext uri="{BB962C8B-B14F-4D97-AF65-F5344CB8AC3E}">
        <p14:creationId xmlns:p14="http://schemas.microsoft.com/office/powerpoint/2010/main" val="313569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A0ACC-9453-47B0-8D17-5E93C10D4905}"/>
              </a:ext>
            </a:extLst>
          </p:cNvPr>
          <p:cNvSpPr>
            <a:spLocks noChangeArrowheads="1"/>
          </p:cNvSpPr>
          <p:nvPr/>
        </p:nvSpPr>
        <p:spPr bwMode="auto">
          <a:xfrm>
            <a:off x="1" y="-357022"/>
            <a:ext cx="121920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9. mv</a:t>
            </a:r>
            <a:r>
              <a:rPr kumimoji="0" lang="en-US" altLang="en-US" sz="1500" b="0" i="0" u="none" strike="noStrike" cap="none" normalizeH="0" baseline="0" dirty="0">
                <a:ln>
                  <a:noFill/>
                </a:ln>
                <a:solidFill>
                  <a:srgbClr val="1A1A1A"/>
                </a:solidFill>
                <a:effectLst/>
                <a:latin typeface="PT Serif"/>
              </a:rPr>
              <a:t> — Use the </a:t>
            </a:r>
            <a:r>
              <a:rPr kumimoji="0" lang="en-US" altLang="en-US" sz="1500" b="1" i="0" u="none" strike="noStrike" cap="none" normalizeH="0" baseline="0" dirty="0">
                <a:ln>
                  <a:noFill/>
                </a:ln>
                <a:solidFill>
                  <a:srgbClr val="1A1A1A"/>
                </a:solidFill>
                <a:effectLst/>
                <a:latin typeface="PT Serif"/>
              </a:rPr>
              <a:t>mv</a:t>
            </a:r>
            <a:r>
              <a:rPr kumimoji="0" lang="en-US" altLang="en-US" sz="1500" b="0" i="0" u="none" strike="noStrike" cap="none" normalizeH="0" baseline="0" dirty="0">
                <a:ln>
                  <a:noFill/>
                </a:ln>
                <a:solidFill>
                  <a:srgbClr val="1A1A1A"/>
                </a:solidFill>
                <a:effectLst/>
                <a:latin typeface="PT Serif"/>
              </a:rPr>
              <a:t> command to move files through the command line. We can also use the </a:t>
            </a:r>
            <a:r>
              <a:rPr kumimoji="0" lang="en-US" altLang="en-US" sz="1500" b="1" i="0" u="none" strike="noStrike" cap="none" normalizeH="0" baseline="0" dirty="0">
                <a:ln>
                  <a:noFill/>
                </a:ln>
                <a:solidFill>
                  <a:srgbClr val="1A1A1A"/>
                </a:solidFill>
                <a:effectLst/>
                <a:latin typeface="PT Serif"/>
              </a:rPr>
              <a:t>mv</a:t>
            </a:r>
            <a:r>
              <a:rPr kumimoji="0" lang="en-US" altLang="en-US" sz="1500" b="0" i="0" u="none" strike="noStrike" cap="none" normalizeH="0" baseline="0" dirty="0">
                <a:ln>
                  <a:noFill/>
                </a:ln>
                <a:solidFill>
                  <a:srgbClr val="1A1A1A"/>
                </a:solidFill>
                <a:effectLst/>
                <a:latin typeface="PT Serif"/>
              </a:rPr>
              <a:t> command to rename a file. For example, if we want to rename the file “</a:t>
            </a:r>
            <a:r>
              <a:rPr kumimoji="0" lang="en-US" altLang="en-US" sz="1500" b="1" i="0" u="none" strike="noStrike" cap="none" normalizeH="0" baseline="0" dirty="0">
                <a:ln>
                  <a:noFill/>
                </a:ln>
                <a:solidFill>
                  <a:srgbClr val="1A1A1A"/>
                </a:solidFill>
                <a:effectLst/>
                <a:latin typeface="PT Serif"/>
              </a:rPr>
              <a:t>text</a:t>
            </a:r>
            <a:r>
              <a:rPr kumimoji="0" lang="en-US" altLang="en-US" sz="1500" b="0" i="0" u="none" strike="noStrike" cap="none" normalizeH="0" baseline="0" dirty="0">
                <a:ln>
                  <a:noFill/>
                </a:ln>
                <a:solidFill>
                  <a:srgbClr val="1A1A1A"/>
                </a:solidFill>
                <a:effectLst/>
                <a:latin typeface="PT Serif"/>
              </a:rPr>
              <a:t>” to “</a:t>
            </a:r>
            <a:r>
              <a:rPr kumimoji="0" lang="en-US" altLang="en-US" sz="1500" b="1" i="0" u="none" strike="noStrike" cap="none" normalizeH="0" baseline="0" dirty="0">
                <a:ln>
                  <a:noFill/>
                </a:ln>
                <a:solidFill>
                  <a:srgbClr val="1A1A1A"/>
                </a:solidFill>
                <a:effectLst/>
                <a:latin typeface="PT Serif"/>
              </a:rPr>
              <a:t>new</a:t>
            </a:r>
            <a:r>
              <a:rPr kumimoji="0" lang="en-US" altLang="en-US" sz="1500" b="0" i="0" u="none" strike="noStrike" cap="none" normalizeH="0" baseline="0" dirty="0">
                <a:ln>
                  <a:noFill/>
                </a:ln>
                <a:solidFill>
                  <a:srgbClr val="1A1A1A"/>
                </a:solidFill>
                <a:effectLst/>
                <a:latin typeface="PT Serif"/>
              </a:rPr>
              <a:t>”, we can use “</a:t>
            </a:r>
            <a:r>
              <a:rPr kumimoji="0" lang="en-US" altLang="en-US" sz="1500" b="1" i="0" u="none" strike="noStrike" cap="none" normalizeH="0" baseline="0" dirty="0">
                <a:ln>
                  <a:noFill/>
                </a:ln>
                <a:solidFill>
                  <a:srgbClr val="1A1A1A"/>
                </a:solidFill>
                <a:effectLst/>
                <a:latin typeface="PT Serif"/>
              </a:rPr>
              <a:t>mv text new</a:t>
            </a:r>
            <a:r>
              <a:rPr kumimoji="0" lang="en-US" altLang="en-US" sz="1500" b="0" i="0" u="none" strike="noStrike" cap="none" normalizeH="0" baseline="0" dirty="0">
                <a:ln>
                  <a:noFill/>
                </a:ln>
                <a:solidFill>
                  <a:srgbClr val="1A1A1A"/>
                </a:solidFill>
                <a:effectLst/>
                <a:latin typeface="PT Serif"/>
              </a:rPr>
              <a:t>”. It takes the two arguments, just like the</a:t>
            </a:r>
            <a:r>
              <a:rPr kumimoji="0" lang="en-US" altLang="en-US" sz="1500" b="1" i="0" u="none" strike="noStrike" cap="none" normalizeH="0" baseline="0" dirty="0">
                <a:ln>
                  <a:noFill/>
                </a:ln>
                <a:solidFill>
                  <a:srgbClr val="1A1A1A"/>
                </a:solidFill>
                <a:effectLst/>
                <a:latin typeface="PT Serif"/>
              </a:rPr>
              <a:t> </a:t>
            </a:r>
            <a:r>
              <a:rPr kumimoji="0" lang="en-US" altLang="en-US" sz="1500" b="1" i="0" u="none" strike="noStrike" cap="none" normalizeH="0" baseline="0" dirty="0" err="1">
                <a:ln>
                  <a:noFill/>
                </a:ln>
                <a:solidFill>
                  <a:srgbClr val="1A1A1A"/>
                </a:solidFill>
                <a:effectLst/>
                <a:latin typeface="PT Serif"/>
              </a:rPr>
              <a:t>cp</a:t>
            </a:r>
            <a:r>
              <a:rPr kumimoji="0" lang="en-US" altLang="en-US" sz="1500" b="0" i="0" u="none" strike="noStrike" cap="none" normalizeH="0" baseline="0" dirty="0" err="1">
                <a:ln>
                  <a:noFill/>
                </a:ln>
                <a:solidFill>
                  <a:srgbClr val="1A1A1A"/>
                </a:solidFill>
                <a:effectLst/>
                <a:latin typeface="PT Serif"/>
              </a:rPr>
              <a:t>command</a:t>
            </a:r>
            <a:r>
              <a:rPr kumimoji="0" lang="en-US" altLang="en-US" sz="1500" b="0" i="0" u="none" strike="noStrike" cap="none" normalizeH="0" baseline="0" dirty="0">
                <a:ln>
                  <a:noFill/>
                </a:ln>
                <a:solidFill>
                  <a:srgbClr val="1A1A1A"/>
                </a:solidFill>
                <a:effectLst/>
                <a:latin typeface="PT Serif"/>
              </a:rPr>
              <a:t>.</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5500" b="0" i="0" u="none" strike="noStrike" cap="none" normalizeH="0" baseline="0" dirty="0">
              <a:ln>
                <a:noFill/>
              </a:ln>
              <a:solidFill>
                <a:srgbClr val="1A1A1A"/>
              </a:solidFill>
              <a:effectLst/>
              <a:latin typeface="PT Serif"/>
            </a:endParaRPr>
          </a:p>
        </p:txBody>
      </p:sp>
      <p:pic>
        <p:nvPicPr>
          <p:cNvPr id="6146" name="Picture 2" descr="aaaa.png">
            <a:extLst>
              <a:ext uri="{FF2B5EF4-FFF2-40B4-BE49-F238E27FC236}">
                <a16:creationId xmlns:a16="http://schemas.microsoft.com/office/drawing/2014/main" id="{34120484-C493-443E-95D1-23921D925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940" y="427808"/>
            <a:ext cx="6886575" cy="885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1">
            <a:extLst>
              <a:ext uri="{FF2B5EF4-FFF2-40B4-BE49-F238E27FC236}">
                <a16:creationId xmlns:a16="http://schemas.microsoft.com/office/drawing/2014/main" id="{BF90379E-3888-4A21-9A22-64BF132E8549}"/>
              </a:ext>
            </a:extLst>
          </p:cNvPr>
          <p:cNvSpPr>
            <a:spLocks noChangeArrowheads="1"/>
          </p:cNvSpPr>
          <p:nvPr/>
        </p:nvSpPr>
        <p:spPr bwMode="auto">
          <a:xfrm>
            <a:off x="0" y="1475215"/>
            <a:ext cx="12192000"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10. locate</a:t>
            </a:r>
            <a:r>
              <a:rPr kumimoji="0" lang="en-US" altLang="en-US" sz="1500" b="0" i="0" u="none" strike="noStrike" cap="none" normalizeH="0" baseline="0" dirty="0">
                <a:ln>
                  <a:noFill/>
                </a:ln>
                <a:solidFill>
                  <a:srgbClr val="1A1A1A"/>
                </a:solidFill>
                <a:effectLst/>
                <a:latin typeface="PT Serif"/>
              </a:rPr>
              <a:t> — The </a:t>
            </a:r>
            <a:r>
              <a:rPr kumimoji="0" lang="en-US" altLang="en-US" sz="1500" b="1" i="0" u="none" strike="noStrike" cap="none" normalizeH="0" baseline="0" dirty="0">
                <a:ln>
                  <a:noFill/>
                </a:ln>
                <a:solidFill>
                  <a:srgbClr val="1A1A1A"/>
                </a:solidFill>
                <a:effectLst/>
                <a:latin typeface="PT Serif"/>
              </a:rPr>
              <a:t>locate</a:t>
            </a:r>
            <a:r>
              <a:rPr kumimoji="0" lang="en-US" altLang="en-US" sz="1500" b="0" i="0" u="none" strike="noStrike" cap="none" normalizeH="0" baseline="0" dirty="0">
                <a:ln>
                  <a:noFill/>
                </a:ln>
                <a:solidFill>
                  <a:srgbClr val="1A1A1A"/>
                </a:solidFill>
                <a:effectLst/>
                <a:latin typeface="PT Serif"/>
              </a:rPr>
              <a:t> command is used to locate a file in a Linux system, just like the search command in Windows. This command is useful when you don't know where a file is saved or the actual name of the file. Using the -</a:t>
            </a:r>
            <a:r>
              <a:rPr kumimoji="0" lang="en-US" altLang="en-US" sz="1500" b="0" i="0" u="none" strike="noStrike" cap="none" normalizeH="0" baseline="0" dirty="0" err="1">
                <a:ln>
                  <a:noFill/>
                </a:ln>
                <a:solidFill>
                  <a:srgbClr val="1A1A1A"/>
                </a:solidFill>
                <a:effectLst/>
                <a:latin typeface="PT Serif"/>
              </a:rPr>
              <a:t>i</a:t>
            </a:r>
            <a:r>
              <a:rPr kumimoji="0" lang="en-US" altLang="en-US" sz="1500" b="0" i="0" u="none" strike="noStrike" cap="none" normalizeH="0" baseline="0" dirty="0">
                <a:ln>
                  <a:noFill/>
                </a:ln>
                <a:solidFill>
                  <a:srgbClr val="1A1A1A"/>
                </a:solidFill>
                <a:effectLst/>
                <a:latin typeface="PT Serif"/>
              </a:rPr>
              <a:t> argument with the command helps to ignore the case (it doesn't matter if it is uppercase or lowercase). So, if you want a file that has the word “hello”, it gives the list of all the files in your Linux system containing the word "hello" when you type in “</a:t>
            </a:r>
            <a:r>
              <a:rPr kumimoji="0" lang="en-US" altLang="en-US" sz="1500" b="1" i="0" u="none" strike="noStrike" cap="none" normalizeH="0" baseline="0" dirty="0">
                <a:ln>
                  <a:noFill/>
                </a:ln>
                <a:solidFill>
                  <a:srgbClr val="1A1A1A"/>
                </a:solidFill>
                <a:effectLst/>
                <a:latin typeface="PT Serif"/>
              </a:rPr>
              <a:t>locate -</a:t>
            </a:r>
            <a:r>
              <a:rPr kumimoji="0" lang="en-US" altLang="en-US" sz="1500" b="1" i="0" u="none" strike="noStrike" cap="none" normalizeH="0" baseline="0" dirty="0" err="1">
                <a:ln>
                  <a:noFill/>
                </a:ln>
                <a:solidFill>
                  <a:srgbClr val="1A1A1A"/>
                </a:solidFill>
                <a:effectLst/>
                <a:latin typeface="PT Serif"/>
              </a:rPr>
              <a:t>i</a:t>
            </a:r>
            <a:r>
              <a:rPr kumimoji="0" lang="en-US" altLang="en-US" sz="1500" b="1" i="0" u="none" strike="noStrike" cap="none" normalizeH="0" baseline="0" dirty="0">
                <a:ln>
                  <a:noFill/>
                </a:ln>
                <a:solidFill>
                  <a:srgbClr val="1A1A1A"/>
                </a:solidFill>
                <a:effectLst/>
                <a:latin typeface="PT Serif"/>
              </a:rPr>
              <a:t> hello</a:t>
            </a:r>
            <a:r>
              <a:rPr kumimoji="0" lang="en-US" altLang="en-US" sz="1500" b="0" i="0" u="none" strike="noStrike" cap="none" normalizeH="0" baseline="0" dirty="0">
                <a:ln>
                  <a:noFill/>
                </a:ln>
                <a:solidFill>
                  <a:srgbClr val="1A1A1A"/>
                </a:solidFill>
                <a:effectLst/>
                <a:latin typeface="PT Serif"/>
              </a:rPr>
              <a:t>”. If you remember two words, you can separate them using an asterisk (*). For example, to locate a file containing the words "hello" and "this", you can use the command “</a:t>
            </a:r>
            <a:r>
              <a:rPr kumimoji="0" lang="en-US" altLang="en-US" sz="1500" b="1" i="0" u="none" strike="noStrike" cap="none" normalizeH="0" baseline="0" dirty="0">
                <a:ln>
                  <a:noFill/>
                </a:ln>
                <a:solidFill>
                  <a:srgbClr val="1A1A1A"/>
                </a:solidFill>
                <a:effectLst/>
                <a:latin typeface="PT Serif"/>
              </a:rPr>
              <a:t>locate -</a:t>
            </a:r>
            <a:r>
              <a:rPr kumimoji="0" lang="en-US" altLang="en-US" sz="1500" b="1" i="0" u="none" strike="noStrike" cap="none" normalizeH="0" baseline="0" dirty="0" err="1">
                <a:ln>
                  <a:noFill/>
                </a:ln>
                <a:solidFill>
                  <a:srgbClr val="1A1A1A"/>
                </a:solidFill>
                <a:effectLst/>
                <a:latin typeface="PT Serif"/>
              </a:rPr>
              <a:t>i</a:t>
            </a:r>
            <a:r>
              <a:rPr kumimoji="0" lang="en-US" altLang="en-US" sz="1500" b="1" i="0" u="none" strike="noStrike" cap="none" normalizeH="0" baseline="0" dirty="0">
                <a:ln>
                  <a:noFill/>
                </a:ln>
                <a:solidFill>
                  <a:srgbClr val="1A1A1A"/>
                </a:solidFill>
                <a:effectLst/>
                <a:latin typeface="PT Serif"/>
              </a:rPr>
              <a:t> *hello*this”.</a:t>
            </a:r>
            <a:endParaRPr kumimoji="0" lang="en-US" altLang="en-US" sz="1500" b="0" i="0" u="none" strike="noStrike" cap="none" normalizeH="0" baseline="0" dirty="0">
              <a:ln>
                <a:noFill/>
              </a:ln>
              <a:solidFill>
                <a:schemeClr val="tx1"/>
              </a:solidFill>
              <a:effectLst/>
            </a:endParaRPr>
          </a:p>
        </p:txBody>
      </p:sp>
      <p:pic>
        <p:nvPicPr>
          <p:cNvPr id="6186" name="Picture 42" descr="1111.png">
            <a:extLst>
              <a:ext uri="{FF2B5EF4-FFF2-40B4-BE49-F238E27FC236}">
                <a16:creationId xmlns:a16="http://schemas.microsoft.com/office/drawing/2014/main" id="{200343EE-1484-4FCA-A116-F85904574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02" y="2805653"/>
            <a:ext cx="6978396" cy="74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5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7DAA0-05B7-45BF-81B0-5AA5F7932E01}"/>
              </a:ext>
            </a:extLst>
          </p:cNvPr>
          <p:cNvSpPr/>
          <p:nvPr/>
        </p:nvSpPr>
        <p:spPr>
          <a:xfrm>
            <a:off x="593144" y="440174"/>
            <a:ext cx="2877711" cy="369332"/>
          </a:xfrm>
          <a:prstGeom prst="rect">
            <a:avLst/>
          </a:prstGeom>
        </p:spPr>
        <p:txBody>
          <a:bodyPr wrap="none">
            <a:spAutoFit/>
          </a:bodyPr>
          <a:lstStyle/>
          <a:p>
            <a:r>
              <a:rPr lang="en-IN" b="1" dirty="0">
                <a:solidFill>
                  <a:srgbClr val="1A1A1A"/>
                </a:solidFill>
                <a:latin typeface="PT Serif"/>
              </a:rPr>
              <a:t>Intermediate Commands</a:t>
            </a:r>
            <a:endParaRPr lang="en-IN" dirty="0"/>
          </a:p>
        </p:txBody>
      </p:sp>
      <p:sp>
        <p:nvSpPr>
          <p:cNvPr id="3" name="Rectangle 1">
            <a:extLst>
              <a:ext uri="{FF2B5EF4-FFF2-40B4-BE49-F238E27FC236}">
                <a16:creationId xmlns:a16="http://schemas.microsoft.com/office/drawing/2014/main" id="{9C85388E-F4FE-468E-9CA6-745EFDF246F4}"/>
              </a:ext>
            </a:extLst>
          </p:cNvPr>
          <p:cNvSpPr>
            <a:spLocks noChangeArrowheads="1"/>
          </p:cNvSpPr>
          <p:nvPr/>
        </p:nvSpPr>
        <p:spPr bwMode="auto">
          <a:xfrm>
            <a:off x="0" y="1538135"/>
            <a:ext cx="121920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rgbClr val="1A1A1A"/>
                </a:solidFill>
                <a:effectLst/>
                <a:latin typeface="PT Serif"/>
              </a:rPr>
              <a:t>echo </a:t>
            </a:r>
            <a:r>
              <a:rPr kumimoji="0" lang="en-US" altLang="en-US" sz="1500" b="0" i="0" u="none" strike="noStrike" cap="none" normalizeH="0" baseline="0" dirty="0">
                <a:ln>
                  <a:noFill/>
                </a:ln>
                <a:solidFill>
                  <a:srgbClr val="1A1A1A"/>
                </a:solidFill>
                <a:effectLst/>
                <a:latin typeface="PT Serif"/>
              </a:rPr>
              <a:t>— The "</a:t>
            </a:r>
            <a:r>
              <a:rPr kumimoji="0" lang="en-US" altLang="en-US" sz="1500" b="1" i="0" u="none" strike="noStrike" cap="none" normalizeH="0" baseline="0" dirty="0">
                <a:ln>
                  <a:noFill/>
                </a:ln>
                <a:solidFill>
                  <a:srgbClr val="1A1A1A"/>
                </a:solidFill>
                <a:effectLst/>
                <a:latin typeface="PT Serif"/>
              </a:rPr>
              <a:t>echo</a:t>
            </a:r>
            <a:r>
              <a:rPr kumimoji="0" lang="en-US" altLang="en-US" sz="1500" b="0" i="0" u="none" strike="noStrike" cap="none" normalizeH="0" baseline="0" dirty="0">
                <a:ln>
                  <a:noFill/>
                </a:ln>
                <a:solidFill>
                  <a:srgbClr val="1A1A1A"/>
                </a:solidFill>
                <a:effectLst/>
                <a:latin typeface="PT Serif"/>
              </a:rPr>
              <a:t>" command helps us move some data, usually text into a file. For example, if you want to create a new text file or add to an already made text file, you just need to type in, “</a:t>
            </a:r>
            <a:r>
              <a:rPr kumimoji="0" lang="en-US" altLang="en-US" sz="1500" b="1" i="0" u="none" strike="noStrike" cap="none" normalizeH="0" baseline="0" dirty="0">
                <a:ln>
                  <a:noFill/>
                </a:ln>
                <a:solidFill>
                  <a:srgbClr val="1A1A1A"/>
                </a:solidFill>
                <a:effectLst/>
                <a:latin typeface="PT Serif"/>
              </a:rPr>
              <a:t>echo hello, my name is </a:t>
            </a:r>
            <a:r>
              <a:rPr kumimoji="0" lang="en-US" altLang="en-US" sz="1500" b="1" i="0" u="none" strike="noStrike" cap="none" normalizeH="0" baseline="0" dirty="0" err="1">
                <a:ln>
                  <a:noFill/>
                </a:ln>
                <a:solidFill>
                  <a:srgbClr val="1A1A1A"/>
                </a:solidFill>
                <a:effectLst/>
                <a:latin typeface="PT Serif"/>
              </a:rPr>
              <a:t>alok</a:t>
            </a:r>
            <a:r>
              <a:rPr kumimoji="0" lang="en-US" altLang="en-US" sz="1500" b="1" i="0" u="none" strike="noStrike" cap="none" normalizeH="0" baseline="0" dirty="0">
                <a:ln>
                  <a:noFill/>
                </a:ln>
                <a:solidFill>
                  <a:srgbClr val="1A1A1A"/>
                </a:solidFill>
                <a:effectLst/>
                <a:latin typeface="PT Serif"/>
              </a:rPr>
              <a:t> &gt;&gt; new.txt</a:t>
            </a:r>
            <a:r>
              <a:rPr kumimoji="0" lang="en-US" altLang="en-US" sz="1500" b="0" i="0" u="none" strike="noStrike" cap="none" normalizeH="0" baseline="0" dirty="0">
                <a:ln>
                  <a:noFill/>
                </a:ln>
                <a:solidFill>
                  <a:srgbClr val="1A1A1A"/>
                </a:solidFill>
                <a:effectLst/>
                <a:latin typeface="PT Serif"/>
              </a:rPr>
              <a:t>”. You do not need to separate the spaces by using the backward slash here, because we put in two triangular brackets when we finish what we need to write.</a:t>
            </a:r>
          </a:p>
          <a:p>
            <a:pPr marL="342900" marR="0" lvl="0" indent="-342900" defTabSz="914400" rtl="0" eaLnBrk="0" fontAlgn="base" latinLnBrk="0" hangingPunct="0">
              <a:lnSpc>
                <a:spcPct val="100000"/>
              </a:lnSpc>
              <a:spcBef>
                <a:spcPct val="0"/>
              </a:spcBef>
              <a:spcAft>
                <a:spcPct val="0"/>
              </a:spcAft>
              <a:buClrTx/>
              <a:buSzTx/>
              <a:buFontTx/>
              <a:buAutoNum type="arabicPeriod"/>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2. cat </a:t>
            </a:r>
            <a:r>
              <a:rPr kumimoji="0" lang="en-US" altLang="en-US" sz="1500" b="0" i="0" u="none" strike="noStrike" cap="none" normalizeH="0" baseline="0" dirty="0">
                <a:ln>
                  <a:noFill/>
                </a:ln>
                <a:solidFill>
                  <a:srgbClr val="1A1A1A"/>
                </a:solidFill>
                <a:effectLst/>
                <a:latin typeface="PT Serif"/>
              </a:rPr>
              <a:t>— Use the </a:t>
            </a:r>
            <a:r>
              <a:rPr kumimoji="0" lang="en-US" altLang="en-US" sz="1500" b="1" i="0" u="none" strike="noStrike" cap="none" normalizeH="0" baseline="0" dirty="0">
                <a:ln>
                  <a:noFill/>
                </a:ln>
                <a:solidFill>
                  <a:srgbClr val="1A1A1A"/>
                </a:solidFill>
                <a:effectLst/>
                <a:latin typeface="PT Serif"/>
              </a:rPr>
              <a:t>cat</a:t>
            </a:r>
            <a:r>
              <a:rPr kumimoji="0" lang="en-US" altLang="en-US" sz="1500" b="0" i="0" u="none" strike="noStrike" cap="none" normalizeH="0" baseline="0" dirty="0">
                <a:ln>
                  <a:noFill/>
                </a:ln>
                <a:solidFill>
                  <a:srgbClr val="1A1A1A"/>
                </a:solidFill>
                <a:effectLst/>
                <a:latin typeface="PT Serif"/>
              </a:rPr>
              <a:t> command to display the contents of a file. It is usually used to easily view programs.</a:t>
            </a: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7800" b="0" i="0" u="none" strike="noStrike" cap="none" normalizeH="0" baseline="0" dirty="0">
              <a:ln>
                <a:noFill/>
              </a:ln>
              <a:solidFill>
                <a:srgbClr val="1A1A1A"/>
              </a:solidFill>
              <a:effectLst/>
              <a:latin typeface="PT Serif"/>
            </a:endParaRPr>
          </a:p>
        </p:txBody>
      </p:sp>
      <p:pic>
        <p:nvPicPr>
          <p:cNvPr id="7170" name="Picture 2" descr="ezgif.com-webp-to-png (3).png">
            <a:extLst>
              <a:ext uri="{FF2B5EF4-FFF2-40B4-BE49-F238E27FC236}">
                <a16:creationId xmlns:a16="http://schemas.microsoft.com/office/drawing/2014/main" id="{177B0F3F-7B86-4929-BD4E-437AEF77F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015463"/>
            <a:ext cx="68865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6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E9CC5F-B0E9-4876-9992-99300837C71F}"/>
              </a:ext>
            </a:extLst>
          </p:cNvPr>
          <p:cNvSpPr>
            <a:spLocks noChangeArrowheads="1"/>
          </p:cNvSpPr>
          <p:nvPr/>
        </p:nvSpPr>
        <p:spPr bwMode="auto">
          <a:xfrm>
            <a:off x="0" y="247650"/>
            <a:ext cx="121920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3. </a:t>
            </a:r>
            <a:r>
              <a:rPr kumimoji="0" lang="en-US" altLang="en-US" sz="1500" b="1" i="0" u="none" strike="noStrike" cap="none" normalizeH="0" baseline="0" dirty="0" err="1">
                <a:ln>
                  <a:noFill/>
                </a:ln>
                <a:solidFill>
                  <a:srgbClr val="1A1A1A"/>
                </a:solidFill>
                <a:effectLst/>
                <a:latin typeface="PT Serif"/>
              </a:rPr>
              <a:t>nano</a:t>
            </a:r>
            <a:r>
              <a:rPr kumimoji="0" lang="en-US" altLang="en-US" sz="1500" b="1" i="0" u="none" strike="noStrike" cap="none" normalizeH="0" baseline="0" dirty="0">
                <a:ln>
                  <a:noFill/>
                </a:ln>
                <a:solidFill>
                  <a:srgbClr val="1A1A1A"/>
                </a:solidFill>
                <a:effectLst/>
                <a:latin typeface="PT Serif"/>
              </a:rPr>
              <a:t>, vi, </a:t>
            </a:r>
            <a:r>
              <a:rPr kumimoji="0" lang="en-US" altLang="en-US" sz="1500" b="1" i="0" u="none" strike="noStrike" cap="none" normalizeH="0" baseline="0" dirty="0" err="1">
                <a:ln>
                  <a:noFill/>
                </a:ln>
                <a:solidFill>
                  <a:srgbClr val="1A1A1A"/>
                </a:solidFill>
                <a:effectLst/>
                <a:latin typeface="PT Serif"/>
              </a:rPr>
              <a:t>jed</a:t>
            </a:r>
            <a:r>
              <a:rPr kumimoji="0" lang="en-US" altLang="en-US" sz="1500" b="1" i="0" u="none" strike="noStrike" cap="none" normalizeH="0" baseline="0" dirty="0">
                <a:ln>
                  <a:noFill/>
                </a:ln>
                <a:solidFill>
                  <a:srgbClr val="1A1A1A"/>
                </a:solidFill>
                <a:effectLst/>
                <a:latin typeface="PT Serif"/>
              </a:rPr>
              <a:t> — </a:t>
            </a:r>
            <a:r>
              <a:rPr kumimoji="0" lang="en-US" altLang="en-US" sz="1500" b="1" i="0" u="none" strike="noStrike" cap="none" normalizeH="0" baseline="0" dirty="0" err="1">
                <a:ln>
                  <a:noFill/>
                </a:ln>
                <a:solidFill>
                  <a:srgbClr val="1A1A1A"/>
                </a:solidFill>
                <a:effectLst/>
                <a:latin typeface="PT Serif"/>
              </a:rPr>
              <a:t>nano</a:t>
            </a:r>
            <a:r>
              <a:rPr kumimoji="0" lang="en-US" altLang="en-US" sz="1500" b="0" i="0" u="none" strike="noStrike" cap="none" normalizeH="0" baseline="0" dirty="0">
                <a:ln>
                  <a:noFill/>
                </a:ln>
                <a:solidFill>
                  <a:srgbClr val="1A1A1A"/>
                </a:solidFill>
                <a:effectLst/>
                <a:latin typeface="PT Serif"/>
              </a:rPr>
              <a:t> and </a:t>
            </a:r>
            <a:r>
              <a:rPr kumimoji="0" lang="en-US" altLang="en-US" sz="1500" b="1" i="0" u="none" strike="noStrike" cap="none" normalizeH="0" baseline="0" dirty="0">
                <a:ln>
                  <a:noFill/>
                </a:ln>
                <a:solidFill>
                  <a:srgbClr val="1A1A1A"/>
                </a:solidFill>
                <a:effectLst/>
                <a:latin typeface="PT Serif"/>
              </a:rPr>
              <a:t>vi</a:t>
            </a:r>
            <a:r>
              <a:rPr kumimoji="0" lang="en-US" altLang="en-US" sz="1500" b="0" i="0" u="none" strike="noStrike" cap="none" normalizeH="0" baseline="0" dirty="0">
                <a:ln>
                  <a:noFill/>
                </a:ln>
                <a:solidFill>
                  <a:srgbClr val="1A1A1A"/>
                </a:solidFill>
                <a:effectLst/>
                <a:latin typeface="PT Serif"/>
              </a:rPr>
              <a:t> are already installed text editors in the Linux command line. The </a:t>
            </a:r>
            <a:r>
              <a:rPr kumimoji="0" lang="en-US" altLang="en-US" sz="1500" b="1" i="0" u="none" strike="noStrike" cap="none" normalizeH="0" baseline="0" dirty="0" err="1">
                <a:ln>
                  <a:noFill/>
                </a:ln>
                <a:solidFill>
                  <a:srgbClr val="1A1A1A"/>
                </a:solidFill>
                <a:effectLst/>
                <a:latin typeface="PT Serif"/>
              </a:rPr>
              <a:t>nano</a:t>
            </a:r>
            <a:r>
              <a:rPr kumimoji="0" lang="en-US" altLang="en-US" sz="1500" b="0" i="0" u="none" strike="noStrike" cap="none" normalizeH="0" baseline="0" dirty="0">
                <a:ln>
                  <a:noFill/>
                </a:ln>
                <a:solidFill>
                  <a:srgbClr val="1A1A1A"/>
                </a:solidFill>
                <a:effectLst/>
                <a:latin typeface="PT Serif"/>
              </a:rPr>
              <a:t> command is a good text editor that denotes keywords with color and can recognize most languages. And </a:t>
            </a:r>
            <a:r>
              <a:rPr kumimoji="0" lang="en-US" altLang="en-US" sz="1500" b="1" i="0" u="none" strike="noStrike" cap="none" normalizeH="0" baseline="0" dirty="0">
                <a:ln>
                  <a:noFill/>
                </a:ln>
                <a:solidFill>
                  <a:srgbClr val="1A1A1A"/>
                </a:solidFill>
                <a:effectLst/>
                <a:latin typeface="PT Serif"/>
              </a:rPr>
              <a:t>vi</a:t>
            </a:r>
            <a:r>
              <a:rPr kumimoji="0" lang="en-US" altLang="en-US" sz="1500" b="0" i="0" u="none" strike="noStrike" cap="none" normalizeH="0" baseline="0" dirty="0">
                <a:ln>
                  <a:noFill/>
                </a:ln>
                <a:solidFill>
                  <a:srgbClr val="1A1A1A"/>
                </a:solidFill>
                <a:effectLst/>
                <a:latin typeface="PT Serif"/>
              </a:rPr>
              <a:t> is simpler than </a:t>
            </a:r>
            <a:r>
              <a:rPr kumimoji="0" lang="en-US" altLang="en-US" sz="1500" b="1" i="0" u="none" strike="noStrike" cap="none" normalizeH="0" baseline="0" dirty="0" err="1">
                <a:ln>
                  <a:noFill/>
                </a:ln>
                <a:solidFill>
                  <a:srgbClr val="1A1A1A"/>
                </a:solidFill>
                <a:effectLst/>
                <a:latin typeface="PT Serif"/>
              </a:rPr>
              <a:t>nano</a:t>
            </a:r>
            <a:r>
              <a:rPr kumimoji="0" lang="en-US" altLang="en-US" sz="1500" b="0" i="0" u="none" strike="noStrike" cap="none" normalizeH="0" baseline="0" dirty="0">
                <a:ln>
                  <a:noFill/>
                </a:ln>
                <a:solidFill>
                  <a:srgbClr val="1A1A1A"/>
                </a:solidFill>
                <a:effectLst/>
                <a:latin typeface="PT Serif"/>
              </a:rPr>
              <a:t>. You can create a new file or modify a file using this editor. For example, if you need to make a new file named </a:t>
            </a:r>
            <a:r>
              <a:rPr kumimoji="0" lang="en-US" altLang="en-US" sz="1500" b="1" i="0" u="none" strike="noStrike" cap="none" normalizeH="0" baseline="0" dirty="0">
                <a:ln>
                  <a:noFill/>
                </a:ln>
                <a:solidFill>
                  <a:srgbClr val="1A1A1A"/>
                </a:solidFill>
                <a:effectLst/>
                <a:latin typeface="PT Serif"/>
              </a:rPr>
              <a:t>"check.txt</a:t>
            </a:r>
            <a:r>
              <a:rPr kumimoji="0" lang="en-US" altLang="en-US" sz="1500" b="0" i="0" u="none" strike="noStrike" cap="none" normalizeH="0" baseline="0" dirty="0">
                <a:ln>
                  <a:noFill/>
                </a:ln>
                <a:solidFill>
                  <a:srgbClr val="1A1A1A"/>
                </a:solidFill>
                <a:effectLst/>
                <a:latin typeface="PT Serif"/>
              </a:rPr>
              <a:t>", you can create it by using the command “</a:t>
            </a:r>
            <a:r>
              <a:rPr kumimoji="0" lang="en-US" altLang="en-US" sz="1500" b="1" i="0" u="none" strike="noStrike" cap="none" normalizeH="0" baseline="0" dirty="0" err="1">
                <a:ln>
                  <a:noFill/>
                </a:ln>
                <a:solidFill>
                  <a:srgbClr val="1A1A1A"/>
                </a:solidFill>
                <a:effectLst/>
                <a:latin typeface="PT Serif"/>
              </a:rPr>
              <a:t>nano</a:t>
            </a:r>
            <a:r>
              <a:rPr kumimoji="0" lang="en-US" altLang="en-US" sz="1500" b="1" i="0" u="none" strike="noStrike" cap="none" normalizeH="0" baseline="0" dirty="0">
                <a:ln>
                  <a:noFill/>
                </a:ln>
                <a:solidFill>
                  <a:srgbClr val="1A1A1A"/>
                </a:solidFill>
                <a:effectLst/>
                <a:latin typeface="PT Serif"/>
              </a:rPr>
              <a:t> check.txt</a:t>
            </a:r>
            <a:r>
              <a:rPr kumimoji="0" lang="en-US" altLang="en-US" sz="1500" b="0" i="0" u="none" strike="noStrike" cap="none" normalizeH="0" baseline="0" dirty="0">
                <a:ln>
                  <a:noFill/>
                </a:ln>
                <a:solidFill>
                  <a:srgbClr val="1A1A1A"/>
                </a:solidFill>
                <a:effectLst/>
                <a:latin typeface="PT Serif"/>
              </a:rPr>
              <a:t>”. You can save your files after editing by using the sequence </a:t>
            </a:r>
            <a:r>
              <a:rPr kumimoji="0" lang="en-US" altLang="en-US" sz="1500" b="0" i="0" u="none" strike="noStrike" cap="none" normalizeH="0" baseline="0" dirty="0" err="1">
                <a:ln>
                  <a:noFill/>
                </a:ln>
                <a:solidFill>
                  <a:srgbClr val="1A1A1A"/>
                </a:solidFill>
                <a:effectLst/>
                <a:latin typeface="PT Serif"/>
              </a:rPr>
              <a:t>Ctrl+X</a:t>
            </a:r>
            <a:r>
              <a:rPr kumimoji="0" lang="en-US" altLang="en-US" sz="1500" b="0" i="0" u="none" strike="noStrike" cap="none" normalizeH="0" baseline="0" dirty="0">
                <a:ln>
                  <a:noFill/>
                </a:ln>
                <a:solidFill>
                  <a:srgbClr val="1A1A1A"/>
                </a:solidFill>
                <a:effectLst/>
                <a:latin typeface="PT Serif"/>
              </a:rPr>
              <a:t>, then Y (or N for no). In my experience, using </a:t>
            </a:r>
            <a:r>
              <a:rPr kumimoji="0" lang="en-US" altLang="en-US" sz="1500" b="1" i="0" u="none" strike="noStrike" cap="none" normalizeH="0" baseline="0" dirty="0" err="1">
                <a:ln>
                  <a:noFill/>
                </a:ln>
                <a:solidFill>
                  <a:srgbClr val="1A1A1A"/>
                </a:solidFill>
                <a:effectLst/>
                <a:latin typeface="PT Serif"/>
              </a:rPr>
              <a:t>nano</a:t>
            </a:r>
            <a:r>
              <a:rPr kumimoji="0" lang="en-US" altLang="en-US" sz="1500" b="1" i="0" u="none" strike="noStrike" cap="none" normalizeH="0" baseline="0" dirty="0">
                <a:ln>
                  <a:noFill/>
                </a:ln>
                <a:solidFill>
                  <a:srgbClr val="1A1A1A"/>
                </a:solidFill>
                <a:effectLst/>
                <a:latin typeface="PT Serif"/>
              </a:rPr>
              <a:t> </a:t>
            </a:r>
            <a:r>
              <a:rPr kumimoji="0" lang="en-US" altLang="en-US" sz="1500" b="0" i="0" u="none" strike="noStrike" cap="none" normalizeH="0" baseline="0" dirty="0">
                <a:ln>
                  <a:noFill/>
                </a:ln>
                <a:solidFill>
                  <a:srgbClr val="1A1A1A"/>
                </a:solidFill>
                <a:effectLst/>
                <a:latin typeface="PT Serif"/>
              </a:rPr>
              <a:t>for HTML editing doesn't seem as good, because of its color, so I recommend </a:t>
            </a:r>
            <a:r>
              <a:rPr kumimoji="0" lang="en-US" altLang="en-US" sz="1500" b="1" i="0" u="none" strike="noStrike" cap="none" normalizeH="0" baseline="0" dirty="0" err="1">
                <a:ln>
                  <a:noFill/>
                </a:ln>
                <a:solidFill>
                  <a:srgbClr val="1A1A1A"/>
                </a:solidFill>
                <a:effectLst/>
                <a:latin typeface="PT Serif"/>
              </a:rPr>
              <a:t>jed</a:t>
            </a:r>
            <a:r>
              <a:rPr kumimoji="0" lang="en-US" altLang="en-US" sz="1500" b="1" i="0" u="none" strike="noStrike" cap="none" normalizeH="0" baseline="0" dirty="0">
                <a:ln>
                  <a:noFill/>
                </a:ln>
                <a:solidFill>
                  <a:srgbClr val="1A1A1A"/>
                </a:solidFill>
                <a:effectLst/>
                <a:latin typeface="PT Serif"/>
              </a:rPr>
              <a:t> </a:t>
            </a:r>
            <a:r>
              <a:rPr kumimoji="0" lang="en-US" altLang="en-US" sz="1500" b="0" i="0" u="none" strike="noStrike" cap="none" normalizeH="0" baseline="0" dirty="0">
                <a:ln>
                  <a:noFill/>
                </a:ln>
                <a:solidFill>
                  <a:srgbClr val="1A1A1A"/>
                </a:solidFill>
                <a:effectLst/>
                <a:latin typeface="PT Serif"/>
              </a:rPr>
              <a:t>text editor. We will come to installing packages soon.</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26000" b="0" i="0" u="none" strike="noStrike" cap="none" normalizeH="0" baseline="0" dirty="0">
              <a:ln>
                <a:noFill/>
              </a:ln>
              <a:solidFill>
                <a:srgbClr val="1A1A1A"/>
              </a:solidFill>
              <a:effectLst/>
              <a:latin typeface="PT Serif"/>
            </a:endParaRPr>
          </a:p>
        </p:txBody>
      </p:sp>
      <p:pic>
        <p:nvPicPr>
          <p:cNvPr id="8194" name="Picture 2" descr="ezgif.com-webp-to-png (4).png">
            <a:extLst>
              <a:ext uri="{FF2B5EF4-FFF2-40B4-BE49-F238E27FC236}">
                <a16:creationId xmlns:a16="http://schemas.microsoft.com/office/drawing/2014/main" id="{C2F4FDAC-9643-4B9D-B3D4-F56C7275E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2" y="1724978"/>
            <a:ext cx="68865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9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2203EA-AE42-436E-BB4A-1AC97013C255}"/>
              </a:ext>
            </a:extLst>
          </p:cNvPr>
          <p:cNvSpPr>
            <a:spLocks noChangeArrowheads="1"/>
          </p:cNvSpPr>
          <p:nvPr/>
        </p:nvSpPr>
        <p:spPr bwMode="auto">
          <a:xfrm>
            <a:off x="0" y="342900"/>
            <a:ext cx="121920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4. </a:t>
            </a:r>
            <a:r>
              <a:rPr kumimoji="0" lang="en-US" altLang="en-US" sz="1500" b="1" i="0" u="none" strike="noStrike" cap="none" normalizeH="0" baseline="0" dirty="0" err="1">
                <a:ln>
                  <a:noFill/>
                </a:ln>
                <a:solidFill>
                  <a:srgbClr val="1A1A1A"/>
                </a:solidFill>
                <a:effectLst/>
                <a:latin typeface="PT Serif"/>
              </a:rPr>
              <a:t>sudo</a:t>
            </a:r>
            <a:r>
              <a:rPr kumimoji="0" lang="en-US" altLang="en-US" sz="1500" b="0" i="0" u="none" strike="noStrike" cap="none" normalizeH="0" baseline="0" dirty="0">
                <a:ln>
                  <a:noFill/>
                </a:ln>
                <a:solidFill>
                  <a:srgbClr val="1A1A1A"/>
                </a:solidFill>
                <a:effectLst/>
                <a:latin typeface="PT Serif"/>
              </a:rPr>
              <a:t> — A widely used command in the Linux command line, </a:t>
            </a:r>
            <a:r>
              <a:rPr kumimoji="0" lang="en-US" altLang="en-US" sz="1500" b="1" i="0" u="none" strike="noStrike" cap="none" normalizeH="0" baseline="0" dirty="0" err="1">
                <a:ln>
                  <a:noFill/>
                </a:ln>
                <a:solidFill>
                  <a:srgbClr val="1A1A1A"/>
                </a:solidFill>
                <a:effectLst/>
                <a:latin typeface="PT Serif"/>
              </a:rPr>
              <a:t>sudo</a:t>
            </a:r>
            <a:r>
              <a:rPr kumimoji="0" lang="en-US" altLang="en-US" sz="1500" b="0" i="0" u="none" strike="noStrike" cap="none" normalizeH="0" baseline="0" dirty="0">
                <a:ln>
                  <a:noFill/>
                </a:ln>
                <a:solidFill>
                  <a:srgbClr val="1A1A1A"/>
                </a:solidFill>
                <a:effectLst/>
                <a:latin typeface="PT Serif"/>
              </a:rPr>
              <a:t> stands for "</a:t>
            </a:r>
            <a:r>
              <a:rPr kumimoji="0" lang="en-US" altLang="en-US" sz="1500" b="0" i="0" u="none" strike="noStrike" cap="none" normalizeH="0" baseline="0" dirty="0" err="1">
                <a:ln>
                  <a:noFill/>
                </a:ln>
                <a:solidFill>
                  <a:srgbClr val="1A1A1A"/>
                </a:solidFill>
                <a:effectLst/>
                <a:latin typeface="PT Serif"/>
              </a:rPr>
              <a:t>SuperUser</a:t>
            </a:r>
            <a:r>
              <a:rPr kumimoji="0" lang="en-US" altLang="en-US" sz="1500" b="0" i="0" u="none" strike="noStrike" cap="none" normalizeH="0" baseline="0" dirty="0">
                <a:ln>
                  <a:noFill/>
                </a:ln>
                <a:solidFill>
                  <a:srgbClr val="1A1A1A"/>
                </a:solidFill>
                <a:effectLst/>
                <a:latin typeface="PT Serif"/>
              </a:rPr>
              <a:t> Do". So, if you want any command to be done with administrative or root privileges, you can use the </a:t>
            </a:r>
            <a:r>
              <a:rPr kumimoji="0" lang="en-US" altLang="en-US" sz="1500" b="1" i="0" u="none" strike="noStrike" cap="none" normalizeH="0" baseline="0" dirty="0" err="1">
                <a:ln>
                  <a:noFill/>
                </a:ln>
                <a:solidFill>
                  <a:srgbClr val="1A1A1A"/>
                </a:solidFill>
                <a:effectLst/>
                <a:latin typeface="PT Serif"/>
              </a:rPr>
              <a:t>sudo</a:t>
            </a:r>
            <a:r>
              <a:rPr kumimoji="0" lang="en-US" altLang="en-US" sz="1500" b="0" i="0" u="none" strike="noStrike" cap="none" normalizeH="0" baseline="0" dirty="0">
                <a:ln>
                  <a:noFill/>
                </a:ln>
                <a:solidFill>
                  <a:srgbClr val="1A1A1A"/>
                </a:solidFill>
                <a:effectLst/>
                <a:latin typeface="PT Serif"/>
              </a:rPr>
              <a:t> command. For example, if you want to edit a file like </a:t>
            </a:r>
            <a:r>
              <a:rPr kumimoji="0" lang="en-US" altLang="en-US" sz="1500" b="1" i="0" u="none" strike="noStrike" cap="none" normalizeH="0" baseline="0" dirty="0">
                <a:ln>
                  <a:noFill/>
                </a:ln>
                <a:solidFill>
                  <a:srgbClr val="1A1A1A"/>
                </a:solidFill>
                <a:effectLst/>
                <a:latin typeface="PT Serif"/>
              </a:rPr>
              <a:t>viz. </a:t>
            </a:r>
            <a:r>
              <a:rPr kumimoji="0" lang="en-US" altLang="en-US" sz="1500" b="1" i="0" u="none" strike="noStrike" cap="none" normalizeH="0" baseline="0" dirty="0" err="1">
                <a:ln>
                  <a:noFill/>
                </a:ln>
                <a:solidFill>
                  <a:srgbClr val="1A1A1A"/>
                </a:solidFill>
                <a:effectLst/>
                <a:latin typeface="PT Serif"/>
              </a:rPr>
              <a:t>alsa-base.conf</a:t>
            </a:r>
            <a:r>
              <a:rPr kumimoji="0" lang="en-US" altLang="en-US" sz="1500" b="0" i="0" u="none" strike="noStrike" cap="none" normalizeH="0" baseline="0" dirty="0">
                <a:ln>
                  <a:noFill/>
                </a:ln>
                <a:solidFill>
                  <a:srgbClr val="1A1A1A"/>
                </a:solidFill>
                <a:effectLst/>
                <a:latin typeface="PT Serif"/>
              </a:rPr>
              <a:t>, which needs root permissions, you can use the command –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a:t>
            </a:r>
            <a:r>
              <a:rPr kumimoji="0" lang="en-US" altLang="en-US" sz="1500" b="1" i="0" u="none" strike="noStrike" cap="none" normalizeH="0" baseline="0" dirty="0" err="1">
                <a:ln>
                  <a:noFill/>
                </a:ln>
                <a:solidFill>
                  <a:srgbClr val="1A1A1A"/>
                </a:solidFill>
                <a:effectLst/>
                <a:latin typeface="PT Serif"/>
              </a:rPr>
              <a:t>nano</a:t>
            </a:r>
            <a:r>
              <a:rPr kumimoji="0" lang="en-US" altLang="en-US" sz="1500" b="1" i="0" u="none" strike="noStrike" cap="none" normalizeH="0" baseline="0" dirty="0">
                <a:ln>
                  <a:noFill/>
                </a:ln>
                <a:solidFill>
                  <a:srgbClr val="1A1A1A"/>
                </a:solidFill>
                <a:effectLst/>
                <a:latin typeface="PT Serif"/>
              </a:rPr>
              <a:t> </a:t>
            </a:r>
            <a:r>
              <a:rPr kumimoji="0" lang="en-US" altLang="en-US" sz="1500" b="1" i="0" u="none" strike="noStrike" cap="none" normalizeH="0" baseline="0" dirty="0" err="1">
                <a:ln>
                  <a:noFill/>
                </a:ln>
                <a:solidFill>
                  <a:srgbClr val="1A1A1A"/>
                </a:solidFill>
                <a:effectLst/>
                <a:latin typeface="PT Serif"/>
              </a:rPr>
              <a:t>alsa-base.conf</a:t>
            </a:r>
            <a:r>
              <a:rPr kumimoji="0" lang="en-US" altLang="en-US" sz="1500" b="0" i="0" u="none" strike="noStrike" cap="none" normalizeH="0" baseline="0" dirty="0">
                <a:ln>
                  <a:noFill/>
                </a:ln>
                <a:solidFill>
                  <a:srgbClr val="1A1A1A"/>
                </a:solidFill>
                <a:effectLst/>
                <a:latin typeface="PT Serif"/>
              </a:rPr>
              <a:t>. You can enter the root command line using the command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bash</a:t>
            </a:r>
            <a:r>
              <a:rPr kumimoji="0" lang="en-US" altLang="en-US" sz="1500" b="0" i="0" u="none" strike="noStrike" cap="none" normalizeH="0" baseline="0" dirty="0">
                <a:ln>
                  <a:noFill/>
                </a:ln>
                <a:solidFill>
                  <a:srgbClr val="1A1A1A"/>
                </a:solidFill>
                <a:effectLst/>
                <a:latin typeface="PT Serif"/>
              </a:rPr>
              <a:t>”, then type in your user password. You can also use the command “</a:t>
            </a:r>
            <a:r>
              <a:rPr kumimoji="0" lang="en-US" altLang="en-US" sz="1500" b="1" i="0" u="none" strike="noStrike" cap="none" normalizeH="0" baseline="0" dirty="0" err="1">
                <a:ln>
                  <a:noFill/>
                </a:ln>
                <a:solidFill>
                  <a:srgbClr val="1A1A1A"/>
                </a:solidFill>
                <a:effectLst/>
                <a:latin typeface="PT Serif"/>
              </a:rPr>
              <a:t>su</a:t>
            </a:r>
            <a:r>
              <a:rPr kumimoji="0" lang="en-US" altLang="en-US" sz="1500" b="0" i="0" u="none" strike="noStrike" cap="none" normalizeH="0" baseline="0" dirty="0">
                <a:ln>
                  <a:noFill/>
                </a:ln>
                <a:solidFill>
                  <a:srgbClr val="1A1A1A"/>
                </a:solidFill>
                <a:effectLst/>
                <a:latin typeface="PT Serif"/>
              </a:rPr>
              <a:t>” to do this, but you need to set a root password before that. For that, you can use the command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passwd</a:t>
            </a:r>
            <a:r>
              <a:rPr kumimoji="0" lang="en-US" altLang="en-US" sz="1500" b="0" i="0" u="none" strike="noStrike" cap="none" normalizeH="0" baseline="0" dirty="0">
                <a:ln>
                  <a:noFill/>
                </a:ln>
                <a:solidFill>
                  <a:srgbClr val="1A1A1A"/>
                </a:solidFill>
                <a:effectLst/>
                <a:latin typeface="PT Serif"/>
              </a:rPr>
              <a:t>”(not misspelled, it is </a:t>
            </a:r>
            <a:r>
              <a:rPr kumimoji="0" lang="en-US" altLang="en-US" sz="1500" b="1" i="0" u="none" strike="noStrike" cap="none" normalizeH="0" baseline="0" dirty="0">
                <a:ln>
                  <a:noFill/>
                </a:ln>
                <a:solidFill>
                  <a:srgbClr val="1A1A1A"/>
                </a:solidFill>
                <a:effectLst/>
                <a:latin typeface="PT Serif"/>
              </a:rPr>
              <a:t>passwd</a:t>
            </a:r>
            <a:r>
              <a:rPr kumimoji="0" lang="en-US" altLang="en-US" sz="1500" b="0" i="0" u="none" strike="noStrike" cap="none" normalizeH="0" baseline="0" dirty="0">
                <a:ln>
                  <a:noFill/>
                </a:ln>
                <a:solidFill>
                  <a:srgbClr val="1A1A1A"/>
                </a:solidFill>
                <a:effectLst/>
                <a:latin typeface="PT Serif"/>
              </a:rPr>
              <a:t>). Then type in the new root password.</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9000" b="0" i="0" u="none" strike="noStrike" cap="none" normalizeH="0" baseline="0" dirty="0">
              <a:ln>
                <a:noFill/>
              </a:ln>
              <a:solidFill>
                <a:srgbClr val="1A1A1A"/>
              </a:solidFill>
              <a:effectLst/>
              <a:latin typeface="PT Serif"/>
            </a:endParaRPr>
          </a:p>
        </p:txBody>
      </p:sp>
      <p:pic>
        <p:nvPicPr>
          <p:cNvPr id="9218" name="Picture 2" descr="ezgif.com-webp-to-jpg (2).jpg">
            <a:extLst>
              <a:ext uri="{FF2B5EF4-FFF2-40B4-BE49-F238E27FC236}">
                <a16:creationId xmlns:a16="http://schemas.microsoft.com/office/drawing/2014/main" id="{BA1B09A9-4D38-4B5A-AA21-86BC4DEF6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1820228"/>
            <a:ext cx="6877050"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482E128-E8B9-46FF-8426-C23A164FBFE8}"/>
              </a:ext>
            </a:extLst>
          </p:cNvPr>
          <p:cNvSpPr>
            <a:spLocks noChangeArrowheads="1"/>
          </p:cNvSpPr>
          <p:nvPr/>
        </p:nvSpPr>
        <p:spPr bwMode="auto">
          <a:xfrm>
            <a:off x="0" y="3444240"/>
            <a:ext cx="121920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5. df </a:t>
            </a:r>
            <a:r>
              <a:rPr kumimoji="0" lang="en-US" altLang="en-US" sz="1500" b="0" i="0" u="none" strike="noStrike" cap="none" normalizeH="0" baseline="0" dirty="0">
                <a:ln>
                  <a:noFill/>
                </a:ln>
                <a:solidFill>
                  <a:srgbClr val="1A1A1A"/>
                </a:solidFill>
                <a:effectLst/>
                <a:latin typeface="PT Serif"/>
              </a:rPr>
              <a:t>— Use the </a:t>
            </a:r>
            <a:r>
              <a:rPr kumimoji="0" lang="en-US" altLang="en-US" sz="1500" b="1" i="0" u="none" strike="noStrike" cap="none" normalizeH="0" baseline="0" dirty="0">
                <a:ln>
                  <a:noFill/>
                </a:ln>
                <a:solidFill>
                  <a:srgbClr val="1A1A1A"/>
                </a:solidFill>
                <a:effectLst/>
                <a:latin typeface="PT Serif"/>
              </a:rPr>
              <a:t>df </a:t>
            </a:r>
            <a:r>
              <a:rPr kumimoji="0" lang="en-US" altLang="en-US" sz="1500" b="0" i="0" u="none" strike="noStrike" cap="none" normalizeH="0" baseline="0" dirty="0">
                <a:ln>
                  <a:noFill/>
                </a:ln>
                <a:solidFill>
                  <a:srgbClr val="1A1A1A"/>
                </a:solidFill>
                <a:effectLst/>
                <a:latin typeface="PT Serif"/>
              </a:rPr>
              <a:t>command to see the available disk space in each of the partitions in your system. You can just type in </a:t>
            </a:r>
            <a:r>
              <a:rPr kumimoji="0" lang="en-US" altLang="en-US" sz="1500" b="1" i="0" u="none" strike="noStrike" cap="none" normalizeH="0" baseline="0" dirty="0">
                <a:ln>
                  <a:noFill/>
                </a:ln>
                <a:solidFill>
                  <a:srgbClr val="1A1A1A"/>
                </a:solidFill>
                <a:effectLst/>
                <a:latin typeface="PT Serif"/>
              </a:rPr>
              <a:t>df</a:t>
            </a:r>
            <a:r>
              <a:rPr kumimoji="0" lang="en-US" altLang="en-US" sz="1500" b="0" i="0" u="none" strike="noStrike" cap="none" normalizeH="0" baseline="0" dirty="0">
                <a:ln>
                  <a:noFill/>
                </a:ln>
                <a:solidFill>
                  <a:srgbClr val="1A1A1A"/>
                </a:solidFill>
                <a:effectLst/>
                <a:latin typeface="PT Serif"/>
              </a:rPr>
              <a:t> in the command line and you can see each mounted partition and their used/available space in % and in KBs. If you want it shown in megabytes, you can use the command “</a:t>
            </a:r>
            <a:r>
              <a:rPr kumimoji="0" lang="en-US" altLang="en-US" sz="1500" b="1" i="0" u="none" strike="noStrike" cap="none" normalizeH="0" baseline="0" dirty="0">
                <a:ln>
                  <a:noFill/>
                </a:ln>
                <a:solidFill>
                  <a:srgbClr val="1A1A1A"/>
                </a:solidFill>
                <a:effectLst/>
                <a:latin typeface="PT Serif"/>
              </a:rPr>
              <a:t>df -m</a:t>
            </a:r>
            <a:r>
              <a:rPr kumimoji="0" lang="en-US" altLang="en-US" sz="1500" b="0" i="0" u="none" strike="noStrike" cap="none" normalizeH="0" baseline="0" dirty="0">
                <a:ln>
                  <a:noFill/>
                </a:ln>
                <a:solidFill>
                  <a:srgbClr val="1A1A1A"/>
                </a:solidFill>
                <a:effectLst/>
                <a:latin typeface="PT Serif"/>
              </a:rPr>
              <a:t>”.</a:t>
            </a: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9800" b="0" i="0" u="none" strike="noStrike" cap="none" normalizeH="0" baseline="0" dirty="0">
              <a:ln>
                <a:noFill/>
              </a:ln>
              <a:solidFill>
                <a:srgbClr val="1A1A1A"/>
              </a:solidFill>
              <a:effectLst/>
              <a:latin typeface="PT Serif"/>
            </a:endParaRPr>
          </a:p>
        </p:txBody>
      </p:sp>
      <p:pic>
        <p:nvPicPr>
          <p:cNvPr id="9220" name="Picture 4" descr="6d3784467916466bed68982531f77119.png">
            <a:extLst>
              <a:ext uri="{FF2B5EF4-FFF2-40B4-BE49-F238E27FC236}">
                <a16:creationId xmlns:a16="http://schemas.microsoft.com/office/drawing/2014/main" id="{1FCA9D5E-D7F3-4AC7-A1A5-EC690C695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4491335"/>
            <a:ext cx="68865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36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391CFD-D4E0-4814-9B9D-8548271F1DBB}"/>
              </a:ext>
            </a:extLst>
          </p:cNvPr>
          <p:cNvSpPr>
            <a:spLocks noChangeArrowheads="1"/>
          </p:cNvSpPr>
          <p:nvPr/>
        </p:nvSpPr>
        <p:spPr bwMode="auto">
          <a:xfrm>
            <a:off x="0" y="252682"/>
            <a:ext cx="1219200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6. du</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a:ln>
                  <a:noFill/>
                </a:ln>
                <a:solidFill>
                  <a:srgbClr val="1A1A1A"/>
                </a:solidFill>
                <a:effectLst/>
                <a:latin typeface="PT Serif"/>
              </a:rPr>
              <a:t>du</a:t>
            </a:r>
            <a:r>
              <a:rPr kumimoji="0" lang="en-US" altLang="en-US" sz="1500" b="0" i="0" u="none" strike="noStrike" cap="none" normalizeH="0" baseline="0" dirty="0">
                <a:ln>
                  <a:noFill/>
                </a:ln>
                <a:solidFill>
                  <a:srgbClr val="1A1A1A"/>
                </a:solidFill>
                <a:effectLst/>
                <a:latin typeface="PT Serif"/>
              </a:rPr>
              <a:t> to know the disk usage of a file in your system. If you want to know the disk usage for a particular folder or file in Linux, you can type in the command </a:t>
            </a:r>
            <a:r>
              <a:rPr kumimoji="0" lang="en-US" altLang="en-US" sz="1500" b="1" i="0" u="none" strike="noStrike" cap="none" normalizeH="0" baseline="0" dirty="0">
                <a:ln>
                  <a:noFill/>
                </a:ln>
                <a:solidFill>
                  <a:srgbClr val="1A1A1A"/>
                </a:solidFill>
                <a:effectLst/>
                <a:latin typeface="PT Serif"/>
              </a:rPr>
              <a:t>df</a:t>
            </a:r>
            <a:r>
              <a:rPr kumimoji="0" lang="en-US" altLang="en-US" sz="1500" b="0" i="0" u="none" strike="noStrike" cap="none" normalizeH="0" baseline="0" dirty="0">
                <a:ln>
                  <a:noFill/>
                </a:ln>
                <a:solidFill>
                  <a:srgbClr val="1A1A1A"/>
                </a:solidFill>
                <a:effectLst/>
                <a:latin typeface="PT Serif"/>
              </a:rPr>
              <a:t> and the name of the folder or file. For example, if you want to know the disk space used by the documents folder in Linux, you can use the command “</a:t>
            </a:r>
            <a:r>
              <a:rPr kumimoji="0" lang="en-US" altLang="en-US" sz="1500" b="1" i="0" u="none" strike="noStrike" cap="none" normalizeH="0" baseline="0" dirty="0">
                <a:ln>
                  <a:noFill/>
                </a:ln>
                <a:solidFill>
                  <a:srgbClr val="1A1A1A"/>
                </a:solidFill>
                <a:effectLst/>
                <a:latin typeface="PT Serif"/>
              </a:rPr>
              <a:t>du Documents</a:t>
            </a:r>
            <a:r>
              <a:rPr kumimoji="0" lang="en-US" altLang="en-US" sz="1500" b="0" i="0" u="none" strike="noStrike" cap="none" normalizeH="0" baseline="0" dirty="0">
                <a:ln>
                  <a:noFill/>
                </a:ln>
                <a:solidFill>
                  <a:srgbClr val="1A1A1A"/>
                </a:solidFill>
                <a:effectLst/>
                <a:latin typeface="PT Serif"/>
              </a:rPr>
              <a:t>”. You can also use the command “</a:t>
            </a:r>
            <a:r>
              <a:rPr kumimoji="0" lang="en-US" altLang="en-US" sz="1500" b="1" i="0" u="none" strike="noStrike" cap="none" normalizeH="0" baseline="0" dirty="0">
                <a:ln>
                  <a:noFill/>
                </a:ln>
                <a:solidFill>
                  <a:srgbClr val="1A1A1A"/>
                </a:solidFill>
                <a:effectLst/>
                <a:latin typeface="PT Serif"/>
              </a:rPr>
              <a:t>ls -</a:t>
            </a:r>
            <a:r>
              <a:rPr kumimoji="0" lang="en-US" altLang="en-US" sz="1500" b="1" i="0" u="none" strike="noStrike" cap="none" normalizeH="0" baseline="0" dirty="0" err="1">
                <a:ln>
                  <a:noFill/>
                </a:ln>
                <a:solidFill>
                  <a:srgbClr val="1A1A1A"/>
                </a:solidFill>
                <a:effectLst/>
                <a:latin typeface="PT Serif"/>
              </a:rPr>
              <a:t>lah</a:t>
            </a:r>
            <a:r>
              <a:rPr kumimoji="0" lang="en-US" altLang="en-US" sz="1500" b="0" i="0" u="none" strike="noStrike" cap="none" normalizeH="0" baseline="0" dirty="0">
                <a:ln>
                  <a:noFill/>
                </a:ln>
                <a:solidFill>
                  <a:srgbClr val="1A1A1A"/>
                </a:solidFill>
                <a:effectLst/>
                <a:latin typeface="PT Serif"/>
              </a:rPr>
              <a:t>” to view the file sizes of all the files in a folder.</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7. tar</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a:ln>
                  <a:noFill/>
                </a:ln>
                <a:solidFill>
                  <a:srgbClr val="1A1A1A"/>
                </a:solidFill>
                <a:effectLst/>
                <a:latin typeface="PT Serif"/>
              </a:rPr>
              <a:t>tar</a:t>
            </a:r>
            <a:r>
              <a:rPr kumimoji="0" lang="en-US" altLang="en-US" sz="1500" b="0" i="0" u="none" strike="noStrike" cap="none" normalizeH="0" baseline="0" dirty="0">
                <a:ln>
                  <a:noFill/>
                </a:ln>
                <a:solidFill>
                  <a:srgbClr val="1A1A1A"/>
                </a:solidFill>
                <a:effectLst/>
                <a:latin typeface="PT Serif"/>
              </a:rPr>
              <a:t> to work with </a:t>
            </a:r>
            <a:r>
              <a:rPr kumimoji="0" lang="en-US" altLang="en-US" sz="1500" b="0" i="0" u="none" strike="noStrike" cap="none" normalizeH="0" baseline="0" dirty="0" err="1">
                <a:ln>
                  <a:noFill/>
                </a:ln>
                <a:solidFill>
                  <a:srgbClr val="1A1A1A"/>
                </a:solidFill>
                <a:effectLst/>
                <a:latin typeface="PT Serif"/>
              </a:rPr>
              <a:t>tarballs</a:t>
            </a:r>
            <a:r>
              <a:rPr kumimoji="0" lang="en-US" altLang="en-US" sz="1500" b="0" i="0" u="none" strike="noStrike" cap="none" normalizeH="0" baseline="0" dirty="0">
                <a:ln>
                  <a:noFill/>
                </a:ln>
                <a:solidFill>
                  <a:srgbClr val="1A1A1A"/>
                </a:solidFill>
                <a:effectLst/>
                <a:latin typeface="PT Serif"/>
              </a:rPr>
              <a:t> (or files compressed in a </a:t>
            </a:r>
            <a:r>
              <a:rPr kumimoji="0" lang="en-US" altLang="en-US" sz="1500" b="0" i="0" u="none" strike="noStrike" cap="none" normalizeH="0" baseline="0" dirty="0" err="1">
                <a:ln>
                  <a:noFill/>
                </a:ln>
                <a:solidFill>
                  <a:srgbClr val="1A1A1A"/>
                </a:solidFill>
                <a:effectLst/>
                <a:latin typeface="PT Serif"/>
              </a:rPr>
              <a:t>tarball</a:t>
            </a:r>
            <a:r>
              <a:rPr kumimoji="0" lang="en-US" altLang="en-US" sz="1500" b="0" i="0" u="none" strike="noStrike" cap="none" normalizeH="0" baseline="0" dirty="0">
                <a:ln>
                  <a:noFill/>
                </a:ln>
                <a:solidFill>
                  <a:srgbClr val="1A1A1A"/>
                </a:solidFill>
                <a:effectLst/>
                <a:latin typeface="PT Serif"/>
              </a:rPr>
              <a:t> archive) in the Linux command line. It has a long list of uses. It can be used to compress and </a:t>
            </a:r>
            <a:r>
              <a:rPr kumimoji="0" lang="en-US" altLang="en-US" sz="1500" b="0" i="0" u="none" strike="noStrike" cap="none" normalizeH="0" baseline="0" dirty="0" err="1">
                <a:ln>
                  <a:noFill/>
                </a:ln>
                <a:solidFill>
                  <a:srgbClr val="1A1A1A"/>
                </a:solidFill>
                <a:effectLst/>
                <a:latin typeface="PT Serif"/>
              </a:rPr>
              <a:t>uncompress</a:t>
            </a:r>
            <a:r>
              <a:rPr kumimoji="0" lang="en-US" altLang="en-US" sz="1500" b="0" i="0" u="none" strike="noStrike" cap="none" normalizeH="0" baseline="0" dirty="0">
                <a:ln>
                  <a:noFill/>
                </a:ln>
                <a:solidFill>
                  <a:srgbClr val="1A1A1A"/>
                </a:solidFill>
                <a:effectLst/>
                <a:latin typeface="PT Serif"/>
              </a:rPr>
              <a:t> different types of tar archives like </a:t>
            </a:r>
            <a:r>
              <a:rPr kumimoji="0" lang="en-US" altLang="en-US" sz="1500" b="1" i="0" u="none" strike="noStrike" cap="none" normalizeH="0" baseline="0" dirty="0">
                <a:ln>
                  <a:noFill/>
                </a:ln>
                <a:solidFill>
                  <a:srgbClr val="1A1A1A"/>
                </a:solidFill>
                <a:effectLst/>
                <a:latin typeface="PT Serif"/>
              </a:rPr>
              <a:t>.tar, .tar.gz, .tar.bz2</a:t>
            </a:r>
            <a:r>
              <a:rPr kumimoji="0" lang="en-US" altLang="en-US" sz="1500" b="0" i="0" u="none" strike="noStrike" cap="none" normalizeH="0" baseline="0" dirty="0">
                <a:ln>
                  <a:noFill/>
                </a:ln>
                <a:solidFill>
                  <a:srgbClr val="1A1A1A"/>
                </a:solidFill>
                <a:effectLst/>
                <a:latin typeface="PT Serif"/>
              </a:rPr>
              <a:t>,etc. It works on the basis of the arguments given to it. For example, "</a:t>
            </a:r>
            <a:r>
              <a:rPr kumimoji="0" lang="en-US" altLang="en-US" sz="1500" b="1" i="0" u="none" strike="noStrike" cap="none" normalizeH="0" baseline="0" dirty="0">
                <a:ln>
                  <a:noFill/>
                </a:ln>
                <a:solidFill>
                  <a:srgbClr val="1A1A1A"/>
                </a:solidFill>
                <a:effectLst/>
                <a:latin typeface="PT Serif"/>
              </a:rPr>
              <a:t>tar -</a:t>
            </a:r>
            <a:r>
              <a:rPr kumimoji="0" lang="en-US" altLang="en-US" sz="1500" b="1" i="0" u="none" strike="noStrike" cap="none" normalizeH="0" baseline="0" dirty="0" err="1">
                <a:ln>
                  <a:noFill/>
                </a:ln>
                <a:solidFill>
                  <a:srgbClr val="1A1A1A"/>
                </a:solidFill>
                <a:effectLst/>
                <a:latin typeface="PT Serif"/>
              </a:rPr>
              <a:t>cvf</a:t>
            </a:r>
            <a:r>
              <a:rPr kumimoji="0" lang="en-US" altLang="en-US" sz="1500" b="0" i="0" u="none" strike="noStrike" cap="none" normalizeH="0" baseline="0" dirty="0">
                <a:ln>
                  <a:noFill/>
                </a:ln>
                <a:solidFill>
                  <a:srgbClr val="1A1A1A"/>
                </a:solidFill>
                <a:effectLst/>
                <a:latin typeface="PT Serif"/>
              </a:rPr>
              <a:t>" for creating a </a:t>
            </a:r>
            <a:r>
              <a:rPr kumimoji="0" lang="en-US" altLang="en-US" sz="1500" b="1" i="0" u="none" strike="noStrike" cap="none" normalizeH="0" baseline="0" dirty="0">
                <a:ln>
                  <a:noFill/>
                </a:ln>
                <a:solidFill>
                  <a:srgbClr val="1A1A1A"/>
                </a:solidFill>
                <a:effectLst/>
                <a:latin typeface="PT Serif"/>
              </a:rPr>
              <a:t>.tar</a:t>
            </a:r>
            <a:r>
              <a:rPr kumimoji="0" lang="en-US" altLang="en-US" sz="1500" b="0" i="0" u="none" strike="noStrike" cap="none" normalizeH="0" baseline="0" dirty="0">
                <a:ln>
                  <a:noFill/>
                </a:ln>
                <a:solidFill>
                  <a:srgbClr val="1A1A1A"/>
                </a:solidFill>
                <a:effectLst/>
                <a:latin typeface="PT Serif"/>
              </a:rPr>
              <a:t> archive, -</a:t>
            </a:r>
            <a:r>
              <a:rPr kumimoji="0" lang="en-US" altLang="en-US" sz="1500" b="1" i="0" u="none" strike="noStrike" cap="none" normalizeH="0" baseline="0" dirty="0" err="1">
                <a:ln>
                  <a:noFill/>
                </a:ln>
                <a:solidFill>
                  <a:srgbClr val="1A1A1A"/>
                </a:solidFill>
                <a:effectLst/>
                <a:latin typeface="PT Serif"/>
              </a:rPr>
              <a:t>xvf</a:t>
            </a:r>
            <a:r>
              <a:rPr kumimoji="0" lang="en-US" altLang="en-US" sz="1500" b="0" i="0" u="none" strike="noStrike" cap="none" normalizeH="0" baseline="0" dirty="0">
                <a:ln>
                  <a:noFill/>
                </a:ln>
                <a:solidFill>
                  <a:srgbClr val="1A1A1A"/>
                </a:solidFill>
                <a:effectLst/>
                <a:latin typeface="PT Serif"/>
              </a:rPr>
              <a:t> to </a:t>
            </a:r>
            <a:r>
              <a:rPr kumimoji="0" lang="en-US" altLang="en-US" sz="1500" b="0" i="0" u="none" strike="noStrike" cap="none" normalizeH="0" baseline="0" dirty="0" err="1">
                <a:ln>
                  <a:noFill/>
                </a:ln>
                <a:solidFill>
                  <a:srgbClr val="1A1A1A"/>
                </a:solidFill>
                <a:effectLst/>
                <a:latin typeface="PT Serif"/>
              </a:rPr>
              <a:t>untar</a:t>
            </a:r>
            <a:r>
              <a:rPr kumimoji="0" lang="en-US" altLang="en-US" sz="1500" b="0" i="0" u="none" strike="noStrike" cap="none" normalizeH="0" baseline="0" dirty="0">
                <a:ln>
                  <a:noFill/>
                </a:ln>
                <a:solidFill>
                  <a:srgbClr val="1A1A1A"/>
                </a:solidFill>
                <a:effectLst/>
                <a:latin typeface="PT Serif"/>
              </a:rPr>
              <a:t> a tar archive, -</a:t>
            </a:r>
            <a:r>
              <a:rPr kumimoji="0" lang="en-US" altLang="en-US" sz="1500" b="1" i="0" u="none" strike="noStrike" cap="none" normalizeH="0" baseline="0" dirty="0" err="1">
                <a:ln>
                  <a:noFill/>
                </a:ln>
                <a:solidFill>
                  <a:srgbClr val="1A1A1A"/>
                </a:solidFill>
                <a:effectLst/>
                <a:latin typeface="PT Serif"/>
              </a:rPr>
              <a:t>tvf</a:t>
            </a:r>
            <a:r>
              <a:rPr kumimoji="0" lang="en-US" altLang="en-US" sz="1500" b="0" i="0" u="none" strike="noStrike" cap="none" normalizeH="0" baseline="0" dirty="0">
                <a:ln>
                  <a:noFill/>
                </a:ln>
                <a:solidFill>
                  <a:srgbClr val="1A1A1A"/>
                </a:solidFill>
                <a:effectLst/>
                <a:latin typeface="PT Serif"/>
              </a:rPr>
              <a:t> to list the contents of the archive, etc. Since it is a wide topic.</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8. zip, unzip</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a:ln>
                  <a:noFill/>
                </a:ln>
                <a:solidFill>
                  <a:srgbClr val="1A1A1A"/>
                </a:solidFill>
                <a:effectLst/>
                <a:latin typeface="PT Serif"/>
              </a:rPr>
              <a:t>zip</a:t>
            </a:r>
            <a:r>
              <a:rPr kumimoji="0" lang="en-US" altLang="en-US" sz="1500" b="0" i="0" u="none" strike="noStrike" cap="none" normalizeH="0" baseline="0" dirty="0">
                <a:ln>
                  <a:noFill/>
                </a:ln>
                <a:solidFill>
                  <a:srgbClr val="1A1A1A"/>
                </a:solidFill>
                <a:effectLst/>
                <a:latin typeface="PT Serif"/>
              </a:rPr>
              <a:t> to compress files into a zip archive, and </a:t>
            </a:r>
            <a:r>
              <a:rPr kumimoji="0" lang="en-US" altLang="en-US" sz="1500" b="1" i="0" u="none" strike="noStrike" cap="none" normalizeH="0" baseline="0" dirty="0">
                <a:ln>
                  <a:noFill/>
                </a:ln>
                <a:solidFill>
                  <a:srgbClr val="1A1A1A"/>
                </a:solidFill>
                <a:effectLst/>
                <a:latin typeface="PT Serif"/>
              </a:rPr>
              <a:t>unzip</a:t>
            </a:r>
            <a:r>
              <a:rPr kumimoji="0" lang="en-US" altLang="en-US" sz="1500" b="0" i="0" u="none" strike="noStrike" cap="none" normalizeH="0" baseline="0" dirty="0">
                <a:ln>
                  <a:noFill/>
                </a:ln>
                <a:solidFill>
                  <a:srgbClr val="1A1A1A"/>
                </a:solidFill>
                <a:effectLst/>
                <a:latin typeface="PT Serif"/>
              </a:rPr>
              <a:t> to extract files from a zip archive.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9. </a:t>
            </a:r>
            <a:r>
              <a:rPr kumimoji="0" lang="en-US" altLang="en-US" sz="1500" b="1" i="0" u="none" strike="noStrike" cap="none" normalizeH="0" baseline="0" dirty="0" err="1">
                <a:ln>
                  <a:noFill/>
                </a:ln>
                <a:solidFill>
                  <a:srgbClr val="1A1A1A"/>
                </a:solidFill>
                <a:effectLst/>
                <a:latin typeface="PT Serif"/>
              </a:rPr>
              <a:t>uname</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err="1">
                <a:ln>
                  <a:noFill/>
                </a:ln>
                <a:solidFill>
                  <a:srgbClr val="1A1A1A"/>
                </a:solidFill>
                <a:effectLst/>
                <a:latin typeface="PT Serif"/>
              </a:rPr>
              <a:t>uname</a:t>
            </a:r>
            <a:r>
              <a:rPr kumimoji="0" lang="en-US" altLang="en-US" sz="1500" b="0" i="0" u="none" strike="noStrike" cap="none" normalizeH="0" baseline="0" dirty="0">
                <a:ln>
                  <a:noFill/>
                </a:ln>
                <a:solidFill>
                  <a:srgbClr val="1A1A1A"/>
                </a:solidFill>
                <a:effectLst/>
                <a:latin typeface="PT Serif"/>
              </a:rPr>
              <a:t> to show the information about the system your Linux distro is running. Using the command “</a:t>
            </a:r>
            <a:r>
              <a:rPr kumimoji="0" lang="en-US" altLang="en-US" sz="1500" b="1" i="0" u="none" strike="noStrike" cap="none" normalizeH="0" baseline="0" dirty="0" err="1">
                <a:ln>
                  <a:noFill/>
                </a:ln>
                <a:solidFill>
                  <a:srgbClr val="1A1A1A"/>
                </a:solidFill>
                <a:effectLst/>
                <a:latin typeface="PT Serif"/>
              </a:rPr>
              <a:t>uname</a:t>
            </a:r>
            <a:r>
              <a:rPr kumimoji="0" lang="en-US" altLang="en-US" sz="1500" b="1" i="0" u="none" strike="noStrike" cap="none" normalizeH="0" baseline="0" dirty="0">
                <a:ln>
                  <a:noFill/>
                </a:ln>
                <a:solidFill>
                  <a:srgbClr val="1A1A1A"/>
                </a:solidFill>
                <a:effectLst/>
                <a:latin typeface="PT Serif"/>
              </a:rPr>
              <a:t> -a</a:t>
            </a:r>
            <a:r>
              <a:rPr kumimoji="0" lang="en-US" altLang="en-US" sz="1500" b="0" i="0" u="none" strike="noStrike" cap="none" normalizeH="0" baseline="0" dirty="0">
                <a:ln>
                  <a:noFill/>
                </a:ln>
                <a:solidFill>
                  <a:srgbClr val="1A1A1A"/>
                </a:solidFill>
                <a:effectLst/>
                <a:latin typeface="PT Serif"/>
              </a:rPr>
              <a:t>” prints most of the information about the system. This prints the kernel release date, version, processor type, etc.</a:t>
            </a: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3300" b="0" i="0" u="none" strike="noStrike" cap="none" normalizeH="0" baseline="0" dirty="0">
              <a:ln>
                <a:noFill/>
              </a:ln>
              <a:solidFill>
                <a:srgbClr val="1A1A1A"/>
              </a:solidFill>
              <a:effectLst/>
              <a:latin typeface="PT Serif"/>
            </a:endParaRPr>
          </a:p>
        </p:txBody>
      </p:sp>
      <p:pic>
        <p:nvPicPr>
          <p:cNvPr id="10242" name="Picture 2" descr="d7b69a3277ec1e06c0b1917212d90d7c.png">
            <a:extLst>
              <a:ext uri="{FF2B5EF4-FFF2-40B4-BE49-F238E27FC236}">
                <a16:creationId xmlns:a16="http://schemas.microsoft.com/office/drawing/2014/main" id="{BCB3DED2-77F2-41DA-AEF8-7CB8CC08F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2" y="4547711"/>
            <a:ext cx="68865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7903a072afdd8ccaa9e38dcf6d457817.png">
            <a:extLst>
              <a:ext uri="{FF2B5EF4-FFF2-40B4-BE49-F238E27FC236}">
                <a16:creationId xmlns:a16="http://schemas.microsoft.com/office/drawing/2014/main" id="{EA5C6827-16DF-467F-B620-389F235EE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1" y="1198880"/>
            <a:ext cx="68865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463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18531A-C99C-4B28-8EE3-8FAD0E8CEEC7}"/>
              </a:ext>
            </a:extLst>
          </p:cNvPr>
          <p:cNvSpPr>
            <a:spLocks noChangeArrowheads="1"/>
          </p:cNvSpPr>
          <p:nvPr/>
        </p:nvSpPr>
        <p:spPr bwMode="auto">
          <a:xfrm>
            <a:off x="0" y="0"/>
            <a:ext cx="121920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10. apt-get</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a:ln>
                  <a:noFill/>
                </a:ln>
                <a:solidFill>
                  <a:srgbClr val="1A1A1A"/>
                </a:solidFill>
                <a:effectLst/>
                <a:latin typeface="PT Serif"/>
              </a:rPr>
              <a:t>apt</a:t>
            </a:r>
            <a:r>
              <a:rPr kumimoji="0" lang="en-US" altLang="en-US" sz="1500" b="0" i="0" u="none" strike="noStrike" cap="none" normalizeH="0" baseline="0" dirty="0">
                <a:ln>
                  <a:noFill/>
                </a:ln>
                <a:solidFill>
                  <a:srgbClr val="1A1A1A"/>
                </a:solidFill>
                <a:effectLst/>
                <a:latin typeface="PT Serif"/>
              </a:rPr>
              <a:t> to work with packages in the Linux command line. Use </a:t>
            </a:r>
            <a:r>
              <a:rPr kumimoji="0" lang="en-US" altLang="en-US" sz="1500" b="1" i="0" u="none" strike="noStrike" cap="none" normalizeH="0" baseline="0" dirty="0">
                <a:ln>
                  <a:noFill/>
                </a:ln>
                <a:solidFill>
                  <a:srgbClr val="1A1A1A"/>
                </a:solidFill>
                <a:effectLst/>
                <a:latin typeface="PT Serif"/>
              </a:rPr>
              <a:t>apt-get</a:t>
            </a:r>
            <a:r>
              <a:rPr kumimoji="0" lang="en-US" altLang="en-US" sz="1500" b="0" i="0" u="none" strike="noStrike" cap="none" normalizeH="0" baseline="0" dirty="0">
                <a:ln>
                  <a:noFill/>
                </a:ln>
                <a:solidFill>
                  <a:srgbClr val="1A1A1A"/>
                </a:solidFill>
                <a:effectLst/>
                <a:latin typeface="PT Serif"/>
              </a:rPr>
              <a:t> to install packages. This requires root privileges, so use the </a:t>
            </a:r>
            <a:r>
              <a:rPr kumimoji="0" lang="en-US" altLang="en-US" sz="1500" b="1" i="0" u="none" strike="noStrike" cap="none" normalizeH="0" baseline="0" dirty="0" err="1">
                <a:ln>
                  <a:noFill/>
                </a:ln>
                <a:solidFill>
                  <a:srgbClr val="1A1A1A"/>
                </a:solidFill>
                <a:effectLst/>
                <a:latin typeface="PT Serif"/>
              </a:rPr>
              <a:t>sudo</a:t>
            </a:r>
            <a:r>
              <a:rPr kumimoji="0" lang="en-US" altLang="en-US" sz="1500" b="0" i="0" u="none" strike="noStrike" cap="none" normalizeH="0" baseline="0" dirty="0">
                <a:ln>
                  <a:noFill/>
                </a:ln>
                <a:solidFill>
                  <a:srgbClr val="1A1A1A"/>
                </a:solidFill>
                <a:effectLst/>
                <a:latin typeface="PT Serif"/>
              </a:rPr>
              <a:t> command with it. For example, if you want to install the text editor </a:t>
            </a:r>
            <a:r>
              <a:rPr kumimoji="0" lang="en-US" altLang="en-US" sz="1500" b="1" i="0" u="none" strike="noStrike" cap="none" normalizeH="0" baseline="0" dirty="0" err="1">
                <a:ln>
                  <a:noFill/>
                </a:ln>
                <a:solidFill>
                  <a:srgbClr val="1A1A1A"/>
                </a:solidFill>
                <a:effectLst/>
                <a:latin typeface="PT Serif"/>
              </a:rPr>
              <a:t>jed</a:t>
            </a:r>
            <a:r>
              <a:rPr kumimoji="0" lang="en-US" altLang="en-US" sz="1500" b="0" i="0" u="none" strike="noStrike" cap="none" normalizeH="0" baseline="0" dirty="0">
                <a:ln>
                  <a:noFill/>
                </a:ln>
                <a:solidFill>
                  <a:srgbClr val="1A1A1A"/>
                </a:solidFill>
                <a:effectLst/>
                <a:latin typeface="PT Serif"/>
              </a:rPr>
              <a:t> (as I mentioned earlier), we can type in the command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apt-get install </a:t>
            </a:r>
            <a:r>
              <a:rPr kumimoji="0" lang="en-US" altLang="en-US" sz="1500" b="1" i="0" u="none" strike="noStrike" cap="none" normalizeH="0" baseline="0" dirty="0" err="1">
                <a:ln>
                  <a:noFill/>
                </a:ln>
                <a:solidFill>
                  <a:srgbClr val="1A1A1A"/>
                </a:solidFill>
                <a:effectLst/>
                <a:latin typeface="PT Serif"/>
              </a:rPr>
              <a:t>jed</a:t>
            </a:r>
            <a:r>
              <a:rPr kumimoji="0" lang="en-US" altLang="en-US" sz="1500" b="0" i="0" u="none" strike="noStrike" cap="none" normalizeH="0" baseline="0" dirty="0">
                <a:ln>
                  <a:noFill/>
                </a:ln>
                <a:solidFill>
                  <a:srgbClr val="1A1A1A"/>
                </a:solidFill>
                <a:effectLst/>
                <a:latin typeface="PT Serif"/>
              </a:rPr>
              <a:t>”. Similarly, any packages can be installed like this. It is good to update your repository each time you try to install a new package. You can do that by typing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apt-get update</a:t>
            </a:r>
            <a:r>
              <a:rPr kumimoji="0" lang="en-US" altLang="en-US" sz="1500" b="0" i="0" u="none" strike="noStrike" cap="none" normalizeH="0" baseline="0" dirty="0">
                <a:ln>
                  <a:noFill/>
                </a:ln>
                <a:solidFill>
                  <a:srgbClr val="1A1A1A"/>
                </a:solidFill>
                <a:effectLst/>
                <a:latin typeface="PT Serif"/>
              </a:rPr>
              <a:t>”. You can upgrade the system by typing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apt-get upgrade</a:t>
            </a:r>
            <a:r>
              <a:rPr kumimoji="0" lang="en-US" altLang="en-US" sz="1500" b="0" i="0" u="none" strike="noStrike" cap="none" normalizeH="0" baseline="0" dirty="0">
                <a:ln>
                  <a:noFill/>
                </a:ln>
                <a:solidFill>
                  <a:srgbClr val="1A1A1A"/>
                </a:solidFill>
                <a:effectLst/>
                <a:latin typeface="PT Serif"/>
              </a:rPr>
              <a:t>”. We can also upgrade the distro by typing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apt-get </a:t>
            </a:r>
            <a:r>
              <a:rPr kumimoji="0" lang="en-US" altLang="en-US" sz="1500" b="1" i="0" u="none" strike="noStrike" cap="none" normalizeH="0" baseline="0" dirty="0" err="1">
                <a:ln>
                  <a:noFill/>
                </a:ln>
                <a:solidFill>
                  <a:srgbClr val="1A1A1A"/>
                </a:solidFill>
                <a:effectLst/>
                <a:latin typeface="PT Serif"/>
              </a:rPr>
              <a:t>dist</a:t>
            </a:r>
            <a:r>
              <a:rPr kumimoji="0" lang="en-US" altLang="en-US" sz="1500" b="1" i="0" u="none" strike="noStrike" cap="none" normalizeH="0" baseline="0" dirty="0">
                <a:ln>
                  <a:noFill/>
                </a:ln>
                <a:solidFill>
                  <a:srgbClr val="1A1A1A"/>
                </a:solidFill>
                <a:effectLst/>
                <a:latin typeface="PT Serif"/>
              </a:rPr>
              <a:t>-upgrade</a:t>
            </a:r>
            <a:r>
              <a:rPr kumimoji="0" lang="en-US" altLang="en-US" sz="1500" b="0" i="0" u="none" strike="noStrike" cap="none" normalizeH="0" baseline="0" dirty="0">
                <a:ln>
                  <a:noFill/>
                </a:ln>
                <a:solidFill>
                  <a:srgbClr val="1A1A1A"/>
                </a:solidFill>
                <a:effectLst/>
                <a:latin typeface="PT Serif"/>
              </a:rPr>
              <a:t>”. The command “</a:t>
            </a:r>
            <a:r>
              <a:rPr kumimoji="0" lang="en-US" altLang="en-US" sz="1500" b="1" i="0" u="none" strike="noStrike" cap="none" normalizeH="0" baseline="0" dirty="0">
                <a:ln>
                  <a:noFill/>
                </a:ln>
                <a:solidFill>
                  <a:srgbClr val="1A1A1A"/>
                </a:solidFill>
                <a:effectLst/>
                <a:latin typeface="PT Serif"/>
              </a:rPr>
              <a:t>apt-cache search</a:t>
            </a:r>
            <a:r>
              <a:rPr kumimoji="0" lang="en-US" altLang="en-US" sz="1500" b="0" i="0" u="none" strike="noStrike" cap="none" normalizeH="0" baseline="0" dirty="0">
                <a:ln>
                  <a:noFill/>
                </a:ln>
                <a:solidFill>
                  <a:srgbClr val="1A1A1A"/>
                </a:solidFill>
                <a:effectLst/>
                <a:latin typeface="PT Serif"/>
              </a:rPr>
              <a:t>” is used to search for a package. If you want to search for one, you can type in “</a:t>
            </a:r>
            <a:r>
              <a:rPr kumimoji="0" lang="en-US" altLang="en-US" sz="1500" b="1" i="0" u="none" strike="noStrike" cap="none" normalizeH="0" baseline="0" dirty="0">
                <a:ln>
                  <a:noFill/>
                </a:ln>
                <a:solidFill>
                  <a:srgbClr val="1A1A1A"/>
                </a:solidFill>
                <a:effectLst/>
                <a:latin typeface="PT Serif"/>
              </a:rPr>
              <a:t>apt-cache search </a:t>
            </a:r>
            <a:r>
              <a:rPr kumimoji="0" lang="en-US" altLang="en-US" sz="1500" b="1" i="0" u="none" strike="noStrike" cap="none" normalizeH="0" baseline="0" dirty="0" err="1">
                <a:ln>
                  <a:noFill/>
                </a:ln>
                <a:solidFill>
                  <a:srgbClr val="1A1A1A"/>
                </a:solidFill>
                <a:effectLst/>
                <a:latin typeface="PT Serif"/>
              </a:rPr>
              <a:t>jed</a:t>
            </a:r>
            <a:r>
              <a:rPr kumimoji="0" lang="en-US" altLang="en-US" sz="1500" b="0" i="0" u="none" strike="noStrike" cap="none" normalizeH="0" baseline="0" dirty="0">
                <a:ln>
                  <a:noFill/>
                </a:ln>
                <a:solidFill>
                  <a:srgbClr val="1A1A1A"/>
                </a:solidFill>
                <a:effectLst/>
                <a:latin typeface="PT Serif"/>
              </a:rPr>
              <a:t>”(this doesn't require root).</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5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11. </a:t>
            </a:r>
            <a:r>
              <a:rPr kumimoji="0" lang="en-US" altLang="en-US" sz="1500" b="1" i="0" u="none" strike="noStrike" cap="none" normalizeH="0" baseline="0" dirty="0" err="1">
                <a:ln>
                  <a:noFill/>
                </a:ln>
                <a:solidFill>
                  <a:srgbClr val="1A1A1A"/>
                </a:solidFill>
                <a:effectLst/>
                <a:latin typeface="PT Serif"/>
              </a:rPr>
              <a:t>chmod</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err="1">
                <a:ln>
                  <a:noFill/>
                </a:ln>
                <a:solidFill>
                  <a:srgbClr val="1A1A1A"/>
                </a:solidFill>
                <a:effectLst/>
                <a:latin typeface="PT Serif"/>
              </a:rPr>
              <a:t>chmod</a:t>
            </a:r>
            <a:r>
              <a:rPr kumimoji="0" lang="en-US" altLang="en-US" sz="1500" b="0" i="0" u="none" strike="noStrike" cap="none" normalizeH="0" baseline="0" dirty="0">
                <a:ln>
                  <a:noFill/>
                </a:ln>
                <a:solidFill>
                  <a:srgbClr val="1A1A1A"/>
                </a:solidFill>
                <a:effectLst/>
                <a:latin typeface="PT Serif"/>
              </a:rPr>
              <a:t> to make a file executable and to change the permissions granted to it in Linux. Imagine you have a python code named </a:t>
            </a:r>
            <a:r>
              <a:rPr kumimoji="0" lang="en-US" altLang="en-US" sz="1500" b="1" i="0" u="none" strike="noStrike" cap="none" normalizeH="0" baseline="0" dirty="0">
                <a:ln>
                  <a:noFill/>
                </a:ln>
                <a:solidFill>
                  <a:srgbClr val="1A1A1A"/>
                </a:solidFill>
                <a:effectLst/>
                <a:latin typeface="PT Serif"/>
              </a:rPr>
              <a:t>numbers.py</a:t>
            </a:r>
            <a:r>
              <a:rPr kumimoji="0" lang="en-US" altLang="en-US" sz="1500" b="0" i="0" u="none" strike="noStrike" cap="none" normalizeH="0" baseline="0" dirty="0">
                <a:ln>
                  <a:noFill/>
                </a:ln>
                <a:solidFill>
                  <a:srgbClr val="1A1A1A"/>
                </a:solidFill>
                <a:effectLst/>
                <a:latin typeface="PT Serif"/>
              </a:rPr>
              <a:t> in your computer. You'll need to run “</a:t>
            </a:r>
            <a:r>
              <a:rPr kumimoji="0" lang="en-US" altLang="en-US" sz="1500" b="1" i="0" u="none" strike="noStrike" cap="none" normalizeH="0" baseline="0" dirty="0">
                <a:ln>
                  <a:noFill/>
                </a:ln>
                <a:solidFill>
                  <a:srgbClr val="1A1A1A"/>
                </a:solidFill>
                <a:effectLst/>
                <a:latin typeface="PT Serif"/>
              </a:rPr>
              <a:t>python numbers.py</a:t>
            </a:r>
            <a:r>
              <a:rPr kumimoji="0" lang="en-US" altLang="en-US" sz="1500" b="0" i="0" u="none" strike="noStrike" cap="none" normalizeH="0" baseline="0" dirty="0">
                <a:ln>
                  <a:noFill/>
                </a:ln>
                <a:solidFill>
                  <a:srgbClr val="1A1A1A"/>
                </a:solidFill>
                <a:effectLst/>
                <a:latin typeface="PT Serif"/>
              </a:rPr>
              <a:t>” every time you need to run it. Instead of that, when you make it executable, you'll just need to run “</a:t>
            </a:r>
            <a:r>
              <a:rPr kumimoji="0" lang="en-US" altLang="en-US" sz="1500" b="1" i="0" u="none" strike="noStrike" cap="none" normalizeH="0" baseline="0" dirty="0">
                <a:ln>
                  <a:noFill/>
                </a:ln>
                <a:solidFill>
                  <a:srgbClr val="1A1A1A"/>
                </a:solidFill>
                <a:effectLst/>
                <a:latin typeface="PT Serif"/>
              </a:rPr>
              <a:t>numbers.py</a:t>
            </a:r>
            <a:r>
              <a:rPr kumimoji="0" lang="en-US" altLang="en-US" sz="1500" b="0" i="0" u="none" strike="noStrike" cap="none" normalizeH="0" baseline="0" dirty="0">
                <a:ln>
                  <a:noFill/>
                </a:ln>
                <a:solidFill>
                  <a:srgbClr val="1A1A1A"/>
                </a:solidFill>
                <a:effectLst/>
                <a:latin typeface="PT Serif"/>
              </a:rPr>
              <a:t>” in the terminal to run the file. To make a file executable, you can use the command “</a:t>
            </a:r>
            <a:r>
              <a:rPr kumimoji="0" lang="en-US" altLang="en-US" sz="1500" b="1" i="0" u="none" strike="noStrike" cap="none" normalizeH="0" baseline="0" dirty="0" err="1">
                <a:ln>
                  <a:noFill/>
                </a:ln>
                <a:solidFill>
                  <a:srgbClr val="1A1A1A"/>
                </a:solidFill>
                <a:effectLst/>
                <a:latin typeface="PT Serif"/>
              </a:rPr>
              <a:t>chmod</a:t>
            </a:r>
            <a:r>
              <a:rPr kumimoji="0" lang="en-US" altLang="en-US" sz="1500" b="1" i="0" u="none" strike="noStrike" cap="none" normalizeH="0" baseline="0" dirty="0">
                <a:ln>
                  <a:noFill/>
                </a:ln>
                <a:solidFill>
                  <a:srgbClr val="1A1A1A"/>
                </a:solidFill>
                <a:effectLst/>
                <a:latin typeface="PT Serif"/>
              </a:rPr>
              <a:t> +x numbers.py</a:t>
            </a:r>
            <a:r>
              <a:rPr kumimoji="0" lang="en-US" altLang="en-US" sz="1500" b="0" i="0" u="none" strike="noStrike" cap="none" normalizeH="0" baseline="0" dirty="0">
                <a:ln>
                  <a:noFill/>
                </a:ln>
                <a:solidFill>
                  <a:srgbClr val="1A1A1A"/>
                </a:solidFill>
                <a:effectLst/>
                <a:latin typeface="PT Serif"/>
              </a:rPr>
              <a:t>” in this case. You can use “</a:t>
            </a:r>
            <a:r>
              <a:rPr kumimoji="0" lang="en-US" altLang="en-US" sz="1500" b="1" i="0" u="none" strike="noStrike" cap="none" normalizeH="0" baseline="0" dirty="0" err="1">
                <a:ln>
                  <a:noFill/>
                </a:ln>
                <a:solidFill>
                  <a:srgbClr val="1A1A1A"/>
                </a:solidFill>
                <a:effectLst/>
                <a:latin typeface="PT Serif"/>
              </a:rPr>
              <a:t>chmod</a:t>
            </a:r>
            <a:r>
              <a:rPr kumimoji="0" lang="en-US" altLang="en-US" sz="1500" b="1" i="0" u="none" strike="noStrike" cap="none" normalizeH="0" baseline="0" dirty="0">
                <a:ln>
                  <a:noFill/>
                </a:ln>
                <a:solidFill>
                  <a:srgbClr val="1A1A1A"/>
                </a:solidFill>
                <a:effectLst/>
                <a:latin typeface="PT Serif"/>
              </a:rPr>
              <a:t> 755 numbers.py</a:t>
            </a:r>
            <a:r>
              <a:rPr kumimoji="0" lang="en-US" altLang="en-US" sz="1500" b="0" i="0" u="none" strike="noStrike" cap="none" normalizeH="0" baseline="0" dirty="0">
                <a:ln>
                  <a:noFill/>
                </a:ln>
                <a:solidFill>
                  <a:srgbClr val="1A1A1A"/>
                </a:solidFill>
                <a:effectLst/>
                <a:latin typeface="PT Serif"/>
              </a:rPr>
              <a:t>” to give it root permissions or “</a:t>
            </a:r>
            <a:r>
              <a:rPr kumimoji="0" lang="en-US" altLang="en-US" sz="1500" b="1" i="0" u="none" strike="noStrike" cap="none" normalizeH="0" baseline="0" dirty="0" err="1">
                <a:ln>
                  <a:noFill/>
                </a:ln>
                <a:solidFill>
                  <a:srgbClr val="1A1A1A"/>
                </a:solidFill>
                <a:effectLst/>
                <a:latin typeface="PT Serif"/>
              </a:rPr>
              <a:t>sudo</a:t>
            </a:r>
            <a:r>
              <a:rPr kumimoji="0" lang="en-US" altLang="en-US" sz="1500" b="1" i="0" u="none" strike="noStrike" cap="none" normalizeH="0" baseline="0" dirty="0">
                <a:ln>
                  <a:noFill/>
                </a:ln>
                <a:solidFill>
                  <a:srgbClr val="1A1A1A"/>
                </a:solidFill>
                <a:effectLst/>
                <a:latin typeface="PT Serif"/>
              </a:rPr>
              <a:t> </a:t>
            </a:r>
            <a:r>
              <a:rPr kumimoji="0" lang="en-US" altLang="en-US" sz="1500" b="1" i="0" u="none" strike="noStrike" cap="none" normalizeH="0" baseline="0" dirty="0" err="1">
                <a:ln>
                  <a:noFill/>
                </a:ln>
                <a:solidFill>
                  <a:srgbClr val="1A1A1A"/>
                </a:solidFill>
                <a:effectLst/>
                <a:latin typeface="PT Serif"/>
              </a:rPr>
              <a:t>chmod</a:t>
            </a:r>
            <a:r>
              <a:rPr kumimoji="0" lang="en-US" altLang="en-US" sz="1500" b="1" i="0" u="none" strike="noStrike" cap="none" normalizeH="0" baseline="0" dirty="0">
                <a:ln>
                  <a:noFill/>
                </a:ln>
                <a:solidFill>
                  <a:srgbClr val="1A1A1A"/>
                </a:solidFill>
                <a:effectLst/>
                <a:latin typeface="PT Serif"/>
              </a:rPr>
              <a:t> +x numbers.py</a:t>
            </a:r>
            <a:r>
              <a:rPr kumimoji="0" lang="en-US" altLang="en-US" sz="1500" b="0" i="0" u="none" strike="noStrike" cap="none" normalizeH="0" baseline="0" dirty="0">
                <a:ln>
                  <a:noFill/>
                </a:ln>
                <a:solidFill>
                  <a:srgbClr val="1A1A1A"/>
                </a:solidFill>
                <a:effectLst/>
                <a:latin typeface="PT Serif"/>
              </a:rPr>
              <a:t>” for root executable. Here is some more </a:t>
            </a:r>
            <a:r>
              <a:rPr kumimoji="0" lang="en-US" altLang="en-US" sz="1500" b="0" i="0" u="none" strike="noStrike" cap="none" normalizeH="0" baseline="0" dirty="0">
                <a:ln>
                  <a:noFill/>
                </a:ln>
                <a:solidFill>
                  <a:srgbClr val="20B8A9"/>
                </a:solidFill>
                <a:effectLst/>
                <a:latin typeface="PT Serif"/>
                <a:hlinkClick r:id="rId2"/>
              </a:rPr>
              <a:t>information about the </a:t>
            </a:r>
            <a:r>
              <a:rPr kumimoji="0" lang="en-US" altLang="en-US" sz="1500" b="0" i="0" u="none" strike="noStrike" cap="none" normalizeH="0" baseline="0" dirty="0" err="1">
                <a:ln>
                  <a:noFill/>
                </a:ln>
                <a:solidFill>
                  <a:srgbClr val="20B8A9"/>
                </a:solidFill>
                <a:effectLst/>
                <a:latin typeface="PT Serif"/>
                <a:hlinkClick r:id="rId2"/>
              </a:rPr>
              <a:t>chmod</a:t>
            </a:r>
            <a:r>
              <a:rPr kumimoji="0" lang="en-US" altLang="en-US" sz="1500" b="0" i="0" u="none" strike="noStrike" cap="none" normalizeH="0" baseline="0" dirty="0">
                <a:ln>
                  <a:noFill/>
                </a:ln>
                <a:solidFill>
                  <a:srgbClr val="20B8A9"/>
                </a:solidFill>
                <a:effectLst/>
                <a:latin typeface="PT Serif"/>
                <a:hlinkClick r:id="rId2"/>
              </a:rPr>
              <a:t> command</a:t>
            </a:r>
            <a:r>
              <a:rPr kumimoji="0" lang="en-US" altLang="en-US" sz="1500" b="0" i="0" u="none" strike="noStrike" cap="none" normalizeH="0" baseline="0" dirty="0">
                <a:ln>
                  <a:noFill/>
                </a:ln>
                <a:solidFill>
                  <a:srgbClr val="1A1A1A"/>
                </a:solidFill>
                <a:effectLst/>
                <a:latin typeface="PT Serif"/>
              </a:rPr>
              <a:t>.</a:t>
            </a:r>
            <a:endParaRPr kumimoji="0" lang="en-US" altLang="en-US" sz="1100" b="0" i="0" u="none" strike="noStrike" cap="none" normalizeH="0" baseline="0" dirty="0">
              <a:ln>
                <a:noFill/>
              </a:ln>
              <a:solidFill>
                <a:schemeClr val="tx1"/>
              </a:solidFill>
              <a:effectLst/>
            </a:endParaRPr>
          </a:p>
        </p:txBody>
      </p:sp>
      <p:pic>
        <p:nvPicPr>
          <p:cNvPr id="11266" name="Picture 2" descr="25b4787b945b8f06a35ba464edbbe616.png">
            <a:extLst>
              <a:ext uri="{FF2B5EF4-FFF2-40B4-BE49-F238E27FC236}">
                <a16:creationId xmlns:a16="http://schemas.microsoft.com/office/drawing/2014/main" id="{A6229040-3E71-4686-80F7-47522913A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1634574"/>
            <a:ext cx="687705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301541aad3e4a65e78ae7e40c72cec78.png">
            <a:extLst>
              <a:ext uri="{FF2B5EF4-FFF2-40B4-BE49-F238E27FC236}">
                <a16:creationId xmlns:a16="http://schemas.microsoft.com/office/drawing/2014/main" id="{CAF691E0-5529-4FDA-A66F-DF801A401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5726598"/>
            <a:ext cx="687705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975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A43F9-F7F3-43D6-83F1-8CF31190B342}"/>
              </a:ext>
            </a:extLst>
          </p:cNvPr>
          <p:cNvSpPr>
            <a:spLocks noChangeArrowheads="1"/>
          </p:cNvSpPr>
          <p:nvPr/>
        </p:nvSpPr>
        <p:spPr bwMode="auto">
          <a:xfrm>
            <a:off x="0" y="20320"/>
            <a:ext cx="1219200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12. hostname</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a:ln>
                  <a:noFill/>
                </a:ln>
                <a:solidFill>
                  <a:srgbClr val="1A1A1A"/>
                </a:solidFill>
                <a:effectLst/>
                <a:latin typeface="PT Serif"/>
              </a:rPr>
              <a:t>hostname</a:t>
            </a:r>
            <a:r>
              <a:rPr kumimoji="0" lang="en-US" altLang="en-US" sz="1500" b="0" i="0" u="none" strike="noStrike" cap="none" normalizeH="0" baseline="0" dirty="0">
                <a:ln>
                  <a:noFill/>
                </a:ln>
                <a:solidFill>
                  <a:srgbClr val="1A1A1A"/>
                </a:solidFill>
                <a:effectLst/>
                <a:latin typeface="PT Serif"/>
              </a:rPr>
              <a:t> to know your name in your host or network. Basically, it displays your hostname and IP address. Just typing “</a:t>
            </a:r>
            <a:r>
              <a:rPr kumimoji="0" lang="en-US" altLang="en-US" sz="1500" b="1" i="0" u="none" strike="noStrike" cap="none" normalizeH="0" baseline="0" dirty="0">
                <a:ln>
                  <a:noFill/>
                </a:ln>
                <a:solidFill>
                  <a:srgbClr val="1A1A1A"/>
                </a:solidFill>
                <a:effectLst/>
                <a:latin typeface="PT Serif"/>
              </a:rPr>
              <a:t>hostname</a:t>
            </a:r>
            <a:r>
              <a:rPr kumimoji="0" lang="en-US" altLang="en-US" sz="1500" b="0" i="0" u="none" strike="noStrike" cap="none" normalizeH="0" baseline="0" dirty="0">
                <a:ln>
                  <a:noFill/>
                </a:ln>
                <a:solidFill>
                  <a:srgbClr val="1A1A1A"/>
                </a:solidFill>
                <a:effectLst/>
                <a:latin typeface="PT Serif"/>
              </a:rPr>
              <a:t>” gives the output. Typing in “</a:t>
            </a:r>
            <a:r>
              <a:rPr kumimoji="0" lang="en-US" altLang="en-US" sz="1500" b="1" i="0" u="none" strike="noStrike" cap="none" normalizeH="0" baseline="0" dirty="0">
                <a:ln>
                  <a:noFill/>
                </a:ln>
                <a:solidFill>
                  <a:srgbClr val="1A1A1A"/>
                </a:solidFill>
                <a:effectLst/>
                <a:latin typeface="PT Serif"/>
              </a:rPr>
              <a:t>hostname -I</a:t>
            </a:r>
            <a:r>
              <a:rPr kumimoji="0" lang="en-US" altLang="en-US" sz="1500" b="0" i="0" u="none" strike="noStrike" cap="none" normalizeH="0" baseline="0" dirty="0">
                <a:ln>
                  <a:noFill/>
                </a:ln>
                <a:solidFill>
                  <a:srgbClr val="1A1A1A"/>
                </a:solidFill>
                <a:effectLst/>
                <a:latin typeface="PT Serif"/>
              </a:rPr>
              <a:t>” gives you your IP address in your network.</a:t>
            </a: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dirty="0">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1A1A1A"/>
              </a:solidFill>
              <a:effectLst/>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dirty="0">
              <a:solidFill>
                <a:srgbClr val="1A1A1A"/>
              </a:solidFill>
              <a:latin typeface="PT Serif"/>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1A1A1A"/>
                </a:solidFill>
                <a:effectLst/>
                <a:latin typeface="PT Serif"/>
              </a:rPr>
              <a:t>13. ping</a:t>
            </a:r>
            <a:r>
              <a:rPr kumimoji="0" lang="en-US" altLang="en-US" sz="1500" b="0" i="0" u="none" strike="noStrike" cap="none" normalizeH="0" baseline="0" dirty="0">
                <a:ln>
                  <a:noFill/>
                </a:ln>
                <a:solidFill>
                  <a:srgbClr val="1A1A1A"/>
                </a:solidFill>
                <a:effectLst/>
                <a:latin typeface="PT Serif"/>
              </a:rPr>
              <a:t> — Use </a:t>
            </a:r>
            <a:r>
              <a:rPr kumimoji="0" lang="en-US" altLang="en-US" sz="1500" b="1" i="0" u="none" strike="noStrike" cap="none" normalizeH="0" baseline="0" dirty="0">
                <a:ln>
                  <a:noFill/>
                </a:ln>
                <a:solidFill>
                  <a:srgbClr val="1A1A1A"/>
                </a:solidFill>
                <a:effectLst/>
                <a:latin typeface="PT Serif"/>
              </a:rPr>
              <a:t>ping</a:t>
            </a:r>
            <a:r>
              <a:rPr kumimoji="0" lang="en-US" altLang="en-US" sz="1500" b="0" i="0" u="none" strike="noStrike" cap="none" normalizeH="0" baseline="0" dirty="0">
                <a:ln>
                  <a:noFill/>
                </a:ln>
                <a:solidFill>
                  <a:srgbClr val="1A1A1A"/>
                </a:solidFill>
                <a:effectLst/>
                <a:latin typeface="PT Serif"/>
              </a:rPr>
              <a:t> to check your connection to a server. Wikipedia says, "</a:t>
            </a:r>
            <a:r>
              <a:rPr kumimoji="0" lang="en-US" altLang="en-US" sz="1500" b="1" i="0" u="none" strike="noStrike" cap="none" normalizeH="0" baseline="0" dirty="0">
                <a:ln>
                  <a:noFill/>
                </a:ln>
                <a:solidFill>
                  <a:srgbClr val="1A1A1A"/>
                </a:solidFill>
                <a:effectLst/>
                <a:latin typeface="PT Serif"/>
              </a:rPr>
              <a:t>Ping</a:t>
            </a:r>
            <a:r>
              <a:rPr kumimoji="0" lang="en-US" altLang="en-US" sz="1500" b="0" i="0" u="none" strike="noStrike" cap="none" normalizeH="0" baseline="0" dirty="0">
                <a:ln>
                  <a:noFill/>
                </a:ln>
                <a:solidFill>
                  <a:srgbClr val="1A1A1A"/>
                </a:solidFill>
                <a:effectLst/>
                <a:latin typeface="PT Serif"/>
              </a:rPr>
              <a:t> is a computer network administration software utility used to test the reachability of a host on an Internet Protocol (IP) network". Simply, when you type in, for example, “</a:t>
            </a:r>
            <a:r>
              <a:rPr kumimoji="0" lang="en-US" altLang="en-US" sz="1500" b="1" i="0" u="none" strike="noStrike" cap="none" normalizeH="0" baseline="0" dirty="0">
                <a:ln>
                  <a:noFill/>
                </a:ln>
                <a:solidFill>
                  <a:srgbClr val="1A1A1A"/>
                </a:solidFill>
                <a:effectLst/>
                <a:latin typeface="PT Serif"/>
              </a:rPr>
              <a:t>ping google.com</a:t>
            </a:r>
            <a:r>
              <a:rPr kumimoji="0" lang="en-US" altLang="en-US" sz="1500" b="0" i="0" u="none" strike="noStrike" cap="none" normalizeH="0" baseline="0" dirty="0">
                <a:ln>
                  <a:noFill/>
                </a:ln>
                <a:solidFill>
                  <a:srgbClr val="1A1A1A"/>
                </a:solidFill>
                <a:effectLst/>
                <a:latin typeface="PT Serif"/>
              </a:rPr>
              <a:t>”, it checks if it can connect to the server and come back. It measures this round-trip time and gives you the details about it. The use of this command for simple users like us is to check your internet connection. If it pings the Google server (in this case), you can confirm that your internet connection is active!</a:t>
            </a:r>
            <a:endParaRPr kumimoji="0" lang="en-US" altLang="en-US" sz="11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A1A1A"/>
                </a:solidFill>
                <a:effectLst/>
                <a:latin typeface="PT Serif"/>
              </a:rPr>
              <a:t>  </a:t>
            </a:r>
            <a:endParaRPr kumimoji="0" lang="en-US" altLang="en-US" sz="10000" b="0" i="0" u="none" strike="noStrike" cap="none" normalizeH="0" baseline="0" dirty="0">
              <a:ln>
                <a:noFill/>
              </a:ln>
              <a:solidFill>
                <a:srgbClr val="1A1A1A"/>
              </a:solidFill>
              <a:effectLst/>
              <a:latin typeface="PT Serif"/>
            </a:endParaRPr>
          </a:p>
        </p:txBody>
      </p:sp>
      <p:pic>
        <p:nvPicPr>
          <p:cNvPr id="12290" name="Picture 2" descr="544d48148db14d50c82acd1655dde2ff.png">
            <a:extLst>
              <a:ext uri="{FF2B5EF4-FFF2-40B4-BE49-F238E27FC236}">
                <a16:creationId xmlns:a16="http://schemas.microsoft.com/office/drawing/2014/main" id="{E1CEE8DF-6653-41EE-8927-9630039DB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669074"/>
            <a:ext cx="68770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ddd5257793d166447c1a747704df4d84.png">
            <a:extLst>
              <a:ext uri="{FF2B5EF4-FFF2-40B4-BE49-F238E27FC236}">
                <a16:creationId xmlns:a16="http://schemas.microsoft.com/office/drawing/2014/main" id="{D6B2BE27-45CB-4A53-A8CF-62E567295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2828391"/>
            <a:ext cx="68770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40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F64B-FFDC-4432-9E5B-EFACBFABA97C}"/>
              </a:ext>
            </a:extLst>
          </p:cNvPr>
          <p:cNvSpPr>
            <a:spLocks noGrp="1"/>
          </p:cNvSpPr>
          <p:nvPr>
            <p:ph type="title"/>
          </p:nvPr>
        </p:nvSpPr>
        <p:spPr/>
        <p:txBody>
          <a:bodyPr/>
          <a:lstStyle/>
          <a:p>
            <a:r>
              <a:rPr lang="en-IN" dirty="0"/>
              <a:t>LINUX DISTRIBUTION</a:t>
            </a:r>
          </a:p>
        </p:txBody>
      </p:sp>
      <p:pic>
        <p:nvPicPr>
          <p:cNvPr id="2050" name="Picture 2" descr="Related image">
            <a:extLst>
              <a:ext uri="{FF2B5EF4-FFF2-40B4-BE49-F238E27FC236}">
                <a16:creationId xmlns:a16="http://schemas.microsoft.com/office/drawing/2014/main" id="{D6A91A14-511B-4283-961A-C74D93A10D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338" y="1544915"/>
            <a:ext cx="9301636" cy="472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478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65F57B-FBF4-4309-9ABE-0650777511F1}"/>
              </a:ext>
            </a:extLst>
          </p:cNvPr>
          <p:cNvSpPr/>
          <p:nvPr/>
        </p:nvSpPr>
        <p:spPr>
          <a:xfrm>
            <a:off x="0" y="487680"/>
            <a:ext cx="12192000" cy="3970318"/>
          </a:xfrm>
          <a:prstGeom prst="rect">
            <a:avLst/>
          </a:prstGeom>
        </p:spPr>
        <p:txBody>
          <a:bodyPr wrap="square">
            <a:spAutoFit/>
          </a:bodyPr>
          <a:lstStyle/>
          <a:p>
            <a:r>
              <a:rPr lang="en-US" b="1" i="1" dirty="0">
                <a:solidFill>
                  <a:srgbClr val="1A1A1A"/>
                </a:solidFill>
                <a:latin typeface="PT Serif"/>
              </a:rPr>
              <a:t>Tips and Tricks for Using Linux Command Line</a:t>
            </a:r>
            <a:br>
              <a:rPr lang="en-US" b="1" i="1" dirty="0">
                <a:solidFill>
                  <a:srgbClr val="1A1A1A"/>
                </a:solidFill>
                <a:latin typeface="PT Serif"/>
              </a:rPr>
            </a:br>
            <a:br>
              <a:rPr lang="en-US" b="1" i="1" dirty="0">
                <a:solidFill>
                  <a:srgbClr val="1A1A1A"/>
                </a:solidFill>
                <a:latin typeface="PT Serif"/>
              </a:rPr>
            </a:br>
            <a:endParaRPr lang="en-US" dirty="0">
              <a:solidFill>
                <a:srgbClr val="1A1A1A"/>
              </a:solidFill>
              <a:latin typeface="PT Serif"/>
            </a:endParaRPr>
          </a:p>
          <a:p>
            <a:pPr>
              <a:buFont typeface="Arial" panose="020B0604020202020204" pitchFamily="34" charset="0"/>
              <a:buChar char="•"/>
            </a:pPr>
            <a:r>
              <a:rPr lang="en-US" dirty="0">
                <a:solidFill>
                  <a:srgbClr val="1A1A1A"/>
                </a:solidFill>
                <a:latin typeface="PT Serif"/>
              </a:rPr>
              <a:t>You can use the </a:t>
            </a:r>
            <a:r>
              <a:rPr lang="en-US" b="1" dirty="0">
                <a:solidFill>
                  <a:srgbClr val="1A1A1A"/>
                </a:solidFill>
                <a:latin typeface="PT Serif"/>
              </a:rPr>
              <a:t>clear</a:t>
            </a:r>
            <a:r>
              <a:rPr lang="en-US" dirty="0">
                <a:solidFill>
                  <a:srgbClr val="1A1A1A"/>
                </a:solidFill>
                <a:latin typeface="PT Serif"/>
              </a:rPr>
              <a:t> command to clear the terminal if it gets filled up with too many commands.</a:t>
            </a:r>
            <a:br>
              <a:rPr lang="en-US" dirty="0">
                <a:solidFill>
                  <a:srgbClr val="1A1A1A"/>
                </a:solidFill>
                <a:latin typeface="PT Serif"/>
              </a:rPr>
            </a:br>
            <a:endParaRPr lang="en-US" dirty="0">
              <a:solidFill>
                <a:srgbClr val="1A1A1A"/>
              </a:solidFill>
              <a:latin typeface="PT Serif"/>
            </a:endParaRPr>
          </a:p>
          <a:p>
            <a:pPr>
              <a:buFont typeface="Arial" panose="020B0604020202020204" pitchFamily="34" charset="0"/>
              <a:buChar char="•"/>
            </a:pPr>
            <a:r>
              <a:rPr lang="en-US" b="1" dirty="0">
                <a:solidFill>
                  <a:srgbClr val="1A1A1A"/>
                </a:solidFill>
                <a:latin typeface="PT Serif"/>
              </a:rPr>
              <a:t>TAB</a:t>
            </a:r>
            <a:r>
              <a:rPr lang="en-US" dirty="0">
                <a:solidFill>
                  <a:srgbClr val="1A1A1A"/>
                </a:solidFill>
                <a:latin typeface="PT Serif"/>
              </a:rPr>
              <a:t> can be used to fill up in terminal. For example, You just need to type “</a:t>
            </a:r>
            <a:r>
              <a:rPr lang="en-US" b="1" dirty="0">
                <a:solidFill>
                  <a:srgbClr val="1A1A1A"/>
                </a:solidFill>
                <a:latin typeface="PT Serif"/>
              </a:rPr>
              <a:t>cd Doc</a:t>
            </a:r>
            <a:r>
              <a:rPr lang="en-US" dirty="0">
                <a:solidFill>
                  <a:srgbClr val="1A1A1A"/>
                </a:solidFill>
                <a:latin typeface="PT Serif"/>
              </a:rPr>
              <a:t>” and then </a:t>
            </a:r>
            <a:r>
              <a:rPr lang="en-US" b="1" dirty="0">
                <a:solidFill>
                  <a:srgbClr val="1A1A1A"/>
                </a:solidFill>
                <a:latin typeface="PT Serif"/>
              </a:rPr>
              <a:t>TAB</a:t>
            </a:r>
            <a:r>
              <a:rPr lang="en-US" dirty="0">
                <a:solidFill>
                  <a:srgbClr val="1A1A1A"/>
                </a:solidFill>
                <a:latin typeface="PT Serif"/>
              </a:rPr>
              <a:t> and the terminal fills the rest up and makes it “</a:t>
            </a:r>
            <a:r>
              <a:rPr lang="en-US" b="1" dirty="0">
                <a:solidFill>
                  <a:srgbClr val="1A1A1A"/>
                </a:solidFill>
                <a:latin typeface="PT Serif"/>
              </a:rPr>
              <a:t>cd Documents</a:t>
            </a:r>
            <a:r>
              <a:rPr lang="en-US" dirty="0">
                <a:solidFill>
                  <a:srgbClr val="1A1A1A"/>
                </a:solidFill>
                <a:latin typeface="PT Serif"/>
              </a:rPr>
              <a:t>”.</a:t>
            </a:r>
            <a:br>
              <a:rPr lang="en-US" dirty="0">
                <a:solidFill>
                  <a:srgbClr val="1A1A1A"/>
                </a:solidFill>
                <a:latin typeface="PT Serif"/>
              </a:rPr>
            </a:br>
            <a:endParaRPr lang="en-US" dirty="0">
              <a:solidFill>
                <a:srgbClr val="1A1A1A"/>
              </a:solidFill>
              <a:latin typeface="PT Serif"/>
            </a:endParaRPr>
          </a:p>
          <a:p>
            <a:pPr>
              <a:buFont typeface="Arial" panose="020B0604020202020204" pitchFamily="34" charset="0"/>
              <a:buChar char="•"/>
            </a:pPr>
            <a:r>
              <a:rPr lang="en-US" b="1" dirty="0" err="1">
                <a:solidFill>
                  <a:srgbClr val="1A1A1A"/>
                </a:solidFill>
                <a:latin typeface="PT Serif"/>
              </a:rPr>
              <a:t>Ctrl+C</a:t>
            </a:r>
            <a:r>
              <a:rPr lang="en-US" dirty="0">
                <a:solidFill>
                  <a:srgbClr val="1A1A1A"/>
                </a:solidFill>
                <a:latin typeface="PT Serif"/>
              </a:rPr>
              <a:t> can be used to stop any command in terminal safely. If it doesn't stop with that, then </a:t>
            </a:r>
            <a:r>
              <a:rPr lang="en-US" b="1" dirty="0" err="1">
                <a:solidFill>
                  <a:srgbClr val="1A1A1A"/>
                </a:solidFill>
                <a:latin typeface="PT Serif"/>
              </a:rPr>
              <a:t>Ctrl+Z</a:t>
            </a:r>
            <a:r>
              <a:rPr lang="en-US" dirty="0">
                <a:solidFill>
                  <a:srgbClr val="1A1A1A"/>
                </a:solidFill>
                <a:latin typeface="PT Serif"/>
              </a:rPr>
              <a:t> can be used to force stop it.</a:t>
            </a:r>
            <a:br>
              <a:rPr lang="en-US" dirty="0">
                <a:solidFill>
                  <a:srgbClr val="1A1A1A"/>
                </a:solidFill>
                <a:latin typeface="PT Serif"/>
              </a:rPr>
            </a:br>
            <a:endParaRPr lang="en-US" dirty="0">
              <a:solidFill>
                <a:srgbClr val="1A1A1A"/>
              </a:solidFill>
              <a:latin typeface="PT Serif"/>
            </a:endParaRPr>
          </a:p>
          <a:p>
            <a:pPr>
              <a:buFont typeface="Arial" panose="020B0604020202020204" pitchFamily="34" charset="0"/>
              <a:buChar char="•"/>
            </a:pPr>
            <a:r>
              <a:rPr lang="en-US" dirty="0">
                <a:solidFill>
                  <a:srgbClr val="1A1A1A"/>
                </a:solidFill>
                <a:latin typeface="PT Serif"/>
              </a:rPr>
              <a:t>You can exit from the terminal by using the </a:t>
            </a:r>
            <a:r>
              <a:rPr lang="en-US" b="1" dirty="0">
                <a:solidFill>
                  <a:srgbClr val="1A1A1A"/>
                </a:solidFill>
                <a:latin typeface="PT Serif"/>
              </a:rPr>
              <a:t>exit</a:t>
            </a:r>
            <a:r>
              <a:rPr lang="en-US" dirty="0">
                <a:solidFill>
                  <a:srgbClr val="1A1A1A"/>
                </a:solidFill>
                <a:latin typeface="PT Serif"/>
              </a:rPr>
              <a:t> command.</a:t>
            </a:r>
            <a:br>
              <a:rPr lang="en-US" dirty="0">
                <a:solidFill>
                  <a:srgbClr val="1A1A1A"/>
                </a:solidFill>
                <a:latin typeface="PT Serif"/>
              </a:rPr>
            </a:br>
            <a:endParaRPr lang="en-US" dirty="0">
              <a:solidFill>
                <a:srgbClr val="1A1A1A"/>
              </a:solidFill>
              <a:latin typeface="PT Serif"/>
            </a:endParaRPr>
          </a:p>
          <a:p>
            <a:pPr>
              <a:buFont typeface="Arial" panose="020B0604020202020204" pitchFamily="34" charset="0"/>
              <a:buChar char="•"/>
            </a:pPr>
            <a:r>
              <a:rPr lang="en-US" dirty="0">
                <a:solidFill>
                  <a:srgbClr val="1A1A1A"/>
                </a:solidFill>
                <a:latin typeface="PT Serif"/>
              </a:rPr>
              <a:t>You can power off or reboot the computer by using the command </a:t>
            </a:r>
            <a:r>
              <a:rPr lang="en-US" b="1" dirty="0" err="1">
                <a:solidFill>
                  <a:srgbClr val="1A1A1A"/>
                </a:solidFill>
                <a:latin typeface="PT Serif"/>
              </a:rPr>
              <a:t>sudo</a:t>
            </a:r>
            <a:r>
              <a:rPr lang="en-US" b="1" dirty="0">
                <a:solidFill>
                  <a:srgbClr val="1A1A1A"/>
                </a:solidFill>
                <a:latin typeface="PT Serif"/>
              </a:rPr>
              <a:t> halt</a:t>
            </a:r>
            <a:r>
              <a:rPr lang="en-US" dirty="0">
                <a:solidFill>
                  <a:srgbClr val="1A1A1A"/>
                </a:solidFill>
                <a:latin typeface="PT Serif"/>
              </a:rPr>
              <a:t> and </a:t>
            </a:r>
            <a:r>
              <a:rPr lang="en-US" b="1" dirty="0" err="1">
                <a:solidFill>
                  <a:srgbClr val="1A1A1A"/>
                </a:solidFill>
                <a:latin typeface="PT Serif"/>
              </a:rPr>
              <a:t>sudo</a:t>
            </a:r>
            <a:r>
              <a:rPr lang="en-US" b="1" dirty="0">
                <a:solidFill>
                  <a:srgbClr val="1A1A1A"/>
                </a:solidFill>
                <a:latin typeface="PT Serif"/>
              </a:rPr>
              <a:t> reboot</a:t>
            </a:r>
            <a:r>
              <a:rPr lang="en-US" dirty="0">
                <a:solidFill>
                  <a:srgbClr val="1A1A1A"/>
                </a:solidFill>
                <a:latin typeface="PT Serif"/>
              </a:rPr>
              <a:t>.</a:t>
            </a:r>
            <a:endParaRPr lang="en-US" b="0" i="0" dirty="0">
              <a:solidFill>
                <a:srgbClr val="1A1A1A"/>
              </a:solidFill>
              <a:effectLst/>
              <a:latin typeface="PT Serif"/>
            </a:endParaRPr>
          </a:p>
        </p:txBody>
      </p:sp>
    </p:spTree>
    <p:extLst>
      <p:ext uri="{BB962C8B-B14F-4D97-AF65-F5344CB8AC3E}">
        <p14:creationId xmlns:p14="http://schemas.microsoft.com/office/powerpoint/2010/main" val="192490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EB47-FC3A-4177-A86A-69682BCA46F4}"/>
              </a:ext>
            </a:extLst>
          </p:cNvPr>
          <p:cNvSpPr>
            <a:spLocks noGrp="1"/>
          </p:cNvSpPr>
          <p:nvPr>
            <p:ph type="title"/>
          </p:nvPr>
        </p:nvSpPr>
        <p:spPr>
          <a:xfrm>
            <a:off x="838200" y="365125"/>
            <a:ext cx="10515600" cy="1325563"/>
          </a:xfrm>
        </p:spPr>
        <p:txBody>
          <a:bodyPr/>
          <a:lstStyle/>
          <a:p>
            <a:r>
              <a:rPr lang="en-IN" dirty="0"/>
              <a:t>LINUX VS WINDOWS</a:t>
            </a:r>
          </a:p>
        </p:txBody>
      </p:sp>
      <p:pic>
        <p:nvPicPr>
          <p:cNvPr id="3076" name="Picture 4" descr="Image result for linux vs windows">
            <a:extLst>
              <a:ext uri="{FF2B5EF4-FFF2-40B4-BE49-F238E27FC236}">
                <a16:creationId xmlns:a16="http://schemas.microsoft.com/office/drawing/2014/main" id="{2202D75F-A1FD-4D3A-8D26-13429E7F1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0814" y="1690688"/>
            <a:ext cx="6263916" cy="470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80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011D-DFEF-4678-ADA4-A9A08E7AC3B2}"/>
              </a:ext>
            </a:extLst>
          </p:cNvPr>
          <p:cNvSpPr>
            <a:spLocks noGrp="1"/>
          </p:cNvSpPr>
          <p:nvPr>
            <p:ph type="title"/>
          </p:nvPr>
        </p:nvSpPr>
        <p:spPr/>
        <p:txBody>
          <a:bodyPr/>
          <a:lstStyle/>
          <a:p>
            <a:r>
              <a:rPr lang="en-IN" dirty="0"/>
              <a:t>LINUX ARCHITECTURE</a:t>
            </a:r>
          </a:p>
        </p:txBody>
      </p:sp>
      <p:pic>
        <p:nvPicPr>
          <p:cNvPr id="4098" name="Picture 2" descr="Linux Operating System Architecture">
            <a:extLst>
              <a:ext uri="{FF2B5EF4-FFF2-40B4-BE49-F238E27FC236}">
                <a16:creationId xmlns:a16="http://schemas.microsoft.com/office/drawing/2014/main" id="{1FE62182-75D9-47A1-9261-D681251617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3943" y="1690688"/>
            <a:ext cx="6404113" cy="452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05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441F-1DD7-4DBB-83C9-3CE158C78850}"/>
              </a:ext>
            </a:extLst>
          </p:cNvPr>
          <p:cNvSpPr>
            <a:spLocks noGrp="1"/>
          </p:cNvSpPr>
          <p:nvPr>
            <p:ph type="title"/>
          </p:nvPr>
        </p:nvSpPr>
        <p:spPr/>
        <p:txBody>
          <a:bodyPr/>
          <a:lstStyle/>
          <a:p>
            <a:r>
              <a:rPr lang="en-IN" dirty="0"/>
              <a:t>COMPONENTS OF LINUX SYSTEM</a:t>
            </a:r>
          </a:p>
        </p:txBody>
      </p:sp>
      <p:pic>
        <p:nvPicPr>
          <p:cNvPr id="5122" name="Picture 2" descr="Linux Operating System">
            <a:extLst>
              <a:ext uri="{FF2B5EF4-FFF2-40B4-BE49-F238E27FC236}">
                <a16:creationId xmlns:a16="http://schemas.microsoft.com/office/drawing/2014/main" id="{135994DD-2461-4D6E-9A16-514B5BE9EC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5935" y="1484767"/>
            <a:ext cx="6000129" cy="500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7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F7DB-D439-4032-A145-7DBCD1354A8F}"/>
              </a:ext>
            </a:extLst>
          </p:cNvPr>
          <p:cNvSpPr>
            <a:spLocks noGrp="1"/>
          </p:cNvSpPr>
          <p:nvPr>
            <p:ph type="title"/>
          </p:nvPr>
        </p:nvSpPr>
        <p:spPr/>
        <p:txBody>
          <a:bodyPr/>
          <a:lstStyle/>
          <a:p>
            <a:r>
              <a:rPr lang="en-IN" dirty="0"/>
              <a:t>UBUNTU</a:t>
            </a:r>
          </a:p>
        </p:txBody>
      </p:sp>
      <p:sp>
        <p:nvSpPr>
          <p:cNvPr id="3" name="Content Placeholder 2">
            <a:extLst>
              <a:ext uri="{FF2B5EF4-FFF2-40B4-BE49-F238E27FC236}">
                <a16:creationId xmlns:a16="http://schemas.microsoft.com/office/drawing/2014/main" id="{321AAD76-DEE9-44F7-8712-4E60915225C6}"/>
              </a:ext>
            </a:extLst>
          </p:cNvPr>
          <p:cNvSpPr>
            <a:spLocks noGrp="1"/>
          </p:cNvSpPr>
          <p:nvPr>
            <p:ph idx="1"/>
          </p:nvPr>
        </p:nvSpPr>
        <p:spPr/>
        <p:txBody>
          <a:bodyPr/>
          <a:lstStyle/>
          <a:p>
            <a:r>
              <a:rPr lang="en-US" dirty="0"/>
              <a:t>UBUNTU is a free and open source operating system and Linux distribution based on Debian.</a:t>
            </a:r>
          </a:p>
          <a:p>
            <a:r>
              <a:rPr lang="en-US" dirty="0"/>
              <a:t> Ubuntu is offered in three official editions: Ubuntu Desktop for personal computers, Ubuntu Server for servers</a:t>
            </a:r>
            <a:r>
              <a:rPr lang="en-US" baseline="30000" dirty="0"/>
              <a:t>  </a:t>
            </a:r>
            <a:r>
              <a:rPr lang="en-US" dirty="0"/>
              <a:t>and the cloud, and Ubuntu Core for Internet of things</a:t>
            </a:r>
            <a:r>
              <a:rPr lang="en-US" baseline="30000" dirty="0"/>
              <a:t> </a:t>
            </a:r>
            <a:r>
              <a:rPr lang="en-US" dirty="0"/>
              <a:t>devices.</a:t>
            </a:r>
          </a:p>
          <a:p>
            <a:r>
              <a:rPr lang="en-US" dirty="0"/>
              <a:t>A default installation of Ubuntu contains a wide range of software that includes LibreOffice, Firefox, Thunderbird, Transmission, and several lightweight games such as Sudoku and chess.</a:t>
            </a:r>
            <a:endParaRPr lang="en-IN" dirty="0"/>
          </a:p>
        </p:txBody>
      </p:sp>
    </p:spTree>
    <p:extLst>
      <p:ext uri="{BB962C8B-B14F-4D97-AF65-F5344CB8AC3E}">
        <p14:creationId xmlns:p14="http://schemas.microsoft.com/office/powerpoint/2010/main" val="32582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43B1-F5C1-428A-975B-D7DEFE8C29AC}"/>
              </a:ext>
            </a:extLst>
          </p:cNvPr>
          <p:cNvSpPr>
            <a:spLocks noGrp="1"/>
          </p:cNvSpPr>
          <p:nvPr>
            <p:ph type="title"/>
          </p:nvPr>
        </p:nvSpPr>
        <p:spPr/>
        <p:txBody>
          <a:bodyPr/>
          <a:lstStyle/>
          <a:p>
            <a:r>
              <a:rPr lang="en-IN" dirty="0"/>
              <a:t>INSTALLING VMWARE WORKSTATION…</a:t>
            </a:r>
          </a:p>
        </p:txBody>
      </p:sp>
      <p:pic>
        <p:nvPicPr>
          <p:cNvPr id="4" name="Content Placeholder 3">
            <a:extLst>
              <a:ext uri="{FF2B5EF4-FFF2-40B4-BE49-F238E27FC236}">
                <a16:creationId xmlns:a16="http://schemas.microsoft.com/office/drawing/2014/main" id="{6468EDE8-37A5-4EDA-9FD9-AEDC787A7162}"/>
              </a:ext>
            </a:extLst>
          </p:cNvPr>
          <p:cNvPicPr>
            <a:picLocks noGrp="1" noChangeAspect="1"/>
          </p:cNvPicPr>
          <p:nvPr>
            <p:ph idx="1"/>
          </p:nvPr>
        </p:nvPicPr>
        <p:blipFill>
          <a:blip r:embed="rId2"/>
          <a:stretch>
            <a:fillRect/>
          </a:stretch>
        </p:blipFill>
        <p:spPr>
          <a:xfrm>
            <a:off x="4781757" y="3361580"/>
            <a:ext cx="2628486" cy="2951661"/>
          </a:xfrm>
          <a:prstGeom prst="rect">
            <a:avLst/>
          </a:prstGeom>
        </p:spPr>
      </p:pic>
      <p:sp>
        <p:nvSpPr>
          <p:cNvPr id="5" name="TextBox 4">
            <a:extLst>
              <a:ext uri="{FF2B5EF4-FFF2-40B4-BE49-F238E27FC236}">
                <a16:creationId xmlns:a16="http://schemas.microsoft.com/office/drawing/2014/main" id="{47351514-423D-4F7C-B401-7E12AAA34C23}"/>
              </a:ext>
            </a:extLst>
          </p:cNvPr>
          <p:cNvSpPr txBox="1"/>
          <p:nvPr/>
        </p:nvSpPr>
        <p:spPr>
          <a:xfrm>
            <a:off x="864704" y="1690688"/>
            <a:ext cx="10810461" cy="1477328"/>
          </a:xfrm>
          <a:prstGeom prst="rect">
            <a:avLst/>
          </a:prstGeom>
          <a:noFill/>
        </p:spPr>
        <p:txBody>
          <a:bodyPr wrap="square" rtlCol="0">
            <a:spAutoFit/>
          </a:bodyPr>
          <a:lstStyle/>
          <a:p>
            <a:r>
              <a:rPr lang="en-IN" sz="2400" dirty="0"/>
              <a:t>Step 1: </a:t>
            </a:r>
            <a:r>
              <a:rPr lang="en-US" sz="2400" dirty="0"/>
              <a:t>Find the </a:t>
            </a:r>
            <a:r>
              <a:rPr lang="en-US" sz="2400" u="sng" dirty="0">
                <a:solidFill>
                  <a:schemeClr val="accent1"/>
                </a:solidFill>
              </a:rPr>
              <a:t>VMware-workstation-full-12.0.0-2985596.exe</a:t>
            </a:r>
            <a:r>
              <a:rPr lang="en-US" sz="2400" dirty="0"/>
              <a:t> file on your system and double click to launch the application</a:t>
            </a:r>
            <a:r>
              <a:rPr lang="en-US" dirty="0"/>
              <a:t>.</a:t>
            </a:r>
          </a:p>
          <a:p>
            <a:br>
              <a:rPr lang="en-US" dirty="0">
                <a:hlinkClick r:id="rId3"/>
              </a:rPr>
            </a:br>
            <a:r>
              <a:rPr lang="en-IN" sz="2400" dirty="0"/>
              <a:t> </a:t>
            </a:r>
          </a:p>
        </p:txBody>
      </p:sp>
    </p:spTree>
    <p:extLst>
      <p:ext uri="{BB962C8B-B14F-4D97-AF65-F5344CB8AC3E}">
        <p14:creationId xmlns:p14="http://schemas.microsoft.com/office/powerpoint/2010/main" val="116673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E1BBF9-69C1-4484-A2A6-A8787FF1483A}"/>
              </a:ext>
            </a:extLst>
          </p:cNvPr>
          <p:cNvPicPr>
            <a:picLocks noChangeAspect="1"/>
          </p:cNvPicPr>
          <p:nvPr/>
        </p:nvPicPr>
        <p:blipFill>
          <a:blip r:embed="rId2"/>
          <a:stretch>
            <a:fillRect/>
          </a:stretch>
        </p:blipFill>
        <p:spPr>
          <a:xfrm>
            <a:off x="2656854" y="1352757"/>
            <a:ext cx="6392879" cy="3351765"/>
          </a:xfrm>
          <a:prstGeom prst="rect">
            <a:avLst/>
          </a:prstGeom>
        </p:spPr>
      </p:pic>
      <p:sp>
        <p:nvSpPr>
          <p:cNvPr id="5" name="TextBox 4">
            <a:extLst>
              <a:ext uri="{FF2B5EF4-FFF2-40B4-BE49-F238E27FC236}">
                <a16:creationId xmlns:a16="http://schemas.microsoft.com/office/drawing/2014/main" id="{47D17521-85EA-4FF5-958B-A20871515911}"/>
              </a:ext>
            </a:extLst>
          </p:cNvPr>
          <p:cNvSpPr txBox="1"/>
          <p:nvPr/>
        </p:nvSpPr>
        <p:spPr>
          <a:xfrm>
            <a:off x="583096" y="172278"/>
            <a:ext cx="10827026" cy="461665"/>
          </a:xfrm>
          <a:prstGeom prst="rect">
            <a:avLst/>
          </a:prstGeom>
          <a:noFill/>
        </p:spPr>
        <p:txBody>
          <a:bodyPr wrap="square" rtlCol="0">
            <a:spAutoFit/>
          </a:bodyPr>
          <a:lstStyle/>
          <a:p>
            <a:r>
              <a:rPr lang="en-IN" sz="2400" dirty="0"/>
              <a:t>Step 2: click Yes to continue</a:t>
            </a:r>
          </a:p>
        </p:txBody>
      </p:sp>
    </p:spTree>
    <p:extLst>
      <p:ext uri="{BB962C8B-B14F-4D97-AF65-F5344CB8AC3E}">
        <p14:creationId xmlns:p14="http://schemas.microsoft.com/office/powerpoint/2010/main" val="10568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449</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Merriweather</vt:lpstr>
      <vt:lpstr>PT Serif</vt:lpstr>
      <vt:lpstr>Office Theme</vt:lpstr>
      <vt:lpstr>LINUX OS</vt:lpstr>
      <vt:lpstr>LINUX ?</vt:lpstr>
      <vt:lpstr>LINUX DISTRIBUTION</vt:lpstr>
      <vt:lpstr>LINUX VS WINDOWS</vt:lpstr>
      <vt:lpstr>LINUX ARCHITECTURE</vt:lpstr>
      <vt:lpstr>COMPONENTS OF LINUX SYSTEM</vt:lpstr>
      <vt:lpstr>UBUNTU</vt:lpstr>
      <vt:lpstr>INSTALLING VMWARE WORKSTATION…</vt:lpstr>
      <vt:lpstr>PowerPoint Presentation</vt:lpstr>
      <vt:lpstr>PowerPoint Presentation</vt:lpstr>
      <vt:lpstr>PowerPoint Presentation</vt:lpstr>
      <vt:lpstr> Step 9: After the installation completes, you should see VMware Workstation icon on the desktop. Double click on it to launch the application. </vt:lpstr>
      <vt:lpstr>INSTALLING UBUNTU…</vt:lpstr>
      <vt:lpstr>PowerPoint Presentation</vt:lpstr>
      <vt:lpstr>PowerPoint Presentation</vt:lpstr>
      <vt:lpstr>PowerPoint Presentation</vt:lpstr>
      <vt:lpstr>PowerPoint Presentation</vt:lpstr>
      <vt:lpstr>PowerPoint Presentation</vt:lpstr>
      <vt:lpstr>Linux Shell or “Terminal”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Simranjit Singh</dc:creator>
  <cp:lastModifiedBy>Mayur Jain</cp:lastModifiedBy>
  <cp:revision>40</cp:revision>
  <dcterms:created xsi:type="dcterms:W3CDTF">2018-06-23T19:08:28Z</dcterms:created>
  <dcterms:modified xsi:type="dcterms:W3CDTF">2018-06-24T11:07:11Z</dcterms:modified>
</cp:coreProperties>
</file>