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56" r:id="rId5"/>
    <p:sldId id="259" r:id="rId6"/>
    <p:sldId id="262" r:id="rId7"/>
    <p:sldId id="266" r:id="rId8"/>
    <p:sldId id="257" r:id="rId9"/>
    <p:sldId id="263" r:id="rId10"/>
    <p:sldId id="264" r:id="rId11"/>
    <p:sldId id="265" r:id="rId12"/>
    <p:sldId id="267" r:id="rId13"/>
    <p:sldId id="260" r:id="rId14"/>
    <p:sldId id="271" r:id="rId15"/>
    <p:sldId id="273"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3" autoAdjust="0"/>
    <p:restoredTop sz="92807" autoAdjust="0"/>
  </p:normalViewPr>
  <p:slideViewPr>
    <p:cSldViewPr snapToGrid="0">
      <p:cViewPr varScale="1">
        <p:scale>
          <a:sx n="22" d="100"/>
          <a:sy n="22" d="100"/>
        </p:scale>
        <p:origin x="54" y="15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563E-B927-4D80-9AE1-7B2E1CFB5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85550F-1A1B-426C-8D8B-AE84C631D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D48769-70EB-43CF-BC5B-FD905DDCA8BB}"/>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5" name="Footer Placeholder 4">
            <a:extLst>
              <a:ext uri="{FF2B5EF4-FFF2-40B4-BE49-F238E27FC236}">
                <a16:creationId xmlns:a16="http://schemas.microsoft.com/office/drawing/2014/main" id="{203F7578-E964-4898-88A4-80FAEF64E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2406B2-757C-432C-87B2-A52C6D131088}"/>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362249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BE73-7122-4F85-890F-3C25E5AA04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E538BF-151A-4B32-A0FE-A893D116E9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D4F0C7-5D1D-4080-B7A0-C543B3A8D18D}"/>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5" name="Footer Placeholder 4">
            <a:extLst>
              <a:ext uri="{FF2B5EF4-FFF2-40B4-BE49-F238E27FC236}">
                <a16:creationId xmlns:a16="http://schemas.microsoft.com/office/drawing/2014/main" id="{6F974636-8259-461A-81FF-D91774433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652D1-E4D4-4A71-A72C-8809E9CAB67A}"/>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250287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0BAA4-29CA-4D64-8EB3-527E3E730F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938F1-1C9E-4C63-B1CB-B6FEB0AFD1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7B2B29-9EBB-462B-8650-B684F8577AA2}"/>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5" name="Footer Placeholder 4">
            <a:extLst>
              <a:ext uri="{FF2B5EF4-FFF2-40B4-BE49-F238E27FC236}">
                <a16:creationId xmlns:a16="http://schemas.microsoft.com/office/drawing/2014/main" id="{E7864B53-A9BC-442F-A349-7E8E3126EC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F6C87-CBA8-45C3-ADE8-DEBCE656D88A}"/>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192122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C166-AF27-41CE-B264-44E9946F53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A39541-F3B3-415D-98A8-9B9026C4BC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0E3A6-94B6-420B-861E-22982C5C2BFE}"/>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5" name="Footer Placeholder 4">
            <a:extLst>
              <a:ext uri="{FF2B5EF4-FFF2-40B4-BE49-F238E27FC236}">
                <a16:creationId xmlns:a16="http://schemas.microsoft.com/office/drawing/2014/main" id="{0F1C42AB-A413-4432-A5E3-3822632E3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74B99-38F0-49E0-9375-BB5CA2D1BA3C}"/>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300916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04C0-2754-4424-A739-B5C2FC238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7E59F-3715-400D-8876-162EFA6B7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C463F5-F931-4773-9E65-FA254727578C}"/>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5" name="Footer Placeholder 4">
            <a:extLst>
              <a:ext uri="{FF2B5EF4-FFF2-40B4-BE49-F238E27FC236}">
                <a16:creationId xmlns:a16="http://schemas.microsoft.com/office/drawing/2014/main" id="{523799D9-2E3D-4375-AD99-6E0DECDAB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591FF-B468-4E1F-BDDC-655A614F8FCC}"/>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127085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C38F-56AC-4D81-BCD0-72E881723F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64CBBA-4BED-45BB-A917-EC6D2408FB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BF3959-39BF-4153-B5DF-4D9B84FA62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324397-A373-4431-A720-A3181585C0A5}"/>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6" name="Footer Placeholder 5">
            <a:extLst>
              <a:ext uri="{FF2B5EF4-FFF2-40B4-BE49-F238E27FC236}">
                <a16:creationId xmlns:a16="http://schemas.microsoft.com/office/drawing/2014/main" id="{E4465730-75A1-4989-9DED-5F607910D2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75F120-5453-4045-91F3-C4FB87D41FC1}"/>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225357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409D-5672-4C1B-A2F1-4B68917FD2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F960C-29AB-4359-8A1D-FD68A4F07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F9ED4C-442D-4445-9BA7-E19E8B9D39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057996-9018-43FC-BD99-8436C120D4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20879C-3967-4C2A-876A-0AE95AD827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2CE82F-DBB4-4FCB-80FB-DF4636340AB5}"/>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8" name="Footer Placeholder 7">
            <a:extLst>
              <a:ext uri="{FF2B5EF4-FFF2-40B4-BE49-F238E27FC236}">
                <a16:creationId xmlns:a16="http://schemas.microsoft.com/office/drawing/2014/main" id="{B9DD90AE-2D8F-4F33-B4F3-89355CB0CF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2FF60C-568E-429B-AE02-9921B6E46C7B}"/>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416387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B0F4-E1D8-4114-AFAB-141FD6E789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6678B7-FC61-4385-AE70-8D1121B8C78D}"/>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4" name="Footer Placeholder 3">
            <a:extLst>
              <a:ext uri="{FF2B5EF4-FFF2-40B4-BE49-F238E27FC236}">
                <a16:creationId xmlns:a16="http://schemas.microsoft.com/office/drawing/2014/main" id="{3400F079-6B76-450C-AF81-C854C88D65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B17291-CB7E-4A42-9A81-37600DC03055}"/>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320474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0AD3B-CAD4-482F-BE72-EDFF9C7E34A6}"/>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3" name="Footer Placeholder 2">
            <a:extLst>
              <a:ext uri="{FF2B5EF4-FFF2-40B4-BE49-F238E27FC236}">
                <a16:creationId xmlns:a16="http://schemas.microsoft.com/office/drawing/2014/main" id="{FC2BE0FF-D85C-4609-AFB5-ABEBBE440D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0551AB-5E81-4563-B112-F48056AF0CD4}"/>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390356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CB79-996E-428F-A8D6-C17369FD1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2E57CA-98DA-4FC7-849E-C0B9BF3F3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1E06FF-3CE1-40F3-9E49-3594F5163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0370BD-B894-4434-8ED5-05318174CBFD}"/>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6" name="Footer Placeholder 5">
            <a:extLst>
              <a:ext uri="{FF2B5EF4-FFF2-40B4-BE49-F238E27FC236}">
                <a16:creationId xmlns:a16="http://schemas.microsoft.com/office/drawing/2014/main" id="{4D0D6F08-4311-422A-ABE3-87CEEB2355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527E7-EE31-4B2F-AE79-90D7FD231F02}"/>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174904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0FFD-BDB1-4249-A64D-601C899DE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5BA22C-F74E-4EB6-BA92-4E2A1CFAD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0783FD-9A32-4A7B-B2D1-4A4DBFC27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E2D26E-819E-4B1E-B17A-1CCC35585523}"/>
              </a:ext>
            </a:extLst>
          </p:cNvPr>
          <p:cNvSpPr>
            <a:spLocks noGrp="1"/>
          </p:cNvSpPr>
          <p:nvPr>
            <p:ph type="dt" sz="half" idx="10"/>
          </p:nvPr>
        </p:nvSpPr>
        <p:spPr/>
        <p:txBody>
          <a:bodyPr/>
          <a:lstStyle/>
          <a:p>
            <a:fld id="{B2D2861B-4174-4C9C-BBEE-F71C4BDB779A}" type="datetimeFigureOut">
              <a:rPr lang="en-IN" smtClean="0"/>
              <a:t>25-06-2018</a:t>
            </a:fld>
            <a:endParaRPr lang="en-IN"/>
          </a:p>
        </p:txBody>
      </p:sp>
      <p:sp>
        <p:nvSpPr>
          <p:cNvPr id="6" name="Footer Placeholder 5">
            <a:extLst>
              <a:ext uri="{FF2B5EF4-FFF2-40B4-BE49-F238E27FC236}">
                <a16:creationId xmlns:a16="http://schemas.microsoft.com/office/drawing/2014/main" id="{D92D2E46-7F68-4C95-B8CB-BF8DF8F68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36F21-575D-4C70-8C2E-43699057AF51}"/>
              </a:ext>
            </a:extLst>
          </p:cNvPr>
          <p:cNvSpPr>
            <a:spLocks noGrp="1"/>
          </p:cNvSpPr>
          <p:nvPr>
            <p:ph type="sldNum" sz="quarter" idx="12"/>
          </p:nvPr>
        </p:nvSpPr>
        <p:spPr/>
        <p:txBody>
          <a:bodyPr/>
          <a:lstStyle/>
          <a:p>
            <a:fld id="{C08637E5-322D-45CC-BDD1-29979187CF57}" type="slidenum">
              <a:rPr lang="en-IN" smtClean="0"/>
              <a:t>‹#›</a:t>
            </a:fld>
            <a:endParaRPr lang="en-IN"/>
          </a:p>
        </p:txBody>
      </p:sp>
    </p:spTree>
    <p:extLst>
      <p:ext uri="{BB962C8B-B14F-4D97-AF65-F5344CB8AC3E}">
        <p14:creationId xmlns:p14="http://schemas.microsoft.com/office/powerpoint/2010/main" val="247859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3FB4F1-FE7B-4BAA-A97E-D161B3431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B39CF3-2A2E-458C-9948-537312249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E368E-ED6B-411D-8278-4BF1BE281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2861B-4174-4C9C-BBEE-F71C4BDB779A}" type="datetimeFigureOut">
              <a:rPr lang="en-IN" smtClean="0"/>
              <a:t>25-06-2018</a:t>
            </a:fld>
            <a:endParaRPr lang="en-IN"/>
          </a:p>
        </p:txBody>
      </p:sp>
      <p:sp>
        <p:nvSpPr>
          <p:cNvPr id="5" name="Footer Placeholder 4">
            <a:extLst>
              <a:ext uri="{FF2B5EF4-FFF2-40B4-BE49-F238E27FC236}">
                <a16:creationId xmlns:a16="http://schemas.microsoft.com/office/drawing/2014/main" id="{BA09AFAC-2193-4AEE-99C5-EB7AE05E4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D1FA48-B48D-45B3-80BA-0FEBD2261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637E5-322D-45CC-BDD1-29979187CF57}" type="slidenum">
              <a:rPr lang="en-IN" smtClean="0"/>
              <a:t>‹#›</a:t>
            </a:fld>
            <a:endParaRPr lang="en-IN"/>
          </a:p>
        </p:txBody>
      </p:sp>
    </p:spTree>
    <p:extLst>
      <p:ext uri="{BB962C8B-B14F-4D97-AF65-F5344CB8AC3E}">
        <p14:creationId xmlns:p14="http://schemas.microsoft.com/office/powerpoint/2010/main" val="6198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generated with high confidence">
            <a:extLst>
              <a:ext uri="{FF2B5EF4-FFF2-40B4-BE49-F238E27FC236}">
                <a16:creationId xmlns:a16="http://schemas.microsoft.com/office/drawing/2014/main" id="{916BAFF7-9D09-4BEB-B65C-481553DB98E1}"/>
              </a:ext>
            </a:extLst>
          </p:cNvPr>
          <p:cNvPicPr>
            <a:picLocks noChangeAspect="1"/>
          </p:cNvPicPr>
          <p:nvPr/>
        </p:nvPicPr>
        <p:blipFill rotWithShape="1">
          <a:blip r:embed="rId2">
            <a:extLst>
              <a:ext uri="{28A0092B-C50C-407E-A947-70E740481C1C}">
                <a14:useLocalDpi xmlns:a14="http://schemas.microsoft.com/office/drawing/2010/main" val="0"/>
              </a:ext>
            </a:extLst>
          </a:blip>
          <a:srcRect b="55248"/>
          <a:stretch/>
        </p:blipFill>
        <p:spPr>
          <a:xfrm>
            <a:off x="26795" y="3748828"/>
            <a:ext cx="12192000" cy="2841740"/>
          </a:xfrm>
          <a:prstGeom prst="rect">
            <a:avLst/>
          </a:prstGeom>
        </p:spPr>
      </p:pic>
      <p:pic>
        <p:nvPicPr>
          <p:cNvPr id="5" name="Picture 4" descr="A picture containing clipart&#10;&#10;Description generated with very high confidence">
            <a:extLst>
              <a:ext uri="{FF2B5EF4-FFF2-40B4-BE49-F238E27FC236}">
                <a16:creationId xmlns:a16="http://schemas.microsoft.com/office/drawing/2014/main" id="{E525F7F4-2B8F-4479-84F8-E5FBB6787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53544"/>
            <a:ext cx="4909301" cy="3295284"/>
          </a:xfrm>
          <a:prstGeom prst="rect">
            <a:avLst/>
          </a:prstGeom>
        </p:spPr>
      </p:pic>
      <p:pic>
        <p:nvPicPr>
          <p:cNvPr id="11" name="Picture 10">
            <a:extLst>
              <a:ext uri="{FF2B5EF4-FFF2-40B4-BE49-F238E27FC236}">
                <a16:creationId xmlns:a16="http://schemas.microsoft.com/office/drawing/2014/main" id="{FD6D445A-75F4-479A-A961-0B122933E7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519" y="919850"/>
            <a:ext cx="4220953" cy="1181336"/>
          </a:xfrm>
          <a:prstGeom prst="rect">
            <a:avLst/>
          </a:prstGeom>
        </p:spPr>
      </p:pic>
    </p:spTree>
    <p:extLst>
      <p:ext uri="{BB962C8B-B14F-4D97-AF65-F5344CB8AC3E}">
        <p14:creationId xmlns:p14="http://schemas.microsoft.com/office/powerpoint/2010/main" val="1517245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C57F1-EAE5-4630-B8A3-89161FA1EA3F}"/>
              </a:ext>
            </a:extLst>
          </p:cNvPr>
          <p:cNvSpPr/>
          <p:nvPr/>
        </p:nvSpPr>
        <p:spPr>
          <a:xfrm>
            <a:off x="0" y="0"/>
            <a:ext cx="12192000" cy="6740307"/>
          </a:xfrm>
          <a:prstGeom prst="rect">
            <a:avLst/>
          </a:prstGeom>
        </p:spPr>
        <p:txBody>
          <a:bodyPr wrap="square">
            <a:spAutoFit/>
          </a:bodyPr>
          <a:lstStyle/>
          <a:p>
            <a:r>
              <a:rPr lang="en-US" b="1" dirty="0"/>
              <a:t>so let us configure some of our requirement. Open this file in any of the text editor and add these contents in it between &lt;configurations&gt;&lt;/configurations&gt; </a:t>
            </a:r>
          </a:p>
          <a:p>
            <a:endParaRPr lang="en-US" b="1" dirty="0"/>
          </a:p>
          <a:p>
            <a:r>
              <a:rPr lang="en-US" b="1" dirty="0"/>
              <a:t>1) configuring core-site.xml </a:t>
            </a:r>
          </a:p>
          <a:p>
            <a:pPr lvl="1"/>
            <a:r>
              <a:rPr lang="en-US" dirty="0"/>
              <a:t>&lt;property&gt; </a:t>
            </a:r>
          </a:p>
          <a:p>
            <a:pPr lvl="1"/>
            <a:r>
              <a:rPr lang="en-US" dirty="0"/>
              <a:t>&lt;name&gt;</a:t>
            </a:r>
            <a:r>
              <a:rPr lang="en-US" dirty="0" err="1"/>
              <a:t>fs.defaultFS</a:t>
            </a:r>
            <a:r>
              <a:rPr lang="en-US" dirty="0"/>
              <a:t>&lt;/name&gt;</a:t>
            </a:r>
          </a:p>
          <a:p>
            <a:pPr lvl="1"/>
            <a:r>
              <a:rPr lang="en-US" dirty="0"/>
              <a:t>&lt;value&gt;hdfs://localhost:9000&lt;/value&gt; </a:t>
            </a:r>
          </a:p>
          <a:p>
            <a:pPr lvl="1"/>
            <a:r>
              <a:rPr lang="en-US" dirty="0"/>
              <a:t>&lt;/property&gt; </a:t>
            </a:r>
          </a:p>
          <a:p>
            <a:pPr lvl="1"/>
            <a:r>
              <a:rPr lang="en-US" dirty="0"/>
              <a:t>&lt;property&gt;  </a:t>
            </a:r>
          </a:p>
          <a:p>
            <a:pPr lvl="1"/>
            <a:r>
              <a:rPr lang="en-US" dirty="0"/>
              <a:t>&lt;name&gt;</a:t>
            </a:r>
            <a:r>
              <a:rPr lang="en-US" dirty="0" err="1"/>
              <a:t>hadoop.tmp.dir</a:t>
            </a:r>
            <a:r>
              <a:rPr lang="en-US" dirty="0"/>
              <a:t>&lt;/name&gt;  </a:t>
            </a:r>
          </a:p>
          <a:p>
            <a:pPr lvl="1"/>
            <a:r>
              <a:rPr lang="en-US" dirty="0"/>
              <a:t>&lt;value&gt;/home/admin/</a:t>
            </a:r>
            <a:r>
              <a:rPr lang="en-US" dirty="0" err="1"/>
              <a:t>tmp</a:t>
            </a:r>
            <a:r>
              <a:rPr lang="en-US" dirty="0"/>
              <a:t>&lt;/value&gt; </a:t>
            </a:r>
          </a:p>
          <a:p>
            <a:pPr lvl="1"/>
            <a:r>
              <a:rPr lang="en-US" dirty="0"/>
              <a:t>&lt;/property&gt; </a:t>
            </a:r>
          </a:p>
          <a:p>
            <a:r>
              <a:rPr lang="en-US" dirty="0"/>
              <a:t> </a:t>
            </a:r>
            <a:r>
              <a:rPr lang="en-US" b="1" dirty="0"/>
              <a:t>2) Configuring hdfs-site.xml</a:t>
            </a:r>
            <a:r>
              <a:rPr lang="en-US" dirty="0"/>
              <a:t> </a:t>
            </a:r>
          </a:p>
          <a:p>
            <a:pPr lvl="1"/>
            <a:r>
              <a:rPr lang="en-US" dirty="0"/>
              <a:t>&lt;property&gt;  </a:t>
            </a:r>
          </a:p>
          <a:p>
            <a:pPr lvl="1"/>
            <a:r>
              <a:rPr lang="en-US" dirty="0"/>
              <a:t>&lt;name&gt;</a:t>
            </a:r>
            <a:r>
              <a:rPr lang="en-US" dirty="0" err="1"/>
              <a:t>dfs.replication</a:t>
            </a:r>
            <a:r>
              <a:rPr lang="en-US" dirty="0"/>
              <a:t>&lt;/name&gt;  </a:t>
            </a:r>
          </a:p>
          <a:p>
            <a:pPr lvl="1"/>
            <a:r>
              <a:rPr lang="en-US" dirty="0"/>
              <a:t>&lt;value&gt;1&lt;/value&gt; </a:t>
            </a:r>
          </a:p>
          <a:p>
            <a:pPr lvl="1"/>
            <a:r>
              <a:rPr lang="en-US" dirty="0"/>
              <a:t>&lt;/property&gt; </a:t>
            </a:r>
          </a:p>
          <a:p>
            <a:pPr lvl="1"/>
            <a:r>
              <a:rPr lang="en-US" dirty="0"/>
              <a:t>&lt;property&gt;  &lt;name&gt;</a:t>
            </a:r>
            <a:r>
              <a:rPr lang="en-US" dirty="0" err="1"/>
              <a:t>dfs.namenode.name.dir</a:t>
            </a:r>
            <a:r>
              <a:rPr lang="en-US" dirty="0"/>
              <a:t>&lt;/name&gt;  </a:t>
            </a:r>
          </a:p>
          <a:p>
            <a:pPr lvl="1"/>
            <a:r>
              <a:rPr lang="en-US" dirty="0"/>
              <a:t>&lt;value&gt;/home/admin/</a:t>
            </a:r>
            <a:r>
              <a:rPr lang="en-US" dirty="0" err="1"/>
              <a:t>tmp</a:t>
            </a:r>
            <a:r>
              <a:rPr lang="en-US" dirty="0"/>
              <a:t>/</a:t>
            </a:r>
            <a:r>
              <a:rPr lang="en-US" dirty="0" err="1"/>
              <a:t>namenode</a:t>
            </a:r>
            <a:r>
              <a:rPr lang="en-US" dirty="0"/>
              <a:t>&lt;/value&gt; </a:t>
            </a:r>
          </a:p>
          <a:p>
            <a:pPr lvl="1"/>
            <a:r>
              <a:rPr lang="en-US" dirty="0"/>
              <a:t>&lt;/property&gt; </a:t>
            </a:r>
          </a:p>
          <a:p>
            <a:pPr lvl="1"/>
            <a:r>
              <a:rPr lang="en-US" dirty="0"/>
              <a:t>&lt;property&gt;  </a:t>
            </a:r>
          </a:p>
          <a:p>
            <a:pPr lvl="1"/>
            <a:r>
              <a:rPr lang="en-US" dirty="0"/>
              <a:t>&lt;name&gt;</a:t>
            </a:r>
            <a:r>
              <a:rPr lang="en-US" dirty="0" err="1"/>
              <a:t>dfs.datanode.data.dir</a:t>
            </a:r>
            <a:r>
              <a:rPr lang="en-US" dirty="0"/>
              <a:t>&lt;/name&gt;  </a:t>
            </a:r>
          </a:p>
          <a:p>
            <a:pPr lvl="1"/>
            <a:r>
              <a:rPr lang="en-US" dirty="0"/>
              <a:t>&lt;value&gt;/home/admin/</a:t>
            </a:r>
            <a:r>
              <a:rPr lang="en-US" dirty="0" err="1"/>
              <a:t>tmp</a:t>
            </a:r>
            <a:r>
              <a:rPr lang="en-US" dirty="0"/>
              <a:t>/</a:t>
            </a:r>
            <a:r>
              <a:rPr lang="en-US" dirty="0" err="1"/>
              <a:t>datanode</a:t>
            </a:r>
            <a:r>
              <a:rPr lang="en-US" dirty="0"/>
              <a:t>&lt;/value&gt; </a:t>
            </a:r>
          </a:p>
          <a:p>
            <a:pPr lvl="1"/>
            <a:r>
              <a:rPr lang="en-US" dirty="0"/>
              <a:t>&lt;/property&gt;</a:t>
            </a:r>
          </a:p>
        </p:txBody>
      </p:sp>
    </p:spTree>
    <p:extLst>
      <p:ext uri="{BB962C8B-B14F-4D97-AF65-F5344CB8AC3E}">
        <p14:creationId xmlns:p14="http://schemas.microsoft.com/office/powerpoint/2010/main" val="290610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36AB4-3074-44FD-9BB3-EE3F342FEC08}"/>
              </a:ext>
            </a:extLst>
          </p:cNvPr>
          <p:cNvSpPr/>
          <p:nvPr/>
        </p:nvSpPr>
        <p:spPr>
          <a:xfrm>
            <a:off x="0" y="0"/>
            <a:ext cx="12192000" cy="5632311"/>
          </a:xfrm>
          <a:prstGeom prst="rect">
            <a:avLst/>
          </a:prstGeom>
        </p:spPr>
        <p:txBody>
          <a:bodyPr wrap="square">
            <a:spAutoFit/>
          </a:bodyPr>
          <a:lstStyle/>
          <a:p>
            <a:r>
              <a:rPr lang="en-US" b="1" dirty="0"/>
              <a:t>3) Configuring mapred-site.xml </a:t>
            </a:r>
          </a:p>
          <a:p>
            <a:pPr lvl="1"/>
            <a:r>
              <a:rPr lang="en-US" dirty="0"/>
              <a:t>&lt;property&gt;  </a:t>
            </a:r>
          </a:p>
          <a:p>
            <a:pPr lvl="1"/>
            <a:r>
              <a:rPr lang="en-US" dirty="0"/>
              <a:t>&lt;name&gt;mapreduce.framework.name&lt;/name&gt;  </a:t>
            </a:r>
          </a:p>
          <a:p>
            <a:pPr lvl="1"/>
            <a:r>
              <a:rPr lang="en-US" dirty="0"/>
              <a:t>&lt;value&gt;yarn&lt;/value&gt; </a:t>
            </a:r>
          </a:p>
          <a:p>
            <a:pPr lvl="1"/>
            <a:r>
              <a:rPr lang="en-US" dirty="0"/>
              <a:t>&lt;/property&gt; </a:t>
            </a:r>
          </a:p>
          <a:p>
            <a:r>
              <a:rPr lang="en-US" b="1" dirty="0"/>
              <a:t>4) Configuring yarn-site.xml</a:t>
            </a:r>
          </a:p>
          <a:p>
            <a:pPr lvl="1"/>
            <a:r>
              <a:rPr lang="en-US" dirty="0"/>
              <a:t>&lt;property&gt;  </a:t>
            </a:r>
          </a:p>
          <a:p>
            <a:pPr lvl="1"/>
            <a:r>
              <a:rPr lang="en-US" dirty="0"/>
              <a:t>&lt;name&gt;</a:t>
            </a:r>
            <a:r>
              <a:rPr lang="en-US" dirty="0" err="1"/>
              <a:t>yarn.nodemanager.aux</a:t>
            </a:r>
            <a:r>
              <a:rPr lang="en-US" dirty="0"/>
              <a:t>-services&lt;/name&gt;  </a:t>
            </a:r>
          </a:p>
          <a:p>
            <a:pPr lvl="1"/>
            <a:r>
              <a:rPr lang="en-US" dirty="0"/>
              <a:t>&lt;value&gt;</a:t>
            </a:r>
            <a:r>
              <a:rPr lang="en-US" dirty="0" err="1"/>
              <a:t>mapreduce_shuffle</a:t>
            </a:r>
            <a:r>
              <a:rPr lang="en-US" dirty="0"/>
              <a:t>&lt;/value&gt; </a:t>
            </a:r>
          </a:p>
          <a:p>
            <a:pPr lvl="1"/>
            <a:r>
              <a:rPr lang="en-US" dirty="0"/>
              <a:t>&lt;/property&gt; </a:t>
            </a:r>
          </a:p>
          <a:p>
            <a:r>
              <a:rPr lang="en-US" dirty="0"/>
              <a:t> </a:t>
            </a:r>
          </a:p>
          <a:p>
            <a:endParaRPr lang="en-US" dirty="0"/>
          </a:p>
          <a:p>
            <a:r>
              <a:rPr lang="en-US" dirty="0"/>
              <a:t>Now we have successfully configured </a:t>
            </a:r>
            <a:r>
              <a:rPr lang="en-US" dirty="0" err="1"/>
              <a:t>hadoop</a:t>
            </a:r>
            <a:r>
              <a:rPr lang="en-US" dirty="0"/>
              <a:t> 2.6.5  in Pseudo distributed mode.</a:t>
            </a:r>
          </a:p>
          <a:p>
            <a:r>
              <a:rPr lang="en-US" dirty="0"/>
              <a:t>Before starting </a:t>
            </a:r>
            <a:r>
              <a:rPr lang="en-US" dirty="0" err="1"/>
              <a:t>hadoop</a:t>
            </a:r>
            <a:r>
              <a:rPr lang="en-US" dirty="0"/>
              <a:t> we need to format our </a:t>
            </a:r>
            <a:r>
              <a:rPr lang="en-US" dirty="0" err="1"/>
              <a:t>namenode</a:t>
            </a:r>
            <a:r>
              <a:rPr lang="en-US" dirty="0"/>
              <a:t>. Execute this command to format </a:t>
            </a:r>
            <a:r>
              <a:rPr lang="en-US" dirty="0" err="1"/>
              <a:t>namenode</a:t>
            </a:r>
            <a:r>
              <a:rPr lang="en-US" dirty="0"/>
              <a:t>.  </a:t>
            </a:r>
          </a:p>
          <a:p>
            <a:r>
              <a:rPr lang="en-US" dirty="0"/>
              <a:t>	$</a:t>
            </a:r>
            <a:r>
              <a:rPr lang="en-US" dirty="0" err="1"/>
              <a:t>hdfs</a:t>
            </a:r>
            <a:r>
              <a:rPr lang="en-US" dirty="0"/>
              <a:t>  </a:t>
            </a:r>
            <a:r>
              <a:rPr lang="en-US" dirty="0" err="1"/>
              <a:t>namenode</a:t>
            </a:r>
            <a:r>
              <a:rPr lang="en-US" dirty="0"/>
              <a:t> -format </a:t>
            </a:r>
          </a:p>
          <a:p>
            <a:r>
              <a:rPr lang="en-US" dirty="0"/>
              <a:t>Now to start </a:t>
            </a:r>
            <a:r>
              <a:rPr lang="en-US" dirty="0" err="1"/>
              <a:t>hadoop</a:t>
            </a:r>
            <a:r>
              <a:rPr lang="en-US" dirty="0"/>
              <a:t> you can use two command   </a:t>
            </a:r>
          </a:p>
          <a:p>
            <a:r>
              <a:rPr lang="en-US" dirty="0"/>
              <a:t>	$ start-dfs.sh  </a:t>
            </a:r>
          </a:p>
          <a:p>
            <a:r>
              <a:rPr lang="en-US" dirty="0"/>
              <a:t>	$ start-yarn.sh </a:t>
            </a:r>
          </a:p>
          <a:p>
            <a:r>
              <a:rPr lang="en-US" dirty="0"/>
              <a:t>or you can also use deprecated command as   </a:t>
            </a:r>
          </a:p>
          <a:p>
            <a:r>
              <a:rPr lang="en-US" dirty="0"/>
              <a:t>	$ start-all.sh </a:t>
            </a:r>
          </a:p>
        </p:txBody>
      </p:sp>
    </p:spTree>
    <p:extLst>
      <p:ext uri="{BB962C8B-B14F-4D97-AF65-F5344CB8AC3E}">
        <p14:creationId xmlns:p14="http://schemas.microsoft.com/office/powerpoint/2010/main" val="274589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text&#10;&#10;Description generated with very high confidence">
            <a:extLst>
              <a:ext uri="{FF2B5EF4-FFF2-40B4-BE49-F238E27FC236}">
                <a16:creationId xmlns:a16="http://schemas.microsoft.com/office/drawing/2014/main" id="{D5B91F8C-8FE8-4720-8F82-E5B9ED75E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 y="519544"/>
            <a:ext cx="12188442" cy="6338455"/>
          </a:xfrm>
          <a:prstGeom prst="rect">
            <a:avLst/>
          </a:prstGeom>
        </p:spPr>
      </p:pic>
    </p:spTree>
    <p:extLst>
      <p:ext uri="{BB962C8B-B14F-4D97-AF65-F5344CB8AC3E}">
        <p14:creationId xmlns:p14="http://schemas.microsoft.com/office/powerpoint/2010/main" val="155748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046A12-56D4-42C2-9DEE-0DB15B52C73E}"/>
              </a:ext>
            </a:extLst>
          </p:cNvPr>
          <p:cNvSpPr/>
          <p:nvPr/>
        </p:nvSpPr>
        <p:spPr>
          <a:xfrm>
            <a:off x="0" y="0"/>
            <a:ext cx="12192000" cy="4524315"/>
          </a:xfrm>
          <a:prstGeom prst="rect">
            <a:avLst/>
          </a:prstGeom>
        </p:spPr>
        <p:txBody>
          <a:bodyPr wrap="square">
            <a:spAutoFit/>
          </a:bodyPr>
          <a:lstStyle/>
          <a:p>
            <a:r>
              <a:rPr lang="en-US" dirty="0"/>
              <a:t>To check the which components are working you can use bellow command  </a:t>
            </a:r>
          </a:p>
          <a:p>
            <a:r>
              <a:rPr lang="en-US" dirty="0"/>
              <a:t>	$ </a:t>
            </a:r>
            <a:r>
              <a:rPr lang="en-US" dirty="0" err="1"/>
              <a:t>jps</a:t>
            </a:r>
            <a:r>
              <a:rPr lang="en-US" dirty="0"/>
              <a:t> </a:t>
            </a:r>
          </a:p>
          <a:p>
            <a:r>
              <a:rPr lang="en-US" dirty="0"/>
              <a:t>you will get output as </a:t>
            </a:r>
          </a:p>
          <a:p>
            <a:endParaRPr lang="en-US" dirty="0"/>
          </a:p>
          <a:p>
            <a:endParaRPr lang="en-US" dirty="0"/>
          </a:p>
          <a:p>
            <a:endParaRPr lang="en-US" dirty="0"/>
          </a:p>
          <a:p>
            <a:endParaRPr lang="en-US" dirty="0"/>
          </a:p>
          <a:p>
            <a:endParaRPr lang="en-US" dirty="0"/>
          </a:p>
          <a:p>
            <a:endParaRPr lang="en-US" dirty="0"/>
          </a:p>
          <a:p>
            <a:r>
              <a:rPr lang="en-US" dirty="0"/>
              <a:t>Please make note that number preceding are port number they many vary with machine to machine every time you start. If any one component is missing that means you have </a:t>
            </a:r>
          </a:p>
          <a:p>
            <a:r>
              <a:rPr lang="en-US" dirty="0"/>
              <a:t>incorrectly configured above xml files. </a:t>
            </a:r>
          </a:p>
          <a:p>
            <a:endParaRPr lang="en-IN" dirty="0"/>
          </a:p>
          <a:p>
            <a:r>
              <a:rPr lang="en-IN" dirty="0"/>
              <a:t>Now to check status of Hadoop through </a:t>
            </a:r>
          </a:p>
          <a:p>
            <a:r>
              <a:rPr lang="en-IN" dirty="0"/>
              <a:t>web UI you can visit </a:t>
            </a:r>
          </a:p>
          <a:p>
            <a:r>
              <a:rPr lang="en-IN" dirty="0"/>
              <a:t>	</a:t>
            </a:r>
            <a:r>
              <a:rPr lang="en-IN" b="1" dirty="0"/>
              <a:t>https://namenode:50070/ </a:t>
            </a:r>
          </a:p>
        </p:txBody>
      </p:sp>
      <p:pic>
        <p:nvPicPr>
          <p:cNvPr id="4" name="Picture 3" descr="A screenshot of a cell phone&#10;&#10;Description generated with very high confidence">
            <a:extLst>
              <a:ext uri="{FF2B5EF4-FFF2-40B4-BE49-F238E27FC236}">
                <a16:creationId xmlns:a16="http://schemas.microsoft.com/office/drawing/2014/main" id="{80294D9E-242A-4191-BFBE-09EF1BC7B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869" y="328336"/>
            <a:ext cx="3376262" cy="1933821"/>
          </a:xfrm>
          <a:prstGeom prst="rect">
            <a:avLst/>
          </a:prstGeom>
        </p:spPr>
      </p:pic>
      <p:pic>
        <p:nvPicPr>
          <p:cNvPr id="6" name="Picture 5" descr="A screenshot of a computer&#10;&#10;Description generated with very high confidence">
            <a:extLst>
              <a:ext uri="{FF2B5EF4-FFF2-40B4-BE49-F238E27FC236}">
                <a16:creationId xmlns:a16="http://schemas.microsoft.com/office/drawing/2014/main" id="{9BC8DE98-3773-4CC4-8AD0-523BB3342C98}"/>
              </a:ext>
            </a:extLst>
          </p:cNvPr>
          <p:cNvPicPr>
            <a:picLocks noChangeAspect="1"/>
          </p:cNvPicPr>
          <p:nvPr/>
        </p:nvPicPr>
        <p:blipFill rotWithShape="1">
          <a:blip r:embed="rId3">
            <a:extLst>
              <a:ext uri="{28A0092B-C50C-407E-A947-70E740481C1C}">
                <a14:useLocalDpi xmlns:a14="http://schemas.microsoft.com/office/drawing/2010/main" val="0"/>
              </a:ext>
            </a:extLst>
          </a:blip>
          <a:srcRect l="21110" t="7387" r="26112" b="38062"/>
          <a:stretch/>
        </p:blipFill>
        <p:spPr>
          <a:xfrm>
            <a:off x="5249334" y="2790347"/>
            <a:ext cx="6434666" cy="3739317"/>
          </a:xfrm>
          <a:prstGeom prst="rect">
            <a:avLst/>
          </a:prstGeom>
        </p:spPr>
      </p:pic>
    </p:spTree>
    <p:extLst>
      <p:ext uri="{BB962C8B-B14F-4D97-AF65-F5344CB8AC3E}">
        <p14:creationId xmlns:p14="http://schemas.microsoft.com/office/powerpoint/2010/main" val="2624992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generated with very high confidence">
            <a:extLst>
              <a:ext uri="{FF2B5EF4-FFF2-40B4-BE49-F238E27FC236}">
                <a16:creationId xmlns:a16="http://schemas.microsoft.com/office/drawing/2014/main" id="{DDB55D61-D52C-4C46-A1EA-18607C18A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89102"/>
            <a:ext cx="10905066" cy="5479795"/>
          </a:xfrm>
          <a:prstGeom prst="rect">
            <a:avLst/>
          </a:prstGeom>
        </p:spPr>
      </p:pic>
    </p:spTree>
    <p:extLst>
      <p:ext uri="{BB962C8B-B14F-4D97-AF65-F5344CB8AC3E}">
        <p14:creationId xmlns:p14="http://schemas.microsoft.com/office/powerpoint/2010/main" val="244329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E4E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high confidence">
            <a:extLst>
              <a:ext uri="{FF2B5EF4-FFF2-40B4-BE49-F238E27FC236}">
                <a16:creationId xmlns:a16="http://schemas.microsoft.com/office/drawing/2014/main" id="{139B406A-0990-4CE7-A84E-18B3B03EB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14" y="643467"/>
            <a:ext cx="10870372" cy="5571066"/>
          </a:xfrm>
          <a:prstGeom prst="rect">
            <a:avLst/>
          </a:prstGeom>
        </p:spPr>
      </p:pic>
    </p:spTree>
    <p:extLst>
      <p:ext uri="{BB962C8B-B14F-4D97-AF65-F5344CB8AC3E}">
        <p14:creationId xmlns:p14="http://schemas.microsoft.com/office/powerpoint/2010/main" val="44408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4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high confidence">
            <a:extLst>
              <a:ext uri="{FF2B5EF4-FFF2-40B4-BE49-F238E27FC236}">
                <a16:creationId xmlns:a16="http://schemas.microsoft.com/office/drawing/2014/main" id="{A31321DF-DEF1-408D-A983-19FC5A41D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15" y="643467"/>
            <a:ext cx="9021969" cy="5571066"/>
          </a:xfrm>
          <a:prstGeom prst="rect">
            <a:avLst/>
          </a:prstGeom>
        </p:spPr>
      </p:pic>
    </p:spTree>
    <p:extLst>
      <p:ext uri="{BB962C8B-B14F-4D97-AF65-F5344CB8AC3E}">
        <p14:creationId xmlns:p14="http://schemas.microsoft.com/office/powerpoint/2010/main" val="3035901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1D2091C3-C0E7-4997-8FEA-C12E981112AC}"/>
              </a:ext>
            </a:extLst>
          </p:cNvPr>
          <p:cNvPicPr>
            <a:picLocks noChangeAspect="1"/>
          </p:cNvPicPr>
          <p:nvPr/>
        </p:nvPicPr>
        <p:blipFill rotWithShape="1">
          <a:blip r:embed="rId2">
            <a:extLst>
              <a:ext uri="{28A0092B-C50C-407E-A947-70E740481C1C}">
                <a14:useLocalDpi xmlns:a14="http://schemas.microsoft.com/office/drawing/2010/main" val="0"/>
              </a:ext>
            </a:extLst>
          </a:blip>
          <a:srcRect r="170" b="-1"/>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61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generated with very high confidence">
            <a:extLst>
              <a:ext uri="{FF2B5EF4-FFF2-40B4-BE49-F238E27FC236}">
                <a16:creationId xmlns:a16="http://schemas.microsoft.com/office/drawing/2014/main" id="{44C890D2-5499-4197-90E3-A43FA8200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060"/>
            <a:ext cx="12192000" cy="6229880"/>
          </a:xfrm>
          <a:prstGeom prst="rect">
            <a:avLst/>
          </a:prstGeom>
        </p:spPr>
      </p:pic>
    </p:spTree>
    <p:extLst>
      <p:ext uri="{BB962C8B-B14F-4D97-AF65-F5344CB8AC3E}">
        <p14:creationId xmlns:p14="http://schemas.microsoft.com/office/powerpoint/2010/main" val="427851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6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810D3BF4-8E4E-4C03-B9EA-79AF4FBDA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851" y="643467"/>
            <a:ext cx="7874298" cy="5571066"/>
          </a:xfrm>
          <a:prstGeom prst="rect">
            <a:avLst/>
          </a:prstGeom>
        </p:spPr>
      </p:pic>
    </p:spTree>
    <p:extLst>
      <p:ext uri="{BB962C8B-B14F-4D97-AF65-F5344CB8AC3E}">
        <p14:creationId xmlns:p14="http://schemas.microsoft.com/office/powerpoint/2010/main" val="172366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B3ACDE-797C-43EF-90AA-E5138EFA223F}"/>
              </a:ext>
            </a:extLst>
          </p:cNvPr>
          <p:cNvSpPr/>
          <p:nvPr/>
        </p:nvSpPr>
        <p:spPr>
          <a:xfrm>
            <a:off x="434209" y="399534"/>
            <a:ext cx="5253361" cy="584775"/>
          </a:xfrm>
          <a:prstGeom prst="rect">
            <a:avLst/>
          </a:prstGeom>
        </p:spPr>
        <p:txBody>
          <a:bodyPr wrap="none">
            <a:spAutoFit/>
          </a:bodyPr>
          <a:lstStyle/>
          <a:p>
            <a:r>
              <a:rPr lang="en-IN" sz="3200" b="1" dirty="0">
                <a:latin typeface="Georgia" panose="02040502050405020303" pitchFamily="18" charset="0"/>
              </a:rPr>
              <a:t> Installing Hadoop 2.6.5</a:t>
            </a:r>
          </a:p>
        </p:txBody>
      </p:sp>
      <p:sp>
        <p:nvSpPr>
          <p:cNvPr id="5" name="Rectangle 4">
            <a:extLst>
              <a:ext uri="{FF2B5EF4-FFF2-40B4-BE49-F238E27FC236}">
                <a16:creationId xmlns:a16="http://schemas.microsoft.com/office/drawing/2014/main" id="{1F4F172A-511C-4940-A897-C1AA333D10E5}"/>
              </a:ext>
            </a:extLst>
          </p:cNvPr>
          <p:cNvSpPr/>
          <p:nvPr/>
        </p:nvSpPr>
        <p:spPr>
          <a:xfrm>
            <a:off x="0" y="1177091"/>
            <a:ext cx="12192000" cy="923330"/>
          </a:xfrm>
          <a:prstGeom prst="rect">
            <a:avLst/>
          </a:prstGeom>
        </p:spPr>
        <p:txBody>
          <a:bodyPr wrap="square">
            <a:spAutoFit/>
          </a:bodyPr>
          <a:lstStyle/>
          <a:p>
            <a:r>
              <a:rPr lang="en-IN" dirty="0"/>
              <a:t>This method of install Hadoop is to install any version of Hadoop 2.x.x As we know that Hadoop requires JVM to run. So we need to install Java before installing Hadoop. So before installing java let us update our package list doing this will automatically give latest version of Java form the Linux vender. </a:t>
            </a:r>
          </a:p>
        </p:txBody>
      </p:sp>
      <p:sp>
        <p:nvSpPr>
          <p:cNvPr id="7" name="Rectangle 6">
            <a:extLst>
              <a:ext uri="{FF2B5EF4-FFF2-40B4-BE49-F238E27FC236}">
                <a16:creationId xmlns:a16="http://schemas.microsoft.com/office/drawing/2014/main" id="{9C7ECF50-8018-49A0-B781-6C0425AE95E1}"/>
              </a:ext>
            </a:extLst>
          </p:cNvPr>
          <p:cNvSpPr/>
          <p:nvPr/>
        </p:nvSpPr>
        <p:spPr>
          <a:xfrm>
            <a:off x="0" y="2476083"/>
            <a:ext cx="12192000" cy="646331"/>
          </a:xfrm>
          <a:prstGeom prst="rect">
            <a:avLst/>
          </a:prstGeom>
        </p:spPr>
        <p:txBody>
          <a:bodyPr wrap="square">
            <a:spAutoFit/>
          </a:bodyPr>
          <a:lstStyle/>
          <a:p>
            <a:r>
              <a:rPr lang="en-IN" sz="3600" dirty="0"/>
              <a:t>Basic Steps &gt;</a:t>
            </a:r>
          </a:p>
        </p:txBody>
      </p:sp>
      <p:sp>
        <p:nvSpPr>
          <p:cNvPr id="8" name="Rectangle 7">
            <a:extLst>
              <a:ext uri="{FF2B5EF4-FFF2-40B4-BE49-F238E27FC236}">
                <a16:creationId xmlns:a16="http://schemas.microsoft.com/office/drawing/2014/main" id="{57105355-C861-4D14-A6ED-E312B2127EDA}"/>
              </a:ext>
            </a:extLst>
          </p:cNvPr>
          <p:cNvSpPr/>
          <p:nvPr/>
        </p:nvSpPr>
        <p:spPr>
          <a:xfrm>
            <a:off x="434209" y="2943562"/>
            <a:ext cx="9474068" cy="3785652"/>
          </a:xfrm>
          <a:prstGeom prst="rect">
            <a:avLst/>
          </a:prstGeom>
        </p:spPr>
        <p:txBody>
          <a:bodyPr wrap="none">
            <a:spAutoFit/>
          </a:bodyPr>
          <a:lstStyle/>
          <a:p>
            <a:r>
              <a:rPr lang="en-IN" sz="2400" dirty="0">
                <a:latin typeface="Segoe UI Black" panose="020B0A02040204020203" pitchFamily="34" charset="0"/>
                <a:ea typeface="Segoe UI Black" panose="020B0A02040204020203" pitchFamily="34" charset="0"/>
              </a:rPr>
              <a:t>$  Update Operating System</a:t>
            </a:r>
          </a:p>
          <a:p>
            <a:r>
              <a:rPr lang="en-IN" sz="2400" dirty="0">
                <a:latin typeface="Segoe UI Black" panose="020B0A02040204020203" pitchFamily="34" charset="0"/>
                <a:ea typeface="Segoe UI Black" panose="020B0A02040204020203" pitchFamily="34" charset="0"/>
              </a:rPr>
              <a:t>$  Install New Version Of Java (default_jdk)</a:t>
            </a:r>
          </a:p>
          <a:p>
            <a:r>
              <a:rPr lang="en-IN" sz="2400" dirty="0">
                <a:latin typeface="Segoe UI Black" panose="020B0A02040204020203" pitchFamily="34" charset="0"/>
                <a:ea typeface="Segoe UI Black" panose="020B0A02040204020203" pitchFamily="34" charset="0"/>
              </a:rPr>
              <a:t>$  Install SSH &amp; Bypass Password</a:t>
            </a:r>
          </a:p>
          <a:p>
            <a:r>
              <a:rPr lang="en-IN" sz="2400" dirty="0">
                <a:latin typeface="Segoe UI Black" panose="020B0A02040204020203" pitchFamily="34" charset="0"/>
                <a:ea typeface="Segoe UI Black" panose="020B0A02040204020203" pitchFamily="34" charset="0"/>
              </a:rPr>
              <a:t>$  Download &amp; Extract Hadoop 2.6.5 (Specified Path)</a:t>
            </a:r>
          </a:p>
          <a:p>
            <a:r>
              <a:rPr lang="en-IN" sz="2400" dirty="0">
                <a:latin typeface="Segoe UI Black" panose="020B0A02040204020203" pitchFamily="34" charset="0"/>
                <a:ea typeface="Segoe UI Black" panose="020B0A02040204020203" pitchFamily="34" charset="0"/>
              </a:rPr>
              <a:t>$  Configuring System Environment</a:t>
            </a:r>
          </a:p>
          <a:p>
            <a:r>
              <a:rPr lang="en-IN" sz="2400" dirty="0">
                <a:latin typeface="Segoe UI Black" panose="020B0A02040204020203" pitchFamily="34" charset="0"/>
                <a:ea typeface="Segoe UI Black" panose="020B0A02040204020203" pitchFamily="34" charset="0"/>
              </a:rPr>
              <a:t>$  Configuring Hadoop Into Single Mode by Editing XML Files</a:t>
            </a:r>
            <a:br>
              <a:rPr lang="en-IN" sz="2400" dirty="0">
                <a:latin typeface="Segoe UI Black" panose="020B0A02040204020203" pitchFamily="34" charset="0"/>
                <a:ea typeface="Segoe UI Black" panose="020B0A02040204020203" pitchFamily="34" charset="0"/>
              </a:rPr>
            </a:br>
            <a:r>
              <a:rPr lang="en-IN" sz="2400" dirty="0">
                <a:latin typeface="Segoe UI Black" panose="020B0A02040204020203" pitchFamily="34" charset="0"/>
                <a:ea typeface="Segoe UI Black" panose="020B0A02040204020203" pitchFamily="34" charset="0"/>
              </a:rPr>
              <a:t>$  Format Namenode</a:t>
            </a:r>
          </a:p>
          <a:p>
            <a:r>
              <a:rPr lang="en-IN" sz="2400" dirty="0">
                <a:latin typeface="Segoe UI Black" panose="020B0A02040204020203" pitchFamily="34" charset="0"/>
                <a:ea typeface="Segoe UI Black" panose="020B0A02040204020203" pitchFamily="34" charset="0"/>
              </a:rPr>
              <a:t>$  Start All Hadoop Services</a:t>
            </a:r>
            <a:br>
              <a:rPr lang="en-IN" sz="2400" dirty="0">
                <a:latin typeface="Segoe UI Black" panose="020B0A02040204020203" pitchFamily="34" charset="0"/>
                <a:ea typeface="Segoe UI Black" panose="020B0A02040204020203" pitchFamily="34" charset="0"/>
              </a:rPr>
            </a:br>
            <a:r>
              <a:rPr lang="en-IN" sz="2400" dirty="0">
                <a:latin typeface="Segoe UI Black" panose="020B0A02040204020203" pitchFamily="34" charset="0"/>
                <a:ea typeface="Segoe UI Black" panose="020B0A02040204020203" pitchFamily="34" charset="0"/>
              </a:rPr>
              <a:t>$  Check The Running Services</a:t>
            </a:r>
          </a:p>
          <a:p>
            <a:r>
              <a:rPr lang="en-IN" sz="2400" dirty="0">
                <a:latin typeface="Segoe UI Black" panose="020B0A02040204020203" pitchFamily="34" charset="0"/>
                <a:ea typeface="Segoe UI Black" panose="020B0A02040204020203" pitchFamily="34" charset="0"/>
              </a:rPr>
              <a:t>$  Check The Final Status Of Hadoop UI</a:t>
            </a:r>
          </a:p>
        </p:txBody>
      </p:sp>
    </p:spTree>
    <p:extLst>
      <p:ext uri="{BB962C8B-B14F-4D97-AF65-F5344CB8AC3E}">
        <p14:creationId xmlns:p14="http://schemas.microsoft.com/office/powerpoint/2010/main" val="307778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63337E-1C68-4AC1-BD42-895B48C4C61C}"/>
              </a:ext>
            </a:extLst>
          </p:cNvPr>
          <p:cNvSpPr/>
          <p:nvPr/>
        </p:nvSpPr>
        <p:spPr>
          <a:xfrm>
            <a:off x="0" y="0"/>
            <a:ext cx="12192000" cy="4801314"/>
          </a:xfrm>
          <a:prstGeom prst="rect">
            <a:avLst/>
          </a:prstGeom>
        </p:spPr>
        <p:txBody>
          <a:bodyPr wrap="square">
            <a:spAutoFit/>
          </a:bodyPr>
          <a:lstStyle/>
          <a:p>
            <a:r>
              <a:rPr lang="en-IN" dirty="0"/>
              <a:t>To update Package list type this command  in your terminal. </a:t>
            </a:r>
          </a:p>
          <a:p>
            <a:r>
              <a:rPr lang="en-IN" dirty="0"/>
              <a:t>	$ </a:t>
            </a:r>
            <a:r>
              <a:rPr lang="en-IN" dirty="0" err="1"/>
              <a:t>sudo</a:t>
            </a:r>
            <a:r>
              <a:rPr lang="en-IN" dirty="0"/>
              <a:t> apt-get update </a:t>
            </a:r>
          </a:p>
          <a:p>
            <a:r>
              <a:rPr lang="en-IN" dirty="0"/>
              <a:t>doing this will require internet connection.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Once you complete the above step you can install java by typing below command in terminal.</a:t>
            </a:r>
          </a:p>
          <a:p>
            <a:r>
              <a:rPr lang="en-IN" dirty="0"/>
              <a:t>	$ </a:t>
            </a:r>
            <a:r>
              <a:rPr lang="en-IN" dirty="0" err="1"/>
              <a:t>sudo</a:t>
            </a:r>
            <a:r>
              <a:rPr lang="en-IN" dirty="0"/>
              <a:t> apt-get install default-</a:t>
            </a:r>
            <a:r>
              <a:rPr lang="en-IN" dirty="0" err="1"/>
              <a:t>jdk</a:t>
            </a:r>
            <a:endParaRPr lang="en-IN" dirty="0"/>
          </a:p>
          <a:p>
            <a:r>
              <a:rPr lang="en-US" dirty="0"/>
              <a:t>when you are done to check which java version to do that type  </a:t>
            </a:r>
          </a:p>
          <a:p>
            <a:r>
              <a:rPr lang="en-US" dirty="0"/>
              <a:t>	$ java -version </a:t>
            </a:r>
          </a:p>
          <a:p>
            <a:r>
              <a:rPr lang="en-US" dirty="0"/>
              <a:t>above result describes that our installed version in 1.7.65.</a:t>
            </a:r>
          </a:p>
        </p:txBody>
      </p:sp>
      <p:pic>
        <p:nvPicPr>
          <p:cNvPr id="4" name="Picture 3" descr="A close up of text on a black background&#10;&#10;Description generated with high confidence">
            <a:extLst>
              <a:ext uri="{FF2B5EF4-FFF2-40B4-BE49-F238E27FC236}">
                <a16:creationId xmlns:a16="http://schemas.microsoft.com/office/drawing/2014/main" id="{0994E1D8-3522-410E-BEB7-331780B60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718" y="887412"/>
            <a:ext cx="6848475" cy="2238375"/>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6ECD1F1C-B5DB-4AE6-82E0-A9C7D3954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1762" y="4727987"/>
            <a:ext cx="6849431" cy="1448002"/>
          </a:xfrm>
          <a:prstGeom prst="rect">
            <a:avLst/>
          </a:prstGeom>
        </p:spPr>
      </p:pic>
      <p:pic>
        <p:nvPicPr>
          <p:cNvPr id="8" name="Picture 7">
            <a:extLst>
              <a:ext uri="{FF2B5EF4-FFF2-40B4-BE49-F238E27FC236}">
                <a16:creationId xmlns:a16="http://schemas.microsoft.com/office/drawing/2014/main" id="{A16129B3-4E17-42B8-B036-CEDE00860D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624" y="6191250"/>
            <a:ext cx="6000750" cy="666750"/>
          </a:xfrm>
          <a:prstGeom prst="rect">
            <a:avLst/>
          </a:prstGeom>
        </p:spPr>
      </p:pic>
    </p:spTree>
    <p:extLst>
      <p:ext uri="{BB962C8B-B14F-4D97-AF65-F5344CB8AC3E}">
        <p14:creationId xmlns:p14="http://schemas.microsoft.com/office/powerpoint/2010/main" val="237188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A3ABB-1929-408C-B51C-0C63E6F2A630}"/>
              </a:ext>
            </a:extLst>
          </p:cNvPr>
          <p:cNvSpPr/>
          <p:nvPr/>
        </p:nvSpPr>
        <p:spPr>
          <a:xfrm>
            <a:off x="0" y="0"/>
            <a:ext cx="12192000" cy="2308324"/>
          </a:xfrm>
          <a:prstGeom prst="rect">
            <a:avLst/>
          </a:prstGeom>
        </p:spPr>
        <p:txBody>
          <a:bodyPr wrap="square">
            <a:spAutoFit/>
          </a:bodyPr>
          <a:lstStyle/>
          <a:p>
            <a:r>
              <a:rPr lang="en-US" dirty="0"/>
              <a:t>Now we require to install </a:t>
            </a:r>
            <a:r>
              <a:rPr lang="en-US" dirty="0" err="1"/>
              <a:t>ssh</a:t>
            </a:r>
            <a:r>
              <a:rPr lang="en-US" dirty="0"/>
              <a:t>.</a:t>
            </a:r>
          </a:p>
          <a:p>
            <a:r>
              <a:rPr lang="en-US" dirty="0" err="1"/>
              <a:t>ssh</a:t>
            </a:r>
            <a:r>
              <a:rPr lang="en-US" dirty="0"/>
              <a:t> is Secure shell. This application allows us to get remote access of any machine(or Local host) by different password other then root and also allows us to bypass the password by setting it to  empty. To install </a:t>
            </a:r>
            <a:r>
              <a:rPr lang="en-US" dirty="0" err="1"/>
              <a:t>ssh</a:t>
            </a:r>
            <a:r>
              <a:rPr lang="en-US" dirty="0"/>
              <a:t> use following command</a:t>
            </a:r>
          </a:p>
          <a:p>
            <a:r>
              <a:rPr lang="en-US" dirty="0"/>
              <a:t>	$ </a:t>
            </a:r>
            <a:r>
              <a:rPr lang="en-US" dirty="0" err="1"/>
              <a:t>sudo</a:t>
            </a:r>
            <a:r>
              <a:rPr lang="en-US" dirty="0"/>
              <a:t> apt-get install </a:t>
            </a:r>
            <a:r>
              <a:rPr lang="en-US" dirty="0" err="1"/>
              <a:t>ssh</a:t>
            </a:r>
            <a:r>
              <a:rPr lang="en-US" dirty="0"/>
              <a:t> </a:t>
            </a:r>
          </a:p>
          <a:p>
            <a:r>
              <a:rPr lang="en-US" dirty="0"/>
              <a:t>if we try to connect local host or local machine though </a:t>
            </a:r>
            <a:r>
              <a:rPr lang="en-US" dirty="0" err="1"/>
              <a:t>ssh</a:t>
            </a:r>
            <a:r>
              <a:rPr lang="en-US" dirty="0"/>
              <a:t> it will ask user password. To check this you can type this 	command in terminal.  </a:t>
            </a:r>
          </a:p>
          <a:p>
            <a:r>
              <a:rPr lang="en-US" dirty="0"/>
              <a:t>	$ </a:t>
            </a:r>
            <a:r>
              <a:rPr lang="en-US" dirty="0" err="1"/>
              <a:t>ssh</a:t>
            </a:r>
            <a:r>
              <a:rPr lang="en-US" dirty="0"/>
              <a:t> localhost </a:t>
            </a:r>
          </a:p>
          <a:p>
            <a:r>
              <a:rPr lang="en-US" dirty="0"/>
              <a:t>you will get output as  </a:t>
            </a:r>
          </a:p>
        </p:txBody>
      </p:sp>
      <p:pic>
        <p:nvPicPr>
          <p:cNvPr id="3" name="Picture 2" descr="A screenshot of a cell phone&#10;&#10;Description generated with very high confidence">
            <a:extLst>
              <a:ext uri="{FF2B5EF4-FFF2-40B4-BE49-F238E27FC236}">
                <a16:creationId xmlns:a16="http://schemas.microsoft.com/office/drawing/2014/main" id="{AC994505-9409-4DD9-8C9B-2E7CF575F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83" y="2695472"/>
            <a:ext cx="6849431" cy="1467055"/>
          </a:xfrm>
          <a:prstGeom prst="rect">
            <a:avLst/>
          </a:prstGeom>
        </p:spPr>
      </p:pic>
      <p:pic>
        <p:nvPicPr>
          <p:cNvPr id="6" name="Picture 5" descr="A close up of text on a black background&#10;&#10;Description generated with very high confidence">
            <a:extLst>
              <a:ext uri="{FF2B5EF4-FFF2-40B4-BE49-F238E27FC236}">
                <a16:creationId xmlns:a16="http://schemas.microsoft.com/office/drawing/2014/main" id="{5982760D-D0D4-4C4A-8BEF-DB7B97D41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4732" y="4549675"/>
            <a:ext cx="5982535" cy="1810003"/>
          </a:xfrm>
          <a:prstGeom prst="rect">
            <a:avLst/>
          </a:prstGeom>
        </p:spPr>
      </p:pic>
    </p:spTree>
    <p:extLst>
      <p:ext uri="{BB962C8B-B14F-4D97-AF65-F5344CB8AC3E}">
        <p14:creationId xmlns:p14="http://schemas.microsoft.com/office/powerpoint/2010/main" val="235865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A3ABB-1929-408C-B51C-0C63E6F2A630}"/>
              </a:ext>
            </a:extLst>
          </p:cNvPr>
          <p:cNvSpPr/>
          <p:nvPr/>
        </p:nvSpPr>
        <p:spPr>
          <a:xfrm>
            <a:off x="0" y="0"/>
            <a:ext cx="12192000" cy="6463308"/>
          </a:xfrm>
          <a:prstGeom prst="rect">
            <a:avLst/>
          </a:prstGeom>
        </p:spPr>
        <p:txBody>
          <a:bodyPr wrap="square">
            <a:spAutoFit/>
          </a:bodyPr>
          <a:lstStyle/>
          <a:p>
            <a:r>
              <a:rPr lang="en-US" dirty="0"/>
              <a:t>so  we need to set our </a:t>
            </a:r>
            <a:r>
              <a:rPr lang="en-US" dirty="0" err="1"/>
              <a:t>ssh</a:t>
            </a:r>
            <a:r>
              <a:rPr lang="en-US" dirty="0"/>
              <a:t> for password less communication. To do that execute following command in terminal. </a:t>
            </a:r>
          </a:p>
          <a:p>
            <a:r>
              <a:rPr lang="en-US" dirty="0"/>
              <a:t>	$ </a:t>
            </a:r>
            <a:r>
              <a:rPr lang="en-US" dirty="0" err="1"/>
              <a:t>ssh</a:t>
            </a:r>
            <a:r>
              <a:rPr lang="en-US" dirty="0"/>
              <a:t>-keygen -t </a:t>
            </a:r>
            <a:r>
              <a:rPr lang="en-US" dirty="0" err="1"/>
              <a:t>rsa</a:t>
            </a:r>
            <a:r>
              <a:rPr lang="en-US" dirty="0"/>
              <a:t> -P ‘’ </a:t>
            </a: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Once we have completed this we will need to download  Hadoop 2.6 or any version from its official site 	http://hadoop.apache.org/  </a:t>
            </a:r>
          </a:p>
          <a:p>
            <a:r>
              <a:rPr lang="en-US" dirty="0"/>
              <a:t>then extract this Hadoop tar.gz manually or through terminal. Now  we need to move Hadoop folder to root this step is optional but its recommend that you may move file to root. To move Hadoop folder to its appropriate location use following command (note this command is only use to move folder to root if you are placing to other location you can do it manually). </a:t>
            </a:r>
          </a:p>
          <a:p>
            <a:r>
              <a:rPr lang="en-US" dirty="0"/>
              <a:t> 	$ </a:t>
            </a:r>
            <a:r>
              <a:rPr lang="en-US" dirty="0" err="1"/>
              <a:t>sudo</a:t>
            </a:r>
            <a:r>
              <a:rPr lang="en-US" dirty="0"/>
              <a:t> mv Desktop/hadoop-2.6.5   /</a:t>
            </a:r>
            <a:r>
              <a:rPr lang="en-US" dirty="0" err="1"/>
              <a:t>usr</a:t>
            </a:r>
            <a:r>
              <a:rPr lang="en-US" dirty="0"/>
              <a:t>/local/</a:t>
            </a:r>
            <a:r>
              <a:rPr lang="en-US" dirty="0" err="1"/>
              <a:t>hadoop</a:t>
            </a:r>
            <a:r>
              <a:rPr lang="en-US" dirty="0"/>
              <a:t> </a:t>
            </a:r>
          </a:p>
        </p:txBody>
      </p:sp>
      <p:pic>
        <p:nvPicPr>
          <p:cNvPr id="5" name="Picture 4" descr="A screenshot of text&#10;&#10;Description generated with very high confidence">
            <a:extLst>
              <a:ext uri="{FF2B5EF4-FFF2-40B4-BE49-F238E27FC236}">
                <a16:creationId xmlns:a16="http://schemas.microsoft.com/office/drawing/2014/main" id="{2085C156-4376-489D-AFBB-EFF92A2CD79F}"/>
              </a:ext>
            </a:extLst>
          </p:cNvPr>
          <p:cNvPicPr>
            <a:picLocks noChangeAspect="1"/>
          </p:cNvPicPr>
          <p:nvPr/>
        </p:nvPicPr>
        <p:blipFill rotWithShape="1">
          <a:blip r:embed="rId2">
            <a:extLst>
              <a:ext uri="{28A0092B-C50C-407E-A947-70E740481C1C}">
                <a14:useLocalDpi xmlns:a14="http://schemas.microsoft.com/office/drawing/2010/main" val="0"/>
              </a:ext>
            </a:extLst>
          </a:blip>
          <a:srcRect t="-1" b="35823"/>
          <a:stretch/>
        </p:blipFill>
        <p:spPr>
          <a:xfrm>
            <a:off x="2919411" y="742940"/>
            <a:ext cx="6353175" cy="3447630"/>
          </a:xfrm>
          <a:prstGeom prst="rect">
            <a:avLst/>
          </a:prstGeom>
        </p:spPr>
      </p:pic>
      <p:pic>
        <p:nvPicPr>
          <p:cNvPr id="8" name="Picture 7" descr="A blurry image&#10;&#10;Description generated with high confidence">
            <a:extLst>
              <a:ext uri="{FF2B5EF4-FFF2-40B4-BE49-F238E27FC236}">
                <a16:creationId xmlns:a16="http://schemas.microsoft.com/office/drawing/2014/main" id="{7DFCEF4C-32E1-48F9-A431-D9D85EB83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411" y="4190570"/>
            <a:ext cx="6353175" cy="178683"/>
          </a:xfrm>
          <a:prstGeom prst="rect">
            <a:avLst/>
          </a:prstGeom>
        </p:spPr>
      </p:pic>
    </p:spTree>
    <p:extLst>
      <p:ext uri="{BB962C8B-B14F-4D97-AF65-F5344CB8AC3E}">
        <p14:creationId xmlns:p14="http://schemas.microsoft.com/office/powerpoint/2010/main" val="101069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9C73E0-5DC1-421C-8171-5696C42DF68C}"/>
              </a:ext>
            </a:extLst>
          </p:cNvPr>
          <p:cNvSpPr/>
          <p:nvPr/>
        </p:nvSpPr>
        <p:spPr>
          <a:xfrm>
            <a:off x="0" y="0"/>
            <a:ext cx="12272790" cy="5909310"/>
          </a:xfrm>
          <a:prstGeom prst="rect">
            <a:avLst/>
          </a:prstGeom>
        </p:spPr>
        <p:txBody>
          <a:bodyPr wrap="square">
            <a:spAutoFit/>
          </a:bodyPr>
          <a:lstStyle/>
          <a:p>
            <a:r>
              <a:rPr lang="en-US" dirty="0"/>
              <a:t>Now we need to set system environment variable so that our system identifies Hadoop. To do this open </a:t>
            </a:r>
            <a:r>
              <a:rPr lang="en-US" dirty="0" err="1"/>
              <a:t>bashrc</a:t>
            </a:r>
            <a:r>
              <a:rPr lang="en-US" dirty="0"/>
              <a:t> file as a root in any text editor.</a:t>
            </a:r>
          </a:p>
          <a:p>
            <a:r>
              <a:rPr lang="en-US" dirty="0"/>
              <a:t>	$ </a:t>
            </a:r>
            <a:r>
              <a:rPr lang="en-US" dirty="0" err="1"/>
              <a:t>sudo</a:t>
            </a:r>
            <a:r>
              <a:rPr lang="en-US" dirty="0"/>
              <a:t> </a:t>
            </a:r>
            <a:r>
              <a:rPr lang="en-US" dirty="0" err="1"/>
              <a:t>gedit</a:t>
            </a:r>
            <a:r>
              <a:rPr lang="en-US" dirty="0"/>
              <a:t> ~/.</a:t>
            </a:r>
            <a:r>
              <a:rPr lang="en-US" dirty="0" err="1"/>
              <a:t>bashrc</a:t>
            </a:r>
            <a:endParaRPr lang="en-US" dirty="0"/>
          </a:p>
          <a:p>
            <a:endParaRPr lang="en-US" dirty="0"/>
          </a:p>
          <a:p>
            <a:r>
              <a:rPr lang="en-US" dirty="0"/>
              <a:t>	#Hadoop variables export JAVA_HOME=/</a:t>
            </a:r>
            <a:r>
              <a:rPr lang="en-US" dirty="0" err="1"/>
              <a:t>usr</a:t>
            </a:r>
            <a:r>
              <a:rPr lang="en-US" dirty="0"/>
              <a:t>/lib/</a:t>
            </a:r>
            <a:r>
              <a:rPr lang="en-US" dirty="0" err="1"/>
              <a:t>jvm</a:t>
            </a:r>
            <a:r>
              <a:rPr lang="en-US" dirty="0"/>
              <a:t>/java-7-openjdk-amd64 </a:t>
            </a:r>
          </a:p>
          <a:p>
            <a:r>
              <a:rPr lang="en-US" dirty="0"/>
              <a:t>	export HADOOP_INSTALL=/</a:t>
            </a:r>
            <a:r>
              <a:rPr lang="en-US" dirty="0" err="1"/>
              <a:t>usr</a:t>
            </a:r>
            <a:r>
              <a:rPr lang="en-US" dirty="0"/>
              <a:t>/local/</a:t>
            </a:r>
            <a:r>
              <a:rPr lang="en-US" dirty="0" err="1"/>
              <a:t>hadoop</a:t>
            </a:r>
            <a:r>
              <a:rPr lang="en-US" dirty="0"/>
              <a:t> export PATH=$PATH:$HADOOP_INSTALL/bin </a:t>
            </a:r>
          </a:p>
          <a:p>
            <a:r>
              <a:rPr lang="en-US" dirty="0"/>
              <a:t>	export PATH=$PATH:$HADOOP_INSTALL/</a:t>
            </a:r>
            <a:r>
              <a:rPr lang="en-US" dirty="0" err="1"/>
              <a:t>sbin</a:t>
            </a:r>
            <a:r>
              <a:rPr lang="en-US" dirty="0"/>
              <a:t> export HADOOP_MAPRED_HOME=$HADOOP_INSTALL </a:t>
            </a:r>
          </a:p>
          <a:p>
            <a:r>
              <a:rPr lang="en-US" dirty="0"/>
              <a:t>	export HADOOP_COMMON_HOME=$HADOOP_INSTALL export HADOOP_HDFS_HOME=$HADOOP_INSTALL </a:t>
            </a:r>
          </a:p>
          <a:p>
            <a:r>
              <a:rPr lang="en-US" dirty="0"/>
              <a:t>	export YARN_HOME=$HADOOP_INSTALL #end of Hadoop variable declaration   </a:t>
            </a:r>
          </a:p>
          <a:p>
            <a:endParaRPr lang="en-US" dirty="0"/>
          </a:p>
          <a:p>
            <a:r>
              <a:rPr lang="en-US" dirty="0"/>
              <a:t>Save and close this ~/.</a:t>
            </a:r>
            <a:r>
              <a:rPr lang="en-US" dirty="0" err="1"/>
              <a:t>bashrc</a:t>
            </a:r>
            <a:r>
              <a:rPr lang="en-US" dirty="0"/>
              <a:t>. </a:t>
            </a:r>
          </a:p>
          <a:p>
            <a:r>
              <a:rPr lang="en-US" dirty="0"/>
              <a:t>As we have add successfully added the environment variable we need to reflect these to our system for this you can do two things  </a:t>
            </a:r>
          </a:p>
          <a:p>
            <a:r>
              <a:rPr lang="en-US" dirty="0"/>
              <a:t>1.Close all terminals and reopen them as needed.  </a:t>
            </a:r>
          </a:p>
          <a:p>
            <a:r>
              <a:rPr lang="en-US" dirty="0"/>
              <a:t>2.use following command   </a:t>
            </a:r>
          </a:p>
          <a:p>
            <a:r>
              <a:rPr lang="en-US" dirty="0"/>
              <a:t>	$source ~/.</a:t>
            </a:r>
            <a:r>
              <a:rPr lang="en-US" dirty="0" err="1"/>
              <a:t>bashrc</a:t>
            </a:r>
            <a:endParaRPr lang="en-US" dirty="0"/>
          </a:p>
          <a:p>
            <a:r>
              <a:rPr lang="en-US" dirty="0"/>
              <a:t> once you have done this type this command to check we have installed our Hadoop properly or not you can use this command.  	$</a:t>
            </a:r>
            <a:r>
              <a:rPr lang="en-US" dirty="0" err="1"/>
              <a:t>hadoop</a:t>
            </a:r>
            <a:r>
              <a:rPr lang="en-US" dirty="0"/>
              <a:t> version </a:t>
            </a:r>
          </a:p>
          <a:p>
            <a:r>
              <a:rPr lang="en-US" dirty="0"/>
              <a:t> if you get something like this it means you have successful set up Hadoop in your system. Now the last thing we need to update JAVA_HOME in Hadoop so open “/</a:t>
            </a:r>
            <a:r>
              <a:rPr lang="en-US" dirty="0" err="1"/>
              <a:t>hadoop</a:t>
            </a:r>
            <a:r>
              <a:rPr lang="en-US" dirty="0"/>
              <a:t>/</a:t>
            </a:r>
            <a:r>
              <a:rPr lang="en-US" dirty="0" err="1"/>
              <a:t>etc</a:t>
            </a:r>
            <a:r>
              <a:rPr lang="en-US" dirty="0"/>
              <a:t>/</a:t>
            </a:r>
            <a:r>
              <a:rPr lang="en-US" dirty="0" err="1"/>
              <a:t>hadoop</a:t>
            </a:r>
            <a:r>
              <a:rPr lang="en-US" dirty="0"/>
              <a:t>/hadoop-env.sh” from you installed Hadoop path and find these line in it.</a:t>
            </a:r>
          </a:p>
          <a:p>
            <a:r>
              <a:rPr lang="en-US" dirty="0"/>
              <a:t>replace this line with  your installed java path save it and exit. In this way we have installed Hadoop 2.6.0 in our Linux. </a:t>
            </a:r>
          </a:p>
          <a:p>
            <a:endParaRPr lang="en-US" dirty="0"/>
          </a:p>
        </p:txBody>
      </p:sp>
    </p:spTree>
    <p:extLst>
      <p:ext uri="{BB962C8B-B14F-4D97-AF65-F5344CB8AC3E}">
        <p14:creationId xmlns:p14="http://schemas.microsoft.com/office/powerpoint/2010/main" val="358328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AA20A6-0BC0-48DE-BF49-AFCEDDA57FCF}"/>
              </a:ext>
            </a:extLst>
          </p:cNvPr>
          <p:cNvSpPr/>
          <p:nvPr/>
        </p:nvSpPr>
        <p:spPr>
          <a:xfrm>
            <a:off x="0" y="0"/>
            <a:ext cx="12192000" cy="6186309"/>
          </a:xfrm>
          <a:prstGeom prst="rect">
            <a:avLst/>
          </a:prstGeom>
        </p:spPr>
        <p:txBody>
          <a:bodyPr wrap="square">
            <a:spAutoFit/>
          </a:bodyPr>
          <a:lstStyle/>
          <a:p>
            <a:r>
              <a:rPr lang="en-US" dirty="0"/>
              <a:t>Now Hadoop can be use in three different ways  </a:t>
            </a:r>
          </a:p>
          <a:p>
            <a:r>
              <a:rPr lang="en-US" dirty="0"/>
              <a:t>1) Stand Alone Mode  This mode generally does not requires any configuration to be done.  This mode is usually used for Debugging purpose.  All default configuration of Hadoop are done in this mode. </a:t>
            </a:r>
          </a:p>
          <a:p>
            <a:r>
              <a:rPr lang="en-US" dirty="0"/>
              <a:t>2) Pseudo Distributed Mode (will be Explained in depth Later)  This mode is also called single node mode.  This mode needs little configuration.   This mode is used for Development purpose </a:t>
            </a:r>
          </a:p>
          <a:p>
            <a:r>
              <a:rPr lang="en-US" dirty="0"/>
              <a:t>3)Distributed Mode (will be Explained in depth Later)  This mode is also called as </a:t>
            </a:r>
            <a:r>
              <a:rPr lang="en-US" dirty="0" err="1"/>
              <a:t>Multinode</a:t>
            </a:r>
            <a:r>
              <a:rPr lang="en-US" dirty="0"/>
              <a:t> node.  This mode needs some changes to be done in </a:t>
            </a:r>
            <a:r>
              <a:rPr lang="en-US" dirty="0" err="1"/>
              <a:t>Psedudistrbuted</a:t>
            </a:r>
            <a:r>
              <a:rPr lang="en-US" dirty="0"/>
              <a:t> mode along with </a:t>
            </a:r>
            <a:r>
              <a:rPr lang="en-US" dirty="0" err="1"/>
              <a:t>ssh</a:t>
            </a:r>
            <a:r>
              <a:rPr lang="en-US" dirty="0"/>
              <a:t>  This mode is generally use for commercial purpose. </a:t>
            </a:r>
          </a:p>
          <a:p>
            <a:r>
              <a:rPr lang="en-US" dirty="0"/>
              <a:t> </a:t>
            </a:r>
          </a:p>
          <a:p>
            <a:r>
              <a:rPr lang="en-US" dirty="0"/>
              <a:t>	</a:t>
            </a:r>
            <a:r>
              <a:rPr lang="en-US" b="1" dirty="0"/>
              <a:t>10.1.2 Configuring Hadoop 2.6.0  Single Mode/Pseudo Distributed Mode in Linux </a:t>
            </a:r>
          </a:p>
          <a:p>
            <a:r>
              <a:rPr lang="en-US" dirty="0"/>
              <a:t> </a:t>
            </a:r>
          </a:p>
          <a:p>
            <a:r>
              <a:rPr lang="en-US" dirty="0"/>
              <a:t>Hadoop is by default is configured in Standalone mode. This stand alone mode is used only for debugging purpose but to develops any application we need to configure </a:t>
            </a:r>
            <a:r>
              <a:rPr lang="en-US" dirty="0" err="1"/>
              <a:t>hadoop</a:t>
            </a:r>
            <a:r>
              <a:rPr lang="en-US" dirty="0"/>
              <a:t> in Pseudo Distributed mode. </a:t>
            </a:r>
          </a:p>
          <a:p>
            <a:endParaRPr lang="en-US" dirty="0"/>
          </a:p>
          <a:p>
            <a:r>
              <a:rPr lang="en-US" dirty="0"/>
              <a:t>To configure </a:t>
            </a:r>
            <a:r>
              <a:rPr lang="en-US" dirty="0" err="1"/>
              <a:t>hadoop</a:t>
            </a:r>
            <a:r>
              <a:rPr lang="en-US" dirty="0"/>
              <a:t> in Pseudo Distributed mode we need to edit following files  </a:t>
            </a:r>
          </a:p>
          <a:p>
            <a:r>
              <a:rPr lang="en-US" dirty="0"/>
              <a:t>1)core-site.xml </a:t>
            </a:r>
          </a:p>
          <a:p>
            <a:r>
              <a:rPr lang="en-US" dirty="0"/>
              <a:t>2)hdfs-site.xml </a:t>
            </a:r>
          </a:p>
          <a:p>
            <a:r>
              <a:rPr lang="en-US" dirty="0"/>
              <a:t>3)mapred-site.xml </a:t>
            </a:r>
          </a:p>
          <a:p>
            <a:r>
              <a:rPr lang="en-US" dirty="0"/>
              <a:t>4)yarn-site.xml </a:t>
            </a:r>
          </a:p>
          <a:p>
            <a:r>
              <a:rPr lang="en-US" dirty="0"/>
              <a:t> </a:t>
            </a:r>
          </a:p>
          <a:p>
            <a:r>
              <a:rPr lang="en-US" dirty="0"/>
              <a:t>All mentioned files are present in </a:t>
            </a:r>
            <a:r>
              <a:rPr lang="en-US" dirty="0" err="1"/>
              <a:t>hadoop</a:t>
            </a:r>
            <a:r>
              <a:rPr lang="en-US" dirty="0"/>
              <a:t> installation directory under “/</a:t>
            </a:r>
            <a:r>
              <a:rPr lang="en-US" dirty="0" err="1"/>
              <a:t>etc</a:t>
            </a:r>
            <a:r>
              <a:rPr lang="en-US" dirty="0"/>
              <a:t>/</a:t>
            </a:r>
            <a:r>
              <a:rPr lang="en-US" dirty="0" err="1"/>
              <a:t>hadoop</a:t>
            </a:r>
            <a:r>
              <a:rPr lang="en-US" dirty="0"/>
              <a:t>” in my case as per previous document its address is “/</a:t>
            </a:r>
            <a:r>
              <a:rPr lang="en-US" dirty="0" err="1"/>
              <a:t>usr</a:t>
            </a:r>
            <a:r>
              <a:rPr lang="en-US" dirty="0"/>
              <a:t>/local/</a:t>
            </a:r>
            <a:r>
              <a:rPr lang="en-US" dirty="0" err="1"/>
              <a:t>hadoop</a:t>
            </a:r>
            <a:r>
              <a:rPr lang="en-US" dirty="0"/>
              <a:t>/</a:t>
            </a:r>
            <a:r>
              <a:rPr lang="en-US" dirty="0" err="1"/>
              <a:t>etc</a:t>
            </a:r>
            <a:r>
              <a:rPr lang="en-US" dirty="0"/>
              <a:t>/</a:t>
            </a:r>
            <a:r>
              <a:rPr lang="en-US" dirty="0" err="1"/>
              <a:t>hadoop</a:t>
            </a:r>
            <a:r>
              <a:rPr lang="en-US" dirty="0"/>
              <a:t>” </a:t>
            </a:r>
          </a:p>
          <a:p>
            <a:r>
              <a:rPr lang="en-US" dirty="0"/>
              <a:t> </a:t>
            </a:r>
          </a:p>
        </p:txBody>
      </p:sp>
    </p:spTree>
    <p:extLst>
      <p:ext uri="{BB962C8B-B14F-4D97-AF65-F5344CB8AC3E}">
        <p14:creationId xmlns:p14="http://schemas.microsoft.com/office/powerpoint/2010/main" val="283415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641</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Georgia</vt:lpstr>
      <vt:lpstr>Segoe UI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Jain</dc:creator>
  <cp:lastModifiedBy>Mayur Jain</cp:lastModifiedBy>
  <cp:revision>22</cp:revision>
  <dcterms:created xsi:type="dcterms:W3CDTF">2018-06-24T12:24:28Z</dcterms:created>
  <dcterms:modified xsi:type="dcterms:W3CDTF">2018-06-24T19:45:52Z</dcterms:modified>
</cp:coreProperties>
</file>