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96"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70DCF-FA12-4C42-B9A7-7BB9B41D41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CFC8AB0-D047-40D4-A674-9CEBC23CA9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98B7861-0321-42B6-BFAC-2FBB88E6ED88}"/>
              </a:ext>
            </a:extLst>
          </p:cNvPr>
          <p:cNvSpPr>
            <a:spLocks noGrp="1"/>
          </p:cNvSpPr>
          <p:nvPr>
            <p:ph type="dt" sz="half" idx="10"/>
          </p:nvPr>
        </p:nvSpPr>
        <p:spPr/>
        <p:txBody>
          <a:bodyPr/>
          <a:lstStyle/>
          <a:p>
            <a:fld id="{07C43467-1841-4435-A4B7-61B5C836BDB8}" type="datetimeFigureOut">
              <a:rPr lang="en-IN" smtClean="0"/>
              <a:t>02-07-2018</a:t>
            </a:fld>
            <a:endParaRPr lang="en-IN"/>
          </a:p>
        </p:txBody>
      </p:sp>
      <p:sp>
        <p:nvSpPr>
          <p:cNvPr id="5" name="Footer Placeholder 4">
            <a:extLst>
              <a:ext uri="{FF2B5EF4-FFF2-40B4-BE49-F238E27FC236}">
                <a16:creationId xmlns:a16="http://schemas.microsoft.com/office/drawing/2014/main" id="{ADD21313-0198-4F04-A0ED-384303D24E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792956-4323-47A1-B70B-CA0643E6FDAC}"/>
              </a:ext>
            </a:extLst>
          </p:cNvPr>
          <p:cNvSpPr>
            <a:spLocks noGrp="1"/>
          </p:cNvSpPr>
          <p:nvPr>
            <p:ph type="sldNum" sz="quarter" idx="12"/>
          </p:nvPr>
        </p:nvSpPr>
        <p:spPr/>
        <p:txBody>
          <a:bodyPr/>
          <a:lstStyle/>
          <a:p>
            <a:fld id="{365BB473-A940-4469-A1D0-510BA68264B5}" type="slidenum">
              <a:rPr lang="en-IN" smtClean="0"/>
              <a:t>‹#›</a:t>
            </a:fld>
            <a:endParaRPr lang="en-IN"/>
          </a:p>
        </p:txBody>
      </p:sp>
    </p:spTree>
    <p:extLst>
      <p:ext uri="{BB962C8B-B14F-4D97-AF65-F5344CB8AC3E}">
        <p14:creationId xmlns:p14="http://schemas.microsoft.com/office/powerpoint/2010/main" val="170241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4B25-305F-4AF9-8B10-3178C359820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338022-F7F3-4010-9C8B-5C26C7DFEE5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73DC24-8DC0-4BF6-A8F3-CA5B8DE3084E}"/>
              </a:ext>
            </a:extLst>
          </p:cNvPr>
          <p:cNvSpPr>
            <a:spLocks noGrp="1"/>
          </p:cNvSpPr>
          <p:nvPr>
            <p:ph type="dt" sz="half" idx="10"/>
          </p:nvPr>
        </p:nvSpPr>
        <p:spPr/>
        <p:txBody>
          <a:bodyPr/>
          <a:lstStyle/>
          <a:p>
            <a:fld id="{07C43467-1841-4435-A4B7-61B5C836BDB8}" type="datetimeFigureOut">
              <a:rPr lang="en-IN" smtClean="0"/>
              <a:t>02-07-2018</a:t>
            </a:fld>
            <a:endParaRPr lang="en-IN"/>
          </a:p>
        </p:txBody>
      </p:sp>
      <p:sp>
        <p:nvSpPr>
          <p:cNvPr id="5" name="Footer Placeholder 4">
            <a:extLst>
              <a:ext uri="{FF2B5EF4-FFF2-40B4-BE49-F238E27FC236}">
                <a16:creationId xmlns:a16="http://schemas.microsoft.com/office/drawing/2014/main" id="{29BE3A76-3CFC-4F54-A7CB-4653812119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B8E0D7-9125-47BC-8AF5-946F1B25AE53}"/>
              </a:ext>
            </a:extLst>
          </p:cNvPr>
          <p:cNvSpPr>
            <a:spLocks noGrp="1"/>
          </p:cNvSpPr>
          <p:nvPr>
            <p:ph type="sldNum" sz="quarter" idx="12"/>
          </p:nvPr>
        </p:nvSpPr>
        <p:spPr/>
        <p:txBody>
          <a:bodyPr/>
          <a:lstStyle/>
          <a:p>
            <a:fld id="{365BB473-A940-4469-A1D0-510BA68264B5}" type="slidenum">
              <a:rPr lang="en-IN" smtClean="0"/>
              <a:t>‹#›</a:t>
            </a:fld>
            <a:endParaRPr lang="en-IN"/>
          </a:p>
        </p:txBody>
      </p:sp>
    </p:spTree>
    <p:extLst>
      <p:ext uri="{BB962C8B-B14F-4D97-AF65-F5344CB8AC3E}">
        <p14:creationId xmlns:p14="http://schemas.microsoft.com/office/powerpoint/2010/main" val="68311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D41F77-4854-486B-B84A-FB051D5F50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A860FE-3A59-41A5-BE62-E331B97DE0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60B128-3898-41B2-B2A0-2A5D5C89D616}"/>
              </a:ext>
            </a:extLst>
          </p:cNvPr>
          <p:cNvSpPr>
            <a:spLocks noGrp="1"/>
          </p:cNvSpPr>
          <p:nvPr>
            <p:ph type="dt" sz="half" idx="10"/>
          </p:nvPr>
        </p:nvSpPr>
        <p:spPr/>
        <p:txBody>
          <a:bodyPr/>
          <a:lstStyle/>
          <a:p>
            <a:fld id="{07C43467-1841-4435-A4B7-61B5C836BDB8}" type="datetimeFigureOut">
              <a:rPr lang="en-IN" smtClean="0"/>
              <a:t>02-07-2018</a:t>
            </a:fld>
            <a:endParaRPr lang="en-IN"/>
          </a:p>
        </p:txBody>
      </p:sp>
      <p:sp>
        <p:nvSpPr>
          <p:cNvPr id="5" name="Footer Placeholder 4">
            <a:extLst>
              <a:ext uri="{FF2B5EF4-FFF2-40B4-BE49-F238E27FC236}">
                <a16:creationId xmlns:a16="http://schemas.microsoft.com/office/drawing/2014/main" id="{0F4F266F-E360-448D-8D53-DA282CF88E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8EADC0-EED6-4125-9C76-993CFBA0BC8F}"/>
              </a:ext>
            </a:extLst>
          </p:cNvPr>
          <p:cNvSpPr>
            <a:spLocks noGrp="1"/>
          </p:cNvSpPr>
          <p:nvPr>
            <p:ph type="sldNum" sz="quarter" idx="12"/>
          </p:nvPr>
        </p:nvSpPr>
        <p:spPr/>
        <p:txBody>
          <a:bodyPr/>
          <a:lstStyle/>
          <a:p>
            <a:fld id="{365BB473-A940-4469-A1D0-510BA68264B5}" type="slidenum">
              <a:rPr lang="en-IN" smtClean="0"/>
              <a:t>‹#›</a:t>
            </a:fld>
            <a:endParaRPr lang="en-IN"/>
          </a:p>
        </p:txBody>
      </p:sp>
    </p:spTree>
    <p:extLst>
      <p:ext uri="{BB962C8B-B14F-4D97-AF65-F5344CB8AC3E}">
        <p14:creationId xmlns:p14="http://schemas.microsoft.com/office/powerpoint/2010/main" val="4209862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55284-8535-41E2-AE8B-F7F4E86790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01BCB5-2DD9-4E7E-96A8-F0C5B92B5AD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82FBAD-9EBA-46BC-877C-01ABAEA09701}"/>
              </a:ext>
            </a:extLst>
          </p:cNvPr>
          <p:cNvSpPr>
            <a:spLocks noGrp="1"/>
          </p:cNvSpPr>
          <p:nvPr>
            <p:ph type="dt" sz="half" idx="10"/>
          </p:nvPr>
        </p:nvSpPr>
        <p:spPr/>
        <p:txBody>
          <a:bodyPr/>
          <a:lstStyle/>
          <a:p>
            <a:fld id="{07C43467-1841-4435-A4B7-61B5C836BDB8}" type="datetimeFigureOut">
              <a:rPr lang="en-IN" smtClean="0"/>
              <a:t>02-07-2018</a:t>
            </a:fld>
            <a:endParaRPr lang="en-IN"/>
          </a:p>
        </p:txBody>
      </p:sp>
      <p:sp>
        <p:nvSpPr>
          <p:cNvPr id="5" name="Footer Placeholder 4">
            <a:extLst>
              <a:ext uri="{FF2B5EF4-FFF2-40B4-BE49-F238E27FC236}">
                <a16:creationId xmlns:a16="http://schemas.microsoft.com/office/drawing/2014/main" id="{F9ED22B8-5A16-434B-B03A-A020C784E0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BB8562-D596-4D65-A100-12BD9E90D027}"/>
              </a:ext>
            </a:extLst>
          </p:cNvPr>
          <p:cNvSpPr>
            <a:spLocks noGrp="1"/>
          </p:cNvSpPr>
          <p:nvPr>
            <p:ph type="sldNum" sz="quarter" idx="12"/>
          </p:nvPr>
        </p:nvSpPr>
        <p:spPr/>
        <p:txBody>
          <a:bodyPr/>
          <a:lstStyle/>
          <a:p>
            <a:fld id="{365BB473-A940-4469-A1D0-510BA68264B5}" type="slidenum">
              <a:rPr lang="en-IN" smtClean="0"/>
              <a:t>‹#›</a:t>
            </a:fld>
            <a:endParaRPr lang="en-IN"/>
          </a:p>
        </p:txBody>
      </p:sp>
    </p:spTree>
    <p:extLst>
      <p:ext uri="{BB962C8B-B14F-4D97-AF65-F5344CB8AC3E}">
        <p14:creationId xmlns:p14="http://schemas.microsoft.com/office/powerpoint/2010/main" val="960608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62CD-6FCC-47EB-A6ED-2CD4206F4E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B031848-DE25-4869-A4FA-251E40F1F5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BE3148A-887F-46A5-B274-F047D785660F}"/>
              </a:ext>
            </a:extLst>
          </p:cNvPr>
          <p:cNvSpPr>
            <a:spLocks noGrp="1"/>
          </p:cNvSpPr>
          <p:nvPr>
            <p:ph type="dt" sz="half" idx="10"/>
          </p:nvPr>
        </p:nvSpPr>
        <p:spPr/>
        <p:txBody>
          <a:bodyPr/>
          <a:lstStyle/>
          <a:p>
            <a:fld id="{07C43467-1841-4435-A4B7-61B5C836BDB8}" type="datetimeFigureOut">
              <a:rPr lang="en-IN" smtClean="0"/>
              <a:t>02-07-2018</a:t>
            </a:fld>
            <a:endParaRPr lang="en-IN"/>
          </a:p>
        </p:txBody>
      </p:sp>
      <p:sp>
        <p:nvSpPr>
          <p:cNvPr id="5" name="Footer Placeholder 4">
            <a:extLst>
              <a:ext uri="{FF2B5EF4-FFF2-40B4-BE49-F238E27FC236}">
                <a16:creationId xmlns:a16="http://schemas.microsoft.com/office/drawing/2014/main" id="{E6A5F6CB-C381-49B3-BD2F-3B1D5D4D78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36BFBB-545E-4420-90D4-6DEDA0F0601B}"/>
              </a:ext>
            </a:extLst>
          </p:cNvPr>
          <p:cNvSpPr>
            <a:spLocks noGrp="1"/>
          </p:cNvSpPr>
          <p:nvPr>
            <p:ph type="sldNum" sz="quarter" idx="12"/>
          </p:nvPr>
        </p:nvSpPr>
        <p:spPr/>
        <p:txBody>
          <a:bodyPr/>
          <a:lstStyle/>
          <a:p>
            <a:fld id="{365BB473-A940-4469-A1D0-510BA68264B5}" type="slidenum">
              <a:rPr lang="en-IN" smtClean="0"/>
              <a:t>‹#›</a:t>
            </a:fld>
            <a:endParaRPr lang="en-IN"/>
          </a:p>
        </p:txBody>
      </p:sp>
    </p:spTree>
    <p:extLst>
      <p:ext uri="{BB962C8B-B14F-4D97-AF65-F5344CB8AC3E}">
        <p14:creationId xmlns:p14="http://schemas.microsoft.com/office/powerpoint/2010/main" val="18291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627B1-2207-407B-A975-0960F920B2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6CBBA8-C251-48FA-91CA-CFA42719DAE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40D36DD-34DB-44C6-8511-3A7EBC6B39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90F8318-1912-445F-95D4-197313A2C5DD}"/>
              </a:ext>
            </a:extLst>
          </p:cNvPr>
          <p:cNvSpPr>
            <a:spLocks noGrp="1"/>
          </p:cNvSpPr>
          <p:nvPr>
            <p:ph type="dt" sz="half" idx="10"/>
          </p:nvPr>
        </p:nvSpPr>
        <p:spPr/>
        <p:txBody>
          <a:bodyPr/>
          <a:lstStyle/>
          <a:p>
            <a:fld id="{07C43467-1841-4435-A4B7-61B5C836BDB8}" type="datetimeFigureOut">
              <a:rPr lang="en-IN" smtClean="0"/>
              <a:t>02-07-2018</a:t>
            </a:fld>
            <a:endParaRPr lang="en-IN"/>
          </a:p>
        </p:txBody>
      </p:sp>
      <p:sp>
        <p:nvSpPr>
          <p:cNvPr id="6" name="Footer Placeholder 5">
            <a:extLst>
              <a:ext uri="{FF2B5EF4-FFF2-40B4-BE49-F238E27FC236}">
                <a16:creationId xmlns:a16="http://schemas.microsoft.com/office/drawing/2014/main" id="{F236DED9-95B9-4DB4-B127-F060537116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8C4102-F947-491C-B82A-29C7B2156C77}"/>
              </a:ext>
            </a:extLst>
          </p:cNvPr>
          <p:cNvSpPr>
            <a:spLocks noGrp="1"/>
          </p:cNvSpPr>
          <p:nvPr>
            <p:ph type="sldNum" sz="quarter" idx="12"/>
          </p:nvPr>
        </p:nvSpPr>
        <p:spPr/>
        <p:txBody>
          <a:bodyPr/>
          <a:lstStyle/>
          <a:p>
            <a:fld id="{365BB473-A940-4469-A1D0-510BA68264B5}" type="slidenum">
              <a:rPr lang="en-IN" smtClean="0"/>
              <a:t>‹#›</a:t>
            </a:fld>
            <a:endParaRPr lang="en-IN"/>
          </a:p>
        </p:txBody>
      </p:sp>
    </p:spTree>
    <p:extLst>
      <p:ext uri="{BB962C8B-B14F-4D97-AF65-F5344CB8AC3E}">
        <p14:creationId xmlns:p14="http://schemas.microsoft.com/office/powerpoint/2010/main" val="2329522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B4D7F-16E5-4A76-8A8C-6CA36DA3944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7EBCBA-CF9F-489A-BDE8-6849B51E82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A548B41-C8D8-4DA1-B2E1-B668BD389F9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9FEBBB4-219A-43B2-8F86-31DC57527B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B209D5D-B108-4020-AD52-55A867F46D6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AC65DF9-5115-4961-A6CF-A64A78DC431B}"/>
              </a:ext>
            </a:extLst>
          </p:cNvPr>
          <p:cNvSpPr>
            <a:spLocks noGrp="1"/>
          </p:cNvSpPr>
          <p:nvPr>
            <p:ph type="dt" sz="half" idx="10"/>
          </p:nvPr>
        </p:nvSpPr>
        <p:spPr/>
        <p:txBody>
          <a:bodyPr/>
          <a:lstStyle/>
          <a:p>
            <a:fld id="{07C43467-1841-4435-A4B7-61B5C836BDB8}" type="datetimeFigureOut">
              <a:rPr lang="en-IN" smtClean="0"/>
              <a:t>02-07-2018</a:t>
            </a:fld>
            <a:endParaRPr lang="en-IN"/>
          </a:p>
        </p:txBody>
      </p:sp>
      <p:sp>
        <p:nvSpPr>
          <p:cNvPr id="8" name="Footer Placeholder 7">
            <a:extLst>
              <a:ext uri="{FF2B5EF4-FFF2-40B4-BE49-F238E27FC236}">
                <a16:creationId xmlns:a16="http://schemas.microsoft.com/office/drawing/2014/main" id="{4C5F915F-5C17-47CC-9537-8A992BEAACE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C520E1D-4F4A-421A-98B1-4DBE58269B47}"/>
              </a:ext>
            </a:extLst>
          </p:cNvPr>
          <p:cNvSpPr>
            <a:spLocks noGrp="1"/>
          </p:cNvSpPr>
          <p:nvPr>
            <p:ph type="sldNum" sz="quarter" idx="12"/>
          </p:nvPr>
        </p:nvSpPr>
        <p:spPr/>
        <p:txBody>
          <a:bodyPr/>
          <a:lstStyle/>
          <a:p>
            <a:fld id="{365BB473-A940-4469-A1D0-510BA68264B5}" type="slidenum">
              <a:rPr lang="en-IN" smtClean="0"/>
              <a:t>‹#›</a:t>
            </a:fld>
            <a:endParaRPr lang="en-IN"/>
          </a:p>
        </p:txBody>
      </p:sp>
    </p:spTree>
    <p:extLst>
      <p:ext uri="{BB962C8B-B14F-4D97-AF65-F5344CB8AC3E}">
        <p14:creationId xmlns:p14="http://schemas.microsoft.com/office/powerpoint/2010/main" val="3141246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73192-B394-4C50-8E60-7F6290C529E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C9C1B5A-9142-46FB-9637-6C2F47491C00}"/>
              </a:ext>
            </a:extLst>
          </p:cNvPr>
          <p:cNvSpPr>
            <a:spLocks noGrp="1"/>
          </p:cNvSpPr>
          <p:nvPr>
            <p:ph type="dt" sz="half" idx="10"/>
          </p:nvPr>
        </p:nvSpPr>
        <p:spPr/>
        <p:txBody>
          <a:bodyPr/>
          <a:lstStyle/>
          <a:p>
            <a:fld id="{07C43467-1841-4435-A4B7-61B5C836BDB8}" type="datetimeFigureOut">
              <a:rPr lang="en-IN" smtClean="0"/>
              <a:t>02-07-2018</a:t>
            </a:fld>
            <a:endParaRPr lang="en-IN"/>
          </a:p>
        </p:txBody>
      </p:sp>
      <p:sp>
        <p:nvSpPr>
          <p:cNvPr id="4" name="Footer Placeholder 3">
            <a:extLst>
              <a:ext uri="{FF2B5EF4-FFF2-40B4-BE49-F238E27FC236}">
                <a16:creationId xmlns:a16="http://schemas.microsoft.com/office/drawing/2014/main" id="{FA74D602-923E-4355-A8F5-DC76986E52B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0D5673C-98B9-4A0A-BC8A-DC64F2735701}"/>
              </a:ext>
            </a:extLst>
          </p:cNvPr>
          <p:cNvSpPr>
            <a:spLocks noGrp="1"/>
          </p:cNvSpPr>
          <p:nvPr>
            <p:ph type="sldNum" sz="quarter" idx="12"/>
          </p:nvPr>
        </p:nvSpPr>
        <p:spPr/>
        <p:txBody>
          <a:bodyPr/>
          <a:lstStyle/>
          <a:p>
            <a:fld id="{365BB473-A940-4469-A1D0-510BA68264B5}" type="slidenum">
              <a:rPr lang="en-IN" smtClean="0"/>
              <a:t>‹#›</a:t>
            </a:fld>
            <a:endParaRPr lang="en-IN"/>
          </a:p>
        </p:txBody>
      </p:sp>
    </p:spTree>
    <p:extLst>
      <p:ext uri="{BB962C8B-B14F-4D97-AF65-F5344CB8AC3E}">
        <p14:creationId xmlns:p14="http://schemas.microsoft.com/office/powerpoint/2010/main" val="4061446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1D16C4-C64C-44B7-AD40-650064C987BE}"/>
              </a:ext>
            </a:extLst>
          </p:cNvPr>
          <p:cNvSpPr>
            <a:spLocks noGrp="1"/>
          </p:cNvSpPr>
          <p:nvPr>
            <p:ph type="dt" sz="half" idx="10"/>
          </p:nvPr>
        </p:nvSpPr>
        <p:spPr/>
        <p:txBody>
          <a:bodyPr/>
          <a:lstStyle/>
          <a:p>
            <a:fld id="{07C43467-1841-4435-A4B7-61B5C836BDB8}" type="datetimeFigureOut">
              <a:rPr lang="en-IN" smtClean="0"/>
              <a:t>02-07-2018</a:t>
            </a:fld>
            <a:endParaRPr lang="en-IN"/>
          </a:p>
        </p:txBody>
      </p:sp>
      <p:sp>
        <p:nvSpPr>
          <p:cNvPr id="3" name="Footer Placeholder 2">
            <a:extLst>
              <a:ext uri="{FF2B5EF4-FFF2-40B4-BE49-F238E27FC236}">
                <a16:creationId xmlns:a16="http://schemas.microsoft.com/office/drawing/2014/main" id="{F3A7930E-E75D-48ED-ABF7-26B1393398E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97D798-B135-4745-B722-6E3C53C3C788}"/>
              </a:ext>
            </a:extLst>
          </p:cNvPr>
          <p:cNvSpPr>
            <a:spLocks noGrp="1"/>
          </p:cNvSpPr>
          <p:nvPr>
            <p:ph type="sldNum" sz="quarter" idx="12"/>
          </p:nvPr>
        </p:nvSpPr>
        <p:spPr/>
        <p:txBody>
          <a:bodyPr/>
          <a:lstStyle/>
          <a:p>
            <a:fld id="{365BB473-A940-4469-A1D0-510BA68264B5}" type="slidenum">
              <a:rPr lang="en-IN" smtClean="0"/>
              <a:t>‹#›</a:t>
            </a:fld>
            <a:endParaRPr lang="en-IN"/>
          </a:p>
        </p:txBody>
      </p:sp>
    </p:spTree>
    <p:extLst>
      <p:ext uri="{BB962C8B-B14F-4D97-AF65-F5344CB8AC3E}">
        <p14:creationId xmlns:p14="http://schemas.microsoft.com/office/powerpoint/2010/main" val="2425728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0833C-AF55-4F35-9084-A9E6307ABC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6ABEF9-FC6D-4B78-88E5-3CE7CCC881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CCFE1C-CBB8-4052-A215-C7EA40D48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3CF69A-B5B3-4692-85F0-5ADFC770D385}"/>
              </a:ext>
            </a:extLst>
          </p:cNvPr>
          <p:cNvSpPr>
            <a:spLocks noGrp="1"/>
          </p:cNvSpPr>
          <p:nvPr>
            <p:ph type="dt" sz="half" idx="10"/>
          </p:nvPr>
        </p:nvSpPr>
        <p:spPr/>
        <p:txBody>
          <a:bodyPr/>
          <a:lstStyle/>
          <a:p>
            <a:fld id="{07C43467-1841-4435-A4B7-61B5C836BDB8}" type="datetimeFigureOut">
              <a:rPr lang="en-IN" smtClean="0"/>
              <a:t>02-07-2018</a:t>
            </a:fld>
            <a:endParaRPr lang="en-IN"/>
          </a:p>
        </p:txBody>
      </p:sp>
      <p:sp>
        <p:nvSpPr>
          <p:cNvPr id="6" name="Footer Placeholder 5">
            <a:extLst>
              <a:ext uri="{FF2B5EF4-FFF2-40B4-BE49-F238E27FC236}">
                <a16:creationId xmlns:a16="http://schemas.microsoft.com/office/drawing/2014/main" id="{32ED2F26-F12C-4DEA-8E76-3BB6489F30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58A94E-F814-4DDF-9721-803236C368F9}"/>
              </a:ext>
            </a:extLst>
          </p:cNvPr>
          <p:cNvSpPr>
            <a:spLocks noGrp="1"/>
          </p:cNvSpPr>
          <p:nvPr>
            <p:ph type="sldNum" sz="quarter" idx="12"/>
          </p:nvPr>
        </p:nvSpPr>
        <p:spPr/>
        <p:txBody>
          <a:bodyPr/>
          <a:lstStyle/>
          <a:p>
            <a:fld id="{365BB473-A940-4469-A1D0-510BA68264B5}" type="slidenum">
              <a:rPr lang="en-IN" smtClean="0"/>
              <a:t>‹#›</a:t>
            </a:fld>
            <a:endParaRPr lang="en-IN"/>
          </a:p>
        </p:txBody>
      </p:sp>
    </p:spTree>
    <p:extLst>
      <p:ext uri="{BB962C8B-B14F-4D97-AF65-F5344CB8AC3E}">
        <p14:creationId xmlns:p14="http://schemas.microsoft.com/office/powerpoint/2010/main" val="4227626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37973-569C-4030-AFDE-9BC4A69C31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38648F7-0CA5-49B5-9D93-38C0529E09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65E5BC8-2B2A-4D61-9D53-6224140FA1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6EE499-DDB6-4DB5-89CF-03DF79BA1B8E}"/>
              </a:ext>
            </a:extLst>
          </p:cNvPr>
          <p:cNvSpPr>
            <a:spLocks noGrp="1"/>
          </p:cNvSpPr>
          <p:nvPr>
            <p:ph type="dt" sz="half" idx="10"/>
          </p:nvPr>
        </p:nvSpPr>
        <p:spPr/>
        <p:txBody>
          <a:bodyPr/>
          <a:lstStyle/>
          <a:p>
            <a:fld id="{07C43467-1841-4435-A4B7-61B5C836BDB8}" type="datetimeFigureOut">
              <a:rPr lang="en-IN" smtClean="0"/>
              <a:t>02-07-2018</a:t>
            </a:fld>
            <a:endParaRPr lang="en-IN"/>
          </a:p>
        </p:txBody>
      </p:sp>
      <p:sp>
        <p:nvSpPr>
          <p:cNvPr id="6" name="Footer Placeholder 5">
            <a:extLst>
              <a:ext uri="{FF2B5EF4-FFF2-40B4-BE49-F238E27FC236}">
                <a16:creationId xmlns:a16="http://schemas.microsoft.com/office/drawing/2014/main" id="{153742B4-5C32-4667-83F4-FB98D8DBAA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B5C616-7BE7-4407-8CB6-E5C85E083521}"/>
              </a:ext>
            </a:extLst>
          </p:cNvPr>
          <p:cNvSpPr>
            <a:spLocks noGrp="1"/>
          </p:cNvSpPr>
          <p:nvPr>
            <p:ph type="sldNum" sz="quarter" idx="12"/>
          </p:nvPr>
        </p:nvSpPr>
        <p:spPr/>
        <p:txBody>
          <a:bodyPr/>
          <a:lstStyle/>
          <a:p>
            <a:fld id="{365BB473-A940-4469-A1D0-510BA68264B5}" type="slidenum">
              <a:rPr lang="en-IN" smtClean="0"/>
              <a:t>‹#›</a:t>
            </a:fld>
            <a:endParaRPr lang="en-IN"/>
          </a:p>
        </p:txBody>
      </p:sp>
    </p:spTree>
    <p:extLst>
      <p:ext uri="{BB962C8B-B14F-4D97-AF65-F5344CB8AC3E}">
        <p14:creationId xmlns:p14="http://schemas.microsoft.com/office/powerpoint/2010/main" val="515812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DC693D-E124-4D9C-BB1E-1ED47E2E24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05D2B8-0BD4-4B17-B6F7-DB5A08A2D5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B684F2-AB51-45B9-ABB4-5382412255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C43467-1841-4435-A4B7-61B5C836BDB8}" type="datetimeFigureOut">
              <a:rPr lang="en-IN" smtClean="0"/>
              <a:t>02-07-2018</a:t>
            </a:fld>
            <a:endParaRPr lang="en-IN"/>
          </a:p>
        </p:txBody>
      </p:sp>
      <p:sp>
        <p:nvSpPr>
          <p:cNvPr id="5" name="Footer Placeholder 4">
            <a:extLst>
              <a:ext uri="{FF2B5EF4-FFF2-40B4-BE49-F238E27FC236}">
                <a16:creationId xmlns:a16="http://schemas.microsoft.com/office/drawing/2014/main" id="{4024E10B-F03D-483C-AEDB-C04E1FA014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9D341AB-DE42-4F50-BFCA-EB93BC70E0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5BB473-A940-4469-A1D0-510BA68264B5}" type="slidenum">
              <a:rPr lang="en-IN" smtClean="0"/>
              <a:t>‹#›</a:t>
            </a:fld>
            <a:endParaRPr lang="en-IN"/>
          </a:p>
        </p:txBody>
      </p:sp>
    </p:spTree>
    <p:extLst>
      <p:ext uri="{BB962C8B-B14F-4D97-AF65-F5344CB8AC3E}">
        <p14:creationId xmlns:p14="http://schemas.microsoft.com/office/powerpoint/2010/main" val="280148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D2531-4335-451E-9DA9-7FC6E8BB06A3}"/>
              </a:ext>
            </a:extLst>
          </p:cNvPr>
          <p:cNvSpPr>
            <a:spLocks noGrp="1"/>
          </p:cNvSpPr>
          <p:nvPr>
            <p:ph type="ctrTitle"/>
          </p:nvPr>
        </p:nvSpPr>
        <p:spPr/>
        <p:txBody>
          <a:bodyPr/>
          <a:lstStyle/>
          <a:p>
            <a:r>
              <a:rPr lang="en-IN" dirty="0"/>
              <a:t>MAP REDUCE</a:t>
            </a:r>
          </a:p>
        </p:txBody>
      </p:sp>
    </p:spTree>
    <p:extLst>
      <p:ext uri="{BB962C8B-B14F-4D97-AF65-F5344CB8AC3E}">
        <p14:creationId xmlns:p14="http://schemas.microsoft.com/office/powerpoint/2010/main" val="1876167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sign&#10;&#10;Description generated with very high confidence">
            <a:extLst>
              <a:ext uri="{FF2B5EF4-FFF2-40B4-BE49-F238E27FC236}">
                <a16:creationId xmlns:a16="http://schemas.microsoft.com/office/drawing/2014/main" id="{CB3958CF-CAB0-4296-9C28-DF95A5EC4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857" y="305572"/>
            <a:ext cx="6914286" cy="1333333"/>
          </a:xfrm>
          <a:prstGeom prst="rect">
            <a:avLst/>
          </a:prstGeom>
        </p:spPr>
      </p:pic>
      <p:pic>
        <p:nvPicPr>
          <p:cNvPr id="5" name="Picture 4" descr="A screenshot of a cell phone&#10;&#10;Description generated with very high confidence">
            <a:extLst>
              <a:ext uri="{FF2B5EF4-FFF2-40B4-BE49-F238E27FC236}">
                <a16:creationId xmlns:a16="http://schemas.microsoft.com/office/drawing/2014/main" id="{68566FBE-74E4-478E-877C-F22A49423D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8857" y="2400047"/>
            <a:ext cx="6914286" cy="4152381"/>
          </a:xfrm>
          <a:prstGeom prst="rect">
            <a:avLst/>
          </a:prstGeom>
        </p:spPr>
      </p:pic>
    </p:spTree>
    <p:extLst>
      <p:ext uri="{BB962C8B-B14F-4D97-AF65-F5344CB8AC3E}">
        <p14:creationId xmlns:p14="http://schemas.microsoft.com/office/powerpoint/2010/main" val="2233831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generated with very high confidence">
            <a:extLst>
              <a:ext uri="{FF2B5EF4-FFF2-40B4-BE49-F238E27FC236}">
                <a16:creationId xmlns:a16="http://schemas.microsoft.com/office/drawing/2014/main" id="{33221146-015F-4395-91C5-F7AB6B9A28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6952" y="1014714"/>
            <a:ext cx="8038095" cy="4828571"/>
          </a:xfrm>
          <a:prstGeom prst="rect">
            <a:avLst/>
          </a:prstGeom>
        </p:spPr>
      </p:pic>
    </p:spTree>
    <p:extLst>
      <p:ext uri="{BB962C8B-B14F-4D97-AF65-F5344CB8AC3E}">
        <p14:creationId xmlns:p14="http://schemas.microsoft.com/office/powerpoint/2010/main" val="3182989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49C9B-70B4-42BA-B576-5452B3DF6C65}"/>
              </a:ext>
            </a:extLst>
          </p:cNvPr>
          <p:cNvSpPr>
            <a:spLocks noGrp="1"/>
          </p:cNvSpPr>
          <p:nvPr>
            <p:ph type="title"/>
          </p:nvPr>
        </p:nvSpPr>
        <p:spPr/>
        <p:txBody>
          <a:bodyPr>
            <a:normAutofit/>
          </a:bodyPr>
          <a:lstStyle/>
          <a:p>
            <a:r>
              <a:rPr lang="en-IN" sz="2800" b="1" dirty="0"/>
              <a:t>Points to keep in mind while implementing this algorithms to remaining Map Reduce Functions :</a:t>
            </a:r>
          </a:p>
        </p:txBody>
      </p:sp>
      <p:sp>
        <p:nvSpPr>
          <p:cNvPr id="3" name="Content Placeholder 2">
            <a:extLst>
              <a:ext uri="{FF2B5EF4-FFF2-40B4-BE49-F238E27FC236}">
                <a16:creationId xmlns:a16="http://schemas.microsoft.com/office/drawing/2014/main" id="{CA47F51F-770E-4931-948E-39E453062081}"/>
              </a:ext>
            </a:extLst>
          </p:cNvPr>
          <p:cNvSpPr>
            <a:spLocks noGrp="1"/>
          </p:cNvSpPr>
          <p:nvPr>
            <p:ph idx="1"/>
          </p:nvPr>
        </p:nvSpPr>
        <p:spPr>
          <a:xfrm>
            <a:off x="838200" y="1927149"/>
            <a:ext cx="10515600" cy="4445707"/>
          </a:xfrm>
        </p:spPr>
        <p:txBody>
          <a:bodyPr>
            <a:normAutofit/>
          </a:bodyPr>
          <a:lstStyle/>
          <a:p>
            <a:r>
              <a:rPr lang="en-IN" dirty="0"/>
              <a:t>Whenever you extract x.java file on the desktop, open it in </a:t>
            </a:r>
            <a:r>
              <a:rPr lang="en-IN" dirty="0" err="1"/>
              <a:t>gedit</a:t>
            </a:r>
            <a:r>
              <a:rPr lang="en-IN" dirty="0"/>
              <a:t> and delete the </a:t>
            </a:r>
            <a:r>
              <a:rPr lang="en-IN" dirty="0">
                <a:solidFill>
                  <a:srgbClr val="FF0000"/>
                </a:solidFill>
              </a:rPr>
              <a:t>package </a:t>
            </a:r>
            <a:r>
              <a:rPr lang="en-IN" dirty="0" err="1">
                <a:solidFill>
                  <a:srgbClr val="FF0000"/>
                </a:solidFill>
              </a:rPr>
              <a:t>org.apache.Hadoop.examples</a:t>
            </a:r>
            <a:r>
              <a:rPr lang="en-IN" dirty="0">
                <a:solidFill>
                  <a:srgbClr val="FF0000"/>
                </a:solidFill>
              </a:rPr>
              <a:t>;</a:t>
            </a:r>
            <a:r>
              <a:rPr lang="en-IN" dirty="0"/>
              <a:t> line.</a:t>
            </a:r>
          </a:p>
          <a:p>
            <a:r>
              <a:rPr lang="en-IN" dirty="0"/>
              <a:t>The name of the jar file which compresses the .class files should be different every time.</a:t>
            </a:r>
          </a:p>
          <a:p>
            <a:r>
              <a:rPr lang="en-IN" dirty="0"/>
              <a:t>The name of the folder in which the result is stored should be different.</a:t>
            </a:r>
          </a:p>
          <a:p>
            <a:r>
              <a:rPr lang="en-IN" dirty="0"/>
              <a:t>Same text file can be used for implementing algorithms which have text as their input.</a:t>
            </a:r>
          </a:p>
        </p:txBody>
      </p:sp>
    </p:spTree>
    <p:extLst>
      <p:ext uri="{BB962C8B-B14F-4D97-AF65-F5344CB8AC3E}">
        <p14:creationId xmlns:p14="http://schemas.microsoft.com/office/powerpoint/2010/main" val="1587633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D066D-5948-46A1-B395-0DB28A3E8DC9}"/>
              </a:ext>
            </a:extLst>
          </p:cNvPr>
          <p:cNvSpPr>
            <a:spLocks noGrp="1"/>
          </p:cNvSpPr>
          <p:nvPr>
            <p:ph type="title"/>
          </p:nvPr>
        </p:nvSpPr>
        <p:spPr/>
        <p:txBody>
          <a:bodyPr/>
          <a:lstStyle/>
          <a:p>
            <a:r>
              <a:rPr lang="en-IN" dirty="0"/>
              <a:t>WHAT IS MAP REDUCE?</a:t>
            </a:r>
          </a:p>
        </p:txBody>
      </p:sp>
      <p:sp>
        <p:nvSpPr>
          <p:cNvPr id="3" name="Content Placeholder 2">
            <a:extLst>
              <a:ext uri="{FF2B5EF4-FFF2-40B4-BE49-F238E27FC236}">
                <a16:creationId xmlns:a16="http://schemas.microsoft.com/office/drawing/2014/main" id="{FE9A902D-F157-45A6-A961-CDAB4DD531E7}"/>
              </a:ext>
            </a:extLst>
          </p:cNvPr>
          <p:cNvSpPr>
            <a:spLocks noGrp="1"/>
          </p:cNvSpPr>
          <p:nvPr>
            <p:ph idx="1"/>
          </p:nvPr>
        </p:nvSpPr>
        <p:spPr/>
        <p:txBody>
          <a:bodyPr/>
          <a:lstStyle/>
          <a:p>
            <a:r>
              <a:rPr lang="en-US" b="1" dirty="0"/>
              <a:t>MapReduce</a:t>
            </a:r>
            <a:r>
              <a:rPr lang="en-US" dirty="0"/>
              <a:t> is a programming model and an associated implementation for processing and generating big data sets with a parallel, distributed algorithm on a cluster.</a:t>
            </a:r>
          </a:p>
          <a:p>
            <a:r>
              <a:rPr lang="en-US" dirty="0"/>
              <a:t>A MapReduce program is composed of a </a:t>
            </a:r>
            <a:r>
              <a:rPr lang="en-US" b="1" dirty="0"/>
              <a:t>map</a:t>
            </a:r>
            <a:r>
              <a:rPr lang="en-US" dirty="0"/>
              <a:t> procedure, which performs filtering and sorting, and a</a:t>
            </a:r>
            <a:r>
              <a:rPr lang="en-US" b="1" dirty="0"/>
              <a:t> reduce</a:t>
            </a:r>
            <a:r>
              <a:rPr lang="en-US" dirty="0"/>
              <a:t> method, which performs a summary operation.</a:t>
            </a:r>
          </a:p>
          <a:p>
            <a:r>
              <a:rPr lang="en-US" dirty="0"/>
              <a:t>The major advantage of MapReduce is that it is easy to scale data processing over multiple computing nodes.</a:t>
            </a:r>
            <a:endParaRPr lang="en-IN" dirty="0"/>
          </a:p>
        </p:txBody>
      </p:sp>
    </p:spTree>
    <p:extLst>
      <p:ext uri="{BB962C8B-B14F-4D97-AF65-F5344CB8AC3E}">
        <p14:creationId xmlns:p14="http://schemas.microsoft.com/office/powerpoint/2010/main" val="3803580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233E3-A799-47B4-B02A-A3A87845BF82}"/>
              </a:ext>
            </a:extLst>
          </p:cNvPr>
          <p:cNvSpPr>
            <a:spLocks noGrp="1"/>
          </p:cNvSpPr>
          <p:nvPr>
            <p:ph type="title"/>
          </p:nvPr>
        </p:nvSpPr>
        <p:spPr>
          <a:xfrm>
            <a:off x="686263" y="0"/>
            <a:ext cx="10515600" cy="1325563"/>
          </a:xfrm>
        </p:spPr>
        <p:txBody>
          <a:bodyPr/>
          <a:lstStyle/>
          <a:p>
            <a:r>
              <a:rPr lang="en-IN" dirty="0"/>
              <a:t>THE ALGORITHM (working of MapReduce)</a:t>
            </a:r>
          </a:p>
        </p:txBody>
      </p:sp>
      <p:sp>
        <p:nvSpPr>
          <p:cNvPr id="3" name="Content Placeholder 2">
            <a:extLst>
              <a:ext uri="{FF2B5EF4-FFF2-40B4-BE49-F238E27FC236}">
                <a16:creationId xmlns:a16="http://schemas.microsoft.com/office/drawing/2014/main" id="{A74F79F7-7359-403C-BA21-5CA0253DFECE}"/>
              </a:ext>
            </a:extLst>
          </p:cNvPr>
          <p:cNvSpPr>
            <a:spLocks noGrp="1"/>
          </p:cNvSpPr>
          <p:nvPr>
            <p:ph idx="1"/>
          </p:nvPr>
        </p:nvSpPr>
        <p:spPr>
          <a:xfrm>
            <a:off x="617863" y="1134000"/>
            <a:ext cx="10584000" cy="5724000"/>
          </a:xfrm>
        </p:spPr>
        <p:txBody>
          <a:bodyPr>
            <a:noAutofit/>
          </a:bodyPr>
          <a:lstStyle/>
          <a:p>
            <a:r>
              <a:rPr lang="en-US" sz="2000" dirty="0"/>
              <a:t>Generally MapReduce paradigm is based on sending the computer to where the data resides!</a:t>
            </a:r>
          </a:p>
          <a:p>
            <a:r>
              <a:rPr lang="en-US" sz="2000" dirty="0"/>
              <a:t>MapReduce program executes in three stages, namely map stage, shuffle stage, and reduce stage.</a:t>
            </a:r>
          </a:p>
          <a:p>
            <a:r>
              <a:rPr lang="en-US" sz="2000" b="1" dirty="0"/>
              <a:t>Map stage</a:t>
            </a:r>
            <a:r>
              <a:rPr lang="en-US" sz="2000" dirty="0"/>
              <a:t> : The map or mapper’s job is to process the input data. Generally the input data is in the form of file or directory and is stored in the Hadoop file system (HDFS). The input file is passed to the mapper function line by line. The mapper processes the data and creates several small chunks of data.</a:t>
            </a:r>
          </a:p>
          <a:p>
            <a:r>
              <a:rPr lang="en-US" sz="2000" b="1" dirty="0"/>
              <a:t>Reduce stage</a:t>
            </a:r>
            <a:r>
              <a:rPr lang="en-US" sz="2000" dirty="0"/>
              <a:t> : This stage is the combination of the </a:t>
            </a:r>
            <a:r>
              <a:rPr lang="en-US" sz="2000" b="1" dirty="0"/>
              <a:t>Shuffle </a:t>
            </a:r>
            <a:r>
              <a:rPr lang="en-US" sz="2000" dirty="0"/>
              <a:t>stage and the </a:t>
            </a:r>
            <a:r>
              <a:rPr lang="en-US" sz="2000" b="1" dirty="0"/>
              <a:t>Reduce</a:t>
            </a:r>
            <a:r>
              <a:rPr lang="en-US" sz="2000" dirty="0"/>
              <a:t> stage. The Reducer’s job is to process the data that comes from the mapper. After processing, it produces a new set of output, which will be stored in the HDFS.</a:t>
            </a:r>
          </a:p>
          <a:p>
            <a:r>
              <a:rPr lang="en-US" sz="2000" dirty="0"/>
              <a:t>During a MapReduce job, Hadoop sends the Map and Reduce tasks to the appropriate servers in the cluster.</a:t>
            </a:r>
          </a:p>
          <a:p>
            <a:r>
              <a:rPr lang="en-US" sz="2000" dirty="0"/>
              <a:t>The framework manages all the details of data-passing such as issuing tasks, verifying task completion, and copying data around the cluster between the nodes.</a:t>
            </a:r>
          </a:p>
          <a:p>
            <a:r>
              <a:rPr lang="en-US" sz="2000" dirty="0"/>
              <a:t>Most of the computing takes place on nodes with data on local disks that reduces the network traffic.</a:t>
            </a:r>
          </a:p>
          <a:p>
            <a:r>
              <a:rPr lang="en-US" sz="2000" dirty="0"/>
              <a:t>After completion of the given tasks, the cluster collects and reduces the data to form an appropriate result, and sends it back to the Hadoop server.</a:t>
            </a:r>
          </a:p>
          <a:p>
            <a:endParaRPr lang="en-IN" sz="2000" dirty="0"/>
          </a:p>
        </p:txBody>
      </p:sp>
    </p:spTree>
    <p:extLst>
      <p:ext uri="{BB962C8B-B14F-4D97-AF65-F5344CB8AC3E}">
        <p14:creationId xmlns:p14="http://schemas.microsoft.com/office/powerpoint/2010/main" val="2970757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DA606-5DF5-4090-A176-5F25A79DE088}"/>
              </a:ext>
            </a:extLst>
          </p:cNvPr>
          <p:cNvSpPr>
            <a:spLocks noGrp="1"/>
          </p:cNvSpPr>
          <p:nvPr>
            <p:ph type="title"/>
          </p:nvPr>
        </p:nvSpPr>
        <p:spPr/>
        <p:txBody>
          <a:bodyPr/>
          <a:lstStyle/>
          <a:p>
            <a:r>
              <a:rPr lang="en-IN" dirty="0"/>
              <a:t>HOW BIG DATA IS MAPPED AND REDUCED</a:t>
            </a:r>
          </a:p>
        </p:txBody>
      </p:sp>
      <p:pic>
        <p:nvPicPr>
          <p:cNvPr id="1026" name="Picture 2" descr="MapReduce Algorithm">
            <a:extLst>
              <a:ext uri="{FF2B5EF4-FFF2-40B4-BE49-F238E27FC236}">
                <a16:creationId xmlns:a16="http://schemas.microsoft.com/office/drawing/2014/main" id="{14DF7FCB-16C0-4AEE-AE38-C45743F64D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67121" y="2385391"/>
            <a:ext cx="7057757" cy="2948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515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A1573-B46B-4763-8E52-0D23B167B642}"/>
              </a:ext>
            </a:extLst>
          </p:cNvPr>
          <p:cNvSpPr>
            <a:spLocks noGrp="1"/>
          </p:cNvSpPr>
          <p:nvPr>
            <p:ph type="title"/>
          </p:nvPr>
        </p:nvSpPr>
        <p:spPr/>
        <p:txBody>
          <a:bodyPr>
            <a:normAutofit/>
          </a:bodyPr>
          <a:lstStyle/>
          <a:p>
            <a:r>
              <a:rPr lang="en-IN" sz="2800" dirty="0"/>
              <a:t>SOME MAPREDUCE ALGORITHMS PROVIDED BY APACHE HADOOP:</a:t>
            </a:r>
          </a:p>
        </p:txBody>
      </p:sp>
      <p:sp>
        <p:nvSpPr>
          <p:cNvPr id="3" name="Content Placeholder 2">
            <a:extLst>
              <a:ext uri="{FF2B5EF4-FFF2-40B4-BE49-F238E27FC236}">
                <a16:creationId xmlns:a16="http://schemas.microsoft.com/office/drawing/2014/main" id="{0FE179DF-6DDF-45CD-9C7B-408D67086EE1}"/>
              </a:ext>
            </a:extLst>
          </p:cNvPr>
          <p:cNvSpPr>
            <a:spLocks noGrp="1"/>
          </p:cNvSpPr>
          <p:nvPr>
            <p:ph idx="1"/>
          </p:nvPr>
        </p:nvSpPr>
        <p:spPr/>
        <p:txBody>
          <a:bodyPr/>
          <a:lstStyle/>
          <a:p>
            <a:r>
              <a:rPr lang="en-IN" dirty="0"/>
              <a:t>WORD COUNT</a:t>
            </a:r>
          </a:p>
          <a:p>
            <a:r>
              <a:rPr lang="en-IN" dirty="0"/>
              <a:t>WORD MEAN</a:t>
            </a:r>
          </a:p>
          <a:p>
            <a:r>
              <a:rPr lang="en-IN" dirty="0"/>
              <a:t>WORD MEDIAN</a:t>
            </a:r>
          </a:p>
          <a:p>
            <a:r>
              <a:rPr lang="en-IN" dirty="0"/>
              <a:t>QUASI MONTE CARLO</a:t>
            </a:r>
          </a:p>
          <a:p>
            <a:r>
              <a:rPr lang="en-IN" dirty="0"/>
              <a:t>WORD STANDARD DEVIATION</a:t>
            </a:r>
          </a:p>
          <a:p>
            <a:r>
              <a:rPr lang="en-IN" dirty="0"/>
              <a:t>MULTIFILE WORD COUNT</a:t>
            </a:r>
          </a:p>
        </p:txBody>
      </p:sp>
    </p:spTree>
    <p:extLst>
      <p:ext uri="{BB962C8B-B14F-4D97-AF65-F5344CB8AC3E}">
        <p14:creationId xmlns:p14="http://schemas.microsoft.com/office/powerpoint/2010/main" val="1295349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C69C3-E281-406B-9418-BCFAB3E38008}"/>
              </a:ext>
            </a:extLst>
          </p:cNvPr>
          <p:cNvSpPr>
            <a:spLocks noGrp="1"/>
          </p:cNvSpPr>
          <p:nvPr>
            <p:ph type="ctrTitle"/>
          </p:nvPr>
        </p:nvSpPr>
        <p:spPr/>
        <p:txBody>
          <a:bodyPr>
            <a:normAutofit fontScale="90000"/>
          </a:bodyPr>
          <a:lstStyle/>
          <a:p>
            <a:r>
              <a:rPr lang="en-IN" dirty="0"/>
              <a:t>IMPLEMENTATION OF MAPREDUCE FUNCTIONS IN HADOOP</a:t>
            </a:r>
          </a:p>
        </p:txBody>
      </p:sp>
    </p:spTree>
    <p:extLst>
      <p:ext uri="{BB962C8B-B14F-4D97-AF65-F5344CB8AC3E}">
        <p14:creationId xmlns:p14="http://schemas.microsoft.com/office/powerpoint/2010/main" val="2018374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9DAA-A74F-439A-A18A-C4192B1C88ED}"/>
              </a:ext>
            </a:extLst>
          </p:cNvPr>
          <p:cNvSpPr>
            <a:spLocks noGrp="1"/>
          </p:cNvSpPr>
          <p:nvPr>
            <p:ph type="title"/>
          </p:nvPr>
        </p:nvSpPr>
        <p:spPr>
          <a:xfrm>
            <a:off x="838200" y="365125"/>
            <a:ext cx="9594773" cy="1325563"/>
          </a:xfrm>
        </p:spPr>
        <p:txBody>
          <a:bodyPr/>
          <a:lstStyle/>
          <a:p>
            <a:r>
              <a:rPr lang="en-IN" dirty="0"/>
              <a:t>Algorithm Of Word_Count Example :</a:t>
            </a:r>
          </a:p>
        </p:txBody>
      </p:sp>
      <p:sp>
        <p:nvSpPr>
          <p:cNvPr id="3" name="Content Placeholder 2">
            <a:extLst>
              <a:ext uri="{FF2B5EF4-FFF2-40B4-BE49-F238E27FC236}">
                <a16:creationId xmlns:a16="http://schemas.microsoft.com/office/drawing/2014/main" id="{13ADB1D3-C3B9-42EB-98E4-A5F49727225F}"/>
              </a:ext>
            </a:extLst>
          </p:cNvPr>
          <p:cNvSpPr>
            <a:spLocks noGrp="1"/>
          </p:cNvSpPr>
          <p:nvPr>
            <p:ph idx="1"/>
          </p:nvPr>
        </p:nvSpPr>
        <p:spPr/>
        <p:txBody>
          <a:bodyPr>
            <a:normAutofit lnSpcReduction="10000"/>
          </a:bodyPr>
          <a:lstStyle/>
          <a:p>
            <a:r>
              <a:rPr lang="en-IN" dirty="0"/>
              <a:t>To reach wordcount.java file follow the path :- computer/</a:t>
            </a:r>
            <a:r>
              <a:rPr lang="en-IN" dirty="0" err="1"/>
              <a:t>usr</a:t>
            </a:r>
            <a:r>
              <a:rPr lang="en-IN" dirty="0"/>
              <a:t>/local/Hadoop/share/Hadoop/</a:t>
            </a:r>
            <a:r>
              <a:rPr lang="en-IN" dirty="0" err="1"/>
              <a:t>mapreduce</a:t>
            </a:r>
            <a:r>
              <a:rPr lang="en-IN" dirty="0"/>
              <a:t>/sources.</a:t>
            </a:r>
          </a:p>
          <a:p>
            <a:r>
              <a:rPr lang="en-IN" dirty="0"/>
              <a:t>Extract the wordcount.java file to desktop.</a:t>
            </a:r>
          </a:p>
          <a:p>
            <a:r>
              <a:rPr lang="en-IN" dirty="0"/>
              <a:t>Open Hadoop-mapreduce-examples-2.6.5-sources.jar in archive manager to display its contents</a:t>
            </a:r>
          </a:p>
          <a:p>
            <a:r>
              <a:rPr lang="en-IN" dirty="0"/>
              <a:t>In the contents you will find several examples to implement </a:t>
            </a:r>
            <a:r>
              <a:rPr lang="en-IN" dirty="0" err="1"/>
              <a:t>mapreduce</a:t>
            </a:r>
            <a:r>
              <a:rPr lang="en-IN" dirty="0"/>
              <a:t> in Hadoop</a:t>
            </a:r>
          </a:p>
          <a:p>
            <a:r>
              <a:rPr lang="en-IN" dirty="0"/>
              <a:t>Select WordCount.java and extract it to the Desktop</a:t>
            </a:r>
          </a:p>
          <a:p>
            <a:r>
              <a:rPr lang="en-IN" dirty="0"/>
              <a:t>Open WordCount.java in </a:t>
            </a:r>
            <a:r>
              <a:rPr lang="en-IN" dirty="0" err="1"/>
              <a:t>gedit</a:t>
            </a:r>
            <a:r>
              <a:rPr lang="en-IN" dirty="0"/>
              <a:t> and delete </a:t>
            </a:r>
            <a:r>
              <a:rPr lang="en-IN" dirty="0">
                <a:solidFill>
                  <a:srgbClr val="FF0000"/>
                </a:solidFill>
              </a:rPr>
              <a:t>package </a:t>
            </a:r>
            <a:r>
              <a:rPr lang="en-IN" dirty="0" err="1">
                <a:solidFill>
                  <a:srgbClr val="FF0000"/>
                </a:solidFill>
              </a:rPr>
              <a:t>org.apache.Hadoop.examples</a:t>
            </a:r>
            <a:r>
              <a:rPr lang="en-IN" dirty="0">
                <a:solidFill>
                  <a:srgbClr val="FF0000"/>
                </a:solidFill>
              </a:rPr>
              <a:t>;</a:t>
            </a:r>
            <a:endParaRPr lang="en-IN" dirty="0"/>
          </a:p>
          <a:p>
            <a:endParaRPr lang="en-IN" dirty="0"/>
          </a:p>
          <a:p>
            <a:pPr marL="0" indent="0">
              <a:buNone/>
            </a:pPr>
            <a:endParaRPr lang="en-IN" dirty="0"/>
          </a:p>
        </p:txBody>
      </p:sp>
    </p:spTree>
    <p:extLst>
      <p:ext uri="{BB962C8B-B14F-4D97-AF65-F5344CB8AC3E}">
        <p14:creationId xmlns:p14="http://schemas.microsoft.com/office/powerpoint/2010/main" val="2299823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DFC063-D8D4-4AE5-AE12-7E99D82EF46D}"/>
              </a:ext>
            </a:extLst>
          </p:cNvPr>
          <p:cNvSpPr txBox="1"/>
          <p:nvPr/>
        </p:nvSpPr>
        <p:spPr>
          <a:xfrm>
            <a:off x="185530" y="0"/>
            <a:ext cx="11873948" cy="923330"/>
          </a:xfrm>
          <a:prstGeom prst="rect">
            <a:avLst/>
          </a:prstGeom>
          <a:noFill/>
        </p:spPr>
        <p:txBody>
          <a:bodyPr wrap="square" rtlCol="0">
            <a:spAutoFit/>
          </a:bodyPr>
          <a:lstStyle/>
          <a:p>
            <a:endParaRPr lang="en-IN" dirty="0"/>
          </a:p>
          <a:p>
            <a:endParaRPr lang="en-IN" dirty="0"/>
          </a:p>
          <a:p>
            <a:pPr marL="285750" indent="-285750">
              <a:buFont typeface="Arial" panose="020B0604020202020204" pitchFamily="34" charset="0"/>
              <a:buChar char="•"/>
            </a:pPr>
            <a:endParaRPr lang="en-IN" dirty="0"/>
          </a:p>
        </p:txBody>
      </p:sp>
      <p:sp>
        <p:nvSpPr>
          <p:cNvPr id="4" name="TextBox 3">
            <a:extLst>
              <a:ext uri="{FF2B5EF4-FFF2-40B4-BE49-F238E27FC236}">
                <a16:creationId xmlns:a16="http://schemas.microsoft.com/office/drawing/2014/main" id="{EA7E0107-770A-4158-AAB8-7FC2AE0BD318}"/>
              </a:ext>
            </a:extLst>
          </p:cNvPr>
          <p:cNvSpPr txBox="1"/>
          <p:nvPr/>
        </p:nvSpPr>
        <p:spPr>
          <a:xfrm>
            <a:off x="649356" y="461665"/>
            <a:ext cx="10893287" cy="5355312"/>
          </a:xfrm>
          <a:prstGeom prst="rect">
            <a:avLst/>
          </a:prstGeom>
          <a:noFill/>
        </p:spPr>
        <p:txBody>
          <a:bodyPr wrap="square" rtlCol="0">
            <a:spAutoFit/>
          </a:bodyPr>
          <a:lstStyle/>
          <a:p>
            <a:endParaRPr lang="en-IN" dirty="0"/>
          </a:p>
          <a:p>
            <a:endParaRPr lang="en-IN" dirty="0"/>
          </a:p>
          <a:p>
            <a:r>
              <a:rPr lang="en-IN" dirty="0"/>
              <a:t>IN THE TERMINAL :-</a:t>
            </a:r>
          </a:p>
          <a:p>
            <a:endParaRPr lang="en-IN" dirty="0"/>
          </a:p>
          <a:p>
            <a:pPr marL="285750" indent="-285750">
              <a:buFont typeface="Arial" panose="020B0604020202020204" pitchFamily="34" charset="0"/>
              <a:buChar char="•"/>
            </a:pPr>
            <a:r>
              <a:rPr lang="en-IN" dirty="0"/>
              <a:t>Write </a:t>
            </a:r>
            <a:r>
              <a:rPr lang="en-IN" dirty="0">
                <a:solidFill>
                  <a:srgbClr val="FF0000"/>
                </a:solidFill>
              </a:rPr>
              <a:t>source ~/.</a:t>
            </a:r>
            <a:r>
              <a:rPr lang="en-IN" dirty="0" err="1">
                <a:solidFill>
                  <a:srgbClr val="FF0000"/>
                </a:solidFill>
              </a:rPr>
              <a:t>bashrc</a:t>
            </a:r>
            <a:r>
              <a:rPr lang="en-IN" dirty="0">
                <a:solidFill>
                  <a:srgbClr val="FF0000"/>
                </a:solidFill>
              </a:rPr>
              <a:t> </a:t>
            </a:r>
            <a:r>
              <a:rPr lang="en-IN" dirty="0"/>
              <a:t>to refresh the terminal.</a:t>
            </a:r>
          </a:p>
          <a:p>
            <a:pPr marL="285750" indent="-285750">
              <a:buFont typeface="Arial" panose="020B0604020202020204" pitchFamily="34" charset="0"/>
              <a:buChar char="•"/>
            </a:pPr>
            <a:r>
              <a:rPr lang="en-IN" dirty="0"/>
              <a:t>Write </a:t>
            </a:r>
            <a:r>
              <a:rPr lang="en-IN" dirty="0">
                <a:solidFill>
                  <a:srgbClr val="FF0000"/>
                </a:solidFill>
              </a:rPr>
              <a:t>start-all.sh</a:t>
            </a:r>
            <a:r>
              <a:rPr lang="en-IN" dirty="0"/>
              <a:t> to start all Hadoop services</a:t>
            </a:r>
          </a:p>
          <a:p>
            <a:pPr marL="285750" indent="-285750">
              <a:buFont typeface="Arial" panose="020B0604020202020204" pitchFamily="34" charset="0"/>
              <a:buChar char="•"/>
            </a:pPr>
            <a:r>
              <a:rPr lang="en-IN" dirty="0"/>
              <a:t>Write </a:t>
            </a:r>
            <a:r>
              <a:rPr lang="en-IN" dirty="0">
                <a:solidFill>
                  <a:srgbClr val="FF0000"/>
                </a:solidFill>
              </a:rPr>
              <a:t>cd Desktop/ </a:t>
            </a:r>
            <a:r>
              <a:rPr lang="en-IN" dirty="0"/>
              <a:t>to change directory to desktop</a:t>
            </a:r>
          </a:p>
          <a:p>
            <a:pPr marL="285750" indent="-285750">
              <a:buFont typeface="Arial" panose="020B0604020202020204" pitchFamily="34" charset="0"/>
              <a:buChar char="•"/>
            </a:pPr>
            <a:r>
              <a:rPr lang="en-IN" dirty="0"/>
              <a:t>Write command </a:t>
            </a:r>
            <a:r>
              <a:rPr lang="en-IN" dirty="0">
                <a:solidFill>
                  <a:srgbClr val="FF0000"/>
                </a:solidFill>
              </a:rPr>
              <a:t>Hadoop </a:t>
            </a:r>
            <a:r>
              <a:rPr lang="en-IN" dirty="0" err="1">
                <a:solidFill>
                  <a:srgbClr val="FF0000"/>
                </a:solidFill>
              </a:rPr>
              <a:t>com.sum.tools.javac.Main</a:t>
            </a:r>
            <a:r>
              <a:rPr lang="en-IN" dirty="0">
                <a:solidFill>
                  <a:srgbClr val="FF0000"/>
                </a:solidFill>
              </a:rPr>
              <a:t> WordCount.java </a:t>
            </a:r>
            <a:r>
              <a:rPr lang="en-IN" dirty="0"/>
              <a:t>to extract the class files of the java file to the desktop</a:t>
            </a:r>
          </a:p>
          <a:p>
            <a:pPr marL="285750" indent="-285750">
              <a:buFont typeface="Arial" panose="020B0604020202020204" pitchFamily="34" charset="0"/>
              <a:buChar char="•"/>
            </a:pPr>
            <a:r>
              <a:rPr lang="en-IN" dirty="0"/>
              <a:t>Write command </a:t>
            </a:r>
            <a:r>
              <a:rPr lang="en-IN" dirty="0">
                <a:solidFill>
                  <a:srgbClr val="FF0000"/>
                </a:solidFill>
              </a:rPr>
              <a:t>jar </a:t>
            </a:r>
            <a:r>
              <a:rPr lang="en-IN" dirty="0" err="1">
                <a:solidFill>
                  <a:srgbClr val="FF0000"/>
                </a:solidFill>
              </a:rPr>
              <a:t>cf</a:t>
            </a:r>
            <a:r>
              <a:rPr lang="en-IN" dirty="0">
                <a:solidFill>
                  <a:srgbClr val="FF0000"/>
                </a:solidFill>
              </a:rPr>
              <a:t> wc.jar </a:t>
            </a:r>
            <a:r>
              <a:rPr lang="en-IN" dirty="0" err="1">
                <a:solidFill>
                  <a:srgbClr val="FF0000"/>
                </a:solidFill>
              </a:rPr>
              <a:t>WordCount</a:t>
            </a:r>
            <a:r>
              <a:rPr lang="en-IN" dirty="0">
                <a:solidFill>
                  <a:srgbClr val="FF0000"/>
                </a:solidFill>
              </a:rPr>
              <a:t>*.class </a:t>
            </a:r>
            <a:r>
              <a:rPr lang="en-IN" dirty="0"/>
              <a:t>:- this command creates a jar file with all the file with name starting with </a:t>
            </a:r>
            <a:r>
              <a:rPr lang="en-IN" dirty="0" err="1"/>
              <a:t>WordCount</a:t>
            </a:r>
            <a:r>
              <a:rPr lang="en-IN" dirty="0"/>
              <a:t> and ending with .class</a:t>
            </a:r>
          </a:p>
          <a:p>
            <a:pPr marL="285750" indent="-285750">
              <a:buFont typeface="Arial" panose="020B0604020202020204" pitchFamily="34" charset="0"/>
              <a:buChar char="•"/>
            </a:pPr>
            <a:r>
              <a:rPr lang="en-IN" dirty="0"/>
              <a:t>Create a text file with some text in it with </a:t>
            </a:r>
            <a:r>
              <a:rPr lang="en-IN" dirty="0">
                <a:solidFill>
                  <a:srgbClr val="FF0000"/>
                </a:solidFill>
              </a:rPr>
              <a:t>touch </a:t>
            </a:r>
            <a:r>
              <a:rPr lang="en-IN" dirty="0"/>
              <a:t>command.</a:t>
            </a:r>
          </a:p>
          <a:p>
            <a:pPr marL="285750" indent="-285750">
              <a:buFont typeface="Arial" panose="020B0604020202020204" pitchFamily="34" charset="0"/>
              <a:buChar char="•"/>
            </a:pPr>
            <a:r>
              <a:rPr lang="en-IN" dirty="0"/>
              <a:t>Use command </a:t>
            </a:r>
            <a:r>
              <a:rPr lang="en-IN" dirty="0">
                <a:solidFill>
                  <a:srgbClr val="FF0000"/>
                </a:solidFill>
              </a:rPr>
              <a:t>Hadoop fs –</a:t>
            </a:r>
            <a:r>
              <a:rPr lang="en-IN" dirty="0" err="1">
                <a:solidFill>
                  <a:srgbClr val="FF0000"/>
                </a:solidFill>
              </a:rPr>
              <a:t>mkdir</a:t>
            </a:r>
            <a:r>
              <a:rPr lang="en-IN" dirty="0">
                <a:solidFill>
                  <a:srgbClr val="FF0000"/>
                </a:solidFill>
              </a:rPr>
              <a:t> name</a:t>
            </a:r>
            <a:r>
              <a:rPr lang="en-IN" dirty="0"/>
              <a:t> to create a directory in Hadoop file system.</a:t>
            </a:r>
          </a:p>
          <a:p>
            <a:pPr marL="285750" indent="-285750">
              <a:buFont typeface="Arial" panose="020B0604020202020204" pitchFamily="34" charset="0"/>
              <a:buChar char="•"/>
            </a:pPr>
            <a:r>
              <a:rPr lang="en-IN" dirty="0"/>
              <a:t>Write command </a:t>
            </a:r>
            <a:r>
              <a:rPr lang="en-IN" dirty="0">
                <a:solidFill>
                  <a:srgbClr val="FF0000"/>
                </a:solidFill>
              </a:rPr>
              <a:t>Hadoop fs –put </a:t>
            </a:r>
            <a:r>
              <a:rPr lang="en-IN" dirty="0" err="1">
                <a:solidFill>
                  <a:srgbClr val="FF0000"/>
                </a:solidFill>
              </a:rPr>
              <a:t>text_file</a:t>
            </a:r>
            <a:r>
              <a:rPr lang="en-IN" dirty="0">
                <a:solidFill>
                  <a:srgbClr val="FF0000"/>
                </a:solidFill>
              </a:rPr>
              <a:t> </a:t>
            </a:r>
            <a:r>
              <a:rPr lang="en-IN" dirty="0" err="1">
                <a:solidFill>
                  <a:srgbClr val="FF0000"/>
                </a:solidFill>
              </a:rPr>
              <a:t>directory_name</a:t>
            </a:r>
            <a:r>
              <a:rPr lang="en-IN" dirty="0">
                <a:solidFill>
                  <a:srgbClr val="FF0000"/>
                </a:solidFill>
              </a:rPr>
              <a:t>/ </a:t>
            </a:r>
            <a:r>
              <a:rPr lang="en-IN" dirty="0"/>
              <a:t>to put the text file in Hadoop file system directory.</a:t>
            </a:r>
          </a:p>
          <a:p>
            <a:pPr marL="285750" indent="-285750">
              <a:buFont typeface="Arial" panose="020B0604020202020204" pitchFamily="34" charset="0"/>
              <a:buChar char="•"/>
            </a:pPr>
            <a:r>
              <a:rPr lang="en-IN" dirty="0"/>
              <a:t>Finally write command </a:t>
            </a:r>
            <a:r>
              <a:rPr lang="en-IN" dirty="0">
                <a:solidFill>
                  <a:srgbClr val="FF0000"/>
                </a:solidFill>
              </a:rPr>
              <a:t>Hadoop jar wc.jar </a:t>
            </a:r>
            <a:r>
              <a:rPr lang="en-IN" dirty="0" err="1">
                <a:solidFill>
                  <a:srgbClr val="FF0000"/>
                </a:solidFill>
              </a:rPr>
              <a:t>WordCount</a:t>
            </a:r>
            <a:r>
              <a:rPr lang="en-IN" dirty="0">
                <a:solidFill>
                  <a:srgbClr val="FF0000"/>
                </a:solidFill>
              </a:rPr>
              <a:t> /</a:t>
            </a:r>
            <a:r>
              <a:rPr lang="en-IN" dirty="0" err="1">
                <a:solidFill>
                  <a:srgbClr val="FF0000"/>
                </a:solidFill>
              </a:rPr>
              <a:t>directory_name</a:t>
            </a:r>
            <a:r>
              <a:rPr lang="en-IN" dirty="0">
                <a:solidFill>
                  <a:srgbClr val="FF0000"/>
                </a:solidFill>
              </a:rPr>
              <a:t>/text file/</a:t>
            </a:r>
            <a:r>
              <a:rPr lang="en-IN" dirty="0" err="1">
                <a:solidFill>
                  <a:srgbClr val="FF0000"/>
                </a:solidFill>
              </a:rPr>
              <a:t>folder_name</a:t>
            </a:r>
            <a:r>
              <a:rPr lang="en-IN" dirty="0">
                <a:solidFill>
                  <a:srgbClr val="FF0000"/>
                </a:solidFill>
              </a:rPr>
              <a:t> </a:t>
            </a:r>
            <a:r>
              <a:rPr lang="en-IN" dirty="0"/>
              <a:t>:- this command will implement the Word Count algorithm on the text file and save the result in the Hadoop server in the folder with name given in the command</a:t>
            </a:r>
          </a:p>
          <a:p>
            <a:pPr marL="285750" indent="-285750">
              <a:buFont typeface="Arial" panose="020B0604020202020204" pitchFamily="34" charset="0"/>
              <a:buChar char="•"/>
            </a:pPr>
            <a:r>
              <a:rPr lang="en-IN" dirty="0"/>
              <a:t>Go to the Hadoop server by writing </a:t>
            </a:r>
            <a:r>
              <a:rPr lang="en-IN" dirty="0">
                <a:solidFill>
                  <a:srgbClr val="FF0000"/>
                </a:solidFill>
              </a:rPr>
              <a:t>localhost:50070 </a:t>
            </a:r>
            <a:r>
              <a:rPr lang="en-IN" dirty="0"/>
              <a:t>on the browser and check the result in the</a:t>
            </a:r>
          </a:p>
          <a:p>
            <a:r>
              <a:rPr lang="en-IN" dirty="0"/>
              <a:t>       “Utilities-&gt;Browse your file system” category</a:t>
            </a:r>
          </a:p>
        </p:txBody>
      </p:sp>
    </p:spTree>
    <p:extLst>
      <p:ext uri="{BB962C8B-B14F-4D97-AF65-F5344CB8AC3E}">
        <p14:creationId xmlns:p14="http://schemas.microsoft.com/office/powerpoint/2010/main" val="4275902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C354E-6486-4550-8C22-00D4CB6E00E1}"/>
              </a:ext>
            </a:extLst>
          </p:cNvPr>
          <p:cNvSpPr>
            <a:spLocks noGrp="1"/>
          </p:cNvSpPr>
          <p:nvPr>
            <p:ph type="title"/>
          </p:nvPr>
        </p:nvSpPr>
        <p:spPr/>
        <p:txBody>
          <a:bodyPr/>
          <a:lstStyle/>
          <a:p>
            <a:r>
              <a:rPr lang="en-IN" dirty="0"/>
              <a:t>OUTPUT &gt;</a:t>
            </a:r>
          </a:p>
        </p:txBody>
      </p:sp>
      <p:pic>
        <p:nvPicPr>
          <p:cNvPr id="4" name="Picture 3" descr="A screenshot of a cell phone&#10;&#10;Description generated with very high confidence">
            <a:extLst>
              <a:ext uri="{FF2B5EF4-FFF2-40B4-BE49-F238E27FC236}">
                <a16:creationId xmlns:a16="http://schemas.microsoft.com/office/drawing/2014/main" id="{6B8462DD-F65A-4FB5-9827-E5A8C74CBB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8381" y="1690688"/>
            <a:ext cx="7695238" cy="4685714"/>
          </a:xfrm>
          <a:prstGeom prst="rect">
            <a:avLst/>
          </a:prstGeom>
        </p:spPr>
      </p:pic>
    </p:spTree>
    <p:extLst>
      <p:ext uri="{BB962C8B-B14F-4D97-AF65-F5344CB8AC3E}">
        <p14:creationId xmlns:p14="http://schemas.microsoft.com/office/powerpoint/2010/main" val="102351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TotalTime>
  <Words>495</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MAP REDUCE</vt:lpstr>
      <vt:lpstr>WHAT IS MAP REDUCE?</vt:lpstr>
      <vt:lpstr>THE ALGORITHM (working of MapReduce)</vt:lpstr>
      <vt:lpstr>HOW BIG DATA IS MAPPED AND REDUCED</vt:lpstr>
      <vt:lpstr>SOME MAPREDUCE ALGORITHMS PROVIDED BY APACHE HADOOP:</vt:lpstr>
      <vt:lpstr>IMPLEMENTATION OF MAPREDUCE FUNCTIONS IN HADOOP</vt:lpstr>
      <vt:lpstr>Algorithm Of Word_Count Example :</vt:lpstr>
      <vt:lpstr>PowerPoint Presentation</vt:lpstr>
      <vt:lpstr>OUTPUT &gt;</vt:lpstr>
      <vt:lpstr>PowerPoint Presentation</vt:lpstr>
      <vt:lpstr>PowerPoint Presentation</vt:lpstr>
      <vt:lpstr>Points to keep in mind while implementing this algorithms to remaining Map Reduce Functions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 REDUCE</dc:title>
  <dc:creator>Simranjit Singh</dc:creator>
  <cp:lastModifiedBy>Mayur Jain</cp:lastModifiedBy>
  <cp:revision>26</cp:revision>
  <dcterms:created xsi:type="dcterms:W3CDTF">2018-07-01T10:35:02Z</dcterms:created>
  <dcterms:modified xsi:type="dcterms:W3CDTF">2018-07-01T19:14:34Z</dcterms:modified>
</cp:coreProperties>
</file>