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6" r:id="rId2"/>
    <p:sldId id="262" r:id="rId3"/>
    <p:sldId id="263" r:id="rId4"/>
    <p:sldId id="264" r:id="rId5"/>
    <p:sldId id="265" r:id="rId6"/>
    <p:sldId id="267" r:id="rId7"/>
    <p:sldId id="268" r:id="rId8"/>
    <p:sldId id="266" r:id="rId9"/>
    <p:sldId id="269" r:id="rId10"/>
    <p:sldId id="270" r:id="rId11"/>
    <p:sldId id="271" r:id="rId12"/>
    <p:sldId id="272" r:id="rId13"/>
    <p:sldId id="273" r:id="rId14"/>
    <p:sldId id="257" r:id="rId15"/>
    <p:sldId id="258" r:id="rId16"/>
    <p:sldId id="259" r:id="rId17"/>
    <p:sldId id="260"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498" y="24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3C7EAB-6A55-4768-82D2-D2DAC09A7E46}" type="datetimeFigureOut">
              <a:rPr lang="en-IN" smtClean="0"/>
              <a:t>02-07-2018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3FFCF1-D1D8-4C20-AC6C-D16DB86FC6F7}" type="slidenum">
              <a:rPr lang="en-IN" smtClean="0"/>
              <a:t>‹#›</a:t>
            </a:fld>
            <a:endParaRPr lang="en-IN"/>
          </a:p>
        </p:txBody>
      </p:sp>
    </p:spTree>
    <p:extLst>
      <p:ext uri="{BB962C8B-B14F-4D97-AF65-F5344CB8AC3E}">
        <p14:creationId xmlns:p14="http://schemas.microsoft.com/office/powerpoint/2010/main" val="1682906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9A5F9C-8D1A-4915-879E-148AF7C114E6}" type="slidenum">
              <a:rPr lang="en-US" smtClean="0"/>
              <a:pPr/>
              <a:t>5</a:t>
            </a:fld>
            <a:endParaRPr lang="en-US"/>
          </a:p>
        </p:txBody>
      </p:sp>
    </p:spTree>
    <p:extLst>
      <p:ext uri="{BB962C8B-B14F-4D97-AF65-F5344CB8AC3E}">
        <p14:creationId xmlns:p14="http://schemas.microsoft.com/office/powerpoint/2010/main" val="1083746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451" name="Group 450"/>
          <p:cNvGrpSpPr/>
          <p:nvPr/>
        </p:nvGrpSpPr>
        <p:grpSpPr>
          <a:xfrm>
            <a:off x="0" y="0"/>
            <a:ext cx="9555163" cy="6853238"/>
            <a:chOff x="1524000" y="0"/>
            <a:chExt cx="9555163" cy="6853238"/>
          </a:xfrm>
        </p:grpSpPr>
        <p:sp>
          <p:nvSpPr>
            <p:cNvPr id="452"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3"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4"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5"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6"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7"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8"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9"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0"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1"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62"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3"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4"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5"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6"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7"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1283114" y="1168329"/>
            <a:ext cx="6586124" cy="4537816"/>
            <a:chOff x="1283114" y="1168329"/>
            <a:chExt cx="6586124" cy="4537816"/>
          </a:xfrm>
        </p:grpSpPr>
        <p:sp>
          <p:nvSpPr>
            <p:cNvPr id="39" name="Rectangle 38"/>
            <p:cNvSpPr/>
            <p:nvPr/>
          </p:nvSpPr>
          <p:spPr>
            <a:xfrm>
              <a:off x="1283114" y="1168329"/>
              <a:ext cx="658612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283114" y="1973001"/>
              <a:ext cx="658612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1" name="Isosceles Triangle 39"/>
            <p:cNvSpPr/>
            <p:nvPr/>
          </p:nvSpPr>
          <p:spPr>
            <a:xfrm rot="10800000">
              <a:off x="4362524" y="5355082"/>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359091" y="2055278"/>
            <a:ext cx="6428445" cy="1810636"/>
          </a:xfrm>
        </p:spPr>
        <p:txBody>
          <a:bodyPr bIns="0" anchor="b">
            <a:normAutofit/>
          </a:bodyPr>
          <a:lstStyle>
            <a:lvl1pPr algn="ctr">
              <a:lnSpc>
                <a:spcPct val="80000"/>
              </a:lnSpc>
              <a:defRPr sz="4800" spc="-113">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359091" y="3941492"/>
            <a:ext cx="6428445" cy="1334120"/>
          </a:xfrm>
        </p:spPr>
        <p:txBody>
          <a:bodyPr tIns="0">
            <a:normAutofit/>
          </a:bodyPr>
          <a:lstStyle>
            <a:lvl1pPr marL="0" indent="0" algn="ctr">
              <a:lnSpc>
                <a:spcPct val="100000"/>
              </a:lnSpc>
              <a:buNone/>
              <a:defRPr sz="1800" b="0">
                <a:solidFill>
                  <a:srgbClr val="FFFEFF"/>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40080" y="320040"/>
            <a:ext cx="2743200" cy="320040"/>
          </a:xfrm>
        </p:spPr>
        <p:txBody>
          <a:bodyPr vert="horz" lIns="91440" tIns="45720" rIns="91440" bIns="45720" rtlCol="0" anchor="ctr"/>
          <a:lstStyle>
            <a:lvl1pPr>
              <a:defRPr lang="en-US"/>
            </a:lvl1pPr>
          </a:lstStyle>
          <a:p>
            <a:fld id="{1D8BD707-D9CF-40AE-B4C6-C98DA3205C09}" type="datetimeFigureOut">
              <a:rPr lang="en-US" smtClean="0"/>
              <a:pPr/>
              <a:t>7/2/2018</a:t>
            </a:fld>
            <a:endParaRPr lang="en-US"/>
          </a:p>
        </p:txBody>
      </p:sp>
      <p:sp>
        <p:nvSpPr>
          <p:cNvPr id="5" name="Footer Placeholder 4"/>
          <p:cNvSpPr>
            <a:spLocks noGrp="1"/>
          </p:cNvSpPr>
          <p:nvPr>
            <p:ph type="ftr" sz="quarter" idx="11"/>
          </p:nvPr>
        </p:nvSpPr>
        <p:spPr>
          <a:xfrm>
            <a:off x="640080" y="6227064"/>
            <a:ext cx="7854696"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7808976" y="320040"/>
            <a:ext cx="685800" cy="320040"/>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8212892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85" name="Group 84"/>
          <p:cNvGrpSpPr/>
          <p:nvPr/>
        </p:nvGrpSpPr>
        <p:grpSpPr>
          <a:xfrm>
            <a:off x="-286226" y="0"/>
            <a:ext cx="9421759" cy="6858001"/>
            <a:chOff x="1243013" y="0"/>
            <a:chExt cx="9402763" cy="6858001"/>
          </a:xfrm>
        </p:grpSpPr>
        <p:sp>
          <p:nvSpPr>
            <p:cNvPr id="8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3"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2" name="Group 31"/>
          <p:cNvGrpSpPr/>
          <p:nvPr/>
        </p:nvGrpSpPr>
        <p:grpSpPr>
          <a:xfrm>
            <a:off x="640080" y="1699589"/>
            <a:ext cx="3286552" cy="3470421"/>
            <a:chOff x="640080" y="1699589"/>
            <a:chExt cx="3286552" cy="3470421"/>
          </a:xfrm>
        </p:grpSpPr>
        <p:sp>
          <p:nvSpPr>
            <p:cNvPr id="42" name="Rectangle 41"/>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3786" y="2349926"/>
            <a:ext cx="3113815" cy="2472774"/>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415686" y="794719"/>
            <a:ext cx="4095643"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08714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51" name="Group 50"/>
          <p:cNvGrpSpPr/>
          <p:nvPr/>
        </p:nvGrpSpPr>
        <p:grpSpPr>
          <a:xfrm flipH="1">
            <a:off x="0" y="0"/>
            <a:ext cx="9421759" cy="6858001"/>
            <a:chOff x="1243013" y="0"/>
            <a:chExt cx="9402763" cy="6858001"/>
          </a:xfrm>
        </p:grpSpPr>
        <p:sp>
          <p:nvSpPr>
            <p:cNvPr id="5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5" name="Group 84"/>
          <p:cNvGrpSpPr/>
          <p:nvPr/>
        </p:nvGrpSpPr>
        <p:grpSpPr>
          <a:xfrm>
            <a:off x="5228134" y="1699589"/>
            <a:ext cx="3286552" cy="3470421"/>
            <a:chOff x="640080" y="1699589"/>
            <a:chExt cx="3286552" cy="3470421"/>
          </a:xfrm>
        </p:grpSpPr>
        <p:sp>
          <p:nvSpPr>
            <p:cNvPr id="86" name="Rectangle 85"/>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Rectangle 87"/>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5313609" y="2349924"/>
            <a:ext cx="3112047" cy="2464951"/>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43258" y="802808"/>
            <a:ext cx="4118291" cy="525480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40080" y="320040"/>
            <a:ext cx="2743200" cy="320040"/>
          </a:xfrm>
        </p:spPr>
        <p:txBody>
          <a:bodyPr/>
          <a:lstStyle/>
          <a:p>
            <a:fld id="{1D8BD707-D9CF-40AE-B4C6-C98DA3205C09}" type="datetimeFigureOut">
              <a:rPr lang="en-US" smtClean="0"/>
              <a:pPr/>
              <a:t>7/2/2018</a:t>
            </a:fld>
            <a:endParaRPr lang="en-US"/>
          </a:p>
        </p:txBody>
      </p:sp>
      <p:sp>
        <p:nvSpPr>
          <p:cNvPr id="5" name="Footer Placeholder 4"/>
          <p:cNvSpPr>
            <a:spLocks noGrp="1"/>
          </p:cNvSpPr>
          <p:nvPr>
            <p:ph type="ftr" sz="quarter" idx="11"/>
          </p:nvPr>
        </p:nvSpPr>
        <p:spPr>
          <a:xfrm>
            <a:off x="640080" y="6227064"/>
            <a:ext cx="7854696" cy="320040"/>
          </a:xfrm>
        </p:spPr>
        <p:txBody>
          <a:bodyPr/>
          <a:lstStyle/>
          <a:p>
            <a:endParaRPr lang="en-US"/>
          </a:p>
        </p:txBody>
      </p:sp>
      <p:sp>
        <p:nvSpPr>
          <p:cNvPr id="6" name="Slide Number Placeholder 5"/>
          <p:cNvSpPr>
            <a:spLocks noGrp="1"/>
          </p:cNvSpPr>
          <p:nvPr>
            <p:ph type="sldNum" sz="quarter" idx="12"/>
          </p:nvPr>
        </p:nvSpPr>
        <p:spPr>
          <a:xfrm>
            <a:off x="7808976" y="320040"/>
            <a:ext cx="685800" cy="320040"/>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34877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65" name="Group 64"/>
          <p:cNvGrpSpPr/>
          <p:nvPr/>
        </p:nvGrpSpPr>
        <p:grpSpPr>
          <a:xfrm>
            <a:off x="-286226" y="0"/>
            <a:ext cx="9421759" cy="6858001"/>
            <a:chOff x="1243013" y="0"/>
            <a:chExt cx="9402763" cy="6858001"/>
          </a:xfrm>
        </p:grpSpPr>
        <p:sp>
          <p:nvSpPr>
            <p:cNvPr id="6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0" name="Group 19"/>
          <p:cNvGrpSpPr/>
          <p:nvPr/>
        </p:nvGrpSpPr>
        <p:grpSpPr>
          <a:xfrm>
            <a:off x="640080" y="1699589"/>
            <a:ext cx="3286552" cy="3470421"/>
            <a:chOff x="640080" y="1699589"/>
            <a:chExt cx="3286552" cy="3470421"/>
          </a:xfrm>
        </p:grpSpPr>
        <p:sp>
          <p:nvSpPr>
            <p:cNvPr id="21" name="Rectangle 2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8" cy="246495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4415687" y="803186"/>
            <a:ext cx="4091410"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7226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4" name="Group 773"/>
          <p:cNvGrpSpPr/>
          <p:nvPr/>
        </p:nvGrpSpPr>
        <p:grpSpPr>
          <a:xfrm>
            <a:off x="0" y="0"/>
            <a:ext cx="9555163" cy="6853238"/>
            <a:chOff x="1524000" y="0"/>
            <a:chExt cx="9555163" cy="6853238"/>
          </a:xfrm>
        </p:grpSpPr>
        <p:sp>
          <p:nvSpPr>
            <p:cNvPr id="775"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6"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7"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8"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79"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0"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1"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2"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3"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4"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85"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6"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7"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8"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9"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0"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2403476" y="1158902"/>
            <a:ext cx="4317684" cy="4537816"/>
            <a:chOff x="2403476" y="1158902"/>
            <a:chExt cx="4317684" cy="4537816"/>
          </a:xfrm>
        </p:grpSpPr>
        <p:sp>
          <p:nvSpPr>
            <p:cNvPr id="28" name="Rectangle 27"/>
            <p:cNvSpPr/>
            <p:nvPr/>
          </p:nvSpPr>
          <p:spPr>
            <a:xfrm>
              <a:off x="2403476" y="1158902"/>
              <a:ext cx="431768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2403476" y="1963574"/>
              <a:ext cx="431768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Isosceles Triangle 28"/>
            <p:cNvSpPr/>
            <p:nvPr/>
          </p:nvSpPr>
          <p:spPr>
            <a:xfrm rot="10800000">
              <a:off x="4358702" y="5345655"/>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479148" y="2028827"/>
            <a:ext cx="4162952" cy="1732474"/>
          </a:xfrm>
        </p:spPr>
        <p:txBody>
          <a:bodyPr bIns="0" anchor="b">
            <a:normAutofit/>
          </a:bodyPr>
          <a:lstStyle>
            <a:lvl1pPr algn="ctr">
              <a:defRPr sz="36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79148" y="3843338"/>
            <a:ext cx="4162952" cy="1426097"/>
          </a:xfrm>
        </p:spPr>
        <p:txBody>
          <a:bodyPr tIns="0">
            <a:normAutofit/>
          </a:bodyPr>
          <a:lstStyle>
            <a:lvl1pPr marL="0" indent="0" algn="ctr">
              <a:buNone/>
              <a:defRPr sz="1600">
                <a:solidFill>
                  <a:srgbClr val="FFFEFF"/>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40080" y="320040"/>
            <a:ext cx="2743200" cy="320040"/>
          </a:xfrm>
        </p:spPr>
        <p:txBody>
          <a:bodyPr/>
          <a:lstStyle/>
          <a:p>
            <a:fld id="{1D8BD707-D9CF-40AE-B4C6-C98DA3205C09}" type="datetimeFigureOut">
              <a:rPr lang="en-US" smtClean="0"/>
              <a:pPr/>
              <a:t>7/2/2018</a:t>
            </a:fld>
            <a:endParaRPr lang="en-US"/>
          </a:p>
        </p:txBody>
      </p:sp>
      <p:sp>
        <p:nvSpPr>
          <p:cNvPr id="5" name="Footer Placeholder 4"/>
          <p:cNvSpPr>
            <a:spLocks noGrp="1"/>
          </p:cNvSpPr>
          <p:nvPr>
            <p:ph type="ftr" sz="quarter" idx="11"/>
          </p:nvPr>
        </p:nvSpPr>
        <p:spPr>
          <a:xfrm>
            <a:off x="640080" y="6227064"/>
            <a:ext cx="7854696"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7808976" y="320040"/>
            <a:ext cx="685800" cy="320040"/>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04972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41" name="Group 40"/>
          <p:cNvGrpSpPr/>
          <p:nvPr/>
        </p:nvGrpSpPr>
        <p:grpSpPr>
          <a:xfrm>
            <a:off x="-286226" y="0"/>
            <a:ext cx="9421759" cy="6858001"/>
            <a:chOff x="1243013" y="0"/>
            <a:chExt cx="9402763" cy="6858001"/>
          </a:xfrm>
        </p:grpSpPr>
        <p:sp>
          <p:nvSpPr>
            <p:cNvPr id="4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2" name="Group 61"/>
          <p:cNvGrpSpPr/>
          <p:nvPr/>
        </p:nvGrpSpPr>
        <p:grpSpPr>
          <a:xfrm>
            <a:off x="640080" y="1699589"/>
            <a:ext cx="3286552" cy="3470421"/>
            <a:chOff x="640080" y="1699589"/>
            <a:chExt cx="3286552" cy="3470421"/>
          </a:xfrm>
        </p:grpSpPr>
        <p:sp>
          <p:nvSpPr>
            <p:cNvPr id="63" name="Rectangle 6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6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19952" y="2355068"/>
            <a:ext cx="3122163" cy="2459808"/>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423014" y="804029"/>
            <a:ext cx="4091674" cy="245934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20283" y="3585104"/>
            <a:ext cx="4094404" cy="24706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40080" y="320040"/>
            <a:ext cx="2743200" cy="320040"/>
          </a:xfrm>
        </p:spPr>
        <p:txBody>
          <a:bodyPr/>
          <a:lstStyle/>
          <a:p>
            <a:fld id="{1D8BD707-D9CF-40AE-B4C6-C98DA3205C09}" type="datetimeFigureOut">
              <a:rPr lang="en-US" smtClean="0"/>
              <a:pPr/>
              <a:t>7/2/2018</a:t>
            </a:fld>
            <a:endParaRPr lang="en-US"/>
          </a:p>
        </p:txBody>
      </p:sp>
      <p:sp>
        <p:nvSpPr>
          <p:cNvPr id="6" name="Footer Placeholder 5"/>
          <p:cNvSpPr>
            <a:spLocks noGrp="1"/>
          </p:cNvSpPr>
          <p:nvPr>
            <p:ph type="ftr" sz="quarter" idx="11"/>
          </p:nvPr>
        </p:nvSpPr>
        <p:spPr>
          <a:xfrm>
            <a:off x="640080" y="6227064"/>
            <a:ext cx="7854696" cy="320040"/>
          </a:xfrm>
        </p:spPr>
        <p:txBody>
          <a:bodyPr/>
          <a:lstStyle/>
          <a:p>
            <a:endParaRPr lang="en-US"/>
          </a:p>
        </p:txBody>
      </p:sp>
      <p:sp>
        <p:nvSpPr>
          <p:cNvPr id="7" name="Slide Number Placeholder 6"/>
          <p:cNvSpPr>
            <a:spLocks noGrp="1"/>
          </p:cNvSpPr>
          <p:nvPr>
            <p:ph type="sldNum" sz="quarter" idx="12"/>
          </p:nvPr>
        </p:nvSpPr>
        <p:spPr>
          <a:xfrm>
            <a:off x="7808976" y="320040"/>
            <a:ext cx="685800" cy="320040"/>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78771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8" name="Group 37"/>
          <p:cNvGrpSpPr/>
          <p:nvPr/>
        </p:nvGrpSpPr>
        <p:grpSpPr>
          <a:xfrm>
            <a:off x="-286226" y="0"/>
            <a:ext cx="9421759" cy="6858001"/>
            <a:chOff x="1243013" y="0"/>
            <a:chExt cx="9402763" cy="6858001"/>
          </a:xfrm>
        </p:grpSpPr>
        <p:sp>
          <p:nvSpPr>
            <p:cNvPr id="39"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5"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6"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640080" y="1699589"/>
            <a:ext cx="3286552" cy="3470421"/>
            <a:chOff x="640080" y="1699589"/>
            <a:chExt cx="3286552" cy="3470421"/>
          </a:xfrm>
        </p:grpSpPr>
        <p:sp>
          <p:nvSpPr>
            <p:cNvPr id="60" name="Rectangle 59"/>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19952" y="2355848"/>
            <a:ext cx="3122163" cy="2459028"/>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4706612" y="802200"/>
            <a:ext cx="3805123" cy="685800"/>
          </a:xfrm>
        </p:spPr>
        <p:txBody>
          <a:bodyPr anchor="ctr">
            <a:noAutofit/>
          </a:bodyPr>
          <a:lstStyle>
            <a:lvl1pPr marL="0" indent="0" algn="l">
              <a:lnSpc>
                <a:spcPct val="100000"/>
              </a:lnSpc>
              <a:buNone/>
              <a:defRPr sz="18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06636" y="1487999"/>
            <a:ext cx="3804674" cy="17753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95010" y="3585518"/>
            <a:ext cx="3819675" cy="685800"/>
          </a:xfrm>
        </p:spPr>
        <p:txBody>
          <a:bodyPr anchor="ctr">
            <a:noAutofit/>
          </a:bodyPr>
          <a:lstStyle>
            <a:lvl1pPr marL="0" indent="0" algn="l">
              <a:lnSpc>
                <a:spcPct val="100000"/>
              </a:lnSpc>
              <a:buNone/>
              <a:defRPr sz="18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95010" y="4270332"/>
            <a:ext cx="3819675" cy="17854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40080" y="320040"/>
            <a:ext cx="2743200" cy="320040"/>
          </a:xfrm>
        </p:spPr>
        <p:txBody>
          <a:bodyPr/>
          <a:lstStyle/>
          <a:p>
            <a:fld id="{1D8BD707-D9CF-40AE-B4C6-C98DA3205C09}" type="datetimeFigureOut">
              <a:rPr lang="en-US" smtClean="0"/>
              <a:pPr/>
              <a:t>7/2/2018</a:t>
            </a:fld>
            <a:endParaRPr lang="en-US"/>
          </a:p>
        </p:txBody>
      </p:sp>
      <p:sp>
        <p:nvSpPr>
          <p:cNvPr id="8" name="Footer Placeholder 7"/>
          <p:cNvSpPr>
            <a:spLocks noGrp="1"/>
          </p:cNvSpPr>
          <p:nvPr>
            <p:ph type="ftr" sz="quarter" idx="11"/>
          </p:nvPr>
        </p:nvSpPr>
        <p:spPr>
          <a:xfrm>
            <a:off x="640080" y="6227064"/>
            <a:ext cx="7854696" cy="320040"/>
          </a:xfrm>
        </p:spPr>
        <p:txBody>
          <a:bodyPr/>
          <a:lstStyle/>
          <a:p>
            <a:endParaRPr lang="en-US"/>
          </a:p>
        </p:txBody>
      </p:sp>
      <p:sp>
        <p:nvSpPr>
          <p:cNvPr id="9" name="Slide Number Placeholder 8"/>
          <p:cNvSpPr>
            <a:spLocks noGrp="1"/>
          </p:cNvSpPr>
          <p:nvPr>
            <p:ph type="sldNum" sz="quarter" idx="12"/>
          </p:nvPr>
        </p:nvSpPr>
        <p:spPr>
          <a:xfrm>
            <a:off x="7808976" y="320040"/>
            <a:ext cx="685800" cy="320040"/>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0665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6" name="Group 75"/>
          <p:cNvGrpSpPr/>
          <p:nvPr/>
        </p:nvGrpSpPr>
        <p:grpSpPr>
          <a:xfrm>
            <a:off x="-286226" y="0"/>
            <a:ext cx="9421759" cy="6858001"/>
            <a:chOff x="1243013" y="0"/>
            <a:chExt cx="9402763" cy="6858001"/>
          </a:xfrm>
        </p:grpSpPr>
        <p:sp>
          <p:nvSpPr>
            <p:cNvPr id="77"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0" name="Group 39"/>
          <p:cNvGrpSpPr/>
          <p:nvPr/>
        </p:nvGrpSpPr>
        <p:grpSpPr>
          <a:xfrm>
            <a:off x="640080" y="1699589"/>
            <a:ext cx="3286552" cy="3470421"/>
            <a:chOff x="640080" y="1699589"/>
            <a:chExt cx="3286552" cy="3470421"/>
          </a:xfrm>
        </p:grpSpPr>
        <p:sp>
          <p:nvSpPr>
            <p:cNvPr id="41" name="Rectangle 4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7" cy="246495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7/2/2018</a:t>
            </a:fld>
            <a:endParaRPr lang="en-US"/>
          </a:p>
        </p:txBody>
      </p:sp>
      <p:sp>
        <p:nvSpPr>
          <p:cNvPr id="4" name="Footer Placeholder 3"/>
          <p:cNvSpPr>
            <a:spLocks noGrp="1"/>
          </p:cNvSpPr>
          <p:nvPr>
            <p:ph type="ftr" sz="quarter" idx="11"/>
          </p:nvPr>
        </p:nvSpPr>
        <p:spPr>
          <a:xfrm>
            <a:off x="640080" y="6227064"/>
            <a:ext cx="7854696" cy="320040"/>
          </a:xfrm>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22004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40080" y="320040"/>
            <a:ext cx="2743200" cy="320040"/>
          </a:xfrm>
        </p:spPr>
        <p:txBody>
          <a:bodyPr/>
          <a:lstStyle/>
          <a:p>
            <a:fld id="{1D8BD707-D9CF-40AE-B4C6-C98DA3205C09}" type="datetimeFigureOut">
              <a:rPr lang="en-US" smtClean="0"/>
              <a:pPr/>
              <a:t>7/2/2018</a:t>
            </a:fld>
            <a:endParaRPr lang="en-US"/>
          </a:p>
        </p:txBody>
      </p:sp>
      <p:sp>
        <p:nvSpPr>
          <p:cNvPr id="3" name="Footer Placeholder 2"/>
          <p:cNvSpPr>
            <a:spLocks noGrp="1"/>
          </p:cNvSpPr>
          <p:nvPr>
            <p:ph type="ftr" sz="quarter" idx="11"/>
          </p:nvPr>
        </p:nvSpPr>
        <p:spPr>
          <a:xfrm>
            <a:off x="640080" y="6227064"/>
            <a:ext cx="7854696" cy="320040"/>
          </a:xfrm>
        </p:spPr>
        <p:txBody>
          <a:bodyPr/>
          <a:lstStyle/>
          <a:p>
            <a:endParaRPr lang="en-US"/>
          </a:p>
        </p:txBody>
      </p:sp>
      <p:sp>
        <p:nvSpPr>
          <p:cNvPr id="4" name="Slide Number Placeholder 3"/>
          <p:cNvSpPr>
            <a:spLocks noGrp="1"/>
          </p:cNvSpPr>
          <p:nvPr>
            <p:ph type="sldNum" sz="quarter" idx="12"/>
          </p:nvPr>
        </p:nvSpPr>
        <p:spPr>
          <a:xfrm>
            <a:off x="7808976" y="320040"/>
            <a:ext cx="685800" cy="320040"/>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20448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7" name="Group 86"/>
          <p:cNvGrpSpPr/>
          <p:nvPr/>
        </p:nvGrpSpPr>
        <p:grpSpPr>
          <a:xfrm>
            <a:off x="-286226" y="0"/>
            <a:ext cx="9421759" cy="6858001"/>
            <a:chOff x="1243013" y="0"/>
            <a:chExt cx="9402763" cy="6858001"/>
          </a:xfrm>
        </p:grpSpPr>
        <p:sp>
          <p:nvSpPr>
            <p:cNvPr id="88"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4"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4"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5"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2" name="Group 41"/>
          <p:cNvGrpSpPr/>
          <p:nvPr/>
        </p:nvGrpSpPr>
        <p:grpSpPr>
          <a:xfrm>
            <a:off x="640080" y="1699589"/>
            <a:ext cx="3286552" cy="3470421"/>
            <a:chOff x="640080" y="1699589"/>
            <a:chExt cx="3286552" cy="3470421"/>
          </a:xfrm>
        </p:grpSpPr>
        <p:sp>
          <p:nvSpPr>
            <p:cNvPr id="43" name="Rectangle 4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7" cy="1225399"/>
          </a:xfrm>
        </p:spPr>
        <p:txBody>
          <a:bodyPr bIns="0" anchor="b">
            <a:noAutofit/>
          </a:bodyPr>
          <a:lstStyle>
            <a:lvl1pPr algn="ctr">
              <a:defRPr sz="28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4415686" y="801390"/>
            <a:ext cx="4095643" cy="524949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5554" y="3575324"/>
            <a:ext cx="3112047" cy="1239552"/>
          </a:xfrm>
        </p:spPr>
        <p:txBody>
          <a:bodyPr>
            <a:normAutofit/>
          </a:bodyPr>
          <a:lstStyle>
            <a:lvl1pPr marL="0" indent="0" algn="ctr">
              <a:buNone/>
              <a:defRPr sz="140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1682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429" name="Group 428"/>
          <p:cNvGrpSpPr/>
          <p:nvPr/>
        </p:nvGrpSpPr>
        <p:grpSpPr>
          <a:xfrm>
            <a:off x="0" y="0"/>
            <a:ext cx="9555163" cy="6853238"/>
            <a:chOff x="1524000" y="0"/>
            <a:chExt cx="9555163" cy="6853238"/>
          </a:xfrm>
        </p:grpSpPr>
        <p:sp>
          <p:nvSpPr>
            <p:cNvPr id="430"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1"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2"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3"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4"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5"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6"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7"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8"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9"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40"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1"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2"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3"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4"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5"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644463" y="1698332"/>
            <a:ext cx="4357752" cy="3470420"/>
            <a:chOff x="644463" y="1698332"/>
            <a:chExt cx="4357752" cy="3470420"/>
          </a:xfrm>
        </p:grpSpPr>
        <p:sp>
          <p:nvSpPr>
            <p:cNvPr id="77" name="Rectangle 76"/>
            <p:cNvSpPr/>
            <p:nvPr/>
          </p:nvSpPr>
          <p:spPr>
            <a:xfrm>
              <a:off x="644463" y="1698332"/>
              <a:ext cx="4357752"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644463" y="2274404"/>
              <a:ext cx="43577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7" name="Isosceles Triangle 9"/>
            <p:cNvSpPr/>
            <p:nvPr/>
          </p:nvSpPr>
          <p:spPr>
            <a:xfrm rot="10800000">
              <a:off x="2665346"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5654676" y="0"/>
            <a:ext cx="3489324" cy="6858000"/>
          </a:xfrm>
          <a:solidFill>
            <a:schemeClr val="bg1">
              <a:lumMod val="65000"/>
              <a:lumOff val="3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2" name="Title 1"/>
          <p:cNvSpPr>
            <a:spLocks noGrp="1"/>
          </p:cNvSpPr>
          <p:nvPr>
            <p:ph type="title"/>
          </p:nvPr>
        </p:nvSpPr>
        <p:spPr>
          <a:xfrm>
            <a:off x="723585" y="2336402"/>
            <a:ext cx="4197666" cy="1265539"/>
          </a:xfrm>
        </p:spPr>
        <p:txBody>
          <a:bodyPr bIns="0" anchor="b">
            <a:normAutofit/>
          </a:bodyPr>
          <a:lstStyle>
            <a:lvl1pPr>
              <a:defRPr sz="32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722314" y="3601941"/>
            <a:ext cx="4199254" cy="1214535"/>
          </a:xfrm>
        </p:spPr>
        <p:txBody>
          <a:bodyPr>
            <a:normAutofit/>
          </a:bodyPr>
          <a:lstStyle>
            <a:lvl1pPr marL="0" indent="0" algn="ctr">
              <a:buNone/>
              <a:defRPr sz="140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640080" y="320040"/>
            <a:ext cx="2743200" cy="320040"/>
          </a:xfrm>
        </p:spPr>
        <p:txBody>
          <a:bodyPr/>
          <a:lstStyle/>
          <a:p>
            <a:fld id="{1D8BD707-D9CF-40AE-B4C6-C98DA3205C09}" type="datetimeFigureOut">
              <a:rPr lang="en-US" smtClean="0"/>
              <a:pPr/>
              <a:t>7/2/2018</a:t>
            </a:fld>
            <a:endParaRPr lang="en-US"/>
          </a:p>
        </p:txBody>
      </p:sp>
      <p:sp>
        <p:nvSpPr>
          <p:cNvPr id="6" name="Footer Placeholder 5"/>
          <p:cNvSpPr>
            <a:spLocks noGrp="1"/>
          </p:cNvSpPr>
          <p:nvPr>
            <p:ph type="ftr" sz="quarter" idx="11"/>
          </p:nvPr>
        </p:nvSpPr>
        <p:spPr>
          <a:xfrm>
            <a:off x="640080" y="6227064"/>
            <a:ext cx="4358641" cy="320040"/>
          </a:xfrm>
        </p:spPr>
        <p:txBody>
          <a:bodyPr/>
          <a:lstStyle/>
          <a:p>
            <a:endParaRPr lang="en-US"/>
          </a:p>
        </p:txBody>
      </p:sp>
      <p:sp>
        <p:nvSpPr>
          <p:cNvPr id="7" name="Slide Number Placeholder 6"/>
          <p:cNvSpPr>
            <a:spLocks noGrp="1"/>
          </p:cNvSpPr>
          <p:nvPr>
            <p:ph type="sldNum" sz="quarter" idx="12"/>
          </p:nvPr>
        </p:nvSpPr>
        <p:spPr>
          <a:xfrm>
            <a:off x="4315463" y="320040"/>
            <a:ext cx="685800" cy="320040"/>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89121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5554" y="2349925"/>
            <a:ext cx="3112047" cy="2464952"/>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415687" y="794719"/>
            <a:ext cx="4079089"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640080" y="320040"/>
            <a:ext cx="27432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1D8BD707-D9CF-40AE-B4C6-C98DA3205C09}" type="datetimeFigureOut">
              <a:rPr lang="en-US" smtClean="0"/>
              <a:pPr/>
              <a:t>7/2/2018</a:t>
            </a:fld>
            <a:endParaRPr lang="en-US"/>
          </a:p>
        </p:txBody>
      </p:sp>
      <p:sp>
        <p:nvSpPr>
          <p:cNvPr id="5" name="Footer Placeholder 4"/>
          <p:cNvSpPr>
            <a:spLocks noGrp="1"/>
          </p:cNvSpPr>
          <p:nvPr>
            <p:ph type="ftr" sz="quarter" idx="3"/>
          </p:nvPr>
        </p:nvSpPr>
        <p:spPr>
          <a:xfrm>
            <a:off x="640080" y="6227064"/>
            <a:ext cx="7854696"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08976" y="320040"/>
            <a:ext cx="6858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78914722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685800" rtl="0" eaLnBrk="1" latinLnBrk="0" hangingPunct="1">
        <a:lnSpc>
          <a:spcPct val="85000"/>
        </a:lnSpc>
        <a:spcBef>
          <a:spcPct val="0"/>
        </a:spcBef>
        <a:buNone/>
        <a:defRPr sz="3200" b="0" i="0" kern="1200" cap="none" spc="-113">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0119" y="836712"/>
            <a:ext cx="6428445" cy="1810636"/>
          </a:xfrm>
        </p:spPr>
        <p:txBody>
          <a:bodyPr>
            <a:normAutofit/>
          </a:bodyPr>
          <a:lstStyle/>
          <a:p>
            <a:r>
              <a:rPr lang="en-US" sz="5400" u="sng" dirty="0">
                <a:latin typeface="Brush Script MT" panose="03060802040406070304" pitchFamily="66" charset="0"/>
              </a:rPr>
              <a:t>Pig Introduction &amp; Installation</a:t>
            </a:r>
            <a:endParaRPr lang="en-IN" sz="5400" u="sng" dirty="0">
              <a:latin typeface="Brush Script MT" panose="03060802040406070304" pitchFamily="66" charset="0"/>
            </a:endParaRPr>
          </a:p>
        </p:txBody>
      </p:sp>
      <p:sp>
        <p:nvSpPr>
          <p:cNvPr id="3" name="Subtitle 2"/>
          <p:cNvSpPr>
            <a:spLocks noGrp="1"/>
          </p:cNvSpPr>
          <p:nvPr>
            <p:ph type="subTitle" idx="1"/>
          </p:nvPr>
        </p:nvSpPr>
        <p:spPr/>
        <p:txBody>
          <a:bodyPr/>
          <a:lstStyle/>
          <a:p>
            <a:pPr algn="r"/>
            <a:endParaRPr lang="en-US" dirty="0"/>
          </a:p>
          <a:p>
            <a:pPr algn="r"/>
            <a:r>
              <a:rPr lang="en-US" dirty="0"/>
              <a:t>By - Mayur Jain</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0524" y="908720"/>
            <a:ext cx="4162952" cy="1732474"/>
          </a:xfrm>
        </p:spPr>
        <p:txBody>
          <a:bodyPr>
            <a:normAutofit/>
          </a:bodyPr>
          <a:lstStyle/>
          <a:p>
            <a:r>
              <a:rPr lang="en-US" sz="5400" b="1" i="1" u="sng" dirty="0">
                <a:effectLst>
                  <a:outerShdw blurRad="38100" dist="38100" dir="2700000" algn="tl">
                    <a:srgbClr val="000000">
                      <a:alpha val="43137"/>
                    </a:srgbClr>
                  </a:outerShdw>
                </a:effectLst>
                <a:latin typeface="Brush Script MT" pitchFamily="66" charset="0"/>
              </a:rPr>
              <a:t>Program flow/Organization</a:t>
            </a:r>
          </a:p>
        </p:txBody>
      </p:sp>
      <p:sp>
        <p:nvSpPr>
          <p:cNvPr id="3" name="Content Placeholder 2"/>
          <p:cNvSpPr>
            <a:spLocks noGrp="1"/>
          </p:cNvSpPr>
          <p:nvPr>
            <p:ph type="body" idx="1"/>
          </p:nvPr>
        </p:nvSpPr>
        <p:spPr>
          <a:xfrm>
            <a:off x="2490524" y="2654142"/>
            <a:ext cx="4162952" cy="2935098"/>
          </a:xfrm>
        </p:spPr>
        <p:txBody>
          <a:bodyPr>
            <a:normAutofit/>
          </a:bodyPr>
          <a:lstStyle/>
          <a:p>
            <a:pPr lvl="8">
              <a:buNone/>
            </a:pPr>
            <a:endParaRPr lang="en-US" dirty="0"/>
          </a:p>
          <a:p>
            <a:r>
              <a:rPr lang="en-US" dirty="0"/>
              <a:t>A series of "transformation" statements process the data.</a:t>
            </a:r>
          </a:p>
          <a:p>
            <a:r>
              <a:rPr lang="en-US" dirty="0"/>
              <a:t>LOAD and STORE statements reads data from the file system </a:t>
            </a:r>
          </a:p>
          <a:p>
            <a:r>
              <a:rPr lang="en-US" dirty="0"/>
              <a:t>A STORE statement writes output to the file system; or, a DUMP statement displays output to the screen.</a:t>
            </a:r>
          </a:p>
          <a:p>
            <a:endParaRPr lang="en-US" dirty="0"/>
          </a:p>
          <a:p>
            <a:endParaRPr lang="en-US" dirty="0"/>
          </a:p>
        </p:txBody>
      </p:sp>
      <p:pic>
        <p:nvPicPr>
          <p:cNvPr id="4" name="Picture 3" descr="images.jpg"/>
          <p:cNvPicPr>
            <a:picLocks noChangeAspect="1"/>
          </p:cNvPicPr>
          <p:nvPr/>
        </p:nvPicPr>
        <p:blipFill>
          <a:blip r:embed="rId2"/>
          <a:stretch>
            <a:fillRect/>
          </a:stretch>
        </p:blipFill>
        <p:spPr>
          <a:xfrm>
            <a:off x="6671534" y="4648200"/>
            <a:ext cx="2139091" cy="19240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0524" y="116632"/>
            <a:ext cx="4162952" cy="1732474"/>
          </a:xfrm>
        </p:spPr>
        <p:txBody>
          <a:bodyPr>
            <a:normAutofit/>
          </a:bodyPr>
          <a:lstStyle/>
          <a:p>
            <a:r>
              <a:rPr lang="en-US" b="1" i="1" u="sng" dirty="0">
                <a:effectLst>
                  <a:outerShdw blurRad="38100" dist="38100" dir="2700000" algn="tl">
                    <a:srgbClr val="000000">
                      <a:alpha val="43137"/>
                    </a:srgbClr>
                  </a:outerShdw>
                </a:effectLst>
              </a:rPr>
              <a:t>I</a:t>
            </a:r>
            <a:r>
              <a:rPr lang="en-US" sz="5400" b="1" i="1" u="sng" dirty="0">
                <a:effectLst>
                  <a:outerShdw blurRad="38100" dist="38100" dir="2700000" algn="tl">
                    <a:srgbClr val="000000">
                      <a:alpha val="43137"/>
                    </a:srgbClr>
                  </a:outerShdw>
                </a:effectLst>
                <a:latin typeface="Brush Script MT" pitchFamily="66" charset="0"/>
              </a:rPr>
              <a:t>nterpretation</a:t>
            </a:r>
          </a:p>
        </p:txBody>
      </p:sp>
      <p:sp>
        <p:nvSpPr>
          <p:cNvPr id="3" name="Content Placeholder 2"/>
          <p:cNvSpPr>
            <a:spLocks noGrp="1"/>
          </p:cNvSpPr>
          <p:nvPr>
            <p:ph type="body" idx="1"/>
          </p:nvPr>
        </p:nvSpPr>
        <p:spPr>
          <a:xfrm>
            <a:off x="2490524" y="2038711"/>
            <a:ext cx="4162952" cy="370659"/>
          </a:xfrm>
        </p:spPr>
        <p:txBody>
          <a:bodyPr>
            <a:noAutofit/>
          </a:bodyPr>
          <a:lstStyle/>
          <a:p>
            <a:pPr>
              <a:defRPr/>
            </a:pPr>
            <a:r>
              <a:rPr lang="en-US" sz="2000" i="1" dirty="0"/>
              <a:t>In general</a:t>
            </a:r>
            <a:r>
              <a:rPr lang="en-US" sz="2000" dirty="0"/>
              <a:t>, Pig processes Pig Latin statements as follows:</a:t>
            </a:r>
          </a:p>
          <a:p>
            <a:pPr lvl="1">
              <a:defRPr/>
            </a:pPr>
            <a:r>
              <a:rPr lang="en-US" sz="2000" dirty="0"/>
              <a:t>First, Pig validates the syntax and semantics of all statements.</a:t>
            </a:r>
          </a:p>
          <a:p>
            <a:pPr lvl="1">
              <a:defRPr/>
            </a:pPr>
            <a:r>
              <a:rPr lang="en-US" sz="2000" dirty="0"/>
              <a:t>Next, if Pig encounters a DUMP or STORE, Pig will execute the statements.</a:t>
            </a:r>
          </a:p>
        </p:txBody>
      </p:sp>
      <p:pic>
        <p:nvPicPr>
          <p:cNvPr id="4" name="Picture 3" descr="images.jpg"/>
          <p:cNvPicPr>
            <a:picLocks noChangeAspect="1"/>
          </p:cNvPicPr>
          <p:nvPr/>
        </p:nvPicPr>
        <p:blipFill>
          <a:blip r:embed="rId2"/>
          <a:stretch>
            <a:fillRect/>
          </a:stretch>
        </p:blipFill>
        <p:spPr>
          <a:xfrm>
            <a:off x="6400800" y="4717817"/>
            <a:ext cx="2409825" cy="216756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type="body" idx="1"/>
          </p:nvPr>
        </p:nvSpPr>
        <p:spPr>
          <a:xfrm>
            <a:off x="2490524" y="2002903"/>
            <a:ext cx="4162952" cy="3298305"/>
          </a:xfrm>
        </p:spPr>
        <p:txBody>
          <a:bodyPr>
            <a:normAutofit fontScale="70000" lnSpcReduction="20000"/>
          </a:bodyPr>
          <a:lstStyle/>
          <a:p>
            <a:pPr lvl="1">
              <a:buNone/>
              <a:defRPr/>
            </a:pPr>
            <a:r>
              <a:rPr lang="en-US" sz="2400" dirty="0"/>
              <a:t>A = LOAD 'student' USING PigStorage() AS (name:chararray, age:int, gpa:float); </a:t>
            </a:r>
          </a:p>
          <a:p>
            <a:pPr lvl="1">
              <a:buNone/>
              <a:defRPr/>
            </a:pPr>
            <a:r>
              <a:rPr lang="en-US" sz="2400" dirty="0"/>
              <a:t>B = FOREACH A GENERATE name; </a:t>
            </a:r>
          </a:p>
          <a:p>
            <a:pPr lvl="1">
              <a:buNone/>
              <a:defRPr/>
            </a:pPr>
            <a:r>
              <a:rPr lang="en-US" sz="2400" dirty="0"/>
              <a:t>DUMP B; </a:t>
            </a:r>
          </a:p>
          <a:p>
            <a:pPr lvl="1">
              <a:buNone/>
              <a:defRPr/>
            </a:pPr>
            <a:r>
              <a:rPr lang="en-US" sz="2400" dirty="0"/>
              <a:t>(John) </a:t>
            </a:r>
          </a:p>
          <a:p>
            <a:pPr lvl="1">
              <a:buNone/>
              <a:defRPr/>
            </a:pPr>
            <a:r>
              <a:rPr lang="en-US" sz="2400" dirty="0"/>
              <a:t>(Mary) </a:t>
            </a:r>
          </a:p>
          <a:p>
            <a:pPr lvl="1">
              <a:buNone/>
              <a:defRPr/>
            </a:pPr>
            <a:r>
              <a:rPr lang="en-US" sz="2400" dirty="0"/>
              <a:t>(Bill) </a:t>
            </a:r>
          </a:p>
          <a:p>
            <a:pPr lvl="1">
              <a:buNone/>
              <a:defRPr/>
            </a:pPr>
            <a:r>
              <a:rPr lang="en-US" sz="2400" dirty="0"/>
              <a:t>(Joe) </a:t>
            </a:r>
          </a:p>
          <a:p>
            <a:pPr>
              <a:defRPr/>
            </a:pPr>
            <a:r>
              <a:rPr lang="en-US" sz="2400" dirty="0"/>
              <a:t>Store operator will store it in a file</a:t>
            </a:r>
          </a:p>
          <a:p>
            <a:endParaRPr lang="en-US" dirty="0"/>
          </a:p>
        </p:txBody>
      </p:sp>
      <p:pic>
        <p:nvPicPr>
          <p:cNvPr id="4" name="Picture 3" descr="images.jpg"/>
          <p:cNvPicPr>
            <a:picLocks noChangeAspect="1"/>
          </p:cNvPicPr>
          <p:nvPr/>
        </p:nvPicPr>
        <p:blipFill>
          <a:blip r:embed="rId2"/>
          <a:stretch>
            <a:fillRect/>
          </a:stretch>
        </p:blipFill>
        <p:spPr>
          <a:xfrm>
            <a:off x="6553200" y="4587321"/>
            <a:ext cx="2333625" cy="209902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0524" y="188640"/>
            <a:ext cx="4162952" cy="1732474"/>
          </a:xfrm>
        </p:spPr>
        <p:txBody>
          <a:bodyPr>
            <a:normAutofit/>
          </a:bodyPr>
          <a:lstStyle/>
          <a:p>
            <a:r>
              <a:rPr lang="en-US" b="1" i="1" u="sng" dirty="0">
                <a:effectLst>
                  <a:outerShdw blurRad="38100" dist="38100" dir="2700000" algn="tl">
                    <a:srgbClr val="000000">
                      <a:alpha val="43137"/>
                    </a:srgbClr>
                  </a:outerShdw>
                </a:effectLst>
                <a:latin typeface="Brush Script MT" pitchFamily="66" charset="0"/>
              </a:rPr>
              <a:t>Si</a:t>
            </a:r>
            <a:r>
              <a:rPr lang="en-US" sz="5400" b="1" i="1" u="sng" dirty="0">
                <a:effectLst>
                  <a:outerShdw blurRad="38100" dist="38100" dir="2700000" algn="tl">
                    <a:srgbClr val="000000">
                      <a:alpha val="43137"/>
                    </a:srgbClr>
                  </a:outerShdw>
                </a:effectLst>
                <a:latin typeface="Brush Script MT" pitchFamily="66" charset="0"/>
              </a:rPr>
              <a:t>mple Examples</a:t>
            </a:r>
          </a:p>
        </p:txBody>
      </p:sp>
      <p:sp>
        <p:nvSpPr>
          <p:cNvPr id="3" name="Content Placeholder 2"/>
          <p:cNvSpPr>
            <a:spLocks noGrp="1"/>
          </p:cNvSpPr>
          <p:nvPr>
            <p:ph type="body" idx="1"/>
          </p:nvPr>
        </p:nvSpPr>
        <p:spPr>
          <a:xfrm>
            <a:off x="2490524" y="2132856"/>
            <a:ext cx="4162952" cy="3096344"/>
          </a:xfrm>
        </p:spPr>
        <p:txBody>
          <a:bodyPr>
            <a:normAutofit fontScale="70000" lnSpcReduction="20000"/>
          </a:bodyPr>
          <a:lstStyle/>
          <a:p>
            <a:pPr>
              <a:buNone/>
              <a:defRPr/>
            </a:pPr>
            <a:r>
              <a:rPr lang="en-US" dirty="0"/>
              <a:t>A = LOAD 'input' AS (x, y, z); </a:t>
            </a:r>
          </a:p>
          <a:p>
            <a:pPr>
              <a:buNone/>
              <a:defRPr/>
            </a:pPr>
            <a:r>
              <a:rPr lang="en-US" dirty="0"/>
              <a:t>B = FILTER A BY x &gt; 5; </a:t>
            </a:r>
          </a:p>
          <a:p>
            <a:pPr>
              <a:buNone/>
              <a:defRPr/>
            </a:pPr>
            <a:r>
              <a:rPr lang="en-US" dirty="0"/>
              <a:t>DUMP B;  </a:t>
            </a:r>
          </a:p>
          <a:p>
            <a:pPr>
              <a:buNone/>
              <a:defRPr/>
            </a:pPr>
            <a:r>
              <a:rPr lang="en-US" dirty="0"/>
              <a:t>C = FOREACH B GENERATE y, z; </a:t>
            </a:r>
          </a:p>
          <a:p>
            <a:pPr>
              <a:buNone/>
              <a:defRPr/>
            </a:pPr>
            <a:r>
              <a:rPr lang="en-US" dirty="0"/>
              <a:t>STORE C INTO 'output'; </a:t>
            </a:r>
          </a:p>
          <a:p>
            <a:pPr>
              <a:buNone/>
              <a:defRPr/>
            </a:pPr>
            <a:r>
              <a:rPr lang="en-US" dirty="0"/>
              <a:t>-----------------------------------------------------------------------------</a:t>
            </a:r>
          </a:p>
          <a:p>
            <a:pPr>
              <a:buNone/>
              <a:defRPr/>
            </a:pPr>
            <a:r>
              <a:rPr lang="en-US" dirty="0"/>
              <a:t>A = LOAD 'input' AS (x, y, z);</a:t>
            </a:r>
          </a:p>
          <a:p>
            <a:pPr>
              <a:buNone/>
              <a:defRPr/>
            </a:pPr>
            <a:r>
              <a:rPr lang="en-US" dirty="0"/>
              <a:t>B = FILTER A BY x &gt; 5;</a:t>
            </a:r>
          </a:p>
          <a:p>
            <a:pPr>
              <a:buNone/>
              <a:defRPr/>
            </a:pPr>
            <a:r>
              <a:rPr lang="en-US" dirty="0"/>
              <a:t>STORE B INTO 'output1';</a:t>
            </a:r>
          </a:p>
          <a:p>
            <a:pPr>
              <a:buNone/>
              <a:defRPr/>
            </a:pPr>
            <a:r>
              <a:rPr lang="en-US" dirty="0"/>
              <a:t>C = FOREACH B GENERATE y, z;</a:t>
            </a:r>
          </a:p>
          <a:p>
            <a:pPr>
              <a:buNone/>
              <a:defRPr/>
            </a:pPr>
            <a:r>
              <a:rPr lang="en-US" dirty="0"/>
              <a:t>STORE C INTO 'output2'</a:t>
            </a:r>
          </a:p>
          <a:p>
            <a:endParaRPr lang="en-US" dirty="0"/>
          </a:p>
        </p:txBody>
      </p:sp>
      <p:pic>
        <p:nvPicPr>
          <p:cNvPr id="4" name="Picture 3" descr="images.jpg"/>
          <p:cNvPicPr>
            <a:picLocks noChangeAspect="1"/>
          </p:cNvPicPr>
          <p:nvPr/>
        </p:nvPicPr>
        <p:blipFill>
          <a:blip r:embed="rId2"/>
          <a:stretch>
            <a:fillRect/>
          </a:stretch>
        </p:blipFill>
        <p:spPr>
          <a:xfrm>
            <a:off x="6629400" y="4648200"/>
            <a:ext cx="2105025" cy="189340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mbria" pitchFamily="18" charset="0"/>
                <a:ea typeface="Cambria" pitchFamily="18" charset="0"/>
              </a:rPr>
              <a:t>Pig and Hive Installation</a:t>
            </a:r>
            <a:br>
              <a:rPr lang="en-US" dirty="0">
                <a:latin typeface="Cambria" pitchFamily="18" charset="0"/>
                <a:ea typeface="Cambria" pitchFamily="18" charset="0"/>
              </a:rPr>
            </a:br>
            <a:endParaRPr lang="en-IN" dirty="0">
              <a:latin typeface="Cambria" pitchFamily="18" charset="0"/>
              <a:ea typeface="Cambria" pitchFamily="18" charset="0"/>
            </a:endParaRPr>
          </a:p>
        </p:txBody>
      </p:sp>
      <p:sp>
        <p:nvSpPr>
          <p:cNvPr id="5" name="Content Placeholder 4"/>
          <p:cNvSpPr>
            <a:spLocks noGrp="1"/>
          </p:cNvSpPr>
          <p:nvPr>
            <p:ph idx="1"/>
          </p:nvPr>
        </p:nvSpPr>
        <p:spPr/>
        <p:txBody>
          <a:bodyPr/>
          <a:lstStyle/>
          <a:p>
            <a:r>
              <a:rPr lang="en-US" dirty="0">
                <a:latin typeface="Cambria" pitchFamily="18" charset="0"/>
                <a:ea typeface="Cambria" pitchFamily="18" charset="0"/>
              </a:rPr>
              <a:t>Open command terminal and type – </a:t>
            </a:r>
            <a:r>
              <a:rPr lang="en-US" dirty="0" err="1">
                <a:latin typeface="Cambria" pitchFamily="18" charset="0"/>
                <a:ea typeface="Cambria" pitchFamily="18" charset="0"/>
              </a:rPr>
              <a:t>gedit</a:t>
            </a:r>
            <a:r>
              <a:rPr lang="en-US" dirty="0">
                <a:latin typeface="Cambria" pitchFamily="18" charset="0"/>
                <a:ea typeface="Cambria" pitchFamily="18" charset="0"/>
              </a:rPr>
              <a:t> ~/.</a:t>
            </a:r>
            <a:r>
              <a:rPr lang="en-US" dirty="0" err="1">
                <a:latin typeface="Cambria" pitchFamily="18" charset="0"/>
                <a:ea typeface="Cambria" pitchFamily="18" charset="0"/>
              </a:rPr>
              <a:t>bashrc</a:t>
            </a:r>
            <a:endParaRPr lang="en-US" dirty="0">
              <a:latin typeface="Cambria" pitchFamily="18" charset="0"/>
              <a:ea typeface="Cambria" pitchFamily="18" charset="0"/>
            </a:endParaRPr>
          </a:p>
          <a:p>
            <a:r>
              <a:rPr lang="en-US" dirty="0">
                <a:latin typeface="Cambria" pitchFamily="18" charset="0"/>
                <a:ea typeface="Cambria" pitchFamily="18" charset="0"/>
              </a:rPr>
              <a:t>Now type the following two commands in the </a:t>
            </a:r>
            <a:r>
              <a:rPr lang="en-US" dirty="0" err="1">
                <a:latin typeface="Cambria" pitchFamily="18" charset="0"/>
                <a:ea typeface="Cambria" pitchFamily="18" charset="0"/>
              </a:rPr>
              <a:t>bashrc</a:t>
            </a:r>
            <a:r>
              <a:rPr lang="en-US" dirty="0">
                <a:latin typeface="Cambria" pitchFamily="18" charset="0"/>
                <a:ea typeface="Cambria" pitchFamily="18" charset="0"/>
              </a:rPr>
              <a:t> file and click save</a:t>
            </a:r>
          </a:p>
          <a:p>
            <a:r>
              <a:rPr lang="en-US" dirty="0">
                <a:latin typeface="Cambria" pitchFamily="18" charset="0"/>
                <a:ea typeface="Cambria" pitchFamily="18" charset="0"/>
              </a:rPr>
              <a:t>export PIG_HOME= /</a:t>
            </a:r>
            <a:r>
              <a:rPr lang="en-US" dirty="0" err="1">
                <a:latin typeface="Cambria" pitchFamily="18" charset="0"/>
                <a:ea typeface="Cambria" pitchFamily="18" charset="0"/>
              </a:rPr>
              <a:t>usr</a:t>
            </a:r>
            <a:r>
              <a:rPr lang="en-US" dirty="0">
                <a:latin typeface="Cambria" pitchFamily="18" charset="0"/>
                <a:ea typeface="Cambria" pitchFamily="18" charset="0"/>
              </a:rPr>
              <a:t> /local/pig</a:t>
            </a:r>
          </a:p>
          <a:p>
            <a:r>
              <a:rPr lang="en-US" dirty="0">
                <a:latin typeface="Cambria" pitchFamily="18" charset="0"/>
                <a:ea typeface="Cambria" pitchFamily="18" charset="0"/>
              </a:rPr>
              <a:t>export $ PATH= $PATH:$ PIG_HOME/bin</a:t>
            </a:r>
          </a:p>
          <a:p>
            <a:r>
              <a:rPr lang="en-US" dirty="0">
                <a:latin typeface="Cambria" pitchFamily="18" charset="0"/>
                <a:ea typeface="Cambria" pitchFamily="18" charset="0"/>
              </a:rPr>
              <a:t>Now type – source ~/.</a:t>
            </a:r>
            <a:r>
              <a:rPr lang="en-US" dirty="0" err="1">
                <a:latin typeface="Cambria" pitchFamily="18" charset="0"/>
                <a:ea typeface="Cambria" pitchFamily="18" charset="0"/>
              </a:rPr>
              <a:t>bashrc</a:t>
            </a:r>
            <a:r>
              <a:rPr lang="en-US" dirty="0">
                <a:latin typeface="Cambria" pitchFamily="18" charset="0"/>
                <a:ea typeface="Cambria" pitchFamily="18" charset="0"/>
              </a:rPr>
              <a:t> to permanently save</a:t>
            </a:r>
            <a:endParaRPr lang="en-IN" dirty="0">
              <a:latin typeface="Cambria" pitchFamily="18" charset="0"/>
              <a:ea typeface="Cambria"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generated with very high confidence">
            <a:extLst>
              <a:ext uri="{FF2B5EF4-FFF2-40B4-BE49-F238E27FC236}">
                <a16:creationId xmlns:a16="http://schemas.microsoft.com/office/drawing/2014/main" id="{239D535A-E629-4930-9C01-E6B1BEFFE9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3448"/>
            <a:ext cx="9144000" cy="487110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r="37390" b="5574"/>
          <a:stretch>
            <a:fillRect/>
          </a:stretch>
        </p:blipFill>
        <p:spPr bwMode="auto">
          <a:xfrm>
            <a:off x="571472" y="571480"/>
            <a:ext cx="7643866" cy="6151559"/>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a:xfrm>
            <a:off x="2479148" y="1196752"/>
            <a:ext cx="4162952" cy="1426097"/>
          </a:xfrm>
        </p:spPr>
        <p:txBody>
          <a:bodyPr>
            <a:normAutofit fontScale="92500" lnSpcReduction="10000"/>
          </a:bodyPr>
          <a:lstStyle/>
          <a:p>
            <a:r>
              <a:rPr lang="en-US" dirty="0">
                <a:latin typeface="Cambria" pitchFamily="18" charset="0"/>
                <a:ea typeface="Cambria" pitchFamily="18" charset="0"/>
              </a:rPr>
              <a:t>Now move the pig folder using command :-</a:t>
            </a:r>
          </a:p>
          <a:p>
            <a:r>
              <a:rPr lang="en-US" dirty="0" err="1">
                <a:latin typeface="Cambria" pitchFamily="18" charset="0"/>
                <a:ea typeface="Cambria" pitchFamily="18" charset="0"/>
              </a:rPr>
              <a:t>sudo</a:t>
            </a:r>
            <a:r>
              <a:rPr lang="en-US" dirty="0">
                <a:latin typeface="Cambria" pitchFamily="18" charset="0"/>
                <a:ea typeface="Cambria" pitchFamily="18" charset="0"/>
              </a:rPr>
              <a:t> mv pig-0.15.0 /</a:t>
            </a:r>
            <a:r>
              <a:rPr lang="en-US" dirty="0" err="1">
                <a:latin typeface="Cambria" pitchFamily="18" charset="0"/>
                <a:ea typeface="Cambria" pitchFamily="18" charset="0"/>
              </a:rPr>
              <a:t>usr</a:t>
            </a:r>
            <a:r>
              <a:rPr lang="en-US" dirty="0">
                <a:latin typeface="Cambria" pitchFamily="18" charset="0"/>
                <a:ea typeface="Cambria" pitchFamily="18" charset="0"/>
              </a:rPr>
              <a:t>/local/pig</a:t>
            </a:r>
          </a:p>
          <a:p>
            <a:r>
              <a:rPr lang="en-US" dirty="0">
                <a:latin typeface="Cambria" pitchFamily="18" charset="0"/>
                <a:ea typeface="Cambria" pitchFamily="18" charset="0"/>
              </a:rPr>
              <a:t>Now type pig</a:t>
            </a:r>
          </a:p>
          <a:p>
            <a:r>
              <a:rPr lang="en-US" dirty="0">
                <a:latin typeface="Cambria" pitchFamily="18" charset="0"/>
                <a:ea typeface="Cambria" pitchFamily="18" charset="0"/>
              </a:rPr>
              <a:t>Pig is successfully installed</a:t>
            </a:r>
          </a:p>
          <a:p>
            <a:endParaRPr lang="en-US" dirty="0">
              <a:latin typeface="Cambria" pitchFamily="18" charset="0"/>
              <a:ea typeface="Cambria" pitchFamily="18" charset="0"/>
            </a:endParaRPr>
          </a:p>
          <a:p>
            <a:endParaRPr lang="en-IN" dirty="0">
              <a:latin typeface="Cambria" pitchFamily="18" charset="0"/>
              <a:ea typeface="Cambria" pitchFamily="18" charset="0"/>
            </a:endParaRPr>
          </a:p>
        </p:txBody>
      </p:sp>
      <p:pic>
        <p:nvPicPr>
          <p:cNvPr id="7" name="Picture 6">
            <a:extLst>
              <a:ext uri="{FF2B5EF4-FFF2-40B4-BE49-F238E27FC236}">
                <a16:creationId xmlns:a16="http://schemas.microsoft.com/office/drawing/2014/main" id="{570BCC2F-1DE7-40FD-AFA4-8CAE3CE904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057" y="2624668"/>
            <a:ext cx="6883885" cy="401930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9148" y="260648"/>
            <a:ext cx="4162952" cy="1732474"/>
          </a:xfrm>
        </p:spPr>
        <p:txBody>
          <a:bodyPr>
            <a:noAutofit/>
          </a:bodyPr>
          <a:lstStyle/>
          <a:p>
            <a:r>
              <a:rPr lang="en-US" sz="6000" b="1" u="sng" dirty="0">
                <a:effectLst>
                  <a:outerShdw blurRad="38100" dist="38100" dir="2700000" algn="tl">
                    <a:srgbClr val="000000">
                      <a:alpha val="43137"/>
                    </a:srgbClr>
                  </a:outerShdw>
                </a:effectLst>
                <a:latin typeface="Brush Script MT" pitchFamily="66" charset="0"/>
              </a:rPr>
              <a:t>What is Pig..</a:t>
            </a:r>
          </a:p>
        </p:txBody>
      </p:sp>
      <p:sp>
        <p:nvSpPr>
          <p:cNvPr id="3" name="Content Placeholder 2"/>
          <p:cNvSpPr>
            <a:spLocks noGrp="1"/>
          </p:cNvSpPr>
          <p:nvPr>
            <p:ph type="body" idx="1"/>
          </p:nvPr>
        </p:nvSpPr>
        <p:spPr>
          <a:xfrm>
            <a:off x="2479148" y="2132856"/>
            <a:ext cx="4162952" cy="1426097"/>
          </a:xfrm>
        </p:spPr>
        <p:txBody>
          <a:bodyPr>
            <a:normAutofit fontScale="55000" lnSpcReduction="20000"/>
          </a:bodyPr>
          <a:lstStyle/>
          <a:p>
            <a:r>
              <a:rPr lang="en-US" sz="2400" b="1" dirty="0"/>
              <a:t>Apache Pig</a:t>
            </a:r>
            <a:r>
              <a:rPr lang="en-US" sz="2400" dirty="0"/>
              <a:t> is a platform for analyzing large data sets that consists of a high-level language for expressing data analysis programs</a:t>
            </a:r>
          </a:p>
          <a:p>
            <a:r>
              <a:rPr lang="en-US" sz="2400" dirty="0"/>
              <a:t>Started at Yahoo! Research</a:t>
            </a:r>
          </a:p>
          <a:p>
            <a:r>
              <a:rPr lang="en-US" sz="2400" dirty="0"/>
              <a:t>Now runs about 30% of Yahoo!’s jobs</a:t>
            </a:r>
          </a:p>
          <a:p>
            <a:endParaRPr lang="en-US" sz="2400" dirty="0"/>
          </a:p>
        </p:txBody>
      </p:sp>
      <p:pic>
        <p:nvPicPr>
          <p:cNvPr id="5" name="Picture 4"/>
          <p:cNvPicPr>
            <a:picLocks noChangeAspect="1" noChangeArrowheads="1"/>
          </p:cNvPicPr>
          <p:nvPr/>
        </p:nvPicPr>
        <p:blipFill>
          <a:blip r:embed="rId2"/>
          <a:srcRect/>
          <a:stretch>
            <a:fillRect/>
          </a:stretch>
        </p:blipFill>
        <p:spPr bwMode="auto">
          <a:xfrm>
            <a:off x="6781800" y="3757047"/>
            <a:ext cx="2178050" cy="3100953"/>
          </a:xfrm>
          <a:prstGeom prst="rect">
            <a:avLst/>
          </a:prstGeom>
          <a:noFill/>
          <a:ln w="9525">
            <a:noFill/>
            <a:round/>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9148" y="188640"/>
            <a:ext cx="4162952" cy="1732474"/>
          </a:xfrm>
        </p:spPr>
        <p:txBody>
          <a:bodyPr>
            <a:normAutofit/>
          </a:bodyPr>
          <a:lstStyle/>
          <a:p>
            <a:r>
              <a:rPr lang="en-US" sz="5400" b="1" i="1" u="sng" dirty="0">
                <a:effectLst>
                  <a:outerShdw blurRad="38100" dist="38100" dir="2700000" algn="tl">
                    <a:srgbClr val="000000">
                      <a:alpha val="43137"/>
                    </a:srgbClr>
                  </a:outerShdw>
                </a:effectLst>
                <a:latin typeface="Brush Script MT" pitchFamily="66" charset="0"/>
              </a:rPr>
              <a:t>How does it work</a:t>
            </a:r>
          </a:p>
        </p:txBody>
      </p:sp>
      <p:sp>
        <p:nvSpPr>
          <p:cNvPr id="3" name="Content Placeholder 2"/>
          <p:cNvSpPr>
            <a:spLocks noGrp="1"/>
          </p:cNvSpPr>
          <p:nvPr>
            <p:ph type="body" idx="1"/>
          </p:nvPr>
        </p:nvSpPr>
        <p:spPr>
          <a:xfrm>
            <a:off x="2479148" y="2132856"/>
            <a:ext cx="4162952" cy="3003471"/>
          </a:xfrm>
        </p:spPr>
        <p:txBody>
          <a:bodyPr>
            <a:normAutofit fontScale="92500" lnSpcReduction="20000"/>
          </a:bodyPr>
          <a:lstStyle/>
          <a:p>
            <a:pPr>
              <a:buNone/>
            </a:pPr>
            <a:r>
              <a:rPr lang="en-US" dirty="0"/>
              <a:t>◦Three ways to use it</a:t>
            </a:r>
          </a:p>
          <a:p>
            <a:pPr lvl="1">
              <a:buNone/>
            </a:pPr>
            <a:r>
              <a:rPr lang="en-US" dirty="0"/>
              <a:t>-Grunt-pig’s interact to shell</a:t>
            </a:r>
          </a:p>
          <a:p>
            <a:pPr lvl="1">
              <a:buNone/>
            </a:pPr>
            <a:r>
              <a:rPr lang="en-US" dirty="0"/>
              <a:t>-Write pig latten in a script file</a:t>
            </a:r>
          </a:p>
          <a:p>
            <a:pPr lvl="1">
              <a:buNone/>
            </a:pPr>
            <a:r>
              <a:rPr lang="en-US" dirty="0"/>
              <a:t>-Embed Pig commands in another language</a:t>
            </a:r>
          </a:p>
          <a:p>
            <a:pPr>
              <a:buNone/>
            </a:pPr>
            <a:r>
              <a:rPr lang="en-US" dirty="0"/>
              <a:t>◦Run modes</a:t>
            </a:r>
          </a:p>
          <a:p>
            <a:pPr lvl="1"/>
            <a:r>
              <a:rPr lang="en-US" dirty="0"/>
              <a:t>-local mode –single machine</a:t>
            </a:r>
          </a:p>
          <a:p>
            <a:pPr lvl="1"/>
            <a:r>
              <a:rPr lang="en-US" dirty="0"/>
              <a:t>-Hadoop – run on name Hadoop/Map reduce cluster	</a:t>
            </a:r>
          </a:p>
          <a:p>
            <a:pPr>
              <a:buNone/>
            </a:pPr>
            <a:r>
              <a:rPr lang="en-US" dirty="0"/>
              <a:t>◦Create map reduce code automatically </a:t>
            </a:r>
          </a:p>
          <a:p>
            <a:pPr>
              <a:buNone/>
            </a:pPr>
            <a:r>
              <a:rPr lang="en-US" dirty="0"/>
              <a:t>	</a:t>
            </a:r>
          </a:p>
          <a:p>
            <a:pPr>
              <a:buNone/>
            </a:pPr>
            <a:endParaRPr lang="en-US" dirty="0"/>
          </a:p>
          <a:p>
            <a:pPr lvl="1">
              <a:buNone/>
            </a:pPr>
            <a:endParaRPr lang="en-US" dirty="0"/>
          </a:p>
        </p:txBody>
      </p:sp>
      <p:pic>
        <p:nvPicPr>
          <p:cNvPr id="4" name="Picture 3" descr="images.jpg"/>
          <p:cNvPicPr>
            <a:picLocks noChangeAspect="1"/>
          </p:cNvPicPr>
          <p:nvPr/>
        </p:nvPicPr>
        <p:blipFill>
          <a:blip r:embed="rId2"/>
          <a:stretch>
            <a:fillRect/>
          </a:stretch>
        </p:blipFill>
        <p:spPr>
          <a:xfrm>
            <a:off x="7162800" y="5029200"/>
            <a:ext cx="1800225" cy="16192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9148" y="188640"/>
            <a:ext cx="4162952" cy="1732474"/>
          </a:xfrm>
        </p:spPr>
        <p:txBody>
          <a:bodyPr>
            <a:normAutofit/>
          </a:bodyPr>
          <a:lstStyle/>
          <a:p>
            <a:r>
              <a:rPr lang="en-US" sz="5400" b="1" i="1" u="sng" dirty="0">
                <a:effectLst>
                  <a:outerShdw blurRad="38100" dist="38100" dir="2700000" algn="tl">
                    <a:srgbClr val="000000">
                      <a:alpha val="43137"/>
                    </a:srgbClr>
                  </a:outerShdw>
                </a:effectLst>
                <a:latin typeface="Brush Script MT" pitchFamily="66" charset="0"/>
              </a:rPr>
              <a:t>Why use it ?</a:t>
            </a:r>
          </a:p>
        </p:txBody>
      </p:sp>
      <p:sp>
        <p:nvSpPr>
          <p:cNvPr id="3" name="Content Placeholder 2"/>
          <p:cNvSpPr>
            <a:spLocks noGrp="1"/>
          </p:cNvSpPr>
          <p:nvPr>
            <p:ph type="body" idx="1"/>
          </p:nvPr>
        </p:nvSpPr>
        <p:spPr>
          <a:xfrm>
            <a:off x="2479148" y="2015851"/>
            <a:ext cx="4162952" cy="3141341"/>
          </a:xfrm>
        </p:spPr>
        <p:txBody>
          <a:bodyPr>
            <a:normAutofit fontScale="92500" lnSpcReduction="10000"/>
          </a:bodyPr>
          <a:lstStyle/>
          <a:p>
            <a:r>
              <a:rPr lang="en-US" sz="2400" dirty="0"/>
              <a:t>It is quicker</a:t>
            </a:r>
          </a:p>
          <a:p>
            <a:r>
              <a:rPr lang="en-US" sz="2400" dirty="0"/>
              <a:t>It is data omnivorous</a:t>
            </a:r>
          </a:p>
          <a:p>
            <a:r>
              <a:rPr lang="en-US" sz="2400" dirty="0"/>
              <a:t>It is easy to learn</a:t>
            </a:r>
          </a:p>
          <a:p>
            <a:r>
              <a:rPr lang="en-US" sz="2400" dirty="0"/>
              <a:t>It is widely used</a:t>
            </a:r>
          </a:p>
          <a:p>
            <a:r>
              <a:rPr lang="en-US" sz="2400" dirty="0"/>
              <a:t>Minor performance loss</a:t>
            </a:r>
          </a:p>
          <a:p>
            <a:r>
              <a:rPr lang="en-US" sz="2400" dirty="0"/>
              <a:t>It can be extended via user defined functions(UDF)</a:t>
            </a:r>
          </a:p>
        </p:txBody>
      </p:sp>
      <p:pic>
        <p:nvPicPr>
          <p:cNvPr id="4" name="Picture 3" descr="images.jpg"/>
          <p:cNvPicPr>
            <a:picLocks noChangeAspect="1"/>
          </p:cNvPicPr>
          <p:nvPr/>
        </p:nvPicPr>
        <p:blipFill>
          <a:blip r:embed="rId2"/>
          <a:stretch>
            <a:fillRect/>
          </a:stretch>
        </p:blipFill>
        <p:spPr>
          <a:xfrm>
            <a:off x="6705600" y="4686502"/>
            <a:ext cx="2181225" cy="196194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9752" y="1052736"/>
            <a:ext cx="4162952" cy="1732474"/>
          </a:xfrm>
        </p:spPr>
        <p:txBody>
          <a:bodyPr>
            <a:noAutofit/>
          </a:bodyPr>
          <a:lstStyle/>
          <a:p>
            <a:r>
              <a:rPr lang="en-US" sz="6000" b="1" i="1" u="sng" dirty="0">
                <a:latin typeface="Brush Script MT" pitchFamily="66" charset="0"/>
              </a:rPr>
              <a:t>Infrastructure &amp; features..</a:t>
            </a:r>
          </a:p>
        </p:txBody>
      </p:sp>
      <p:sp>
        <p:nvSpPr>
          <p:cNvPr id="3" name="Content Placeholder 2"/>
          <p:cNvSpPr>
            <a:spLocks noGrp="1"/>
          </p:cNvSpPr>
          <p:nvPr>
            <p:ph type="body" idx="1"/>
          </p:nvPr>
        </p:nvSpPr>
        <p:spPr>
          <a:xfrm>
            <a:off x="2490524" y="2785210"/>
            <a:ext cx="4162952" cy="2515998"/>
          </a:xfrm>
        </p:spPr>
        <p:txBody>
          <a:bodyPr>
            <a:normAutofit fontScale="40000" lnSpcReduction="20000"/>
          </a:bodyPr>
          <a:lstStyle/>
          <a:p>
            <a:pPr>
              <a:defRPr/>
            </a:pPr>
            <a:r>
              <a:rPr lang="en-US" sz="2800" dirty="0"/>
              <a:t>Pig's infrastructure layer consists of </a:t>
            </a:r>
          </a:p>
          <a:p>
            <a:pPr lvl="1">
              <a:defRPr/>
            </a:pPr>
            <a:r>
              <a:rPr lang="en-US" sz="2800" dirty="0"/>
              <a:t>a compiler that produces sequences of Map-Reduce programs, </a:t>
            </a:r>
          </a:p>
          <a:p>
            <a:pPr lvl="1">
              <a:defRPr/>
            </a:pPr>
            <a:r>
              <a:rPr lang="en-US" sz="2800" dirty="0"/>
              <a:t>Pig's language layer currently consists of a textual language called Pig Latin, which has the following key properties: </a:t>
            </a:r>
          </a:p>
          <a:p>
            <a:pPr lvl="2">
              <a:defRPr/>
            </a:pPr>
            <a:r>
              <a:rPr lang="en-US" sz="2800" b="1" dirty="0"/>
              <a:t>Ease of programming.</a:t>
            </a:r>
            <a:r>
              <a:rPr lang="en-US" sz="2800" dirty="0"/>
              <a:t> It is trivial to achieve parallel execution of simple, "embarrassingly parallel" data analysis tasks. Complex tasks comprised of multiple interrelated data transformations are explicitly encoded as data flow sequences, making them easy to write, understand, and maintain.</a:t>
            </a:r>
          </a:p>
          <a:p>
            <a:pPr>
              <a:defRPr/>
            </a:pPr>
            <a:endParaRPr lang="en-US" dirty="0"/>
          </a:p>
          <a:p>
            <a:endParaRPr lang="en-US" dirty="0"/>
          </a:p>
        </p:txBody>
      </p:sp>
      <p:pic>
        <p:nvPicPr>
          <p:cNvPr id="4" name="Picture 3" descr="images.jpg"/>
          <p:cNvPicPr>
            <a:picLocks noChangeAspect="1"/>
          </p:cNvPicPr>
          <p:nvPr/>
        </p:nvPicPr>
        <p:blipFill>
          <a:blip r:embed="rId3"/>
          <a:stretch>
            <a:fillRect/>
          </a:stretch>
        </p:blipFill>
        <p:spPr>
          <a:xfrm>
            <a:off x="6781800" y="5334000"/>
            <a:ext cx="1952625" cy="1524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11C464-032E-4D8F-ACF1-D2004DA1E15F}"/>
              </a:ext>
            </a:extLst>
          </p:cNvPr>
          <p:cNvSpPr>
            <a:spLocks noGrp="1"/>
          </p:cNvSpPr>
          <p:nvPr>
            <p:ph type="title"/>
          </p:nvPr>
        </p:nvSpPr>
        <p:spPr/>
        <p:txBody>
          <a:bodyPr/>
          <a:lstStyle/>
          <a:p>
            <a:endParaRPr lang="en-IN"/>
          </a:p>
        </p:txBody>
      </p:sp>
      <p:sp>
        <p:nvSpPr>
          <p:cNvPr id="2" name="Content Placeholder 1"/>
          <p:cNvSpPr>
            <a:spLocks noGrp="1"/>
          </p:cNvSpPr>
          <p:nvPr>
            <p:ph type="body" idx="1"/>
          </p:nvPr>
        </p:nvSpPr>
        <p:spPr/>
        <p:txBody>
          <a:bodyPr>
            <a:normAutofit fontScale="47500" lnSpcReduction="20000"/>
          </a:bodyPr>
          <a:lstStyle/>
          <a:p>
            <a:pPr lvl="2">
              <a:defRPr/>
            </a:pPr>
            <a:r>
              <a:rPr lang="en-US" sz="2400" b="1" dirty="0"/>
              <a:t>Optimization opportunities.</a:t>
            </a:r>
            <a:r>
              <a:rPr lang="en-US" sz="2400" dirty="0"/>
              <a:t> The way in which tasks are encoded permits the system to optimize their execution automatically, allowing the user to focus on semantics rather than efficiency.</a:t>
            </a:r>
          </a:p>
          <a:p>
            <a:pPr lvl="2">
              <a:defRPr/>
            </a:pPr>
            <a:r>
              <a:rPr lang="en-US" sz="2400" b="1" dirty="0"/>
              <a:t>Extensibility.</a:t>
            </a:r>
            <a:r>
              <a:rPr lang="en-US" sz="2400" dirty="0"/>
              <a:t> Users can create their own functions to do special-purpose processing.</a:t>
            </a:r>
          </a:p>
        </p:txBody>
      </p:sp>
      <p:pic>
        <p:nvPicPr>
          <p:cNvPr id="4" name="Picture 3" descr="images.jpg"/>
          <p:cNvPicPr>
            <a:picLocks noChangeAspect="1"/>
          </p:cNvPicPr>
          <p:nvPr/>
        </p:nvPicPr>
        <p:blipFill>
          <a:blip r:embed="rId2"/>
          <a:stretch>
            <a:fillRect/>
          </a:stretch>
        </p:blipFill>
        <p:spPr>
          <a:xfrm>
            <a:off x="6705601" y="4455180"/>
            <a:ext cx="2438400" cy="21932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9752" y="908720"/>
            <a:ext cx="4162952" cy="1732474"/>
          </a:xfrm>
        </p:spPr>
        <p:txBody>
          <a:bodyPr>
            <a:normAutofit/>
          </a:bodyPr>
          <a:lstStyle/>
          <a:p>
            <a:r>
              <a:rPr lang="en-US" sz="5400" b="1" i="1" u="sng" dirty="0">
                <a:effectLst>
                  <a:outerShdw blurRad="38100" dist="38100" dir="2700000" algn="tl">
                    <a:srgbClr val="000000">
                      <a:alpha val="43137"/>
                    </a:srgbClr>
                  </a:outerShdw>
                </a:effectLst>
                <a:latin typeface="Brush Script MT" pitchFamily="66" charset="0"/>
              </a:rPr>
              <a:t>Pig Latin data types</a:t>
            </a:r>
          </a:p>
        </p:txBody>
      </p:sp>
      <p:sp>
        <p:nvSpPr>
          <p:cNvPr id="3" name="Content Placeholder 2"/>
          <p:cNvSpPr>
            <a:spLocks noGrp="1"/>
          </p:cNvSpPr>
          <p:nvPr>
            <p:ph type="body" idx="1"/>
          </p:nvPr>
        </p:nvSpPr>
        <p:spPr>
          <a:xfrm>
            <a:off x="2490524" y="2677002"/>
            <a:ext cx="4162952" cy="2552198"/>
          </a:xfrm>
        </p:spPr>
        <p:txBody>
          <a:bodyPr>
            <a:normAutofit fontScale="55000" lnSpcReduction="20000"/>
          </a:bodyPr>
          <a:lstStyle/>
          <a:p>
            <a:r>
              <a:rPr lang="en-US" sz="2400" dirty="0"/>
              <a:t>Int</a:t>
            </a:r>
          </a:p>
          <a:p>
            <a:r>
              <a:rPr lang="en-US" sz="2400" dirty="0"/>
              <a:t>Long</a:t>
            </a:r>
          </a:p>
          <a:p>
            <a:r>
              <a:rPr lang="en-US" sz="2400" dirty="0"/>
              <a:t>Float</a:t>
            </a:r>
          </a:p>
          <a:p>
            <a:r>
              <a:rPr lang="en-US" sz="2400" dirty="0"/>
              <a:t>Double</a:t>
            </a:r>
          </a:p>
          <a:p>
            <a:r>
              <a:rPr lang="en-US" sz="2400" dirty="0"/>
              <a:t>Char array</a:t>
            </a:r>
          </a:p>
          <a:p>
            <a:r>
              <a:rPr lang="en-US" sz="2400" dirty="0"/>
              <a:t>Byte array</a:t>
            </a:r>
          </a:p>
          <a:p>
            <a:r>
              <a:rPr lang="en-US" sz="2400" dirty="0"/>
              <a:t>Tuple</a:t>
            </a:r>
          </a:p>
          <a:p>
            <a:r>
              <a:rPr lang="en-US" sz="2400" dirty="0"/>
              <a:t>map</a:t>
            </a:r>
          </a:p>
        </p:txBody>
      </p:sp>
      <p:pic>
        <p:nvPicPr>
          <p:cNvPr id="4" name="Picture 3" descr="images.jpg"/>
          <p:cNvPicPr>
            <a:picLocks noChangeAspect="1"/>
          </p:cNvPicPr>
          <p:nvPr/>
        </p:nvPicPr>
        <p:blipFill>
          <a:blip r:embed="rId2"/>
          <a:stretch>
            <a:fillRect/>
          </a:stretch>
        </p:blipFill>
        <p:spPr>
          <a:xfrm>
            <a:off x="6629400" y="4549422"/>
            <a:ext cx="2333625" cy="209902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9752" y="908720"/>
            <a:ext cx="4162952" cy="1732474"/>
          </a:xfrm>
        </p:spPr>
        <p:txBody>
          <a:bodyPr>
            <a:normAutofit/>
          </a:bodyPr>
          <a:lstStyle/>
          <a:p>
            <a:r>
              <a:rPr lang="en-US" sz="5400" b="1" i="1" u="sng" dirty="0">
                <a:effectLst>
                  <a:outerShdw blurRad="38100" dist="38100" dir="2700000" algn="tl">
                    <a:srgbClr val="000000">
                      <a:alpha val="43137"/>
                    </a:srgbClr>
                  </a:outerShdw>
                </a:effectLst>
                <a:latin typeface="Brush Script MT" pitchFamily="66" charset="0"/>
              </a:rPr>
              <a:t>Pig Latin Math's</a:t>
            </a:r>
          </a:p>
        </p:txBody>
      </p:sp>
      <p:sp>
        <p:nvSpPr>
          <p:cNvPr id="3" name="Content Placeholder 2"/>
          <p:cNvSpPr>
            <a:spLocks noGrp="1"/>
          </p:cNvSpPr>
          <p:nvPr>
            <p:ph type="body" idx="1"/>
          </p:nvPr>
        </p:nvSpPr>
        <p:spPr>
          <a:xfrm>
            <a:off x="2490524" y="2641194"/>
            <a:ext cx="4162952" cy="2588006"/>
          </a:xfrm>
        </p:spPr>
        <p:txBody>
          <a:bodyPr>
            <a:normAutofit fontScale="62500" lnSpcReduction="20000"/>
          </a:bodyPr>
          <a:lstStyle/>
          <a:p>
            <a:r>
              <a:rPr lang="en-US" sz="2400" dirty="0"/>
              <a:t>ABS</a:t>
            </a:r>
          </a:p>
          <a:p>
            <a:r>
              <a:rPr lang="en-US" sz="2400" dirty="0"/>
              <a:t>EIL</a:t>
            </a:r>
          </a:p>
          <a:p>
            <a:r>
              <a:rPr lang="en-US" sz="2400" dirty="0"/>
              <a:t>EXP</a:t>
            </a:r>
          </a:p>
          <a:p>
            <a:r>
              <a:rPr lang="en-US" sz="2400" dirty="0"/>
              <a:t>FLOOR</a:t>
            </a:r>
          </a:p>
          <a:p>
            <a:r>
              <a:rPr lang="en-US" sz="2400" dirty="0"/>
              <a:t>LOG</a:t>
            </a:r>
          </a:p>
          <a:p>
            <a:r>
              <a:rPr lang="en-US" sz="2400" dirty="0"/>
              <a:t>ROUND</a:t>
            </a:r>
          </a:p>
          <a:p>
            <a:r>
              <a:rPr lang="en-US" sz="2400" dirty="0"/>
              <a:t>SIN</a:t>
            </a:r>
          </a:p>
          <a:p>
            <a:r>
              <a:rPr lang="en-US" sz="2400" dirty="0"/>
              <a:t>TAN</a:t>
            </a:r>
          </a:p>
          <a:p>
            <a:endParaRPr lang="en-US" dirty="0"/>
          </a:p>
        </p:txBody>
      </p:sp>
      <p:pic>
        <p:nvPicPr>
          <p:cNvPr id="4" name="Picture 3" descr="images.jpg"/>
          <p:cNvPicPr>
            <a:picLocks noChangeAspect="1"/>
          </p:cNvPicPr>
          <p:nvPr/>
        </p:nvPicPr>
        <p:blipFill>
          <a:blip r:embed="rId2"/>
          <a:stretch>
            <a:fillRect/>
          </a:stretch>
        </p:blipFill>
        <p:spPr>
          <a:xfrm>
            <a:off x="6553200" y="4758972"/>
            <a:ext cx="2333625" cy="209902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0524" y="116632"/>
            <a:ext cx="4162952" cy="1732474"/>
          </a:xfrm>
        </p:spPr>
        <p:txBody>
          <a:bodyPr>
            <a:noAutofit/>
          </a:bodyPr>
          <a:lstStyle/>
          <a:p>
            <a:r>
              <a:rPr lang="en-US" sz="5400" b="1" i="1" u="sng" dirty="0">
                <a:effectLst>
                  <a:outerShdw blurRad="38100" dist="38100" dir="2700000" algn="tl">
                    <a:srgbClr val="000000">
                      <a:alpha val="43137"/>
                    </a:srgbClr>
                  </a:outerShdw>
                </a:effectLst>
                <a:latin typeface="Brush Script MT" pitchFamily="66" charset="0"/>
              </a:rPr>
              <a:t>Running pig</a:t>
            </a:r>
          </a:p>
        </p:txBody>
      </p:sp>
      <p:sp>
        <p:nvSpPr>
          <p:cNvPr id="3" name="Content Placeholder 2"/>
          <p:cNvSpPr>
            <a:spLocks noGrp="1"/>
          </p:cNvSpPr>
          <p:nvPr>
            <p:ph type="body" idx="1"/>
          </p:nvPr>
        </p:nvSpPr>
        <p:spPr>
          <a:xfrm>
            <a:off x="2490524" y="2060848"/>
            <a:ext cx="4162952" cy="3240360"/>
          </a:xfrm>
        </p:spPr>
        <p:txBody>
          <a:bodyPr>
            <a:normAutofit fontScale="55000" lnSpcReduction="20000"/>
          </a:bodyPr>
          <a:lstStyle/>
          <a:p>
            <a:pPr>
              <a:defRPr/>
            </a:pPr>
            <a:r>
              <a:rPr lang="en-US" sz="2400" dirty="0"/>
              <a:t>You can execute Pig Latin statements: </a:t>
            </a:r>
          </a:p>
          <a:p>
            <a:pPr lvl="1">
              <a:defRPr/>
            </a:pPr>
            <a:r>
              <a:rPr lang="en-US" sz="2400" dirty="0"/>
              <a:t>Using grunt shell or command line</a:t>
            </a:r>
          </a:p>
          <a:p>
            <a:pPr lvl="2">
              <a:buNone/>
              <a:defRPr/>
            </a:pPr>
            <a:r>
              <a:rPr lang="en-US" sz="2400" dirty="0"/>
              <a:t>$ pig ... - Connecting to ... </a:t>
            </a:r>
          </a:p>
          <a:p>
            <a:pPr lvl="2">
              <a:buNone/>
              <a:defRPr/>
            </a:pPr>
            <a:r>
              <a:rPr lang="en-US" sz="2400" dirty="0"/>
              <a:t>grunt&gt; A = load 'data'; </a:t>
            </a:r>
          </a:p>
          <a:p>
            <a:pPr lvl="2">
              <a:buNone/>
              <a:defRPr/>
            </a:pPr>
            <a:r>
              <a:rPr lang="en-US" sz="2400" dirty="0"/>
              <a:t>grunt&gt; B = ... ; </a:t>
            </a:r>
          </a:p>
          <a:p>
            <a:pPr lvl="1">
              <a:defRPr/>
            </a:pPr>
            <a:r>
              <a:rPr lang="en-US" sz="2400" dirty="0"/>
              <a:t>In local mode or </a:t>
            </a:r>
            <a:r>
              <a:rPr lang="en-US" sz="2400" dirty="0" err="1"/>
              <a:t>hadoop</a:t>
            </a:r>
            <a:r>
              <a:rPr lang="en-US" sz="2400" dirty="0"/>
              <a:t> mapreduce mode</a:t>
            </a:r>
          </a:p>
          <a:p>
            <a:pPr lvl="2">
              <a:buNone/>
              <a:defRPr/>
            </a:pPr>
            <a:r>
              <a:rPr lang="en-US" sz="2400" dirty="0"/>
              <a:t>$ pig myscript.pig </a:t>
            </a:r>
          </a:p>
          <a:p>
            <a:pPr lvl="2">
              <a:buNone/>
              <a:defRPr/>
            </a:pPr>
            <a:r>
              <a:rPr lang="en-US" sz="2400" dirty="0"/>
              <a:t>Command Line - batch, local mode mode</a:t>
            </a:r>
          </a:p>
          <a:p>
            <a:pPr lvl="2">
              <a:buNone/>
              <a:defRPr/>
            </a:pPr>
            <a:r>
              <a:rPr lang="en-US" sz="2400" dirty="0"/>
              <a:t>$ pig -x local myscript.pig </a:t>
            </a:r>
          </a:p>
          <a:p>
            <a:pPr lvl="1">
              <a:defRPr/>
            </a:pPr>
            <a:r>
              <a:rPr lang="en-US" sz="2400" dirty="0"/>
              <a:t>Either interactively or in batch </a:t>
            </a:r>
          </a:p>
          <a:p>
            <a:pPr>
              <a:defRPr/>
            </a:pPr>
            <a:endParaRPr lang="en-US" dirty="0"/>
          </a:p>
          <a:p>
            <a:pPr lvl="5">
              <a:buNone/>
              <a:defRPr/>
            </a:pPr>
            <a:endParaRPr lang="en-US" sz="2400" dirty="0"/>
          </a:p>
        </p:txBody>
      </p:sp>
      <p:pic>
        <p:nvPicPr>
          <p:cNvPr id="4" name="Picture 3" descr="images.jpg"/>
          <p:cNvPicPr>
            <a:picLocks noChangeAspect="1"/>
          </p:cNvPicPr>
          <p:nvPr/>
        </p:nvPicPr>
        <p:blipFill>
          <a:blip r:embed="rId2"/>
          <a:stretch>
            <a:fillRect/>
          </a:stretch>
        </p:blipFill>
        <p:spPr>
          <a:xfrm>
            <a:off x="6934200" y="5029200"/>
            <a:ext cx="1800225" cy="1619250"/>
          </a:xfrm>
          <a:prstGeom prst="rect">
            <a:avLst/>
          </a:prstGeom>
        </p:spPr>
      </p:pic>
    </p:spTree>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TM16401371[[fn=Atlas]]</Template>
  <TotalTime>86</TotalTime>
  <Words>659</Words>
  <Application>Microsoft Office PowerPoint</Application>
  <PresentationFormat>On-screen Show (4:3)</PresentationFormat>
  <Paragraphs>100</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Brush Script MT</vt:lpstr>
      <vt:lpstr>Calibri</vt:lpstr>
      <vt:lpstr>Calibri Light</vt:lpstr>
      <vt:lpstr>Cambria</vt:lpstr>
      <vt:lpstr>Rockwell</vt:lpstr>
      <vt:lpstr>Wingdings</vt:lpstr>
      <vt:lpstr>Atlas</vt:lpstr>
      <vt:lpstr>Pig Introduction &amp; Installation</vt:lpstr>
      <vt:lpstr>What is Pig..</vt:lpstr>
      <vt:lpstr>How does it work</vt:lpstr>
      <vt:lpstr>Why use it ?</vt:lpstr>
      <vt:lpstr>Infrastructure &amp; features..</vt:lpstr>
      <vt:lpstr>PowerPoint Presentation</vt:lpstr>
      <vt:lpstr>Pig Latin data types</vt:lpstr>
      <vt:lpstr>Pig Latin Math's</vt:lpstr>
      <vt:lpstr>Running pig</vt:lpstr>
      <vt:lpstr>Program flow/Organization</vt:lpstr>
      <vt:lpstr>Interpretation</vt:lpstr>
      <vt:lpstr>PowerPoint Presentation</vt:lpstr>
      <vt:lpstr>Simple Examples</vt:lpstr>
      <vt:lpstr>Pig and Hive Installation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Mayur Jain</cp:lastModifiedBy>
  <cp:revision>16</cp:revision>
  <dcterms:created xsi:type="dcterms:W3CDTF">2006-08-16T00:00:00Z</dcterms:created>
  <dcterms:modified xsi:type="dcterms:W3CDTF">2018-07-02T01:51:36Z</dcterms:modified>
</cp:coreProperties>
</file>