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 id="264" r:id="rId3"/>
    <p:sldId id="265" r:id="rId4"/>
    <p:sldId id="266" r:id="rId5"/>
    <p:sldId id="267" r:id="rId6"/>
    <p:sldId id="273" r:id="rId7"/>
    <p:sldId id="275" r:id="rId8"/>
    <p:sldId id="274" r:id="rId9"/>
    <p:sldId id="268" r:id="rId10"/>
    <p:sldId id="277" r:id="rId11"/>
    <p:sldId id="276" r:id="rId12"/>
    <p:sldId id="278" r:id="rId13"/>
    <p:sldId id="269" r:id="rId14"/>
    <p:sldId id="279" r:id="rId15"/>
    <p:sldId id="270" r:id="rId16"/>
    <p:sldId id="271" r:id="rId17"/>
    <p:sldId id="272" r:id="rId18"/>
    <p:sldId id="28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251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843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658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B6F15528-21DE-4FAA-801E-634DDDAF4B2B}" type="slidenum">
              <a:rPr lang="en-US" smtClean="0"/>
              <a:pPr/>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42486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925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7025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163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6889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3599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160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65810" y="5936188"/>
            <a:ext cx="2057400" cy="365125"/>
          </a:xfrm>
        </p:spPr>
        <p:txBody>
          <a:bodyPr/>
          <a:lstStyle/>
          <a:p>
            <a:fld id="{1D8BD707-D9CF-40AE-B4C6-C98DA3205C09}" type="datetimeFigureOut">
              <a:rPr lang="en-US" smtClean="0"/>
              <a:pPr/>
              <a:t>7/10/2018</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8883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5290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929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167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pPr/>
              <a:t>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276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511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3975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7/10/2018</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455244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Rectangle 1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1606" y="0"/>
            <a:ext cx="255239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2"/>
            <a:ext cx="6832905" cy="246557"/>
          </a:xfrm>
          <a:prstGeom prst="rect">
            <a:avLst/>
          </a:prstGeom>
        </p:spPr>
      </p:pic>
      <p:sp>
        <p:nvSpPr>
          <p:cNvPr id="20" name="Rectangle 1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6832905"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30382" y="2733709"/>
            <a:ext cx="5743344" cy="1373070"/>
          </a:xfrm>
        </p:spPr>
        <p:txBody>
          <a:bodyPr>
            <a:normAutofit/>
          </a:bodyPr>
          <a:lstStyle/>
          <a:p>
            <a:r>
              <a:rPr lang="en-IN" sz="4400" dirty="0">
                <a:solidFill>
                  <a:srgbClr val="FFFFFF"/>
                </a:solidFill>
              </a:rPr>
              <a:t>SQOOP INSTALLATION</a:t>
            </a:r>
          </a:p>
        </p:txBody>
      </p:sp>
      <p:sp>
        <p:nvSpPr>
          <p:cNvPr id="3" name="Subtitle 2"/>
          <p:cNvSpPr>
            <a:spLocks noGrp="1"/>
          </p:cNvSpPr>
          <p:nvPr>
            <p:ph type="subTitle" idx="1"/>
          </p:nvPr>
        </p:nvSpPr>
        <p:spPr>
          <a:xfrm>
            <a:off x="895611" y="4394039"/>
            <a:ext cx="5478114" cy="1117687"/>
          </a:xfrm>
        </p:spPr>
        <p:txBody>
          <a:bodyPr>
            <a:normAutofit/>
          </a:bodyPr>
          <a:lstStyle/>
          <a:p>
            <a:r>
              <a:rPr lang="en-IN"/>
              <a:t>MAYUR JAIN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6726063" cy="275942"/>
          </a:xfrm>
          <a:prstGeom prst="rect">
            <a:avLst/>
          </a:prstGeom>
        </p:spPr>
      </p:pic>
      <p:pic>
        <p:nvPicPr>
          <p:cNvPr id="15" name="Picture 14">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17" name="Rectangle 16">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672606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3786"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068A8980-5323-4E32-9817-A14D0B91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1A37955-21EA-4810-9AED-24CF25E260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7939" y="0"/>
            <a:ext cx="9144000" cy="6858000"/>
          </a:xfrm>
          <a:prstGeom prst="rect">
            <a:avLst/>
          </a:prstGeom>
        </p:spPr>
      </p:pic>
      <p:sp>
        <p:nvSpPr>
          <p:cNvPr id="25" name="Rectangle 24">
            <a:extLst>
              <a:ext uri="{FF2B5EF4-FFF2-40B4-BE49-F238E27FC236}">
                <a16:creationId xmlns:a16="http://schemas.microsoft.com/office/drawing/2014/main" id="{8B79A499-6023-4495-8687-96680A5E9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6734003"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BAA1CC66-52B7-4B1A-83B9-4473DABF8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4557357"/>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427A1B02-0BC3-4123-A27E-111F26354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 y="6210130"/>
            <a:ext cx="6726064"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46EBDA5-97CE-4375-BC99-C7365D1CC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6210130"/>
            <a:ext cx="2310214"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54286" y="5387523"/>
            <a:ext cx="4880908" cy="940240"/>
          </a:xfrm>
        </p:spPr>
        <p:txBody>
          <a:bodyPr vert="horz" lIns="91440" tIns="45720" rIns="91440" bIns="45720" rtlCol="0" anchor="b">
            <a:normAutofit fontScale="90000"/>
          </a:bodyPr>
          <a:lstStyle/>
          <a:p>
            <a:pPr algn="r"/>
            <a:r>
              <a:rPr lang="en-US" sz="4200" dirty="0"/>
              <a:t>IMPORT THE TABLE TO HDFS DIRECTORY</a:t>
            </a:r>
          </a:p>
        </p:txBody>
      </p:sp>
      <p:pic>
        <p:nvPicPr>
          <p:cNvPr id="4" name="Picture 3">
            <a:extLst>
              <a:ext uri="{FF2B5EF4-FFF2-40B4-BE49-F238E27FC236}">
                <a16:creationId xmlns:a16="http://schemas.microsoft.com/office/drawing/2014/main" id="{7BB84808-95C2-4F1A-81C9-7B27459618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9" y="0"/>
            <a:ext cx="9144000" cy="5133474"/>
          </a:xfrm>
          <a:prstGeom prst="rect">
            <a:avLst/>
          </a:prstGeom>
        </p:spPr>
      </p:pic>
    </p:spTree>
    <p:extLst>
      <p:ext uri="{BB962C8B-B14F-4D97-AF65-F5344CB8AC3E}">
        <p14:creationId xmlns:p14="http://schemas.microsoft.com/office/powerpoint/2010/main" val="106537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6726063" cy="275942"/>
          </a:xfrm>
          <a:prstGeom prst="rect">
            <a:avLst/>
          </a:prstGeom>
        </p:spPr>
      </p:pic>
      <p:pic>
        <p:nvPicPr>
          <p:cNvPr id="15" name="Picture 14">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17" name="Rectangle 16">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672606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3786"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068A8980-5323-4E32-9817-A14D0B91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1A37955-21EA-4810-9AED-24CF25E260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7939" y="0"/>
            <a:ext cx="9144000" cy="6858000"/>
          </a:xfrm>
          <a:prstGeom prst="rect">
            <a:avLst/>
          </a:prstGeom>
        </p:spPr>
      </p:pic>
      <p:sp>
        <p:nvSpPr>
          <p:cNvPr id="25" name="Rectangle 24">
            <a:extLst>
              <a:ext uri="{FF2B5EF4-FFF2-40B4-BE49-F238E27FC236}">
                <a16:creationId xmlns:a16="http://schemas.microsoft.com/office/drawing/2014/main" id="{8B79A499-6023-4495-8687-96680A5E9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6734003"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BAA1CC66-52B7-4B1A-83B9-4473DABF8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4557357"/>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427A1B02-0BC3-4123-A27E-111F26354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 y="6210130"/>
            <a:ext cx="6726064"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46EBDA5-97CE-4375-BC99-C7365D1CC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6210130"/>
            <a:ext cx="2310214"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43497" y="5387523"/>
            <a:ext cx="4880908" cy="940240"/>
          </a:xfrm>
        </p:spPr>
        <p:txBody>
          <a:bodyPr vert="horz" lIns="91440" tIns="45720" rIns="91440" bIns="45720" rtlCol="0" anchor="b">
            <a:normAutofit fontScale="90000"/>
          </a:bodyPr>
          <a:lstStyle/>
          <a:p>
            <a:pPr algn="r"/>
            <a:r>
              <a:rPr lang="en-US" sz="4200" dirty="0"/>
              <a:t>IMPORT THE TABLE TO LOCAL DIRECTORY</a:t>
            </a:r>
          </a:p>
        </p:txBody>
      </p:sp>
      <p:pic>
        <p:nvPicPr>
          <p:cNvPr id="4" name="Picture 3">
            <a:extLst>
              <a:ext uri="{FF2B5EF4-FFF2-40B4-BE49-F238E27FC236}">
                <a16:creationId xmlns:a16="http://schemas.microsoft.com/office/drawing/2014/main" id="{806BC0F2-4801-4F7D-9C87-1356D53FA0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9144000" cy="5133474"/>
          </a:xfrm>
          <a:prstGeom prst="rect">
            <a:avLst/>
          </a:prstGeom>
        </p:spPr>
      </p:pic>
    </p:spTree>
    <p:extLst>
      <p:ext uri="{BB962C8B-B14F-4D97-AF65-F5344CB8AC3E}">
        <p14:creationId xmlns:p14="http://schemas.microsoft.com/office/powerpoint/2010/main" val="264342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6726063" cy="275942"/>
          </a:xfrm>
          <a:prstGeom prst="rect">
            <a:avLst/>
          </a:prstGeom>
        </p:spPr>
      </p:pic>
      <p:pic>
        <p:nvPicPr>
          <p:cNvPr id="15" name="Picture 14">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17" name="Rectangle 16">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672606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3786"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068A8980-5323-4E32-9817-A14D0B91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1A37955-21EA-4810-9AED-24CF25E260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7939" y="0"/>
            <a:ext cx="9144000" cy="6858000"/>
          </a:xfrm>
          <a:prstGeom prst="rect">
            <a:avLst/>
          </a:prstGeom>
        </p:spPr>
      </p:pic>
      <p:sp>
        <p:nvSpPr>
          <p:cNvPr id="25" name="Rectangle 24">
            <a:extLst>
              <a:ext uri="{FF2B5EF4-FFF2-40B4-BE49-F238E27FC236}">
                <a16:creationId xmlns:a16="http://schemas.microsoft.com/office/drawing/2014/main" id="{8B79A499-6023-4495-8687-96680A5E9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6734003"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BAA1CC66-52B7-4B1A-83B9-4473DABF8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4557357"/>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427A1B02-0BC3-4123-A27E-111F26354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 y="6210130"/>
            <a:ext cx="6726064"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46EBDA5-97CE-4375-BC99-C7365D1CC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6210130"/>
            <a:ext cx="2310214"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45155" y="5387523"/>
            <a:ext cx="4880908" cy="940240"/>
          </a:xfrm>
        </p:spPr>
        <p:txBody>
          <a:bodyPr vert="horz" lIns="91440" tIns="45720" rIns="91440" bIns="45720" rtlCol="0" anchor="b">
            <a:normAutofit fontScale="90000"/>
          </a:bodyPr>
          <a:lstStyle/>
          <a:p>
            <a:pPr algn="r"/>
            <a:r>
              <a:rPr lang="en-US" sz="4200" dirty="0"/>
              <a:t>IMPORT THE TABLE TO LOCAL DIRECTORY</a:t>
            </a:r>
          </a:p>
        </p:txBody>
      </p:sp>
      <p:pic>
        <p:nvPicPr>
          <p:cNvPr id="4" name="Picture 3">
            <a:extLst>
              <a:ext uri="{FF2B5EF4-FFF2-40B4-BE49-F238E27FC236}">
                <a16:creationId xmlns:a16="http://schemas.microsoft.com/office/drawing/2014/main" id="{24E65C51-FDCC-4CFE-A1B3-E72AD16FF3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39" y="0"/>
            <a:ext cx="9144000" cy="5133474"/>
          </a:xfrm>
          <a:prstGeom prst="rect">
            <a:avLst/>
          </a:prstGeom>
        </p:spPr>
      </p:pic>
    </p:spTree>
    <p:extLst>
      <p:ext uri="{BB962C8B-B14F-4D97-AF65-F5344CB8AC3E}">
        <p14:creationId xmlns:p14="http://schemas.microsoft.com/office/powerpoint/2010/main" val="185319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TO OPEN THE IMPORTED TABLE </a:t>
            </a:r>
          </a:p>
        </p:txBody>
      </p:sp>
      <p:pic>
        <p:nvPicPr>
          <p:cNvPr id="5" name="Picture 4">
            <a:extLst>
              <a:ext uri="{FF2B5EF4-FFF2-40B4-BE49-F238E27FC236}">
                <a16:creationId xmlns:a16="http://schemas.microsoft.com/office/drawing/2014/main" id="{34AD63E2-CAF2-415A-927F-A71402DABFDD}"/>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b="45547"/>
          <a:stretch/>
        </p:blipFill>
        <p:spPr>
          <a:xfrm>
            <a:off x="381000" y="2507229"/>
            <a:ext cx="3429000" cy="2795337"/>
          </a:xfrm>
          <a:prstGeom prst="rect">
            <a:avLst/>
          </a:prstGeom>
        </p:spPr>
      </p:pic>
      <p:pic>
        <p:nvPicPr>
          <p:cNvPr id="7" name="Picture 6">
            <a:extLst>
              <a:ext uri="{FF2B5EF4-FFF2-40B4-BE49-F238E27FC236}">
                <a16:creationId xmlns:a16="http://schemas.microsoft.com/office/drawing/2014/main" id="{52EF174D-8B74-4BC4-B814-6F4D8A192610}"/>
              </a:ext>
            </a:extLst>
          </p:cNvPr>
          <p:cNvPicPr>
            <a:picLocks noChangeAspect="1"/>
          </p:cNvPicPr>
          <p:nvPr/>
        </p:nvPicPr>
        <p:blipFill rotWithShape="1">
          <a:blip r:embed="rId3">
            <a:extLst>
              <a:ext uri="{28A0092B-C50C-407E-A947-70E740481C1C}">
                <a14:useLocalDpi xmlns:a14="http://schemas.microsoft.com/office/drawing/2010/main" val="0"/>
              </a:ext>
            </a:extLst>
          </a:blip>
          <a:srcRect r="53333" b="57506"/>
          <a:stretch/>
        </p:blipFill>
        <p:spPr>
          <a:xfrm>
            <a:off x="4267200" y="2814183"/>
            <a:ext cx="4267200" cy="2181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TO OPEN THE IMPORTED TABLE </a:t>
            </a:r>
          </a:p>
        </p:txBody>
      </p:sp>
      <p:pic>
        <p:nvPicPr>
          <p:cNvPr id="4" name="Picture 3">
            <a:extLst>
              <a:ext uri="{FF2B5EF4-FFF2-40B4-BE49-F238E27FC236}">
                <a16:creationId xmlns:a16="http://schemas.microsoft.com/office/drawing/2014/main" id="{50B69D31-6185-4625-8FE2-65360234B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2" y="1724526"/>
            <a:ext cx="9144000" cy="5133474"/>
          </a:xfrm>
          <a:prstGeom prst="rect">
            <a:avLst/>
          </a:prstGeom>
        </p:spPr>
      </p:pic>
    </p:spTree>
    <p:extLst>
      <p:ext uri="{BB962C8B-B14F-4D97-AF65-F5344CB8AC3E}">
        <p14:creationId xmlns:p14="http://schemas.microsoft.com/office/powerpoint/2010/main" val="2375790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643588"/>
            <a:ext cx="6896534" cy="1080938"/>
          </a:xfrm>
        </p:spPr>
        <p:txBody>
          <a:bodyPr/>
          <a:lstStyle/>
          <a:p>
            <a:r>
              <a:rPr lang="en-IN" dirty="0"/>
              <a:t>EXPORT THE TABLE</a:t>
            </a:r>
          </a:p>
        </p:txBody>
      </p:sp>
      <p:pic>
        <p:nvPicPr>
          <p:cNvPr id="5" name="Picture 4">
            <a:extLst>
              <a:ext uri="{FF2B5EF4-FFF2-40B4-BE49-F238E27FC236}">
                <a16:creationId xmlns:a16="http://schemas.microsoft.com/office/drawing/2014/main" id="{FB6CF309-6CFC-4133-905F-68897DE5D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4526"/>
            <a:ext cx="9144000" cy="513347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6F52AF-CF40-43F2-AE55-A422D1EEB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4526"/>
            <a:ext cx="9144000" cy="5133474"/>
          </a:xfrm>
          <a:prstGeom prst="rect">
            <a:avLst/>
          </a:prstGeom>
        </p:spPr>
      </p:pic>
      <p:sp>
        <p:nvSpPr>
          <p:cNvPr id="7" name="Title 1">
            <a:extLst>
              <a:ext uri="{FF2B5EF4-FFF2-40B4-BE49-F238E27FC236}">
                <a16:creationId xmlns:a16="http://schemas.microsoft.com/office/drawing/2014/main" id="{D0548CE2-4C7F-43D0-A4BC-03523EF5950C}"/>
              </a:ext>
            </a:extLst>
          </p:cNvPr>
          <p:cNvSpPr>
            <a:spLocks noGrp="1"/>
          </p:cNvSpPr>
          <p:nvPr>
            <p:ph type="title"/>
          </p:nvPr>
        </p:nvSpPr>
        <p:spPr>
          <a:xfrm>
            <a:off x="3505200" y="643588"/>
            <a:ext cx="6896534" cy="1080938"/>
          </a:xfrm>
        </p:spPr>
        <p:txBody>
          <a:bodyPr/>
          <a:lstStyle/>
          <a:p>
            <a:r>
              <a:rPr lang="en-IN" dirty="0"/>
              <a:t>EXPORT THE TABLE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3" name="Picture 72">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75" name="Rectangle 74">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C1F07745-D943-46DF-AB69-FA455CE42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6" y="0"/>
            <a:ext cx="9143999"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2A2E17-3305-4404-A0DA-5CC3BDAFE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C:\Users\NAVDEEP\AppData\Local\Microsoft\Windows\INetCache\IE\7N5CODSN\Apple_-_Thank_You[1].jpg"/>
          <p:cNvPicPr>
            <a:picLocks noChangeAspect="1" noChangeArrowheads="1"/>
          </p:cNvPicPr>
          <p:nvPr/>
        </p:nvPicPr>
        <p:blipFill>
          <a:blip r:embed="rId4"/>
          <a:srcRect t="5565" b="4000"/>
          <a:stretch>
            <a:fillRect/>
          </a:stretch>
        </p:blipFill>
        <p:spPr bwMode="auto">
          <a:xfrm>
            <a:off x="800926" y="609600"/>
            <a:ext cx="7535253" cy="5604933"/>
          </a:xfrm>
          <a:prstGeom prst="rect">
            <a:avLst/>
          </a:prstGeom>
          <a:noFill/>
          <a:ln>
            <a:noFill/>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FB36-9CD8-4F86-84A2-BC5A0F5974FD}"/>
              </a:ext>
            </a:extLst>
          </p:cNvPr>
          <p:cNvSpPr>
            <a:spLocks noGrp="1"/>
          </p:cNvSpPr>
          <p:nvPr>
            <p:ph type="title"/>
          </p:nvPr>
        </p:nvSpPr>
        <p:spPr/>
        <p:txBody>
          <a:bodyPr/>
          <a:lstStyle/>
          <a:p>
            <a:r>
              <a:rPr lang="en-IN" dirty="0"/>
              <a:t> TO BE CONTINUED DAY 9 &amp; 10</a:t>
            </a:r>
          </a:p>
        </p:txBody>
      </p:sp>
      <p:sp>
        <p:nvSpPr>
          <p:cNvPr id="3" name="Content Placeholder 2">
            <a:extLst>
              <a:ext uri="{FF2B5EF4-FFF2-40B4-BE49-F238E27FC236}">
                <a16:creationId xmlns:a16="http://schemas.microsoft.com/office/drawing/2014/main" id="{888EC6B1-4830-4139-B89D-4C8910346843}"/>
              </a:ext>
            </a:extLst>
          </p:cNvPr>
          <p:cNvSpPr>
            <a:spLocks noGrp="1"/>
          </p:cNvSpPr>
          <p:nvPr>
            <p:ph idx="1"/>
          </p:nvPr>
        </p:nvSpPr>
        <p:spPr/>
        <p:txBody>
          <a:bodyPr/>
          <a:lstStyle/>
          <a:p>
            <a:r>
              <a:rPr lang="en-IN" dirty="0"/>
              <a:t>HIVE INSTALLATION &amp; BASICS COMMANDS</a:t>
            </a:r>
          </a:p>
          <a:p>
            <a:r>
              <a:rPr lang="en-IN" dirty="0"/>
              <a:t>FLUMES BASICSC</a:t>
            </a:r>
          </a:p>
        </p:txBody>
      </p:sp>
    </p:spTree>
    <p:extLst>
      <p:ext uri="{BB962C8B-B14F-4D97-AF65-F5344CB8AC3E}">
        <p14:creationId xmlns:p14="http://schemas.microsoft.com/office/powerpoint/2010/main" val="200215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SQOOP</a:t>
            </a:r>
          </a:p>
        </p:txBody>
      </p:sp>
      <p:sp>
        <p:nvSpPr>
          <p:cNvPr id="3" name="Content Placeholder 2"/>
          <p:cNvSpPr>
            <a:spLocks noGrp="1"/>
          </p:cNvSpPr>
          <p:nvPr>
            <p:ph idx="1"/>
          </p:nvPr>
        </p:nvSpPr>
        <p:spPr/>
        <p:txBody>
          <a:bodyPr>
            <a:normAutofit/>
          </a:bodyPr>
          <a:lstStyle/>
          <a:p>
            <a:r>
              <a:rPr lang="en-IN" b="1" dirty="0" err="1"/>
              <a:t>Sqoop</a:t>
            </a:r>
            <a:r>
              <a:rPr lang="en-IN" dirty="0"/>
              <a:t> − “SQL to </a:t>
            </a:r>
            <a:r>
              <a:rPr lang="en-IN" dirty="0" err="1"/>
              <a:t>Hadoop</a:t>
            </a:r>
            <a:r>
              <a:rPr lang="en-IN" dirty="0"/>
              <a:t> and </a:t>
            </a:r>
            <a:r>
              <a:rPr lang="en-IN" dirty="0" err="1"/>
              <a:t>Hadoop</a:t>
            </a:r>
            <a:r>
              <a:rPr lang="en-IN" dirty="0"/>
              <a:t> to SQL”</a:t>
            </a:r>
          </a:p>
          <a:p>
            <a:r>
              <a:rPr lang="en-IN" dirty="0" err="1"/>
              <a:t>Sqoop</a:t>
            </a:r>
            <a:r>
              <a:rPr lang="en-IN" dirty="0"/>
              <a:t> is a tool designed to transfer data between </a:t>
            </a:r>
            <a:r>
              <a:rPr lang="en-IN" dirty="0" err="1"/>
              <a:t>Hadoop</a:t>
            </a:r>
            <a:r>
              <a:rPr lang="en-IN" dirty="0"/>
              <a:t> and relational database servers. It is used to import data from relational databases such as </a:t>
            </a:r>
            <a:r>
              <a:rPr lang="en-IN" dirty="0" err="1"/>
              <a:t>MySQL</a:t>
            </a:r>
            <a:r>
              <a:rPr lang="en-IN" dirty="0"/>
              <a:t>, Oracle to </a:t>
            </a:r>
            <a:r>
              <a:rPr lang="en-IN" dirty="0" err="1"/>
              <a:t>Hadoop</a:t>
            </a:r>
            <a:r>
              <a:rPr lang="en-IN" dirty="0"/>
              <a:t> HDFS, and export from </a:t>
            </a:r>
            <a:r>
              <a:rPr lang="en-IN" dirty="0" err="1"/>
              <a:t>Hadoop</a:t>
            </a:r>
            <a:r>
              <a:rPr lang="en-IN" dirty="0"/>
              <a:t> file system to relational databases. It is provided by the Apache Software Foundation.</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914400"/>
            <a:ext cx="6477000" cy="1282514"/>
          </a:xfrm>
        </p:spPr>
        <p:txBody>
          <a:bodyPr>
            <a:normAutofit/>
          </a:bodyPr>
          <a:lstStyle/>
          <a:p>
            <a:r>
              <a:rPr lang="en-IN" dirty="0">
                <a:effectLst/>
              </a:rPr>
              <a:t>How SQOOP Works?</a:t>
            </a:r>
            <a:br>
              <a:rPr lang="en-IN" dirty="0">
                <a:effectLst/>
              </a:rPr>
            </a:br>
            <a:endParaRPr lang="en-IN" dirty="0"/>
          </a:p>
        </p:txBody>
      </p:sp>
      <p:sp>
        <p:nvSpPr>
          <p:cNvPr id="3" name="Content Placeholder 2"/>
          <p:cNvSpPr>
            <a:spLocks noGrp="1"/>
          </p:cNvSpPr>
          <p:nvPr>
            <p:ph idx="1"/>
          </p:nvPr>
        </p:nvSpPr>
        <p:spPr>
          <a:xfrm>
            <a:off x="28221" y="2035742"/>
            <a:ext cx="9115779" cy="2383858"/>
          </a:xfrm>
        </p:spPr>
        <p:txBody>
          <a:bodyPr>
            <a:normAutofit fontScale="85000" lnSpcReduction="10000"/>
          </a:bodyPr>
          <a:lstStyle/>
          <a:p>
            <a:r>
              <a:rPr lang="en-US" dirty="0"/>
              <a:t>Sqoop calls the JDBC driver written in the –connect statement from the location where Sqoop is installed. The –username and –password options are used to authenticate the user and Sqoop, internally generates the same command against the MySQL </a:t>
            </a:r>
            <a:r>
              <a:rPr lang="en-US" dirty="0" err="1"/>
              <a:t>instance.The</a:t>
            </a:r>
            <a:r>
              <a:rPr lang="en-US" dirty="0"/>
              <a:t> –table argument defines the MySQL table name, that will receive the data from HDFS. This table must be created prior to running the export command. Sqoop uses the number of columns, their types, and the metadata of the table to validate the data inserted from the HDFS directory. When the export statement is executed, it initiates and creates INSERT statements in </a:t>
            </a:r>
            <a:r>
              <a:rPr lang="en-US" dirty="0" err="1"/>
              <a:t>MySQl</a:t>
            </a:r>
            <a:r>
              <a:rPr lang="en-US" dirty="0"/>
              <a:t>. </a:t>
            </a:r>
            <a:endParaRPr lang="en-IN" dirty="0"/>
          </a:p>
        </p:txBody>
      </p:sp>
      <p:pic>
        <p:nvPicPr>
          <p:cNvPr id="1027" name="Picture 3"/>
          <p:cNvPicPr>
            <a:picLocks noChangeAspect="1" noChangeArrowheads="1"/>
          </p:cNvPicPr>
          <p:nvPr/>
        </p:nvPicPr>
        <p:blipFill>
          <a:blip r:embed="rId2"/>
          <a:srcRect/>
          <a:stretch>
            <a:fillRect/>
          </a:stretch>
        </p:blipFill>
        <p:spPr bwMode="auto">
          <a:xfrm>
            <a:off x="4035733" y="4474142"/>
            <a:ext cx="5108267" cy="2383858"/>
          </a:xfrm>
          <a:prstGeom prst="rect">
            <a:avLst/>
          </a:prstGeom>
          <a:noFill/>
          <a:ln w="9525">
            <a:noFill/>
            <a:miter lim="800000"/>
            <a:headEnd/>
            <a:tailEnd/>
          </a:ln>
          <a:effectLst/>
        </p:spPr>
      </p:pic>
      <p:sp>
        <p:nvSpPr>
          <p:cNvPr id="6" name="Content Placeholder 2">
            <a:extLst>
              <a:ext uri="{FF2B5EF4-FFF2-40B4-BE49-F238E27FC236}">
                <a16:creationId xmlns:a16="http://schemas.microsoft.com/office/drawing/2014/main" id="{63CC6218-64A9-43DD-B841-CC04F787E7D3}"/>
              </a:ext>
            </a:extLst>
          </p:cNvPr>
          <p:cNvSpPr txBox="1">
            <a:spLocks/>
          </p:cNvSpPr>
          <p:nvPr/>
        </p:nvSpPr>
        <p:spPr>
          <a:xfrm>
            <a:off x="0" y="4267200"/>
            <a:ext cx="4191000" cy="289560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For example, the export-job will read each line of the input.txt file from HDFS and produces the intermediate </a:t>
            </a:r>
            <a:r>
              <a:rPr lang="en-US" dirty="0" err="1"/>
              <a:t>statements.By</a:t>
            </a:r>
            <a:r>
              <a:rPr lang="en-US" dirty="0"/>
              <a:t> default, Sqoop export creates INSERT statements. If the –update-key argument is stated, UPDATE statements will be created </a:t>
            </a:r>
            <a:r>
              <a:rPr lang="en-US" dirty="0" err="1"/>
              <a:t>instead.The</a:t>
            </a:r>
            <a:r>
              <a:rPr lang="en-US" dirty="0"/>
              <a:t> -m argument sets the number of map jobs for reading the file splits from HDFS. Each mapper will have its own connection to the MySQL </a:t>
            </a:r>
            <a:r>
              <a:rPr lang="en-US" dirty="0" err="1"/>
              <a:t>Server.Now</a:t>
            </a:r>
            <a:r>
              <a:rPr lang="en-US" dirty="0"/>
              <a:t>, on querying inside MySQL, we see that all the data is mapped inside the table.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SQOOP INSTALLATION STEPS</a:t>
            </a:r>
          </a:p>
        </p:txBody>
      </p:sp>
      <p:pic>
        <p:nvPicPr>
          <p:cNvPr id="2053" name="Picture 5"/>
          <p:cNvPicPr>
            <a:picLocks noChangeAspect="1" noChangeArrowheads="1"/>
          </p:cNvPicPr>
          <p:nvPr/>
        </p:nvPicPr>
        <p:blipFill>
          <a:blip r:embed="rId2"/>
          <a:srcRect/>
          <a:stretch>
            <a:fillRect/>
          </a:stretch>
        </p:blipFill>
        <p:spPr bwMode="auto">
          <a:xfrm>
            <a:off x="531639" y="3865668"/>
            <a:ext cx="2819400" cy="466495"/>
          </a:xfrm>
          <a:prstGeom prst="rect">
            <a:avLst/>
          </a:prstGeom>
          <a:noFill/>
          <a:ln w="9525">
            <a:noFill/>
            <a:miter lim="800000"/>
            <a:headEnd/>
            <a:tailEnd/>
          </a:ln>
          <a:effectLst/>
        </p:spPr>
      </p:pic>
      <p:pic>
        <p:nvPicPr>
          <p:cNvPr id="12" name="Picture 11">
            <a:extLst>
              <a:ext uri="{FF2B5EF4-FFF2-40B4-BE49-F238E27FC236}">
                <a16:creationId xmlns:a16="http://schemas.microsoft.com/office/drawing/2014/main" id="{90ADB355-ACDF-4837-8959-490AEB6CF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39" y="2568532"/>
            <a:ext cx="7907197" cy="688908"/>
          </a:xfrm>
          <a:prstGeom prst="rect">
            <a:avLst/>
          </a:prstGeom>
        </p:spPr>
      </p:pic>
      <p:pic>
        <p:nvPicPr>
          <p:cNvPr id="18" name="Picture 17">
            <a:extLst>
              <a:ext uri="{FF2B5EF4-FFF2-40B4-BE49-F238E27FC236}">
                <a16:creationId xmlns:a16="http://schemas.microsoft.com/office/drawing/2014/main" id="{D4C207EB-2C77-4CE8-A546-99A095EC2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639" y="3515959"/>
            <a:ext cx="7620000" cy="182379"/>
          </a:xfrm>
          <a:prstGeom prst="rect">
            <a:avLst/>
          </a:prstGeom>
        </p:spPr>
      </p:pic>
      <p:pic>
        <p:nvPicPr>
          <p:cNvPr id="26" name="Picture 25">
            <a:extLst>
              <a:ext uri="{FF2B5EF4-FFF2-40B4-BE49-F238E27FC236}">
                <a16:creationId xmlns:a16="http://schemas.microsoft.com/office/drawing/2014/main" id="{66F8634E-3E38-4C8B-B590-F29E5A8BF8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639" y="4590682"/>
            <a:ext cx="7371073" cy="866306"/>
          </a:xfrm>
          <a:prstGeom prst="rect">
            <a:avLst/>
          </a:prstGeom>
        </p:spPr>
      </p:pic>
      <p:pic>
        <p:nvPicPr>
          <p:cNvPr id="28" name="Picture 27">
            <a:extLst>
              <a:ext uri="{FF2B5EF4-FFF2-40B4-BE49-F238E27FC236}">
                <a16:creationId xmlns:a16="http://schemas.microsoft.com/office/drawing/2014/main" id="{5E1FE822-04BE-455E-9D0E-8F0F1F3867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639" y="5667265"/>
            <a:ext cx="7152381" cy="10285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OPEN MYSQL TO GRANT THE PERMISSION </a:t>
            </a:r>
          </a:p>
        </p:txBody>
      </p:sp>
      <p:pic>
        <p:nvPicPr>
          <p:cNvPr id="4" name="Picture 3">
            <a:extLst>
              <a:ext uri="{FF2B5EF4-FFF2-40B4-BE49-F238E27FC236}">
                <a16:creationId xmlns:a16="http://schemas.microsoft.com/office/drawing/2014/main" id="{4D0DC30F-EA7F-4759-BCE4-E2ABD63E6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5570"/>
            <a:ext cx="9144000" cy="51334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CFFBB8-E539-483F-B9AA-088F7D4B17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2" name="Picture 11">
            <a:extLst>
              <a:ext uri="{FF2B5EF4-FFF2-40B4-BE49-F238E27FC236}">
                <a16:creationId xmlns:a16="http://schemas.microsoft.com/office/drawing/2014/main" id="{552C38B8-B7F9-478B-8D67-99B248A946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14" name="Rectangle 13">
            <a:extLst>
              <a:ext uri="{FF2B5EF4-FFF2-40B4-BE49-F238E27FC236}">
                <a16:creationId xmlns:a16="http://schemas.microsoft.com/office/drawing/2014/main" id="{8ADE9738-7B48-4F06-BA7B-E2CF9663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B074608C-9FCE-49BC-9DB1-9CC2635BC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3B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400550-CE12-4FF7-8E1A-05974F6DEF82}"/>
              </a:ext>
            </a:extLst>
          </p:cNvPr>
          <p:cNvPicPr>
            <a:picLocks noChangeAspect="1"/>
          </p:cNvPicPr>
          <p:nvPr/>
        </p:nvPicPr>
        <p:blipFill rotWithShape="1">
          <a:blip r:embed="rId4">
            <a:extLst>
              <a:ext uri="{28A0092B-C50C-407E-A947-70E740481C1C}">
                <a14:useLocalDpi xmlns:a14="http://schemas.microsoft.com/office/drawing/2010/main" val="0"/>
              </a:ext>
            </a:extLst>
          </a:blip>
          <a:srcRect r="20129"/>
          <a:stretch/>
        </p:blipFill>
        <p:spPr>
          <a:xfrm>
            <a:off x="515562" y="609600"/>
            <a:ext cx="7790238" cy="5486400"/>
          </a:xfrm>
          <a:prstGeom prst="rect">
            <a:avLst/>
          </a:prstGeom>
          <a:ln>
            <a:noFill/>
          </a:ln>
          <a:effectLst/>
        </p:spPr>
      </p:pic>
      <p:sp>
        <p:nvSpPr>
          <p:cNvPr id="18" name="Rectangle 17">
            <a:extLst>
              <a:ext uri="{FF2B5EF4-FFF2-40B4-BE49-F238E27FC236}">
                <a16:creationId xmlns:a16="http://schemas.microsoft.com/office/drawing/2014/main" id="{49A4766C-526F-49D1-8838-A325A46FB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402B744-70F6-4A40-A3CA-F5F59FDDF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27" name="Rectangle 21">
            <a:extLst>
              <a:ext uri="{FF2B5EF4-FFF2-40B4-BE49-F238E27FC236}">
                <a16:creationId xmlns:a16="http://schemas.microsoft.com/office/drawing/2014/main" id="{F44BB062-BF7D-41D7-82CA-4D108E1FB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235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BE2A9B-3E0E-41A9-8FD8-F2549307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5534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172183B-43F4-43C4-9363-4F783A506CEC}"/>
              </a:ext>
            </a:extLst>
          </p:cNvPr>
          <p:cNvPicPr>
            <a:picLocks noChangeAspect="1"/>
          </p:cNvPicPr>
          <p:nvPr/>
        </p:nvPicPr>
        <p:blipFill rotWithShape="1">
          <a:blip r:embed="rId2">
            <a:extLst>
              <a:ext uri="{28A0092B-C50C-407E-A947-70E740481C1C}">
                <a14:useLocalDpi xmlns:a14="http://schemas.microsoft.com/office/drawing/2010/main" val="0"/>
              </a:ext>
            </a:extLst>
          </a:blip>
          <a:srcRect r="25675" b="-1"/>
          <a:stretch/>
        </p:blipFill>
        <p:spPr>
          <a:xfrm>
            <a:off x="475707" y="609600"/>
            <a:ext cx="7244928" cy="5604933"/>
          </a:xfrm>
          <a:prstGeom prst="rect">
            <a:avLst/>
          </a:prstGeom>
          <a:ln>
            <a:noFill/>
          </a:ln>
          <a:effectLst>
            <a:outerShdw blurRad="76200" dist="63500" dir="5040000" algn="tl" rotWithShape="0">
              <a:srgbClr val="000000">
                <a:alpha val="41000"/>
              </a:srgbClr>
            </a:outerShdw>
          </a:effectLst>
        </p:spPr>
      </p:pic>
      <p:sp>
        <p:nvSpPr>
          <p:cNvPr id="10" name="Rectangle 9">
            <a:extLst>
              <a:ext uri="{FF2B5EF4-FFF2-40B4-BE49-F238E27FC236}">
                <a16:creationId xmlns:a16="http://schemas.microsoft.com/office/drawing/2014/main" id="{26AEE725-B4A4-4E3A-AE74-BD9294C3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96EC803-A908-4463-B0DE-B2F5577030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14" name="Rectangle 13">
            <a:extLst>
              <a:ext uri="{FF2B5EF4-FFF2-40B4-BE49-F238E27FC236}">
                <a16:creationId xmlns:a16="http://schemas.microsoft.com/office/drawing/2014/main" id="{75360CD6-1151-4683-9162-8AC8A24E6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005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05BE2A9B-3E0E-41A9-8FD8-F2549307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573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91AF27E-52CD-4089-BAC7-E9518FDA8A19}"/>
              </a:ext>
            </a:extLst>
          </p:cNvPr>
          <p:cNvPicPr>
            <a:picLocks noChangeAspect="1"/>
          </p:cNvPicPr>
          <p:nvPr/>
        </p:nvPicPr>
        <p:blipFill rotWithShape="1">
          <a:blip r:embed="rId2">
            <a:extLst>
              <a:ext uri="{28A0092B-C50C-407E-A947-70E740481C1C}">
                <a14:useLocalDpi xmlns:a14="http://schemas.microsoft.com/office/drawing/2010/main" val="0"/>
              </a:ext>
            </a:extLst>
          </a:blip>
          <a:srcRect r="36985" b="-1"/>
          <a:stretch/>
        </p:blipFill>
        <p:spPr>
          <a:xfrm>
            <a:off x="457200" y="609600"/>
            <a:ext cx="7244928" cy="5604933"/>
          </a:xfrm>
          <a:prstGeom prst="rect">
            <a:avLst/>
          </a:prstGeom>
          <a:ln>
            <a:noFill/>
          </a:ln>
          <a:effectLst>
            <a:outerShdw blurRad="76200" dist="63500" dir="5040000" algn="tl" rotWithShape="0">
              <a:srgbClr val="000000">
                <a:alpha val="41000"/>
              </a:srgbClr>
            </a:outerShdw>
          </a:effectLst>
        </p:spPr>
      </p:pic>
      <p:sp>
        <p:nvSpPr>
          <p:cNvPr id="19" name="Rectangle 11">
            <a:extLst>
              <a:ext uri="{FF2B5EF4-FFF2-40B4-BE49-F238E27FC236}">
                <a16:creationId xmlns:a16="http://schemas.microsoft.com/office/drawing/2014/main" id="{26AEE725-B4A4-4E3A-AE74-BD9294C3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3">
            <a:extLst>
              <a:ext uri="{FF2B5EF4-FFF2-40B4-BE49-F238E27FC236}">
                <a16:creationId xmlns:a16="http://schemas.microsoft.com/office/drawing/2014/main" id="{596EC803-A908-4463-B0DE-B2F5577030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21" name="Rectangle 15">
            <a:extLst>
              <a:ext uri="{FF2B5EF4-FFF2-40B4-BE49-F238E27FC236}">
                <a16:creationId xmlns:a16="http://schemas.microsoft.com/office/drawing/2014/main" id="{75360CD6-1151-4683-9162-8AC8A24E6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306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1"/>
            <a:ext cx="6726063" cy="275942"/>
          </a:xfrm>
          <a:prstGeom prst="rect">
            <a:avLst/>
          </a:prstGeom>
        </p:spPr>
      </p:pic>
      <p:pic>
        <p:nvPicPr>
          <p:cNvPr id="15" name="Picture 14">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17" name="Rectangle 16">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672606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3786"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068A8980-5323-4E32-9817-A14D0B91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1A37955-21EA-4810-9AED-24CF25E260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7939" y="0"/>
            <a:ext cx="9144000" cy="6858000"/>
          </a:xfrm>
          <a:prstGeom prst="rect">
            <a:avLst/>
          </a:prstGeom>
        </p:spPr>
      </p:pic>
      <p:sp>
        <p:nvSpPr>
          <p:cNvPr id="25" name="Rectangle 24">
            <a:extLst>
              <a:ext uri="{FF2B5EF4-FFF2-40B4-BE49-F238E27FC236}">
                <a16:creationId xmlns:a16="http://schemas.microsoft.com/office/drawing/2014/main" id="{8B79A499-6023-4495-8687-96680A5E9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6734003"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BAA1CC66-52B7-4B1A-83B9-4473DABF8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4557357"/>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427A1B02-0BC3-4123-A27E-111F26354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 y="6210130"/>
            <a:ext cx="6726064"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46EBDA5-97CE-4375-BC99-C7365D1CC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1725" y="6210130"/>
            <a:ext cx="2310214"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53691" y="5316013"/>
            <a:ext cx="4880908" cy="940240"/>
          </a:xfrm>
        </p:spPr>
        <p:txBody>
          <a:bodyPr vert="horz" lIns="91440" tIns="45720" rIns="91440" bIns="45720" rtlCol="0" anchor="b">
            <a:normAutofit fontScale="90000"/>
          </a:bodyPr>
          <a:lstStyle/>
          <a:p>
            <a:pPr algn="r"/>
            <a:r>
              <a:rPr lang="en-US" sz="4200" dirty="0"/>
              <a:t>IMPORT THE TABLE TO HDFS DIRECTORY</a:t>
            </a:r>
          </a:p>
        </p:txBody>
      </p:sp>
      <p:pic>
        <p:nvPicPr>
          <p:cNvPr id="4" name="Picture 3">
            <a:extLst>
              <a:ext uri="{FF2B5EF4-FFF2-40B4-BE49-F238E27FC236}">
                <a16:creationId xmlns:a16="http://schemas.microsoft.com/office/drawing/2014/main" id="{442CAAF6-FC8B-4C70-88E9-37B3AE4EC4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1" y="0"/>
            <a:ext cx="9144000" cy="5133474"/>
          </a:xfrm>
          <a:prstGeom prst="rect">
            <a:avLst/>
          </a:prstGeom>
        </p:spPr>
      </p:pic>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24</TotalTime>
  <Words>287</Words>
  <Application>Microsoft Office PowerPoint</Application>
  <PresentationFormat>On-screen Show (4:3)</PresentationFormat>
  <Paragraphs>21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Trebuchet MS</vt:lpstr>
      <vt:lpstr>Berlin</vt:lpstr>
      <vt:lpstr>SQOOP INSTALLATION</vt:lpstr>
      <vt:lpstr>SQOOP</vt:lpstr>
      <vt:lpstr>How SQOOP Works? </vt:lpstr>
      <vt:lpstr>SQOOP INSTALLATION STEPS</vt:lpstr>
      <vt:lpstr>OPEN MYSQL TO GRANT THE PERMISSION </vt:lpstr>
      <vt:lpstr>PowerPoint Presentation</vt:lpstr>
      <vt:lpstr>PowerPoint Presentation</vt:lpstr>
      <vt:lpstr>PowerPoint Presentation</vt:lpstr>
      <vt:lpstr>IMPORT THE TABLE TO HDFS DIRECTORY</vt:lpstr>
      <vt:lpstr>IMPORT THE TABLE TO HDFS DIRECTORY</vt:lpstr>
      <vt:lpstr>IMPORT THE TABLE TO LOCAL DIRECTORY</vt:lpstr>
      <vt:lpstr>IMPORT THE TABLE TO LOCAL DIRECTORY</vt:lpstr>
      <vt:lpstr>TO OPEN THE IMPORTED TABLE </vt:lpstr>
      <vt:lpstr>TO OPEN THE IMPORTED TABLE </vt:lpstr>
      <vt:lpstr>EXPORT THE TABLE</vt:lpstr>
      <vt:lpstr>EXPORT THE TABLE</vt:lpstr>
      <vt:lpstr>PowerPoint Presentation</vt:lpstr>
      <vt:lpstr> TO BE CONTINUED DAY 9 &amp;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SQOOL INSTALLATION</dc:title>
  <dc:creator>Mayur Jain</dc:creator>
  <cp:lastModifiedBy>Mayur Jain</cp:lastModifiedBy>
  <cp:revision>6</cp:revision>
  <dcterms:created xsi:type="dcterms:W3CDTF">2018-07-10T10:15:46Z</dcterms:created>
  <dcterms:modified xsi:type="dcterms:W3CDTF">2018-07-10T15:28:40Z</dcterms:modified>
</cp:coreProperties>
</file>