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5" r:id="rId5"/>
    <p:sldId id="259" r:id="rId6"/>
    <p:sldId id="266" r:id="rId7"/>
    <p:sldId id="267" r:id="rId8"/>
    <p:sldId id="268" r:id="rId9"/>
    <p:sldId id="269" r:id="rId10"/>
    <p:sldId id="270" r:id="rId11"/>
    <p:sldId id="271" r:id="rId12"/>
    <p:sldId id="273" r:id="rId13"/>
    <p:sldId id="274" r:id="rId14"/>
    <p:sldId id="280" r:id="rId15"/>
    <p:sldId id="281" r:id="rId16"/>
    <p:sldId id="282" r:id="rId17"/>
    <p:sldId id="283" r:id="rId18"/>
    <p:sldId id="284" r:id="rId19"/>
    <p:sldId id="285" r:id="rId20"/>
    <p:sldId id="286" r:id="rId21"/>
    <p:sldId id="287" r:id="rId22"/>
    <p:sldId id="288" r:id="rId23"/>
    <p:sldId id="275" r:id="rId24"/>
    <p:sldId id="276" r:id="rId25"/>
    <p:sldId id="277" r:id="rId26"/>
    <p:sldId id="278" r:id="rId27"/>
    <p:sldId id="279" r:id="rId28"/>
    <p:sldId id="264"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250" autoAdjust="0"/>
    <p:restoredTop sz="94660"/>
  </p:normalViewPr>
  <p:slideViewPr>
    <p:cSldViewPr>
      <p:cViewPr>
        <p:scale>
          <a:sx n="75" d="100"/>
          <a:sy n="75" d="100"/>
        </p:scale>
        <p:origin x="1752" y="3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D8BD707-D9CF-40AE-B4C6-C98DA3205C09}" type="datetimeFigureOut">
              <a:rPr lang="en-US" smtClean="0"/>
              <a:pPr/>
              <a:t>7/18/2018</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40038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123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4836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0575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91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2746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4315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19643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3347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D8BD707-D9CF-40AE-B4C6-C98DA3205C09}" type="datetimeFigureOut">
              <a:rPr lang="en-US" smtClean="0"/>
              <a:pPr/>
              <a:t>7/18/2018</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2892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471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27726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47967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247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147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603024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94680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7/18/2018</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4182178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537184" y="0"/>
            <a:ext cx="84177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25"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307393" y="0"/>
            <a:ext cx="8382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3"/>
          </a:solidFill>
          <a:ln>
            <a:noFill/>
          </a:ln>
        </p:spPr>
      </p:sp>
      <p:sp>
        <p:nvSpPr>
          <p:cNvPr id="27"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537184" y="5286375"/>
            <a:ext cx="1597819"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29" name="Freeform: Shape 28">
            <a:extLst>
              <a:ext uri="{FF2B5EF4-FFF2-40B4-BE49-F238E27FC236}">
                <a16:creationId xmlns:a16="http://schemas.microsoft.com/office/drawing/2014/main" id="{0FC953F9-A744-406B-9DCA-1E7B5D47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307393" y="5238750"/>
            <a:ext cx="1271588"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3">
              <a:lumMod val="75000"/>
              <a:alpha val="80000"/>
            </a:schemeClr>
          </a:solidFill>
          <a:ln>
            <a:noFill/>
          </a:ln>
        </p:spPr>
      </p:sp>
      <p:sp>
        <p:nvSpPr>
          <p:cNvPr id="31" name="Freeform: Shape 30">
            <a:extLst>
              <a:ext uri="{FF2B5EF4-FFF2-40B4-BE49-F238E27FC236}">
                <a16:creationId xmlns:a16="http://schemas.microsoft.com/office/drawing/2014/main" id="{859003D2-E7D2-4253-9EF1-1F513027A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7538"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ctrTitle"/>
          </p:nvPr>
        </p:nvSpPr>
        <p:spPr>
          <a:xfrm>
            <a:off x="3186261" y="341490"/>
            <a:ext cx="4701846" cy="4595283"/>
          </a:xfrm>
        </p:spPr>
        <p:txBody>
          <a:bodyPr anchor="ctr">
            <a:normAutofit/>
          </a:bodyPr>
          <a:lstStyle/>
          <a:p>
            <a:pPr algn="l"/>
            <a:r>
              <a:rPr lang="en-IN" sz="5700" dirty="0"/>
              <a:t>Flume</a:t>
            </a:r>
          </a:p>
        </p:txBody>
      </p:sp>
      <p:sp>
        <p:nvSpPr>
          <p:cNvPr id="3" name="Subtitle 2"/>
          <p:cNvSpPr>
            <a:spLocks noGrp="1"/>
          </p:cNvSpPr>
          <p:nvPr>
            <p:ph type="subTitle" idx="1"/>
          </p:nvPr>
        </p:nvSpPr>
        <p:spPr>
          <a:xfrm>
            <a:off x="5411976" y="3479006"/>
            <a:ext cx="3143410" cy="2762250"/>
          </a:xfrm>
        </p:spPr>
        <p:txBody>
          <a:bodyPr anchor="ctr">
            <a:normAutofit/>
          </a:bodyPr>
          <a:lstStyle/>
          <a:p>
            <a:pPr lvl="1" algn="l"/>
            <a:endParaRPr lang="en-IN" dirty="0"/>
          </a:p>
          <a:p>
            <a:pPr lvl="1" algn="l"/>
            <a:endParaRPr lang="en-IN" dirty="0"/>
          </a:p>
          <a:p>
            <a:pPr lvl="1" algn="l"/>
            <a:r>
              <a:rPr lang="en-IN" dirty="0"/>
              <a:t>By – Mayur Jain</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03BB6680-6DB5-4803-9606-CA17D6A8AA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8646"/>
          <a:stretch>
            <a:fillRect/>
          </a:stretch>
        </p:blipFill>
        <p:spPr bwMode="auto">
          <a:xfrm>
            <a:off x="1704975" y="1038225"/>
            <a:ext cx="573405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5">
            <a:extLst>
              <a:ext uri="{FF2B5EF4-FFF2-40B4-BE49-F238E27FC236}">
                <a16:creationId xmlns:a16="http://schemas.microsoft.com/office/drawing/2014/main" id="{4A201EFE-C321-4E18-94B3-3C9B7E077C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9918"/>
          <a:stretch>
            <a:fillRect/>
          </a:stretch>
        </p:blipFill>
        <p:spPr bwMode="auto">
          <a:xfrm>
            <a:off x="1704975" y="4409110"/>
            <a:ext cx="5734050" cy="18002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4">
            <a:extLst>
              <a:ext uri="{FF2B5EF4-FFF2-40B4-BE49-F238E27FC236}">
                <a16:creationId xmlns:a16="http://schemas.microsoft.com/office/drawing/2014/main" id="{E4775CEA-9176-46C4-A46A-08B85C790CB2}"/>
              </a:ext>
            </a:extLst>
          </p:cNvPr>
          <p:cNvSpPr>
            <a:spLocks noChangeArrowheads="1"/>
          </p:cNvSpPr>
          <p:nvPr/>
        </p:nvSpPr>
        <p:spPr bwMode="auto">
          <a:xfrm>
            <a:off x="1143000" y="200513"/>
            <a:ext cx="80010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Now, we change the names of 3 files </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flume-</a:t>
            </a:r>
            <a:r>
              <a:rPr kumimoji="0" lang="en-US" altLang="en-US" sz="12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conf.properties.template</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flume-env.ps1.template </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and </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flume-</a:t>
            </a:r>
            <a:r>
              <a:rPr kumimoji="0" lang="en-US" altLang="en-US" sz="12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env.sh.template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renaming them and removing the word template from their name.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5">
            <a:extLst>
              <a:ext uri="{FF2B5EF4-FFF2-40B4-BE49-F238E27FC236}">
                <a16:creationId xmlns:a16="http://schemas.microsoft.com/office/drawing/2014/main" id="{13DC7A2C-2A11-4AC2-B0FC-309832FDEF77}"/>
              </a:ext>
            </a:extLst>
          </p:cNvPr>
          <p:cNvSpPr>
            <a:spLocks noChangeArrowheads="1"/>
          </p:cNvSpPr>
          <p:nvPr/>
        </p:nvSpPr>
        <p:spPr bwMode="auto">
          <a:xfrm>
            <a:off x="990600" y="3352800"/>
            <a:ext cx="35814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is the output of the same.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027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C28D3B16-9B75-42ED-A0BF-BBFA94174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8260" b="13663"/>
          <a:stretch>
            <a:fillRect/>
          </a:stretch>
        </p:blipFill>
        <p:spPr bwMode="auto">
          <a:xfrm>
            <a:off x="152400" y="0"/>
            <a:ext cx="485775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a:extLst>
              <a:ext uri="{FF2B5EF4-FFF2-40B4-BE49-F238E27FC236}">
                <a16:creationId xmlns:a16="http://schemas.microsoft.com/office/drawing/2014/main" id="{8A70DA7B-1904-4F15-93D2-D93AC67C8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83891"/>
          <a:stretch>
            <a:fillRect/>
          </a:stretch>
        </p:blipFill>
        <p:spPr bwMode="auto">
          <a:xfrm>
            <a:off x="3886200" y="3084336"/>
            <a:ext cx="5257800" cy="5048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6">
            <a:extLst>
              <a:ext uri="{FF2B5EF4-FFF2-40B4-BE49-F238E27FC236}">
                <a16:creationId xmlns:a16="http://schemas.microsoft.com/office/drawing/2014/main" id="{F7804D28-927E-4FF3-B433-39679D4433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512" y="3810000"/>
            <a:ext cx="4581525" cy="304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6">
            <a:extLst>
              <a:ext uri="{FF2B5EF4-FFF2-40B4-BE49-F238E27FC236}">
                <a16:creationId xmlns:a16="http://schemas.microsoft.com/office/drawing/2014/main" id="{3ADC7517-B6FD-4052-A64E-11A0BE863695}"/>
              </a:ext>
            </a:extLst>
          </p:cNvPr>
          <p:cNvSpPr>
            <a:spLocks noChangeArrowheads="1"/>
          </p:cNvSpPr>
          <p:nvPr/>
        </p:nvSpPr>
        <p:spPr bwMode="auto">
          <a:xfrm>
            <a:off x="5162550" y="1103335"/>
            <a:ext cx="38290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Now, we open the </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flume-env.sh</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file and add the JAVA_HOME PATH in it.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7">
            <a:extLst>
              <a:ext uri="{FF2B5EF4-FFF2-40B4-BE49-F238E27FC236}">
                <a16:creationId xmlns:a16="http://schemas.microsoft.com/office/drawing/2014/main" id="{E8E7A93E-8514-4468-90E4-61B2C8172BFA}"/>
              </a:ext>
            </a:extLst>
          </p:cNvPr>
          <p:cNvSpPr>
            <a:spLocks noChangeArrowheads="1"/>
          </p:cNvSpPr>
          <p:nvPr/>
        </p:nvSpPr>
        <p:spPr bwMode="auto">
          <a:xfrm>
            <a:off x="897995" y="3180752"/>
            <a:ext cx="31242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Now we permanently save the </a:t>
            </a:r>
            <a:r>
              <a:rPr kumimoji="0" lang="en-US" altLang="en-US" sz="1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bashrc</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file.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9">
            <a:extLst>
              <a:ext uri="{FF2B5EF4-FFF2-40B4-BE49-F238E27FC236}">
                <a16:creationId xmlns:a16="http://schemas.microsoft.com/office/drawing/2014/main" id="{2734AD69-AEC4-4931-9BB5-C06EFBB81634}"/>
              </a:ext>
            </a:extLst>
          </p:cNvPr>
          <p:cNvSpPr>
            <a:spLocks noChangeArrowheads="1"/>
          </p:cNvSpPr>
          <p:nvPr/>
        </p:nvSpPr>
        <p:spPr bwMode="auto">
          <a:xfrm>
            <a:off x="5162550" y="5105400"/>
            <a:ext cx="41148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30875" algn="r"/>
              </a:tabLst>
              <a:defRPr>
                <a:solidFill>
                  <a:schemeClr val="tx1"/>
                </a:solidFill>
                <a:latin typeface="Arial" panose="020B0604020202020204" pitchFamily="34" charset="0"/>
              </a:defRPr>
            </a:lvl1pPr>
            <a:lvl2pPr eaLnBrk="0" fontAlgn="base" hangingPunct="0">
              <a:spcBef>
                <a:spcPct val="0"/>
              </a:spcBef>
              <a:spcAft>
                <a:spcPct val="0"/>
              </a:spcAft>
              <a:tabLst>
                <a:tab pos="5730875" algn="r"/>
              </a:tabLst>
              <a:defRPr>
                <a:solidFill>
                  <a:schemeClr val="tx1"/>
                </a:solidFill>
                <a:latin typeface="Arial" panose="020B0604020202020204" pitchFamily="34" charset="0"/>
              </a:defRPr>
            </a:lvl2pPr>
            <a:lvl3pPr eaLnBrk="0" fontAlgn="base" hangingPunct="0">
              <a:spcBef>
                <a:spcPct val="0"/>
              </a:spcBef>
              <a:spcAft>
                <a:spcPct val="0"/>
              </a:spcAft>
              <a:tabLst>
                <a:tab pos="5730875" algn="r"/>
              </a:tabLst>
              <a:defRPr>
                <a:solidFill>
                  <a:schemeClr val="tx1"/>
                </a:solidFill>
                <a:latin typeface="Arial" panose="020B0604020202020204" pitchFamily="34" charset="0"/>
              </a:defRPr>
            </a:lvl3pPr>
            <a:lvl4pPr eaLnBrk="0" fontAlgn="base" hangingPunct="0">
              <a:spcBef>
                <a:spcPct val="0"/>
              </a:spcBef>
              <a:spcAft>
                <a:spcPct val="0"/>
              </a:spcAft>
              <a:tabLst>
                <a:tab pos="5730875" algn="r"/>
              </a:tabLst>
              <a:defRPr>
                <a:solidFill>
                  <a:schemeClr val="tx1"/>
                </a:solidFill>
                <a:latin typeface="Arial" panose="020B0604020202020204" pitchFamily="34" charset="0"/>
              </a:defRPr>
            </a:lvl4pPr>
            <a:lvl5pPr eaLnBrk="0" fontAlgn="base" hangingPunct="0">
              <a:spcBef>
                <a:spcPct val="0"/>
              </a:spcBef>
              <a:spcAft>
                <a:spcPct val="0"/>
              </a:spcAft>
              <a:tabLst>
                <a:tab pos="5730875" algn="r"/>
              </a:tabLst>
              <a:defRPr>
                <a:solidFill>
                  <a:schemeClr val="tx1"/>
                </a:solidFill>
                <a:latin typeface="Arial" panose="020B0604020202020204" pitchFamily="34" charset="0"/>
              </a:defRPr>
            </a:lvl5pPr>
            <a:lvl6pPr eaLnBrk="0" fontAlgn="base" hangingPunct="0">
              <a:spcBef>
                <a:spcPct val="0"/>
              </a:spcBef>
              <a:spcAft>
                <a:spcPct val="0"/>
              </a:spcAft>
              <a:tabLst>
                <a:tab pos="5730875" algn="r"/>
              </a:tabLst>
              <a:defRPr>
                <a:solidFill>
                  <a:schemeClr val="tx1"/>
                </a:solidFill>
                <a:latin typeface="Arial" panose="020B0604020202020204" pitchFamily="34" charset="0"/>
              </a:defRPr>
            </a:lvl6pPr>
            <a:lvl7pPr eaLnBrk="0" fontAlgn="base" hangingPunct="0">
              <a:spcBef>
                <a:spcPct val="0"/>
              </a:spcBef>
              <a:spcAft>
                <a:spcPct val="0"/>
              </a:spcAft>
              <a:tabLst>
                <a:tab pos="5730875" algn="r"/>
              </a:tabLst>
              <a:defRPr>
                <a:solidFill>
                  <a:schemeClr val="tx1"/>
                </a:solidFill>
                <a:latin typeface="Arial" panose="020B0604020202020204" pitchFamily="34" charset="0"/>
              </a:defRPr>
            </a:lvl7pPr>
            <a:lvl8pPr eaLnBrk="0" fontAlgn="base" hangingPunct="0">
              <a:spcBef>
                <a:spcPct val="0"/>
              </a:spcBef>
              <a:spcAft>
                <a:spcPct val="0"/>
              </a:spcAft>
              <a:tabLst>
                <a:tab pos="5730875" algn="r"/>
              </a:tabLst>
              <a:defRPr>
                <a:solidFill>
                  <a:schemeClr val="tx1"/>
                </a:solidFill>
                <a:latin typeface="Arial" panose="020B0604020202020204" pitchFamily="34" charset="0"/>
              </a:defRPr>
            </a:lvl8pPr>
            <a:lvl9pPr eaLnBrk="0" fontAlgn="base" hangingPunct="0">
              <a:spcBef>
                <a:spcPct val="0"/>
              </a:spcBef>
              <a:spcAft>
                <a:spcPct val="0"/>
              </a:spcAft>
              <a:tabLst>
                <a:tab pos="573087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30875" algn="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5730875" algn="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Now we move to </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2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usr</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2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libflume</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/lib </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and copy a jar file named </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flume-sources-1.0-SNAPSHOT.jar </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into this directory.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730875" algn="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387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7">
            <a:extLst>
              <a:ext uri="{FF2B5EF4-FFF2-40B4-BE49-F238E27FC236}">
                <a16:creationId xmlns:a16="http://schemas.microsoft.com/office/drawing/2014/main" id="{A3F7DF72-70CB-4F24-ADB3-B4EF371E8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261" y="0"/>
            <a:ext cx="5053739" cy="39624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9">
            <a:extLst>
              <a:ext uri="{FF2B5EF4-FFF2-40B4-BE49-F238E27FC236}">
                <a16:creationId xmlns:a16="http://schemas.microsoft.com/office/drawing/2014/main" id="{CEC31E36-A2E9-4875-BBD7-7EA882F9C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1" y="3975100"/>
            <a:ext cx="4838778" cy="2895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8">
            <a:extLst>
              <a:ext uri="{FF2B5EF4-FFF2-40B4-BE49-F238E27FC236}">
                <a16:creationId xmlns:a16="http://schemas.microsoft.com/office/drawing/2014/main" id="{78FADEF4-8719-4D9A-AE50-2E9B0271B08C}"/>
              </a:ext>
            </a:extLst>
          </p:cNvPr>
          <p:cNvSpPr>
            <a:spLocks noChangeArrowheads="1"/>
          </p:cNvSpPr>
          <p:nvPr/>
        </p:nvSpPr>
        <p:spPr bwMode="auto">
          <a:xfrm>
            <a:off x="5181600" y="4988694"/>
            <a:ext cx="3733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use the </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flume-ng</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command. If the help desk opens then flume has been successfully installed.</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0">
            <a:extLst>
              <a:ext uri="{FF2B5EF4-FFF2-40B4-BE49-F238E27FC236}">
                <a16:creationId xmlns:a16="http://schemas.microsoft.com/office/drawing/2014/main" id="{569FE6C9-7BA7-4902-A25A-2833012207EF}"/>
              </a:ext>
            </a:extLst>
          </p:cNvPr>
          <p:cNvSpPr>
            <a:spLocks noChangeArrowheads="1"/>
          </p:cNvSpPr>
          <p:nvPr/>
        </p:nvSpPr>
        <p:spPr bwMode="auto">
          <a:xfrm>
            <a:off x="762363" y="1606034"/>
            <a:ext cx="3352074" cy="750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After that we open the </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flume-env.ps1</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file and add the </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FLUME_CLASSPATH </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it.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5782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6" name="Picture 10">
            <a:extLst>
              <a:ext uri="{FF2B5EF4-FFF2-40B4-BE49-F238E27FC236}">
                <a16:creationId xmlns:a16="http://schemas.microsoft.com/office/drawing/2014/main" id="{230360F1-C88A-43CA-80EA-F0C576C8D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6231"/>
          <a:stretch>
            <a:fillRect/>
          </a:stretch>
        </p:blipFill>
        <p:spPr bwMode="auto">
          <a:xfrm>
            <a:off x="4191000" y="355597"/>
            <a:ext cx="4714875" cy="3095625"/>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11">
            <a:extLst>
              <a:ext uri="{FF2B5EF4-FFF2-40B4-BE49-F238E27FC236}">
                <a16:creationId xmlns:a16="http://schemas.microsoft.com/office/drawing/2014/main" id="{90F9AB6A-F6FF-4ED0-851E-EA57367480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2819"/>
          <a:stretch>
            <a:fillRect/>
          </a:stretch>
        </p:blipFill>
        <p:spPr bwMode="auto">
          <a:xfrm>
            <a:off x="0" y="3429000"/>
            <a:ext cx="5019675" cy="3429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1">
            <a:extLst>
              <a:ext uri="{FF2B5EF4-FFF2-40B4-BE49-F238E27FC236}">
                <a16:creationId xmlns:a16="http://schemas.microsoft.com/office/drawing/2014/main" id="{A64B08A2-8873-4875-90D4-F8C1F7D82C12}"/>
              </a:ext>
            </a:extLst>
          </p:cNvPr>
          <p:cNvSpPr>
            <a:spLocks noChangeArrowheads="1"/>
          </p:cNvSpPr>
          <p:nvPr/>
        </p:nvSpPr>
        <p:spPr bwMode="auto">
          <a:xfrm>
            <a:off x="913605" y="1371600"/>
            <a:ext cx="326469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Now we open the website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dev.twitter.com/apps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the Mozilla Firefox Browser.</a:t>
            </a:r>
            <a:endParaRPr kumimoji="0" lang="en-US" altLang="en-US" sz="105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2">
            <a:extLst>
              <a:ext uri="{FF2B5EF4-FFF2-40B4-BE49-F238E27FC236}">
                <a16:creationId xmlns:a16="http://schemas.microsoft.com/office/drawing/2014/main" id="{8BFF1136-27D6-477E-A61C-760F45183685}"/>
              </a:ext>
            </a:extLst>
          </p:cNvPr>
          <p:cNvSpPr>
            <a:spLocks noChangeArrowheads="1"/>
          </p:cNvSpPr>
          <p:nvPr/>
        </p:nvSpPr>
        <p:spPr bwMode="auto">
          <a:xfrm>
            <a:off x="5110164" y="5143500"/>
            <a:ext cx="4033836" cy="92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will now see the website suggesting us to sign in. So, we sign into our twitter account.</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Click on </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 New App.</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0">
            <a:extLst>
              <a:ext uri="{FF2B5EF4-FFF2-40B4-BE49-F238E27FC236}">
                <a16:creationId xmlns:a16="http://schemas.microsoft.com/office/drawing/2014/main" id="{727C2FBF-8DA4-48A0-9E92-5AFA577007F7}"/>
              </a:ext>
            </a:extLst>
          </p:cNvPr>
          <p:cNvSpPr>
            <a:spLocks noChangeArrowheads="1"/>
          </p:cNvSpPr>
          <p:nvPr/>
        </p:nvSpPr>
        <p:spPr bwMode="auto">
          <a:xfrm>
            <a:off x="0" y="28165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21">
            <a:extLst>
              <a:ext uri="{FF2B5EF4-FFF2-40B4-BE49-F238E27FC236}">
                <a16:creationId xmlns:a16="http://schemas.microsoft.com/office/drawing/2014/main" id="{4B6B7047-DD83-4148-979E-5ED266966BB1}"/>
              </a:ext>
            </a:extLst>
          </p:cNvPr>
          <p:cNvSpPr>
            <a:spLocks noChangeArrowheads="1"/>
          </p:cNvSpPr>
          <p:nvPr/>
        </p:nvSpPr>
        <p:spPr bwMode="auto">
          <a:xfrm>
            <a:off x="0" y="29956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140358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a:extLst>
              <a:ext uri="{FF2B5EF4-FFF2-40B4-BE49-F238E27FC236}">
                <a16:creationId xmlns:a16="http://schemas.microsoft.com/office/drawing/2014/main" id="{B496AEAC-56A1-4588-9A4B-61C0EB7FB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380494" cy="34289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3">
            <a:extLst>
              <a:ext uri="{FF2B5EF4-FFF2-40B4-BE49-F238E27FC236}">
                <a16:creationId xmlns:a16="http://schemas.microsoft.com/office/drawing/2014/main" id="{8350D22A-4876-4ACE-89BD-4313FE98D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0494" y="3110341"/>
            <a:ext cx="4750806" cy="37238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3">
            <a:extLst>
              <a:ext uri="{FF2B5EF4-FFF2-40B4-BE49-F238E27FC236}">
                <a16:creationId xmlns:a16="http://schemas.microsoft.com/office/drawing/2014/main" id="{3E01EC37-CA24-48E7-BE7C-B2F563D1A961}"/>
              </a:ext>
            </a:extLst>
          </p:cNvPr>
          <p:cNvSpPr>
            <a:spLocks noChangeArrowheads="1"/>
          </p:cNvSpPr>
          <p:nvPr/>
        </p:nvSpPr>
        <p:spPr bwMode="auto">
          <a:xfrm>
            <a:off x="4717044" y="1345164"/>
            <a:ext cx="407770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Fill in all the required fields to make the application and use the website as </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google.com</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4">
            <a:extLst>
              <a:ext uri="{FF2B5EF4-FFF2-40B4-BE49-F238E27FC236}">
                <a16:creationId xmlns:a16="http://schemas.microsoft.com/office/drawing/2014/main" id="{1D880283-E7E4-4D37-A3B7-36E63A6EE476}"/>
              </a:ext>
            </a:extLst>
          </p:cNvPr>
          <p:cNvSpPr>
            <a:spLocks noChangeArrowheads="1"/>
          </p:cNvSpPr>
          <p:nvPr/>
        </p:nvSpPr>
        <p:spPr bwMode="auto">
          <a:xfrm>
            <a:off x="577850" y="4848224"/>
            <a:ext cx="33401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Now, scroll down and tick the option </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Yes, I agree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then click</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Create your Twitter application.</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206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4">
            <a:extLst>
              <a:ext uri="{FF2B5EF4-FFF2-40B4-BE49-F238E27FC236}">
                <a16:creationId xmlns:a16="http://schemas.microsoft.com/office/drawing/2014/main" id="{D33654DA-D726-4D01-AB53-9D123C653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8675" y="0"/>
            <a:ext cx="4505325" cy="35337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5">
            <a:extLst>
              <a:ext uri="{FF2B5EF4-FFF2-40B4-BE49-F238E27FC236}">
                <a16:creationId xmlns:a16="http://schemas.microsoft.com/office/drawing/2014/main" id="{F0D74E4A-A0DA-4CF7-9AEB-34D3EAB0C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00400"/>
            <a:ext cx="4664990" cy="3657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5">
            <a:extLst>
              <a:ext uri="{FF2B5EF4-FFF2-40B4-BE49-F238E27FC236}">
                <a16:creationId xmlns:a16="http://schemas.microsoft.com/office/drawing/2014/main" id="{7A452748-C705-4547-BEFD-422D517A1616}"/>
              </a:ext>
            </a:extLst>
          </p:cNvPr>
          <p:cNvSpPr>
            <a:spLocks noChangeArrowheads="1"/>
          </p:cNvSpPr>
          <p:nvPr/>
        </p:nvSpPr>
        <p:spPr bwMode="auto">
          <a:xfrm>
            <a:off x="990600" y="1489888"/>
            <a:ext cx="2895600" cy="553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Click on </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manage keys and access tokens.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6">
            <a:extLst>
              <a:ext uri="{FF2B5EF4-FFF2-40B4-BE49-F238E27FC236}">
                <a16:creationId xmlns:a16="http://schemas.microsoft.com/office/drawing/2014/main" id="{25CD0CFD-F16F-43A4-8875-85FEE52E2EAE}"/>
              </a:ext>
            </a:extLst>
          </p:cNvPr>
          <p:cNvSpPr>
            <a:spLocks noChangeArrowheads="1"/>
          </p:cNvSpPr>
          <p:nvPr/>
        </p:nvSpPr>
        <p:spPr bwMode="auto">
          <a:xfrm>
            <a:off x="5562600" y="5029200"/>
            <a:ext cx="27432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Now click on </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 my access token.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6332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8">
            <a:extLst>
              <a:ext uri="{FF2B5EF4-FFF2-40B4-BE49-F238E27FC236}">
                <a16:creationId xmlns:a16="http://schemas.microsoft.com/office/drawing/2014/main" id="{4355B944-4199-4DFB-9B7C-49AE60F6A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61189"/>
          <a:stretch>
            <a:fillRect/>
          </a:stretch>
        </p:blipFill>
        <p:spPr bwMode="auto">
          <a:xfrm>
            <a:off x="1114425" y="897573"/>
            <a:ext cx="573405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9">
            <a:extLst>
              <a:ext uri="{FF2B5EF4-FFF2-40B4-BE49-F238E27FC236}">
                <a16:creationId xmlns:a16="http://schemas.microsoft.com/office/drawing/2014/main" id="{1F54C42B-278D-463D-A622-517F994F1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3279"/>
          <a:stretch>
            <a:fillRect/>
          </a:stretch>
        </p:blipFill>
        <p:spPr bwMode="auto">
          <a:xfrm>
            <a:off x="1114425" y="4217353"/>
            <a:ext cx="5734050" cy="12001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7">
            <a:extLst>
              <a:ext uri="{FF2B5EF4-FFF2-40B4-BE49-F238E27FC236}">
                <a16:creationId xmlns:a16="http://schemas.microsoft.com/office/drawing/2014/main" id="{9C984149-29F3-4A4A-B252-57117F523D60}"/>
              </a:ext>
            </a:extLst>
          </p:cNvPr>
          <p:cNvSpPr>
            <a:spLocks noChangeArrowheads="1"/>
          </p:cNvSpPr>
          <p:nvPr/>
        </p:nvSpPr>
        <p:spPr bwMode="auto">
          <a:xfrm>
            <a:off x="1266825" y="158909"/>
            <a:ext cx="6248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Now, we open </a:t>
            </a:r>
            <a:r>
              <a:rPr kumimoji="0" lang="en-US" altLang="en-US" sz="12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flume.conf</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file in the directory </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2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usr</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/lib/flume/conf</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then change the following keys in the file. These keys will be obtained from the page above.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8">
            <a:extLst>
              <a:ext uri="{FF2B5EF4-FFF2-40B4-BE49-F238E27FC236}">
                <a16:creationId xmlns:a16="http://schemas.microsoft.com/office/drawing/2014/main" id="{3DBB44C8-7E6C-4F07-9505-74322D5CF8CC}"/>
              </a:ext>
            </a:extLst>
          </p:cNvPr>
          <p:cNvSpPr>
            <a:spLocks noChangeArrowheads="1"/>
          </p:cNvSpPr>
          <p:nvPr/>
        </p:nvSpPr>
        <p:spPr bwMode="auto">
          <a:xfrm>
            <a:off x="1114425" y="2833608"/>
            <a:ext cx="44196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These are the keys which we will change in the </a:t>
            </a:r>
            <a:r>
              <a:rPr kumimoji="0" lang="en-US" altLang="en-US" sz="1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flume.conf</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file: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 Token, Access Token Secret, Consumer Key (API Key), Consumer Secret (API Secret)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0929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6">
            <a:extLst>
              <a:ext uri="{FF2B5EF4-FFF2-40B4-BE49-F238E27FC236}">
                <a16:creationId xmlns:a16="http://schemas.microsoft.com/office/drawing/2014/main" id="{934BAD7E-494F-42F1-BD41-8A4B160BD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0017"/>
          <a:stretch>
            <a:fillRect/>
          </a:stretch>
        </p:blipFill>
        <p:spPr bwMode="auto">
          <a:xfrm>
            <a:off x="1066800" y="4005263"/>
            <a:ext cx="573405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2">
            <a:extLst>
              <a:ext uri="{FF2B5EF4-FFF2-40B4-BE49-F238E27FC236}">
                <a16:creationId xmlns:a16="http://schemas.microsoft.com/office/drawing/2014/main" id="{7CE2C2DB-AE31-4210-9FC3-7B981E2726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2104"/>
          <a:stretch>
            <a:fillRect/>
          </a:stretch>
        </p:blipFill>
        <p:spPr bwMode="auto">
          <a:xfrm>
            <a:off x="1066800" y="1062037"/>
            <a:ext cx="5734050" cy="26003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9">
            <a:extLst>
              <a:ext uri="{FF2B5EF4-FFF2-40B4-BE49-F238E27FC236}">
                <a16:creationId xmlns:a16="http://schemas.microsoft.com/office/drawing/2014/main" id="{54210AA5-1AE0-4A4F-AC4C-7CA9D63CD1C0}"/>
              </a:ext>
            </a:extLst>
          </p:cNvPr>
          <p:cNvSpPr>
            <a:spLocks noChangeArrowheads="1"/>
          </p:cNvSpPr>
          <p:nvPr/>
        </p:nvSpPr>
        <p:spPr bwMode="auto">
          <a:xfrm>
            <a:off x="9017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keys are changed in this. Also add the keywords that we want to extract from twitter.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1287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4932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783F2FC-F883-4A54-83E9-92908BA64A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1128713"/>
            <a:ext cx="8178799" cy="4600573"/>
          </a:xfrm>
          <a:prstGeom prst="rect">
            <a:avLst/>
          </a:prstGeom>
        </p:spPr>
      </p:pic>
    </p:spTree>
    <p:extLst>
      <p:ext uri="{BB962C8B-B14F-4D97-AF65-F5344CB8AC3E}">
        <p14:creationId xmlns:p14="http://schemas.microsoft.com/office/powerpoint/2010/main" val="346024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513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9F600F1-8E60-4AE9-8C33-CC15F7D6B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1128713"/>
            <a:ext cx="8178799" cy="4600573"/>
          </a:xfrm>
          <a:prstGeom prst="rect">
            <a:avLst/>
          </a:prstGeom>
        </p:spPr>
      </p:pic>
    </p:spTree>
    <p:extLst>
      <p:ext uri="{BB962C8B-B14F-4D97-AF65-F5344CB8AC3E}">
        <p14:creationId xmlns:p14="http://schemas.microsoft.com/office/powerpoint/2010/main" val="9028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What is Flume?</a:t>
            </a:r>
            <a:endParaRPr lang="en-IN" dirty="0"/>
          </a:p>
        </p:txBody>
      </p:sp>
      <p:sp>
        <p:nvSpPr>
          <p:cNvPr id="3" name="Content Placeholder 2"/>
          <p:cNvSpPr>
            <a:spLocks noGrp="1"/>
          </p:cNvSpPr>
          <p:nvPr>
            <p:ph idx="1"/>
          </p:nvPr>
        </p:nvSpPr>
        <p:spPr>
          <a:xfrm>
            <a:off x="838200" y="2446868"/>
            <a:ext cx="7704667" cy="4094816"/>
          </a:xfrm>
        </p:spPr>
        <p:txBody>
          <a:bodyPr>
            <a:normAutofit/>
          </a:bodyPr>
          <a:lstStyle/>
          <a:p>
            <a:r>
              <a:rPr lang="en-US" dirty="0"/>
              <a:t>Apache Flume is a distributed, reliable, and available system for efficiently collecting, aggregating and moving large amounts of log data from many different sources to a centralized data store.</a:t>
            </a:r>
          </a:p>
          <a:p>
            <a:r>
              <a:rPr lang="en-US" dirty="0"/>
              <a:t>The use of Apache Flume is not only restricted to log data aggregation. Since data sources are customizable, Flume can be used to transport massive quantities of event data including but not limited to network traffic data, social-media-generated data, email messages and pretty much any data source possible.</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523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12ECC82-58A7-4061-84EA-153F89E9D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1128713"/>
            <a:ext cx="8178799" cy="4600573"/>
          </a:xfrm>
          <a:prstGeom prst="rect">
            <a:avLst/>
          </a:prstGeom>
        </p:spPr>
      </p:pic>
    </p:spTree>
    <p:extLst>
      <p:ext uri="{BB962C8B-B14F-4D97-AF65-F5344CB8AC3E}">
        <p14:creationId xmlns:p14="http://schemas.microsoft.com/office/powerpoint/2010/main" val="489978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575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53271E6-24AA-4E6F-82F5-DDFA9AF09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1128713"/>
            <a:ext cx="8178799" cy="4600573"/>
          </a:xfrm>
          <a:prstGeom prst="rect">
            <a:avLst/>
          </a:prstGeom>
        </p:spPr>
      </p:pic>
    </p:spTree>
    <p:extLst>
      <p:ext uri="{BB962C8B-B14F-4D97-AF65-F5344CB8AC3E}">
        <p14:creationId xmlns:p14="http://schemas.microsoft.com/office/powerpoint/2010/main" val="1852662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4C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075190C-D8E7-4223-8375-08F3D9EDE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1128713"/>
            <a:ext cx="8178799" cy="4600573"/>
          </a:xfrm>
          <a:prstGeom prst="rect">
            <a:avLst/>
          </a:prstGeom>
        </p:spPr>
      </p:pic>
    </p:spTree>
    <p:extLst>
      <p:ext uri="{BB962C8B-B14F-4D97-AF65-F5344CB8AC3E}">
        <p14:creationId xmlns:p14="http://schemas.microsoft.com/office/powerpoint/2010/main" val="3462869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545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DB05AFF-360B-47FA-B97A-C4F796B11A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1128713"/>
            <a:ext cx="8178799" cy="4600573"/>
          </a:xfrm>
          <a:prstGeom prst="rect">
            <a:avLst/>
          </a:prstGeom>
        </p:spPr>
      </p:pic>
    </p:spTree>
    <p:extLst>
      <p:ext uri="{BB962C8B-B14F-4D97-AF65-F5344CB8AC3E}">
        <p14:creationId xmlns:p14="http://schemas.microsoft.com/office/powerpoint/2010/main" val="534812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6236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755AFB2-3BAE-4037-9E7E-1E78B19AAF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1128713"/>
            <a:ext cx="8178799" cy="4600573"/>
          </a:xfrm>
          <a:prstGeom prst="rect">
            <a:avLst/>
          </a:prstGeom>
        </p:spPr>
      </p:pic>
    </p:spTree>
    <p:extLst>
      <p:ext uri="{BB962C8B-B14F-4D97-AF65-F5344CB8AC3E}">
        <p14:creationId xmlns:p14="http://schemas.microsoft.com/office/powerpoint/2010/main" val="3097252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3C5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789A84A-5861-418E-921B-5CDD3990A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1128713"/>
            <a:ext cx="8178799" cy="4600573"/>
          </a:xfrm>
          <a:prstGeom prst="rect">
            <a:avLst/>
          </a:prstGeom>
        </p:spPr>
      </p:pic>
    </p:spTree>
    <p:extLst>
      <p:ext uri="{BB962C8B-B14F-4D97-AF65-F5344CB8AC3E}">
        <p14:creationId xmlns:p14="http://schemas.microsoft.com/office/powerpoint/2010/main" val="458293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555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D44BC5D-5AC0-4638-86FD-0744CCEF0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1128713"/>
            <a:ext cx="8178799" cy="4600573"/>
          </a:xfrm>
          <a:prstGeom prst="rect">
            <a:avLst/>
          </a:prstGeom>
        </p:spPr>
      </p:pic>
    </p:spTree>
    <p:extLst>
      <p:ext uri="{BB962C8B-B14F-4D97-AF65-F5344CB8AC3E}">
        <p14:creationId xmlns:p14="http://schemas.microsoft.com/office/powerpoint/2010/main" val="1251277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414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1585079-9FD0-4EDB-9FA6-CEEFCDDDA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1128713"/>
            <a:ext cx="8178799" cy="4600573"/>
          </a:xfrm>
          <a:prstGeom prst="rect">
            <a:avLst/>
          </a:prstGeom>
        </p:spPr>
      </p:pic>
    </p:spTree>
    <p:extLst>
      <p:ext uri="{BB962C8B-B14F-4D97-AF65-F5344CB8AC3E}">
        <p14:creationId xmlns:p14="http://schemas.microsoft.com/office/powerpoint/2010/main" val="3837994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72"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3"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4"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5"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6"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7"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79" name="Rectangle 78">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C:\Users\NAVDEEP\AppData\Local\Microsoft\Windows\INetCache\IE\7N5CODSN\Apple_-_Thank_You[1].jpg"/>
          <p:cNvPicPr>
            <a:picLocks noChangeAspect="1" noChangeArrowheads="1"/>
          </p:cNvPicPr>
          <p:nvPr/>
        </p:nvPicPr>
        <p:blipFill>
          <a:blip r:embed="rId3"/>
          <a:srcRect t="6870" b="4087"/>
          <a:stretch>
            <a:fillRect/>
          </a:stretch>
        </p:blipFill>
        <p:spPr bwMode="auto">
          <a:xfrm>
            <a:off x="768594" y="643467"/>
            <a:ext cx="7606810" cy="557106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Requirements</a:t>
            </a:r>
            <a:endParaRPr lang="en-IN" dirty="0"/>
          </a:p>
        </p:txBody>
      </p:sp>
      <p:sp>
        <p:nvSpPr>
          <p:cNvPr id="3" name="Content Placeholder 2"/>
          <p:cNvSpPr>
            <a:spLocks noGrp="1"/>
          </p:cNvSpPr>
          <p:nvPr>
            <p:ph idx="1"/>
          </p:nvPr>
        </p:nvSpPr>
        <p:spPr/>
        <p:txBody>
          <a:bodyPr/>
          <a:lstStyle/>
          <a:p>
            <a:r>
              <a:rPr lang="en-US" dirty="0"/>
              <a:t>Java Runtime Environment - Java 1.8 or later</a:t>
            </a:r>
          </a:p>
          <a:p>
            <a:r>
              <a:rPr lang="en-US" dirty="0"/>
              <a:t>Memory - Sufficient memory for configurations used by sources, channels or sinks</a:t>
            </a:r>
          </a:p>
          <a:p>
            <a:r>
              <a:rPr lang="en-US" dirty="0"/>
              <a:t>Disk Space - Sufficient disk space for configurations used by channels or sinks</a:t>
            </a:r>
          </a:p>
          <a:p>
            <a:r>
              <a:rPr lang="en-US" dirty="0"/>
              <a:t>Directory Permissions - Read/Write permissions for directories used by agent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96513"/>
            <a:ext cx="2885767" cy="5538019"/>
          </a:xfrm>
        </p:spPr>
        <p:txBody>
          <a:bodyPr>
            <a:normAutofit/>
          </a:bodyPr>
          <a:lstStyle/>
          <a:p>
            <a:r>
              <a:rPr lang="en-IN" dirty="0"/>
              <a:t>Architecture</a:t>
            </a:r>
          </a:p>
        </p:txBody>
      </p:sp>
      <p:sp>
        <p:nvSpPr>
          <p:cNvPr id="3" name="Content Placeholder 2"/>
          <p:cNvSpPr>
            <a:spLocks noGrp="1"/>
          </p:cNvSpPr>
          <p:nvPr>
            <p:ph idx="1"/>
          </p:nvPr>
        </p:nvSpPr>
        <p:spPr>
          <a:xfrm>
            <a:off x="3536195" y="612057"/>
            <a:ext cx="5364456" cy="3753466"/>
          </a:xfrm>
        </p:spPr>
        <p:txBody>
          <a:bodyPr>
            <a:normAutofit/>
          </a:bodyPr>
          <a:lstStyle/>
          <a:p>
            <a:pPr marL="0" lvl="0" indent="0" defTabSz="914400" eaLnBrk="0" fontAlgn="base" hangingPunct="0">
              <a:lnSpc>
                <a:spcPct val="90000"/>
              </a:lnSpc>
              <a:spcBef>
                <a:spcPct val="0"/>
              </a:spcBef>
              <a:spcAft>
                <a:spcPct val="0"/>
              </a:spcAft>
              <a:buClrTx/>
              <a:buSzTx/>
              <a:buNone/>
            </a:pPr>
            <a:r>
              <a:rPr lang="en-US" altLang="en-US" sz="1300" dirty="0">
                <a:latin typeface="Times New Roman" panose="02020603050405020304" pitchFamily="18" charset="0"/>
                <a:cs typeface="Times New Roman" panose="02020603050405020304" pitchFamily="18" charset="0"/>
              </a:rPr>
              <a:t>A Flume event is defined as a unit of data flow having a byte payload and an optional set of string attributes. A Flume agent is a (JVM) process that hosts the components through which events flow from an external source to the next destination (hop).</a:t>
            </a:r>
            <a:endParaRPr lang="en-US" altLang="en-US" sz="1300" dirty="0"/>
          </a:p>
          <a:p>
            <a:pPr marL="0" lvl="0" indent="0" defTabSz="914400" eaLnBrk="0" fontAlgn="base" hangingPunct="0">
              <a:lnSpc>
                <a:spcPct val="90000"/>
              </a:lnSpc>
              <a:spcBef>
                <a:spcPct val="0"/>
              </a:spcBef>
              <a:spcAft>
                <a:spcPct val="0"/>
              </a:spcAft>
              <a:buClrTx/>
              <a:buSzTx/>
              <a:buNone/>
            </a:pPr>
            <a:r>
              <a:rPr lang="en-US" altLang="en-US" sz="1300" dirty="0">
                <a:latin typeface="Times New Roman" panose="02020603050405020304" pitchFamily="18" charset="0"/>
                <a:cs typeface="Times New Roman" panose="02020603050405020304" pitchFamily="18" charset="0"/>
              </a:rPr>
              <a:t>  </a:t>
            </a:r>
            <a:endParaRPr lang="en-US" altLang="en-US" sz="1300" dirty="0"/>
          </a:p>
          <a:p>
            <a:pPr marL="0" lvl="0" indent="0" defTabSz="914400" eaLnBrk="0" fontAlgn="base" hangingPunct="0">
              <a:lnSpc>
                <a:spcPct val="90000"/>
              </a:lnSpc>
              <a:spcBef>
                <a:spcPct val="0"/>
              </a:spcBef>
              <a:spcAft>
                <a:spcPct val="0"/>
              </a:spcAft>
              <a:buClrTx/>
              <a:buSzTx/>
              <a:buNone/>
            </a:pPr>
            <a:r>
              <a:rPr lang="en-US" altLang="en-US" sz="1300" dirty="0">
                <a:latin typeface="Times New Roman" panose="02020603050405020304" pitchFamily="18" charset="0"/>
                <a:cs typeface="Times New Roman" panose="02020603050405020304" pitchFamily="18" charset="0"/>
              </a:rPr>
              <a:t>A Flume source consumes events delivered to it by an external source like a web server. The external source sends events to Flume in a format that is recognized by the target Flume source. For example, an Avro Flume source can be used to receive Avro events from Avro clients or other Flume agents in the flow that send events from an Avro sink. A similar flow can be defined using a Thrift Flume Source to receive events from a Thrift Sink or a Flume Thrift </a:t>
            </a:r>
            <a:r>
              <a:rPr lang="en-US" altLang="en-US" sz="1300" dirty="0" err="1">
                <a:latin typeface="Times New Roman" panose="02020603050405020304" pitchFamily="18" charset="0"/>
                <a:cs typeface="Times New Roman" panose="02020603050405020304" pitchFamily="18" charset="0"/>
              </a:rPr>
              <a:t>Rpc</a:t>
            </a:r>
            <a:r>
              <a:rPr lang="en-US" altLang="en-US" sz="1300" dirty="0">
                <a:latin typeface="Times New Roman" panose="02020603050405020304" pitchFamily="18" charset="0"/>
                <a:cs typeface="Times New Roman" panose="02020603050405020304" pitchFamily="18" charset="0"/>
              </a:rPr>
              <a:t> Client or Thrift clients written in any language generated from the Flume thrift </a:t>
            </a:r>
            <a:r>
              <a:rPr lang="en-US" altLang="en-US" sz="1300" dirty="0" err="1">
                <a:latin typeface="Times New Roman" panose="02020603050405020304" pitchFamily="18" charset="0"/>
                <a:cs typeface="Times New Roman" panose="02020603050405020304" pitchFamily="18" charset="0"/>
              </a:rPr>
              <a:t>protocol.When</a:t>
            </a:r>
            <a:r>
              <a:rPr lang="en-US" altLang="en-US" sz="1300" dirty="0">
                <a:latin typeface="Times New Roman" panose="02020603050405020304" pitchFamily="18" charset="0"/>
                <a:cs typeface="Times New Roman" panose="02020603050405020304" pitchFamily="18" charset="0"/>
              </a:rPr>
              <a:t> a Flume source receives an event, it stores it into one or more channels. The channel is a passive store that keeps the event until it’s consumed by a Flume sink. The file channel is one example – it is backed by the local filesystem. The sink removes the event from the channel and puts it into an external repository like HDFS (via Flume HDFS sink) or forwards it to the Flume source of the next Flume agent (next hop) in the flow. The source and sink within the given agent run asynchronously with the events staged in the channel.</a:t>
            </a:r>
          </a:p>
          <a:p>
            <a:pPr>
              <a:lnSpc>
                <a:spcPct val="90000"/>
              </a:lnSpc>
            </a:pPr>
            <a:endParaRPr lang="en-IN" sz="1300" dirty="0"/>
          </a:p>
        </p:txBody>
      </p:sp>
      <p:pic>
        <p:nvPicPr>
          <p:cNvPr id="1026" name="Picture 2" descr="Agent component diagram">
            <a:extLst>
              <a:ext uri="{FF2B5EF4-FFF2-40B4-BE49-F238E27FC236}">
                <a16:creationId xmlns:a16="http://schemas.microsoft.com/office/drawing/2014/main" id="{9EC1268A-59BB-4F7A-9FD9-A41A581046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474" y="4553084"/>
            <a:ext cx="4729890" cy="1685977"/>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63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0"/>
            <a:ext cx="8153400" cy="5105400"/>
          </a:xfrm>
        </p:spPr>
        <p:txBody>
          <a:bodyPr>
            <a:noAutofit/>
          </a:bodyPr>
          <a:lstStyle/>
          <a:p>
            <a:pPr algn="l"/>
            <a:r>
              <a:rPr lang="en-US" sz="1400" b="1" dirty="0">
                <a:solidFill>
                  <a:srgbClr val="00008B"/>
                </a:solidFill>
                <a:latin typeface="Times New Roman" panose="02020603050405020304" pitchFamily="18" charset="0"/>
              </a:rPr>
              <a:t>Complex flows</a:t>
            </a:r>
            <a:br>
              <a:rPr lang="en-US" sz="1400" dirty="0">
                <a:solidFill>
                  <a:srgbClr val="00008B"/>
                </a:solidFill>
                <a:latin typeface="Times New Roman" panose="02020603050405020304" pitchFamily="18" charset="0"/>
              </a:rPr>
            </a:br>
            <a:r>
              <a:rPr lang="en-US" sz="1400" dirty="0">
                <a:solidFill>
                  <a:srgbClr val="000000"/>
                </a:solidFill>
                <a:latin typeface="Times New Roman" panose="02020603050405020304" pitchFamily="18" charset="0"/>
              </a:rPr>
              <a:t>Flume allows a user to build multi-hop flows where events travel through multiple agents before reaching the final destination. It also allows fan-in and fan-out flows, contextual routing and backup routes (fail-over) for failed hops.</a:t>
            </a:r>
            <a:br>
              <a:rPr lang="en-US" sz="1400" dirty="0">
                <a:solidFill>
                  <a:srgbClr val="000000"/>
                </a:solidFill>
                <a:latin typeface="Times New Roman" panose="02020603050405020304" pitchFamily="18" charset="0"/>
              </a:rPr>
            </a:br>
            <a:r>
              <a:rPr lang="en-US" sz="1400" b="1" dirty="0">
                <a:solidFill>
                  <a:srgbClr val="00008B"/>
                </a:solidFill>
                <a:latin typeface="Times New Roman" panose="02020603050405020304" pitchFamily="18" charset="0"/>
              </a:rPr>
              <a:t>Reliability</a:t>
            </a:r>
            <a:br>
              <a:rPr lang="en-US" sz="1400" dirty="0">
                <a:solidFill>
                  <a:srgbClr val="00008B"/>
                </a:solidFill>
                <a:latin typeface="Times New Roman" panose="02020603050405020304" pitchFamily="18" charset="0"/>
              </a:rPr>
            </a:br>
            <a:r>
              <a:rPr lang="en-US" sz="1400" dirty="0">
                <a:solidFill>
                  <a:srgbClr val="000000"/>
                </a:solidFill>
                <a:latin typeface="Times New Roman" panose="02020603050405020304" pitchFamily="18" charset="0"/>
              </a:rPr>
              <a:t>The events are staged in a channel on each agent. The events are then delivered to the next agent or terminal repository (like HDFS) in the flow. The events are removed from a channel only after they are stored in the channel of next agent or in the terminal repository. This is a how the single-hop message delivery semantics in Flume provide end-to-end reliability of the flow.</a:t>
            </a:r>
            <a:br>
              <a:rPr lang="en-US" sz="1400" dirty="0">
                <a:solidFill>
                  <a:srgbClr val="000000"/>
                </a:solidFill>
                <a:latin typeface="Times New Roman" panose="02020603050405020304" pitchFamily="18" charset="0"/>
              </a:rPr>
            </a:br>
            <a:r>
              <a:rPr lang="en-US" sz="1400" dirty="0">
                <a:solidFill>
                  <a:srgbClr val="000000"/>
                </a:solidFill>
                <a:latin typeface="Times New Roman" panose="02020603050405020304" pitchFamily="18" charset="0"/>
              </a:rPr>
              <a:t>Flume uses a transactional approach to guarantee the reliable delivery of the events. The sources and sinks encapsulate in a transaction the storage/retrieval, respectively, of the events placed in or provided by a transaction provided by the channel. This ensures that the set of events are reliably passed from point to point in the flow. In the case of a multi-hop flow, the sink from the previous hop and the source from the next hop both have their transactions running to ensure that the data is safely stored in the channel of the next hop.</a:t>
            </a:r>
            <a:br>
              <a:rPr lang="en-US" sz="1400" dirty="0">
                <a:solidFill>
                  <a:srgbClr val="000000"/>
                </a:solidFill>
                <a:latin typeface="Times New Roman" panose="02020603050405020304" pitchFamily="18" charset="0"/>
              </a:rPr>
            </a:br>
            <a:r>
              <a:rPr lang="en-US" sz="1400" b="1" dirty="0">
                <a:solidFill>
                  <a:srgbClr val="00008B"/>
                </a:solidFill>
                <a:latin typeface="Times New Roman" panose="02020603050405020304" pitchFamily="18" charset="0"/>
              </a:rPr>
              <a:t>Recoverability</a:t>
            </a:r>
            <a:br>
              <a:rPr lang="en-US" sz="1400" b="1" dirty="0">
                <a:solidFill>
                  <a:srgbClr val="00008B"/>
                </a:solidFill>
                <a:latin typeface="Times New Roman" panose="02020603050405020304" pitchFamily="18" charset="0"/>
              </a:rPr>
            </a:br>
            <a:r>
              <a:rPr lang="en-US" sz="1400" dirty="0">
                <a:solidFill>
                  <a:srgbClr val="000000"/>
                </a:solidFill>
                <a:latin typeface="Times New Roman" panose="02020603050405020304" pitchFamily="18" charset="0"/>
              </a:rPr>
              <a:t>The events are staged in the channel, which manages recovery from failure. Flume supports a durable file channel which is backed by the local file system. There’s also a memory channel which simply stores the events in an in-memory queue, which is faster but any events still left in the memory channel when an agent process dies can’t be recovered.</a:t>
            </a:r>
            <a:br>
              <a:rPr lang="en-US" sz="1400" dirty="0">
                <a:solidFill>
                  <a:srgbClr val="000000"/>
                </a:solidFill>
                <a:latin typeface="Times New Roman" panose="02020603050405020304" pitchFamily="18" charset="0"/>
              </a:rPr>
            </a:br>
            <a:endParaRPr lang="en-IN" sz="1400" dirty="0"/>
          </a:p>
        </p:txBody>
      </p:sp>
      <p:sp>
        <p:nvSpPr>
          <p:cNvPr id="3" name="Text Placeholder 2">
            <a:extLst>
              <a:ext uri="{FF2B5EF4-FFF2-40B4-BE49-F238E27FC236}">
                <a16:creationId xmlns:a16="http://schemas.microsoft.com/office/drawing/2014/main" id="{ECA4AD0D-00C8-4D90-B7AD-8AB183148B04}"/>
              </a:ext>
            </a:extLst>
          </p:cNvPr>
          <p:cNvSpPr>
            <a:spLocks noGrp="1"/>
          </p:cNvSpPr>
          <p:nvPr>
            <p:ph type="body" idx="1"/>
          </p:nvPr>
        </p:nvSpPr>
        <p:spPr>
          <a:xfrm>
            <a:off x="1309304" y="609600"/>
            <a:ext cx="7515992" cy="914400"/>
          </a:xfrm>
        </p:spPr>
        <p:txBody>
          <a:bodyPr>
            <a:normAutofit/>
          </a:bodyPr>
          <a:lstStyle/>
          <a:p>
            <a:r>
              <a:rPr lang="en-IN" sz="2800" dirty="0"/>
              <a:t>Features of Flumes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DE9E01A1-BD8D-47C4-8357-84D334B5FED5}"/>
              </a:ext>
            </a:extLst>
          </p:cNvPr>
          <p:cNvSpPr>
            <a:spLocks noChangeArrowheads="1"/>
          </p:cNvSpPr>
          <p:nvPr/>
        </p:nvSpPr>
        <p:spPr bwMode="auto">
          <a:xfrm>
            <a:off x="0" y="2063307"/>
            <a:ext cx="9144000"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HOW FLUME WORKS</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Flume’s high-level architecture is built on a streamlined codebase that is easy to use and extend. The project is highly reliable, without the risk of data loss. Flume also supports dynamic reconfiguration without the need for a restart, which reduces downtime for its agents.</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The following components make up Apache Flume:</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Flume components interact in the following way:</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A flow in Flume starts from the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Client</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The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Client</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transmits the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Event</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to a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Source</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operating within the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Agent</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The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Source</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receiving this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Event</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then delivers it to one or more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Channels</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One or more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Sinks</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operating within the same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Agent</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drains these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Channels</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Channels</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decouple the ingestion rate from drain rate using the familiar producer-consumer model of data exchange.</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When spikes in client side activity cause data to be generated faster than can be handled by the provisioned destination capacity can handle, the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Channel</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size increases. This allows sources to continue normal operation for the duration of the spike.</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The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Sink</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of one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Agent</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can be chained to the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Source</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of another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Agent</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This chaining enables the creation of complex data flow topologies.</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Because Flume’s distributed architecture requires no central coordination point. Each agent runs independently of others with no inherent single point of failure, and Flume can easily scale horizontally.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596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D115CAF-4EE8-4C1E-B53A-16A643955643}"/>
              </a:ext>
            </a:extLst>
          </p:cNvPr>
          <p:cNvGraphicFramePr>
            <a:graphicFrameLocks noGrp="1"/>
          </p:cNvGraphicFramePr>
          <p:nvPr>
            <p:extLst>
              <p:ext uri="{D42A27DB-BD31-4B8C-83A1-F6EECF244321}">
                <p14:modId xmlns:p14="http://schemas.microsoft.com/office/powerpoint/2010/main" val="1026320586"/>
              </p:ext>
            </p:extLst>
          </p:nvPr>
        </p:nvGraphicFramePr>
        <p:xfrm>
          <a:off x="1928144" y="1750219"/>
          <a:ext cx="5287712" cy="3357562"/>
        </p:xfrm>
        <a:graphic>
          <a:graphicData uri="http://schemas.openxmlformats.org/drawingml/2006/table">
            <a:tbl>
              <a:tblPr firstRow="1" firstCol="1" bandRow="1">
                <a:tableStyleId>{5C22544A-7EE6-4342-B048-85BDC9FD1C3A}</a:tableStyleId>
              </a:tblPr>
              <a:tblGrid>
                <a:gridCol w="1319885">
                  <a:extLst>
                    <a:ext uri="{9D8B030D-6E8A-4147-A177-3AD203B41FA5}">
                      <a16:colId xmlns:a16="http://schemas.microsoft.com/office/drawing/2014/main" val="3123313873"/>
                    </a:ext>
                  </a:extLst>
                </a:gridCol>
                <a:gridCol w="3967827">
                  <a:extLst>
                    <a:ext uri="{9D8B030D-6E8A-4147-A177-3AD203B41FA5}">
                      <a16:colId xmlns:a16="http://schemas.microsoft.com/office/drawing/2014/main" val="3520416551"/>
                    </a:ext>
                  </a:extLst>
                </a:gridCol>
              </a:tblGrid>
              <a:tr h="207002">
                <a:tc>
                  <a:txBody>
                    <a:bodyPr/>
                    <a:lstStyle/>
                    <a:p>
                      <a:pPr algn="just">
                        <a:lnSpc>
                          <a:spcPct val="107000"/>
                        </a:lnSpc>
                        <a:spcAft>
                          <a:spcPts val="0"/>
                        </a:spcAft>
                      </a:pPr>
                      <a:r>
                        <a:rPr lang="en-IN" sz="1100">
                          <a:effectLst/>
                        </a:rPr>
                        <a:t>Component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782" marR="43782" marT="17513" marB="17513" anchor="ctr"/>
                </a:tc>
                <a:tc>
                  <a:txBody>
                    <a:bodyPr/>
                    <a:lstStyle/>
                    <a:p>
                      <a:pPr algn="just">
                        <a:lnSpc>
                          <a:spcPct val="107000"/>
                        </a:lnSpc>
                        <a:spcAft>
                          <a:spcPts val="0"/>
                        </a:spcAft>
                      </a:pPr>
                      <a:r>
                        <a:rPr lang="en-IN" sz="1100">
                          <a:effectLst/>
                        </a:rPr>
                        <a:t>Definition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782" marR="43782" marT="17513" marB="17513" anchor="ctr"/>
                </a:tc>
                <a:extLst>
                  <a:ext uri="{0D108BD9-81ED-4DB2-BD59-A6C34878D82A}">
                    <a16:rowId xmlns:a16="http://schemas.microsoft.com/office/drawing/2014/main" val="1462106694"/>
                  </a:ext>
                </a:extLst>
              </a:tr>
              <a:tr h="420892">
                <a:tc>
                  <a:txBody>
                    <a:bodyPr/>
                    <a:lstStyle/>
                    <a:p>
                      <a:pPr algn="just">
                        <a:lnSpc>
                          <a:spcPct val="107000"/>
                        </a:lnSpc>
                        <a:spcAft>
                          <a:spcPts val="0"/>
                        </a:spcAft>
                      </a:pPr>
                      <a:r>
                        <a:rPr lang="en-IN" sz="1100">
                          <a:effectLst/>
                        </a:rPr>
                        <a:t>Event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782" marR="43782" marT="17513" marB="17513"/>
                </a:tc>
                <a:tc>
                  <a:txBody>
                    <a:bodyPr/>
                    <a:lstStyle/>
                    <a:p>
                      <a:pPr algn="just">
                        <a:lnSpc>
                          <a:spcPct val="107000"/>
                        </a:lnSpc>
                        <a:spcAft>
                          <a:spcPts val="0"/>
                        </a:spcAft>
                      </a:pPr>
                      <a:r>
                        <a:rPr lang="en-IN" sz="1100">
                          <a:effectLst/>
                        </a:rPr>
                        <a:t>A singular unit of data that is transported by Flume (typically a single log entry)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782" marR="43782" marT="17513" marB="17513"/>
                </a:tc>
                <a:extLst>
                  <a:ext uri="{0D108BD9-81ED-4DB2-BD59-A6C34878D82A}">
                    <a16:rowId xmlns:a16="http://schemas.microsoft.com/office/drawing/2014/main" val="4113417585"/>
                  </a:ext>
                </a:extLst>
              </a:tr>
              <a:tr h="783408">
                <a:tc>
                  <a:txBody>
                    <a:bodyPr/>
                    <a:lstStyle/>
                    <a:p>
                      <a:pPr algn="just">
                        <a:lnSpc>
                          <a:spcPct val="107000"/>
                        </a:lnSpc>
                        <a:spcAft>
                          <a:spcPts val="0"/>
                        </a:spcAft>
                      </a:pPr>
                      <a:r>
                        <a:rPr lang="en-IN" sz="1100">
                          <a:effectLst/>
                        </a:rPr>
                        <a:t>Source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782" marR="43782" marT="17513" marB="17513"/>
                </a:tc>
                <a:tc>
                  <a:txBody>
                    <a:bodyPr/>
                    <a:lstStyle/>
                    <a:p>
                      <a:pPr algn="just">
                        <a:lnSpc>
                          <a:spcPct val="107000"/>
                        </a:lnSpc>
                        <a:spcAft>
                          <a:spcPts val="0"/>
                        </a:spcAft>
                      </a:pPr>
                      <a:r>
                        <a:rPr lang="en-IN" sz="1100">
                          <a:effectLst/>
                        </a:rPr>
                        <a:t>The entity through which data enters into Flume. Sources either actively poll for data or passively wait for data to be delivered to them. A variety of sources allow data to be collected, such as log4j logs and syslogs.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782" marR="43782" marT="17513" marB="17513"/>
                </a:tc>
                <a:extLst>
                  <a:ext uri="{0D108BD9-81ED-4DB2-BD59-A6C34878D82A}">
                    <a16:rowId xmlns:a16="http://schemas.microsoft.com/office/drawing/2014/main" val="1358781193"/>
                  </a:ext>
                </a:extLst>
              </a:tr>
              <a:tr h="621122">
                <a:tc>
                  <a:txBody>
                    <a:bodyPr/>
                    <a:lstStyle/>
                    <a:p>
                      <a:pPr algn="just">
                        <a:lnSpc>
                          <a:spcPct val="107000"/>
                        </a:lnSpc>
                        <a:spcAft>
                          <a:spcPts val="0"/>
                        </a:spcAft>
                      </a:pPr>
                      <a:r>
                        <a:rPr lang="en-IN" sz="1100">
                          <a:effectLst/>
                        </a:rPr>
                        <a:t>Sink</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782" marR="43782" marT="17513" marB="17513"/>
                </a:tc>
                <a:tc>
                  <a:txBody>
                    <a:bodyPr/>
                    <a:lstStyle/>
                    <a:p>
                      <a:pPr algn="just">
                        <a:lnSpc>
                          <a:spcPct val="107000"/>
                        </a:lnSpc>
                        <a:spcAft>
                          <a:spcPts val="0"/>
                        </a:spcAft>
                      </a:pPr>
                      <a:r>
                        <a:rPr lang="en-IN" sz="1100" dirty="0">
                          <a:effectLst/>
                        </a:rPr>
                        <a:t>The entity that delivers the data to the destination. A variety of sinks allow data to be streamed to a range of destinations. One example is the HDFS sink that writes events to HDFS.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782" marR="43782" marT="17513" marB="17513"/>
                </a:tc>
                <a:extLst>
                  <a:ext uri="{0D108BD9-81ED-4DB2-BD59-A6C34878D82A}">
                    <a16:rowId xmlns:a16="http://schemas.microsoft.com/office/drawing/2014/main" val="3810348942"/>
                  </a:ext>
                </a:extLst>
              </a:tr>
              <a:tr h="415638">
                <a:tc>
                  <a:txBody>
                    <a:bodyPr/>
                    <a:lstStyle/>
                    <a:p>
                      <a:pPr algn="just">
                        <a:lnSpc>
                          <a:spcPct val="107000"/>
                        </a:lnSpc>
                        <a:spcAft>
                          <a:spcPts val="0"/>
                        </a:spcAft>
                      </a:pPr>
                      <a:r>
                        <a:rPr lang="en-IN" sz="1100">
                          <a:effectLst/>
                        </a:rPr>
                        <a:t>Channel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782" marR="43782" marT="17513" marB="17513"/>
                </a:tc>
                <a:tc>
                  <a:txBody>
                    <a:bodyPr/>
                    <a:lstStyle/>
                    <a:p>
                      <a:pPr algn="just">
                        <a:lnSpc>
                          <a:spcPct val="107000"/>
                        </a:lnSpc>
                        <a:spcAft>
                          <a:spcPts val="0"/>
                        </a:spcAft>
                      </a:pPr>
                      <a:r>
                        <a:rPr lang="en-IN" sz="1100">
                          <a:effectLst/>
                        </a:rPr>
                        <a:t>The conduit between the Source and the Sink. Sources ingest events into the channel and the sinks drain the channel.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782" marR="43782" marT="17513" marB="17513"/>
                </a:tc>
                <a:extLst>
                  <a:ext uri="{0D108BD9-81ED-4DB2-BD59-A6C34878D82A}">
                    <a16:rowId xmlns:a16="http://schemas.microsoft.com/office/drawing/2014/main" val="3287398933"/>
                  </a:ext>
                </a:extLst>
              </a:tr>
              <a:tr h="455334">
                <a:tc>
                  <a:txBody>
                    <a:bodyPr/>
                    <a:lstStyle/>
                    <a:p>
                      <a:pPr algn="just">
                        <a:lnSpc>
                          <a:spcPct val="107000"/>
                        </a:lnSpc>
                        <a:spcAft>
                          <a:spcPts val="0"/>
                        </a:spcAft>
                      </a:pPr>
                      <a:r>
                        <a:rPr lang="en-IN" sz="1100" dirty="0">
                          <a:effectLst/>
                        </a:rPr>
                        <a:t>Agent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782" marR="43782" marT="17513" marB="17513"/>
                </a:tc>
                <a:tc>
                  <a:txBody>
                    <a:bodyPr/>
                    <a:lstStyle/>
                    <a:p>
                      <a:pPr algn="just">
                        <a:lnSpc>
                          <a:spcPct val="107000"/>
                        </a:lnSpc>
                        <a:spcAft>
                          <a:spcPts val="0"/>
                        </a:spcAft>
                      </a:pPr>
                      <a:r>
                        <a:rPr lang="en-IN" sz="1100">
                          <a:effectLst/>
                        </a:rPr>
                        <a:t>Any physical Java virtual machine running Flume. It is a collection of sources, sinks and channels.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782" marR="43782" marT="17513" marB="17513"/>
                </a:tc>
                <a:extLst>
                  <a:ext uri="{0D108BD9-81ED-4DB2-BD59-A6C34878D82A}">
                    <a16:rowId xmlns:a16="http://schemas.microsoft.com/office/drawing/2014/main" val="262713999"/>
                  </a:ext>
                </a:extLst>
              </a:tr>
              <a:tr h="454166">
                <a:tc>
                  <a:txBody>
                    <a:bodyPr/>
                    <a:lstStyle/>
                    <a:p>
                      <a:pPr algn="just">
                        <a:lnSpc>
                          <a:spcPct val="107000"/>
                        </a:lnSpc>
                        <a:spcAft>
                          <a:spcPts val="0"/>
                        </a:spcAft>
                      </a:pPr>
                      <a:r>
                        <a:rPr lang="en-IN" sz="1100">
                          <a:effectLst/>
                        </a:rPr>
                        <a:t>Client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782" marR="43782" marT="17513" marB="17513"/>
                </a:tc>
                <a:tc>
                  <a:txBody>
                    <a:bodyPr/>
                    <a:lstStyle/>
                    <a:p>
                      <a:pPr algn="just">
                        <a:lnSpc>
                          <a:spcPct val="107000"/>
                        </a:lnSpc>
                        <a:spcAft>
                          <a:spcPts val="0"/>
                        </a:spcAft>
                      </a:pPr>
                      <a:r>
                        <a:rPr lang="en-IN" sz="1100" dirty="0">
                          <a:effectLst/>
                        </a:rPr>
                        <a:t>The entity that produces and transmits the Event to the Source operating within the Agent.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782" marR="43782" marT="17513" marB="17513"/>
                </a:tc>
                <a:extLst>
                  <a:ext uri="{0D108BD9-81ED-4DB2-BD59-A6C34878D82A}">
                    <a16:rowId xmlns:a16="http://schemas.microsoft.com/office/drawing/2014/main" val="2556299669"/>
                  </a:ext>
                </a:extLst>
              </a:tr>
            </a:tbl>
          </a:graphicData>
        </a:graphic>
      </p:graphicFrame>
    </p:spTree>
    <p:extLst>
      <p:ext uri="{BB962C8B-B14F-4D97-AF65-F5344CB8AC3E}">
        <p14:creationId xmlns:p14="http://schemas.microsoft.com/office/powerpoint/2010/main" val="227435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
            <a:extLst>
              <a:ext uri="{FF2B5EF4-FFF2-40B4-BE49-F238E27FC236}">
                <a16:creationId xmlns:a16="http://schemas.microsoft.com/office/drawing/2014/main" id="{076B0B15-60A2-4F39-8DBC-6A9D1C379A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41676"/>
          <a:stretch>
            <a:fillRect/>
          </a:stretch>
        </p:blipFill>
        <p:spPr bwMode="auto">
          <a:xfrm>
            <a:off x="1819275" y="1428750"/>
            <a:ext cx="5734050" cy="200025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3">
            <a:extLst>
              <a:ext uri="{FF2B5EF4-FFF2-40B4-BE49-F238E27FC236}">
                <a16:creationId xmlns:a16="http://schemas.microsoft.com/office/drawing/2014/main" id="{11C74394-64E9-474B-88AC-EB2808293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3323" b="10851"/>
          <a:stretch>
            <a:fillRect/>
          </a:stretch>
        </p:blipFill>
        <p:spPr bwMode="auto">
          <a:xfrm>
            <a:off x="1704975" y="5181600"/>
            <a:ext cx="5734050" cy="12287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1">
            <a:extLst>
              <a:ext uri="{FF2B5EF4-FFF2-40B4-BE49-F238E27FC236}">
                <a16:creationId xmlns:a16="http://schemas.microsoft.com/office/drawing/2014/main" id="{AF403268-5722-43DD-81B5-E17ECC335907}"/>
              </a:ext>
            </a:extLst>
          </p:cNvPr>
          <p:cNvSpPr>
            <a:spLocks noChangeArrowheads="1"/>
          </p:cNvSpPr>
          <p:nvPr/>
        </p:nvSpPr>
        <p:spPr bwMode="auto">
          <a:xfrm>
            <a:off x="841022" y="442736"/>
            <a:ext cx="89154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We start with the Live streaming of data as follows:</a:t>
            </a:r>
            <a:endParaRPr kumimoji="0" lang="en-US" altLang="en-US" sz="1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First we will install flume in the system. Copy the tar file of the apache flume and then extract it on the desktop. Now we move this extracted file from the desktop to the destination  </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2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usr</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/lib/flume </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using the </a:t>
            </a:r>
            <a:r>
              <a:rPr kumimoji="0" lang="en-US" altLang="en-US" sz="12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sudo</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mv</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command.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2">
            <a:extLst>
              <a:ext uri="{FF2B5EF4-FFF2-40B4-BE49-F238E27FC236}">
                <a16:creationId xmlns:a16="http://schemas.microsoft.com/office/drawing/2014/main" id="{1188283F-644C-4E08-B7E2-8CC950CE9245}"/>
              </a:ext>
            </a:extLst>
          </p:cNvPr>
          <p:cNvSpPr>
            <a:spLocks noChangeArrowheads="1"/>
          </p:cNvSpPr>
          <p:nvPr/>
        </p:nvSpPr>
        <p:spPr bwMode="auto">
          <a:xfrm>
            <a:off x="609600" y="4953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check if the file has been moved, we use the command </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ls.</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Now open the </a:t>
            </a:r>
            <a:r>
              <a:rPr kumimoji="0" lang="en-US" altLang="en-US" sz="1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bashrc</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file as shown.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1">
            <a:extLst>
              <a:ext uri="{FF2B5EF4-FFF2-40B4-BE49-F238E27FC236}">
                <a16:creationId xmlns:a16="http://schemas.microsoft.com/office/drawing/2014/main" id="{4E7018D7-1A3A-407E-AC50-7D1E268F5743}"/>
              </a:ext>
            </a:extLst>
          </p:cNvPr>
          <p:cNvSpPr>
            <a:spLocks noChangeArrowheads="1"/>
          </p:cNvSpPr>
          <p:nvPr/>
        </p:nvSpPr>
        <p:spPr bwMode="auto">
          <a:xfrm>
            <a:off x="0" y="22860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11151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5C978B-5E1B-4B5E-9F44-17EFAFB6CADD}"/>
              </a:ext>
            </a:extLst>
          </p:cNvPr>
          <p:cNvSpPr/>
          <p:nvPr/>
        </p:nvSpPr>
        <p:spPr>
          <a:xfrm>
            <a:off x="1201914" y="28221"/>
            <a:ext cx="7332486" cy="1477328"/>
          </a:xfrm>
          <a:prstGeom prst="rect">
            <a:avLst/>
          </a:prstGeom>
        </p:spPr>
        <p:txBody>
          <a:bodyPr wrap="square">
            <a:spAutoFit/>
          </a:bodyPr>
          <a:lstStyle/>
          <a:p>
            <a:pPr lvl="0" defTabSz="914400" eaLnBrk="0" fontAlgn="base" hangingPunct="0">
              <a:spcBef>
                <a:spcPct val="0"/>
              </a:spcBef>
              <a:spcAft>
                <a:spcPct val="0"/>
              </a:spcAft>
              <a:buFontTx/>
              <a:buChar char="•"/>
            </a:pPr>
            <a:r>
              <a:rPr lang="en-US" altLang="en-US" dirty="0">
                <a:latin typeface="Calibri" panose="020F0502020204030204" pitchFamily="34" charset="0"/>
                <a:ea typeface="Calibri" panose="020F0502020204030204" pitchFamily="34" charset="0"/>
                <a:cs typeface="Times New Roman" panose="02020603050405020304" pitchFamily="18" charset="0"/>
              </a:rPr>
              <a:t>We add the following lines in this file for configuration purposes:</a:t>
            </a:r>
            <a:endParaRPr lang="en-US" altLang="en-US" sz="1050" dirty="0"/>
          </a:p>
          <a:p>
            <a:pPr lvl="0" defTabSz="914400" eaLnBrk="0" fontAlgn="base" hangingPunct="0">
              <a:spcBef>
                <a:spcPct val="0"/>
              </a:spcBef>
              <a:spcAft>
                <a:spcPct val="0"/>
              </a:spcAft>
            </a:pPr>
            <a:r>
              <a:rPr lang="en-US" altLang="en-US" b="1" dirty="0">
                <a:latin typeface="Calibri" panose="020F0502020204030204" pitchFamily="34" charset="0"/>
                <a:ea typeface="Calibri" panose="020F0502020204030204" pitchFamily="34" charset="0"/>
                <a:cs typeface="Times New Roman" panose="02020603050405020304" pitchFamily="18" charset="0"/>
              </a:rPr>
              <a:t>export FLUME_HOME=/</a:t>
            </a:r>
            <a:r>
              <a:rPr lang="en-US" altLang="en-US" b="1" dirty="0" err="1">
                <a:latin typeface="Calibri" panose="020F0502020204030204" pitchFamily="34" charset="0"/>
                <a:ea typeface="Calibri" panose="020F0502020204030204" pitchFamily="34" charset="0"/>
                <a:cs typeface="Times New Roman" panose="02020603050405020304" pitchFamily="18" charset="0"/>
              </a:rPr>
              <a:t>usr</a:t>
            </a:r>
            <a:r>
              <a:rPr lang="en-US" altLang="en-US" b="1" dirty="0">
                <a:latin typeface="Calibri" panose="020F0502020204030204" pitchFamily="34" charset="0"/>
                <a:ea typeface="Calibri" panose="020F0502020204030204" pitchFamily="34" charset="0"/>
                <a:cs typeface="Times New Roman" panose="02020603050405020304" pitchFamily="18" charset="0"/>
              </a:rPr>
              <a:t>/lib/flume</a:t>
            </a:r>
            <a:endParaRPr lang="en-US" altLang="en-US" sz="1050" dirty="0"/>
          </a:p>
          <a:p>
            <a:pPr lvl="0" defTabSz="914400" eaLnBrk="0" fontAlgn="base" hangingPunct="0">
              <a:spcBef>
                <a:spcPct val="0"/>
              </a:spcBef>
              <a:spcAft>
                <a:spcPct val="0"/>
              </a:spcAft>
            </a:pPr>
            <a:r>
              <a:rPr lang="en-US" altLang="en-US" b="1" dirty="0">
                <a:latin typeface="Calibri" panose="020F0502020204030204" pitchFamily="34" charset="0"/>
                <a:ea typeface="Calibri" panose="020F0502020204030204" pitchFamily="34" charset="0"/>
                <a:cs typeface="Times New Roman" panose="02020603050405020304" pitchFamily="18" charset="0"/>
              </a:rPr>
              <a:t>export FLUME_CONF_DIR=$FLUME_HOME/conf</a:t>
            </a:r>
            <a:endParaRPr lang="en-US" altLang="en-US" sz="1050" dirty="0"/>
          </a:p>
          <a:p>
            <a:pPr lvl="0" defTabSz="914400" eaLnBrk="0" fontAlgn="base" hangingPunct="0">
              <a:spcBef>
                <a:spcPct val="0"/>
              </a:spcBef>
              <a:spcAft>
                <a:spcPct val="0"/>
              </a:spcAft>
            </a:pPr>
            <a:r>
              <a:rPr lang="en-US" altLang="en-US" b="1" dirty="0">
                <a:latin typeface="Calibri" panose="020F0502020204030204" pitchFamily="34" charset="0"/>
                <a:ea typeface="Calibri" panose="020F0502020204030204" pitchFamily="34" charset="0"/>
                <a:cs typeface="Times New Roman" panose="02020603050405020304" pitchFamily="18" charset="0"/>
              </a:rPr>
              <a:t>export FLUME_CLASSPATH=$FLUME_CONF_DIR</a:t>
            </a:r>
            <a:endParaRPr lang="en-US" altLang="en-US" sz="1050" dirty="0"/>
          </a:p>
          <a:p>
            <a:pPr lvl="0" defTabSz="914400" eaLnBrk="0" fontAlgn="base" hangingPunct="0">
              <a:spcBef>
                <a:spcPct val="0"/>
              </a:spcBef>
              <a:spcAft>
                <a:spcPct val="0"/>
              </a:spcAft>
            </a:pPr>
            <a:r>
              <a:rPr lang="en-US" altLang="en-US" b="1" dirty="0">
                <a:latin typeface="Calibri" panose="020F0502020204030204" pitchFamily="34" charset="0"/>
                <a:ea typeface="Calibri" panose="020F0502020204030204" pitchFamily="34" charset="0"/>
                <a:cs typeface="Times New Roman" panose="02020603050405020304" pitchFamily="18" charset="0"/>
              </a:rPr>
              <a:t>export PATH=$PATH:$FLUME_HOME/bin</a:t>
            </a:r>
            <a:endParaRPr lang="en-US" altLang="en-US" sz="1050" dirty="0"/>
          </a:p>
        </p:txBody>
      </p:sp>
      <p:pic>
        <p:nvPicPr>
          <p:cNvPr id="3" name="Picture 2">
            <a:extLst>
              <a:ext uri="{FF2B5EF4-FFF2-40B4-BE49-F238E27FC236}">
                <a16:creationId xmlns:a16="http://schemas.microsoft.com/office/drawing/2014/main" id="{42C12D6E-02A5-444E-8E68-75EAA956F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1752600"/>
            <a:ext cx="573405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166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0</TotalTime>
  <Words>1057</Words>
  <Application>Microsoft Office PowerPoint</Application>
  <PresentationFormat>On-screen Show (4:3)</PresentationFormat>
  <Paragraphs>72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Corbel</vt:lpstr>
      <vt:lpstr>Times New Roman</vt:lpstr>
      <vt:lpstr>Parallax</vt:lpstr>
      <vt:lpstr>Flume</vt:lpstr>
      <vt:lpstr>What is Flume?</vt:lpstr>
      <vt:lpstr>Requirements</vt:lpstr>
      <vt:lpstr>Architecture</vt:lpstr>
      <vt:lpstr>Complex flows Flume allows a user to build multi-hop flows where events travel through multiple agents before reaching the final destination. It also allows fan-in and fan-out flows, contextual routing and backup routes (fail-over) for failed hops. Reliability The events are staged in a channel on each agent. The events are then delivered to the next agent or terminal repository (like HDFS) in the flow. The events are removed from a channel only after they are stored in the channel of next agent or in the terminal repository. This is a how the single-hop message delivery semantics in Flume provide end-to-end reliability of the flow. Flume uses a transactional approach to guarantee the reliable delivery of the events. The sources and sinks encapsulate in a transaction the storage/retrieval, respectively, of the events placed in or provided by a transaction provided by the channel. This ensures that the set of events are reliably passed from point to point in the flow. In the case of a multi-hop flow, the sink from the previous hop and the source from the next hop both have their transactions running to ensure that the data is safely stored in the channel of the next hop. Recoverability The events are staged in the channel, which manages recovery from failure. Flume supports a durable file channel which is backed by the local file system. There’s also a memory channel which simply stores the events in an in-memory queue, which is faster but any events still left in the memory channel when an agent process dies can’t be recovered.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Flume</dc:title>
  <dc:creator>Mayur Jain</dc:creator>
  <cp:lastModifiedBy>Mayur Jain</cp:lastModifiedBy>
  <cp:revision>1</cp:revision>
  <dcterms:created xsi:type="dcterms:W3CDTF">2018-07-18T06:47:37Z</dcterms:created>
  <dcterms:modified xsi:type="dcterms:W3CDTF">2018-07-18T06:48:21Z</dcterms:modified>
</cp:coreProperties>
</file>