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75" r:id="rId5"/>
    <p:sldId id="262" r:id="rId6"/>
    <p:sldId id="269" r:id="rId7"/>
    <p:sldId id="270" r:id="rId8"/>
    <p:sldId id="263" r:id="rId9"/>
    <p:sldId id="271" r:id="rId10"/>
    <p:sldId id="272" r:id="rId11"/>
    <p:sldId id="264" r:id="rId12"/>
    <p:sldId id="265" r:id="rId13"/>
    <p:sldId id="273" r:id="rId14"/>
    <p:sldId id="284" r:id="rId15"/>
    <p:sldId id="277" r:id="rId16"/>
    <p:sldId id="281" r:id="rId17"/>
    <p:sldId id="278" r:id="rId18"/>
    <p:sldId id="282" r:id="rId19"/>
    <p:sldId id="279" r:id="rId20"/>
    <p:sldId id="266" r:id="rId21"/>
    <p:sldId id="276" r:id="rId22"/>
    <p:sldId id="268" r:id="rId23"/>
  </p:sldIdLst>
  <p:sldSz cx="9144000" cy="5143500" type="screen16x9"/>
  <p:notesSz cx="9144000" cy="5143500"/>
  <p:embeddedFontLst>
    <p:embeddedFont>
      <p:font typeface="Cambria" panose="02040503050406030204" pitchFamily="18"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i6t1GSjlfLYpw93vJAt2k+XKS4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2B7240-8B2B-43EC-A1F3-CDF12362415C}">
  <a:tblStyle styleId="{C62B7240-8B2B-43EC-A1F3-CDF12362415C}"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2571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2571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2443163"/>
            <a:ext cx="7315200" cy="23145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4884738"/>
            <a:ext cx="3962400" cy="2571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4884738"/>
            <a:ext cx="3962400" cy="2571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914400" y="2443163"/>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992EAA1D-B51D-86FA-76A9-8A1393505DA8}"/>
            </a:ext>
          </a:extLst>
        </p:cNvPr>
        <p:cNvGrpSpPr/>
        <p:nvPr/>
      </p:nvGrpSpPr>
      <p:grpSpPr>
        <a:xfrm>
          <a:off x="0" y="0"/>
          <a:ext cx="0" cy="0"/>
          <a:chOff x="0" y="0"/>
          <a:chExt cx="0" cy="0"/>
        </a:xfrm>
      </p:grpSpPr>
      <p:sp>
        <p:nvSpPr>
          <p:cNvPr id="117" name="Google Shape;117;g2bc769c3510_0_0:notes">
            <a:extLst>
              <a:ext uri="{FF2B5EF4-FFF2-40B4-BE49-F238E27FC236}">
                <a16:creationId xmlns:a16="http://schemas.microsoft.com/office/drawing/2014/main" id="{D00A0BE4-7190-0BB3-B865-435F78D5D0B4}"/>
              </a:ext>
            </a:extLst>
          </p:cNvPr>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g2bc769c3510_0_0:notes">
            <a:extLst>
              <a:ext uri="{FF2B5EF4-FFF2-40B4-BE49-F238E27FC236}">
                <a16:creationId xmlns:a16="http://schemas.microsoft.com/office/drawing/2014/main" id="{EF50BF1A-03D2-0A70-C02F-D30E8B194C13}"/>
              </a:ext>
            </a:extLst>
          </p:cNvPr>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7967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992EAA1D-B51D-86FA-76A9-8A1393505DA8}"/>
            </a:ext>
          </a:extLst>
        </p:cNvPr>
        <p:cNvGrpSpPr/>
        <p:nvPr/>
      </p:nvGrpSpPr>
      <p:grpSpPr>
        <a:xfrm>
          <a:off x="0" y="0"/>
          <a:ext cx="0" cy="0"/>
          <a:chOff x="0" y="0"/>
          <a:chExt cx="0" cy="0"/>
        </a:xfrm>
      </p:grpSpPr>
      <p:sp>
        <p:nvSpPr>
          <p:cNvPr id="117" name="Google Shape;117;g2bc769c3510_0_0:notes">
            <a:extLst>
              <a:ext uri="{FF2B5EF4-FFF2-40B4-BE49-F238E27FC236}">
                <a16:creationId xmlns:a16="http://schemas.microsoft.com/office/drawing/2014/main" id="{D00A0BE4-7190-0BB3-B865-435F78D5D0B4}"/>
              </a:ext>
            </a:extLst>
          </p:cNvPr>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g2bc769c3510_0_0:notes">
            <a:extLst>
              <a:ext uri="{FF2B5EF4-FFF2-40B4-BE49-F238E27FC236}">
                <a16:creationId xmlns:a16="http://schemas.microsoft.com/office/drawing/2014/main" id="{EF50BF1A-03D2-0A70-C02F-D30E8B194C13}"/>
              </a:ext>
            </a:extLst>
          </p:cNvPr>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8616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8eda76c6f7_4_46: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g28eda76c6f7_4_4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1:notes"/>
          <p:cNvSpPr txBox="1">
            <a:spLocks noGrp="1"/>
          </p:cNvSpPr>
          <p:nvPr>
            <p:ph type="body" idx="1"/>
          </p:nvPr>
        </p:nvSpPr>
        <p:spPr>
          <a:xfrm>
            <a:off x="914400" y="2443163"/>
            <a:ext cx="7315200" cy="23145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2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914400" y="2443163"/>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914400" y="2443163"/>
            <a:ext cx="7315200" cy="23145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a:extLst>
            <a:ext uri="{FF2B5EF4-FFF2-40B4-BE49-F238E27FC236}">
              <a16:creationId xmlns:a16="http://schemas.microsoft.com/office/drawing/2014/main" id="{B2EBD95E-E163-6CBF-D267-AB2115A2353C}"/>
            </a:ext>
          </a:extLst>
        </p:cNvPr>
        <p:cNvGrpSpPr/>
        <p:nvPr/>
      </p:nvGrpSpPr>
      <p:grpSpPr>
        <a:xfrm>
          <a:off x="0" y="0"/>
          <a:ext cx="0" cy="0"/>
          <a:chOff x="0" y="0"/>
          <a:chExt cx="0" cy="0"/>
        </a:xfrm>
      </p:grpSpPr>
      <p:sp>
        <p:nvSpPr>
          <p:cNvPr id="74" name="Google Shape;74;g2bb7d3c3ea0_0_0:notes">
            <a:extLst>
              <a:ext uri="{FF2B5EF4-FFF2-40B4-BE49-F238E27FC236}">
                <a16:creationId xmlns:a16="http://schemas.microsoft.com/office/drawing/2014/main" id="{E3BD0D50-38A6-2212-B9E8-592D2CF4F8BB}"/>
              </a:ext>
            </a:extLst>
          </p:cNvPr>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2bb7d3c3ea0_0_0:notes">
            <a:extLst>
              <a:ext uri="{FF2B5EF4-FFF2-40B4-BE49-F238E27FC236}">
                <a16:creationId xmlns:a16="http://schemas.microsoft.com/office/drawing/2014/main" id="{397562BF-F47F-BB0A-E2FA-D7DC5D3584DB}"/>
              </a:ext>
            </a:extLst>
          </p:cNvPr>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g2bb7d3c3ea0_0_0:notes">
            <a:extLst>
              <a:ext uri="{FF2B5EF4-FFF2-40B4-BE49-F238E27FC236}">
                <a16:creationId xmlns:a16="http://schemas.microsoft.com/office/drawing/2014/main" id="{AB914126-5C5D-D520-362E-019638ED5A07}"/>
              </a:ext>
            </a:extLst>
          </p:cNvPr>
          <p:cNvSpPr txBox="1">
            <a:spLocks noGrp="1"/>
          </p:cNvSpPr>
          <p:nvPr>
            <p:ph type="sldNum" idx="12"/>
          </p:nvPr>
        </p:nvSpPr>
        <p:spPr>
          <a:xfrm>
            <a:off x="5180013" y="4884738"/>
            <a:ext cx="3962400" cy="25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4</a:t>
            </a:fld>
            <a:endParaRPr/>
          </a:p>
        </p:txBody>
      </p:sp>
    </p:spTree>
    <p:extLst>
      <p:ext uri="{BB962C8B-B14F-4D97-AF65-F5344CB8AC3E}">
        <p14:creationId xmlns:p14="http://schemas.microsoft.com/office/powerpoint/2010/main" val="3364665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8eda76c6f7_3_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g28eda76c6f7_3_9: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g28eda76c6f7_3_9:notes"/>
          <p:cNvSpPr txBox="1">
            <a:spLocks noGrp="1"/>
          </p:cNvSpPr>
          <p:nvPr>
            <p:ph type="sldNum" idx="12"/>
          </p:nvPr>
        </p:nvSpPr>
        <p:spPr>
          <a:xfrm>
            <a:off x="5180013" y="4884738"/>
            <a:ext cx="3962400" cy="25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8eda76c6f7_0_2: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g28eda76c6f7_0_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bb3c3e3b9f_0_13: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g2bb3c3e3b9f_0_1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bc769c3510_0_0:notes"/>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g2bc769c3510_0_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992EAA1D-B51D-86FA-76A9-8A1393505DA8}"/>
            </a:ext>
          </a:extLst>
        </p:cNvPr>
        <p:cNvGrpSpPr/>
        <p:nvPr/>
      </p:nvGrpSpPr>
      <p:grpSpPr>
        <a:xfrm>
          <a:off x="0" y="0"/>
          <a:ext cx="0" cy="0"/>
          <a:chOff x="0" y="0"/>
          <a:chExt cx="0" cy="0"/>
        </a:xfrm>
      </p:grpSpPr>
      <p:sp>
        <p:nvSpPr>
          <p:cNvPr id="117" name="Google Shape;117;g2bc769c3510_0_0:notes">
            <a:extLst>
              <a:ext uri="{FF2B5EF4-FFF2-40B4-BE49-F238E27FC236}">
                <a16:creationId xmlns:a16="http://schemas.microsoft.com/office/drawing/2014/main" id="{D00A0BE4-7190-0BB3-B865-435F78D5D0B4}"/>
              </a:ext>
            </a:extLst>
          </p:cNvPr>
          <p:cNvSpPr txBox="1">
            <a:spLocks noGrp="1"/>
          </p:cNvSpPr>
          <p:nvPr>
            <p:ph type="body" idx="1"/>
          </p:nvPr>
        </p:nvSpPr>
        <p:spPr>
          <a:xfrm>
            <a:off x="914400" y="2443163"/>
            <a:ext cx="7315200" cy="231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g2bc769c3510_0_0:notes">
            <a:extLst>
              <a:ext uri="{FF2B5EF4-FFF2-40B4-BE49-F238E27FC236}">
                <a16:creationId xmlns:a16="http://schemas.microsoft.com/office/drawing/2014/main" id="{EF50BF1A-03D2-0A70-C02F-D30E8B194C13}"/>
              </a:ext>
            </a:extLst>
          </p:cNvPr>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4496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16"/>
        <p:cNvGrpSpPr/>
        <p:nvPr/>
      </p:nvGrpSpPr>
      <p:grpSpPr>
        <a:xfrm>
          <a:off x="0" y="0"/>
          <a:ext cx="0" cy="0"/>
          <a:chOff x="0" y="0"/>
          <a:chExt cx="0" cy="0"/>
        </a:xfrm>
      </p:grpSpPr>
      <p:sp>
        <p:nvSpPr>
          <p:cNvPr id="17" name="Google Shape;17;p23"/>
          <p:cNvSpPr txBox="1">
            <a:spLocks noGrp="1"/>
          </p:cNvSpPr>
          <p:nvPr>
            <p:ph type="ctrTitle"/>
          </p:nvPr>
        </p:nvSpPr>
        <p:spPr>
          <a:xfrm>
            <a:off x="2847975" y="3363425"/>
            <a:ext cx="5610300" cy="1159800"/>
          </a:xfrm>
          <a:prstGeom prst="rect">
            <a:avLst/>
          </a:prstGeom>
          <a:noFill/>
          <a:ln>
            <a:noFill/>
          </a:ln>
        </p:spPr>
        <p:txBody>
          <a:bodyPr spcFirstLastPara="1" wrap="square" lIns="91425" tIns="91425" rIns="91425" bIns="91425" anchor="ctr" anchorCtr="0">
            <a:normAutofit/>
          </a:bodyPr>
          <a:lstStyle>
            <a:lvl1pPr lvl="0" algn="r">
              <a:lnSpc>
                <a:spcPct val="100000"/>
              </a:lnSpc>
              <a:spcBef>
                <a:spcPts val="0"/>
              </a:spcBef>
              <a:spcAft>
                <a:spcPts val="0"/>
              </a:spcAft>
              <a:buClr>
                <a:srgbClr val="FFFFFF"/>
              </a:buClr>
              <a:buSzPts val="4800"/>
              <a:buFont typeface="Cambria"/>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2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600"/>
              <a:buFont typeface="Cambria"/>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0" name="Google Shape;20;p24"/>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00000"/>
              </a:lnSpc>
              <a:spcBef>
                <a:spcPts val="0"/>
              </a:spcBef>
              <a:spcAft>
                <a:spcPts val="0"/>
              </a:spcAft>
              <a:buClr>
                <a:schemeClr val="dk1"/>
              </a:buClr>
              <a:buSzPts val="1300"/>
              <a:buFont typeface="Roboto"/>
              <a:buChar char="●"/>
              <a:defRPr/>
            </a:lvl1pPr>
            <a:lvl2pPr marL="914400" lvl="1" indent="-298450" algn="l">
              <a:lnSpc>
                <a:spcPct val="100000"/>
              </a:lnSpc>
              <a:spcBef>
                <a:spcPts val="0"/>
              </a:spcBef>
              <a:spcAft>
                <a:spcPts val="0"/>
              </a:spcAft>
              <a:buSzPts val="1100"/>
              <a:buFont typeface="Calibri"/>
              <a:buChar char="○"/>
              <a:defRPr/>
            </a:lvl2pPr>
            <a:lvl3pPr marL="1371600" lvl="2" indent="-298450" algn="l">
              <a:lnSpc>
                <a:spcPct val="100000"/>
              </a:lnSpc>
              <a:spcBef>
                <a:spcPts val="0"/>
              </a:spcBef>
              <a:spcAft>
                <a:spcPts val="0"/>
              </a:spcAft>
              <a:buSzPts val="1100"/>
              <a:buFont typeface="Calibri"/>
              <a:buChar char="■"/>
              <a:defRPr/>
            </a:lvl3pPr>
            <a:lvl4pPr marL="1828800" lvl="3" indent="-298450" algn="l">
              <a:lnSpc>
                <a:spcPct val="100000"/>
              </a:lnSpc>
              <a:spcBef>
                <a:spcPts val="0"/>
              </a:spcBef>
              <a:spcAft>
                <a:spcPts val="0"/>
              </a:spcAft>
              <a:buSzPts val="1100"/>
              <a:buFont typeface="Calibri"/>
              <a:buChar char="●"/>
              <a:defRPr/>
            </a:lvl4pPr>
            <a:lvl5pPr marL="2286000" lvl="4" indent="-298450" algn="l">
              <a:lnSpc>
                <a:spcPct val="100000"/>
              </a:lnSpc>
              <a:spcBef>
                <a:spcPts val="0"/>
              </a:spcBef>
              <a:spcAft>
                <a:spcPts val="0"/>
              </a:spcAft>
              <a:buSzPts val="1100"/>
              <a:buFont typeface="Calibri"/>
              <a:buChar char="○"/>
              <a:defRPr/>
            </a:lvl5pPr>
            <a:lvl6pPr marL="2743200" lvl="5" indent="-298450" algn="l">
              <a:lnSpc>
                <a:spcPct val="100000"/>
              </a:lnSpc>
              <a:spcBef>
                <a:spcPts val="0"/>
              </a:spcBef>
              <a:spcAft>
                <a:spcPts val="0"/>
              </a:spcAft>
              <a:buSzPts val="1100"/>
              <a:buFont typeface="Calibri"/>
              <a:buChar char="■"/>
              <a:defRPr/>
            </a:lvl6pPr>
            <a:lvl7pPr marL="3200400" lvl="6" indent="-298450" algn="l">
              <a:lnSpc>
                <a:spcPct val="100000"/>
              </a:lnSpc>
              <a:spcBef>
                <a:spcPts val="0"/>
              </a:spcBef>
              <a:spcAft>
                <a:spcPts val="0"/>
              </a:spcAft>
              <a:buSzPts val="1100"/>
              <a:buFont typeface="Calibri"/>
              <a:buChar char="●"/>
              <a:defRPr/>
            </a:lvl7pPr>
            <a:lvl8pPr marL="3657600" lvl="7" indent="-298450" algn="l">
              <a:lnSpc>
                <a:spcPct val="100000"/>
              </a:lnSpc>
              <a:spcBef>
                <a:spcPts val="0"/>
              </a:spcBef>
              <a:spcAft>
                <a:spcPts val="0"/>
              </a:spcAft>
              <a:buSzPts val="1100"/>
              <a:buFont typeface="Calibri"/>
              <a:buChar char="○"/>
              <a:defRPr/>
            </a:lvl8pPr>
            <a:lvl9pPr marL="4114800" lvl="8" indent="-298450" algn="l">
              <a:lnSpc>
                <a:spcPct val="100000"/>
              </a:lnSpc>
              <a:spcBef>
                <a:spcPts val="0"/>
              </a:spcBef>
              <a:spcAft>
                <a:spcPts val="0"/>
              </a:spcAft>
              <a:buSzPts val="1100"/>
              <a:buFont typeface="Calibri"/>
              <a:buChar char="■"/>
              <a:defRPr/>
            </a:lvl9pPr>
          </a:lstStyle>
          <a:p>
            <a:endParaRPr/>
          </a:p>
        </p:txBody>
      </p:sp>
      <p:sp>
        <p:nvSpPr>
          <p:cNvPr id="21" name="Google Shape;21;p24"/>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00000"/>
              </a:lnSpc>
              <a:spcBef>
                <a:spcPts val="0"/>
              </a:spcBef>
              <a:spcAft>
                <a:spcPts val="0"/>
              </a:spcAft>
              <a:buClr>
                <a:schemeClr val="dk1"/>
              </a:buClr>
              <a:buSzPts val="1300"/>
              <a:buFont typeface="Roboto"/>
              <a:buChar char="●"/>
              <a:defRPr/>
            </a:lvl1pPr>
            <a:lvl2pPr marL="914400" lvl="1" indent="-298450" algn="l">
              <a:lnSpc>
                <a:spcPct val="100000"/>
              </a:lnSpc>
              <a:spcBef>
                <a:spcPts val="0"/>
              </a:spcBef>
              <a:spcAft>
                <a:spcPts val="0"/>
              </a:spcAft>
              <a:buSzPts val="1100"/>
              <a:buFont typeface="Calibri"/>
              <a:buChar char="○"/>
              <a:defRPr/>
            </a:lvl2pPr>
            <a:lvl3pPr marL="1371600" lvl="2" indent="-298450" algn="l">
              <a:lnSpc>
                <a:spcPct val="100000"/>
              </a:lnSpc>
              <a:spcBef>
                <a:spcPts val="0"/>
              </a:spcBef>
              <a:spcAft>
                <a:spcPts val="0"/>
              </a:spcAft>
              <a:buSzPts val="1100"/>
              <a:buFont typeface="Calibri"/>
              <a:buChar char="■"/>
              <a:defRPr/>
            </a:lvl3pPr>
            <a:lvl4pPr marL="1828800" lvl="3" indent="-298450" algn="l">
              <a:lnSpc>
                <a:spcPct val="100000"/>
              </a:lnSpc>
              <a:spcBef>
                <a:spcPts val="0"/>
              </a:spcBef>
              <a:spcAft>
                <a:spcPts val="0"/>
              </a:spcAft>
              <a:buSzPts val="1100"/>
              <a:buFont typeface="Calibri"/>
              <a:buChar char="●"/>
              <a:defRPr/>
            </a:lvl4pPr>
            <a:lvl5pPr marL="2286000" lvl="4" indent="-298450" algn="l">
              <a:lnSpc>
                <a:spcPct val="100000"/>
              </a:lnSpc>
              <a:spcBef>
                <a:spcPts val="0"/>
              </a:spcBef>
              <a:spcAft>
                <a:spcPts val="0"/>
              </a:spcAft>
              <a:buSzPts val="1100"/>
              <a:buFont typeface="Calibri"/>
              <a:buChar char="○"/>
              <a:defRPr/>
            </a:lvl5pPr>
            <a:lvl6pPr marL="2743200" lvl="5" indent="-298450" algn="l">
              <a:lnSpc>
                <a:spcPct val="100000"/>
              </a:lnSpc>
              <a:spcBef>
                <a:spcPts val="0"/>
              </a:spcBef>
              <a:spcAft>
                <a:spcPts val="0"/>
              </a:spcAft>
              <a:buSzPts val="1100"/>
              <a:buFont typeface="Calibri"/>
              <a:buChar char="■"/>
              <a:defRPr/>
            </a:lvl6pPr>
            <a:lvl7pPr marL="3200400" lvl="6" indent="-298450" algn="l">
              <a:lnSpc>
                <a:spcPct val="100000"/>
              </a:lnSpc>
              <a:spcBef>
                <a:spcPts val="0"/>
              </a:spcBef>
              <a:spcAft>
                <a:spcPts val="0"/>
              </a:spcAft>
              <a:buSzPts val="1100"/>
              <a:buFont typeface="Calibri"/>
              <a:buChar char="●"/>
              <a:defRPr/>
            </a:lvl7pPr>
            <a:lvl8pPr marL="3657600" lvl="7" indent="-298450" algn="l">
              <a:lnSpc>
                <a:spcPct val="100000"/>
              </a:lnSpc>
              <a:spcBef>
                <a:spcPts val="0"/>
              </a:spcBef>
              <a:spcAft>
                <a:spcPts val="0"/>
              </a:spcAft>
              <a:buSzPts val="1100"/>
              <a:buFont typeface="Calibri"/>
              <a:buChar char="○"/>
              <a:defRPr/>
            </a:lvl8pPr>
            <a:lvl9pPr marL="4114800" lvl="8" indent="-298450" algn="l">
              <a:lnSpc>
                <a:spcPct val="100000"/>
              </a:lnSpc>
              <a:spcBef>
                <a:spcPts val="0"/>
              </a:spcBef>
              <a:spcAft>
                <a:spcPts val="0"/>
              </a:spcAft>
              <a:buSzPts val="1100"/>
              <a:buFont typeface="Calibri"/>
              <a:buChar char="■"/>
              <a:defRPr/>
            </a:lvl9pPr>
          </a:lstStyle>
          <a:p>
            <a:endParaRPr/>
          </a:p>
        </p:txBody>
      </p:sp>
      <p:sp>
        <p:nvSpPr>
          <p:cNvPr id="22" name="Google Shape;22;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1630143" y="369209"/>
            <a:ext cx="5883712" cy="4826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000" b="0" i="0">
                <a:solidFill>
                  <a:schemeClr val="lt1"/>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395182" y="1128005"/>
            <a:ext cx="8353634" cy="33655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500" b="0" i="0">
                <a:solidFill>
                  <a:schemeClr val="dk1"/>
                </a:solidFill>
                <a:latin typeface="Roboto"/>
                <a:ea typeface="Roboto"/>
                <a:cs typeface="Roboto"/>
                <a:sym typeface="Roboto"/>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6" name="Google Shape;26;p25"/>
          <p:cNvSpPr txBox="1">
            <a:spLocks noGrp="1"/>
          </p:cNvSpPr>
          <p:nvPr>
            <p:ph type="ftr" idx="11"/>
          </p:nvPr>
        </p:nvSpPr>
        <p:spPr>
          <a:xfrm>
            <a:off x="384750" y="4855286"/>
            <a:ext cx="797560"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5"/>
          <p:cNvSpPr txBox="1">
            <a:spLocks noGrp="1"/>
          </p:cNvSpPr>
          <p:nvPr>
            <p:ph type="dt" idx="10"/>
          </p:nvPr>
        </p:nvSpPr>
        <p:spPr>
          <a:xfrm>
            <a:off x="2223257" y="4855286"/>
            <a:ext cx="4698365"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1630143" y="369209"/>
            <a:ext cx="5883712" cy="4826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000" b="0" i="0">
                <a:solidFill>
                  <a:schemeClr val="lt1"/>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7"/>
          <p:cNvSpPr txBox="1">
            <a:spLocks noGrp="1"/>
          </p:cNvSpPr>
          <p:nvPr>
            <p:ph type="ftr" idx="11"/>
          </p:nvPr>
        </p:nvSpPr>
        <p:spPr>
          <a:xfrm>
            <a:off x="384750" y="4855286"/>
            <a:ext cx="797560"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dt" idx="10"/>
          </p:nvPr>
        </p:nvSpPr>
        <p:spPr>
          <a:xfrm>
            <a:off x="2223257" y="4855286"/>
            <a:ext cx="4698365"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4"/>
        <p:cNvGrpSpPr/>
        <p:nvPr/>
      </p:nvGrpSpPr>
      <p:grpSpPr>
        <a:xfrm>
          <a:off x="0" y="0"/>
          <a:ext cx="0" cy="0"/>
          <a:chOff x="0" y="0"/>
          <a:chExt cx="0" cy="0"/>
        </a:xfrm>
      </p:grpSpPr>
      <p:sp>
        <p:nvSpPr>
          <p:cNvPr id="35" name="Google Shape;35;p26"/>
          <p:cNvSpPr txBox="1">
            <a:spLocks noGrp="1"/>
          </p:cNvSpPr>
          <p:nvPr>
            <p:ph type="ctrTitle"/>
          </p:nvPr>
        </p:nvSpPr>
        <p:spPr>
          <a:xfrm>
            <a:off x="1630143" y="369209"/>
            <a:ext cx="5883712" cy="4826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000" b="0" i="0">
                <a:solidFill>
                  <a:schemeClr val="lt1"/>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6"/>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6"/>
          <p:cNvSpPr txBox="1">
            <a:spLocks noGrp="1"/>
          </p:cNvSpPr>
          <p:nvPr>
            <p:ph type="ftr" idx="11"/>
          </p:nvPr>
        </p:nvSpPr>
        <p:spPr>
          <a:xfrm>
            <a:off x="384750" y="4855286"/>
            <a:ext cx="797560"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6"/>
          <p:cNvSpPr txBox="1">
            <a:spLocks noGrp="1"/>
          </p:cNvSpPr>
          <p:nvPr>
            <p:ph type="dt" idx="10"/>
          </p:nvPr>
        </p:nvSpPr>
        <p:spPr>
          <a:xfrm>
            <a:off x="2223257" y="4855286"/>
            <a:ext cx="4698365"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0"/>
        <p:cNvGrpSpPr/>
        <p:nvPr/>
      </p:nvGrpSpPr>
      <p:grpSpPr>
        <a:xfrm>
          <a:off x="0" y="0"/>
          <a:ext cx="0" cy="0"/>
          <a:chOff x="0" y="0"/>
          <a:chExt cx="0" cy="0"/>
        </a:xfrm>
      </p:grpSpPr>
      <p:sp>
        <p:nvSpPr>
          <p:cNvPr id="41" name="Google Shape;41;p28"/>
          <p:cNvSpPr txBox="1">
            <a:spLocks noGrp="1"/>
          </p:cNvSpPr>
          <p:nvPr>
            <p:ph type="title"/>
          </p:nvPr>
        </p:nvSpPr>
        <p:spPr>
          <a:xfrm>
            <a:off x="1630143" y="369209"/>
            <a:ext cx="5883712" cy="4826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000" b="0" i="0">
                <a:solidFill>
                  <a:schemeClr val="lt1"/>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8"/>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 name="Google Shape;43;p28"/>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28"/>
          <p:cNvSpPr txBox="1">
            <a:spLocks noGrp="1"/>
          </p:cNvSpPr>
          <p:nvPr>
            <p:ph type="ftr" idx="11"/>
          </p:nvPr>
        </p:nvSpPr>
        <p:spPr>
          <a:xfrm>
            <a:off x="384750" y="4855286"/>
            <a:ext cx="797560"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8"/>
          <p:cNvSpPr txBox="1">
            <a:spLocks noGrp="1"/>
          </p:cNvSpPr>
          <p:nvPr>
            <p:ph type="dt" idx="10"/>
          </p:nvPr>
        </p:nvSpPr>
        <p:spPr>
          <a:xfrm>
            <a:off x="2223257" y="4855286"/>
            <a:ext cx="4698365"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7"/>
        <p:cNvGrpSpPr/>
        <p:nvPr/>
      </p:nvGrpSpPr>
      <p:grpSpPr>
        <a:xfrm>
          <a:off x="0" y="0"/>
          <a:ext cx="0" cy="0"/>
          <a:chOff x="0" y="0"/>
          <a:chExt cx="0" cy="0"/>
        </a:xfrm>
      </p:grpSpPr>
      <p:sp>
        <p:nvSpPr>
          <p:cNvPr id="48" name="Google Shape;48;p29"/>
          <p:cNvSpPr txBox="1">
            <a:spLocks noGrp="1"/>
          </p:cNvSpPr>
          <p:nvPr>
            <p:ph type="ftr" idx="11"/>
          </p:nvPr>
        </p:nvSpPr>
        <p:spPr>
          <a:xfrm>
            <a:off x="384750" y="4855286"/>
            <a:ext cx="797560"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9"/>
          <p:cNvSpPr txBox="1">
            <a:spLocks noGrp="1"/>
          </p:cNvSpPr>
          <p:nvPr>
            <p:ph type="dt" idx="10"/>
          </p:nvPr>
        </p:nvSpPr>
        <p:spPr>
          <a:xfrm>
            <a:off x="2223257" y="4855286"/>
            <a:ext cx="4698365" cy="21462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200" b="0" i="0">
                <a:solidFill>
                  <a:srgbClr val="888888"/>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p:nvPr/>
        </p:nvSpPr>
        <p:spPr>
          <a:xfrm>
            <a:off x="0" y="0"/>
            <a:ext cx="9144000" cy="1022350"/>
          </a:xfrm>
          <a:custGeom>
            <a:avLst/>
            <a:gdLst/>
            <a:ahLst/>
            <a:cxnLst/>
            <a:rect l="l" t="t" r="r" b="b"/>
            <a:pathLst>
              <a:path w="9144000" h="1022350" extrusionOk="0">
                <a:moveTo>
                  <a:pt x="9143999" y="1021799"/>
                </a:moveTo>
                <a:lnTo>
                  <a:pt x="0" y="1021799"/>
                </a:lnTo>
                <a:lnTo>
                  <a:pt x="0" y="0"/>
                </a:lnTo>
                <a:lnTo>
                  <a:pt x="9143999" y="0"/>
                </a:lnTo>
                <a:lnTo>
                  <a:pt x="9143999" y="1021799"/>
                </a:lnTo>
                <a:close/>
              </a:path>
            </a:pathLst>
          </a:custGeom>
          <a:solidFill>
            <a:srgbClr val="31384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22"/>
          <p:cNvSpPr txBox="1">
            <a:spLocks noGrp="1"/>
          </p:cNvSpPr>
          <p:nvPr>
            <p:ph type="title"/>
          </p:nvPr>
        </p:nvSpPr>
        <p:spPr>
          <a:xfrm>
            <a:off x="1630143" y="369209"/>
            <a:ext cx="5883712" cy="482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3000" b="0" i="0" u="none" strike="noStrike" cap="none">
                <a:solidFill>
                  <a:schemeClr val="lt1"/>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22"/>
          <p:cNvSpPr txBox="1">
            <a:spLocks noGrp="1"/>
          </p:cNvSpPr>
          <p:nvPr>
            <p:ph type="body" idx="1"/>
          </p:nvPr>
        </p:nvSpPr>
        <p:spPr>
          <a:xfrm>
            <a:off x="395182" y="1128005"/>
            <a:ext cx="8353634" cy="33655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500" b="0" i="0" u="none" strike="noStrike" cap="none">
                <a:solidFill>
                  <a:schemeClr val="dk1"/>
                </a:solidFill>
                <a:latin typeface="Roboto"/>
                <a:ea typeface="Roboto"/>
                <a:cs typeface="Roboto"/>
                <a:sym typeface="Roboto"/>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384750" y="4855286"/>
            <a:ext cx="797560" cy="21462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dt" idx="10"/>
          </p:nvPr>
        </p:nvSpPr>
        <p:spPr>
          <a:xfrm>
            <a:off x="2223257" y="4855286"/>
            <a:ext cx="4698365" cy="21462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pyimagesearch.com/2017/04/24/eye-blink-detection-opencv-python-dlib/" TargetMode="External"/><Relationship Id="rId2" Type="http://schemas.openxmlformats.org/officeDocument/2006/relationships/hyperlink" Target="https://www.pyimagesearch.com/2017/04/03/facial-landmarks-dlib-opencv-python/" TargetMode="External"/><Relationship Id="rId1" Type="http://schemas.openxmlformats.org/officeDocument/2006/relationships/slideLayout" Target="../slideLayouts/slideLayout3.xml"/><Relationship Id="rId5" Type="http://schemas.openxmlformats.org/officeDocument/2006/relationships/hyperlink" Target="http://vision.fe.uni-lj.si/cvww2016/proceedings/papers/05.pdf" TargetMode="External"/><Relationship Id="rId4" Type="http://schemas.openxmlformats.org/officeDocument/2006/relationships/hyperlink" Target="https://www.pyimagesearch.com/2017/05/08/drowsiness-detection-opencv/"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114300" y="1047975"/>
            <a:ext cx="8853000" cy="738900"/>
          </a:xfrm>
          <a:prstGeom prst="rect">
            <a:avLst/>
          </a:prstGeom>
          <a:noFill/>
          <a:ln>
            <a:noFill/>
          </a:ln>
        </p:spPr>
        <p:txBody>
          <a:bodyPr spcFirstLastPara="1" wrap="square" lIns="91425" tIns="91425" rIns="91425" bIns="91425" anchor="ctr" anchorCtr="0">
            <a:spAutoFit/>
          </a:bodyPr>
          <a:lstStyle/>
          <a:p>
            <a:pPr marL="0" lvl="0" indent="0" algn="ctr" rtl="0">
              <a:lnSpc>
                <a:spcPct val="100000"/>
              </a:lnSpc>
              <a:spcBef>
                <a:spcPts val="0"/>
              </a:spcBef>
              <a:spcAft>
                <a:spcPts val="0"/>
              </a:spcAft>
              <a:buSzPts val="5333"/>
              <a:buFont typeface="Times New Roman"/>
              <a:buNone/>
            </a:pPr>
            <a:r>
              <a:rPr lang="en" sz="3600" b="1">
                <a:solidFill>
                  <a:schemeClr val="dk1"/>
                </a:solidFill>
                <a:latin typeface="Times New Roman"/>
                <a:ea typeface="Times New Roman"/>
                <a:cs typeface="Times New Roman"/>
                <a:sym typeface="Times New Roman"/>
              </a:rPr>
              <a:t>Accident Prevention System</a:t>
            </a:r>
            <a:endParaRPr sz="3600" b="1">
              <a:solidFill>
                <a:schemeClr val="dk1"/>
              </a:solidFill>
              <a:latin typeface="Times New Roman"/>
              <a:ea typeface="Times New Roman"/>
              <a:cs typeface="Times New Roman"/>
              <a:sym typeface="Times New Roman"/>
            </a:endParaRPr>
          </a:p>
        </p:txBody>
      </p:sp>
      <p:sp>
        <p:nvSpPr>
          <p:cNvPr id="56" name="Google Shape;56;p1"/>
          <p:cNvSpPr txBox="1"/>
          <p:nvPr/>
        </p:nvSpPr>
        <p:spPr>
          <a:xfrm>
            <a:off x="2046213" y="2040750"/>
            <a:ext cx="4572000" cy="1062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200"/>
              <a:buFont typeface="Times New Roman"/>
              <a:buNone/>
            </a:pPr>
            <a:r>
              <a:rPr lang="en" sz="1200" b="0" i="0" u="none" strike="noStrike" cap="none" dirty="0">
                <a:solidFill>
                  <a:schemeClr val="dk1"/>
                </a:solidFill>
                <a:latin typeface="Times New Roman"/>
                <a:ea typeface="Times New Roman"/>
                <a:cs typeface="Times New Roman"/>
                <a:sym typeface="Times New Roman"/>
              </a:rPr>
              <a:t>Presented by </a:t>
            </a:r>
            <a:endParaRPr sz="1200" b="0" i="0" u="none" strike="noStrike" cap="none"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500"/>
              <a:buFont typeface="Arial"/>
              <a:buNone/>
            </a:pPr>
            <a:r>
              <a:rPr lang="en" sz="1500" dirty="0">
                <a:solidFill>
                  <a:schemeClr val="dk1"/>
                </a:solidFill>
                <a:latin typeface="Times New Roman"/>
                <a:ea typeface="Times New Roman"/>
                <a:cs typeface="Times New Roman"/>
                <a:sym typeface="Times New Roman"/>
              </a:rPr>
              <a:t>Sanket (201IT154)</a:t>
            </a:r>
            <a:endParaRPr sz="1200"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100"/>
              <a:buFont typeface="Arial"/>
              <a:buNone/>
            </a:pPr>
            <a:r>
              <a:rPr lang="en" sz="1500" dirty="0">
                <a:solidFill>
                  <a:schemeClr val="dk1"/>
                </a:solidFill>
                <a:latin typeface="Times New Roman"/>
                <a:ea typeface="Times New Roman"/>
                <a:cs typeface="Times New Roman"/>
                <a:sym typeface="Times New Roman"/>
              </a:rPr>
              <a:t>Shaulendra Kumar</a:t>
            </a:r>
            <a:r>
              <a:rPr lang="en" sz="1500" b="0" i="0" u="none" strike="noStrike" cap="none" dirty="0">
                <a:solidFill>
                  <a:schemeClr val="dk1"/>
                </a:solidFill>
                <a:latin typeface="Times New Roman"/>
                <a:ea typeface="Times New Roman"/>
                <a:cs typeface="Times New Roman"/>
                <a:sym typeface="Times New Roman"/>
              </a:rPr>
              <a:t> (201IT</a:t>
            </a:r>
            <a:r>
              <a:rPr lang="en" sz="1500" dirty="0">
                <a:solidFill>
                  <a:schemeClr val="dk1"/>
                </a:solidFill>
                <a:latin typeface="Times New Roman"/>
                <a:ea typeface="Times New Roman"/>
                <a:cs typeface="Times New Roman"/>
                <a:sym typeface="Times New Roman"/>
              </a:rPr>
              <a:t>159</a:t>
            </a:r>
            <a:r>
              <a:rPr lang="en" sz="15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r>
              <a:rPr lang="en" sz="1500" dirty="0">
                <a:solidFill>
                  <a:schemeClr val="dk1"/>
                </a:solidFill>
                <a:latin typeface="Times New Roman"/>
                <a:ea typeface="Times New Roman"/>
                <a:cs typeface="Times New Roman"/>
                <a:sym typeface="Times New Roman"/>
              </a:rPr>
              <a:t>Mayur Jinde </a:t>
            </a:r>
            <a:r>
              <a:rPr lang="en" sz="1500" b="0" i="0" u="none" strike="noStrike" cap="none" dirty="0">
                <a:solidFill>
                  <a:schemeClr val="dk1"/>
                </a:solidFill>
                <a:latin typeface="Times New Roman"/>
                <a:ea typeface="Times New Roman"/>
                <a:cs typeface="Times New Roman"/>
                <a:sym typeface="Times New Roman"/>
              </a:rPr>
              <a:t>(201IT</a:t>
            </a:r>
            <a:r>
              <a:rPr lang="en" sz="1500" dirty="0">
                <a:solidFill>
                  <a:schemeClr val="dk1"/>
                </a:solidFill>
                <a:latin typeface="Times New Roman"/>
                <a:ea typeface="Times New Roman"/>
                <a:cs typeface="Times New Roman"/>
                <a:sym typeface="Times New Roman"/>
              </a:rPr>
              <a:t>135</a:t>
            </a:r>
            <a:r>
              <a:rPr lang="en" sz="15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p:txBody>
      </p:sp>
      <p:sp>
        <p:nvSpPr>
          <p:cNvPr id="57" name="Google Shape;57;p1"/>
          <p:cNvSpPr txBox="1"/>
          <p:nvPr/>
        </p:nvSpPr>
        <p:spPr>
          <a:xfrm>
            <a:off x="1219200" y="209550"/>
            <a:ext cx="7011500" cy="502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 sz="2400" b="0" i="0" u="none" strike="noStrike" cap="none" dirty="0">
                <a:solidFill>
                  <a:schemeClr val="dk1"/>
                </a:solidFill>
                <a:latin typeface="Times New Roman"/>
                <a:ea typeface="Times New Roman"/>
                <a:cs typeface="Times New Roman"/>
                <a:sym typeface="Times New Roman"/>
              </a:rPr>
              <a:t> </a:t>
            </a:r>
            <a:r>
              <a:rPr lang="en" sz="2400" b="0" i="0" u="none" strike="noStrike" cap="none" dirty="0">
                <a:solidFill>
                  <a:schemeClr val="lt1"/>
                </a:solidFill>
                <a:latin typeface="Times New Roman"/>
                <a:ea typeface="Times New Roman"/>
                <a:cs typeface="Times New Roman"/>
                <a:sym typeface="Times New Roman"/>
              </a:rPr>
              <a:t>IT</a:t>
            </a:r>
            <a:r>
              <a:rPr lang="en" sz="2400" dirty="0">
                <a:solidFill>
                  <a:schemeClr val="lt1"/>
                </a:solidFill>
                <a:latin typeface="Times New Roman"/>
                <a:ea typeface="Times New Roman"/>
                <a:cs typeface="Times New Roman"/>
                <a:sym typeface="Times New Roman"/>
              </a:rPr>
              <a:t>402 Soft Computing</a:t>
            </a:r>
            <a:r>
              <a:rPr lang="en" sz="2400" b="0" i="0" u="none" strike="noStrike" cap="none" dirty="0">
                <a:solidFill>
                  <a:schemeClr val="lt1"/>
                </a:solidFill>
                <a:latin typeface="Times New Roman"/>
                <a:ea typeface="Times New Roman"/>
                <a:cs typeface="Times New Roman"/>
                <a:sym typeface="Times New Roman"/>
              </a:rPr>
              <a:t> </a:t>
            </a:r>
            <a:r>
              <a:rPr lang="en" sz="2400" dirty="0">
                <a:solidFill>
                  <a:schemeClr val="lt1"/>
                </a:solidFill>
                <a:latin typeface="Times New Roman"/>
                <a:ea typeface="Times New Roman"/>
                <a:cs typeface="Times New Roman"/>
                <a:sym typeface="Times New Roman"/>
              </a:rPr>
              <a:t>End</a:t>
            </a:r>
            <a:r>
              <a:rPr lang="en" sz="2400" b="0" i="0" u="none" strike="noStrike" cap="none" dirty="0">
                <a:solidFill>
                  <a:schemeClr val="lt1"/>
                </a:solidFill>
                <a:latin typeface="Times New Roman"/>
                <a:ea typeface="Times New Roman"/>
                <a:cs typeface="Times New Roman"/>
                <a:sym typeface="Times New Roman"/>
              </a:rPr>
              <a:t>-Semester Evaluation</a:t>
            </a:r>
            <a:endParaRPr sz="2400" b="0" i="0" u="none" strike="noStrike" cap="none" dirty="0">
              <a:solidFill>
                <a:schemeClr val="lt1"/>
              </a:solidFill>
              <a:latin typeface="Times New Roman"/>
              <a:ea typeface="Times New Roman"/>
              <a:cs typeface="Times New Roman"/>
              <a:sym typeface="Times New Roman"/>
            </a:endParaRPr>
          </a:p>
        </p:txBody>
      </p:sp>
      <p:sp>
        <p:nvSpPr>
          <p:cNvPr id="58" name="Google Shape;58;p1"/>
          <p:cNvSpPr txBox="1"/>
          <p:nvPr/>
        </p:nvSpPr>
        <p:spPr>
          <a:xfrm>
            <a:off x="2884319" y="3175197"/>
            <a:ext cx="3124200" cy="1046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400"/>
              <a:buFont typeface="Times New Roman"/>
              <a:buNone/>
            </a:pPr>
            <a:r>
              <a:rPr lang="en" sz="1400" b="0" i="0" u="none" strike="noStrike" cap="none" dirty="0">
                <a:solidFill>
                  <a:schemeClr val="dk1"/>
                </a:solidFill>
                <a:latin typeface="Times New Roman"/>
                <a:ea typeface="Times New Roman"/>
                <a:cs typeface="Times New Roman"/>
                <a:sym typeface="Times New Roman"/>
              </a:rPr>
              <a:t>Under the guidance of </a:t>
            </a:r>
            <a:endParaRPr sz="1400" b="0" i="0" u="none" strike="noStrike" cap="none" dirty="0">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 Nagamma Patil</a:t>
            </a:r>
            <a:endParaRPr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Assistant Professor</a:t>
            </a:r>
            <a:endParaRPr sz="14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400"/>
              <a:buFont typeface="Times New Roman"/>
              <a:buNone/>
            </a:pPr>
            <a:r>
              <a:rPr lang="en" sz="1400" b="0" i="0" u="none" strike="noStrike" cap="none" dirty="0">
                <a:solidFill>
                  <a:schemeClr val="dk1"/>
                </a:solidFill>
                <a:latin typeface="Times New Roman"/>
                <a:ea typeface="Times New Roman"/>
                <a:cs typeface="Times New Roman"/>
                <a:sym typeface="Times New Roman"/>
              </a:rPr>
              <a:t>Department of Information Technology</a:t>
            </a:r>
            <a:endParaRPr sz="1400" b="0" i="0" u="none" strike="noStrike" cap="none" dirty="0">
              <a:solidFill>
                <a:schemeClr val="dk1"/>
              </a:solidFill>
              <a:latin typeface="Times New Roman"/>
              <a:ea typeface="Times New Roman"/>
              <a:cs typeface="Times New Roman"/>
              <a:sym typeface="Times New Roman"/>
            </a:endParaRPr>
          </a:p>
        </p:txBody>
      </p:sp>
      <p:sp>
        <p:nvSpPr>
          <p:cNvPr id="59" name="Google Shape;59;p1"/>
          <p:cNvSpPr txBox="1"/>
          <p:nvPr/>
        </p:nvSpPr>
        <p:spPr>
          <a:xfrm>
            <a:off x="0" y="4362361"/>
            <a:ext cx="9144000" cy="800100"/>
          </a:xfrm>
          <a:prstGeom prst="rect">
            <a:avLst/>
          </a:prstGeom>
          <a:solidFill>
            <a:srgbClr val="CDCDCD"/>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 sz="2000" b="1" i="0" u="none" strike="noStrike" cap="none">
                <a:solidFill>
                  <a:schemeClr val="dk1"/>
                </a:solidFill>
                <a:latin typeface="Times New Roman"/>
                <a:ea typeface="Times New Roman"/>
                <a:cs typeface="Times New Roman"/>
                <a:sym typeface="Times New Roman"/>
              </a:rPr>
              <a:t>Department of Information Technology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Times New Roman"/>
              <a:buNone/>
            </a:pPr>
            <a:r>
              <a:rPr lang="en" sz="2000" b="1" i="0" u="none" strike="noStrike" cap="none">
                <a:solidFill>
                  <a:schemeClr val="dk1"/>
                </a:solidFill>
                <a:latin typeface="Times New Roman"/>
                <a:ea typeface="Times New Roman"/>
                <a:cs typeface="Times New Roman"/>
                <a:sym typeface="Times New Roman"/>
              </a:rPr>
              <a:t>National Institute of Technology Karnataka, Surathkal-575025</a:t>
            </a:r>
            <a:endParaRPr sz="20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B5FBA-A7B3-089E-EBEE-8FF72F85FCE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DF23F2-A95E-27CA-B7D9-E3BB4DA200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5B2F7D95-7B05-6E89-64C2-2EE71686567A}"/>
              </a:ext>
            </a:extLst>
          </p:cNvPr>
          <p:cNvPicPr>
            <a:picLocks noChangeAspect="1"/>
          </p:cNvPicPr>
          <p:nvPr/>
        </p:nvPicPr>
        <p:blipFill>
          <a:blip r:embed="rId2"/>
          <a:stretch>
            <a:fillRect/>
          </a:stretch>
        </p:blipFill>
        <p:spPr>
          <a:xfrm>
            <a:off x="1678571" y="217781"/>
            <a:ext cx="5425910" cy="816935"/>
          </a:xfrm>
          <a:prstGeom prst="rect">
            <a:avLst/>
          </a:prstGeom>
        </p:spPr>
      </p:pic>
      <p:pic>
        <p:nvPicPr>
          <p:cNvPr id="4" name="Google Shape;182;g2bb7e3af5a6_1_58">
            <a:extLst>
              <a:ext uri="{FF2B5EF4-FFF2-40B4-BE49-F238E27FC236}">
                <a16:creationId xmlns:a16="http://schemas.microsoft.com/office/drawing/2014/main" id="{175D25C8-1A9D-3537-9869-39985E244689}"/>
              </a:ext>
            </a:extLst>
          </p:cNvPr>
          <p:cNvPicPr preferRelativeResize="0"/>
          <p:nvPr/>
        </p:nvPicPr>
        <p:blipFill>
          <a:blip r:embed="rId3">
            <a:alphaModFix/>
          </a:blip>
          <a:stretch>
            <a:fillRect/>
          </a:stretch>
        </p:blipFill>
        <p:spPr>
          <a:xfrm>
            <a:off x="968659" y="1069441"/>
            <a:ext cx="7417352" cy="4074059"/>
          </a:xfrm>
          <a:prstGeom prst="rect">
            <a:avLst/>
          </a:prstGeom>
          <a:noFill/>
          <a:ln>
            <a:noFill/>
          </a:ln>
        </p:spPr>
      </p:pic>
    </p:spTree>
    <p:extLst>
      <p:ext uri="{BB962C8B-B14F-4D97-AF65-F5344CB8AC3E}">
        <p14:creationId xmlns:p14="http://schemas.microsoft.com/office/powerpoint/2010/main" val="2021573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bb3c3e3b9f_0_13"/>
          <p:cNvSpPr txBox="1">
            <a:spLocks noGrp="1"/>
          </p:cNvSpPr>
          <p:nvPr>
            <p:ph type="title"/>
          </p:nvPr>
        </p:nvSpPr>
        <p:spPr>
          <a:xfrm>
            <a:off x="2296375" y="99025"/>
            <a:ext cx="43953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a:latin typeface="Times New Roman"/>
                <a:ea typeface="Times New Roman"/>
                <a:cs typeface="Times New Roman"/>
                <a:sym typeface="Times New Roman"/>
              </a:rPr>
              <a:t>Result Analysis</a:t>
            </a:r>
            <a:endParaRPr/>
          </a:p>
        </p:txBody>
      </p:sp>
      <p:pic>
        <p:nvPicPr>
          <p:cNvPr id="2" name="Google Shape;188;g2bb7e3af5a6_1_64">
            <a:extLst>
              <a:ext uri="{FF2B5EF4-FFF2-40B4-BE49-F238E27FC236}">
                <a16:creationId xmlns:a16="http://schemas.microsoft.com/office/drawing/2014/main" id="{E22E1789-4206-C204-309A-F5AEC9CF9DC1}"/>
              </a:ext>
            </a:extLst>
          </p:cNvPr>
          <p:cNvPicPr preferRelativeResize="0"/>
          <p:nvPr/>
        </p:nvPicPr>
        <p:blipFill rotWithShape="1">
          <a:blip r:embed="rId3">
            <a:alphaModFix/>
          </a:blip>
          <a:srcRect l="2370" r="-2370"/>
          <a:stretch/>
        </p:blipFill>
        <p:spPr>
          <a:xfrm>
            <a:off x="1031154" y="1084650"/>
            <a:ext cx="7655645" cy="395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bc769c3510_0_0"/>
          <p:cNvSpPr txBox="1">
            <a:spLocks noGrp="1"/>
          </p:cNvSpPr>
          <p:nvPr>
            <p:ph type="title"/>
          </p:nvPr>
        </p:nvSpPr>
        <p:spPr>
          <a:xfrm>
            <a:off x="2275600" y="265275"/>
            <a:ext cx="43953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a:latin typeface="Times New Roman"/>
                <a:ea typeface="Times New Roman"/>
                <a:cs typeface="Times New Roman"/>
                <a:sym typeface="Times New Roman"/>
              </a:rPr>
              <a:t>Result Analysis</a:t>
            </a:r>
            <a:endParaRPr/>
          </a:p>
        </p:txBody>
      </p:sp>
      <p:pic>
        <p:nvPicPr>
          <p:cNvPr id="2" name="Google Shape;193;g2bb7e3af5a6_1_72">
            <a:extLst>
              <a:ext uri="{FF2B5EF4-FFF2-40B4-BE49-F238E27FC236}">
                <a16:creationId xmlns:a16="http://schemas.microsoft.com/office/drawing/2014/main" id="{2D529688-D1D7-F09E-090F-C1C706298B96}"/>
              </a:ext>
            </a:extLst>
          </p:cNvPr>
          <p:cNvPicPr preferRelativeResize="0"/>
          <p:nvPr/>
        </p:nvPicPr>
        <p:blipFill>
          <a:blip r:embed="rId3">
            <a:alphaModFix/>
          </a:blip>
          <a:stretch>
            <a:fillRect/>
          </a:stretch>
        </p:blipFill>
        <p:spPr>
          <a:xfrm>
            <a:off x="732037" y="1006371"/>
            <a:ext cx="7679926" cy="4042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2FE2D3EF-7E9C-6FC1-E1FF-69FE55088953}"/>
            </a:ext>
          </a:extLst>
        </p:cNvPr>
        <p:cNvGrpSpPr/>
        <p:nvPr/>
      </p:nvGrpSpPr>
      <p:grpSpPr>
        <a:xfrm>
          <a:off x="0" y="0"/>
          <a:ext cx="0" cy="0"/>
          <a:chOff x="0" y="0"/>
          <a:chExt cx="0" cy="0"/>
        </a:xfrm>
      </p:grpSpPr>
      <p:sp>
        <p:nvSpPr>
          <p:cNvPr id="120" name="Google Shape;120;g2bc769c3510_0_0">
            <a:extLst>
              <a:ext uri="{FF2B5EF4-FFF2-40B4-BE49-F238E27FC236}">
                <a16:creationId xmlns:a16="http://schemas.microsoft.com/office/drawing/2014/main" id="{41B2C769-4A63-E35E-5D00-6770D693FE10}"/>
              </a:ext>
            </a:extLst>
          </p:cNvPr>
          <p:cNvSpPr txBox="1">
            <a:spLocks noGrp="1"/>
          </p:cNvSpPr>
          <p:nvPr>
            <p:ph type="title"/>
          </p:nvPr>
        </p:nvSpPr>
        <p:spPr>
          <a:xfrm>
            <a:off x="2275600" y="265275"/>
            <a:ext cx="43953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dirty="0">
                <a:latin typeface="Times New Roman"/>
                <a:ea typeface="Times New Roman"/>
                <a:cs typeface="Times New Roman"/>
                <a:sym typeface="Times New Roman"/>
              </a:rPr>
              <a:t>Result Analysis</a:t>
            </a:r>
            <a:endParaRPr dirty="0"/>
          </a:p>
        </p:txBody>
      </p:sp>
      <p:pic>
        <p:nvPicPr>
          <p:cNvPr id="3" name="Google Shape;198;g2bb7e3af5a6_1_47">
            <a:extLst>
              <a:ext uri="{FF2B5EF4-FFF2-40B4-BE49-F238E27FC236}">
                <a16:creationId xmlns:a16="http://schemas.microsoft.com/office/drawing/2014/main" id="{0BAF1D30-F470-FB89-F312-927B95E2C740}"/>
              </a:ext>
            </a:extLst>
          </p:cNvPr>
          <p:cNvPicPr preferRelativeResize="0"/>
          <p:nvPr/>
        </p:nvPicPr>
        <p:blipFill>
          <a:blip r:embed="rId3">
            <a:alphaModFix/>
          </a:blip>
          <a:stretch>
            <a:fillRect/>
          </a:stretch>
        </p:blipFill>
        <p:spPr>
          <a:xfrm>
            <a:off x="989100" y="1518928"/>
            <a:ext cx="3373318" cy="2530000"/>
          </a:xfrm>
          <a:prstGeom prst="rect">
            <a:avLst/>
          </a:prstGeom>
          <a:noFill/>
          <a:ln>
            <a:noFill/>
          </a:ln>
        </p:spPr>
      </p:pic>
      <p:pic>
        <p:nvPicPr>
          <p:cNvPr id="4" name="Google Shape;199;g2bb7e3af5a6_1_47">
            <a:extLst>
              <a:ext uri="{FF2B5EF4-FFF2-40B4-BE49-F238E27FC236}">
                <a16:creationId xmlns:a16="http://schemas.microsoft.com/office/drawing/2014/main" id="{A63F330D-785F-6EFA-BAD0-7B462968F5C4}"/>
              </a:ext>
            </a:extLst>
          </p:cNvPr>
          <p:cNvPicPr preferRelativeResize="0"/>
          <p:nvPr/>
        </p:nvPicPr>
        <p:blipFill>
          <a:blip r:embed="rId4">
            <a:alphaModFix/>
          </a:blip>
          <a:stretch>
            <a:fillRect/>
          </a:stretch>
        </p:blipFill>
        <p:spPr>
          <a:xfrm>
            <a:off x="5010975" y="1581051"/>
            <a:ext cx="3290500" cy="2467875"/>
          </a:xfrm>
          <a:prstGeom prst="rect">
            <a:avLst/>
          </a:prstGeom>
          <a:noFill/>
          <a:ln>
            <a:noFill/>
          </a:ln>
        </p:spPr>
      </p:pic>
    </p:spTree>
    <p:extLst>
      <p:ext uri="{BB962C8B-B14F-4D97-AF65-F5344CB8AC3E}">
        <p14:creationId xmlns:p14="http://schemas.microsoft.com/office/powerpoint/2010/main" val="951033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2FE2D3EF-7E9C-6FC1-E1FF-69FE55088953}"/>
            </a:ext>
          </a:extLst>
        </p:cNvPr>
        <p:cNvGrpSpPr/>
        <p:nvPr/>
      </p:nvGrpSpPr>
      <p:grpSpPr>
        <a:xfrm>
          <a:off x="0" y="0"/>
          <a:ext cx="0" cy="0"/>
          <a:chOff x="0" y="0"/>
          <a:chExt cx="0" cy="0"/>
        </a:xfrm>
      </p:grpSpPr>
      <p:sp>
        <p:nvSpPr>
          <p:cNvPr id="120" name="Google Shape;120;g2bc769c3510_0_0">
            <a:extLst>
              <a:ext uri="{FF2B5EF4-FFF2-40B4-BE49-F238E27FC236}">
                <a16:creationId xmlns:a16="http://schemas.microsoft.com/office/drawing/2014/main" id="{41B2C769-4A63-E35E-5D00-6770D693FE10}"/>
              </a:ext>
            </a:extLst>
          </p:cNvPr>
          <p:cNvSpPr txBox="1">
            <a:spLocks noGrp="1"/>
          </p:cNvSpPr>
          <p:nvPr>
            <p:ph type="title"/>
          </p:nvPr>
        </p:nvSpPr>
        <p:spPr>
          <a:xfrm>
            <a:off x="2275600" y="265275"/>
            <a:ext cx="43953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dirty="0">
                <a:latin typeface="Times New Roman"/>
                <a:ea typeface="Times New Roman"/>
                <a:cs typeface="Times New Roman"/>
                <a:sym typeface="Times New Roman"/>
              </a:rPr>
              <a:t>Result Analysis</a:t>
            </a:r>
            <a:endParaRPr dirty="0"/>
          </a:p>
        </p:txBody>
      </p:sp>
      <p:pic>
        <p:nvPicPr>
          <p:cNvPr id="5" name="Picture 4">
            <a:extLst>
              <a:ext uri="{FF2B5EF4-FFF2-40B4-BE49-F238E27FC236}">
                <a16:creationId xmlns:a16="http://schemas.microsoft.com/office/drawing/2014/main" id="{DF6BCC7C-5BB1-F8F6-D621-501CB4E9D69C}"/>
              </a:ext>
            </a:extLst>
          </p:cNvPr>
          <p:cNvPicPr>
            <a:picLocks noChangeAspect="1"/>
          </p:cNvPicPr>
          <p:nvPr/>
        </p:nvPicPr>
        <p:blipFill>
          <a:blip r:embed="rId3"/>
          <a:stretch>
            <a:fillRect/>
          </a:stretch>
        </p:blipFill>
        <p:spPr>
          <a:xfrm>
            <a:off x="700087" y="1231984"/>
            <a:ext cx="7986713" cy="3818647"/>
          </a:xfrm>
          <a:prstGeom prst="rect">
            <a:avLst/>
          </a:prstGeom>
        </p:spPr>
      </p:pic>
    </p:spTree>
    <p:extLst>
      <p:ext uri="{BB962C8B-B14F-4D97-AF65-F5344CB8AC3E}">
        <p14:creationId xmlns:p14="http://schemas.microsoft.com/office/powerpoint/2010/main" val="53330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2FE2D3EF-7E9C-6FC1-E1FF-69FE55088953}"/>
            </a:ext>
          </a:extLst>
        </p:cNvPr>
        <p:cNvGrpSpPr/>
        <p:nvPr/>
      </p:nvGrpSpPr>
      <p:grpSpPr>
        <a:xfrm>
          <a:off x="0" y="0"/>
          <a:ext cx="0" cy="0"/>
          <a:chOff x="0" y="0"/>
          <a:chExt cx="0" cy="0"/>
        </a:xfrm>
      </p:grpSpPr>
      <p:sp>
        <p:nvSpPr>
          <p:cNvPr id="120" name="Google Shape;120;g2bc769c3510_0_0">
            <a:extLst>
              <a:ext uri="{FF2B5EF4-FFF2-40B4-BE49-F238E27FC236}">
                <a16:creationId xmlns:a16="http://schemas.microsoft.com/office/drawing/2014/main" id="{41B2C769-4A63-E35E-5D00-6770D693FE10}"/>
              </a:ext>
            </a:extLst>
          </p:cNvPr>
          <p:cNvSpPr txBox="1">
            <a:spLocks noGrp="1"/>
          </p:cNvSpPr>
          <p:nvPr>
            <p:ph type="title"/>
          </p:nvPr>
        </p:nvSpPr>
        <p:spPr>
          <a:xfrm>
            <a:off x="2275600" y="265275"/>
            <a:ext cx="43953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a:latin typeface="Times New Roman"/>
                <a:ea typeface="Times New Roman"/>
                <a:cs typeface="Times New Roman"/>
                <a:sym typeface="Times New Roman"/>
              </a:rPr>
              <a:t>Result Analysis</a:t>
            </a:r>
            <a:endParaRPr/>
          </a:p>
        </p:txBody>
      </p:sp>
      <p:sp>
        <p:nvSpPr>
          <p:cNvPr id="2" name="Google Shape;130;g28eda76c6f7_4_46">
            <a:extLst>
              <a:ext uri="{FF2B5EF4-FFF2-40B4-BE49-F238E27FC236}">
                <a16:creationId xmlns:a16="http://schemas.microsoft.com/office/drawing/2014/main" id="{2A0881CA-DE91-6184-63C4-9F49AABA5056}"/>
              </a:ext>
            </a:extLst>
          </p:cNvPr>
          <p:cNvSpPr txBox="1"/>
          <p:nvPr/>
        </p:nvSpPr>
        <p:spPr>
          <a:xfrm>
            <a:off x="434406" y="1276981"/>
            <a:ext cx="7684800" cy="3508623"/>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50000"/>
              </a:lnSpc>
              <a:spcBef>
                <a:spcPts val="0"/>
              </a:spcBef>
              <a:spcAft>
                <a:spcPts val="0"/>
              </a:spcAft>
              <a:buClr>
                <a:schemeClr val="dk1"/>
              </a:buClr>
              <a:buSzPts val="1400"/>
              <a:buFont typeface="Times New Roman"/>
              <a:buChar char="❖"/>
            </a:pPr>
            <a:r>
              <a:rPr lang="en-US" sz="1600" dirty="0">
                <a:solidFill>
                  <a:schemeClr val="dk1"/>
                </a:solidFill>
                <a:latin typeface="Times New Roman"/>
                <a:ea typeface="Times New Roman"/>
                <a:cs typeface="Times New Roman"/>
                <a:sym typeface="Times New Roman"/>
              </a:rPr>
              <a:t>Drowsiness detection is a safety technology that can prevent accidents that are caused by drivers who fell asleep while driving. This project is based to provide an effective means to prevent accidents that will detect that a person’s eyes are closed for a few seconds. </a:t>
            </a:r>
          </a:p>
          <a:p>
            <a:pPr marL="457200" marR="0" lvl="0" indent="-317500" algn="just" rtl="0">
              <a:lnSpc>
                <a:spcPct val="150000"/>
              </a:lnSpc>
              <a:spcBef>
                <a:spcPts val="0"/>
              </a:spcBef>
              <a:spcAft>
                <a:spcPts val="0"/>
              </a:spcAft>
              <a:buClr>
                <a:schemeClr val="dk1"/>
              </a:buClr>
              <a:buSzPts val="1400"/>
              <a:buFont typeface="Times New Roman"/>
              <a:buChar char="❖"/>
            </a:pPr>
            <a:endParaRPr lang="en-US" sz="1600" dirty="0">
              <a:solidFill>
                <a:schemeClr val="dk1"/>
              </a:solidFill>
              <a:latin typeface="Times New Roman"/>
              <a:ea typeface="Times New Roman"/>
              <a:cs typeface="Times New Roman"/>
              <a:sym typeface="Times New Roman"/>
            </a:endParaRPr>
          </a:p>
          <a:p>
            <a:pPr marL="457200" marR="0" lvl="0" indent="-317500" algn="just" rtl="0">
              <a:lnSpc>
                <a:spcPct val="150000"/>
              </a:lnSpc>
              <a:spcBef>
                <a:spcPts val="0"/>
              </a:spcBef>
              <a:spcAft>
                <a:spcPts val="0"/>
              </a:spcAft>
              <a:buClr>
                <a:schemeClr val="dk1"/>
              </a:buClr>
              <a:buSzPts val="1400"/>
              <a:buFont typeface="Times New Roman"/>
              <a:buChar char="❖"/>
            </a:pPr>
            <a:r>
              <a:rPr lang="en-US" sz="1600" dirty="0">
                <a:solidFill>
                  <a:schemeClr val="dk1"/>
                </a:solidFill>
                <a:latin typeface="Times New Roman"/>
                <a:ea typeface="Times New Roman"/>
                <a:cs typeface="Times New Roman"/>
                <a:sym typeface="Times New Roman"/>
              </a:rPr>
              <a:t>This system will alert the driver when drowsiness is detected. OpenCV has been used for gathering the images from the webcam and fed into a Deep Learning model which will classify whether person’s eyes are closed, whether he is feeling sleepy or fatigue which might lead to an accident</a:t>
            </a:r>
          </a:p>
        </p:txBody>
      </p:sp>
    </p:spTree>
    <p:extLst>
      <p:ext uri="{BB962C8B-B14F-4D97-AF65-F5344CB8AC3E}">
        <p14:creationId xmlns:p14="http://schemas.microsoft.com/office/powerpoint/2010/main" val="3026483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59E8-A874-9503-E7D8-F71570830E0E}"/>
              </a:ext>
            </a:extLst>
          </p:cNvPr>
          <p:cNvSpPr>
            <a:spLocks noGrp="1"/>
          </p:cNvSpPr>
          <p:nvPr>
            <p:ph type="title"/>
          </p:nvPr>
        </p:nvSpPr>
        <p:spPr>
          <a:xfrm>
            <a:off x="1630143" y="369209"/>
            <a:ext cx="5883712" cy="461665"/>
          </a:xfrm>
        </p:spPr>
        <p:txBody>
          <a:bodyPr/>
          <a:lstStyle/>
          <a:p>
            <a:r>
              <a:rPr lang="en-US" dirty="0"/>
              <a:t>Novelty: Improving Alert System</a:t>
            </a:r>
            <a:endParaRPr lang="en-IN" dirty="0"/>
          </a:p>
        </p:txBody>
      </p:sp>
      <p:sp>
        <p:nvSpPr>
          <p:cNvPr id="4" name="Slide Number Placeholder 3">
            <a:extLst>
              <a:ext uri="{FF2B5EF4-FFF2-40B4-BE49-F238E27FC236}">
                <a16:creationId xmlns:a16="http://schemas.microsoft.com/office/drawing/2014/main" id="{4C9F9DAD-4F4A-56CB-2A16-9DA66B920F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10" name="Google Shape;130;g28eda76c6f7_4_46">
            <a:extLst>
              <a:ext uri="{FF2B5EF4-FFF2-40B4-BE49-F238E27FC236}">
                <a16:creationId xmlns:a16="http://schemas.microsoft.com/office/drawing/2014/main" id="{B54306E2-FA7F-6B26-40B3-AF4FD138910F}"/>
              </a:ext>
            </a:extLst>
          </p:cNvPr>
          <p:cNvSpPr txBox="1">
            <a:spLocks noGrp="1"/>
          </p:cNvSpPr>
          <p:nvPr>
            <p:ph type="body" idx="1"/>
          </p:nvPr>
        </p:nvSpPr>
        <p:spPr>
          <a:xfrm>
            <a:off x="609601" y="1556102"/>
            <a:ext cx="8353425" cy="2031295"/>
          </a:xfrm>
          <a:prstGeom prst="rect">
            <a:avLst/>
          </a:prstGeom>
          <a:noFill/>
          <a:ln>
            <a:noFill/>
          </a:ln>
        </p:spPr>
        <p:txBody>
          <a:bodyPr spcFirstLastPara="1" wrap="square" lIns="91425" tIns="91425" rIns="91425" bIns="91425" anchor="t" anchorCtr="0">
            <a:spAutoFit/>
          </a:bodyPr>
          <a:lstStyle/>
          <a:p>
            <a:pPr marL="139700" marR="0" lvl="0" indent="0" algn="just" rtl="0">
              <a:lnSpc>
                <a:spcPct val="150000"/>
              </a:lnSpc>
              <a:spcBef>
                <a:spcPts val="0"/>
              </a:spcBef>
              <a:spcAft>
                <a:spcPts val="0"/>
              </a:spcAft>
              <a:buClr>
                <a:schemeClr val="dk1"/>
              </a:buClr>
              <a:buSzPts val="1400"/>
            </a:pPr>
            <a:r>
              <a:rPr lang="en-US" sz="1600" b="1" dirty="0">
                <a:latin typeface="Times New Roman"/>
                <a:ea typeface="Times New Roman"/>
                <a:cs typeface="Times New Roman"/>
                <a:sym typeface="Times New Roman"/>
              </a:rPr>
              <a:t>1</a:t>
            </a:r>
            <a:r>
              <a:rPr lang="en-US" sz="1600" b="1" dirty="0">
                <a:solidFill>
                  <a:schemeClr val="dk1"/>
                </a:solidFill>
                <a:latin typeface="Times New Roman"/>
                <a:ea typeface="Times New Roman"/>
                <a:cs typeface="Times New Roman"/>
                <a:sym typeface="Times New Roman"/>
              </a:rPr>
              <a:t>.    Data Preprocessing</a:t>
            </a:r>
          </a:p>
          <a:p>
            <a:pPr marL="1968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Essential step to ensure the model's effectiveness:</a:t>
            </a:r>
          </a:p>
          <a:p>
            <a:pPr marL="1968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Image resizing: Standardizing image dimensions for consistency.</a:t>
            </a:r>
          </a:p>
          <a:p>
            <a:pPr marL="1968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Normalization: Scaling pixel values to a common range (e.g., 0 to 1).</a:t>
            </a:r>
          </a:p>
          <a:p>
            <a:pPr marL="1968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Data augmentation: Introducing variations in the dataset to improve model generalization.</a:t>
            </a:r>
          </a:p>
        </p:txBody>
      </p:sp>
    </p:spTree>
    <p:extLst>
      <p:ext uri="{BB962C8B-B14F-4D97-AF65-F5344CB8AC3E}">
        <p14:creationId xmlns:p14="http://schemas.microsoft.com/office/powerpoint/2010/main" val="4205443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E618-A6A2-16E6-4259-AA9FC9F15759}"/>
              </a:ext>
            </a:extLst>
          </p:cNvPr>
          <p:cNvSpPr>
            <a:spLocks noGrp="1"/>
          </p:cNvSpPr>
          <p:nvPr>
            <p:ph type="title"/>
          </p:nvPr>
        </p:nvSpPr>
        <p:spPr>
          <a:xfrm>
            <a:off x="1630143" y="369209"/>
            <a:ext cx="5883712" cy="461665"/>
          </a:xfrm>
        </p:spPr>
        <p:txBody>
          <a:bodyPr/>
          <a:lstStyle/>
          <a:p>
            <a:r>
              <a:rPr lang="en-US" dirty="0"/>
              <a:t>Novelty: Improving Alert System</a:t>
            </a:r>
            <a:endParaRPr lang="en-IN" dirty="0"/>
          </a:p>
        </p:txBody>
      </p:sp>
      <p:sp>
        <p:nvSpPr>
          <p:cNvPr id="3" name="Slide Number Placeholder 2">
            <a:extLst>
              <a:ext uri="{FF2B5EF4-FFF2-40B4-BE49-F238E27FC236}">
                <a16:creationId xmlns:a16="http://schemas.microsoft.com/office/drawing/2014/main" id="{A9AFF4EB-B77A-77A1-C13A-E1B91D918A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4" name="Google Shape;130;g28eda76c6f7_4_46">
            <a:extLst>
              <a:ext uri="{FF2B5EF4-FFF2-40B4-BE49-F238E27FC236}">
                <a16:creationId xmlns:a16="http://schemas.microsoft.com/office/drawing/2014/main" id="{D8F469A6-6DBB-A830-F02C-C2537AF5CA32}"/>
              </a:ext>
            </a:extLst>
          </p:cNvPr>
          <p:cNvSpPr txBox="1"/>
          <p:nvPr/>
        </p:nvSpPr>
        <p:spPr>
          <a:xfrm>
            <a:off x="538670" y="1687086"/>
            <a:ext cx="8066657" cy="2031295"/>
          </a:xfrm>
          <a:prstGeom prst="rect">
            <a:avLst/>
          </a:prstGeom>
          <a:noFill/>
          <a:ln>
            <a:noFill/>
          </a:ln>
        </p:spPr>
        <p:txBody>
          <a:bodyPr spcFirstLastPara="1" wrap="square" lIns="91425" tIns="91425" rIns="91425" bIns="91425" anchor="t" anchorCtr="0">
            <a:spAutoFit/>
          </a:bodyPr>
          <a:lstStyle/>
          <a:p>
            <a:pPr marL="139700" marR="0" lvl="0" algn="just" rtl="0">
              <a:lnSpc>
                <a:spcPct val="150000"/>
              </a:lnSpc>
              <a:spcBef>
                <a:spcPts val="0"/>
              </a:spcBef>
              <a:spcAft>
                <a:spcPts val="0"/>
              </a:spcAft>
              <a:buClr>
                <a:schemeClr val="dk1"/>
              </a:buClr>
              <a:buSzPts val="1400"/>
            </a:pPr>
            <a:r>
              <a:rPr lang="en-US" sz="1600" b="1" dirty="0">
                <a:solidFill>
                  <a:schemeClr val="dk1"/>
                </a:solidFill>
                <a:latin typeface="Times New Roman"/>
                <a:ea typeface="Times New Roman"/>
                <a:cs typeface="Times New Roman"/>
                <a:sym typeface="Times New Roman"/>
              </a:rPr>
              <a:t>2.    Model Selection: </a:t>
            </a:r>
            <a:r>
              <a:rPr lang="en-US" sz="1600" b="1" dirty="0" err="1">
                <a:solidFill>
                  <a:schemeClr val="dk1"/>
                </a:solidFill>
                <a:latin typeface="Times New Roman"/>
                <a:ea typeface="Times New Roman"/>
                <a:cs typeface="Times New Roman"/>
                <a:sym typeface="Times New Roman"/>
              </a:rPr>
              <a:t>ResNet</a:t>
            </a:r>
            <a:endParaRPr lang="en-US" sz="1600" b="1" dirty="0">
              <a:solidFill>
                <a:schemeClr val="dk1"/>
              </a:solidFill>
              <a:latin typeface="Times New Roman"/>
              <a:ea typeface="Times New Roman"/>
              <a:cs typeface="Times New Roman"/>
              <a:sym typeface="Times New Roman"/>
            </a:endParaRPr>
          </a:p>
          <a:p>
            <a:pPr marL="4254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err="1">
                <a:solidFill>
                  <a:schemeClr val="dk1"/>
                </a:solidFill>
                <a:latin typeface="Times New Roman"/>
                <a:ea typeface="Times New Roman"/>
                <a:cs typeface="Times New Roman"/>
                <a:sym typeface="Times New Roman"/>
              </a:rPr>
              <a:t>ResNet</a:t>
            </a:r>
            <a:r>
              <a:rPr lang="en-US" sz="1600" dirty="0">
                <a:solidFill>
                  <a:schemeClr val="dk1"/>
                </a:solidFill>
                <a:latin typeface="Times New Roman"/>
                <a:ea typeface="Times New Roman"/>
                <a:cs typeface="Times New Roman"/>
                <a:sym typeface="Times New Roman"/>
              </a:rPr>
              <a:t> (Residual Neural Network) chosen for its prowess in image classification tasks.</a:t>
            </a:r>
          </a:p>
          <a:p>
            <a:pPr marL="4254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Renowned for its ability to capture complex patterns and features in images.</a:t>
            </a:r>
          </a:p>
          <a:p>
            <a:pPr marL="4254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Residual connections mitigate the vanishing gradient problem, enabling effective training of deep networks.</a:t>
            </a:r>
          </a:p>
        </p:txBody>
      </p:sp>
    </p:spTree>
    <p:extLst>
      <p:ext uri="{BB962C8B-B14F-4D97-AF65-F5344CB8AC3E}">
        <p14:creationId xmlns:p14="http://schemas.microsoft.com/office/powerpoint/2010/main" val="426950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59E8-A874-9503-E7D8-F71570830E0E}"/>
              </a:ext>
            </a:extLst>
          </p:cNvPr>
          <p:cNvSpPr>
            <a:spLocks noGrp="1"/>
          </p:cNvSpPr>
          <p:nvPr>
            <p:ph type="title"/>
          </p:nvPr>
        </p:nvSpPr>
        <p:spPr>
          <a:xfrm>
            <a:off x="1630143" y="369209"/>
            <a:ext cx="5883712" cy="461665"/>
          </a:xfrm>
        </p:spPr>
        <p:txBody>
          <a:bodyPr/>
          <a:lstStyle/>
          <a:p>
            <a:r>
              <a:rPr lang="en-US" dirty="0"/>
              <a:t>Novelty: Improving Alert System</a:t>
            </a:r>
            <a:endParaRPr lang="en-IN" dirty="0"/>
          </a:p>
        </p:txBody>
      </p:sp>
      <p:sp>
        <p:nvSpPr>
          <p:cNvPr id="4" name="Slide Number Placeholder 3">
            <a:extLst>
              <a:ext uri="{FF2B5EF4-FFF2-40B4-BE49-F238E27FC236}">
                <a16:creationId xmlns:a16="http://schemas.microsoft.com/office/drawing/2014/main" id="{4C9F9DAD-4F4A-56CB-2A16-9DA66B920F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10" name="Google Shape;130;g28eda76c6f7_4_46">
            <a:extLst>
              <a:ext uri="{FF2B5EF4-FFF2-40B4-BE49-F238E27FC236}">
                <a16:creationId xmlns:a16="http://schemas.microsoft.com/office/drawing/2014/main" id="{B54306E2-FA7F-6B26-40B3-AF4FD138910F}"/>
              </a:ext>
            </a:extLst>
          </p:cNvPr>
          <p:cNvSpPr txBox="1">
            <a:spLocks noGrp="1"/>
          </p:cNvSpPr>
          <p:nvPr>
            <p:ph type="body" idx="1"/>
          </p:nvPr>
        </p:nvSpPr>
        <p:spPr>
          <a:xfrm>
            <a:off x="609601" y="1556102"/>
            <a:ext cx="8353425" cy="2769959"/>
          </a:xfrm>
          <a:prstGeom prst="rect">
            <a:avLst/>
          </a:prstGeom>
          <a:noFill/>
          <a:ln>
            <a:noFill/>
          </a:ln>
        </p:spPr>
        <p:txBody>
          <a:bodyPr spcFirstLastPara="1" wrap="square" lIns="91425" tIns="91425" rIns="91425" bIns="91425" anchor="t" anchorCtr="0">
            <a:spAutoFit/>
          </a:bodyPr>
          <a:lstStyle/>
          <a:p>
            <a:pPr marL="139700" marR="0" lvl="0" indent="0" algn="just" rtl="0">
              <a:lnSpc>
                <a:spcPct val="150000"/>
              </a:lnSpc>
              <a:spcBef>
                <a:spcPts val="0"/>
              </a:spcBef>
              <a:spcAft>
                <a:spcPts val="0"/>
              </a:spcAft>
              <a:buClr>
                <a:schemeClr val="dk1"/>
              </a:buClr>
              <a:buSzPts val="1400"/>
            </a:pPr>
            <a:r>
              <a:rPr lang="en-US" sz="1600" b="1" dirty="0">
                <a:latin typeface="Times New Roman"/>
                <a:ea typeface="Times New Roman"/>
                <a:cs typeface="Times New Roman"/>
                <a:sym typeface="Times New Roman"/>
              </a:rPr>
              <a:t>3.   </a:t>
            </a:r>
            <a:r>
              <a:rPr lang="en-US" sz="1600" b="1" dirty="0">
                <a:solidFill>
                  <a:schemeClr val="dk1"/>
                </a:solidFill>
                <a:latin typeface="Times New Roman"/>
                <a:ea typeface="Times New Roman"/>
                <a:cs typeface="Times New Roman"/>
                <a:sym typeface="Times New Roman"/>
              </a:rPr>
              <a:t>Training Process</a:t>
            </a:r>
          </a:p>
          <a:p>
            <a:pPr marL="1968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Training the </a:t>
            </a:r>
            <a:r>
              <a:rPr lang="en-US" sz="1600" dirty="0" err="1">
                <a:solidFill>
                  <a:schemeClr val="dk1"/>
                </a:solidFill>
                <a:latin typeface="Times New Roman"/>
                <a:ea typeface="Times New Roman"/>
                <a:cs typeface="Times New Roman"/>
                <a:sym typeface="Times New Roman"/>
              </a:rPr>
              <a:t>ResNet</a:t>
            </a:r>
            <a:r>
              <a:rPr lang="en-US" sz="1600" dirty="0">
                <a:solidFill>
                  <a:schemeClr val="dk1"/>
                </a:solidFill>
                <a:latin typeface="Times New Roman"/>
                <a:ea typeface="Times New Roman"/>
                <a:cs typeface="Times New Roman"/>
                <a:sym typeface="Times New Roman"/>
              </a:rPr>
              <a:t> model on the preprocessed dataset:</a:t>
            </a:r>
          </a:p>
          <a:p>
            <a:pPr marL="1968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Divide the dataset into training, validation, and testing sets.</a:t>
            </a:r>
          </a:p>
          <a:p>
            <a:pPr marL="1968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Feed the images into the </a:t>
            </a:r>
            <a:r>
              <a:rPr lang="en-US" sz="1600" dirty="0" err="1">
                <a:solidFill>
                  <a:schemeClr val="dk1"/>
                </a:solidFill>
                <a:latin typeface="Times New Roman"/>
                <a:ea typeface="Times New Roman"/>
                <a:cs typeface="Times New Roman"/>
                <a:sym typeface="Times New Roman"/>
              </a:rPr>
              <a:t>ResNet</a:t>
            </a:r>
            <a:r>
              <a:rPr lang="en-US" sz="1600" dirty="0">
                <a:solidFill>
                  <a:schemeClr val="dk1"/>
                </a:solidFill>
                <a:latin typeface="Times New Roman"/>
                <a:ea typeface="Times New Roman"/>
                <a:cs typeface="Times New Roman"/>
                <a:sym typeface="Times New Roman"/>
              </a:rPr>
              <a:t> model, extracting features through convolutional layers.</a:t>
            </a:r>
          </a:p>
          <a:p>
            <a:pPr marL="1968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Fine-tune the model's parameters using backpropagation and gradient descent optimization.</a:t>
            </a:r>
          </a:p>
          <a:p>
            <a:pPr marL="1968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Monitor training progress using validation metrics and adjust model architecture or hyperparameters as needed.</a:t>
            </a:r>
          </a:p>
        </p:txBody>
      </p:sp>
    </p:spTree>
    <p:extLst>
      <p:ext uri="{BB962C8B-B14F-4D97-AF65-F5344CB8AC3E}">
        <p14:creationId xmlns:p14="http://schemas.microsoft.com/office/powerpoint/2010/main" val="2872123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59E8-A874-9503-E7D8-F71570830E0E}"/>
              </a:ext>
            </a:extLst>
          </p:cNvPr>
          <p:cNvSpPr>
            <a:spLocks noGrp="1"/>
          </p:cNvSpPr>
          <p:nvPr>
            <p:ph type="title"/>
          </p:nvPr>
        </p:nvSpPr>
        <p:spPr>
          <a:xfrm>
            <a:off x="1630143" y="369209"/>
            <a:ext cx="5883712" cy="461665"/>
          </a:xfrm>
        </p:spPr>
        <p:txBody>
          <a:bodyPr/>
          <a:lstStyle/>
          <a:p>
            <a:r>
              <a:rPr lang="en-US" dirty="0"/>
              <a:t>Novelty: Improving Alert System</a:t>
            </a:r>
            <a:endParaRPr lang="en-IN" dirty="0"/>
          </a:p>
        </p:txBody>
      </p:sp>
      <p:sp>
        <p:nvSpPr>
          <p:cNvPr id="4" name="Slide Number Placeholder 3">
            <a:extLst>
              <a:ext uri="{FF2B5EF4-FFF2-40B4-BE49-F238E27FC236}">
                <a16:creationId xmlns:a16="http://schemas.microsoft.com/office/drawing/2014/main" id="{4C9F9DAD-4F4A-56CB-2A16-9DA66B920F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5" name="Google Shape;130;g28eda76c6f7_4_46">
            <a:extLst>
              <a:ext uri="{FF2B5EF4-FFF2-40B4-BE49-F238E27FC236}">
                <a16:creationId xmlns:a16="http://schemas.microsoft.com/office/drawing/2014/main" id="{A32D1039-C913-F9A5-B2B5-FEA03D919C2C}"/>
              </a:ext>
            </a:extLst>
          </p:cNvPr>
          <p:cNvSpPr txBox="1">
            <a:spLocks noGrp="1"/>
          </p:cNvSpPr>
          <p:nvPr>
            <p:ph type="body" idx="1"/>
          </p:nvPr>
        </p:nvSpPr>
        <p:spPr>
          <a:xfrm>
            <a:off x="395288" y="1128713"/>
            <a:ext cx="8353425" cy="3139291"/>
          </a:xfrm>
          <a:prstGeom prst="rect">
            <a:avLst/>
          </a:prstGeom>
          <a:noFill/>
          <a:ln>
            <a:noFill/>
          </a:ln>
        </p:spPr>
        <p:txBody>
          <a:bodyPr spcFirstLastPara="1" wrap="square" lIns="91425" tIns="91425" rIns="91425" bIns="91425" anchor="t" anchorCtr="0">
            <a:spAutoFit/>
          </a:bodyPr>
          <a:lstStyle/>
          <a:p>
            <a:pPr marL="139700" marR="0" lvl="0" indent="0" algn="just" rtl="0">
              <a:lnSpc>
                <a:spcPct val="150000"/>
              </a:lnSpc>
              <a:spcBef>
                <a:spcPts val="0"/>
              </a:spcBef>
              <a:spcAft>
                <a:spcPts val="0"/>
              </a:spcAft>
              <a:buClr>
                <a:schemeClr val="dk1"/>
              </a:buClr>
              <a:buSzPts val="1400"/>
            </a:pPr>
            <a:r>
              <a:rPr lang="en-US" sz="1600" b="1" dirty="0">
                <a:solidFill>
                  <a:schemeClr val="dk1"/>
                </a:solidFill>
                <a:latin typeface="Times New Roman"/>
                <a:ea typeface="Times New Roman"/>
                <a:cs typeface="Times New Roman"/>
                <a:sym typeface="Times New Roman"/>
              </a:rPr>
              <a:t>4.    Evaluation and Validation</a:t>
            </a:r>
          </a:p>
          <a:p>
            <a:pPr marL="4254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Assessing model performance:</a:t>
            </a:r>
          </a:p>
          <a:p>
            <a:pPr marL="4254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Quantitative evaluation: Calculate metrics such as accuracy, precision, recall, and F1-score on the test dataset.</a:t>
            </a:r>
          </a:p>
          <a:p>
            <a:pPr marL="4254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Qualitative evaluation: Visual inspection of model predictions on sample images to validate effectiveness.</a:t>
            </a:r>
          </a:p>
          <a:p>
            <a:pPr marL="4254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Iterative refinement: Analyze results to identify areas for improvement and fine-tune the model accordingly.</a:t>
            </a:r>
            <a:endParaRPr lang="en-US" sz="1600" b="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53709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3276600" y="209550"/>
            <a:ext cx="1981200" cy="533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lt1"/>
              </a:buClr>
              <a:buSzPct val="111111"/>
              <a:buFont typeface="Times New Roman"/>
              <a:buNone/>
            </a:pPr>
            <a:r>
              <a:rPr lang="en">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
        <p:nvSpPr>
          <p:cNvPr id="65" name="Google Shape;65;p2"/>
          <p:cNvSpPr txBox="1"/>
          <p:nvPr/>
        </p:nvSpPr>
        <p:spPr>
          <a:xfrm>
            <a:off x="609600" y="1509475"/>
            <a:ext cx="5514000" cy="2492960"/>
          </a:xfrm>
          <a:prstGeom prst="rect">
            <a:avLst/>
          </a:prstGeom>
          <a:noFill/>
          <a:ln>
            <a:noFill/>
          </a:ln>
        </p:spPr>
        <p:txBody>
          <a:bodyPr spcFirstLastPara="1" wrap="square" lIns="91425" tIns="91425" rIns="91425" bIns="91425" anchor="t" anchorCtr="0">
            <a:spAutoFit/>
          </a:bodyPr>
          <a:lstStyle/>
          <a:p>
            <a:pPr marL="457200" marR="0" lvl="0" indent="-457200" algn="l" rtl="0">
              <a:lnSpc>
                <a:spcPct val="100000"/>
              </a:lnSpc>
              <a:spcBef>
                <a:spcPts val="600"/>
              </a:spcBef>
              <a:spcAft>
                <a:spcPts val="0"/>
              </a:spcAft>
              <a:buClr>
                <a:schemeClr val="dk1"/>
              </a:buClr>
              <a:buSzPts val="2000"/>
              <a:buFont typeface="Calibri"/>
              <a:buAutoNum type="arabicPeriod"/>
            </a:pPr>
            <a:r>
              <a:rPr lang="en" sz="2000" b="0" i="0" u="none" strike="noStrike" cap="none" dirty="0">
                <a:solidFill>
                  <a:schemeClr val="dk1"/>
                </a:solidFill>
                <a:latin typeface="Times New Roman"/>
                <a:ea typeface="Times New Roman"/>
                <a:cs typeface="Times New Roman"/>
                <a:sym typeface="Times New Roman"/>
              </a:rPr>
              <a:t>Introduction</a:t>
            </a:r>
            <a:endParaRPr sz="2000" b="0" i="0" u="none" strike="noStrike" cap="none" dirty="0">
              <a:solidFill>
                <a:schemeClr val="dk1"/>
              </a:solidFill>
              <a:latin typeface="Times New Roman"/>
              <a:ea typeface="Times New Roman"/>
              <a:cs typeface="Times New Roman"/>
              <a:sym typeface="Times New Roman"/>
            </a:endParaRPr>
          </a:p>
          <a:p>
            <a:pPr marL="457200" marR="0" lvl="0" indent="-457200" algn="l" rtl="0">
              <a:lnSpc>
                <a:spcPct val="100000"/>
              </a:lnSpc>
              <a:spcBef>
                <a:spcPts val="600"/>
              </a:spcBef>
              <a:spcAft>
                <a:spcPts val="0"/>
              </a:spcAft>
              <a:buClr>
                <a:schemeClr val="dk1"/>
              </a:buClr>
              <a:buSzPts val="2000"/>
              <a:buFont typeface="Calibri"/>
              <a:buAutoNum type="arabicPeriod"/>
            </a:pPr>
            <a:r>
              <a:rPr lang="en" sz="2000" b="0" i="0" u="none" strike="noStrike" cap="none" dirty="0">
                <a:solidFill>
                  <a:schemeClr val="dk1"/>
                </a:solidFill>
                <a:latin typeface="Times New Roman"/>
                <a:ea typeface="Times New Roman"/>
                <a:cs typeface="Times New Roman"/>
                <a:sym typeface="Times New Roman"/>
              </a:rPr>
              <a:t>Literature Survey</a:t>
            </a:r>
            <a:endParaRPr sz="2000" b="0" i="0" u="none" strike="noStrike" cap="none" dirty="0">
              <a:solidFill>
                <a:schemeClr val="dk1"/>
              </a:solidFill>
              <a:latin typeface="Times New Roman"/>
              <a:ea typeface="Times New Roman"/>
              <a:cs typeface="Times New Roman"/>
              <a:sym typeface="Times New Roman"/>
            </a:endParaRPr>
          </a:p>
          <a:p>
            <a:pPr marL="457200" marR="0" lvl="0" indent="-457200" algn="l" rtl="0">
              <a:lnSpc>
                <a:spcPct val="100000"/>
              </a:lnSpc>
              <a:spcBef>
                <a:spcPts val="600"/>
              </a:spcBef>
              <a:spcAft>
                <a:spcPts val="0"/>
              </a:spcAft>
              <a:buClr>
                <a:schemeClr val="dk1"/>
              </a:buClr>
              <a:buSzPts val="2000"/>
              <a:buFont typeface="Calibri"/>
              <a:buAutoNum type="arabicPeriod"/>
            </a:pPr>
            <a:r>
              <a:rPr lang="en" sz="2000" b="0" i="0" u="none" strike="noStrike" cap="none" dirty="0">
                <a:solidFill>
                  <a:schemeClr val="dk1"/>
                </a:solidFill>
                <a:latin typeface="Times New Roman"/>
                <a:ea typeface="Times New Roman"/>
                <a:cs typeface="Times New Roman"/>
                <a:sym typeface="Times New Roman"/>
              </a:rPr>
              <a:t>Proposed Methodology</a:t>
            </a:r>
            <a:endParaRPr sz="2000" b="0" i="0" u="none" strike="noStrike" cap="none" dirty="0">
              <a:solidFill>
                <a:schemeClr val="dk1"/>
              </a:solidFill>
              <a:latin typeface="Times New Roman"/>
              <a:ea typeface="Times New Roman"/>
              <a:cs typeface="Times New Roman"/>
              <a:sym typeface="Times New Roman"/>
            </a:endParaRPr>
          </a:p>
          <a:p>
            <a:pPr marL="457200" marR="0" lvl="0" indent="-457200" algn="l" rtl="0">
              <a:lnSpc>
                <a:spcPct val="100000"/>
              </a:lnSpc>
              <a:spcBef>
                <a:spcPts val="600"/>
              </a:spcBef>
              <a:spcAft>
                <a:spcPts val="0"/>
              </a:spcAft>
              <a:buClr>
                <a:schemeClr val="dk1"/>
              </a:buClr>
              <a:buSzPts val="2000"/>
              <a:buFont typeface="Times New Roman"/>
              <a:buAutoNum type="arabicPeriod"/>
            </a:pPr>
            <a:r>
              <a:rPr lang="en" sz="2000" b="0" i="0" u="none" strike="noStrike" cap="none" dirty="0">
                <a:solidFill>
                  <a:schemeClr val="dk1"/>
                </a:solidFill>
                <a:latin typeface="Times New Roman"/>
                <a:ea typeface="Times New Roman"/>
                <a:cs typeface="Times New Roman"/>
                <a:sym typeface="Times New Roman"/>
              </a:rPr>
              <a:t>Result Analysis</a:t>
            </a:r>
            <a:endParaRPr sz="2000" b="0" i="0" u="none" strike="noStrike" cap="none" dirty="0">
              <a:solidFill>
                <a:schemeClr val="dk1"/>
              </a:solidFill>
              <a:latin typeface="Times New Roman"/>
              <a:ea typeface="Times New Roman"/>
              <a:cs typeface="Times New Roman"/>
              <a:sym typeface="Times New Roman"/>
            </a:endParaRPr>
          </a:p>
          <a:p>
            <a:pPr marL="457200" marR="0" lvl="0" indent="-457200" algn="l" rtl="0">
              <a:lnSpc>
                <a:spcPct val="100000"/>
              </a:lnSpc>
              <a:spcBef>
                <a:spcPts val="600"/>
              </a:spcBef>
              <a:spcAft>
                <a:spcPts val="0"/>
              </a:spcAft>
              <a:buClr>
                <a:schemeClr val="dk1"/>
              </a:buClr>
              <a:buSzPts val="2000"/>
              <a:buFont typeface="Times New Roman"/>
              <a:buAutoNum type="arabicPeriod"/>
            </a:pPr>
            <a:r>
              <a:rPr lang="en" sz="2000" b="0" i="0" u="none" strike="noStrike" cap="none" dirty="0">
                <a:solidFill>
                  <a:schemeClr val="dk1"/>
                </a:solidFill>
                <a:latin typeface="Times New Roman"/>
                <a:ea typeface="Times New Roman"/>
                <a:cs typeface="Times New Roman"/>
                <a:sym typeface="Times New Roman"/>
              </a:rPr>
              <a:t>Conclusion</a:t>
            </a:r>
          </a:p>
          <a:p>
            <a:pPr marL="457200" marR="0" lvl="0" indent="-457200" algn="l" rtl="0">
              <a:lnSpc>
                <a:spcPct val="100000"/>
              </a:lnSpc>
              <a:spcBef>
                <a:spcPts val="600"/>
              </a:spcBef>
              <a:spcAft>
                <a:spcPts val="0"/>
              </a:spcAft>
              <a:buClr>
                <a:schemeClr val="dk1"/>
              </a:buClr>
              <a:buSzPts val="2000"/>
              <a:buFont typeface="Times New Roman"/>
              <a:buAutoNum type="arabicPeriod"/>
            </a:pPr>
            <a:r>
              <a:rPr lang="en" sz="2000" dirty="0">
                <a:solidFill>
                  <a:schemeClr val="dk1"/>
                </a:solidFill>
                <a:latin typeface="Times New Roman"/>
                <a:ea typeface="Times New Roman"/>
                <a:cs typeface="Times New Roman"/>
                <a:sym typeface="Times New Roman"/>
              </a:rPr>
              <a:t>References</a:t>
            </a: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8eda76c6f7_4_46"/>
          <p:cNvSpPr txBox="1">
            <a:spLocks noGrp="1"/>
          </p:cNvSpPr>
          <p:nvPr>
            <p:ph type="title"/>
          </p:nvPr>
        </p:nvSpPr>
        <p:spPr>
          <a:xfrm>
            <a:off x="2389900" y="369200"/>
            <a:ext cx="43953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a:latin typeface="Times New Roman"/>
                <a:ea typeface="Times New Roman"/>
                <a:cs typeface="Times New Roman"/>
                <a:sym typeface="Times New Roman"/>
              </a:rPr>
              <a:t>Conclusion</a:t>
            </a:r>
            <a:endParaRPr/>
          </a:p>
        </p:txBody>
      </p:sp>
      <p:sp>
        <p:nvSpPr>
          <p:cNvPr id="128" name="Google Shape;128;g28eda76c6f7_4_46"/>
          <p:cNvSpPr txBox="1"/>
          <p:nvPr/>
        </p:nvSpPr>
        <p:spPr>
          <a:xfrm>
            <a:off x="295825" y="1240550"/>
            <a:ext cx="8349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29" name="Google Shape;129;g28eda76c6f7_4_46"/>
          <p:cNvSpPr txBox="1"/>
          <p:nvPr/>
        </p:nvSpPr>
        <p:spPr>
          <a:xfrm>
            <a:off x="295825" y="1070275"/>
            <a:ext cx="86403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Times New Roman"/>
              <a:ea typeface="Times New Roman"/>
              <a:cs typeface="Times New Roman"/>
              <a:sym typeface="Times New Roman"/>
            </a:endParaRPr>
          </a:p>
        </p:txBody>
      </p:sp>
      <p:sp>
        <p:nvSpPr>
          <p:cNvPr id="130" name="Google Shape;130;g28eda76c6f7_4_46"/>
          <p:cNvSpPr txBox="1"/>
          <p:nvPr/>
        </p:nvSpPr>
        <p:spPr>
          <a:xfrm>
            <a:off x="584425" y="1427000"/>
            <a:ext cx="7684800" cy="3508623"/>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50000"/>
              </a:lnSpc>
              <a:spcBef>
                <a:spcPts val="0"/>
              </a:spcBef>
              <a:spcAft>
                <a:spcPts val="0"/>
              </a:spcAft>
              <a:buClr>
                <a:schemeClr val="dk1"/>
              </a:buClr>
              <a:buSzPts val="1400"/>
              <a:buFont typeface="Times New Roman"/>
              <a:buChar char="❖"/>
            </a:pPr>
            <a:r>
              <a:rPr lang="en-US" sz="1600" dirty="0">
                <a:solidFill>
                  <a:schemeClr val="dk1"/>
                </a:solidFill>
                <a:latin typeface="Times New Roman"/>
                <a:ea typeface="Times New Roman"/>
                <a:cs typeface="Times New Roman"/>
                <a:sym typeface="Times New Roman"/>
              </a:rPr>
              <a:t>Drowsiness detection is a safety technology that can prevent accidents that are caused by drivers who fell asleep while driving. This project is based to provide an effective means to prevent accidents that will detect that a person’s eyes are closed for a few seconds. </a:t>
            </a:r>
          </a:p>
          <a:p>
            <a:pPr marL="457200" marR="0" lvl="0" indent="-317500" algn="just" rtl="0">
              <a:lnSpc>
                <a:spcPct val="150000"/>
              </a:lnSpc>
              <a:spcBef>
                <a:spcPts val="0"/>
              </a:spcBef>
              <a:spcAft>
                <a:spcPts val="0"/>
              </a:spcAft>
              <a:buClr>
                <a:schemeClr val="dk1"/>
              </a:buClr>
              <a:buSzPts val="1400"/>
              <a:buFont typeface="Times New Roman"/>
              <a:buChar char="❖"/>
            </a:pPr>
            <a:endParaRPr lang="en-US" sz="1600" dirty="0">
              <a:solidFill>
                <a:schemeClr val="dk1"/>
              </a:solidFill>
              <a:latin typeface="Times New Roman"/>
              <a:ea typeface="Times New Roman"/>
              <a:cs typeface="Times New Roman"/>
              <a:sym typeface="Times New Roman"/>
            </a:endParaRPr>
          </a:p>
          <a:p>
            <a:pPr marL="457200" marR="0" lvl="0" indent="-317500" algn="just" rtl="0">
              <a:lnSpc>
                <a:spcPct val="150000"/>
              </a:lnSpc>
              <a:spcBef>
                <a:spcPts val="0"/>
              </a:spcBef>
              <a:spcAft>
                <a:spcPts val="0"/>
              </a:spcAft>
              <a:buClr>
                <a:schemeClr val="dk1"/>
              </a:buClr>
              <a:buSzPts val="1400"/>
              <a:buFont typeface="Times New Roman"/>
              <a:buChar char="❖"/>
            </a:pPr>
            <a:r>
              <a:rPr lang="en-US" sz="1600" dirty="0">
                <a:solidFill>
                  <a:schemeClr val="dk1"/>
                </a:solidFill>
                <a:latin typeface="Times New Roman"/>
                <a:ea typeface="Times New Roman"/>
                <a:cs typeface="Times New Roman"/>
                <a:sym typeface="Times New Roman"/>
              </a:rPr>
              <a:t>This system will alert the driver when drowsiness is detected. OpenCV has been used for gathering the images from the webcam and fed into a Deep Learning model which will classify whether person’s eyes are closed, whether he is feeling sleepy or fatigue which might lead to an accident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5C44-D5A4-FBAB-F1FD-26C5D7DE0AFB}"/>
              </a:ext>
            </a:extLst>
          </p:cNvPr>
          <p:cNvSpPr>
            <a:spLocks noGrp="1"/>
          </p:cNvSpPr>
          <p:nvPr>
            <p:ph type="title"/>
          </p:nvPr>
        </p:nvSpPr>
        <p:spPr>
          <a:xfrm>
            <a:off x="3608903" y="369209"/>
            <a:ext cx="2213253" cy="461665"/>
          </a:xfrm>
        </p:spPr>
        <p:txBody>
          <a:bodyPr/>
          <a:lstStyle/>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FAE4B3F-555E-7FB1-7E12-6CA353C423DA}"/>
              </a:ext>
            </a:extLst>
          </p:cNvPr>
          <p:cNvSpPr>
            <a:spLocks noGrp="1"/>
          </p:cNvSpPr>
          <p:nvPr>
            <p:ph type="body" idx="1"/>
          </p:nvPr>
        </p:nvSpPr>
        <p:spPr>
          <a:xfrm>
            <a:off x="395182" y="1422170"/>
            <a:ext cx="8353634" cy="2769989"/>
          </a:xfrm>
        </p:spPr>
        <p:txBody>
          <a:bodyPr/>
          <a:lstStyle/>
          <a:p>
            <a:r>
              <a:rPr lang="en-US" dirty="0">
                <a:latin typeface="Times New Roman" panose="02020603050405020304" pitchFamily="18" charset="0"/>
                <a:cs typeface="Times New Roman" panose="02020603050405020304" pitchFamily="18" charset="0"/>
              </a:rPr>
              <a:t>[1]Facial landmarks with </a:t>
            </a:r>
            <a:r>
              <a:rPr lang="en-US" dirty="0" err="1">
                <a:latin typeface="Times New Roman" panose="02020603050405020304" pitchFamily="18" charset="0"/>
                <a:cs typeface="Times New Roman" panose="02020603050405020304" pitchFamily="18" charset="0"/>
              </a:rPr>
              <a:t>dlib</a:t>
            </a:r>
            <a:r>
              <a:rPr lang="en-US" dirty="0">
                <a:latin typeface="Times New Roman" panose="02020603050405020304" pitchFamily="18" charset="0"/>
                <a:cs typeface="Times New Roman" panose="02020603050405020304" pitchFamily="18" charset="0"/>
              </a:rPr>
              <a:t>, OpenCV and Python:</a:t>
            </a:r>
          </a:p>
          <a:p>
            <a:r>
              <a:rPr lang="en-US" dirty="0"/>
              <a:t> </a:t>
            </a:r>
            <a:r>
              <a:rPr lang="en-US" dirty="0">
                <a:hlinkClick r:id="rId2"/>
              </a:rPr>
              <a:t>https://www.pyimagesearch.com/2017/04/03/facial-landmarks-dlib-opencv-python/</a:t>
            </a:r>
            <a:endParaRPr lang="en-US" dirty="0"/>
          </a:p>
          <a:p>
            <a:endParaRPr lang="en-US" dirty="0"/>
          </a:p>
          <a:p>
            <a:r>
              <a:rPr lang="en-US" dirty="0">
                <a:latin typeface="Times New Roman" panose="02020603050405020304" pitchFamily="18" charset="0"/>
                <a:cs typeface="Times New Roman" panose="02020603050405020304" pitchFamily="18" charset="0"/>
              </a:rPr>
              <a:t>[2]Eye blink detection with OpenCV, Python, and </a:t>
            </a:r>
            <a:r>
              <a:rPr lang="en-US" dirty="0" err="1">
                <a:latin typeface="Times New Roman" panose="02020603050405020304" pitchFamily="18" charset="0"/>
                <a:cs typeface="Times New Roman" panose="02020603050405020304" pitchFamily="18" charset="0"/>
              </a:rPr>
              <a:t>dlib</a:t>
            </a:r>
            <a:r>
              <a:rPr lang="en-US" dirty="0">
                <a:latin typeface="Times New Roman" panose="02020603050405020304" pitchFamily="18" charset="0"/>
                <a:cs typeface="Times New Roman" panose="02020603050405020304" pitchFamily="18" charset="0"/>
              </a:rPr>
              <a:t>: </a:t>
            </a:r>
            <a:r>
              <a:rPr lang="en-US" dirty="0">
                <a:hlinkClick r:id="rId3"/>
              </a:rPr>
              <a:t>https://www.pyimagesearch.com/2017/04/24/eye-blink-detection-opencv-python-dlib/</a:t>
            </a:r>
            <a:endParaRPr lang="en-US" dirty="0"/>
          </a:p>
          <a:p>
            <a:endParaRPr lang="en-US" dirty="0"/>
          </a:p>
          <a:p>
            <a:r>
              <a:rPr lang="en-US" dirty="0">
                <a:latin typeface="Times New Roman" panose="02020603050405020304" pitchFamily="18" charset="0"/>
                <a:cs typeface="Times New Roman" panose="02020603050405020304" pitchFamily="18" charset="0"/>
              </a:rPr>
              <a:t>[3]Drowsiness Detection with OpenCV: </a:t>
            </a:r>
            <a:r>
              <a:rPr lang="en-US" dirty="0">
                <a:hlinkClick r:id="rId4"/>
              </a:rPr>
              <a:t>https://www.pyimagesearch.com/2017/05/08/drowsiness-detection-opencv/</a:t>
            </a:r>
            <a:endParaRPr lang="en-US" dirty="0"/>
          </a:p>
          <a:p>
            <a:endParaRPr lang="en-US" dirty="0"/>
          </a:p>
          <a:p>
            <a:r>
              <a:rPr lang="en-US" dirty="0">
                <a:latin typeface="Times New Roman" panose="02020603050405020304" pitchFamily="18" charset="0"/>
                <a:cs typeface="Times New Roman" panose="02020603050405020304" pitchFamily="18" charset="0"/>
              </a:rPr>
              <a:t>[4]Real-Time Eye Blink Detection using Facial Landmarks: </a:t>
            </a:r>
          </a:p>
          <a:p>
            <a:r>
              <a:rPr lang="en-US" dirty="0">
                <a:hlinkClick r:id="rId5"/>
              </a:rPr>
              <a:t>http://vision.fe.uni-lj.si/cvww2016/proceedings/papers/05.pdf</a:t>
            </a:r>
            <a:endParaRPr lang="en-US" dirty="0"/>
          </a:p>
          <a:p>
            <a:endParaRPr lang="en-IN" dirty="0"/>
          </a:p>
        </p:txBody>
      </p:sp>
      <p:sp>
        <p:nvSpPr>
          <p:cNvPr id="4" name="Slide Number Placeholder 3">
            <a:extLst>
              <a:ext uri="{FF2B5EF4-FFF2-40B4-BE49-F238E27FC236}">
                <a16:creationId xmlns:a16="http://schemas.microsoft.com/office/drawing/2014/main" id="{78F44A40-EAA4-928B-01B8-7CA4F38BA1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2181983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2743200" y="2274570"/>
            <a:ext cx="3082905" cy="505267"/>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sz="3200" b="1">
                <a:solidFill>
                  <a:srgbClr val="002F4A"/>
                </a:solidFill>
                <a:latin typeface="Times New Roman"/>
                <a:ea typeface="Times New Roman"/>
                <a:cs typeface="Times New Roman"/>
                <a:sym typeface="Times New Roman"/>
              </a:rPr>
              <a:t>Thank You</a:t>
            </a:r>
            <a:endParaRPr sz="3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3355747" y="369209"/>
            <a:ext cx="2432685" cy="482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a:latin typeface="Times New Roman"/>
                <a:ea typeface="Times New Roman"/>
                <a:cs typeface="Times New Roman"/>
                <a:sym typeface="Times New Roman"/>
              </a:rPr>
              <a:t>Introduction</a:t>
            </a:r>
            <a:endParaRPr/>
          </a:p>
        </p:txBody>
      </p:sp>
      <p:sp>
        <p:nvSpPr>
          <p:cNvPr id="71" name="Google Shape;71;p3"/>
          <p:cNvSpPr txBox="1"/>
          <p:nvPr/>
        </p:nvSpPr>
        <p:spPr>
          <a:xfrm>
            <a:off x="295825" y="1240550"/>
            <a:ext cx="8349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72" name="Google Shape;72;p3"/>
          <p:cNvSpPr txBox="1"/>
          <p:nvPr/>
        </p:nvSpPr>
        <p:spPr>
          <a:xfrm>
            <a:off x="41625" y="1010700"/>
            <a:ext cx="9060900" cy="4272678"/>
          </a:xfrm>
          <a:prstGeom prst="rect">
            <a:avLst/>
          </a:prstGeom>
          <a:noFill/>
          <a:ln>
            <a:noFill/>
          </a:ln>
        </p:spPr>
        <p:txBody>
          <a:bodyPr spcFirstLastPara="1" wrap="square" lIns="91425" tIns="91425" rIns="91425" bIns="91425" anchor="t" anchorCtr="0">
            <a:spAutoFit/>
          </a:bodyPr>
          <a:lstStyle/>
          <a:p>
            <a:pPr marL="457200" marR="0" lvl="0" indent="-323850" algn="just" rtl="0">
              <a:lnSpc>
                <a:spcPct val="115000"/>
              </a:lnSpc>
              <a:spcBef>
                <a:spcPts val="0"/>
              </a:spcBef>
              <a:spcAft>
                <a:spcPts val="0"/>
              </a:spcAft>
              <a:buClr>
                <a:schemeClr val="dk1"/>
              </a:buClr>
              <a:buSzPts val="1500"/>
              <a:buFont typeface="Times New Roman"/>
              <a:buChar char="❖"/>
            </a:pPr>
            <a:r>
              <a:rPr lang="en-US" sz="1800" dirty="0">
                <a:solidFill>
                  <a:schemeClr val="dk1"/>
                </a:solidFill>
                <a:latin typeface="Times New Roman"/>
                <a:ea typeface="Times New Roman"/>
                <a:cs typeface="Times New Roman"/>
                <a:sym typeface="Times New Roman"/>
              </a:rPr>
              <a:t>The modern world's rapid pace and increased vehicle accidents necessitate innovative solutions to save lives. With approximately 1.35 million annual road accident fatalities globally, there's a critical need for immediate medical response. This project aims to address this by developing an Accident Alert System, leveraging web application technology. By automatically notifying hospitals, ambulances, and family members in real-time, it aims to significantly reduce fatalities caused by delayed medical assistance.</a:t>
            </a:r>
          </a:p>
          <a:p>
            <a:pPr marL="457200" marR="0" lvl="0" indent="-323850" algn="just" rtl="0">
              <a:lnSpc>
                <a:spcPct val="115000"/>
              </a:lnSpc>
              <a:spcBef>
                <a:spcPts val="0"/>
              </a:spcBef>
              <a:spcAft>
                <a:spcPts val="0"/>
              </a:spcAft>
              <a:buClr>
                <a:schemeClr val="dk1"/>
              </a:buClr>
              <a:buSzPts val="1500"/>
              <a:buFont typeface="Times New Roman"/>
              <a:buChar char="❖"/>
            </a:pPr>
            <a:endParaRPr lang="en-US" sz="1800" dirty="0">
              <a:solidFill>
                <a:schemeClr val="dk1"/>
              </a:solidFill>
              <a:latin typeface="Times New Roman"/>
              <a:ea typeface="Times New Roman"/>
              <a:cs typeface="Times New Roman"/>
              <a:sym typeface="Times New Roman"/>
            </a:endParaRPr>
          </a:p>
          <a:p>
            <a:pPr marL="457200" marR="0" lvl="0" indent="-323850" algn="just" rtl="0">
              <a:lnSpc>
                <a:spcPct val="115000"/>
              </a:lnSpc>
              <a:spcBef>
                <a:spcPts val="0"/>
              </a:spcBef>
              <a:spcAft>
                <a:spcPts val="0"/>
              </a:spcAft>
              <a:buClr>
                <a:schemeClr val="dk1"/>
              </a:buClr>
              <a:buSzPts val="1500"/>
              <a:buFont typeface="Times New Roman"/>
              <a:buChar char="❖"/>
            </a:pPr>
            <a:r>
              <a:rPr lang="en-US" sz="1800" dirty="0">
                <a:solidFill>
                  <a:schemeClr val="dk1"/>
                </a:solidFill>
                <a:latin typeface="Times New Roman"/>
                <a:ea typeface="Times New Roman"/>
                <a:cs typeface="Times New Roman"/>
                <a:sym typeface="Times New Roman"/>
              </a:rPr>
              <a:t>By harnessing the power of web applications and cloud-based communication, this innovative solution holds the promise of saving countless lives by ensuring timely and effective medical responses to road accidents. This outlines the methodology, algorithms, experimental setup, and results of the system, highlighting its potential to mitigate the devastating consequences of road accidents.</a:t>
            </a:r>
          </a:p>
          <a:p>
            <a:pPr marL="133350" marR="0" lvl="0" algn="l" rtl="0">
              <a:lnSpc>
                <a:spcPct val="115000"/>
              </a:lnSpc>
              <a:spcBef>
                <a:spcPts val="0"/>
              </a:spcBef>
              <a:spcAft>
                <a:spcPts val="0"/>
              </a:spcAft>
              <a:buClr>
                <a:schemeClr val="dk1"/>
              </a:buClr>
              <a:buSzPts val="1500"/>
            </a:pPr>
            <a:endParaRPr lang="en-US" sz="1500" dirty="0">
              <a:solidFill>
                <a:schemeClr val="dk1"/>
              </a:solidFill>
              <a:latin typeface="Times New Roman"/>
              <a:ea typeface="Times New Roman"/>
              <a:cs typeface="Times New Roman"/>
              <a:sym typeface="Times New Roman"/>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482D1F1C-CB0B-BC9F-61F4-6811F192DDCE}"/>
            </a:ext>
          </a:extLst>
        </p:cNvPr>
        <p:cNvGrpSpPr/>
        <p:nvPr/>
      </p:nvGrpSpPr>
      <p:grpSpPr>
        <a:xfrm>
          <a:off x="0" y="0"/>
          <a:ext cx="0" cy="0"/>
          <a:chOff x="0" y="0"/>
          <a:chExt cx="0" cy="0"/>
        </a:xfrm>
      </p:grpSpPr>
      <p:sp>
        <p:nvSpPr>
          <p:cNvPr id="78" name="Google Shape;78;g2bb7d3c3ea0_0_0">
            <a:extLst>
              <a:ext uri="{FF2B5EF4-FFF2-40B4-BE49-F238E27FC236}">
                <a16:creationId xmlns:a16="http://schemas.microsoft.com/office/drawing/2014/main" id="{0F72F1BE-4F22-14B6-E879-201284681DA2}"/>
              </a:ext>
            </a:extLst>
          </p:cNvPr>
          <p:cNvSpPr txBox="1">
            <a:spLocks noGrp="1"/>
          </p:cNvSpPr>
          <p:nvPr>
            <p:ph type="ctrTitle"/>
          </p:nvPr>
        </p:nvSpPr>
        <p:spPr>
          <a:prstGeom prst="rect">
            <a:avLst/>
          </a:prstGeom>
          <a:noFill/>
          <a:ln>
            <a:noFill/>
          </a:ln>
        </p:spPr>
        <p:txBody>
          <a:bodyPr spcFirstLastPara="1" wrap="square" lIns="0" tIns="0" rIns="0" bIns="0" anchor="t" anchorCtr="0">
            <a:spAutoFit/>
          </a:bodyPr>
          <a:lstStyle/>
          <a:p>
            <a:pPr marL="12700" lvl="0" indent="0" algn="ctr" rtl="0">
              <a:lnSpc>
                <a:spcPct val="100000"/>
              </a:lnSpc>
              <a:spcBef>
                <a:spcPts val="0"/>
              </a:spcBef>
              <a:spcAft>
                <a:spcPts val="0"/>
              </a:spcAft>
              <a:buClr>
                <a:schemeClr val="dk1"/>
              </a:buClr>
              <a:buSzPts val="1400"/>
              <a:buFont typeface="Arial"/>
              <a:buNone/>
            </a:pPr>
            <a:r>
              <a:rPr lang="en" dirty="0">
                <a:latin typeface="Times New Roman"/>
                <a:ea typeface="Times New Roman"/>
                <a:cs typeface="Times New Roman"/>
                <a:sym typeface="Times New Roman"/>
              </a:rPr>
              <a:t>Literature Survey</a:t>
            </a: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dirty="0"/>
          </a:p>
        </p:txBody>
      </p:sp>
      <p:graphicFrame>
        <p:nvGraphicFramePr>
          <p:cNvPr id="4" name="Table 3">
            <a:extLst>
              <a:ext uri="{FF2B5EF4-FFF2-40B4-BE49-F238E27FC236}">
                <a16:creationId xmlns:a16="http://schemas.microsoft.com/office/drawing/2014/main" id="{A0097638-C8F1-C37D-2AFC-92483B22DEA0}"/>
              </a:ext>
            </a:extLst>
          </p:cNvPr>
          <p:cNvGraphicFramePr>
            <a:graphicFrameLocks noGrp="1"/>
          </p:cNvGraphicFramePr>
          <p:nvPr>
            <p:extLst>
              <p:ext uri="{D42A27DB-BD31-4B8C-83A1-F6EECF244321}">
                <p14:modId xmlns:p14="http://schemas.microsoft.com/office/powerpoint/2010/main" val="3407105306"/>
              </p:ext>
            </p:extLst>
          </p:nvPr>
        </p:nvGraphicFramePr>
        <p:xfrm>
          <a:off x="182880" y="1158240"/>
          <a:ext cx="8753856" cy="3389347"/>
        </p:xfrm>
        <a:graphic>
          <a:graphicData uri="http://schemas.openxmlformats.org/drawingml/2006/table">
            <a:tbl>
              <a:tblPr firstRow="1" bandRow="1">
                <a:tableStyleId>{C62B7240-8B2B-43EC-A1F3-CDF12362415C}</a:tableStyleId>
              </a:tblPr>
              <a:tblGrid>
                <a:gridCol w="2917952">
                  <a:extLst>
                    <a:ext uri="{9D8B030D-6E8A-4147-A177-3AD203B41FA5}">
                      <a16:colId xmlns:a16="http://schemas.microsoft.com/office/drawing/2014/main" val="4230763008"/>
                    </a:ext>
                  </a:extLst>
                </a:gridCol>
                <a:gridCol w="2917952">
                  <a:extLst>
                    <a:ext uri="{9D8B030D-6E8A-4147-A177-3AD203B41FA5}">
                      <a16:colId xmlns:a16="http://schemas.microsoft.com/office/drawing/2014/main" val="2135059891"/>
                    </a:ext>
                  </a:extLst>
                </a:gridCol>
                <a:gridCol w="2917952">
                  <a:extLst>
                    <a:ext uri="{9D8B030D-6E8A-4147-A177-3AD203B41FA5}">
                      <a16:colId xmlns:a16="http://schemas.microsoft.com/office/drawing/2014/main" val="3458213658"/>
                    </a:ext>
                  </a:extLst>
                </a:gridCol>
              </a:tblGrid>
              <a:tr h="499872">
                <a:tc>
                  <a:txBody>
                    <a:bodyPr/>
                    <a:lstStyle/>
                    <a:p>
                      <a:pPr marL="0" marR="0" lvl="0" indent="0" algn="just" rtl="0">
                        <a:lnSpc>
                          <a:spcPct val="100000"/>
                        </a:lnSpc>
                        <a:spcBef>
                          <a:spcPts val="0"/>
                        </a:spcBef>
                        <a:spcAft>
                          <a:spcPts val="0"/>
                        </a:spcAft>
                        <a:buClr>
                          <a:srgbClr val="000000"/>
                        </a:buClr>
                        <a:buSzPts val="1400"/>
                        <a:buFont typeface="Arial"/>
                        <a:buNone/>
                      </a:pPr>
                      <a:r>
                        <a:rPr lang="en" sz="1400" u="none" strike="noStrike" cap="none" dirty="0">
                          <a:latin typeface="Times New Roman"/>
                          <a:ea typeface="Times New Roman"/>
                          <a:cs typeface="Times New Roman"/>
                          <a:sym typeface="Times New Roman"/>
                        </a:rPr>
                        <a:t>Paper Name </a:t>
                      </a:r>
                      <a:endParaRPr sz="14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Outcome</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Limitation</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2054901194"/>
                  </a:ext>
                </a:extLst>
              </a:tr>
              <a:tr h="914400">
                <a:tc>
                  <a:txBody>
                    <a:bodyPr/>
                    <a:lstStyle/>
                    <a:p>
                      <a:pPr marL="0" lvl="0" indent="0" algn="just" rtl="0">
                        <a:spcBef>
                          <a:spcPts val="0"/>
                        </a:spcBef>
                        <a:spcAft>
                          <a:spcPts val="0"/>
                        </a:spcAft>
                        <a:buClr>
                          <a:schemeClr val="dk1"/>
                        </a:buClr>
                        <a:buSzPts val="1100"/>
                        <a:buFont typeface="Arial"/>
                        <a:buNone/>
                      </a:pPr>
                      <a:r>
                        <a:rPr lang="en-US" dirty="0"/>
                        <a:t> </a:t>
                      </a:r>
                      <a:r>
                        <a:rPr lang="en-US" dirty="0">
                          <a:latin typeface="Times New Roman" panose="02020603050405020304" pitchFamily="18" charset="0"/>
                          <a:cs typeface="Times New Roman" panose="02020603050405020304" pitchFamily="18" charset="0"/>
                        </a:rPr>
                        <a:t>A Drowsiness Detection System Using Facial Expressions and Head Pose Tracking</a:t>
                      </a: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 The system can effectively detect drowsy drivers based on blinking patterns, yawning, and head pose.</a:t>
                      </a:r>
                      <a:endParaRPr sz="140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The system requires a good quality camera to track facial features accurately.</a:t>
                      </a:r>
                      <a:endParaRPr sz="14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4234631365"/>
                  </a:ext>
                </a:extLst>
              </a:tr>
              <a:tr h="938785">
                <a:tc>
                  <a:txBody>
                    <a:bodyPr/>
                    <a:lstStyle/>
                    <a:p>
                      <a:pPr marL="0" lvl="0" indent="0" algn="just"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Real-time eye blink detection using general cameras: A facial landmarks approach</a:t>
                      </a:r>
                      <a:endParaRPr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proposed algorithm is effective in detecting eye blinks using the Eye Aspect Ratio (EAR) to measure eye openness.</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study was conducted on a small dataset and may not generalize to all populations.</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val="3618418778"/>
                  </a:ext>
                </a:extLst>
              </a:tr>
              <a:tr h="938785">
                <a:tc>
                  <a:txBody>
                    <a:bodyPr/>
                    <a:lstStyle/>
                    <a:p>
                      <a:pPr algn="just"/>
                      <a:r>
                        <a:rPr lang="en-US" b="0" dirty="0">
                          <a:effectLst/>
                          <a:latin typeface="Times New Roman" panose="02020603050405020304" pitchFamily="18" charset="0"/>
                          <a:cs typeface="Times New Roman" panose="02020603050405020304" pitchFamily="18" charset="0"/>
                        </a:rPr>
                        <a:t>A Driver Drowsiness Detection System Using Infrared Camera</a:t>
                      </a:r>
                    </a:p>
                  </a:txBody>
                  <a:tcPr marL="121920" marR="121920" marT="121920" marB="121920" anchor="ctr"/>
                </a:tc>
                <a:tc>
                  <a:txBody>
                    <a:bodyPr/>
                    <a:lstStyle/>
                    <a:p>
                      <a:pPr algn="just"/>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Detects driver drowsiness by monitoring eye closure</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Requires good quality camera for accurate eye tracking and may not be suitable for all lighting conditions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0861406"/>
                  </a:ext>
                </a:extLst>
              </a:tr>
            </a:tbl>
          </a:graphicData>
        </a:graphic>
      </p:graphicFrame>
    </p:spTree>
    <p:extLst>
      <p:ext uri="{BB962C8B-B14F-4D97-AF65-F5344CB8AC3E}">
        <p14:creationId xmlns:p14="http://schemas.microsoft.com/office/powerpoint/2010/main" val="2963821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8eda76c6f7_3_9"/>
          <p:cNvSpPr txBox="1">
            <a:spLocks noGrp="1"/>
          </p:cNvSpPr>
          <p:nvPr>
            <p:ph type="title"/>
          </p:nvPr>
        </p:nvSpPr>
        <p:spPr>
          <a:xfrm>
            <a:off x="1630143" y="369209"/>
            <a:ext cx="5883600" cy="4617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 dirty="0"/>
              <a:t> Proposed Methodology</a:t>
            </a:r>
            <a:endParaRPr dirty="0"/>
          </a:p>
        </p:txBody>
      </p:sp>
      <p:sp>
        <p:nvSpPr>
          <p:cNvPr id="102" name="Google Shape;102;g28eda76c6f7_3_9"/>
          <p:cNvSpPr txBox="1"/>
          <p:nvPr/>
        </p:nvSpPr>
        <p:spPr>
          <a:xfrm>
            <a:off x="137918" y="896214"/>
            <a:ext cx="8868049" cy="4247286"/>
          </a:xfrm>
          <a:prstGeom prst="rect">
            <a:avLst/>
          </a:prstGeom>
          <a:noFill/>
          <a:ln>
            <a:noFill/>
          </a:ln>
        </p:spPr>
        <p:txBody>
          <a:bodyPr spcFirstLastPara="1" wrap="square" lIns="91425" tIns="91425" rIns="91425" bIns="91425" anchor="t" anchorCtr="0">
            <a:spAutoFit/>
          </a:bodyPr>
          <a:lstStyle/>
          <a:p>
            <a:pPr marL="139700" marR="0" lvl="0" algn="just" rtl="0">
              <a:lnSpc>
                <a:spcPct val="150000"/>
              </a:lnSpc>
              <a:spcBef>
                <a:spcPts val="0"/>
              </a:spcBef>
              <a:spcAft>
                <a:spcPts val="0"/>
              </a:spcAft>
              <a:buClr>
                <a:schemeClr val="dk1"/>
              </a:buClr>
              <a:buSzPts val="1400"/>
            </a:pPr>
            <a:r>
              <a:rPr lang="en-US" sz="1600" b="1" dirty="0">
                <a:solidFill>
                  <a:schemeClr val="dk1"/>
                </a:solidFill>
                <a:latin typeface="Times New Roman"/>
                <a:ea typeface="Times New Roman"/>
                <a:cs typeface="Times New Roman"/>
                <a:sym typeface="Times New Roman"/>
              </a:rPr>
              <a:t>Face Detection using Camera:</a:t>
            </a:r>
          </a:p>
          <a:p>
            <a:pPr marL="4254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Activate the camera system within the vehicle dashboard.</a:t>
            </a:r>
          </a:p>
          <a:p>
            <a:pPr marL="4254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Utilize computer vision algorithms to detect the driver's face in real-time.</a:t>
            </a:r>
          </a:p>
          <a:p>
            <a:pPr marL="457200" marR="0" lvl="0" indent="-317500" algn="just" rtl="0">
              <a:lnSpc>
                <a:spcPct val="150000"/>
              </a:lnSpc>
              <a:spcBef>
                <a:spcPts val="0"/>
              </a:spcBef>
              <a:spcAft>
                <a:spcPts val="0"/>
              </a:spcAft>
              <a:buClr>
                <a:schemeClr val="dk1"/>
              </a:buClr>
              <a:buSzPts val="1400"/>
              <a:buFont typeface="Times New Roman"/>
              <a:buChar char="❖"/>
            </a:pPr>
            <a:endParaRPr lang="en-US" sz="1600" dirty="0">
              <a:solidFill>
                <a:schemeClr val="dk1"/>
              </a:solidFill>
              <a:latin typeface="Times New Roman"/>
              <a:ea typeface="Times New Roman"/>
              <a:cs typeface="Times New Roman"/>
              <a:sym typeface="Times New Roman"/>
            </a:endParaRPr>
          </a:p>
          <a:p>
            <a:pPr marL="139700" marR="0" lvl="0" algn="just" rtl="0">
              <a:lnSpc>
                <a:spcPct val="150000"/>
              </a:lnSpc>
              <a:spcBef>
                <a:spcPts val="0"/>
              </a:spcBef>
              <a:spcAft>
                <a:spcPts val="0"/>
              </a:spcAft>
              <a:buClr>
                <a:schemeClr val="dk1"/>
              </a:buClr>
              <a:buSzPts val="1400"/>
            </a:pPr>
            <a:r>
              <a:rPr lang="en-US" sz="1600" b="1" dirty="0">
                <a:solidFill>
                  <a:schemeClr val="dk1"/>
                </a:solidFill>
                <a:latin typeface="Times New Roman"/>
                <a:ea typeface="Times New Roman"/>
                <a:cs typeface="Times New Roman"/>
                <a:sym typeface="Times New Roman"/>
              </a:rPr>
              <a:t>Calculate Eye Aspect Ratio (EAR) and Mouth Aspect Ratio (MAR):</a:t>
            </a:r>
          </a:p>
          <a:p>
            <a:pPr marL="4254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Employ facial landmark detection techniques to locate key features such as eyes and mouth.</a:t>
            </a:r>
          </a:p>
          <a:p>
            <a:pPr marL="4254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Compute the Eye Aspect Ratio (EAR) and Mouth Aspect Ratio (MAR) using the detected landmarks.</a:t>
            </a:r>
          </a:p>
          <a:p>
            <a:pPr marL="4254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EAR is calculated as the ratio of the distance between vertical eye landmarks to the distance between horizontal eye landmarks.</a:t>
            </a:r>
          </a:p>
          <a:p>
            <a:pPr marL="425450" marR="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MAR is calculated as the ratio of the distance between mouth landmarks to the width of the mouth.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DEDA7B-EDEC-1F05-7687-97C7C29813ED}"/>
              </a:ext>
            </a:extLst>
          </p:cNvPr>
          <p:cNvSpPr>
            <a:spLocks noGrp="1"/>
          </p:cNvSpPr>
          <p:nvPr>
            <p:ph type="body" idx="1"/>
          </p:nvPr>
        </p:nvSpPr>
        <p:spPr>
          <a:xfrm>
            <a:off x="324853" y="1118937"/>
            <a:ext cx="8423963" cy="3686998"/>
          </a:xfrm>
        </p:spPr>
        <p:txBody>
          <a:bodyPr/>
          <a:lstStyle/>
          <a:p>
            <a:pPr marL="0" lvl="0" indent="0" algn="just" rtl="0">
              <a:spcBef>
                <a:spcPts val="0"/>
              </a:spcBef>
              <a:spcAft>
                <a:spcPts val="0"/>
              </a:spcAft>
              <a:buNone/>
            </a:pPr>
            <a:r>
              <a:rPr lang="en-US" sz="1600" b="1" dirty="0">
                <a:latin typeface="Times New Roman" panose="02020603050405020304" pitchFamily="18" charset="0"/>
                <a:cs typeface="Times New Roman" panose="02020603050405020304" pitchFamily="18" charset="0"/>
              </a:rPr>
              <a:t>Define Thresholds for EAR and MAR:</a:t>
            </a:r>
          </a:p>
          <a:p>
            <a:pPr marL="457200" lvl="0" indent="0" algn="just"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457200" lvl="0" indent="-317500" algn="just" rtl="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Set predefined thresholds for EAR and MAR values based on empirical observations and research findings.</a:t>
            </a:r>
          </a:p>
          <a:p>
            <a:pPr marL="457200" lvl="0" indent="-317500" algn="just" rtl="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Threshold values determine the acceptable range of eye and mouth movements indicative of driver drowsiness or distraction.</a:t>
            </a:r>
          </a:p>
          <a:p>
            <a:pPr marL="0" lvl="0" indent="0" algn="just"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600" b="1" dirty="0">
                <a:latin typeface="Times New Roman" panose="02020603050405020304" pitchFamily="18" charset="0"/>
                <a:cs typeface="Times New Roman" panose="02020603050405020304" pitchFamily="18" charset="0"/>
              </a:rPr>
              <a:t>Alert Generation:</a:t>
            </a:r>
          </a:p>
          <a:p>
            <a:pPr marL="0" lvl="0" indent="0" algn="just"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457200" lvl="0" indent="-317500" algn="just" rtl="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Compare the calculated EAR and MAR ratios with the predefined thresholds.</a:t>
            </a:r>
          </a:p>
          <a:p>
            <a:pPr marL="457200" lvl="0" indent="-317500" algn="just" rtl="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If the EAR or MAR values exceed the thresholds, trigger an alert indicating potential driver drowsiness or distraction.</a:t>
            </a:r>
          </a:p>
          <a:p>
            <a:pPr marL="457200" lvl="0" indent="-317500" algn="just" rtl="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Generate an alarm or visual warning within the vehicle to alert the driver and prompt immediate corrective action.</a:t>
            </a:r>
          </a:p>
          <a:p>
            <a:endParaRPr lang="en-IN" dirty="0"/>
          </a:p>
        </p:txBody>
      </p:sp>
      <p:sp>
        <p:nvSpPr>
          <p:cNvPr id="4" name="Slide Number Placeholder 3">
            <a:extLst>
              <a:ext uri="{FF2B5EF4-FFF2-40B4-BE49-F238E27FC236}">
                <a16:creationId xmlns:a16="http://schemas.microsoft.com/office/drawing/2014/main" id="{E349FDCE-2CC8-D4BA-807E-AD5D22AE59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673093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B9C0F-E9D4-B75E-5F78-ABBDACEA66FD}"/>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179C77B-2E2F-3C3F-8E88-880CACDD6B32}"/>
              </a:ext>
            </a:extLst>
          </p:cNvPr>
          <p:cNvSpPr>
            <a:spLocks noGrp="1"/>
          </p:cNvSpPr>
          <p:nvPr>
            <p:ph type="body" idx="1"/>
          </p:nvPr>
        </p:nvSpPr>
        <p:spPr>
          <a:xfrm>
            <a:off x="324853" y="1118937"/>
            <a:ext cx="8423963" cy="3924151"/>
          </a:xfrm>
        </p:spPr>
        <p:txBody>
          <a:bodyPr/>
          <a:lstStyle/>
          <a:p>
            <a:pPr marL="0" lvl="0" indent="0" algn="just" rtl="0">
              <a:spcBef>
                <a:spcPts val="0"/>
              </a:spcBef>
              <a:spcAft>
                <a:spcPts val="0"/>
              </a:spcAft>
              <a:buNone/>
            </a:pPr>
            <a:r>
              <a:rPr lang="en-US" sz="1600" b="1" dirty="0">
                <a:latin typeface="Times New Roman" panose="02020603050405020304" pitchFamily="18" charset="0"/>
                <a:cs typeface="Times New Roman" panose="02020603050405020304" pitchFamily="18" charset="0"/>
              </a:rPr>
              <a:t> Continuous Monitoring and Feedback:</a:t>
            </a:r>
          </a:p>
          <a:p>
            <a:pPr marL="457200" lvl="0" indent="0" algn="just"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457200" lvl="0" indent="-317500" algn="just" rtl="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Implement a continuous monitoring system to periodically recalculate EAR and MAR ratios.</a:t>
            </a:r>
          </a:p>
          <a:p>
            <a:pPr marL="457200" lvl="0" indent="-317500" algn="just" rtl="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Provide real-time feedback to the driver regarding their attentiveness level.</a:t>
            </a:r>
          </a:p>
          <a:p>
            <a:pPr marL="457200" lvl="0" indent="-317500" algn="just" rtl="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Ensure seamless integration with the vehicle's onboard systems for consistent and reliable operation.</a:t>
            </a:r>
          </a:p>
          <a:p>
            <a:pPr marL="457200" lvl="0" indent="0" algn="just"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600" b="1" dirty="0">
                <a:latin typeface="Times New Roman" panose="02020603050405020304" pitchFamily="18" charset="0"/>
                <a:cs typeface="Times New Roman" panose="02020603050405020304" pitchFamily="18" charset="0"/>
              </a:rPr>
              <a:t>Testing and Validation:</a:t>
            </a:r>
          </a:p>
          <a:p>
            <a:pPr marL="0" lvl="0" indent="0" algn="just"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457200" lvl="0" indent="-317500" algn="just" rtl="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Conduct extensive testing under various driving conditions and scenarios to evaluate the system's performance.</a:t>
            </a:r>
          </a:p>
          <a:p>
            <a:pPr marL="457200" lvl="0" indent="-317500" algn="just" rtl="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Validate the accuracy and effectiveness of the alert generation mechanism through controlled experiments and real-world simulations.</a:t>
            </a:r>
          </a:p>
          <a:p>
            <a:pPr marL="457200" lvl="0" indent="-317500" algn="just" rtl="0">
              <a:spcBef>
                <a:spcPts val="0"/>
              </a:spcBef>
              <a:spcAft>
                <a:spcPts val="0"/>
              </a:spcAft>
              <a:buSzPts val="1400"/>
              <a:buChar char="●"/>
            </a:pPr>
            <a:r>
              <a:rPr lang="en-US" sz="1600" dirty="0">
                <a:latin typeface="Times New Roman" panose="02020603050405020304" pitchFamily="18" charset="0"/>
                <a:cs typeface="Times New Roman" panose="02020603050405020304" pitchFamily="18" charset="0"/>
              </a:rPr>
              <a:t>Refine the algorithm parameters and thresholds based on testing feedback to optimize system performance.</a:t>
            </a:r>
          </a:p>
          <a:p>
            <a:endParaRPr lang="en-IN" dirty="0"/>
          </a:p>
        </p:txBody>
      </p:sp>
      <p:sp>
        <p:nvSpPr>
          <p:cNvPr id="4" name="Slide Number Placeholder 3">
            <a:extLst>
              <a:ext uri="{FF2B5EF4-FFF2-40B4-BE49-F238E27FC236}">
                <a16:creationId xmlns:a16="http://schemas.microsoft.com/office/drawing/2014/main" id="{32AE4C91-5E1D-1091-8C01-7994BC5B65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159545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8eda76c6f7_0_2"/>
          <p:cNvSpPr txBox="1">
            <a:spLocks noGrp="1"/>
          </p:cNvSpPr>
          <p:nvPr>
            <p:ph type="title"/>
          </p:nvPr>
        </p:nvSpPr>
        <p:spPr>
          <a:xfrm>
            <a:off x="1922325" y="369200"/>
            <a:ext cx="5424000" cy="474489"/>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 dirty="0">
                <a:latin typeface="Times New Roman"/>
                <a:ea typeface="Times New Roman"/>
                <a:cs typeface="Times New Roman"/>
                <a:sym typeface="Times New Roman"/>
              </a:rPr>
              <a:t>Implementation</a:t>
            </a:r>
            <a:endParaRPr dirty="0"/>
          </a:p>
        </p:txBody>
      </p:sp>
      <p:sp>
        <p:nvSpPr>
          <p:cNvPr id="108" name="Google Shape;108;g28eda76c6f7_0_2"/>
          <p:cNvSpPr txBox="1"/>
          <p:nvPr/>
        </p:nvSpPr>
        <p:spPr>
          <a:xfrm>
            <a:off x="295825" y="1240550"/>
            <a:ext cx="8349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2" name="Google Shape;172;g2bb7e3af5a6_1_29">
            <a:extLst>
              <a:ext uri="{FF2B5EF4-FFF2-40B4-BE49-F238E27FC236}">
                <a16:creationId xmlns:a16="http://schemas.microsoft.com/office/drawing/2014/main" id="{4CF9FAD7-4532-1726-19A1-9F90052DFB62}"/>
              </a:ext>
            </a:extLst>
          </p:cNvPr>
          <p:cNvPicPr preferRelativeResize="0"/>
          <p:nvPr/>
        </p:nvPicPr>
        <p:blipFill>
          <a:blip r:embed="rId3">
            <a:alphaModFix/>
          </a:blip>
          <a:stretch>
            <a:fillRect/>
          </a:stretch>
        </p:blipFill>
        <p:spPr>
          <a:xfrm>
            <a:off x="649700" y="1240550"/>
            <a:ext cx="7996025" cy="325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3277D5-4C0C-1182-8339-971DDD4697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3" name="Google Shape;177;g2bb7e3af5a6_1_40">
            <a:extLst>
              <a:ext uri="{FF2B5EF4-FFF2-40B4-BE49-F238E27FC236}">
                <a16:creationId xmlns:a16="http://schemas.microsoft.com/office/drawing/2014/main" id="{095D2292-69C9-63B2-37C5-813B23BA83F2}"/>
              </a:ext>
            </a:extLst>
          </p:cNvPr>
          <p:cNvPicPr preferRelativeResize="0"/>
          <p:nvPr/>
        </p:nvPicPr>
        <p:blipFill>
          <a:blip r:embed="rId2">
            <a:alphaModFix/>
          </a:blip>
          <a:stretch>
            <a:fillRect/>
          </a:stretch>
        </p:blipFill>
        <p:spPr>
          <a:xfrm>
            <a:off x="1474810" y="1034716"/>
            <a:ext cx="6417905" cy="4108784"/>
          </a:xfrm>
          <a:prstGeom prst="rect">
            <a:avLst/>
          </a:prstGeom>
          <a:noFill/>
          <a:ln>
            <a:noFill/>
          </a:ln>
        </p:spPr>
      </p:pic>
      <p:pic>
        <p:nvPicPr>
          <p:cNvPr id="5" name="Picture 4">
            <a:extLst>
              <a:ext uri="{FF2B5EF4-FFF2-40B4-BE49-F238E27FC236}">
                <a16:creationId xmlns:a16="http://schemas.microsoft.com/office/drawing/2014/main" id="{6FCEA5E2-FA05-4D89-0908-3BDCF04224AD}"/>
              </a:ext>
            </a:extLst>
          </p:cNvPr>
          <p:cNvPicPr>
            <a:picLocks noChangeAspect="1"/>
          </p:cNvPicPr>
          <p:nvPr/>
        </p:nvPicPr>
        <p:blipFill>
          <a:blip r:embed="rId3"/>
          <a:stretch>
            <a:fillRect/>
          </a:stretch>
        </p:blipFill>
        <p:spPr>
          <a:xfrm>
            <a:off x="1678571" y="217781"/>
            <a:ext cx="5425910" cy="816935"/>
          </a:xfrm>
          <a:prstGeom prst="rect">
            <a:avLst/>
          </a:prstGeom>
        </p:spPr>
      </p:pic>
    </p:spTree>
    <p:extLst>
      <p:ext uri="{BB962C8B-B14F-4D97-AF65-F5344CB8AC3E}">
        <p14:creationId xmlns:p14="http://schemas.microsoft.com/office/powerpoint/2010/main" val="104758370"/>
      </p:ext>
    </p:extLst>
  </p:cSld>
  <p:clrMapOvr>
    <a:masterClrMapping/>
  </p:clrMapOvr>
</p:sld>
</file>

<file path=ppt/theme/theme1.xml><?xml version="1.0" encoding="utf-8"?>
<a:theme xmlns:a="http://schemas.openxmlformats.org/drawingml/2006/main" name="Office Theme">
  <a:themeElements>
    <a:clrScheme name="Custom 8">
      <a:dk1>
        <a:srgbClr val="000000"/>
      </a:dk1>
      <a:lt1>
        <a:srgbClr val="F2F2F2"/>
      </a:lt1>
      <a:dk2>
        <a:srgbClr val="F2F2F2"/>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1207</Words>
  <Application>Microsoft Office PowerPoint</Application>
  <PresentationFormat>On-screen Show (16:9)</PresentationFormat>
  <Paragraphs>126</Paragraphs>
  <Slides>22</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Cambria</vt:lpstr>
      <vt:lpstr>Calibri</vt:lpstr>
      <vt:lpstr>Times New Roman</vt:lpstr>
      <vt:lpstr>Roboto</vt:lpstr>
      <vt:lpstr>Arial</vt:lpstr>
      <vt:lpstr>Office Theme</vt:lpstr>
      <vt:lpstr>Accident Prevention System</vt:lpstr>
      <vt:lpstr>CONTENTS</vt:lpstr>
      <vt:lpstr>Introduction</vt:lpstr>
      <vt:lpstr>Literature Survey </vt:lpstr>
      <vt:lpstr> Proposed Methodology</vt:lpstr>
      <vt:lpstr>PowerPoint Presentation</vt:lpstr>
      <vt:lpstr>PowerPoint Presentation</vt:lpstr>
      <vt:lpstr>Implementation</vt:lpstr>
      <vt:lpstr>PowerPoint Presentation</vt:lpstr>
      <vt:lpstr>PowerPoint Presentation</vt:lpstr>
      <vt:lpstr>Result Analysis</vt:lpstr>
      <vt:lpstr>Result Analysis</vt:lpstr>
      <vt:lpstr>Result Analysis</vt:lpstr>
      <vt:lpstr>Result Analysis</vt:lpstr>
      <vt:lpstr>Result Analysis</vt:lpstr>
      <vt:lpstr>Novelty: Improving Alert System</vt:lpstr>
      <vt:lpstr>Novelty: Improving Alert System</vt:lpstr>
      <vt:lpstr>Novelty: Improving Alert System</vt:lpstr>
      <vt:lpstr>Novelty: Improving Alert System</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Prevention System</dc:title>
  <dc:creator>USER</dc:creator>
  <cp:lastModifiedBy>Mayur Jinde</cp:lastModifiedBy>
  <cp:revision>4</cp:revision>
  <dcterms:created xsi:type="dcterms:W3CDTF">2023-09-22T10:41:55Z</dcterms:created>
  <dcterms:modified xsi:type="dcterms:W3CDTF">2024-03-21T04:57:29Z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