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70" r:id="rId6"/>
    <p:sldId id="265" r:id="rId7"/>
    <p:sldId id="267" r:id="rId8"/>
    <p:sldId id="266" r:id="rId9"/>
    <p:sldId id="268" r:id="rId10"/>
    <p:sldId id="263" r:id="rId11"/>
    <p:sldId id="269" r:id="rId12"/>
  </p:sldIdLst>
  <p:sldSz cx="9144000" cy="5143500" type="screen16x9"/>
  <p:notesSz cx="6858000" cy="9144000"/>
  <p:embeddedFontLs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6" autoAdjust="0"/>
    <p:restoredTop sz="94660"/>
  </p:normalViewPr>
  <p:slideViewPr>
    <p:cSldViewPr snapToGrid="0">
      <p:cViewPr varScale="1">
        <p:scale>
          <a:sx n="107" d="100"/>
          <a:sy n="107" d="100"/>
        </p:scale>
        <p:origin x="845"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f73a0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73a0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20e6c5bf3a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20e6c5bf3a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3856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6f73a04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6f73a04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450181"/>
            <a:ext cx="8222100" cy="1163841"/>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dirty="0">
                <a:latin typeface="Times New Roman"/>
                <a:ea typeface="Times New Roman"/>
                <a:cs typeface="Times New Roman"/>
                <a:sym typeface="Times New Roman"/>
              </a:rPr>
              <a:t>AmazeKart</a:t>
            </a:r>
            <a:br>
              <a:rPr lang="en" sz="1600" b="1" dirty="0">
                <a:latin typeface="Times New Roman"/>
                <a:ea typeface="Times New Roman"/>
                <a:cs typeface="Times New Roman"/>
                <a:sym typeface="Times New Roman"/>
              </a:rPr>
            </a:br>
            <a:r>
              <a:rPr lang="en" sz="1600" b="1" dirty="0">
                <a:latin typeface="Times New Roman"/>
                <a:ea typeface="Times New Roman"/>
                <a:cs typeface="Times New Roman"/>
                <a:sym typeface="Times New Roman"/>
              </a:rPr>
              <a:t>                       -a shopping website</a:t>
            </a:r>
            <a:endParaRPr sz="1600" b="1" dirty="0">
              <a:latin typeface="Times New Roman"/>
              <a:ea typeface="Times New Roman"/>
              <a:cs typeface="Times New Roman"/>
              <a:sym typeface="Times New Roman"/>
            </a:endParaRPr>
          </a:p>
        </p:txBody>
      </p:sp>
      <p:sp>
        <p:nvSpPr>
          <p:cNvPr id="86" name="Google Shape;86;p13"/>
          <p:cNvSpPr txBox="1">
            <a:spLocks noGrp="1"/>
          </p:cNvSpPr>
          <p:nvPr>
            <p:ph type="subTitle" idx="1"/>
          </p:nvPr>
        </p:nvSpPr>
        <p:spPr>
          <a:xfrm>
            <a:off x="598100" y="2807494"/>
            <a:ext cx="8024406" cy="1378744"/>
          </a:xfrm>
          <a:prstGeom prst="rect">
            <a:avLst/>
          </a:prstGeom>
        </p:spPr>
        <p:txBody>
          <a:bodyPr spcFirstLastPara="1" wrap="square" lIns="91425" tIns="91425" rIns="91425" bIns="91425" anchor="t" anchorCtr="0">
            <a:normAutofit fontScale="92500" lnSpcReduction="20000"/>
          </a:bodyPr>
          <a:lstStyle/>
          <a:p>
            <a:pPr marL="0" lvl="0" indent="0" rtl="0">
              <a:spcBef>
                <a:spcPts val="0"/>
              </a:spcBef>
              <a:spcAft>
                <a:spcPts val="0"/>
              </a:spcAft>
              <a:buNone/>
            </a:pPr>
            <a:r>
              <a:rPr lang="en" sz="2400" dirty="0">
                <a:latin typeface="Times New Roman"/>
                <a:ea typeface="Times New Roman"/>
                <a:cs typeface="Times New Roman"/>
                <a:sym typeface="Times New Roman"/>
              </a:rPr>
              <a:t>Presented By:</a:t>
            </a:r>
          </a:p>
          <a:p>
            <a:pPr marL="0" lvl="0" indent="0" rtl="0">
              <a:spcBef>
                <a:spcPts val="0"/>
              </a:spcBef>
              <a:spcAft>
                <a:spcPts val="0"/>
              </a:spcAft>
              <a:buNone/>
            </a:pPr>
            <a:endParaRPr lang="en" sz="2400" dirty="0">
              <a:latin typeface="Times New Roman"/>
              <a:ea typeface="Times New Roman"/>
              <a:cs typeface="Times New Roman"/>
              <a:sym typeface="Times New Roman"/>
            </a:endParaRPr>
          </a:p>
          <a:p>
            <a:pPr marL="0" lvl="0" indent="0" rtl="0">
              <a:spcBef>
                <a:spcPts val="0"/>
              </a:spcBef>
              <a:spcAft>
                <a:spcPts val="0"/>
              </a:spcAft>
              <a:buNone/>
            </a:pPr>
            <a:r>
              <a:rPr lang="en-IN" sz="2400" dirty="0" err="1">
                <a:latin typeface="Times New Roman"/>
                <a:ea typeface="Times New Roman"/>
                <a:cs typeface="Times New Roman"/>
                <a:sym typeface="Times New Roman"/>
              </a:rPr>
              <a:t>Sanket</a:t>
            </a:r>
            <a:r>
              <a:rPr lang="en-IN" sz="2400" dirty="0">
                <a:latin typeface="Times New Roman"/>
                <a:ea typeface="Times New Roman"/>
                <a:cs typeface="Times New Roman"/>
                <a:sym typeface="Times New Roman"/>
              </a:rPr>
              <a:t> </a:t>
            </a:r>
            <a:r>
              <a:rPr lang="en-IN" sz="2400" dirty="0" err="1">
                <a:latin typeface="Times New Roman"/>
                <a:ea typeface="Times New Roman"/>
                <a:cs typeface="Times New Roman"/>
                <a:sym typeface="Times New Roman"/>
              </a:rPr>
              <a:t>Hanagandi</a:t>
            </a:r>
            <a:r>
              <a:rPr lang="en-IN" sz="2400" dirty="0">
                <a:latin typeface="Times New Roman"/>
                <a:ea typeface="Times New Roman"/>
                <a:cs typeface="Times New Roman"/>
                <a:sym typeface="Times New Roman"/>
              </a:rPr>
              <a:t> – 201IT154</a:t>
            </a:r>
            <a:endParaRPr sz="2400" dirty="0">
              <a:latin typeface="Times New Roman"/>
              <a:ea typeface="Times New Roman"/>
              <a:cs typeface="Times New Roman"/>
              <a:sym typeface="Times New Roman"/>
            </a:endParaRPr>
          </a:p>
          <a:p>
            <a:pPr marL="0" lvl="0" indent="0" rtl="0">
              <a:spcBef>
                <a:spcPts val="0"/>
              </a:spcBef>
              <a:spcAft>
                <a:spcPts val="0"/>
              </a:spcAft>
              <a:buNone/>
            </a:pPr>
            <a:r>
              <a:rPr lang="en" sz="2400" dirty="0">
                <a:latin typeface="Times New Roman"/>
                <a:ea typeface="Times New Roman"/>
                <a:cs typeface="Times New Roman"/>
                <a:sym typeface="Times New Roman"/>
              </a:rPr>
              <a:t>Mayur Jinde - 201IT135</a:t>
            </a:r>
            <a:endParaRPr sz="2400" dirty="0">
              <a:latin typeface="Times New Roman"/>
              <a:ea typeface="Times New Roman"/>
              <a:cs typeface="Times New Roman"/>
              <a:sym typeface="Times New Roman"/>
            </a:endParaRPr>
          </a:p>
        </p:txBody>
      </p:sp>
      <p:sp>
        <p:nvSpPr>
          <p:cNvPr id="87" name="Google Shape;87;p13"/>
          <p:cNvSpPr txBox="1"/>
          <p:nvPr/>
        </p:nvSpPr>
        <p:spPr>
          <a:xfrm>
            <a:off x="2957175" y="375975"/>
            <a:ext cx="3677700" cy="785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900" i="1" dirty="0">
                <a:solidFill>
                  <a:schemeClr val="lt1"/>
                </a:solidFill>
                <a:latin typeface="Times New Roman"/>
                <a:ea typeface="Times New Roman"/>
                <a:cs typeface="Times New Roman"/>
                <a:sym typeface="Times New Roman"/>
              </a:rPr>
              <a:t>IT254 Project</a:t>
            </a:r>
            <a:endParaRPr sz="3900" i="1"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body" idx="1"/>
          </p:nvPr>
        </p:nvSpPr>
        <p:spPr>
          <a:xfrm>
            <a:off x="328575" y="1888494"/>
            <a:ext cx="8520600" cy="16101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 sz="2000" dirty="0"/>
              <a:t>The future work would be to work on placing the order and including the payment opotion to our website.</a:t>
            </a:r>
            <a:endParaRPr sz="2000" dirty="0"/>
          </a:p>
        </p:txBody>
      </p:sp>
      <p:sp>
        <p:nvSpPr>
          <p:cNvPr id="138" name="Google Shape;138;p20"/>
          <p:cNvSpPr txBox="1"/>
          <p:nvPr/>
        </p:nvSpPr>
        <p:spPr>
          <a:xfrm>
            <a:off x="328575" y="315950"/>
            <a:ext cx="27045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a:solidFill>
                  <a:schemeClr val="lt1"/>
                </a:solidFill>
                <a:latin typeface="Roboto"/>
                <a:ea typeface="Roboto"/>
                <a:cs typeface="Roboto"/>
                <a:sym typeface="Roboto"/>
              </a:rPr>
              <a:t>Future Work</a:t>
            </a:r>
            <a:endParaRPr sz="2600">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22B7E-4693-FAC9-DD8A-5628D9837DBB}"/>
              </a:ext>
            </a:extLst>
          </p:cNvPr>
          <p:cNvSpPr>
            <a:spLocks noGrp="1"/>
          </p:cNvSpPr>
          <p:nvPr>
            <p:ph type="title"/>
          </p:nvPr>
        </p:nvSpPr>
        <p:spPr>
          <a:xfrm>
            <a:off x="254550" y="10140"/>
            <a:ext cx="3803100" cy="755700"/>
          </a:xfrm>
        </p:spPr>
        <p:txBody>
          <a:bodyPr>
            <a:normAutofit/>
          </a:bodyPr>
          <a:lstStyle/>
          <a:p>
            <a:r>
              <a:rPr lang="en-IN" dirty="0"/>
              <a:t>Individual Contribution</a:t>
            </a:r>
          </a:p>
        </p:txBody>
      </p:sp>
      <p:sp>
        <p:nvSpPr>
          <p:cNvPr id="3" name="Text Placeholder 2">
            <a:extLst>
              <a:ext uri="{FF2B5EF4-FFF2-40B4-BE49-F238E27FC236}">
                <a16:creationId xmlns:a16="http://schemas.microsoft.com/office/drawing/2014/main" id="{86A578F6-8EF4-683B-AC15-ECCB97423163}"/>
              </a:ext>
            </a:extLst>
          </p:cNvPr>
          <p:cNvSpPr>
            <a:spLocks noGrp="1"/>
          </p:cNvSpPr>
          <p:nvPr>
            <p:ph type="body" idx="1"/>
          </p:nvPr>
        </p:nvSpPr>
        <p:spPr>
          <a:xfrm>
            <a:off x="114300" y="1335882"/>
            <a:ext cx="7336631" cy="3111678"/>
          </a:xfrm>
        </p:spPr>
        <p:txBody>
          <a:bodyPr>
            <a:normAutofit/>
          </a:bodyPr>
          <a:lstStyle/>
          <a:p>
            <a:pPr marL="152400" indent="0">
              <a:buNone/>
            </a:pPr>
            <a:r>
              <a:rPr lang="en-IN" sz="1600" dirty="0" err="1"/>
              <a:t>Sanket</a:t>
            </a:r>
            <a:r>
              <a:rPr lang="en-IN" sz="1600" dirty="0"/>
              <a:t> : Worked on the server side part and designed the registration page.</a:t>
            </a:r>
          </a:p>
          <a:p>
            <a:pPr marL="152400" indent="0">
              <a:buNone/>
            </a:pPr>
            <a:endParaRPr lang="en-IN" sz="1600" dirty="0"/>
          </a:p>
          <a:p>
            <a:pPr marL="152400" indent="0">
              <a:buNone/>
            </a:pPr>
            <a:r>
              <a:rPr lang="en-IN" sz="1600" dirty="0"/>
              <a:t>Mayur Jinde: Worked on the frontend part and collected the various details of the products.</a:t>
            </a:r>
          </a:p>
        </p:txBody>
      </p:sp>
    </p:spTree>
    <p:extLst>
      <p:ext uri="{BB962C8B-B14F-4D97-AF65-F5344CB8AC3E}">
        <p14:creationId xmlns:p14="http://schemas.microsoft.com/office/powerpoint/2010/main" val="3846476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07450" y="3325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Outline</a:t>
            </a:r>
            <a:endParaRPr dirty="0"/>
          </a:p>
        </p:txBody>
      </p:sp>
      <p:sp>
        <p:nvSpPr>
          <p:cNvPr id="93" name="Google Shape;93;p14"/>
          <p:cNvSpPr txBox="1"/>
          <p:nvPr/>
        </p:nvSpPr>
        <p:spPr>
          <a:xfrm>
            <a:off x="307450" y="1579700"/>
            <a:ext cx="8311500" cy="2400627"/>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Clr>
                <a:schemeClr val="lt1"/>
              </a:buClr>
              <a:buSzPts val="2400"/>
              <a:buFont typeface="Roboto"/>
              <a:buChar char="●"/>
            </a:pPr>
            <a:r>
              <a:rPr lang="en" sz="2400" dirty="0">
                <a:solidFill>
                  <a:schemeClr val="lt1"/>
                </a:solidFill>
                <a:latin typeface="Roboto"/>
                <a:ea typeface="Roboto"/>
                <a:cs typeface="Roboto"/>
                <a:sym typeface="Roboto"/>
              </a:rPr>
              <a:t>Introduction and Objective</a:t>
            </a:r>
            <a:endParaRPr sz="2400" dirty="0">
              <a:solidFill>
                <a:schemeClr val="lt1"/>
              </a:solidFill>
              <a:latin typeface="Roboto"/>
              <a:ea typeface="Roboto"/>
              <a:cs typeface="Roboto"/>
              <a:sym typeface="Roboto"/>
            </a:endParaRPr>
          </a:p>
          <a:p>
            <a:pPr marL="457200" lvl="0" indent="-381000" algn="l" rtl="0">
              <a:spcBef>
                <a:spcPts val="0"/>
              </a:spcBef>
              <a:spcAft>
                <a:spcPts val="0"/>
              </a:spcAft>
              <a:buClr>
                <a:schemeClr val="lt1"/>
              </a:buClr>
              <a:buSzPts val="2400"/>
              <a:buFont typeface="Roboto"/>
              <a:buChar char="●"/>
            </a:pPr>
            <a:r>
              <a:rPr lang="en" sz="2400" dirty="0">
                <a:solidFill>
                  <a:schemeClr val="lt1"/>
                </a:solidFill>
                <a:latin typeface="Roboto"/>
                <a:ea typeface="Roboto"/>
                <a:cs typeface="Roboto"/>
                <a:sym typeface="Roboto"/>
              </a:rPr>
              <a:t>Methodology</a:t>
            </a:r>
            <a:endParaRPr sz="2400" dirty="0">
              <a:solidFill>
                <a:schemeClr val="lt1"/>
              </a:solidFill>
              <a:latin typeface="Roboto"/>
              <a:ea typeface="Roboto"/>
              <a:cs typeface="Roboto"/>
              <a:sym typeface="Roboto"/>
            </a:endParaRPr>
          </a:p>
          <a:p>
            <a:pPr marL="457200" lvl="0" indent="-381000" algn="l" rtl="0">
              <a:spcBef>
                <a:spcPts val="0"/>
              </a:spcBef>
              <a:spcAft>
                <a:spcPts val="0"/>
              </a:spcAft>
              <a:buClr>
                <a:schemeClr val="lt1"/>
              </a:buClr>
              <a:buSzPts val="2400"/>
              <a:buFont typeface="Roboto"/>
              <a:buChar char="●"/>
            </a:pPr>
            <a:r>
              <a:rPr lang="en" sz="2400" dirty="0">
                <a:solidFill>
                  <a:schemeClr val="lt1"/>
                </a:solidFill>
                <a:latin typeface="Roboto"/>
                <a:ea typeface="Roboto"/>
                <a:cs typeface="Roboto"/>
                <a:sym typeface="Roboto"/>
              </a:rPr>
              <a:t>Results</a:t>
            </a:r>
            <a:endParaRPr sz="2400" dirty="0">
              <a:solidFill>
                <a:schemeClr val="lt1"/>
              </a:solidFill>
              <a:latin typeface="Roboto"/>
              <a:ea typeface="Roboto"/>
              <a:cs typeface="Roboto"/>
              <a:sym typeface="Roboto"/>
            </a:endParaRPr>
          </a:p>
          <a:p>
            <a:pPr marL="457200" lvl="0" indent="-381000" algn="l" rtl="0">
              <a:spcBef>
                <a:spcPts val="0"/>
              </a:spcBef>
              <a:spcAft>
                <a:spcPts val="0"/>
              </a:spcAft>
              <a:buClr>
                <a:schemeClr val="lt1"/>
              </a:buClr>
              <a:buSzPts val="2400"/>
              <a:buFont typeface="Roboto"/>
              <a:buChar char="●"/>
            </a:pPr>
            <a:r>
              <a:rPr lang="en" sz="2400" dirty="0">
                <a:solidFill>
                  <a:schemeClr val="lt1"/>
                </a:solidFill>
                <a:latin typeface="Roboto"/>
                <a:ea typeface="Roboto"/>
                <a:cs typeface="Roboto"/>
                <a:sym typeface="Roboto"/>
              </a:rPr>
              <a:t>Future Work</a:t>
            </a:r>
          </a:p>
          <a:p>
            <a:pPr marL="457200" lvl="0" indent="-381000" algn="l" rtl="0">
              <a:spcBef>
                <a:spcPts val="0"/>
              </a:spcBef>
              <a:spcAft>
                <a:spcPts val="0"/>
              </a:spcAft>
              <a:buClr>
                <a:schemeClr val="lt1"/>
              </a:buClr>
              <a:buSzPts val="2400"/>
              <a:buFont typeface="Roboto"/>
              <a:buChar char="●"/>
            </a:pPr>
            <a:r>
              <a:rPr lang="en" sz="2400" dirty="0">
                <a:solidFill>
                  <a:schemeClr val="lt1"/>
                </a:solidFill>
                <a:latin typeface="Roboto"/>
                <a:ea typeface="Roboto"/>
                <a:cs typeface="Roboto"/>
                <a:sym typeface="Roboto"/>
              </a:rPr>
              <a:t>Individual Contribution</a:t>
            </a:r>
            <a:endParaRPr sz="2400" dirty="0">
              <a:solidFill>
                <a:schemeClr val="lt1"/>
              </a:solidFill>
              <a:latin typeface="Roboto"/>
              <a:ea typeface="Roboto"/>
              <a:cs typeface="Roboto"/>
              <a:sym typeface="Roboto"/>
            </a:endParaRPr>
          </a:p>
          <a:p>
            <a:pPr marL="0" lvl="0" indent="0" algn="l" rtl="0">
              <a:spcBef>
                <a:spcPts val="0"/>
              </a:spcBef>
              <a:spcAft>
                <a:spcPts val="0"/>
              </a:spcAft>
              <a:buNone/>
            </a:pPr>
            <a:endParaRPr sz="2400" dirty="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255600" y="306125"/>
            <a:ext cx="4687875"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Introduction and Objective</a:t>
            </a:r>
            <a:endParaRPr dirty="0"/>
          </a:p>
        </p:txBody>
      </p:sp>
      <p:sp>
        <p:nvSpPr>
          <p:cNvPr id="99" name="Google Shape;99;p15"/>
          <p:cNvSpPr txBox="1">
            <a:spLocks noGrp="1"/>
          </p:cNvSpPr>
          <p:nvPr>
            <p:ph type="body" idx="1"/>
          </p:nvPr>
        </p:nvSpPr>
        <p:spPr>
          <a:xfrm>
            <a:off x="255600" y="757238"/>
            <a:ext cx="8408400" cy="3851536"/>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r>
              <a:rPr lang="en-US" sz="2000" dirty="0"/>
              <a:t>There is a lot of demand of shopping websites in todays generation as the world is becoming more and more online. So, to make the customer access the products and services we have designed a shopping website.</a:t>
            </a:r>
          </a:p>
          <a:p>
            <a:pPr marL="0" lvl="0" indent="0" algn="l" rtl="0">
              <a:spcBef>
                <a:spcPts val="1200"/>
              </a:spcBef>
              <a:spcAft>
                <a:spcPts val="1200"/>
              </a:spcAft>
              <a:buNone/>
            </a:pPr>
            <a:r>
              <a:rPr lang="en-US" sz="2000" dirty="0"/>
              <a:t>Objectives of our Project: Creating the product catalog models, adding them to the administration site, and building the basic views to display the catalog. Then, designing the registration form to collect and store the user data in the database.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297412" y="102819"/>
            <a:ext cx="221814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Methodology</a:t>
            </a:r>
            <a:endParaRPr dirty="0"/>
          </a:p>
        </p:txBody>
      </p:sp>
      <p:sp>
        <p:nvSpPr>
          <p:cNvPr id="105" name="Google Shape;105;p16"/>
          <p:cNvSpPr txBox="1"/>
          <p:nvPr/>
        </p:nvSpPr>
        <p:spPr>
          <a:xfrm>
            <a:off x="236249" y="638182"/>
            <a:ext cx="7671000" cy="4339619"/>
          </a:xfrm>
          <a:prstGeom prst="rect">
            <a:avLst/>
          </a:prstGeom>
          <a:noFill/>
          <a:ln>
            <a:noFill/>
          </a:ln>
        </p:spPr>
        <p:txBody>
          <a:bodyPr spcFirstLastPara="1" wrap="square" lIns="91425" tIns="91425" rIns="91425" bIns="91425" anchor="t" anchorCtr="0">
            <a:spAutoFit/>
          </a:bodyPr>
          <a:lstStyle/>
          <a:p>
            <a:pPr marL="88900" lvl="0" algn="l" rtl="0">
              <a:spcBef>
                <a:spcPts val="0"/>
              </a:spcBef>
              <a:spcAft>
                <a:spcPts val="0"/>
              </a:spcAft>
              <a:buClr>
                <a:schemeClr val="dk2"/>
              </a:buClr>
              <a:buSzPts val="2200"/>
            </a:pPr>
            <a:r>
              <a:rPr lang="en-US" sz="1800" dirty="0"/>
              <a:t>The whole project was divided into set of modules and the modules were built independently and then clubbed to form a complete webapp. The modules were:</a:t>
            </a:r>
          </a:p>
          <a:p>
            <a:pPr marL="88900" lvl="0" algn="l" rtl="0">
              <a:spcBef>
                <a:spcPts val="0"/>
              </a:spcBef>
              <a:spcAft>
                <a:spcPts val="0"/>
              </a:spcAft>
              <a:buClr>
                <a:schemeClr val="dk2"/>
              </a:buClr>
              <a:buSzPts val="2200"/>
            </a:pPr>
            <a:r>
              <a:rPr lang="en-US" sz="1800" dirty="0"/>
              <a:t>• Frontend HTML/CSS pages: Basic HTML pages of the complete project were created. The basic HTML pages which were created in the first module were given styling’s and work on aesthetics of the pages was done.</a:t>
            </a:r>
          </a:p>
          <a:p>
            <a:pPr marL="88900" lvl="0" algn="l" rtl="0">
              <a:spcBef>
                <a:spcPts val="0"/>
              </a:spcBef>
              <a:spcAft>
                <a:spcPts val="0"/>
              </a:spcAft>
              <a:buClr>
                <a:schemeClr val="dk2"/>
              </a:buClr>
              <a:buSzPts val="2200"/>
            </a:pPr>
            <a:r>
              <a:rPr lang="en-US" sz="1800" dirty="0"/>
              <a:t>• Dynamic URL linking of the pages: All the pages created for the frontend were dynamically linked to each other, using links we passed the required data for the next page to render. </a:t>
            </a:r>
          </a:p>
          <a:p>
            <a:pPr marL="88900" lvl="0" algn="l" rtl="0">
              <a:spcBef>
                <a:spcPts val="0"/>
              </a:spcBef>
              <a:spcAft>
                <a:spcPts val="0"/>
              </a:spcAft>
              <a:buClr>
                <a:schemeClr val="dk2"/>
              </a:buClr>
              <a:buSzPts val="2200"/>
            </a:pPr>
            <a:r>
              <a:rPr lang="en-US" sz="1800" dirty="0"/>
              <a:t>• Creating views and models: Views contain the functions which will fetch the data from database and will pass this data to the HTML pages to render the data, models are used to create tables for the database. </a:t>
            </a:r>
          </a:p>
          <a:p>
            <a:pPr marL="88900" lvl="0" algn="l" rtl="0">
              <a:spcBef>
                <a:spcPts val="0"/>
              </a:spcBef>
              <a:spcAft>
                <a:spcPts val="0"/>
              </a:spcAft>
              <a:buClr>
                <a:schemeClr val="dk2"/>
              </a:buClr>
              <a:buSzPts val="2200"/>
            </a:pPr>
            <a:r>
              <a:rPr lang="en-US" sz="1800" dirty="0"/>
              <a:t>• Server side handling: Storing the customers data in the XAMPP(open source web server) MySQL database.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FC89B-FEED-6CF9-5371-972A1697A49B}"/>
              </a:ext>
            </a:extLst>
          </p:cNvPr>
          <p:cNvSpPr>
            <a:spLocks noGrp="1"/>
          </p:cNvSpPr>
          <p:nvPr>
            <p:ph type="title"/>
          </p:nvPr>
        </p:nvSpPr>
        <p:spPr>
          <a:xfrm>
            <a:off x="168825" y="67100"/>
            <a:ext cx="8520600" cy="607800"/>
          </a:xfrm>
        </p:spPr>
        <p:txBody>
          <a:bodyPr>
            <a:normAutofit fontScale="90000"/>
          </a:bodyPr>
          <a:lstStyle/>
          <a:p>
            <a:r>
              <a:rPr lang="en-IN" dirty="0"/>
              <a:t>Flow Chart</a:t>
            </a:r>
          </a:p>
        </p:txBody>
      </p:sp>
      <p:pic>
        <p:nvPicPr>
          <p:cNvPr id="6" name="Picture 5">
            <a:extLst>
              <a:ext uri="{FF2B5EF4-FFF2-40B4-BE49-F238E27FC236}">
                <a16:creationId xmlns:a16="http://schemas.microsoft.com/office/drawing/2014/main" id="{FE6B9285-3D9F-F7CA-7B45-1DB6603DD224}"/>
              </a:ext>
            </a:extLst>
          </p:cNvPr>
          <p:cNvPicPr>
            <a:picLocks noChangeAspect="1"/>
          </p:cNvPicPr>
          <p:nvPr/>
        </p:nvPicPr>
        <p:blipFill>
          <a:blip r:embed="rId2"/>
          <a:stretch>
            <a:fillRect/>
          </a:stretch>
        </p:blipFill>
        <p:spPr>
          <a:xfrm>
            <a:off x="301390" y="674900"/>
            <a:ext cx="8541219" cy="4046227"/>
          </a:xfrm>
          <a:prstGeom prst="rect">
            <a:avLst/>
          </a:prstGeom>
        </p:spPr>
      </p:pic>
    </p:spTree>
    <p:extLst>
      <p:ext uri="{BB962C8B-B14F-4D97-AF65-F5344CB8AC3E}">
        <p14:creationId xmlns:p14="http://schemas.microsoft.com/office/powerpoint/2010/main" val="2031106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3" name="Title 2">
            <a:extLst>
              <a:ext uri="{FF2B5EF4-FFF2-40B4-BE49-F238E27FC236}">
                <a16:creationId xmlns:a16="http://schemas.microsoft.com/office/drawing/2014/main" id="{F103D51D-09FF-7CFC-0159-1C5C692153F5}"/>
              </a:ext>
            </a:extLst>
          </p:cNvPr>
          <p:cNvSpPr>
            <a:spLocks noGrp="1"/>
          </p:cNvSpPr>
          <p:nvPr>
            <p:ph type="title"/>
          </p:nvPr>
        </p:nvSpPr>
        <p:spPr>
          <a:xfrm>
            <a:off x="296936" y="162494"/>
            <a:ext cx="2808000" cy="532632"/>
          </a:xfrm>
        </p:spPr>
        <p:txBody>
          <a:bodyPr>
            <a:normAutofit/>
          </a:bodyPr>
          <a:lstStyle/>
          <a:p>
            <a:r>
              <a:rPr lang="en-IN" sz="2200" dirty="0"/>
              <a:t>Results</a:t>
            </a:r>
          </a:p>
        </p:txBody>
      </p:sp>
      <p:pic>
        <p:nvPicPr>
          <p:cNvPr id="4" name="Picture 3">
            <a:extLst>
              <a:ext uri="{FF2B5EF4-FFF2-40B4-BE49-F238E27FC236}">
                <a16:creationId xmlns:a16="http://schemas.microsoft.com/office/drawing/2014/main" id="{7C8D9D30-24B1-2EA7-9E94-2CA5E3C0EC04}"/>
              </a:ext>
            </a:extLst>
          </p:cNvPr>
          <p:cNvPicPr>
            <a:picLocks noChangeAspect="1"/>
          </p:cNvPicPr>
          <p:nvPr/>
        </p:nvPicPr>
        <p:blipFill>
          <a:blip r:embed="rId3"/>
          <a:stretch>
            <a:fillRect/>
          </a:stretch>
        </p:blipFill>
        <p:spPr>
          <a:xfrm>
            <a:off x="348764" y="871538"/>
            <a:ext cx="7935735" cy="3750469"/>
          </a:xfrm>
          <a:prstGeom prst="rect">
            <a:avLst/>
          </a:prstGeom>
        </p:spPr>
      </p:pic>
    </p:spTree>
    <p:extLst>
      <p:ext uri="{BB962C8B-B14F-4D97-AF65-F5344CB8AC3E}">
        <p14:creationId xmlns:p14="http://schemas.microsoft.com/office/powerpoint/2010/main" val="3643912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23C70-68F1-A7CA-D8EB-767020894A46}"/>
              </a:ext>
            </a:extLst>
          </p:cNvPr>
          <p:cNvSpPr>
            <a:spLocks noGrp="1"/>
          </p:cNvSpPr>
          <p:nvPr>
            <p:ph type="title"/>
          </p:nvPr>
        </p:nvSpPr>
        <p:spPr>
          <a:xfrm>
            <a:off x="54525" y="185737"/>
            <a:ext cx="2808000" cy="461194"/>
          </a:xfrm>
        </p:spPr>
        <p:txBody>
          <a:bodyPr>
            <a:normAutofit/>
          </a:bodyPr>
          <a:lstStyle/>
          <a:p>
            <a:r>
              <a:rPr lang="en-IN" sz="1600" b="1" dirty="0">
                <a:solidFill>
                  <a:schemeClr val="bg2">
                    <a:lumMod val="50000"/>
                  </a:schemeClr>
                </a:solidFill>
              </a:rPr>
              <a:t>Product Detail Page:</a:t>
            </a:r>
          </a:p>
        </p:txBody>
      </p:sp>
      <p:pic>
        <p:nvPicPr>
          <p:cNvPr id="5" name="Picture 4">
            <a:extLst>
              <a:ext uri="{FF2B5EF4-FFF2-40B4-BE49-F238E27FC236}">
                <a16:creationId xmlns:a16="http://schemas.microsoft.com/office/drawing/2014/main" id="{0AE44695-7CEF-24D7-D970-B05B4DD36510}"/>
              </a:ext>
            </a:extLst>
          </p:cNvPr>
          <p:cNvPicPr>
            <a:picLocks noChangeAspect="1"/>
          </p:cNvPicPr>
          <p:nvPr/>
        </p:nvPicPr>
        <p:blipFill>
          <a:blip r:embed="rId2"/>
          <a:stretch>
            <a:fillRect/>
          </a:stretch>
        </p:blipFill>
        <p:spPr>
          <a:xfrm>
            <a:off x="778669" y="964117"/>
            <a:ext cx="7136606" cy="3290432"/>
          </a:xfrm>
          <a:prstGeom prst="rect">
            <a:avLst/>
          </a:prstGeom>
        </p:spPr>
      </p:pic>
    </p:spTree>
    <p:extLst>
      <p:ext uri="{BB962C8B-B14F-4D97-AF65-F5344CB8AC3E}">
        <p14:creationId xmlns:p14="http://schemas.microsoft.com/office/powerpoint/2010/main" val="2477425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F5B03D-89F8-9CD6-FDF0-31E59EC703CE}"/>
              </a:ext>
            </a:extLst>
          </p:cNvPr>
          <p:cNvSpPr txBox="1"/>
          <p:nvPr/>
        </p:nvSpPr>
        <p:spPr>
          <a:xfrm>
            <a:off x="57150" y="135731"/>
            <a:ext cx="1997663" cy="338554"/>
          </a:xfrm>
          <a:prstGeom prst="rect">
            <a:avLst/>
          </a:prstGeom>
          <a:noFill/>
        </p:spPr>
        <p:txBody>
          <a:bodyPr wrap="none" rtlCol="0">
            <a:spAutoFit/>
          </a:bodyPr>
          <a:lstStyle/>
          <a:p>
            <a:r>
              <a:rPr lang="en-IN" sz="1600" b="1" dirty="0"/>
              <a:t>Registration Page:</a:t>
            </a:r>
          </a:p>
        </p:txBody>
      </p:sp>
      <p:pic>
        <p:nvPicPr>
          <p:cNvPr id="8" name="Picture 7">
            <a:extLst>
              <a:ext uri="{FF2B5EF4-FFF2-40B4-BE49-F238E27FC236}">
                <a16:creationId xmlns:a16="http://schemas.microsoft.com/office/drawing/2014/main" id="{43750E18-368A-B78F-D2FF-4AE16EE9D0EF}"/>
              </a:ext>
            </a:extLst>
          </p:cNvPr>
          <p:cNvPicPr>
            <a:picLocks noChangeAspect="1"/>
          </p:cNvPicPr>
          <p:nvPr/>
        </p:nvPicPr>
        <p:blipFill>
          <a:blip r:embed="rId2"/>
          <a:stretch>
            <a:fillRect/>
          </a:stretch>
        </p:blipFill>
        <p:spPr>
          <a:xfrm>
            <a:off x="2143508" y="328613"/>
            <a:ext cx="4464461" cy="4619120"/>
          </a:xfrm>
          <a:prstGeom prst="rect">
            <a:avLst/>
          </a:prstGeom>
        </p:spPr>
      </p:pic>
    </p:spTree>
    <p:extLst>
      <p:ext uri="{BB962C8B-B14F-4D97-AF65-F5344CB8AC3E}">
        <p14:creationId xmlns:p14="http://schemas.microsoft.com/office/powerpoint/2010/main" val="2579097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30CA-95B4-EAFA-9EBD-36BF36AF5A78}"/>
              </a:ext>
            </a:extLst>
          </p:cNvPr>
          <p:cNvSpPr>
            <a:spLocks noGrp="1"/>
          </p:cNvSpPr>
          <p:nvPr>
            <p:ph type="title"/>
          </p:nvPr>
        </p:nvSpPr>
        <p:spPr>
          <a:xfrm>
            <a:off x="61667" y="98114"/>
            <a:ext cx="3060151" cy="505953"/>
          </a:xfrm>
        </p:spPr>
        <p:txBody>
          <a:bodyPr>
            <a:normAutofit fontScale="90000"/>
          </a:bodyPr>
          <a:lstStyle/>
          <a:p>
            <a:r>
              <a:rPr lang="en-IN" b="1" dirty="0">
                <a:solidFill>
                  <a:schemeClr val="bg2">
                    <a:lumMod val="50000"/>
                  </a:schemeClr>
                </a:solidFill>
              </a:rPr>
              <a:t>Server Side Database</a:t>
            </a:r>
            <a:r>
              <a:rPr lang="en-IN" sz="2400" b="1" dirty="0">
                <a:solidFill>
                  <a:schemeClr val="bg2">
                    <a:lumMod val="50000"/>
                  </a:schemeClr>
                </a:solidFill>
              </a:rPr>
              <a:t>:</a:t>
            </a:r>
            <a:endParaRPr lang="en-IN" dirty="0"/>
          </a:p>
        </p:txBody>
      </p:sp>
      <p:pic>
        <p:nvPicPr>
          <p:cNvPr id="5" name="Picture 4">
            <a:extLst>
              <a:ext uri="{FF2B5EF4-FFF2-40B4-BE49-F238E27FC236}">
                <a16:creationId xmlns:a16="http://schemas.microsoft.com/office/drawing/2014/main" id="{F8101603-163D-A6EB-B532-55EFEDF6F72B}"/>
              </a:ext>
            </a:extLst>
          </p:cNvPr>
          <p:cNvPicPr>
            <a:picLocks noChangeAspect="1"/>
          </p:cNvPicPr>
          <p:nvPr/>
        </p:nvPicPr>
        <p:blipFill>
          <a:blip r:embed="rId2"/>
          <a:stretch>
            <a:fillRect/>
          </a:stretch>
        </p:blipFill>
        <p:spPr>
          <a:xfrm>
            <a:off x="550189" y="785813"/>
            <a:ext cx="8043622" cy="3707606"/>
          </a:xfrm>
          <a:prstGeom prst="rect">
            <a:avLst/>
          </a:prstGeom>
        </p:spPr>
      </p:pic>
    </p:spTree>
    <p:extLst>
      <p:ext uri="{BB962C8B-B14F-4D97-AF65-F5344CB8AC3E}">
        <p14:creationId xmlns:p14="http://schemas.microsoft.com/office/powerpoint/2010/main" val="3085898654"/>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355</Words>
  <Application>Microsoft Office PowerPoint</Application>
  <PresentationFormat>On-screen Show (16:9)</PresentationFormat>
  <Paragraphs>32</Paragraphs>
  <Slides>11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Roboto</vt:lpstr>
      <vt:lpstr>Times New Roman</vt:lpstr>
      <vt:lpstr>Geometric</vt:lpstr>
      <vt:lpstr>AmazeKart                        -a shopping website</vt:lpstr>
      <vt:lpstr>Outline</vt:lpstr>
      <vt:lpstr>Introduction and Objective</vt:lpstr>
      <vt:lpstr>Methodology</vt:lpstr>
      <vt:lpstr>Flow Chart</vt:lpstr>
      <vt:lpstr>Results</vt:lpstr>
      <vt:lpstr>Product Detail Page:</vt:lpstr>
      <vt:lpstr>PowerPoint Presentation</vt:lpstr>
      <vt:lpstr>Server Side Database:</vt:lpstr>
      <vt:lpstr>PowerPoint Presentation</vt:lpstr>
      <vt:lpstr>Individual 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Mayur Jinde</dc:creator>
  <cp:lastModifiedBy>Mayur Jinde</cp:lastModifiedBy>
  <cp:revision>3</cp:revision>
  <dcterms:modified xsi:type="dcterms:W3CDTF">2022-05-09T07:17:27Z</dcterms:modified>
</cp:coreProperties>
</file>