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298" r:id="rId2"/>
    <p:sldId id="295" r:id="rId3"/>
    <p:sldId id="257" r:id="rId4"/>
    <p:sldId id="327" r:id="rId5"/>
    <p:sldId id="258" r:id="rId6"/>
    <p:sldId id="260" r:id="rId7"/>
    <p:sldId id="328" r:id="rId8"/>
    <p:sldId id="262" r:id="rId9"/>
    <p:sldId id="264" r:id="rId10"/>
    <p:sldId id="303" r:id="rId11"/>
    <p:sldId id="304" r:id="rId12"/>
    <p:sldId id="267" r:id="rId13"/>
    <p:sldId id="268" r:id="rId14"/>
    <p:sldId id="269" r:id="rId15"/>
    <p:sldId id="305" r:id="rId16"/>
    <p:sldId id="306" r:id="rId17"/>
    <p:sldId id="307" r:id="rId18"/>
    <p:sldId id="308" r:id="rId19"/>
    <p:sldId id="311" r:id="rId20"/>
    <p:sldId id="309" r:id="rId21"/>
    <p:sldId id="312" r:id="rId22"/>
    <p:sldId id="313" r:id="rId23"/>
    <p:sldId id="283" r:id="rId24"/>
    <p:sldId id="314" r:id="rId25"/>
    <p:sldId id="315" r:id="rId26"/>
    <p:sldId id="316" r:id="rId27"/>
    <p:sldId id="317" r:id="rId28"/>
    <p:sldId id="318" r:id="rId29"/>
    <p:sldId id="319" r:id="rId30"/>
    <p:sldId id="320" r:id="rId31"/>
    <p:sldId id="337" r:id="rId32"/>
    <p:sldId id="321" r:id="rId33"/>
    <p:sldId id="322" r:id="rId34"/>
    <p:sldId id="323" r:id="rId35"/>
    <p:sldId id="324" r:id="rId36"/>
    <p:sldId id="325" r:id="rId37"/>
    <p:sldId id="326" r:id="rId38"/>
    <p:sldId id="329" r:id="rId39"/>
    <p:sldId id="330" r:id="rId40"/>
    <p:sldId id="331" r:id="rId41"/>
    <p:sldId id="332" r:id="rId42"/>
    <p:sldId id="333" r:id="rId43"/>
    <p:sldId id="334" r:id="rId44"/>
    <p:sldId id="335" r:id="rId45"/>
    <p:sldId id="292" r:id="rId46"/>
    <p:sldId id="296" r:id="rId47"/>
    <p:sldId id="293" r:id="rId4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5196" autoAdjust="0"/>
  </p:normalViewPr>
  <p:slideViewPr>
    <p:cSldViewPr>
      <p:cViewPr varScale="1">
        <p:scale>
          <a:sx n="96" d="100"/>
          <a:sy n="96" d="100"/>
        </p:scale>
        <p:origin x="120" y="7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 Kumar" userId="e8b99620d59d5f35" providerId="LiveId" clId="{AEF73DA9-7C66-4455-9D5A-73CAB4C9D1BF}"/>
    <pc:docChg chg="undo redo custSel addSld modSld">
      <pc:chgData name="Ritik Kumar" userId="e8b99620d59d5f35" providerId="LiveId" clId="{AEF73DA9-7C66-4455-9D5A-73CAB4C9D1BF}" dt="2023-11-21T13:24:26.884" v="192" actId="20577"/>
      <pc:docMkLst>
        <pc:docMk/>
      </pc:docMkLst>
      <pc:sldChg chg="modSp mod">
        <pc:chgData name="Ritik Kumar" userId="e8b99620d59d5f35" providerId="LiveId" clId="{AEF73DA9-7C66-4455-9D5A-73CAB4C9D1BF}" dt="2023-11-21T11:32:38.626" v="105" actId="20577"/>
        <pc:sldMkLst>
          <pc:docMk/>
          <pc:sldMk cId="0" sldId="258"/>
        </pc:sldMkLst>
        <pc:spChg chg="mod">
          <ac:chgData name="Ritik Kumar" userId="e8b99620d59d5f35" providerId="LiveId" clId="{AEF73DA9-7C66-4455-9D5A-73CAB4C9D1BF}" dt="2023-11-21T11:32:38.626" v="105" actId="20577"/>
          <ac:spMkLst>
            <pc:docMk/>
            <pc:sldMk cId="0" sldId="258"/>
            <ac:spMk id="2" creationId="{90D96693-34FA-A8CB-F884-BE2C3962F64B}"/>
          </ac:spMkLst>
        </pc:spChg>
      </pc:sldChg>
      <pc:sldChg chg="modSp mod">
        <pc:chgData name="Ritik Kumar" userId="e8b99620d59d5f35" providerId="LiveId" clId="{AEF73DA9-7C66-4455-9D5A-73CAB4C9D1BF}" dt="2023-11-21T13:05:10.434" v="162" actId="1076"/>
        <pc:sldMkLst>
          <pc:docMk/>
          <pc:sldMk cId="0" sldId="260"/>
        </pc:sldMkLst>
        <pc:spChg chg="mod">
          <ac:chgData name="Ritik Kumar" userId="e8b99620d59d5f35" providerId="LiveId" clId="{AEF73DA9-7C66-4455-9D5A-73CAB4C9D1BF}" dt="2023-11-21T13:05:10.434" v="162" actId="1076"/>
          <ac:spMkLst>
            <pc:docMk/>
            <pc:sldMk cId="0" sldId="260"/>
            <ac:spMk id="2" creationId="{DCEF0817-CFDF-8C06-E7DA-877BA9149E1C}"/>
          </ac:spMkLst>
        </pc:spChg>
      </pc:sldChg>
      <pc:sldChg chg="modSp add mod">
        <pc:chgData name="Ritik Kumar" userId="e8b99620d59d5f35" providerId="LiveId" clId="{AEF73DA9-7C66-4455-9D5A-73CAB4C9D1BF}" dt="2023-11-21T13:24:26.884" v="192" actId="20577"/>
        <pc:sldMkLst>
          <pc:docMk/>
          <pc:sldMk cId="2022944251" sldId="328"/>
        </pc:sldMkLst>
        <pc:spChg chg="mod">
          <ac:chgData name="Ritik Kumar" userId="e8b99620d59d5f35" providerId="LiveId" clId="{AEF73DA9-7C66-4455-9D5A-73CAB4C9D1BF}" dt="2023-11-21T13:24:26.884" v="192" actId="20577"/>
          <ac:spMkLst>
            <pc:docMk/>
            <pc:sldMk cId="2022944251" sldId="328"/>
            <ac:spMk id="2" creationId="{DCEF0817-CFDF-8C06-E7DA-877BA9149E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257175"/>
          </a:xfrm>
          <a:prstGeom prst="rect">
            <a:avLst/>
          </a:prstGeom>
        </p:spPr>
        <p:txBody>
          <a:bodyPr vert="horz" lIns="91440" tIns="45720" rIns="91440" bIns="45720" rtlCol="0"/>
          <a:lstStyle>
            <a:lvl1pPr algn="r">
              <a:defRPr sz="1200"/>
            </a:lvl1pPr>
          </a:lstStyle>
          <a:p>
            <a:fld id="{D63A9B65-107A-49ED-8098-62FF882F4360}" type="datetimeFigureOut">
              <a:rPr lang="en-US" smtClean="0"/>
              <a:pPr/>
              <a:t>3/25/2024</a:t>
            </a:fld>
            <a:endParaRPr lang="en-US"/>
          </a:p>
        </p:txBody>
      </p:sp>
      <p:sp>
        <p:nvSpPr>
          <p:cNvPr id="4" name="Footer Placeholder 3"/>
          <p:cNvSpPr>
            <a:spLocks noGrp="1"/>
          </p:cNvSpPr>
          <p:nvPr>
            <p:ph type="ftr" sz="quarter" idx="2"/>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4884738"/>
            <a:ext cx="3962400" cy="257175"/>
          </a:xfrm>
          <a:prstGeom prst="rect">
            <a:avLst/>
          </a:prstGeom>
        </p:spPr>
        <p:txBody>
          <a:bodyPr vert="horz" lIns="91440" tIns="45720" rIns="91440" bIns="45720" rtlCol="0" anchor="b"/>
          <a:lstStyle>
            <a:lvl1pPr algn="r">
              <a:defRPr sz="1200"/>
            </a:lvl1pPr>
          </a:lstStyle>
          <a:p>
            <a:fld id="{1BC836A6-7D3F-4FC0-A280-C69E32B4509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1BA1999-B16F-4B91-A4E1-32B86E4A92DD}" type="datetimeFigureOut">
              <a:rPr lang="en-US" smtClean="0"/>
              <a:pPr/>
              <a:t>3/25/2024</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986A8153-28D2-4D2D-A3BF-BD98B363136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0:notes"/>
          <p:cNvSpPr txBox="1">
            <a:spLocks noGrp="1"/>
          </p:cNvSpPr>
          <p:nvPr>
            <p:ph type="body" idx="1"/>
          </p:nvPr>
        </p:nvSpPr>
        <p:spPr>
          <a:xfrm>
            <a:off x="914400" y="2443163"/>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606f1c2d_3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606f1c2d_30:notes"/>
          <p:cNvSpPr txBox="1">
            <a:spLocks noGrp="1"/>
          </p:cNvSpPr>
          <p:nvPr>
            <p:ph type="body" idx="1"/>
          </p:nvPr>
        </p:nvSpPr>
        <p:spPr>
          <a:xfrm>
            <a:off x="914400" y="2443163"/>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4712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9134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0143" y="369209"/>
            <a:ext cx="5883712" cy="482600"/>
          </a:xfrm>
          <a:prstGeom prst="rect">
            <a:avLst/>
          </a:prstGeom>
        </p:spPr>
        <p:txBody>
          <a:bodyPr wrap="square" lIns="0" tIns="0" rIns="0" bIns="0">
            <a:spAutoFit/>
          </a:bodyPr>
          <a:lstStyle>
            <a:lvl1pPr>
              <a:defRPr sz="30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10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7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10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7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105"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7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105"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7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105"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mbria"/>
                <a:cs typeface="Cambria"/>
              </a:defRPr>
            </a:lvl1pPr>
          </a:lstStyle>
          <a:p>
            <a:pPr marL="12700">
              <a:lnSpc>
                <a:spcPct val="100000"/>
              </a:lnSpc>
              <a:spcBef>
                <a:spcPts val="60"/>
              </a:spcBef>
            </a:pPr>
            <a:endParaRPr spc="7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82"/>
        <p:cNvGrpSpPr/>
        <p:nvPr/>
      </p:nvGrpSpPr>
      <p:grpSpPr>
        <a:xfrm>
          <a:off x="0" y="0"/>
          <a:ext cx="0" cy="0"/>
          <a:chOff x="0" y="0"/>
          <a:chExt cx="0" cy="0"/>
        </a:xfrm>
      </p:grpSpPr>
      <p:sp>
        <p:nvSpPr>
          <p:cNvPr id="122" name="Google Shape;122;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4800"/>
              <a:buNone/>
              <a:defRPr sz="4800">
                <a:solidFill>
                  <a:srgbClr val="FFFFFF"/>
                </a:solidFill>
              </a:defRPr>
            </a:lvl2pPr>
            <a:lvl3pPr lvl="2" algn="r" rtl="0">
              <a:spcBef>
                <a:spcPts val="0"/>
              </a:spcBef>
              <a:spcAft>
                <a:spcPts val="0"/>
              </a:spcAft>
              <a:buClr>
                <a:srgbClr val="FFFFFF"/>
              </a:buClr>
              <a:buSzPts val="4800"/>
              <a:buNone/>
              <a:defRPr sz="4800">
                <a:solidFill>
                  <a:srgbClr val="FFFFFF"/>
                </a:solidFill>
              </a:defRPr>
            </a:lvl3pPr>
            <a:lvl4pPr lvl="3" algn="r" rtl="0">
              <a:spcBef>
                <a:spcPts val="0"/>
              </a:spcBef>
              <a:spcAft>
                <a:spcPts val="0"/>
              </a:spcAft>
              <a:buClr>
                <a:srgbClr val="FFFFFF"/>
              </a:buClr>
              <a:buSzPts val="4800"/>
              <a:buNone/>
              <a:defRPr sz="4800">
                <a:solidFill>
                  <a:srgbClr val="FFFFFF"/>
                </a:solidFill>
              </a:defRPr>
            </a:lvl4pPr>
            <a:lvl5pPr lvl="4" algn="r" rtl="0">
              <a:spcBef>
                <a:spcPts val="0"/>
              </a:spcBef>
              <a:spcAft>
                <a:spcPts val="0"/>
              </a:spcAft>
              <a:buClr>
                <a:srgbClr val="FFFFFF"/>
              </a:buClr>
              <a:buSzPts val="4800"/>
              <a:buNone/>
              <a:defRPr sz="4800">
                <a:solidFill>
                  <a:srgbClr val="FFFFFF"/>
                </a:solidFill>
              </a:defRPr>
            </a:lvl5pPr>
            <a:lvl6pPr lvl="5" algn="r" rtl="0">
              <a:spcBef>
                <a:spcPts val="0"/>
              </a:spcBef>
              <a:spcAft>
                <a:spcPts val="0"/>
              </a:spcAft>
              <a:buClr>
                <a:srgbClr val="FFFFFF"/>
              </a:buClr>
              <a:buSzPts val="4800"/>
              <a:buNone/>
              <a:defRPr sz="4800">
                <a:solidFill>
                  <a:srgbClr val="FFFFFF"/>
                </a:solidFill>
              </a:defRPr>
            </a:lvl6pPr>
            <a:lvl7pPr lvl="6" algn="r" rtl="0">
              <a:spcBef>
                <a:spcPts val="0"/>
              </a:spcBef>
              <a:spcAft>
                <a:spcPts val="0"/>
              </a:spcAft>
              <a:buClr>
                <a:srgbClr val="FFFFFF"/>
              </a:buClr>
              <a:buSzPts val="4800"/>
              <a:buNone/>
              <a:defRPr sz="4800">
                <a:solidFill>
                  <a:srgbClr val="FFFFFF"/>
                </a:solidFill>
              </a:defRPr>
            </a:lvl7pPr>
            <a:lvl8pPr lvl="7" algn="r" rtl="0">
              <a:spcBef>
                <a:spcPts val="0"/>
              </a:spcBef>
              <a:spcAft>
                <a:spcPts val="0"/>
              </a:spcAft>
              <a:buClr>
                <a:srgbClr val="FFFFFF"/>
              </a:buClr>
              <a:buSzPts val="4800"/>
              <a:buNone/>
              <a:defRPr sz="4800">
                <a:solidFill>
                  <a:srgbClr val="FFFFFF"/>
                </a:solidFill>
              </a:defRPr>
            </a:lvl8pPr>
            <a:lvl9pPr lvl="8" algn="r" rtl="0">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22350"/>
          </a:xfrm>
          <a:custGeom>
            <a:avLst/>
            <a:gdLst/>
            <a:ahLst/>
            <a:cxnLst/>
            <a:rect l="l" t="t" r="r" b="b"/>
            <a:pathLst>
              <a:path w="9144000" h="1022350">
                <a:moveTo>
                  <a:pt x="9143999" y="1021799"/>
                </a:moveTo>
                <a:lnTo>
                  <a:pt x="0" y="1021799"/>
                </a:lnTo>
                <a:lnTo>
                  <a:pt x="0" y="0"/>
                </a:lnTo>
                <a:lnTo>
                  <a:pt x="9143999" y="0"/>
                </a:lnTo>
                <a:lnTo>
                  <a:pt x="9143999" y="1021799"/>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1630143" y="369209"/>
            <a:ext cx="5883712" cy="482600"/>
          </a:xfrm>
          <a:prstGeom prst="rect">
            <a:avLst/>
          </a:prstGeom>
        </p:spPr>
        <p:txBody>
          <a:bodyPr wrap="square" lIns="0" tIns="0" rIns="0" bIns="0">
            <a:spAutoFit/>
          </a:bodyPr>
          <a:lstStyle>
            <a:lvl1pPr>
              <a:defRPr sz="3000" b="0" i="0">
                <a:solidFill>
                  <a:schemeClr val="bg1"/>
                </a:solidFill>
                <a:latin typeface="Cambria"/>
                <a:cs typeface="Cambria"/>
              </a:defRPr>
            </a:lvl1pPr>
          </a:lstStyle>
          <a:p>
            <a:endParaRPr/>
          </a:p>
        </p:txBody>
      </p:sp>
      <p:sp>
        <p:nvSpPr>
          <p:cNvPr id="3" name="Holder 3"/>
          <p:cNvSpPr>
            <a:spLocks noGrp="1"/>
          </p:cNvSpPr>
          <p:nvPr>
            <p:ph type="body" idx="1"/>
          </p:nvPr>
        </p:nvSpPr>
        <p:spPr>
          <a:xfrm>
            <a:off x="395182" y="1128005"/>
            <a:ext cx="8353634" cy="3365500"/>
          </a:xfrm>
          <a:prstGeom prst="rect">
            <a:avLst/>
          </a:prstGeom>
        </p:spPr>
        <p:txBody>
          <a:bodyPr wrap="square" lIns="0" tIns="0" rIns="0" bIns="0">
            <a:spAutoFit/>
          </a:bodyPr>
          <a:lstStyle>
            <a:lvl1pPr>
              <a:defRPr sz="15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384750" y="4855286"/>
            <a:ext cx="797560" cy="214629"/>
          </a:xfrm>
          <a:prstGeom prst="rect">
            <a:avLst/>
          </a:prstGeom>
        </p:spPr>
        <p:txBody>
          <a:bodyPr wrap="square" lIns="0" tIns="0" rIns="0" bIns="0">
            <a:spAutoFit/>
          </a:bodyPr>
          <a:lstStyle>
            <a:lvl1pPr>
              <a:defRPr sz="1200" b="0" i="0">
                <a:solidFill>
                  <a:srgbClr val="888888"/>
                </a:solidFill>
                <a:latin typeface="Cambria"/>
                <a:cs typeface="Cambria"/>
              </a:defRPr>
            </a:lvl1pPr>
          </a:lstStyle>
          <a:p>
            <a:pPr marL="12700">
              <a:lnSpc>
                <a:spcPct val="100000"/>
              </a:lnSpc>
              <a:spcBef>
                <a:spcPts val="60"/>
              </a:spcBef>
            </a:pPr>
            <a:endParaRPr spc="105" dirty="0"/>
          </a:p>
        </p:txBody>
      </p:sp>
      <p:sp>
        <p:nvSpPr>
          <p:cNvPr id="5" name="Holder 5"/>
          <p:cNvSpPr>
            <a:spLocks noGrp="1"/>
          </p:cNvSpPr>
          <p:nvPr>
            <p:ph type="dt" sz="half" idx="6"/>
          </p:nvPr>
        </p:nvSpPr>
        <p:spPr>
          <a:xfrm>
            <a:off x="2223257" y="4855286"/>
            <a:ext cx="4698365" cy="214629"/>
          </a:xfrm>
          <a:prstGeom prst="rect">
            <a:avLst/>
          </a:prstGeom>
        </p:spPr>
        <p:txBody>
          <a:bodyPr wrap="square" lIns="0" tIns="0" rIns="0" bIns="0">
            <a:spAutoFit/>
          </a:bodyPr>
          <a:lstStyle>
            <a:lvl1pPr>
              <a:defRPr sz="1200" b="0" i="0">
                <a:solidFill>
                  <a:srgbClr val="888888"/>
                </a:solidFill>
                <a:latin typeface="Cambria"/>
                <a:cs typeface="Cambria"/>
              </a:defRPr>
            </a:lvl1pPr>
          </a:lstStyle>
          <a:p>
            <a:pPr marL="12700">
              <a:lnSpc>
                <a:spcPct val="100000"/>
              </a:lnSpc>
              <a:spcBef>
                <a:spcPts val="60"/>
              </a:spcBef>
            </a:pPr>
            <a:endParaRPr spc="70"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ctrTitle"/>
          </p:nvPr>
        </p:nvSpPr>
        <p:spPr>
          <a:xfrm>
            <a:off x="0" y="1205146"/>
            <a:ext cx="9220200" cy="457200"/>
          </a:xfrm>
          <a:prstGeom prst="rect">
            <a:avLst/>
          </a:prstGeom>
          <a:no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sz="3600" b="1" dirty="0">
                <a:solidFill>
                  <a:schemeClr val="tx1"/>
                </a:solidFill>
                <a:latin typeface="Times New Roman" pitchFamily="18" charset="0"/>
                <a:ea typeface="Source Sans Pro"/>
                <a:cs typeface="Times New Roman" pitchFamily="18" charset="0"/>
                <a:sym typeface="Source Sans Pro"/>
              </a:rPr>
              <a:t>Coding Platform and Tool for Plagiarism Detection</a:t>
            </a:r>
            <a:endParaRPr sz="3600" b="1" dirty="0">
              <a:solidFill>
                <a:schemeClr val="tx1"/>
              </a:solidFill>
              <a:latin typeface="Times New Roman" pitchFamily="18" charset="0"/>
              <a:ea typeface="Source Sans Pro"/>
              <a:cs typeface="Times New Roman" pitchFamily="18" charset="0"/>
              <a:sym typeface="Source Sans Pro"/>
            </a:endParaRPr>
          </a:p>
        </p:txBody>
      </p:sp>
      <p:sp>
        <p:nvSpPr>
          <p:cNvPr id="128" name="Google Shape;128;p14"/>
          <p:cNvSpPr txBox="1"/>
          <p:nvPr/>
        </p:nvSpPr>
        <p:spPr>
          <a:xfrm>
            <a:off x="1981200" y="1809750"/>
            <a:ext cx="4572000" cy="10617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latin typeface="Times New Roman" pitchFamily="18" charset="0"/>
                <a:ea typeface="Source Sans Pro"/>
                <a:cs typeface="Times New Roman" pitchFamily="18" charset="0"/>
                <a:sym typeface="Source Sans Pro"/>
              </a:rPr>
              <a:t>Presented by </a:t>
            </a:r>
            <a:endParaRPr sz="1200" dirty="0">
              <a:latin typeface="Times New Roman" pitchFamily="18" charset="0"/>
              <a:ea typeface="Source Sans Pro"/>
              <a:cs typeface="Times New Roman" pitchFamily="18" charset="0"/>
              <a:sym typeface="Source Sans Pro"/>
            </a:endParaRPr>
          </a:p>
          <a:p>
            <a:pPr marL="0" lvl="0" indent="0" algn="ctr" rtl="0">
              <a:spcBef>
                <a:spcPts val="0"/>
              </a:spcBef>
              <a:spcAft>
                <a:spcPts val="0"/>
              </a:spcAft>
              <a:buNone/>
            </a:pPr>
            <a:r>
              <a:rPr lang="en" sz="1500" dirty="0">
                <a:latin typeface="Times New Roman" pitchFamily="18" charset="0"/>
                <a:ea typeface="Source Sans Pro"/>
                <a:cs typeface="Times New Roman" pitchFamily="18" charset="0"/>
                <a:sym typeface="Source Sans Pro"/>
              </a:rPr>
              <a:t>Shaulendra Kumar (201IT159)</a:t>
            </a:r>
          </a:p>
          <a:p>
            <a:pPr algn="ctr"/>
            <a:r>
              <a:rPr lang="en" sz="1500" dirty="0">
                <a:latin typeface="Times New Roman" pitchFamily="18" charset="0"/>
                <a:ea typeface="Source Sans Pro"/>
                <a:cs typeface="Times New Roman" pitchFamily="18" charset="0"/>
                <a:sym typeface="Source Sans Pro"/>
              </a:rPr>
              <a:t>Mayur Jinde (201IT135)</a:t>
            </a:r>
          </a:p>
          <a:p>
            <a:pPr lvl="0" algn="ctr"/>
            <a:r>
              <a:rPr lang="en" sz="1500" dirty="0">
                <a:latin typeface="Times New Roman" pitchFamily="18" charset="0"/>
                <a:ea typeface="Source Sans Pro"/>
                <a:cs typeface="Times New Roman" pitchFamily="18" charset="0"/>
                <a:sym typeface="Source Sans Pro"/>
              </a:rPr>
              <a:t>Ritik Kumar (201IT250)</a:t>
            </a:r>
          </a:p>
        </p:txBody>
      </p:sp>
      <p:sp>
        <p:nvSpPr>
          <p:cNvPr id="129" name="Google Shape;129;p14"/>
          <p:cNvSpPr txBox="1"/>
          <p:nvPr/>
        </p:nvSpPr>
        <p:spPr>
          <a:xfrm>
            <a:off x="1219200" y="209550"/>
            <a:ext cx="7011500" cy="5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Times New Roman" pitchFamily="18" charset="0"/>
                <a:ea typeface="Source Sans Pro"/>
                <a:cs typeface="Times New Roman" pitchFamily="18" charset="0"/>
                <a:sym typeface="Source Sans Pro"/>
              </a:rPr>
              <a:t> </a:t>
            </a:r>
            <a:r>
              <a:rPr lang="en" sz="2400" dirty="0">
                <a:solidFill>
                  <a:schemeClr val="bg1"/>
                </a:solidFill>
                <a:latin typeface="Times New Roman" pitchFamily="18" charset="0"/>
                <a:ea typeface="Source Sans Pro"/>
                <a:cs typeface="Times New Roman" pitchFamily="18" charset="0"/>
                <a:sym typeface="Source Sans Pro"/>
              </a:rPr>
              <a:t>Major Project-II (IT499) End-Semester Evaluation</a:t>
            </a:r>
            <a:endParaRPr sz="2400" dirty="0">
              <a:solidFill>
                <a:schemeClr val="bg1"/>
              </a:solidFill>
              <a:latin typeface="Times New Roman" pitchFamily="18" charset="0"/>
              <a:ea typeface="Source Sans Pro"/>
              <a:cs typeface="Times New Roman" pitchFamily="18" charset="0"/>
              <a:sym typeface="Source Sans Pro"/>
            </a:endParaRPr>
          </a:p>
        </p:txBody>
      </p:sp>
      <p:sp>
        <p:nvSpPr>
          <p:cNvPr id="130" name="Google Shape;130;p14"/>
          <p:cNvSpPr txBox="1"/>
          <p:nvPr/>
        </p:nvSpPr>
        <p:spPr>
          <a:xfrm>
            <a:off x="2667000" y="3036184"/>
            <a:ext cx="3657600" cy="8309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400" dirty="0">
                <a:latin typeface="Times New Roman" pitchFamily="18" charset="0"/>
                <a:ea typeface="Source Sans Pro"/>
                <a:cs typeface="Times New Roman" pitchFamily="18" charset="0"/>
                <a:sym typeface="Source Sans Pro"/>
              </a:rPr>
              <a:t>Under the guidance of </a:t>
            </a:r>
          </a:p>
          <a:p>
            <a:pPr marL="0" lvl="0" indent="0" algn="ctr" rtl="0">
              <a:spcBef>
                <a:spcPts val="0"/>
              </a:spcBef>
              <a:spcAft>
                <a:spcPts val="0"/>
              </a:spcAft>
              <a:buNone/>
            </a:pPr>
            <a:r>
              <a:rPr lang="en-IN" sz="1400" dirty="0" err="1"/>
              <a:t>Dr.</a:t>
            </a:r>
            <a:r>
              <a:rPr lang="en-IN" sz="1400" dirty="0"/>
              <a:t> </a:t>
            </a:r>
            <a:r>
              <a:rPr lang="en-IN" sz="1400" dirty="0" err="1"/>
              <a:t>Rammohana</a:t>
            </a:r>
            <a:r>
              <a:rPr lang="en-IN" sz="1400" dirty="0"/>
              <a:t> Reddy </a:t>
            </a:r>
            <a:r>
              <a:rPr lang="en-IN" sz="1400" dirty="0" err="1"/>
              <a:t>Guddeti</a:t>
            </a:r>
            <a:endParaRPr lang="en-IN" sz="1400" dirty="0"/>
          </a:p>
          <a:p>
            <a:pPr marL="0" lvl="0" indent="0" algn="ctr" rtl="0">
              <a:spcBef>
                <a:spcPts val="0"/>
              </a:spcBef>
              <a:spcAft>
                <a:spcPts val="0"/>
              </a:spcAft>
              <a:buNone/>
            </a:pPr>
            <a:r>
              <a:rPr lang="en-IN" sz="1400" dirty="0"/>
              <a:t>Professor (HAG Scale)</a:t>
            </a:r>
            <a:endParaRPr sz="1400" dirty="0">
              <a:latin typeface="Times New Roman" pitchFamily="18" charset="0"/>
              <a:ea typeface="Source Sans Pro"/>
              <a:cs typeface="Times New Roman" pitchFamily="18" charset="0"/>
              <a:sym typeface="Source Sans Pro"/>
            </a:endParaRPr>
          </a:p>
        </p:txBody>
      </p:sp>
      <p:sp>
        <p:nvSpPr>
          <p:cNvPr id="6" name="Google Shape;130;p14"/>
          <p:cNvSpPr txBox="1"/>
          <p:nvPr/>
        </p:nvSpPr>
        <p:spPr>
          <a:xfrm>
            <a:off x="0" y="4362361"/>
            <a:ext cx="9144000" cy="800189"/>
          </a:xfrm>
          <a:prstGeom prst="rect">
            <a:avLst/>
          </a:prstGeom>
          <a:solidFill>
            <a:schemeClr val="bg1">
              <a:lumMod val="85000"/>
            </a:schemeClr>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dirty="0">
                <a:latin typeface="Times New Roman" pitchFamily="18" charset="0"/>
                <a:ea typeface="Source Sans Pro"/>
                <a:cs typeface="Times New Roman" pitchFamily="18" charset="0"/>
                <a:sym typeface="Source Sans Pro"/>
              </a:rPr>
              <a:t>Department of Information Technology</a:t>
            </a:r>
          </a:p>
          <a:p>
            <a:pPr marL="0" lvl="0" indent="0" algn="ctr" rtl="0">
              <a:spcBef>
                <a:spcPts val="0"/>
              </a:spcBef>
              <a:spcAft>
                <a:spcPts val="0"/>
              </a:spcAft>
              <a:buNone/>
            </a:pPr>
            <a:r>
              <a:rPr lang="en-IN" sz="2000" b="1" dirty="0">
                <a:latin typeface="Times New Roman" pitchFamily="18" charset="0"/>
                <a:ea typeface="Source Sans Pro"/>
                <a:cs typeface="Times New Roman" pitchFamily="18" charset="0"/>
                <a:sym typeface="Source Sans Pro"/>
              </a:rPr>
              <a:t>National Institute of Technology Karnataka, Surathkal-575025</a:t>
            </a:r>
            <a:endParaRPr sz="2000" b="1" dirty="0">
              <a:latin typeface="Times New Roman" pitchFamily="18" charset="0"/>
              <a:ea typeface="Source Sans Pro"/>
              <a:cs typeface="Times New Roman" pitchFamily="18" charset="0"/>
              <a:sym typeface="Source Sans Pro"/>
            </a:endParaRPr>
          </a:p>
        </p:txBody>
      </p:sp>
      <p:sp>
        <p:nvSpPr>
          <p:cNvPr id="2" name="Slide Number Placeholder 4">
            <a:extLst>
              <a:ext uri="{FF2B5EF4-FFF2-40B4-BE49-F238E27FC236}">
                <a16:creationId xmlns:a16="http://schemas.microsoft.com/office/drawing/2014/main" id="{093A9BAA-F512-CA68-C92F-CFA9C20A016A}"/>
              </a:ext>
            </a:extLst>
          </p:cNvPr>
          <p:cNvSpPr txBox="1">
            <a:spLocks/>
          </p:cNvSpPr>
          <p:nvPr/>
        </p:nvSpPr>
        <p:spPr>
          <a:xfrm>
            <a:off x="8763000" y="4786901"/>
            <a:ext cx="304800" cy="26308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9A05-2C0B-98CB-DB38-AFF67FE23E74}"/>
              </a:ext>
            </a:extLst>
          </p:cNvPr>
          <p:cNvSpPr>
            <a:spLocks noGrp="1"/>
          </p:cNvSpPr>
          <p:nvPr>
            <p:ph type="title"/>
          </p:nvPr>
        </p:nvSpPr>
        <p:spPr>
          <a:xfrm>
            <a:off x="1630143" y="369209"/>
            <a:ext cx="5883712" cy="461665"/>
          </a:xfrm>
        </p:spPr>
        <p:txBody>
          <a:bodyPr/>
          <a:lstStyle/>
          <a:p>
            <a:r>
              <a:rPr lang="en-IN" dirty="0"/>
              <a:t>Objective(contd.)</a:t>
            </a:r>
          </a:p>
        </p:txBody>
      </p:sp>
      <p:sp>
        <p:nvSpPr>
          <p:cNvPr id="3" name="Text Placeholder 2">
            <a:extLst>
              <a:ext uri="{FF2B5EF4-FFF2-40B4-BE49-F238E27FC236}">
                <a16:creationId xmlns:a16="http://schemas.microsoft.com/office/drawing/2014/main" id="{99653C0B-4C8B-CBFD-9D2F-9DD2003C3ECB}"/>
              </a:ext>
            </a:extLst>
          </p:cNvPr>
          <p:cNvSpPr>
            <a:spLocks noGrp="1"/>
          </p:cNvSpPr>
          <p:nvPr>
            <p:ph type="body" idx="1"/>
          </p:nvPr>
        </p:nvSpPr>
        <p:spPr>
          <a:xfrm>
            <a:off x="273791" y="1331220"/>
            <a:ext cx="8596416" cy="3416320"/>
          </a:xfrm>
        </p:spPr>
        <p:txBody>
          <a:bodyPr/>
          <a:lstStyle/>
          <a:p>
            <a:pPr algn="l"/>
            <a:r>
              <a:rPr lang="en-US" sz="2400" b="1" i="0" dirty="0">
                <a:effectLst/>
                <a:latin typeface="Google Sans"/>
              </a:rPr>
              <a:t>Objectives</a:t>
            </a:r>
          </a:p>
          <a:p>
            <a:pPr algn="just"/>
            <a:endParaRPr lang="en-US" b="0" i="0" dirty="0">
              <a:effectLst/>
              <a:latin typeface="Google Sans"/>
            </a:endParaRPr>
          </a:p>
          <a:p>
            <a:pPr marL="285750" indent="-285750" algn="just">
              <a:lnSpc>
                <a:spcPct val="150000"/>
              </a:lnSpc>
              <a:buFont typeface="Wingdings" panose="05000000000000000000" pitchFamily="2" charset="2"/>
              <a:buChar char="Ø"/>
            </a:pPr>
            <a:r>
              <a:rPr lang="en-US" sz="1600" b="0" i="0" dirty="0">
                <a:effectLst/>
                <a:latin typeface="Google Sans"/>
              </a:rPr>
              <a:t>Develop a coding platform with many problems in different categories, each with a problem statement, test cases, tags, and rating.</a:t>
            </a:r>
          </a:p>
          <a:p>
            <a:pPr marL="285750" indent="-285750" algn="just">
              <a:lnSpc>
                <a:spcPct val="150000"/>
              </a:lnSpc>
              <a:buFont typeface="Wingdings" panose="05000000000000000000" pitchFamily="2" charset="2"/>
              <a:buChar char="Ø"/>
            </a:pPr>
            <a:r>
              <a:rPr lang="en-US" sz="1600" b="0" i="0" dirty="0">
                <a:effectLst/>
                <a:latin typeface="Google Sans"/>
              </a:rPr>
              <a:t>Provide a coding space where users can write or upload code, which will be compiled, evaluated, and results shown.</a:t>
            </a:r>
          </a:p>
          <a:p>
            <a:pPr marL="285750" indent="-285750" algn="just">
              <a:lnSpc>
                <a:spcPct val="150000"/>
              </a:lnSpc>
              <a:buFont typeface="Wingdings" panose="05000000000000000000" pitchFamily="2" charset="2"/>
              <a:buChar char="Ø"/>
            </a:pPr>
            <a:r>
              <a:rPr lang="en-US" sz="1600" b="0" i="0" dirty="0">
                <a:effectLst/>
                <a:latin typeface="Google Sans"/>
              </a:rPr>
              <a:t>Develop a plagiarism checker to check if code is taken from other coding platforms.</a:t>
            </a:r>
          </a:p>
          <a:p>
            <a:pPr marL="285750" indent="-285750" algn="just">
              <a:lnSpc>
                <a:spcPct val="150000"/>
              </a:lnSpc>
              <a:buFont typeface="Wingdings" panose="05000000000000000000" pitchFamily="2" charset="2"/>
              <a:buChar char="Ø"/>
            </a:pPr>
            <a:r>
              <a:rPr lang="en-US" sz="1600" b="0" i="0" dirty="0">
                <a:effectLst/>
                <a:latin typeface="Google Sans"/>
              </a:rPr>
              <a:t>Make the platform easy to use and accessible to all.</a:t>
            </a:r>
          </a:p>
          <a:p>
            <a:pPr marL="285750" indent="-285750" algn="just">
              <a:lnSpc>
                <a:spcPct val="150000"/>
              </a:lnSpc>
              <a:buFont typeface="Wingdings" panose="05000000000000000000" pitchFamily="2" charset="2"/>
              <a:buChar char="Ø"/>
            </a:pPr>
            <a:r>
              <a:rPr lang="en-US" sz="1600" b="0" i="0" dirty="0">
                <a:effectLst/>
                <a:latin typeface="Google Sans"/>
              </a:rPr>
              <a:t>Make the platform scalable and extensible.</a:t>
            </a:r>
          </a:p>
          <a:p>
            <a:endParaRPr lang="en-IN" dirty="0"/>
          </a:p>
        </p:txBody>
      </p:sp>
      <p:sp>
        <p:nvSpPr>
          <p:cNvPr id="7" name="TextBox 6">
            <a:extLst>
              <a:ext uri="{FF2B5EF4-FFF2-40B4-BE49-F238E27FC236}">
                <a16:creationId xmlns:a16="http://schemas.microsoft.com/office/drawing/2014/main" id="{86DA1DF4-97D2-212F-D51B-C2BA5D5E9FD0}"/>
              </a:ext>
            </a:extLst>
          </p:cNvPr>
          <p:cNvSpPr txBox="1"/>
          <p:nvPr/>
        </p:nvSpPr>
        <p:spPr>
          <a:xfrm>
            <a:off x="8534400" y="4747540"/>
            <a:ext cx="4572000" cy="369332"/>
          </a:xfrm>
          <a:prstGeom prst="rect">
            <a:avLst/>
          </a:prstGeom>
          <a:noFill/>
        </p:spPr>
        <p:txBody>
          <a:bodyPr wrap="square">
            <a:spAutoFit/>
          </a:bodyPr>
          <a:lstStyle/>
          <a:p>
            <a:fld id="{B6F15528-21DE-4FAA-801E-634DDDAF4B2B}" type="slidenum">
              <a:rPr lang="en-IN" smtClean="0"/>
              <a:pPr/>
              <a:t>10</a:t>
            </a:fld>
            <a:endParaRPr lang="en-IN" dirty="0"/>
          </a:p>
        </p:txBody>
      </p:sp>
    </p:spTree>
    <p:extLst>
      <p:ext uri="{BB962C8B-B14F-4D97-AF65-F5344CB8AC3E}">
        <p14:creationId xmlns:p14="http://schemas.microsoft.com/office/powerpoint/2010/main" val="277203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8417-FC85-99F0-7845-9C2A20381638}"/>
              </a:ext>
            </a:extLst>
          </p:cNvPr>
          <p:cNvSpPr>
            <a:spLocks noGrp="1"/>
          </p:cNvSpPr>
          <p:nvPr>
            <p:ph type="title"/>
          </p:nvPr>
        </p:nvSpPr>
        <p:spPr>
          <a:xfrm>
            <a:off x="3124200" y="285750"/>
            <a:ext cx="2362200" cy="461665"/>
          </a:xfrm>
        </p:spPr>
        <p:txBody>
          <a:bodyPr/>
          <a:lstStyle/>
          <a:p>
            <a:r>
              <a:rPr lang="en-IN" dirty="0"/>
              <a:t>Requirements</a:t>
            </a:r>
          </a:p>
        </p:txBody>
      </p:sp>
      <p:sp>
        <p:nvSpPr>
          <p:cNvPr id="3" name="Text Placeholder 2">
            <a:extLst>
              <a:ext uri="{FF2B5EF4-FFF2-40B4-BE49-F238E27FC236}">
                <a16:creationId xmlns:a16="http://schemas.microsoft.com/office/drawing/2014/main" id="{4CC0035B-EEFA-3A03-3016-09BB7CA986DB}"/>
              </a:ext>
            </a:extLst>
          </p:cNvPr>
          <p:cNvSpPr>
            <a:spLocks noGrp="1"/>
          </p:cNvSpPr>
          <p:nvPr>
            <p:ph type="body" idx="1"/>
          </p:nvPr>
        </p:nvSpPr>
        <p:spPr>
          <a:xfrm>
            <a:off x="193040" y="1123950"/>
            <a:ext cx="8458200" cy="1692771"/>
          </a:xfrm>
        </p:spPr>
        <p:txBody>
          <a:bodyPr/>
          <a:lstStyle/>
          <a:p>
            <a:pPr algn="just">
              <a:lnSpc>
                <a:spcPct val="150000"/>
              </a:lnSpc>
            </a:pPr>
            <a:r>
              <a:rPr lang="en-US" b="1" dirty="0"/>
              <a:t>Functional Requirements:</a:t>
            </a:r>
          </a:p>
          <a:p>
            <a:pPr marL="285750" indent="-285750" algn="just">
              <a:lnSpc>
                <a:spcPct val="150000"/>
              </a:lnSpc>
              <a:buFont typeface="Wingdings" panose="05000000000000000000" pitchFamily="2" charset="2"/>
              <a:buChar char="Ø"/>
            </a:pPr>
            <a:r>
              <a:rPr lang="en-US" dirty="0"/>
              <a:t>Scraping problems from different websites like </a:t>
            </a:r>
            <a:r>
              <a:rPr lang="en-US" dirty="0" err="1"/>
              <a:t>Codeforces</a:t>
            </a:r>
            <a:r>
              <a:rPr lang="en-US" dirty="0"/>
              <a:t>, </a:t>
            </a:r>
            <a:r>
              <a:rPr lang="en-US" dirty="0" err="1"/>
              <a:t>HackerEarth</a:t>
            </a:r>
            <a:r>
              <a:rPr lang="en-US" dirty="0"/>
              <a:t>, etc.</a:t>
            </a:r>
          </a:p>
          <a:p>
            <a:pPr marL="285750" indent="-285750" algn="just">
              <a:lnSpc>
                <a:spcPct val="150000"/>
              </a:lnSpc>
              <a:buFont typeface="Wingdings" panose="05000000000000000000" pitchFamily="2" charset="2"/>
              <a:buChar char="Ø"/>
            </a:pPr>
            <a:r>
              <a:rPr lang="en-US" dirty="0" err="1"/>
              <a:t>Codeforces</a:t>
            </a:r>
            <a:r>
              <a:rPr lang="en-US" dirty="0"/>
              <a:t> API for fetching problem lists, details, tags, and user details.</a:t>
            </a:r>
          </a:p>
          <a:p>
            <a:pPr marL="285750" indent="-285750" algn="just">
              <a:lnSpc>
                <a:spcPct val="150000"/>
              </a:lnSpc>
              <a:buFont typeface="Wingdings" panose="05000000000000000000" pitchFamily="2" charset="2"/>
              <a:buChar char="Ø"/>
            </a:pPr>
            <a:r>
              <a:rPr lang="en-US" dirty="0"/>
              <a:t>Also, code compilation APIs for compiling the code.</a:t>
            </a:r>
          </a:p>
          <a:p>
            <a:pPr marL="285750" indent="-285750" algn="just">
              <a:lnSpc>
                <a:spcPct val="150000"/>
              </a:lnSpc>
              <a:buFont typeface="Wingdings" panose="05000000000000000000" pitchFamily="2" charset="2"/>
              <a:buChar char="Ø"/>
            </a:pPr>
            <a:r>
              <a:rPr lang="en-US" dirty="0"/>
              <a:t>Integration of IDE for writing code.</a:t>
            </a:r>
            <a:endParaRPr lang="en-IN" dirty="0"/>
          </a:p>
        </p:txBody>
      </p:sp>
      <p:sp>
        <p:nvSpPr>
          <p:cNvPr id="5" name="Slide Number Placeholder 4">
            <a:extLst>
              <a:ext uri="{FF2B5EF4-FFF2-40B4-BE49-F238E27FC236}">
                <a16:creationId xmlns:a16="http://schemas.microsoft.com/office/drawing/2014/main" id="{51369D8F-742F-E514-EBBC-BA941863D341}"/>
              </a:ext>
            </a:extLst>
          </p:cNvPr>
          <p:cNvSpPr>
            <a:spLocks noGrp="1"/>
          </p:cNvSpPr>
          <p:nvPr>
            <p:ph type="sldNum" sz="quarter" idx="7"/>
          </p:nvPr>
        </p:nvSpPr>
        <p:spPr>
          <a:xfrm>
            <a:off x="6583680" y="4783455"/>
            <a:ext cx="2103120" cy="276999"/>
          </a:xfrm>
        </p:spPr>
        <p:txBody>
          <a:bodyPr/>
          <a:lstStyle/>
          <a:p>
            <a:r>
              <a:rPr lang="en-IN" dirty="0"/>
              <a:t>11</a:t>
            </a:r>
          </a:p>
        </p:txBody>
      </p:sp>
      <p:sp>
        <p:nvSpPr>
          <p:cNvPr id="4" name="Text Placeholder 2">
            <a:extLst>
              <a:ext uri="{FF2B5EF4-FFF2-40B4-BE49-F238E27FC236}">
                <a16:creationId xmlns:a16="http://schemas.microsoft.com/office/drawing/2014/main" id="{29AC515F-5750-2444-5FFC-8D54462FC6EB}"/>
              </a:ext>
            </a:extLst>
          </p:cNvPr>
          <p:cNvSpPr txBox="1">
            <a:spLocks/>
          </p:cNvSpPr>
          <p:nvPr/>
        </p:nvSpPr>
        <p:spPr>
          <a:xfrm>
            <a:off x="228600" y="2953702"/>
            <a:ext cx="8458200" cy="1692771"/>
          </a:xfrm>
          <a:prstGeom prst="rect">
            <a:avLst/>
          </a:prstGeom>
        </p:spPr>
        <p:txBody>
          <a:bodyPr wrap="square" lIns="0" tIns="0" rIns="0" bIns="0">
            <a:spAutoFit/>
          </a:bodyPr>
          <a:lstStyle>
            <a:lvl1pPr marL="0">
              <a:defRPr sz="1500" b="0" i="0">
                <a:solidFill>
                  <a:schemeClr val="tx1"/>
                </a:solidFill>
                <a:latin typeface="Roboto"/>
                <a:ea typeface="+mn-ea"/>
                <a:cs typeface="Roboto"/>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pPr>
            <a:r>
              <a:rPr lang="en-US" b="1" kern="0" dirty="0"/>
              <a:t>Non-Functional Requirements:</a:t>
            </a:r>
          </a:p>
          <a:p>
            <a:pPr marL="285750" indent="-285750" algn="just">
              <a:lnSpc>
                <a:spcPct val="150000"/>
              </a:lnSpc>
              <a:buFont typeface="Wingdings" panose="05000000000000000000" pitchFamily="2" charset="2"/>
              <a:buChar char="Ø"/>
            </a:pPr>
            <a:r>
              <a:rPr lang="en-US" kern="0" dirty="0"/>
              <a:t>User authentication and authorization.</a:t>
            </a:r>
          </a:p>
          <a:p>
            <a:pPr marL="285750" indent="-285750" algn="just">
              <a:lnSpc>
                <a:spcPct val="150000"/>
              </a:lnSpc>
              <a:buFont typeface="Wingdings" panose="05000000000000000000" pitchFamily="2" charset="2"/>
              <a:buChar char="Ø"/>
            </a:pPr>
            <a:r>
              <a:rPr lang="en-US" kern="0" dirty="0"/>
              <a:t>The React frontend code can be used anywhere on the website which provides reusability.</a:t>
            </a:r>
          </a:p>
          <a:p>
            <a:pPr marL="285750" indent="-285750" algn="just">
              <a:lnSpc>
                <a:spcPct val="150000"/>
              </a:lnSpc>
              <a:buFont typeface="Wingdings" panose="05000000000000000000" pitchFamily="2" charset="2"/>
              <a:buChar char="Ø"/>
            </a:pPr>
            <a:r>
              <a:rPr lang="en-US" kern="0" dirty="0"/>
              <a:t>MongoDB is the database used. Data is protected with pre-configured security features </a:t>
            </a:r>
            <a:r>
              <a:rPr lang="en-US" kern="0" dirty="0" err="1"/>
              <a:t>forauthentication</a:t>
            </a:r>
            <a:r>
              <a:rPr lang="en-US" kern="0" dirty="0"/>
              <a:t>, authorization, encryption, and more.</a:t>
            </a:r>
          </a:p>
        </p:txBody>
      </p:sp>
    </p:spTree>
    <p:extLst>
      <p:ext uri="{BB962C8B-B14F-4D97-AF65-F5344CB8AC3E}">
        <p14:creationId xmlns:p14="http://schemas.microsoft.com/office/powerpoint/2010/main" val="102036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84769" y="369209"/>
            <a:ext cx="4374515" cy="482600"/>
          </a:xfrm>
          <a:prstGeom prst="rect">
            <a:avLst/>
          </a:prstGeom>
        </p:spPr>
        <p:txBody>
          <a:bodyPr vert="horz" wrap="square" lIns="0" tIns="12700" rIns="0" bIns="0" rtlCol="0">
            <a:spAutoFit/>
          </a:bodyPr>
          <a:lstStyle/>
          <a:p>
            <a:pPr marL="12700" algn="ctr">
              <a:lnSpc>
                <a:spcPct val="100000"/>
              </a:lnSpc>
              <a:spcBef>
                <a:spcPts val="100"/>
              </a:spcBef>
            </a:pPr>
            <a:r>
              <a:rPr spc="254" dirty="0">
                <a:latin typeface="Times New Roman" pitchFamily="18" charset="0"/>
                <a:cs typeface="Times New Roman" pitchFamily="18" charset="0"/>
              </a:rPr>
              <a:t>Methodology</a:t>
            </a:r>
          </a:p>
        </p:txBody>
      </p:sp>
      <p:pic>
        <p:nvPicPr>
          <p:cNvPr id="4" name="Picture 3">
            <a:extLst>
              <a:ext uri="{FF2B5EF4-FFF2-40B4-BE49-F238E27FC236}">
                <a16:creationId xmlns:a16="http://schemas.microsoft.com/office/drawing/2014/main" id="{BB51BDAB-5499-9EAC-2BFA-873A3F2D6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66021"/>
            <a:ext cx="6172200" cy="3620233"/>
          </a:xfrm>
          <a:prstGeom prst="rect">
            <a:avLst/>
          </a:prstGeom>
        </p:spPr>
      </p:pic>
      <p:sp>
        <p:nvSpPr>
          <p:cNvPr id="5" name="TextBox 4">
            <a:extLst>
              <a:ext uri="{FF2B5EF4-FFF2-40B4-BE49-F238E27FC236}">
                <a16:creationId xmlns:a16="http://schemas.microsoft.com/office/drawing/2014/main" id="{3071C1EC-5687-3614-7797-2720A5BE8AE5}"/>
              </a:ext>
            </a:extLst>
          </p:cNvPr>
          <p:cNvSpPr txBox="1"/>
          <p:nvPr/>
        </p:nvSpPr>
        <p:spPr>
          <a:xfrm>
            <a:off x="8610600" y="4774168"/>
            <a:ext cx="4572000" cy="369332"/>
          </a:xfrm>
          <a:prstGeom prst="rect">
            <a:avLst/>
          </a:prstGeom>
          <a:noFill/>
        </p:spPr>
        <p:txBody>
          <a:bodyPr wrap="square">
            <a:spAutoFit/>
          </a:bodyPr>
          <a:lstStyle/>
          <a:p>
            <a:fld id="{B6F15528-21DE-4FAA-801E-634DDDAF4B2B}" type="slidenum">
              <a:rPr lang="en-IN" smtClean="0"/>
              <a:pPr/>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47800" y="285750"/>
            <a:ext cx="6112312" cy="474489"/>
          </a:xfrm>
          <a:prstGeom prst="rect">
            <a:avLst/>
          </a:prstGeom>
        </p:spPr>
        <p:txBody>
          <a:bodyPr vert="horz" wrap="square" lIns="0" tIns="12700" rIns="0" bIns="0" rtlCol="0">
            <a:spAutoFit/>
          </a:bodyPr>
          <a:lstStyle/>
          <a:p>
            <a:pPr marL="12700" algn="ctr">
              <a:lnSpc>
                <a:spcPct val="100000"/>
              </a:lnSpc>
              <a:spcBef>
                <a:spcPts val="100"/>
              </a:spcBef>
            </a:pPr>
            <a:r>
              <a:rPr spc="254" dirty="0">
                <a:latin typeface="Times New Roman" pitchFamily="18" charset="0"/>
                <a:cs typeface="Times New Roman" pitchFamily="18" charset="0"/>
              </a:rPr>
              <a:t>Methodology</a:t>
            </a:r>
            <a:r>
              <a:rPr spc="40" dirty="0">
                <a:latin typeface="Times New Roman" pitchFamily="18" charset="0"/>
                <a:cs typeface="Times New Roman" pitchFamily="18" charset="0"/>
              </a:rPr>
              <a:t> </a:t>
            </a:r>
            <a:r>
              <a:rPr spc="204" dirty="0">
                <a:latin typeface="Times New Roman" pitchFamily="18" charset="0"/>
                <a:cs typeface="Times New Roman" pitchFamily="18" charset="0"/>
              </a:rPr>
              <a:t>(Cont</a:t>
            </a:r>
            <a:r>
              <a:rPr lang="en-IN" spc="204" dirty="0">
                <a:latin typeface="Times New Roman" pitchFamily="18" charset="0"/>
                <a:cs typeface="Times New Roman" pitchFamily="18" charset="0"/>
              </a:rPr>
              <a:t>d.</a:t>
            </a:r>
            <a:r>
              <a:rPr spc="204" dirty="0">
                <a:latin typeface="Times New Roman" pitchFamily="18" charset="0"/>
                <a:cs typeface="Times New Roman" pitchFamily="18" charset="0"/>
              </a:rPr>
              <a:t>)</a:t>
            </a:r>
          </a:p>
        </p:txBody>
      </p:sp>
      <p:pic>
        <p:nvPicPr>
          <p:cNvPr id="4" name="Picture 3">
            <a:extLst>
              <a:ext uri="{FF2B5EF4-FFF2-40B4-BE49-F238E27FC236}">
                <a16:creationId xmlns:a16="http://schemas.microsoft.com/office/drawing/2014/main" id="{5496C69B-4AE5-010B-9531-F89E3C42E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1006051"/>
            <a:ext cx="8839200" cy="4135332"/>
          </a:xfrm>
          <a:prstGeom prst="rect">
            <a:avLst/>
          </a:prstGeom>
        </p:spPr>
      </p:pic>
      <p:sp>
        <p:nvSpPr>
          <p:cNvPr id="5" name="TextBox 4">
            <a:extLst>
              <a:ext uri="{FF2B5EF4-FFF2-40B4-BE49-F238E27FC236}">
                <a16:creationId xmlns:a16="http://schemas.microsoft.com/office/drawing/2014/main" id="{1F82DBC7-066C-C9A7-4098-64E3F50CBC6C}"/>
              </a:ext>
            </a:extLst>
          </p:cNvPr>
          <p:cNvSpPr txBox="1"/>
          <p:nvPr/>
        </p:nvSpPr>
        <p:spPr>
          <a:xfrm>
            <a:off x="8610600" y="4796682"/>
            <a:ext cx="4572000" cy="369332"/>
          </a:xfrm>
          <a:prstGeom prst="rect">
            <a:avLst/>
          </a:prstGeom>
          <a:noFill/>
        </p:spPr>
        <p:txBody>
          <a:bodyPr wrap="square">
            <a:spAutoFit/>
          </a:bodyPr>
          <a:lstStyle/>
          <a:p>
            <a:fld id="{B6F15528-21DE-4FAA-801E-634DDDAF4B2B}" type="slidenum">
              <a:rPr lang="en-IN" smtClean="0"/>
              <a:pPr/>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spc="40" dirty="0">
                <a:latin typeface="Times New Roman" pitchFamily="18" charset="0"/>
                <a:cs typeface="Times New Roman" pitchFamily="18" charset="0"/>
              </a:rPr>
              <a:t> </a:t>
            </a:r>
            <a:r>
              <a:rPr spc="254" dirty="0">
                <a:latin typeface="Times New Roman" pitchFamily="18" charset="0"/>
                <a:cs typeface="Times New Roman" pitchFamily="18" charset="0"/>
              </a:rPr>
              <a:t>Methodology</a:t>
            </a:r>
            <a:r>
              <a:rPr spc="40" dirty="0">
                <a:latin typeface="Times New Roman" pitchFamily="18" charset="0"/>
                <a:cs typeface="Times New Roman" pitchFamily="18" charset="0"/>
              </a:rPr>
              <a:t> </a:t>
            </a:r>
            <a:r>
              <a:rPr spc="204" dirty="0">
                <a:latin typeface="Times New Roman" pitchFamily="18" charset="0"/>
                <a:cs typeface="Times New Roman" pitchFamily="18" charset="0"/>
              </a:rPr>
              <a:t>(Cont</a:t>
            </a:r>
            <a:r>
              <a:rPr lang="en-IN" spc="204" dirty="0">
                <a:latin typeface="Times New Roman" pitchFamily="18" charset="0"/>
                <a:cs typeface="Times New Roman" pitchFamily="18" charset="0"/>
              </a:rPr>
              <a:t>d</a:t>
            </a:r>
            <a:r>
              <a:rPr spc="204" dirty="0">
                <a:latin typeface="Times New Roman" pitchFamily="18" charset="0"/>
                <a:cs typeface="Times New Roman" pitchFamily="18" charset="0"/>
              </a:rPr>
              <a:t>.)</a:t>
            </a:r>
          </a:p>
        </p:txBody>
      </p:sp>
      <p:pic>
        <p:nvPicPr>
          <p:cNvPr id="3" name="Picture 2">
            <a:extLst>
              <a:ext uri="{FF2B5EF4-FFF2-40B4-BE49-F238E27FC236}">
                <a16:creationId xmlns:a16="http://schemas.microsoft.com/office/drawing/2014/main" id="{34CA6E1E-10DD-3179-6701-7AA1BCED8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
            <a:ext cx="9118600" cy="4800600"/>
          </a:xfrm>
          <a:prstGeom prst="rect">
            <a:avLst/>
          </a:prstGeom>
        </p:spPr>
      </p:pic>
      <p:sp>
        <p:nvSpPr>
          <p:cNvPr id="5" name="TextBox 4">
            <a:extLst>
              <a:ext uri="{FF2B5EF4-FFF2-40B4-BE49-F238E27FC236}">
                <a16:creationId xmlns:a16="http://schemas.microsoft.com/office/drawing/2014/main" id="{5B33E229-456F-C450-D948-FD05E0B3C9E7}"/>
              </a:ext>
            </a:extLst>
          </p:cNvPr>
          <p:cNvSpPr txBox="1"/>
          <p:nvPr/>
        </p:nvSpPr>
        <p:spPr>
          <a:xfrm>
            <a:off x="8458200" y="4602718"/>
            <a:ext cx="4572000" cy="369332"/>
          </a:xfrm>
          <a:prstGeom prst="rect">
            <a:avLst/>
          </a:prstGeom>
          <a:noFill/>
        </p:spPr>
        <p:txBody>
          <a:bodyPr wrap="square">
            <a:spAutoFit/>
          </a:bodyPr>
          <a:lstStyle/>
          <a:p>
            <a:fld id="{B6F15528-21DE-4FAA-801E-634DDDAF4B2B}" type="slidenum">
              <a:rPr lang="en-IN" smtClean="0"/>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0925AECC-14AF-9B0B-B5D1-BFE86F5106F4}"/>
              </a:ext>
            </a:extLst>
          </p:cNvPr>
          <p:cNvSpPr txBox="1">
            <a:spLocks/>
          </p:cNvSpPr>
          <p:nvPr/>
        </p:nvSpPr>
        <p:spPr>
          <a:xfrm>
            <a:off x="381000" y="2343150"/>
            <a:ext cx="2743200" cy="566822"/>
          </a:xfrm>
          <a:prstGeom prst="rect">
            <a:avLst/>
          </a:prstGeom>
        </p:spPr>
        <p:txBody>
          <a:bodyPr vert="horz" wrap="square" lIns="0" tIns="12700" rIns="0" bIns="0" rtlCol="0">
            <a:spAutoFit/>
          </a:bodyPr>
          <a:lstStyle>
            <a:lvl1pPr>
              <a:defRPr>
                <a:latin typeface="+mj-lt"/>
                <a:ea typeface="+mj-ea"/>
                <a:cs typeface="+mj-cs"/>
              </a:defRPr>
            </a:lvl1pPr>
          </a:lstStyle>
          <a:p>
            <a:pPr marL="12700" algn="ctr">
              <a:spcBef>
                <a:spcPts val="100"/>
              </a:spcBef>
            </a:pPr>
            <a:r>
              <a:rPr lang="en-IN" kern="0" spc="254" dirty="0">
                <a:solidFill>
                  <a:sysClr val="windowText" lastClr="000000"/>
                </a:solidFill>
                <a:latin typeface="Times New Roman" pitchFamily="18" charset="0"/>
                <a:cs typeface="Times New Roman" pitchFamily="18" charset="0"/>
              </a:rPr>
              <a:t>Plagiarism Checker Module</a:t>
            </a:r>
          </a:p>
        </p:txBody>
      </p:sp>
      <p:pic>
        <p:nvPicPr>
          <p:cNvPr id="4" name="Picture 3">
            <a:extLst>
              <a:ext uri="{FF2B5EF4-FFF2-40B4-BE49-F238E27FC236}">
                <a16:creationId xmlns:a16="http://schemas.microsoft.com/office/drawing/2014/main" id="{F01E01E3-BF2D-13D8-B7DA-8FE16EF9F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123950"/>
            <a:ext cx="4114800" cy="3920705"/>
          </a:xfrm>
          <a:prstGeom prst="rect">
            <a:avLst/>
          </a:prstGeom>
        </p:spPr>
      </p:pic>
      <p:sp>
        <p:nvSpPr>
          <p:cNvPr id="10" name="TextBox 9">
            <a:extLst>
              <a:ext uri="{FF2B5EF4-FFF2-40B4-BE49-F238E27FC236}">
                <a16:creationId xmlns:a16="http://schemas.microsoft.com/office/drawing/2014/main" id="{657B5E33-4307-1B7D-3153-228B6AB0D938}"/>
              </a:ext>
            </a:extLst>
          </p:cNvPr>
          <p:cNvSpPr txBox="1"/>
          <p:nvPr/>
        </p:nvSpPr>
        <p:spPr>
          <a:xfrm>
            <a:off x="8395855" y="4774168"/>
            <a:ext cx="4572000" cy="369332"/>
          </a:xfrm>
          <a:prstGeom prst="rect">
            <a:avLst/>
          </a:prstGeom>
          <a:noFill/>
        </p:spPr>
        <p:txBody>
          <a:bodyPr wrap="square">
            <a:spAutoFit/>
          </a:bodyPr>
          <a:lstStyle/>
          <a:p>
            <a:fld id="{B6F15528-21DE-4FAA-801E-634DDDAF4B2B}" type="slidenum">
              <a:rPr lang="en-IN" smtClean="0"/>
              <a:pPr/>
              <a:t>15</a:t>
            </a:fld>
            <a:endParaRPr lang="en-IN" dirty="0"/>
          </a:p>
        </p:txBody>
      </p:sp>
    </p:spTree>
    <p:extLst>
      <p:ext uri="{BB962C8B-B14F-4D97-AF65-F5344CB8AC3E}">
        <p14:creationId xmlns:p14="http://schemas.microsoft.com/office/powerpoint/2010/main" val="421137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1164-1FC0-2F1C-05B9-8F38A992C134}"/>
              </a:ext>
            </a:extLst>
          </p:cNvPr>
          <p:cNvSpPr>
            <a:spLocks noGrp="1"/>
          </p:cNvSpPr>
          <p:nvPr>
            <p:ph type="ctrTitle"/>
          </p:nvPr>
        </p:nvSpPr>
        <p:spPr>
          <a:xfrm>
            <a:off x="304800" y="133350"/>
            <a:ext cx="4495800" cy="762000"/>
          </a:xfrm>
        </p:spPr>
        <p:txBody>
          <a:bodyPr>
            <a:normAutofit fontScale="90000"/>
          </a:bodyPr>
          <a:lstStyle/>
          <a:p>
            <a:pPr algn="l"/>
            <a:r>
              <a:rPr lang="en-US" sz="3600" dirty="0"/>
              <a:t>Modules of our Project</a:t>
            </a:r>
            <a:endParaRPr lang="en-IN" sz="3600" dirty="0"/>
          </a:p>
        </p:txBody>
      </p:sp>
      <p:sp>
        <p:nvSpPr>
          <p:cNvPr id="4" name="TextBox 3">
            <a:extLst>
              <a:ext uri="{FF2B5EF4-FFF2-40B4-BE49-F238E27FC236}">
                <a16:creationId xmlns:a16="http://schemas.microsoft.com/office/drawing/2014/main" id="{35515CCA-3595-D32C-E5C9-082DAAD59229}"/>
              </a:ext>
            </a:extLst>
          </p:cNvPr>
          <p:cNvSpPr txBox="1"/>
          <p:nvPr/>
        </p:nvSpPr>
        <p:spPr>
          <a:xfrm>
            <a:off x="381000" y="1504950"/>
            <a:ext cx="5486400" cy="254236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Problems Space</a:t>
            </a:r>
          </a:p>
          <a:p>
            <a:pPr marL="285750" indent="-285750">
              <a:lnSpc>
                <a:spcPct val="150000"/>
              </a:lnSpc>
              <a:buFont typeface="Wingdings" panose="05000000000000000000" pitchFamily="2" charset="2"/>
              <a:buChar char="Ø"/>
            </a:pPr>
            <a:r>
              <a:rPr lang="en-IN" dirty="0"/>
              <a:t>Coding Space</a:t>
            </a:r>
          </a:p>
          <a:p>
            <a:pPr marL="285750" indent="-285750">
              <a:lnSpc>
                <a:spcPct val="150000"/>
              </a:lnSpc>
              <a:buFont typeface="Wingdings" panose="05000000000000000000" pitchFamily="2" charset="2"/>
              <a:buChar char="Ø"/>
            </a:pPr>
            <a:r>
              <a:rPr lang="en-IN" dirty="0"/>
              <a:t>Personal Development Space</a:t>
            </a:r>
          </a:p>
          <a:p>
            <a:pPr marL="285750" indent="-285750">
              <a:lnSpc>
                <a:spcPct val="150000"/>
              </a:lnSpc>
              <a:buFont typeface="Wingdings" panose="05000000000000000000" pitchFamily="2" charset="2"/>
              <a:buChar char="Ø"/>
            </a:pPr>
            <a:r>
              <a:rPr lang="en-IN" dirty="0"/>
              <a:t>Contest Space</a:t>
            </a:r>
          </a:p>
          <a:p>
            <a:pPr marL="285750" indent="-285750">
              <a:lnSpc>
                <a:spcPct val="150000"/>
              </a:lnSpc>
              <a:buFont typeface="Wingdings" panose="05000000000000000000" pitchFamily="2" charset="2"/>
              <a:buChar char="Ø"/>
            </a:pPr>
            <a:r>
              <a:rPr lang="en-IN" dirty="0"/>
              <a:t>Playlist Space </a:t>
            </a:r>
          </a:p>
          <a:p>
            <a:pPr marL="285750" indent="-285750">
              <a:lnSpc>
                <a:spcPct val="150000"/>
              </a:lnSpc>
              <a:buFont typeface="Wingdings" panose="05000000000000000000" pitchFamily="2" charset="2"/>
              <a:buChar char="Ø"/>
            </a:pPr>
            <a:r>
              <a:rPr lang="en-IN" dirty="0"/>
              <a:t>User Space</a:t>
            </a:r>
            <a:endParaRPr lang="en-US" dirty="0"/>
          </a:p>
        </p:txBody>
      </p:sp>
      <p:sp>
        <p:nvSpPr>
          <p:cNvPr id="5" name="TextBox 4">
            <a:extLst>
              <a:ext uri="{FF2B5EF4-FFF2-40B4-BE49-F238E27FC236}">
                <a16:creationId xmlns:a16="http://schemas.microsoft.com/office/drawing/2014/main" id="{15962577-F102-3AA8-2263-E2A19F874B6D}"/>
              </a:ext>
            </a:extLst>
          </p:cNvPr>
          <p:cNvSpPr txBox="1"/>
          <p:nvPr/>
        </p:nvSpPr>
        <p:spPr>
          <a:xfrm>
            <a:off x="8534400" y="4774168"/>
            <a:ext cx="4572000" cy="369332"/>
          </a:xfrm>
          <a:prstGeom prst="rect">
            <a:avLst/>
          </a:prstGeom>
          <a:noFill/>
        </p:spPr>
        <p:txBody>
          <a:bodyPr wrap="square">
            <a:spAutoFit/>
          </a:bodyPr>
          <a:lstStyle/>
          <a:p>
            <a:fld id="{B6F15528-21DE-4FAA-801E-634DDDAF4B2B}" type="slidenum">
              <a:rPr lang="en-IN" smtClean="0"/>
              <a:pPr/>
              <a:t>16</a:t>
            </a:fld>
            <a:endParaRPr lang="en-IN" dirty="0"/>
          </a:p>
        </p:txBody>
      </p:sp>
    </p:spTree>
    <p:extLst>
      <p:ext uri="{BB962C8B-B14F-4D97-AF65-F5344CB8AC3E}">
        <p14:creationId xmlns:p14="http://schemas.microsoft.com/office/powerpoint/2010/main" val="299449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9499-6A7A-B811-E652-90960E4AF537}"/>
              </a:ext>
            </a:extLst>
          </p:cNvPr>
          <p:cNvSpPr>
            <a:spLocks noGrp="1"/>
          </p:cNvSpPr>
          <p:nvPr>
            <p:ph type="title"/>
          </p:nvPr>
        </p:nvSpPr>
        <p:spPr>
          <a:xfrm>
            <a:off x="1630143" y="369209"/>
            <a:ext cx="5883712" cy="461665"/>
          </a:xfrm>
        </p:spPr>
        <p:txBody>
          <a:bodyPr/>
          <a:lstStyle/>
          <a:p>
            <a:r>
              <a:rPr lang="en-US" dirty="0"/>
              <a:t>Problems Space</a:t>
            </a:r>
            <a:endParaRPr lang="en-IN" dirty="0"/>
          </a:p>
        </p:txBody>
      </p:sp>
      <p:sp>
        <p:nvSpPr>
          <p:cNvPr id="4" name="Slide Number Placeholder 3">
            <a:extLst>
              <a:ext uri="{FF2B5EF4-FFF2-40B4-BE49-F238E27FC236}">
                <a16:creationId xmlns:a16="http://schemas.microsoft.com/office/drawing/2014/main" id="{37D899A0-2F54-714B-998E-1F9351C9102E}"/>
              </a:ext>
            </a:extLst>
          </p:cNvPr>
          <p:cNvSpPr>
            <a:spLocks noGrp="1"/>
          </p:cNvSpPr>
          <p:nvPr>
            <p:ph type="sldNum" sz="quarter" idx="7"/>
          </p:nvPr>
        </p:nvSpPr>
        <p:spPr/>
        <p:txBody>
          <a:bodyPr/>
          <a:lstStyle/>
          <a:p>
            <a:fld id="{B6F15528-21DE-4FAA-801E-634DDDAF4B2B}" type="slidenum">
              <a:rPr lang="en-IN" smtClean="0"/>
              <a:pPr/>
              <a:t>17</a:t>
            </a:fld>
            <a:endParaRPr lang="en-IN"/>
          </a:p>
        </p:txBody>
      </p:sp>
      <p:pic>
        <p:nvPicPr>
          <p:cNvPr id="9" name="Google Shape;256;p34">
            <a:extLst>
              <a:ext uri="{FF2B5EF4-FFF2-40B4-BE49-F238E27FC236}">
                <a16:creationId xmlns:a16="http://schemas.microsoft.com/office/drawing/2014/main" id="{CA2C1CEE-436E-A2D6-D170-036303E06C76}"/>
              </a:ext>
            </a:extLst>
          </p:cNvPr>
          <p:cNvPicPr preferRelativeResize="0"/>
          <p:nvPr/>
        </p:nvPicPr>
        <p:blipFill>
          <a:blip r:embed="rId2">
            <a:alphaModFix/>
          </a:blip>
          <a:stretch>
            <a:fillRect/>
          </a:stretch>
        </p:blipFill>
        <p:spPr>
          <a:xfrm>
            <a:off x="1333500" y="1634606"/>
            <a:ext cx="5905500" cy="3299344"/>
          </a:xfrm>
          <a:prstGeom prst="rect">
            <a:avLst/>
          </a:prstGeom>
          <a:noFill/>
          <a:ln>
            <a:noFill/>
          </a:ln>
        </p:spPr>
      </p:pic>
      <p:sp>
        <p:nvSpPr>
          <p:cNvPr id="10" name="TextBox 9">
            <a:extLst>
              <a:ext uri="{FF2B5EF4-FFF2-40B4-BE49-F238E27FC236}">
                <a16:creationId xmlns:a16="http://schemas.microsoft.com/office/drawing/2014/main" id="{1285437E-EAA2-49EC-65F0-6433ACB83B8D}"/>
              </a:ext>
            </a:extLst>
          </p:cNvPr>
          <p:cNvSpPr txBox="1"/>
          <p:nvPr/>
        </p:nvSpPr>
        <p:spPr>
          <a:xfrm>
            <a:off x="-228600" y="1047750"/>
            <a:ext cx="8991600" cy="523220"/>
          </a:xfrm>
          <a:prstGeom prst="rect">
            <a:avLst/>
          </a:prstGeom>
          <a:noFill/>
        </p:spPr>
        <p:txBody>
          <a:bodyPr wrap="square">
            <a:spAutoFit/>
          </a:bodyPr>
          <a:lstStyle/>
          <a:p>
            <a:pPr marL="457200" marR="0" indent="-301752" algn="just" rtl="0">
              <a:spcBef>
                <a:spcPts val="600"/>
              </a:spcBef>
              <a:spcAft>
                <a:spcPts val="0"/>
              </a:spcAft>
              <a:buClr>
                <a:schemeClr val="lt1"/>
              </a:buClr>
              <a:buSzPts val="1100"/>
              <a:buFont typeface="Open Sans" panose="020B0606030504020204" pitchFamily="34" charset="0"/>
              <a:buChar char="➔"/>
            </a:pPr>
            <a:r>
              <a:rPr lang="en-US" sz="1400" b="1" i="0" dirty="0">
                <a:effectLst/>
                <a:latin typeface="Open Sans" panose="020B0606030504020204" pitchFamily="34" charset="0"/>
                <a:ea typeface="Open Sans" panose="020B0606030504020204" pitchFamily="34" charset="0"/>
                <a:cs typeface="Open Sans" panose="020B0606030504020204" pitchFamily="34" charset="0"/>
              </a:rPr>
              <a:t>Problem Space: </a:t>
            </a:r>
            <a:r>
              <a:rPr lang="en-US" sz="1400" b="0" i="0" dirty="0">
                <a:effectLst/>
                <a:latin typeface="Open Sans" panose="020B0606030504020204" pitchFamily="34" charset="0"/>
                <a:ea typeface="Open Sans" panose="020B0606030504020204" pitchFamily="34" charset="0"/>
                <a:cs typeface="Open Sans" panose="020B0606030504020204" pitchFamily="34" charset="0"/>
              </a:rPr>
              <a:t>A plethora of problems, in different categories. Each problem would be having a problem statement (that includes constraints), test cases,  tags, and rating.</a:t>
            </a:r>
            <a:endParaRPr lang="en-IN" sz="1400" dirty="0">
              <a:effectLst/>
            </a:endParaRPr>
          </a:p>
        </p:txBody>
      </p:sp>
    </p:spTree>
    <p:extLst>
      <p:ext uri="{BB962C8B-B14F-4D97-AF65-F5344CB8AC3E}">
        <p14:creationId xmlns:p14="http://schemas.microsoft.com/office/powerpoint/2010/main" val="294287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215E-5EA3-D703-5C5F-074F985F2351}"/>
              </a:ext>
            </a:extLst>
          </p:cNvPr>
          <p:cNvSpPr>
            <a:spLocks noGrp="1"/>
          </p:cNvSpPr>
          <p:nvPr>
            <p:ph type="title"/>
          </p:nvPr>
        </p:nvSpPr>
        <p:spPr>
          <a:xfrm>
            <a:off x="1630143" y="369209"/>
            <a:ext cx="5883712" cy="461665"/>
          </a:xfrm>
        </p:spPr>
        <p:txBody>
          <a:bodyPr/>
          <a:lstStyle/>
          <a:p>
            <a:r>
              <a:rPr lang="en-US" dirty="0"/>
              <a:t>Coding Space</a:t>
            </a:r>
            <a:endParaRPr lang="en-IN" dirty="0"/>
          </a:p>
        </p:txBody>
      </p:sp>
      <p:sp>
        <p:nvSpPr>
          <p:cNvPr id="5" name="Slide Number Placeholder 4">
            <a:extLst>
              <a:ext uri="{FF2B5EF4-FFF2-40B4-BE49-F238E27FC236}">
                <a16:creationId xmlns:a16="http://schemas.microsoft.com/office/drawing/2014/main" id="{09C4B8AD-5551-C67A-1E41-61E287D1E4CD}"/>
              </a:ext>
            </a:extLst>
          </p:cNvPr>
          <p:cNvSpPr>
            <a:spLocks noGrp="1"/>
          </p:cNvSpPr>
          <p:nvPr>
            <p:ph type="sldNum" sz="quarter" idx="7"/>
          </p:nvPr>
        </p:nvSpPr>
        <p:spPr/>
        <p:txBody>
          <a:bodyPr/>
          <a:lstStyle/>
          <a:p>
            <a:fld id="{B6F15528-21DE-4FAA-801E-634DDDAF4B2B}" type="slidenum">
              <a:rPr lang="en-IN" smtClean="0"/>
              <a:pPr/>
              <a:t>18</a:t>
            </a:fld>
            <a:endParaRPr lang="en-IN"/>
          </a:p>
        </p:txBody>
      </p:sp>
      <p:sp>
        <p:nvSpPr>
          <p:cNvPr id="6" name="TextBox 5">
            <a:extLst>
              <a:ext uri="{FF2B5EF4-FFF2-40B4-BE49-F238E27FC236}">
                <a16:creationId xmlns:a16="http://schemas.microsoft.com/office/drawing/2014/main" id="{253C28FC-2C15-7413-32B7-C9310E5085FF}"/>
              </a:ext>
            </a:extLst>
          </p:cNvPr>
          <p:cNvSpPr txBox="1"/>
          <p:nvPr/>
        </p:nvSpPr>
        <p:spPr>
          <a:xfrm>
            <a:off x="130387" y="1006671"/>
            <a:ext cx="8991600" cy="738664"/>
          </a:xfrm>
          <a:prstGeom prst="rect">
            <a:avLst/>
          </a:prstGeom>
          <a:noFill/>
        </p:spPr>
        <p:txBody>
          <a:bodyPr wrap="square">
            <a:spAutoFit/>
          </a:bodyPr>
          <a:lstStyle/>
          <a:p>
            <a:pPr marL="93028" lvl="0" algn="just" rtl="0">
              <a:lnSpc>
                <a:spcPct val="100000"/>
              </a:lnSpc>
              <a:spcBef>
                <a:spcPts val="600"/>
              </a:spcBef>
              <a:spcAft>
                <a:spcPts val="0"/>
              </a:spcAft>
              <a:buSzPts val="2135"/>
            </a:pPr>
            <a:r>
              <a:rPr lang="en-US" sz="1400" b="1" dirty="0">
                <a:latin typeface="Open Sans"/>
                <a:ea typeface="Open Sans"/>
                <a:cs typeface="Open Sans"/>
                <a:sym typeface="Open Sans"/>
              </a:rPr>
              <a:t>Coding Space: </a:t>
            </a:r>
            <a:r>
              <a:rPr lang="en-US" sz="1400" dirty="0">
                <a:latin typeface="Open Sans"/>
                <a:ea typeface="Open Sans"/>
                <a:cs typeface="Open Sans"/>
                <a:sym typeface="Open Sans"/>
              </a:rPr>
              <a:t>Users can either use the website’s basic IDE to write code and submit or upload their solution file (C, C++, Python, Java). This will be compiled, evaluated and corresponding results will be shown to him/her.</a:t>
            </a:r>
          </a:p>
        </p:txBody>
      </p:sp>
      <p:pic>
        <p:nvPicPr>
          <p:cNvPr id="7" name="Google Shape;271;p36">
            <a:extLst>
              <a:ext uri="{FF2B5EF4-FFF2-40B4-BE49-F238E27FC236}">
                <a16:creationId xmlns:a16="http://schemas.microsoft.com/office/drawing/2014/main" id="{31F651D5-AC2A-4BBA-4F36-583BDD91F3F2}"/>
              </a:ext>
            </a:extLst>
          </p:cNvPr>
          <p:cNvPicPr preferRelativeResize="0"/>
          <p:nvPr/>
        </p:nvPicPr>
        <p:blipFill>
          <a:blip r:embed="rId2">
            <a:alphaModFix/>
          </a:blip>
          <a:stretch>
            <a:fillRect/>
          </a:stretch>
        </p:blipFill>
        <p:spPr>
          <a:xfrm>
            <a:off x="685800" y="1777717"/>
            <a:ext cx="7045650" cy="3134325"/>
          </a:xfrm>
          <a:prstGeom prst="rect">
            <a:avLst/>
          </a:prstGeom>
          <a:noFill/>
          <a:ln>
            <a:noFill/>
          </a:ln>
        </p:spPr>
      </p:pic>
    </p:spTree>
    <p:extLst>
      <p:ext uri="{BB962C8B-B14F-4D97-AF65-F5344CB8AC3E}">
        <p14:creationId xmlns:p14="http://schemas.microsoft.com/office/powerpoint/2010/main" val="50581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097C-77A6-96A6-991F-18FB8D6FBFF3}"/>
              </a:ext>
            </a:extLst>
          </p:cNvPr>
          <p:cNvSpPr>
            <a:spLocks noGrp="1"/>
          </p:cNvSpPr>
          <p:nvPr>
            <p:ph type="title"/>
          </p:nvPr>
        </p:nvSpPr>
        <p:spPr>
          <a:xfrm>
            <a:off x="1630143" y="369209"/>
            <a:ext cx="5883712" cy="461665"/>
          </a:xfrm>
        </p:spPr>
        <p:txBody>
          <a:bodyPr/>
          <a:lstStyle/>
          <a:p>
            <a:r>
              <a:rPr lang="en-US" dirty="0"/>
              <a:t>Personal Development Space</a:t>
            </a:r>
            <a:endParaRPr lang="en-IN" dirty="0"/>
          </a:p>
        </p:txBody>
      </p:sp>
      <p:sp>
        <p:nvSpPr>
          <p:cNvPr id="4" name="Slide Number Placeholder 3">
            <a:extLst>
              <a:ext uri="{FF2B5EF4-FFF2-40B4-BE49-F238E27FC236}">
                <a16:creationId xmlns:a16="http://schemas.microsoft.com/office/drawing/2014/main" id="{B7B53B2A-370C-0A75-3E34-4B020935F6E1}"/>
              </a:ext>
            </a:extLst>
          </p:cNvPr>
          <p:cNvSpPr>
            <a:spLocks noGrp="1"/>
          </p:cNvSpPr>
          <p:nvPr>
            <p:ph type="sldNum" sz="quarter" idx="7"/>
          </p:nvPr>
        </p:nvSpPr>
        <p:spPr/>
        <p:txBody>
          <a:bodyPr/>
          <a:lstStyle/>
          <a:p>
            <a:fld id="{B6F15528-21DE-4FAA-801E-634DDDAF4B2B}" type="slidenum">
              <a:rPr lang="en-IN" smtClean="0"/>
              <a:pPr/>
              <a:t>19</a:t>
            </a:fld>
            <a:endParaRPr lang="en-IN"/>
          </a:p>
        </p:txBody>
      </p:sp>
      <p:sp>
        <p:nvSpPr>
          <p:cNvPr id="5" name="Google Shape;309;p41">
            <a:extLst>
              <a:ext uri="{FF2B5EF4-FFF2-40B4-BE49-F238E27FC236}">
                <a16:creationId xmlns:a16="http://schemas.microsoft.com/office/drawing/2014/main" id="{4599DE36-43C1-5218-7DE5-A8F5B3116126}"/>
              </a:ext>
            </a:extLst>
          </p:cNvPr>
          <p:cNvSpPr txBox="1">
            <a:spLocks/>
          </p:cNvSpPr>
          <p:nvPr/>
        </p:nvSpPr>
        <p:spPr>
          <a:xfrm>
            <a:off x="37253" y="899816"/>
            <a:ext cx="8839200" cy="609600"/>
          </a:xfrm>
          <a:prstGeom prst="rect">
            <a:avLst/>
          </a:prstGeom>
        </p:spPr>
        <p:txBody>
          <a:bodyPr spcFirstLastPara="1" wrap="square" lIns="91425" tIns="91425" rIns="91425" bIns="91425" anchor="t" anchorCtr="0">
            <a:noAutofit/>
          </a:bodyPr>
          <a:lstStyle>
            <a:lvl1pPr marL="0">
              <a:defRPr sz="1500" b="0" i="0">
                <a:solidFill>
                  <a:schemeClr val="tx1"/>
                </a:solidFill>
                <a:latin typeface="Roboto"/>
                <a:ea typeface="+mn-ea"/>
                <a:cs typeface="Roboto"/>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58750" algn="just" rtl="0">
              <a:lnSpc>
                <a:spcPct val="120000"/>
              </a:lnSpc>
              <a:spcBef>
                <a:spcPts val="600"/>
              </a:spcBef>
              <a:buSzPts val="1100"/>
            </a:pPr>
            <a:r>
              <a:rPr lang="en-US" sz="1400" b="1" kern="0" dirty="0">
                <a:latin typeface="Open Sans"/>
                <a:ea typeface="Open Sans"/>
                <a:cs typeface="Open Sans"/>
                <a:sym typeface="Open Sans"/>
              </a:rPr>
              <a:t>Personal Development Space:</a:t>
            </a:r>
            <a:r>
              <a:rPr lang="en-US" sz="1400" kern="0" dirty="0">
                <a:latin typeface="Open Sans"/>
                <a:ea typeface="Open Sans"/>
                <a:cs typeface="Open Sans"/>
                <a:sym typeface="Open Sans"/>
              </a:rPr>
              <a:t>  Users can work out list of problems based on their activity/history and practice. Providing feedback based on the history of the user, in the form of weaknesses and strengths.</a:t>
            </a:r>
            <a:endParaRPr lang="en-US" sz="2000" kern="0" dirty="0"/>
          </a:p>
        </p:txBody>
      </p:sp>
      <p:pic>
        <p:nvPicPr>
          <p:cNvPr id="6" name="Google Shape;310;p41">
            <a:extLst>
              <a:ext uri="{FF2B5EF4-FFF2-40B4-BE49-F238E27FC236}">
                <a16:creationId xmlns:a16="http://schemas.microsoft.com/office/drawing/2014/main" id="{45083EF1-4049-C838-56E3-1286BE5375F1}"/>
              </a:ext>
            </a:extLst>
          </p:cNvPr>
          <p:cNvPicPr preferRelativeResize="0"/>
          <p:nvPr/>
        </p:nvPicPr>
        <p:blipFill>
          <a:blip r:embed="rId2">
            <a:alphaModFix/>
          </a:blip>
          <a:stretch>
            <a:fillRect/>
          </a:stretch>
        </p:blipFill>
        <p:spPr>
          <a:xfrm>
            <a:off x="1371599" y="1733550"/>
            <a:ext cx="6142255" cy="3124199"/>
          </a:xfrm>
          <a:prstGeom prst="rect">
            <a:avLst/>
          </a:prstGeom>
          <a:noFill/>
          <a:ln>
            <a:noFill/>
          </a:ln>
        </p:spPr>
      </p:pic>
    </p:spTree>
    <p:extLst>
      <p:ext uri="{BB962C8B-B14F-4D97-AF65-F5344CB8AC3E}">
        <p14:creationId xmlns:p14="http://schemas.microsoft.com/office/powerpoint/2010/main" val="269605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3276600" y="209550"/>
            <a:ext cx="1981200" cy="533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pitchFamily="18" charset="0"/>
                <a:ea typeface="Source Sans Pro"/>
                <a:cs typeface="Times New Roman" pitchFamily="18" charset="0"/>
                <a:sym typeface="Source Sans Pro"/>
              </a:rPr>
              <a:t>CONTENTS</a:t>
            </a:r>
            <a:endParaRPr dirty="0">
              <a:latin typeface="Times New Roman" pitchFamily="18" charset="0"/>
              <a:ea typeface="Source Sans Pro"/>
              <a:cs typeface="Times New Roman" pitchFamily="18" charset="0"/>
              <a:sym typeface="Source Sans Pro"/>
            </a:endParaRPr>
          </a:p>
        </p:txBody>
      </p:sp>
      <p:sp>
        <p:nvSpPr>
          <p:cNvPr id="136" name="Google Shape;136;p15"/>
          <p:cNvSpPr txBox="1"/>
          <p:nvPr/>
        </p:nvSpPr>
        <p:spPr>
          <a:xfrm>
            <a:off x="609600" y="1123950"/>
            <a:ext cx="5029200" cy="3581400"/>
          </a:xfrm>
          <a:prstGeom prst="rect">
            <a:avLst/>
          </a:prstGeom>
          <a:noFill/>
          <a:ln>
            <a:noFill/>
          </a:ln>
        </p:spPr>
        <p:txBody>
          <a:bodyPr spcFirstLastPara="1" wrap="square" lIns="91425" tIns="91425" rIns="91425" bIns="91425" anchor="t" anchorCtr="0">
            <a:noAutofit/>
          </a:bodyPr>
          <a:lstStyle/>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Introduction</a:t>
            </a:r>
            <a:endParaRPr sz="2000" dirty="0">
              <a:latin typeface="Times New Roman" pitchFamily="18" charset="0"/>
              <a:ea typeface="Source Sans Pro"/>
              <a:cs typeface="Times New Roman" pitchFamily="18" charset="0"/>
              <a:sym typeface="Source Sans Pro"/>
            </a:endParaRP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Literature Survey</a:t>
            </a: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Outcomes of Literature Survey </a:t>
            </a:r>
            <a:endParaRPr sz="2000" dirty="0">
              <a:latin typeface="Times New Roman" pitchFamily="18" charset="0"/>
              <a:ea typeface="Source Sans Pro"/>
              <a:cs typeface="Times New Roman" pitchFamily="18" charset="0"/>
              <a:sym typeface="Source Sans Pro"/>
            </a:endParaRP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Problem statement and Objectives</a:t>
            </a:r>
            <a:endParaRPr sz="2000" dirty="0">
              <a:latin typeface="Times New Roman" pitchFamily="18" charset="0"/>
              <a:ea typeface="Source Sans Pro"/>
              <a:cs typeface="Times New Roman" pitchFamily="18" charset="0"/>
              <a:sym typeface="Source Sans Pro"/>
            </a:endParaRP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Methodology</a:t>
            </a:r>
            <a:endParaRPr sz="2000" dirty="0">
              <a:latin typeface="Times New Roman" pitchFamily="18" charset="0"/>
              <a:ea typeface="Source Sans Pro"/>
              <a:cs typeface="Times New Roman" pitchFamily="18" charset="0"/>
              <a:sym typeface="Source Sans Pro"/>
            </a:endParaRP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Experimental Results and Discussion</a:t>
            </a:r>
            <a:endParaRPr sz="2000" dirty="0">
              <a:latin typeface="Times New Roman" pitchFamily="18" charset="0"/>
              <a:ea typeface="Source Sans Pro"/>
              <a:cs typeface="Times New Roman" pitchFamily="18" charset="0"/>
              <a:sym typeface="Source Sans Pro"/>
            </a:endParaRP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Conclusions and Future Work</a:t>
            </a:r>
            <a:endParaRPr sz="2000" dirty="0">
              <a:latin typeface="Times New Roman" pitchFamily="18" charset="0"/>
              <a:ea typeface="Source Sans Pro"/>
              <a:cs typeface="Times New Roman" pitchFamily="18" charset="0"/>
              <a:sym typeface="Source Sans Pro"/>
            </a:endParaRPr>
          </a:p>
          <a:p>
            <a:pPr marL="457200" lvl="0" indent="-457200" algn="l" rtl="0">
              <a:spcBef>
                <a:spcPts val="600"/>
              </a:spcBef>
              <a:spcAft>
                <a:spcPts val="0"/>
              </a:spcAft>
              <a:buFont typeface="+mj-lt"/>
              <a:buAutoNum type="arabicPeriod"/>
            </a:pPr>
            <a:r>
              <a:rPr lang="en" sz="2000" dirty="0">
                <a:latin typeface="Times New Roman" pitchFamily="18" charset="0"/>
                <a:ea typeface="Source Sans Pro"/>
                <a:cs typeface="Times New Roman" pitchFamily="18" charset="0"/>
                <a:sym typeface="Source Sans Pro"/>
              </a:rPr>
              <a:t>References</a:t>
            </a:r>
          </a:p>
        </p:txBody>
      </p:sp>
      <p:sp>
        <p:nvSpPr>
          <p:cNvPr id="2" name="Slide Number Placeholder 4">
            <a:extLst>
              <a:ext uri="{FF2B5EF4-FFF2-40B4-BE49-F238E27FC236}">
                <a16:creationId xmlns:a16="http://schemas.microsoft.com/office/drawing/2014/main" id="{67FA5AC4-977F-B14C-7C18-82DCC289E224}"/>
              </a:ext>
            </a:extLst>
          </p:cNvPr>
          <p:cNvSpPr txBox="1">
            <a:spLocks/>
          </p:cNvSpPr>
          <p:nvPr/>
        </p:nvSpPr>
        <p:spPr>
          <a:xfrm>
            <a:off x="8686800" y="4781550"/>
            <a:ext cx="304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9C17-2694-3DCC-C5B5-8BD21D64A876}"/>
              </a:ext>
            </a:extLst>
          </p:cNvPr>
          <p:cNvSpPr>
            <a:spLocks noGrp="1"/>
          </p:cNvSpPr>
          <p:nvPr>
            <p:ph type="title"/>
          </p:nvPr>
        </p:nvSpPr>
        <p:spPr>
          <a:xfrm>
            <a:off x="1630143" y="369209"/>
            <a:ext cx="5883712" cy="461665"/>
          </a:xfrm>
        </p:spPr>
        <p:txBody>
          <a:bodyPr/>
          <a:lstStyle/>
          <a:p>
            <a:r>
              <a:rPr lang="en-US" dirty="0"/>
              <a:t>User Space</a:t>
            </a:r>
            <a:endParaRPr lang="en-IN" dirty="0"/>
          </a:p>
        </p:txBody>
      </p:sp>
      <p:sp>
        <p:nvSpPr>
          <p:cNvPr id="4" name="Slide Number Placeholder 3">
            <a:extLst>
              <a:ext uri="{FF2B5EF4-FFF2-40B4-BE49-F238E27FC236}">
                <a16:creationId xmlns:a16="http://schemas.microsoft.com/office/drawing/2014/main" id="{7FDA95BE-13C5-F4F8-B451-C900336D048D}"/>
              </a:ext>
            </a:extLst>
          </p:cNvPr>
          <p:cNvSpPr>
            <a:spLocks noGrp="1"/>
          </p:cNvSpPr>
          <p:nvPr>
            <p:ph type="sldNum" sz="quarter" idx="7"/>
          </p:nvPr>
        </p:nvSpPr>
        <p:spPr/>
        <p:txBody>
          <a:bodyPr/>
          <a:lstStyle/>
          <a:p>
            <a:fld id="{B6F15528-21DE-4FAA-801E-634DDDAF4B2B}" type="slidenum">
              <a:rPr lang="en-IN" smtClean="0"/>
              <a:pPr/>
              <a:t>20</a:t>
            </a:fld>
            <a:endParaRPr lang="en-IN"/>
          </a:p>
        </p:txBody>
      </p:sp>
      <p:pic>
        <p:nvPicPr>
          <p:cNvPr id="5" name="Google Shape;286;p38">
            <a:extLst>
              <a:ext uri="{FF2B5EF4-FFF2-40B4-BE49-F238E27FC236}">
                <a16:creationId xmlns:a16="http://schemas.microsoft.com/office/drawing/2014/main" id="{0D37F400-0113-E5C2-B4DE-72400B3BE02D}"/>
              </a:ext>
            </a:extLst>
          </p:cNvPr>
          <p:cNvPicPr preferRelativeResize="0"/>
          <p:nvPr/>
        </p:nvPicPr>
        <p:blipFill>
          <a:blip r:embed="rId2">
            <a:alphaModFix/>
          </a:blip>
          <a:stretch>
            <a:fillRect/>
          </a:stretch>
        </p:blipFill>
        <p:spPr>
          <a:xfrm>
            <a:off x="838200" y="1047750"/>
            <a:ext cx="6993950" cy="4021243"/>
          </a:xfrm>
          <a:prstGeom prst="rect">
            <a:avLst/>
          </a:prstGeom>
          <a:noFill/>
          <a:ln>
            <a:noFill/>
          </a:ln>
        </p:spPr>
      </p:pic>
    </p:spTree>
    <p:extLst>
      <p:ext uri="{BB962C8B-B14F-4D97-AF65-F5344CB8AC3E}">
        <p14:creationId xmlns:p14="http://schemas.microsoft.com/office/powerpoint/2010/main" val="3069047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A230-1071-D4BE-6D1D-CF903E7A7624}"/>
              </a:ext>
            </a:extLst>
          </p:cNvPr>
          <p:cNvSpPr>
            <a:spLocks noGrp="1"/>
          </p:cNvSpPr>
          <p:nvPr>
            <p:ph type="title"/>
          </p:nvPr>
        </p:nvSpPr>
        <p:spPr>
          <a:xfrm>
            <a:off x="1630143" y="369209"/>
            <a:ext cx="5883712" cy="461665"/>
          </a:xfrm>
        </p:spPr>
        <p:txBody>
          <a:bodyPr/>
          <a:lstStyle/>
          <a:p>
            <a:r>
              <a:rPr lang="en-US" dirty="0"/>
              <a:t>Contest Space</a:t>
            </a:r>
            <a:endParaRPr lang="en-IN" dirty="0"/>
          </a:p>
        </p:txBody>
      </p:sp>
      <p:sp>
        <p:nvSpPr>
          <p:cNvPr id="4" name="Slide Number Placeholder 3">
            <a:extLst>
              <a:ext uri="{FF2B5EF4-FFF2-40B4-BE49-F238E27FC236}">
                <a16:creationId xmlns:a16="http://schemas.microsoft.com/office/drawing/2014/main" id="{21FF4D10-98E1-F6BC-CA78-CF92CD106309}"/>
              </a:ext>
            </a:extLst>
          </p:cNvPr>
          <p:cNvSpPr>
            <a:spLocks noGrp="1"/>
          </p:cNvSpPr>
          <p:nvPr>
            <p:ph type="sldNum" sz="quarter" idx="7"/>
          </p:nvPr>
        </p:nvSpPr>
        <p:spPr/>
        <p:txBody>
          <a:bodyPr/>
          <a:lstStyle/>
          <a:p>
            <a:fld id="{B6F15528-21DE-4FAA-801E-634DDDAF4B2B}" type="slidenum">
              <a:rPr lang="en-IN" smtClean="0"/>
              <a:pPr/>
              <a:t>21</a:t>
            </a:fld>
            <a:endParaRPr lang="en-IN"/>
          </a:p>
        </p:txBody>
      </p:sp>
      <p:pic>
        <p:nvPicPr>
          <p:cNvPr id="5" name="Google Shape;301;p40">
            <a:extLst>
              <a:ext uri="{FF2B5EF4-FFF2-40B4-BE49-F238E27FC236}">
                <a16:creationId xmlns:a16="http://schemas.microsoft.com/office/drawing/2014/main" id="{8AFDB992-C6CD-17D1-D534-669B1736B90C}"/>
              </a:ext>
            </a:extLst>
          </p:cNvPr>
          <p:cNvPicPr preferRelativeResize="0"/>
          <p:nvPr/>
        </p:nvPicPr>
        <p:blipFill>
          <a:blip r:embed="rId2">
            <a:alphaModFix/>
          </a:blip>
          <a:stretch>
            <a:fillRect/>
          </a:stretch>
        </p:blipFill>
        <p:spPr>
          <a:xfrm>
            <a:off x="1157971" y="1025837"/>
            <a:ext cx="6828055" cy="4117663"/>
          </a:xfrm>
          <a:prstGeom prst="rect">
            <a:avLst/>
          </a:prstGeom>
          <a:noFill/>
          <a:ln>
            <a:noFill/>
          </a:ln>
        </p:spPr>
      </p:pic>
    </p:spTree>
    <p:extLst>
      <p:ext uri="{BB962C8B-B14F-4D97-AF65-F5344CB8AC3E}">
        <p14:creationId xmlns:p14="http://schemas.microsoft.com/office/powerpoint/2010/main" val="2874918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C370-800D-96FD-801D-B65A1F36D7F2}"/>
              </a:ext>
            </a:extLst>
          </p:cNvPr>
          <p:cNvSpPr>
            <a:spLocks noGrp="1"/>
          </p:cNvSpPr>
          <p:nvPr>
            <p:ph type="title"/>
          </p:nvPr>
        </p:nvSpPr>
        <p:spPr>
          <a:xfrm>
            <a:off x="1630143" y="369209"/>
            <a:ext cx="5883712" cy="461665"/>
          </a:xfrm>
        </p:spPr>
        <p:txBody>
          <a:bodyPr/>
          <a:lstStyle/>
          <a:p>
            <a:r>
              <a:rPr lang="en-US" dirty="0"/>
              <a:t>Playlist Space</a:t>
            </a:r>
            <a:endParaRPr lang="en-IN" dirty="0"/>
          </a:p>
        </p:txBody>
      </p:sp>
      <p:sp>
        <p:nvSpPr>
          <p:cNvPr id="4" name="Slide Number Placeholder 3">
            <a:extLst>
              <a:ext uri="{FF2B5EF4-FFF2-40B4-BE49-F238E27FC236}">
                <a16:creationId xmlns:a16="http://schemas.microsoft.com/office/drawing/2014/main" id="{CBEC09DE-7270-A8B7-6C6A-355A2F394149}"/>
              </a:ext>
            </a:extLst>
          </p:cNvPr>
          <p:cNvSpPr>
            <a:spLocks noGrp="1"/>
          </p:cNvSpPr>
          <p:nvPr>
            <p:ph type="sldNum" sz="quarter" idx="7"/>
          </p:nvPr>
        </p:nvSpPr>
        <p:spPr/>
        <p:txBody>
          <a:bodyPr/>
          <a:lstStyle/>
          <a:p>
            <a:fld id="{B6F15528-21DE-4FAA-801E-634DDDAF4B2B}" type="slidenum">
              <a:rPr lang="en-IN" smtClean="0"/>
              <a:pPr/>
              <a:t>22</a:t>
            </a:fld>
            <a:endParaRPr lang="en-IN"/>
          </a:p>
        </p:txBody>
      </p:sp>
      <p:pic>
        <p:nvPicPr>
          <p:cNvPr id="5" name="Google Shape;326;p43">
            <a:extLst>
              <a:ext uri="{FF2B5EF4-FFF2-40B4-BE49-F238E27FC236}">
                <a16:creationId xmlns:a16="http://schemas.microsoft.com/office/drawing/2014/main" id="{A199EB55-8FB4-F604-57D7-A869C1D04B53}"/>
              </a:ext>
            </a:extLst>
          </p:cNvPr>
          <p:cNvPicPr preferRelativeResize="0"/>
          <p:nvPr/>
        </p:nvPicPr>
        <p:blipFill>
          <a:blip r:embed="rId2">
            <a:alphaModFix/>
          </a:blip>
          <a:stretch>
            <a:fillRect/>
          </a:stretch>
        </p:blipFill>
        <p:spPr>
          <a:xfrm>
            <a:off x="1513297" y="1051996"/>
            <a:ext cx="6036118" cy="4061451"/>
          </a:xfrm>
          <a:prstGeom prst="rect">
            <a:avLst/>
          </a:prstGeom>
          <a:noFill/>
          <a:ln>
            <a:noFill/>
          </a:ln>
        </p:spPr>
      </p:pic>
    </p:spTree>
    <p:extLst>
      <p:ext uri="{BB962C8B-B14F-4D97-AF65-F5344CB8AC3E}">
        <p14:creationId xmlns:p14="http://schemas.microsoft.com/office/powerpoint/2010/main" val="3103906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95400" y="285750"/>
            <a:ext cx="71628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1219200" y="1338262"/>
            <a:ext cx="914400" cy="338554"/>
          </a:xfrm>
          <a:prstGeom prst="rect">
            <a:avLst/>
          </a:prstGeom>
          <a:noFill/>
        </p:spPr>
        <p:txBody>
          <a:bodyPr wrap="square" rtlCol="0">
            <a:spAutoFit/>
          </a:bodyPr>
          <a:lstStyle/>
          <a:p>
            <a:pPr algn="l"/>
            <a:r>
              <a:rPr lang="en-US" sz="1600" b="1" i="0" dirty="0">
                <a:effectLst/>
                <a:latin typeface="Google Sans"/>
              </a:rPr>
              <a:t>Sign Up</a:t>
            </a:r>
          </a:p>
        </p:txBody>
      </p:sp>
      <p:sp>
        <p:nvSpPr>
          <p:cNvPr id="5" name="TextBox 4">
            <a:extLst>
              <a:ext uri="{FF2B5EF4-FFF2-40B4-BE49-F238E27FC236}">
                <a16:creationId xmlns:a16="http://schemas.microsoft.com/office/drawing/2014/main" id="{3A341BCC-D035-F275-1119-6352D84C053C}"/>
              </a:ext>
            </a:extLst>
          </p:cNvPr>
          <p:cNvSpPr txBox="1"/>
          <p:nvPr/>
        </p:nvSpPr>
        <p:spPr>
          <a:xfrm>
            <a:off x="304800" y="1733550"/>
            <a:ext cx="2590800" cy="1815882"/>
          </a:xfrm>
          <a:prstGeom prst="rect">
            <a:avLst/>
          </a:prstGeom>
          <a:noFill/>
        </p:spPr>
        <p:txBody>
          <a:bodyPr wrap="square">
            <a:spAutoFit/>
          </a:bodyPr>
          <a:lstStyle/>
          <a:p>
            <a:pPr marL="155448" marR="0" algn="just" rtl="0">
              <a:spcBef>
                <a:spcPts val="600"/>
              </a:spcBef>
              <a:spcAft>
                <a:spcPts val="0"/>
              </a:spcAft>
              <a:buClr>
                <a:schemeClr val="lt1"/>
              </a:buClr>
              <a:buSzPts val="1100"/>
            </a:pPr>
            <a:r>
              <a:rPr lang="en-US" sz="1400" dirty="0"/>
              <a:t>T</a:t>
            </a:r>
            <a:r>
              <a:rPr lang="en-US" sz="1400" dirty="0">
                <a:effectLst/>
              </a:rPr>
              <a:t>he sign-up page for our platform. It asks for the first name, last name, email, and password. We can also sign up with the Google account if you prefer.  If you already have an account, there's a sign-in link at the bottom.</a:t>
            </a:r>
            <a:endParaRPr lang="en-IN" sz="1400" dirty="0">
              <a:effectLst/>
            </a:endParaRPr>
          </a:p>
        </p:txBody>
      </p:sp>
      <p:sp>
        <p:nvSpPr>
          <p:cNvPr id="7" name="TextBox 6">
            <a:extLst>
              <a:ext uri="{FF2B5EF4-FFF2-40B4-BE49-F238E27FC236}">
                <a16:creationId xmlns:a16="http://schemas.microsoft.com/office/drawing/2014/main" id="{97A3CD23-62EE-5E21-B933-9B383F17A328}"/>
              </a:ext>
            </a:extLst>
          </p:cNvPr>
          <p:cNvSpPr txBox="1"/>
          <p:nvPr/>
        </p:nvSpPr>
        <p:spPr>
          <a:xfrm>
            <a:off x="8430491" y="4774168"/>
            <a:ext cx="4572000" cy="369332"/>
          </a:xfrm>
          <a:prstGeom prst="rect">
            <a:avLst/>
          </a:prstGeom>
          <a:noFill/>
        </p:spPr>
        <p:txBody>
          <a:bodyPr wrap="square">
            <a:spAutoFit/>
          </a:bodyPr>
          <a:lstStyle/>
          <a:p>
            <a:fld id="{B6F15528-21DE-4FAA-801E-634DDDAF4B2B}" type="slidenum">
              <a:rPr lang="en-IN" smtClean="0"/>
              <a:pPr/>
              <a:t>23</a:t>
            </a:fld>
            <a:endParaRPr lang="en-IN" dirty="0"/>
          </a:p>
        </p:txBody>
      </p:sp>
      <p:pic>
        <p:nvPicPr>
          <p:cNvPr id="8" name="Picture 7">
            <a:extLst>
              <a:ext uri="{FF2B5EF4-FFF2-40B4-BE49-F238E27FC236}">
                <a16:creationId xmlns:a16="http://schemas.microsoft.com/office/drawing/2014/main" id="{7639D93A-22AF-AA45-0E2E-6DD604F56449}"/>
              </a:ext>
            </a:extLst>
          </p:cNvPr>
          <p:cNvPicPr>
            <a:picLocks noChangeAspect="1"/>
          </p:cNvPicPr>
          <p:nvPr/>
        </p:nvPicPr>
        <p:blipFill>
          <a:blip r:embed="rId2"/>
          <a:stretch>
            <a:fillRect/>
          </a:stretch>
        </p:blipFill>
        <p:spPr>
          <a:xfrm>
            <a:off x="3464043" y="1523592"/>
            <a:ext cx="5375157" cy="25498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1109662" y="1556921"/>
            <a:ext cx="914400" cy="338554"/>
          </a:xfrm>
          <a:prstGeom prst="rect">
            <a:avLst/>
          </a:prstGeom>
          <a:noFill/>
        </p:spPr>
        <p:txBody>
          <a:bodyPr wrap="square" rtlCol="0">
            <a:spAutoFit/>
          </a:bodyPr>
          <a:lstStyle/>
          <a:p>
            <a:pPr algn="l"/>
            <a:r>
              <a:rPr lang="en-US" sz="1600" b="1" i="0" dirty="0">
                <a:effectLst/>
                <a:latin typeface="Google Sans"/>
              </a:rPr>
              <a:t>Sign in</a:t>
            </a:r>
          </a:p>
        </p:txBody>
      </p:sp>
      <p:sp>
        <p:nvSpPr>
          <p:cNvPr id="4" name="TextBox 3">
            <a:extLst>
              <a:ext uri="{FF2B5EF4-FFF2-40B4-BE49-F238E27FC236}">
                <a16:creationId xmlns:a16="http://schemas.microsoft.com/office/drawing/2014/main" id="{613DB421-6F30-FA97-49CA-F2178228CECE}"/>
              </a:ext>
            </a:extLst>
          </p:cNvPr>
          <p:cNvSpPr txBox="1"/>
          <p:nvPr/>
        </p:nvSpPr>
        <p:spPr>
          <a:xfrm>
            <a:off x="304800" y="1995999"/>
            <a:ext cx="2590800" cy="1384995"/>
          </a:xfrm>
          <a:prstGeom prst="rect">
            <a:avLst/>
          </a:prstGeom>
          <a:noFill/>
        </p:spPr>
        <p:txBody>
          <a:bodyPr wrap="square">
            <a:spAutoFit/>
          </a:bodyPr>
          <a:lstStyle/>
          <a:p>
            <a:pPr marL="155448" marR="0" algn="just" rtl="0">
              <a:spcBef>
                <a:spcPts val="600"/>
              </a:spcBef>
              <a:spcAft>
                <a:spcPts val="0"/>
              </a:spcAft>
              <a:buClr>
                <a:schemeClr val="lt1"/>
              </a:buClr>
              <a:buSzPts val="1100"/>
            </a:pPr>
            <a:r>
              <a:rPr lang="en-US" sz="1400" dirty="0">
                <a:effectLst/>
              </a:rPr>
              <a:t>The login screen for our platform. Users can also sign in using a Google account, which eliminates the need to enter a separate username and password.</a:t>
            </a:r>
            <a:endParaRPr lang="en-IN" sz="1400" dirty="0">
              <a:effectLst/>
            </a:endParaRPr>
          </a:p>
        </p:txBody>
      </p:sp>
      <p:sp>
        <p:nvSpPr>
          <p:cNvPr id="7" name="TextBox 6">
            <a:extLst>
              <a:ext uri="{FF2B5EF4-FFF2-40B4-BE49-F238E27FC236}">
                <a16:creationId xmlns:a16="http://schemas.microsoft.com/office/drawing/2014/main" id="{8F9C871D-6F87-ACC4-08A9-02363C26914F}"/>
              </a:ext>
            </a:extLst>
          </p:cNvPr>
          <p:cNvSpPr txBox="1"/>
          <p:nvPr/>
        </p:nvSpPr>
        <p:spPr>
          <a:xfrm>
            <a:off x="8305800" y="4831773"/>
            <a:ext cx="4572000" cy="369332"/>
          </a:xfrm>
          <a:prstGeom prst="rect">
            <a:avLst/>
          </a:prstGeom>
          <a:noFill/>
        </p:spPr>
        <p:txBody>
          <a:bodyPr wrap="square">
            <a:spAutoFit/>
          </a:bodyPr>
          <a:lstStyle/>
          <a:p>
            <a:fld id="{B6F15528-21DE-4FAA-801E-634DDDAF4B2B}" type="slidenum">
              <a:rPr lang="en-IN" smtClean="0"/>
              <a:pPr/>
              <a:t>24</a:t>
            </a:fld>
            <a:endParaRPr lang="en-IN" dirty="0"/>
          </a:p>
        </p:txBody>
      </p:sp>
      <p:pic>
        <p:nvPicPr>
          <p:cNvPr id="8" name="Picture 7">
            <a:extLst>
              <a:ext uri="{FF2B5EF4-FFF2-40B4-BE49-F238E27FC236}">
                <a16:creationId xmlns:a16="http://schemas.microsoft.com/office/drawing/2014/main" id="{EABDF693-A87F-6302-6ACC-D1FDDBF65B93}"/>
              </a:ext>
            </a:extLst>
          </p:cNvPr>
          <p:cNvPicPr>
            <a:picLocks noChangeAspect="1"/>
          </p:cNvPicPr>
          <p:nvPr/>
        </p:nvPicPr>
        <p:blipFill>
          <a:blip r:embed="rId2"/>
          <a:stretch>
            <a:fillRect/>
          </a:stretch>
        </p:blipFill>
        <p:spPr>
          <a:xfrm>
            <a:off x="3940996" y="1556921"/>
            <a:ext cx="4876800" cy="2934202"/>
          </a:xfrm>
          <a:prstGeom prst="rect">
            <a:avLst/>
          </a:prstGeom>
        </p:spPr>
      </p:pic>
    </p:spTree>
    <p:extLst>
      <p:ext uri="{BB962C8B-B14F-4D97-AF65-F5344CB8AC3E}">
        <p14:creationId xmlns:p14="http://schemas.microsoft.com/office/powerpoint/2010/main" val="4033342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876300" y="1581150"/>
            <a:ext cx="1447800" cy="338554"/>
          </a:xfrm>
          <a:prstGeom prst="rect">
            <a:avLst/>
          </a:prstGeom>
          <a:noFill/>
        </p:spPr>
        <p:txBody>
          <a:bodyPr wrap="square" rtlCol="0">
            <a:spAutoFit/>
          </a:bodyPr>
          <a:lstStyle/>
          <a:p>
            <a:pPr algn="l"/>
            <a:r>
              <a:rPr lang="en-US" sz="1600" b="1" i="0" dirty="0">
                <a:effectLst/>
                <a:latin typeface="Google Sans"/>
              </a:rPr>
              <a:t>Problem Space</a:t>
            </a:r>
          </a:p>
        </p:txBody>
      </p:sp>
      <p:sp>
        <p:nvSpPr>
          <p:cNvPr id="5" name="TextBox 4">
            <a:extLst>
              <a:ext uri="{FF2B5EF4-FFF2-40B4-BE49-F238E27FC236}">
                <a16:creationId xmlns:a16="http://schemas.microsoft.com/office/drawing/2014/main" id="{3CB165DE-BACE-E91E-096B-C6F4E3EE2CA4}"/>
              </a:ext>
            </a:extLst>
          </p:cNvPr>
          <p:cNvSpPr txBox="1"/>
          <p:nvPr/>
        </p:nvSpPr>
        <p:spPr>
          <a:xfrm>
            <a:off x="304800" y="1995999"/>
            <a:ext cx="2590800" cy="1384995"/>
          </a:xfrm>
          <a:prstGeom prst="rect">
            <a:avLst/>
          </a:prstGeom>
          <a:noFill/>
        </p:spPr>
        <p:txBody>
          <a:bodyPr wrap="square">
            <a:spAutoFit/>
          </a:bodyPr>
          <a:lstStyle/>
          <a:p>
            <a:pPr marL="155448" marR="0" algn="just" rtl="0">
              <a:spcBef>
                <a:spcPts val="600"/>
              </a:spcBef>
              <a:spcAft>
                <a:spcPts val="0"/>
              </a:spcAft>
              <a:buClr>
                <a:schemeClr val="lt1"/>
              </a:buClr>
              <a:buSzPts val="1100"/>
            </a:pPr>
            <a:r>
              <a:rPr lang="en-US" sz="1400" dirty="0">
                <a:effectLst/>
              </a:rPr>
              <a:t>The </a:t>
            </a:r>
            <a:r>
              <a:rPr lang="en-US" sz="1400" dirty="0"/>
              <a:t>picture </a:t>
            </a:r>
            <a:r>
              <a:rPr lang="en-US" sz="1400" dirty="0">
                <a:effectLst/>
              </a:rPr>
              <a:t>shows the screenshot of different problems categorized in a particular section called Graphs. Also having their problem tags.</a:t>
            </a:r>
            <a:endParaRPr lang="en-IN" sz="1400" dirty="0">
              <a:effectLst/>
            </a:endParaRPr>
          </a:p>
        </p:txBody>
      </p:sp>
      <p:sp>
        <p:nvSpPr>
          <p:cNvPr id="7" name="TextBox 6">
            <a:extLst>
              <a:ext uri="{FF2B5EF4-FFF2-40B4-BE49-F238E27FC236}">
                <a16:creationId xmlns:a16="http://schemas.microsoft.com/office/drawing/2014/main" id="{12E190E1-225A-8317-E510-4F5FFD0AC134}"/>
              </a:ext>
            </a:extLst>
          </p:cNvPr>
          <p:cNvSpPr txBox="1"/>
          <p:nvPr/>
        </p:nvSpPr>
        <p:spPr>
          <a:xfrm>
            <a:off x="8153400" y="4774168"/>
            <a:ext cx="4572000" cy="369332"/>
          </a:xfrm>
          <a:prstGeom prst="rect">
            <a:avLst/>
          </a:prstGeom>
          <a:noFill/>
        </p:spPr>
        <p:txBody>
          <a:bodyPr wrap="square">
            <a:spAutoFit/>
          </a:bodyPr>
          <a:lstStyle/>
          <a:p>
            <a:fld id="{B6F15528-21DE-4FAA-801E-634DDDAF4B2B}" type="slidenum">
              <a:rPr lang="en-IN" smtClean="0"/>
              <a:pPr/>
              <a:t>25</a:t>
            </a:fld>
            <a:endParaRPr lang="en-IN" dirty="0"/>
          </a:p>
        </p:txBody>
      </p:sp>
      <p:pic>
        <p:nvPicPr>
          <p:cNvPr id="8" name="Picture 7">
            <a:extLst>
              <a:ext uri="{FF2B5EF4-FFF2-40B4-BE49-F238E27FC236}">
                <a16:creationId xmlns:a16="http://schemas.microsoft.com/office/drawing/2014/main" id="{0049E1A9-8188-B0B1-8CD9-05BFE25768A5}"/>
              </a:ext>
            </a:extLst>
          </p:cNvPr>
          <p:cNvPicPr>
            <a:picLocks noChangeAspect="1"/>
          </p:cNvPicPr>
          <p:nvPr/>
        </p:nvPicPr>
        <p:blipFill>
          <a:blip r:embed="rId2"/>
          <a:stretch>
            <a:fillRect/>
          </a:stretch>
        </p:blipFill>
        <p:spPr>
          <a:xfrm>
            <a:off x="2979586" y="1428750"/>
            <a:ext cx="6164414" cy="2949786"/>
          </a:xfrm>
          <a:prstGeom prst="rect">
            <a:avLst/>
          </a:prstGeom>
        </p:spPr>
      </p:pic>
    </p:spTree>
    <p:extLst>
      <p:ext uri="{BB962C8B-B14F-4D97-AF65-F5344CB8AC3E}">
        <p14:creationId xmlns:p14="http://schemas.microsoft.com/office/powerpoint/2010/main" val="53043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647700" y="1570127"/>
            <a:ext cx="1905000" cy="338554"/>
          </a:xfrm>
          <a:prstGeom prst="rect">
            <a:avLst/>
          </a:prstGeom>
          <a:noFill/>
        </p:spPr>
        <p:txBody>
          <a:bodyPr wrap="square" rtlCol="0">
            <a:spAutoFit/>
          </a:bodyPr>
          <a:lstStyle/>
          <a:p>
            <a:pPr algn="l"/>
            <a:r>
              <a:rPr lang="en-US" sz="1600" b="1" i="0" dirty="0">
                <a:effectLst/>
                <a:latin typeface="Google Sans"/>
              </a:rPr>
              <a:t>Problem  Statement</a:t>
            </a:r>
          </a:p>
        </p:txBody>
      </p:sp>
      <p:sp>
        <p:nvSpPr>
          <p:cNvPr id="7" name="TextBox 6">
            <a:extLst>
              <a:ext uri="{FF2B5EF4-FFF2-40B4-BE49-F238E27FC236}">
                <a16:creationId xmlns:a16="http://schemas.microsoft.com/office/drawing/2014/main" id="{B56B82AF-2726-C7CB-6567-84B4585D1B4A}"/>
              </a:ext>
            </a:extLst>
          </p:cNvPr>
          <p:cNvSpPr txBox="1"/>
          <p:nvPr/>
        </p:nvSpPr>
        <p:spPr>
          <a:xfrm>
            <a:off x="304800" y="1995999"/>
            <a:ext cx="2590800" cy="1384995"/>
          </a:xfrm>
          <a:prstGeom prst="rect">
            <a:avLst/>
          </a:prstGeom>
          <a:noFill/>
        </p:spPr>
        <p:txBody>
          <a:bodyPr wrap="square">
            <a:spAutoFit/>
          </a:bodyPr>
          <a:lstStyle/>
          <a:p>
            <a:pPr marL="155448" marR="0" algn="just" rtl="0">
              <a:spcBef>
                <a:spcPts val="600"/>
              </a:spcBef>
              <a:spcAft>
                <a:spcPts val="0"/>
              </a:spcAft>
              <a:buClr>
                <a:schemeClr val="lt1"/>
              </a:buClr>
              <a:buSzPts val="1100"/>
            </a:pPr>
            <a:r>
              <a:rPr lang="en-US" sz="1400" dirty="0">
                <a:effectLst/>
              </a:rPr>
              <a:t>The pictures shows the problem statement along with the editor to compile the code. The user is provided with 4 different languages to edit the code.</a:t>
            </a:r>
            <a:endParaRPr lang="en-IN" sz="1400" dirty="0">
              <a:effectLst/>
            </a:endParaRPr>
          </a:p>
        </p:txBody>
      </p:sp>
      <p:sp>
        <p:nvSpPr>
          <p:cNvPr id="9" name="TextBox 8">
            <a:extLst>
              <a:ext uri="{FF2B5EF4-FFF2-40B4-BE49-F238E27FC236}">
                <a16:creationId xmlns:a16="http://schemas.microsoft.com/office/drawing/2014/main" id="{35DB365C-6668-EAB9-CEBC-D0A1F3968FD4}"/>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26</a:t>
            </a:fld>
            <a:endParaRPr lang="en-IN" dirty="0"/>
          </a:p>
        </p:txBody>
      </p:sp>
      <p:pic>
        <p:nvPicPr>
          <p:cNvPr id="6" name="Picture 5">
            <a:extLst>
              <a:ext uri="{FF2B5EF4-FFF2-40B4-BE49-F238E27FC236}">
                <a16:creationId xmlns:a16="http://schemas.microsoft.com/office/drawing/2014/main" id="{1A2935D3-AD2E-9E31-2637-B9A9862DCA3E}"/>
              </a:ext>
            </a:extLst>
          </p:cNvPr>
          <p:cNvPicPr>
            <a:picLocks noChangeAspect="1"/>
          </p:cNvPicPr>
          <p:nvPr/>
        </p:nvPicPr>
        <p:blipFill>
          <a:blip r:embed="rId2"/>
          <a:stretch>
            <a:fillRect/>
          </a:stretch>
        </p:blipFill>
        <p:spPr>
          <a:xfrm>
            <a:off x="3075015" y="1570127"/>
            <a:ext cx="5764185" cy="2783742"/>
          </a:xfrm>
          <a:prstGeom prst="rect">
            <a:avLst/>
          </a:prstGeom>
        </p:spPr>
      </p:pic>
    </p:spTree>
    <p:extLst>
      <p:ext uri="{BB962C8B-B14F-4D97-AF65-F5344CB8AC3E}">
        <p14:creationId xmlns:p14="http://schemas.microsoft.com/office/powerpoint/2010/main" val="4241151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523875" y="1867764"/>
            <a:ext cx="2076450" cy="338554"/>
          </a:xfrm>
          <a:prstGeom prst="rect">
            <a:avLst/>
          </a:prstGeom>
          <a:noFill/>
        </p:spPr>
        <p:txBody>
          <a:bodyPr wrap="square" rtlCol="0">
            <a:spAutoFit/>
          </a:bodyPr>
          <a:lstStyle/>
          <a:p>
            <a:pPr algn="l"/>
            <a:r>
              <a:rPr lang="en-US" sz="1600" b="1" i="0" dirty="0">
                <a:effectLst/>
                <a:latin typeface="Google Sans"/>
              </a:rPr>
              <a:t>Successful Submission</a:t>
            </a:r>
          </a:p>
        </p:txBody>
      </p:sp>
      <p:sp>
        <p:nvSpPr>
          <p:cNvPr id="7" name="TextBox 6">
            <a:extLst>
              <a:ext uri="{FF2B5EF4-FFF2-40B4-BE49-F238E27FC236}">
                <a16:creationId xmlns:a16="http://schemas.microsoft.com/office/drawing/2014/main" id="{0E9FDBC3-6430-40D7-6FA0-6381ACEA011D}"/>
              </a:ext>
            </a:extLst>
          </p:cNvPr>
          <p:cNvSpPr txBox="1"/>
          <p:nvPr/>
        </p:nvSpPr>
        <p:spPr>
          <a:xfrm>
            <a:off x="266700" y="2304153"/>
            <a:ext cx="2590800" cy="738664"/>
          </a:xfrm>
          <a:prstGeom prst="rect">
            <a:avLst/>
          </a:prstGeom>
          <a:noFill/>
        </p:spPr>
        <p:txBody>
          <a:bodyPr wrap="square">
            <a:spAutoFit/>
          </a:bodyPr>
          <a:lstStyle/>
          <a:p>
            <a:pPr marL="155448" marR="0" algn="just" rtl="0">
              <a:spcBef>
                <a:spcPts val="600"/>
              </a:spcBef>
              <a:spcAft>
                <a:spcPts val="0"/>
              </a:spcAft>
              <a:buClr>
                <a:schemeClr val="lt1"/>
              </a:buClr>
              <a:buSzPts val="1100"/>
            </a:pPr>
            <a:r>
              <a:rPr lang="en-US" sz="1400" dirty="0">
                <a:effectLst/>
              </a:rPr>
              <a:t>The picture shows the popup window for the successful submission of the problem. </a:t>
            </a:r>
            <a:endParaRPr lang="en-IN" sz="1400" dirty="0">
              <a:effectLst/>
            </a:endParaRPr>
          </a:p>
        </p:txBody>
      </p:sp>
      <p:sp>
        <p:nvSpPr>
          <p:cNvPr id="9" name="TextBox 8">
            <a:extLst>
              <a:ext uri="{FF2B5EF4-FFF2-40B4-BE49-F238E27FC236}">
                <a16:creationId xmlns:a16="http://schemas.microsoft.com/office/drawing/2014/main" id="{BE9E1485-20F7-C3B0-7E63-BA34B71DAB65}"/>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27</a:t>
            </a:fld>
            <a:endParaRPr lang="en-IN" dirty="0"/>
          </a:p>
        </p:txBody>
      </p:sp>
      <p:pic>
        <p:nvPicPr>
          <p:cNvPr id="6" name="Picture 5">
            <a:extLst>
              <a:ext uri="{FF2B5EF4-FFF2-40B4-BE49-F238E27FC236}">
                <a16:creationId xmlns:a16="http://schemas.microsoft.com/office/drawing/2014/main" id="{CAFCD9E1-9885-AB7C-F1BE-06E60821B7DA}"/>
              </a:ext>
            </a:extLst>
          </p:cNvPr>
          <p:cNvPicPr>
            <a:picLocks noChangeAspect="1"/>
          </p:cNvPicPr>
          <p:nvPr/>
        </p:nvPicPr>
        <p:blipFill>
          <a:blip r:embed="rId2"/>
          <a:stretch>
            <a:fillRect/>
          </a:stretch>
        </p:blipFill>
        <p:spPr>
          <a:xfrm>
            <a:off x="3009900" y="1582219"/>
            <a:ext cx="5867400" cy="2809136"/>
          </a:xfrm>
          <a:prstGeom prst="rect">
            <a:avLst/>
          </a:prstGeom>
        </p:spPr>
      </p:pic>
    </p:spTree>
    <p:extLst>
      <p:ext uri="{BB962C8B-B14F-4D97-AF65-F5344CB8AC3E}">
        <p14:creationId xmlns:p14="http://schemas.microsoft.com/office/powerpoint/2010/main" val="3198586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888112" y="2004596"/>
            <a:ext cx="1828800" cy="338554"/>
          </a:xfrm>
          <a:prstGeom prst="rect">
            <a:avLst/>
          </a:prstGeom>
          <a:noFill/>
        </p:spPr>
        <p:txBody>
          <a:bodyPr wrap="square" rtlCol="0">
            <a:spAutoFit/>
          </a:bodyPr>
          <a:lstStyle/>
          <a:p>
            <a:pPr algn="l"/>
            <a:r>
              <a:rPr lang="en-US" sz="1600" b="1" i="0" dirty="0">
                <a:effectLst/>
                <a:latin typeface="Google Sans"/>
              </a:rPr>
              <a:t>Wrong Submission</a:t>
            </a:r>
          </a:p>
        </p:txBody>
      </p:sp>
      <p:sp>
        <p:nvSpPr>
          <p:cNvPr id="6" name="TextBox 5">
            <a:extLst>
              <a:ext uri="{FF2B5EF4-FFF2-40B4-BE49-F238E27FC236}">
                <a16:creationId xmlns:a16="http://schemas.microsoft.com/office/drawing/2014/main" id="{346A4D85-87EB-77C1-E08D-BE07376EE997}"/>
              </a:ext>
            </a:extLst>
          </p:cNvPr>
          <p:cNvSpPr txBox="1"/>
          <p:nvPr/>
        </p:nvSpPr>
        <p:spPr>
          <a:xfrm>
            <a:off x="304801" y="2343150"/>
            <a:ext cx="2667000" cy="1169551"/>
          </a:xfrm>
          <a:prstGeom prst="rect">
            <a:avLst/>
          </a:prstGeom>
          <a:noFill/>
        </p:spPr>
        <p:txBody>
          <a:bodyPr wrap="square">
            <a:spAutoFit/>
          </a:bodyPr>
          <a:lstStyle/>
          <a:p>
            <a:pPr algn="just"/>
            <a:r>
              <a:rPr lang="en-US" sz="1400" dirty="0"/>
              <a:t>The picture shows the popup window for the wrong submission of the problem. The problem submitted will be recorded in all submissions module.</a:t>
            </a:r>
            <a:endParaRPr lang="en-IN" sz="1400" dirty="0"/>
          </a:p>
        </p:txBody>
      </p:sp>
      <p:sp>
        <p:nvSpPr>
          <p:cNvPr id="7" name="TextBox 6">
            <a:extLst>
              <a:ext uri="{FF2B5EF4-FFF2-40B4-BE49-F238E27FC236}">
                <a16:creationId xmlns:a16="http://schemas.microsoft.com/office/drawing/2014/main" id="{7772ACF3-FA1C-AB03-34DD-5BE2A1B1F673}"/>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28</a:t>
            </a:fld>
            <a:endParaRPr lang="en-IN" dirty="0"/>
          </a:p>
        </p:txBody>
      </p:sp>
      <p:pic>
        <p:nvPicPr>
          <p:cNvPr id="8" name="Picture 7">
            <a:extLst>
              <a:ext uri="{FF2B5EF4-FFF2-40B4-BE49-F238E27FC236}">
                <a16:creationId xmlns:a16="http://schemas.microsoft.com/office/drawing/2014/main" id="{1F16D5F1-91A4-33D5-AB58-C904187D9A01}"/>
              </a:ext>
            </a:extLst>
          </p:cNvPr>
          <p:cNvPicPr>
            <a:picLocks noChangeAspect="1"/>
          </p:cNvPicPr>
          <p:nvPr/>
        </p:nvPicPr>
        <p:blipFill>
          <a:blip r:embed="rId2"/>
          <a:stretch>
            <a:fillRect/>
          </a:stretch>
        </p:blipFill>
        <p:spPr>
          <a:xfrm>
            <a:off x="3513666" y="1812598"/>
            <a:ext cx="5531555" cy="2635623"/>
          </a:xfrm>
          <a:prstGeom prst="rect">
            <a:avLst/>
          </a:prstGeom>
        </p:spPr>
      </p:pic>
    </p:spTree>
    <p:extLst>
      <p:ext uri="{BB962C8B-B14F-4D97-AF65-F5344CB8AC3E}">
        <p14:creationId xmlns:p14="http://schemas.microsoft.com/office/powerpoint/2010/main" val="2660315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1021936" y="2080796"/>
            <a:ext cx="1645063" cy="338554"/>
          </a:xfrm>
          <a:prstGeom prst="rect">
            <a:avLst/>
          </a:prstGeom>
          <a:noFill/>
        </p:spPr>
        <p:txBody>
          <a:bodyPr wrap="square" rtlCol="0">
            <a:spAutoFit/>
          </a:bodyPr>
          <a:lstStyle/>
          <a:p>
            <a:pPr algn="l"/>
            <a:r>
              <a:rPr lang="en-US" sz="1600" b="1" i="0" dirty="0">
                <a:effectLst/>
                <a:latin typeface="Google Sans"/>
              </a:rPr>
              <a:t>All Submissions</a:t>
            </a:r>
          </a:p>
        </p:txBody>
      </p:sp>
      <p:sp>
        <p:nvSpPr>
          <p:cNvPr id="6" name="TextBox 5">
            <a:extLst>
              <a:ext uri="{FF2B5EF4-FFF2-40B4-BE49-F238E27FC236}">
                <a16:creationId xmlns:a16="http://schemas.microsoft.com/office/drawing/2014/main" id="{982CE59F-4773-0FBF-8467-34A64BB1E02F}"/>
              </a:ext>
            </a:extLst>
          </p:cNvPr>
          <p:cNvSpPr txBox="1"/>
          <p:nvPr/>
        </p:nvSpPr>
        <p:spPr>
          <a:xfrm>
            <a:off x="381000" y="2424112"/>
            <a:ext cx="2680525" cy="954107"/>
          </a:xfrm>
          <a:prstGeom prst="rect">
            <a:avLst/>
          </a:prstGeom>
          <a:noFill/>
        </p:spPr>
        <p:txBody>
          <a:bodyPr wrap="square">
            <a:spAutoFit/>
          </a:bodyPr>
          <a:lstStyle/>
          <a:p>
            <a:pPr algn="just"/>
            <a:r>
              <a:rPr lang="en-US" sz="1400" dirty="0"/>
              <a:t>The picture shows all the submissions made for a particular problem. Contains various details like time of submission etc.</a:t>
            </a:r>
            <a:endParaRPr lang="en-IN" sz="1400" dirty="0"/>
          </a:p>
        </p:txBody>
      </p:sp>
      <p:sp>
        <p:nvSpPr>
          <p:cNvPr id="7" name="TextBox 6">
            <a:extLst>
              <a:ext uri="{FF2B5EF4-FFF2-40B4-BE49-F238E27FC236}">
                <a16:creationId xmlns:a16="http://schemas.microsoft.com/office/drawing/2014/main" id="{B53F3624-1419-4E02-11B9-508745847C1E}"/>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29</a:t>
            </a:fld>
            <a:endParaRPr lang="en-IN" dirty="0"/>
          </a:p>
        </p:txBody>
      </p:sp>
      <p:pic>
        <p:nvPicPr>
          <p:cNvPr id="8" name="Picture 7">
            <a:extLst>
              <a:ext uri="{FF2B5EF4-FFF2-40B4-BE49-F238E27FC236}">
                <a16:creationId xmlns:a16="http://schemas.microsoft.com/office/drawing/2014/main" id="{0D49B27A-14B7-5E1F-E089-6762814CAF5F}"/>
              </a:ext>
            </a:extLst>
          </p:cNvPr>
          <p:cNvPicPr>
            <a:picLocks noChangeAspect="1"/>
          </p:cNvPicPr>
          <p:nvPr/>
        </p:nvPicPr>
        <p:blipFill>
          <a:blip r:embed="rId2"/>
          <a:stretch>
            <a:fillRect/>
          </a:stretch>
        </p:blipFill>
        <p:spPr>
          <a:xfrm>
            <a:off x="3164444" y="1504950"/>
            <a:ext cx="5836065" cy="2985346"/>
          </a:xfrm>
          <a:prstGeom prst="rect">
            <a:avLst/>
          </a:prstGeom>
        </p:spPr>
      </p:pic>
    </p:spTree>
    <p:extLst>
      <p:ext uri="{BB962C8B-B14F-4D97-AF65-F5344CB8AC3E}">
        <p14:creationId xmlns:p14="http://schemas.microsoft.com/office/powerpoint/2010/main" val="65071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3772" y="285750"/>
            <a:ext cx="2587853" cy="474489"/>
          </a:xfrm>
          <a:prstGeom prst="rect">
            <a:avLst/>
          </a:prstGeom>
        </p:spPr>
        <p:txBody>
          <a:bodyPr vert="horz" wrap="square" lIns="0" tIns="12700" rIns="0" bIns="0" rtlCol="0">
            <a:spAutoFit/>
          </a:bodyPr>
          <a:lstStyle/>
          <a:p>
            <a:pPr marL="12700" algn="ctr">
              <a:lnSpc>
                <a:spcPct val="100000"/>
              </a:lnSpc>
              <a:spcBef>
                <a:spcPts val="100"/>
              </a:spcBef>
            </a:pPr>
            <a:r>
              <a:rPr spc="225" dirty="0">
                <a:latin typeface="Times New Roman" pitchFamily="18" charset="0"/>
                <a:cs typeface="Times New Roman" pitchFamily="18" charset="0"/>
              </a:rPr>
              <a:t>Introduction</a:t>
            </a:r>
          </a:p>
        </p:txBody>
      </p:sp>
      <p:sp>
        <p:nvSpPr>
          <p:cNvPr id="5" name="TextBox 4">
            <a:extLst>
              <a:ext uri="{FF2B5EF4-FFF2-40B4-BE49-F238E27FC236}">
                <a16:creationId xmlns:a16="http://schemas.microsoft.com/office/drawing/2014/main" id="{44B21BD2-D6B2-0DA6-F9F7-C6557B8EE0A2}"/>
              </a:ext>
            </a:extLst>
          </p:cNvPr>
          <p:cNvSpPr txBox="1"/>
          <p:nvPr/>
        </p:nvSpPr>
        <p:spPr>
          <a:xfrm>
            <a:off x="190500" y="1123950"/>
            <a:ext cx="8762999" cy="3447098"/>
          </a:xfrm>
          <a:prstGeom prst="rect">
            <a:avLst/>
          </a:prstGeom>
          <a:noFill/>
        </p:spPr>
        <p:txBody>
          <a:bodyPr wrap="square" rtlCol="0">
            <a:spAutoFit/>
          </a:bodyPr>
          <a:lstStyle/>
          <a:p>
            <a:pPr algn="just"/>
            <a:endParaRPr lang="en-US" dirty="0"/>
          </a:p>
          <a:p>
            <a:pPr algn="just"/>
            <a:r>
              <a:rPr lang="en-US" sz="2000" dirty="0"/>
              <a:t>The Coding population is increasing vastly every day since everyone knows that computers are our future. There are only two major Competitive coding websites for more than a million-user base, so obviously, this particular market is yet to be utilized entirely. This project is built with the exact same intention of exploiting this user base. The system consist of various features like problem space, individual space, contest space as well as personal development space.</a:t>
            </a:r>
          </a:p>
          <a:p>
            <a:pPr algn="just"/>
            <a:endParaRPr lang="en-US" sz="2000" dirty="0"/>
          </a:p>
          <a:p>
            <a:pPr algn="just"/>
            <a:r>
              <a:rPr lang="en-US" sz="2000" dirty="0"/>
              <a:t>The platform will contain plagiarism checker that will help in assigning the score to the each individual on the basis of the copy percentage. Hence it will help in eradicating the cheating which is happening among the user.</a:t>
            </a:r>
            <a:endParaRPr lang="en-US" sz="2000" b="0" i="0" dirty="0">
              <a:effectLst/>
              <a:latin typeface="Söhne"/>
            </a:endParaRPr>
          </a:p>
        </p:txBody>
      </p:sp>
      <p:sp>
        <p:nvSpPr>
          <p:cNvPr id="3" name="Slide Number Placeholder 4">
            <a:extLst>
              <a:ext uri="{FF2B5EF4-FFF2-40B4-BE49-F238E27FC236}">
                <a16:creationId xmlns:a16="http://schemas.microsoft.com/office/drawing/2014/main" id="{111E2682-68EC-0C38-4AF1-61CCABF151FE}"/>
              </a:ext>
            </a:extLst>
          </p:cNvPr>
          <p:cNvSpPr>
            <a:spLocks noGrp="1"/>
          </p:cNvSpPr>
          <p:nvPr>
            <p:ph type="sldNum" sz="quarter" idx="7"/>
          </p:nvPr>
        </p:nvSpPr>
        <p:spPr>
          <a:xfrm>
            <a:off x="6583680" y="4783455"/>
            <a:ext cx="2103120" cy="276999"/>
          </a:xfrm>
        </p:spPr>
        <p:txBody>
          <a:bodyPr/>
          <a:lstStyle/>
          <a:p>
            <a:r>
              <a:rPr lang="en-IN" dirty="0"/>
              <a:t>3</a:t>
            </a: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838200" y="1929847"/>
            <a:ext cx="1447800" cy="338554"/>
          </a:xfrm>
          <a:prstGeom prst="rect">
            <a:avLst/>
          </a:prstGeom>
          <a:noFill/>
        </p:spPr>
        <p:txBody>
          <a:bodyPr wrap="square" rtlCol="0">
            <a:spAutoFit/>
          </a:bodyPr>
          <a:lstStyle/>
          <a:p>
            <a:pPr algn="l"/>
            <a:r>
              <a:rPr lang="en-US" sz="1600" b="1" i="0" dirty="0">
                <a:effectLst/>
                <a:latin typeface="Google Sans"/>
              </a:rPr>
              <a:t>Create Contest</a:t>
            </a:r>
          </a:p>
        </p:txBody>
      </p:sp>
      <p:sp>
        <p:nvSpPr>
          <p:cNvPr id="6" name="TextBox 5">
            <a:extLst>
              <a:ext uri="{FF2B5EF4-FFF2-40B4-BE49-F238E27FC236}">
                <a16:creationId xmlns:a16="http://schemas.microsoft.com/office/drawing/2014/main" id="{FA909331-AEA5-CA81-9769-16B29F1A2E69}"/>
              </a:ext>
            </a:extLst>
          </p:cNvPr>
          <p:cNvSpPr txBox="1"/>
          <p:nvPr/>
        </p:nvSpPr>
        <p:spPr>
          <a:xfrm>
            <a:off x="422604" y="2307952"/>
            <a:ext cx="2512264" cy="954107"/>
          </a:xfrm>
          <a:prstGeom prst="rect">
            <a:avLst/>
          </a:prstGeom>
          <a:noFill/>
        </p:spPr>
        <p:txBody>
          <a:bodyPr wrap="square">
            <a:spAutoFit/>
          </a:bodyPr>
          <a:lstStyle/>
          <a:p>
            <a:pPr algn="just"/>
            <a:r>
              <a:rPr lang="en-US" sz="1400" dirty="0"/>
              <a:t>The picture shows the popup window to create a contest consisting of various parameters.</a:t>
            </a:r>
            <a:endParaRPr lang="en-IN" sz="1400" dirty="0"/>
          </a:p>
        </p:txBody>
      </p:sp>
      <p:sp>
        <p:nvSpPr>
          <p:cNvPr id="7" name="TextBox 6">
            <a:extLst>
              <a:ext uri="{FF2B5EF4-FFF2-40B4-BE49-F238E27FC236}">
                <a16:creationId xmlns:a16="http://schemas.microsoft.com/office/drawing/2014/main" id="{AAC84E79-2AED-0272-AF5B-9A4C0CC1FF5C}"/>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30</a:t>
            </a:fld>
            <a:endParaRPr lang="en-IN" dirty="0"/>
          </a:p>
        </p:txBody>
      </p:sp>
      <p:pic>
        <p:nvPicPr>
          <p:cNvPr id="8" name="Picture 7">
            <a:extLst>
              <a:ext uri="{FF2B5EF4-FFF2-40B4-BE49-F238E27FC236}">
                <a16:creationId xmlns:a16="http://schemas.microsoft.com/office/drawing/2014/main" id="{0E099596-4CAE-7950-41B6-9203C4BDAB3F}"/>
              </a:ext>
            </a:extLst>
          </p:cNvPr>
          <p:cNvPicPr>
            <a:picLocks noChangeAspect="1"/>
          </p:cNvPicPr>
          <p:nvPr/>
        </p:nvPicPr>
        <p:blipFill>
          <a:blip r:embed="rId2"/>
          <a:stretch>
            <a:fillRect/>
          </a:stretch>
        </p:blipFill>
        <p:spPr>
          <a:xfrm>
            <a:off x="3048000" y="1657350"/>
            <a:ext cx="6014507" cy="2859428"/>
          </a:xfrm>
          <a:prstGeom prst="rect">
            <a:avLst/>
          </a:prstGeom>
        </p:spPr>
      </p:pic>
    </p:spTree>
    <p:extLst>
      <p:ext uri="{BB962C8B-B14F-4D97-AF65-F5344CB8AC3E}">
        <p14:creationId xmlns:p14="http://schemas.microsoft.com/office/powerpoint/2010/main" val="2548046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764336" y="1929847"/>
            <a:ext cx="1905000" cy="338554"/>
          </a:xfrm>
          <a:prstGeom prst="rect">
            <a:avLst/>
          </a:prstGeom>
          <a:noFill/>
        </p:spPr>
        <p:txBody>
          <a:bodyPr wrap="square" rtlCol="0">
            <a:spAutoFit/>
          </a:bodyPr>
          <a:lstStyle/>
          <a:p>
            <a:pPr algn="l"/>
            <a:r>
              <a:rPr lang="en-US" sz="1600" b="1" i="0" dirty="0">
                <a:effectLst/>
                <a:latin typeface="Google Sans"/>
              </a:rPr>
              <a:t>Contest Overview</a:t>
            </a:r>
          </a:p>
        </p:txBody>
      </p:sp>
      <p:sp>
        <p:nvSpPr>
          <p:cNvPr id="15" name="TextBox 14">
            <a:extLst>
              <a:ext uri="{FF2B5EF4-FFF2-40B4-BE49-F238E27FC236}">
                <a16:creationId xmlns:a16="http://schemas.microsoft.com/office/drawing/2014/main" id="{A4E188F5-A211-8D70-1BA1-48CEB0AD7611}"/>
              </a:ext>
            </a:extLst>
          </p:cNvPr>
          <p:cNvSpPr txBox="1"/>
          <p:nvPr/>
        </p:nvSpPr>
        <p:spPr>
          <a:xfrm>
            <a:off x="230936" y="2268401"/>
            <a:ext cx="2971800" cy="1169551"/>
          </a:xfrm>
          <a:prstGeom prst="rect">
            <a:avLst/>
          </a:prstGeom>
          <a:noFill/>
        </p:spPr>
        <p:txBody>
          <a:bodyPr wrap="square">
            <a:spAutoFit/>
          </a:bodyPr>
          <a:lstStyle/>
          <a:p>
            <a:pPr algn="just"/>
            <a:r>
              <a:rPr lang="en-US" sz="1400" dirty="0"/>
              <a:t>The picture shows the overview for the contest created by the user, consisting of various fields such as name of the contest, owner of the contest, duration etc.</a:t>
            </a:r>
            <a:endParaRPr lang="en-IN" sz="1400" dirty="0"/>
          </a:p>
        </p:txBody>
      </p:sp>
      <p:sp>
        <p:nvSpPr>
          <p:cNvPr id="16" name="TextBox 15">
            <a:extLst>
              <a:ext uri="{FF2B5EF4-FFF2-40B4-BE49-F238E27FC236}">
                <a16:creationId xmlns:a16="http://schemas.microsoft.com/office/drawing/2014/main" id="{610EE5A5-5E00-7DA2-D7DA-C4C08BF35FEA}"/>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31</a:t>
            </a:fld>
            <a:endParaRPr lang="en-IN" dirty="0"/>
          </a:p>
        </p:txBody>
      </p:sp>
      <p:pic>
        <p:nvPicPr>
          <p:cNvPr id="5" name="Picture 4">
            <a:extLst>
              <a:ext uri="{FF2B5EF4-FFF2-40B4-BE49-F238E27FC236}">
                <a16:creationId xmlns:a16="http://schemas.microsoft.com/office/drawing/2014/main" id="{A4DAC0A7-BDD7-70EB-1A05-7CBB3E4E7CBA}"/>
              </a:ext>
            </a:extLst>
          </p:cNvPr>
          <p:cNvPicPr>
            <a:picLocks noChangeAspect="1"/>
          </p:cNvPicPr>
          <p:nvPr/>
        </p:nvPicPr>
        <p:blipFill>
          <a:blip r:embed="rId2"/>
          <a:stretch>
            <a:fillRect/>
          </a:stretch>
        </p:blipFill>
        <p:spPr>
          <a:xfrm>
            <a:off x="3395810" y="1733550"/>
            <a:ext cx="5517254" cy="2668583"/>
          </a:xfrm>
          <a:prstGeom prst="rect">
            <a:avLst/>
          </a:prstGeom>
        </p:spPr>
      </p:pic>
    </p:spTree>
    <p:extLst>
      <p:ext uri="{BB962C8B-B14F-4D97-AF65-F5344CB8AC3E}">
        <p14:creationId xmlns:p14="http://schemas.microsoft.com/office/powerpoint/2010/main" val="2267672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821486" y="1929847"/>
            <a:ext cx="1790700" cy="338554"/>
          </a:xfrm>
          <a:prstGeom prst="rect">
            <a:avLst/>
          </a:prstGeom>
          <a:noFill/>
        </p:spPr>
        <p:txBody>
          <a:bodyPr wrap="square" rtlCol="0">
            <a:spAutoFit/>
          </a:bodyPr>
          <a:lstStyle/>
          <a:p>
            <a:pPr algn="l"/>
            <a:r>
              <a:rPr lang="en-US" sz="1600" b="1" i="0" dirty="0">
                <a:effectLst/>
                <a:latin typeface="Google Sans"/>
              </a:rPr>
              <a:t>Created Problems</a:t>
            </a:r>
          </a:p>
        </p:txBody>
      </p:sp>
      <p:sp>
        <p:nvSpPr>
          <p:cNvPr id="7" name="TextBox 6">
            <a:extLst>
              <a:ext uri="{FF2B5EF4-FFF2-40B4-BE49-F238E27FC236}">
                <a16:creationId xmlns:a16="http://schemas.microsoft.com/office/drawing/2014/main" id="{F923A348-9E89-DB9D-F428-8B2C3AA927AB}"/>
              </a:ext>
            </a:extLst>
          </p:cNvPr>
          <p:cNvSpPr txBox="1"/>
          <p:nvPr/>
        </p:nvSpPr>
        <p:spPr>
          <a:xfrm>
            <a:off x="230936" y="2268400"/>
            <a:ext cx="2740864" cy="954107"/>
          </a:xfrm>
          <a:prstGeom prst="rect">
            <a:avLst/>
          </a:prstGeom>
          <a:noFill/>
        </p:spPr>
        <p:txBody>
          <a:bodyPr wrap="square">
            <a:spAutoFit/>
          </a:bodyPr>
          <a:lstStyle/>
          <a:p>
            <a:pPr algn="just"/>
            <a:r>
              <a:rPr lang="en-US" sz="1400" dirty="0"/>
              <a:t>The picture shows all the problems under the create contest module with various problem tags along with it.</a:t>
            </a:r>
            <a:endParaRPr lang="en-IN" sz="1400" dirty="0"/>
          </a:p>
        </p:txBody>
      </p:sp>
      <p:sp>
        <p:nvSpPr>
          <p:cNvPr id="8" name="TextBox 7">
            <a:extLst>
              <a:ext uri="{FF2B5EF4-FFF2-40B4-BE49-F238E27FC236}">
                <a16:creationId xmlns:a16="http://schemas.microsoft.com/office/drawing/2014/main" id="{7EA3842E-47BC-9A7E-A5C2-B6877C4F4EEA}"/>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32</a:t>
            </a:fld>
            <a:endParaRPr lang="en-IN" dirty="0"/>
          </a:p>
        </p:txBody>
      </p:sp>
      <p:pic>
        <p:nvPicPr>
          <p:cNvPr id="6" name="Picture 5">
            <a:extLst>
              <a:ext uri="{FF2B5EF4-FFF2-40B4-BE49-F238E27FC236}">
                <a16:creationId xmlns:a16="http://schemas.microsoft.com/office/drawing/2014/main" id="{2E1F4F6A-600C-04B9-F6AA-6800BC05BB98}"/>
              </a:ext>
            </a:extLst>
          </p:cNvPr>
          <p:cNvPicPr>
            <a:picLocks noChangeAspect="1"/>
          </p:cNvPicPr>
          <p:nvPr/>
        </p:nvPicPr>
        <p:blipFill>
          <a:blip r:embed="rId2"/>
          <a:stretch>
            <a:fillRect/>
          </a:stretch>
        </p:blipFill>
        <p:spPr>
          <a:xfrm>
            <a:off x="3220938" y="1738845"/>
            <a:ext cx="5923062" cy="2814105"/>
          </a:xfrm>
          <a:prstGeom prst="rect">
            <a:avLst/>
          </a:prstGeom>
        </p:spPr>
      </p:pic>
    </p:spTree>
    <p:extLst>
      <p:ext uri="{BB962C8B-B14F-4D97-AF65-F5344CB8AC3E}">
        <p14:creationId xmlns:p14="http://schemas.microsoft.com/office/powerpoint/2010/main" val="102442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1121568" y="1928396"/>
            <a:ext cx="1600200" cy="338554"/>
          </a:xfrm>
          <a:prstGeom prst="rect">
            <a:avLst/>
          </a:prstGeom>
          <a:noFill/>
        </p:spPr>
        <p:txBody>
          <a:bodyPr wrap="square" rtlCol="0">
            <a:spAutoFit/>
          </a:bodyPr>
          <a:lstStyle/>
          <a:p>
            <a:pPr algn="l"/>
            <a:r>
              <a:rPr lang="en-US" sz="1600" b="1" i="0" dirty="0">
                <a:effectLst/>
                <a:latin typeface="Google Sans"/>
              </a:rPr>
              <a:t>Create Problems</a:t>
            </a:r>
          </a:p>
        </p:txBody>
      </p:sp>
      <p:sp>
        <p:nvSpPr>
          <p:cNvPr id="5" name="TextBox 4">
            <a:extLst>
              <a:ext uri="{FF2B5EF4-FFF2-40B4-BE49-F238E27FC236}">
                <a16:creationId xmlns:a16="http://schemas.microsoft.com/office/drawing/2014/main" id="{485EE71F-62A0-9F45-2AEF-7D0D9E630E1D}"/>
              </a:ext>
            </a:extLst>
          </p:cNvPr>
          <p:cNvSpPr txBox="1"/>
          <p:nvPr/>
        </p:nvSpPr>
        <p:spPr>
          <a:xfrm>
            <a:off x="338137" y="2266949"/>
            <a:ext cx="2938463" cy="738664"/>
          </a:xfrm>
          <a:prstGeom prst="rect">
            <a:avLst/>
          </a:prstGeom>
          <a:noFill/>
        </p:spPr>
        <p:txBody>
          <a:bodyPr wrap="square">
            <a:spAutoFit/>
          </a:bodyPr>
          <a:lstStyle/>
          <a:p>
            <a:pPr algn="just"/>
            <a:r>
              <a:rPr lang="en-US" sz="1400" dirty="0"/>
              <a:t>The above picture shows the popup for the creation of the playlist by the user of different variety of problems..</a:t>
            </a:r>
            <a:endParaRPr lang="en-IN" sz="1400" dirty="0"/>
          </a:p>
        </p:txBody>
      </p:sp>
      <p:sp>
        <p:nvSpPr>
          <p:cNvPr id="6" name="TextBox 5">
            <a:extLst>
              <a:ext uri="{FF2B5EF4-FFF2-40B4-BE49-F238E27FC236}">
                <a16:creationId xmlns:a16="http://schemas.microsoft.com/office/drawing/2014/main" id="{58AC4703-5062-043F-0EAF-C14DF248CC8B}"/>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33</a:t>
            </a:fld>
            <a:endParaRPr lang="en-IN" dirty="0"/>
          </a:p>
        </p:txBody>
      </p:sp>
      <p:pic>
        <p:nvPicPr>
          <p:cNvPr id="8" name="Picture 7">
            <a:extLst>
              <a:ext uri="{FF2B5EF4-FFF2-40B4-BE49-F238E27FC236}">
                <a16:creationId xmlns:a16="http://schemas.microsoft.com/office/drawing/2014/main" id="{B05DF418-4A11-A979-234C-2D314CA9CCCB}"/>
              </a:ext>
            </a:extLst>
          </p:cNvPr>
          <p:cNvPicPr>
            <a:picLocks noChangeAspect="1"/>
          </p:cNvPicPr>
          <p:nvPr/>
        </p:nvPicPr>
        <p:blipFill>
          <a:blip r:embed="rId2"/>
          <a:stretch>
            <a:fillRect/>
          </a:stretch>
        </p:blipFill>
        <p:spPr>
          <a:xfrm>
            <a:off x="3355586" y="1713060"/>
            <a:ext cx="5699902" cy="2695561"/>
          </a:xfrm>
          <a:prstGeom prst="rect">
            <a:avLst/>
          </a:prstGeom>
        </p:spPr>
      </p:pic>
    </p:spTree>
    <p:extLst>
      <p:ext uri="{BB962C8B-B14F-4D97-AF65-F5344CB8AC3E}">
        <p14:creationId xmlns:p14="http://schemas.microsoft.com/office/powerpoint/2010/main" val="1632352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914400" y="2233196"/>
            <a:ext cx="1447800" cy="338554"/>
          </a:xfrm>
          <a:prstGeom prst="rect">
            <a:avLst/>
          </a:prstGeom>
          <a:noFill/>
        </p:spPr>
        <p:txBody>
          <a:bodyPr wrap="square" rtlCol="0">
            <a:spAutoFit/>
          </a:bodyPr>
          <a:lstStyle/>
          <a:p>
            <a:pPr algn="l"/>
            <a:r>
              <a:rPr lang="en-US" sz="1600" b="1" i="0" dirty="0">
                <a:effectLst/>
                <a:latin typeface="Google Sans"/>
              </a:rPr>
              <a:t>Create Playlist</a:t>
            </a:r>
          </a:p>
        </p:txBody>
      </p:sp>
      <p:sp>
        <p:nvSpPr>
          <p:cNvPr id="8" name="TextBox 7">
            <a:extLst>
              <a:ext uri="{FF2B5EF4-FFF2-40B4-BE49-F238E27FC236}">
                <a16:creationId xmlns:a16="http://schemas.microsoft.com/office/drawing/2014/main" id="{326DD4AF-F4AF-A2E1-9144-145996C639DC}"/>
              </a:ext>
            </a:extLst>
          </p:cNvPr>
          <p:cNvSpPr txBox="1"/>
          <p:nvPr/>
        </p:nvSpPr>
        <p:spPr>
          <a:xfrm>
            <a:off x="244514" y="2571750"/>
            <a:ext cx="2727286" cy="990600"/>
          </a:xfrm>
          <a:prstGeom prst="rect">
            <a:avLst/>
          </a:prstGeom>
          <a:noFill/>
        </p:spPr>
        <p:txBody>
          <a:bodyPr wrap="square">
            <a:spAutoFit/>
          </a:bodyPr>
          <a:lstStyle/>
          <a:p>
            <a:pPr algn="just"/>
            <a:r>
              <a:rPr lang="en-IN" sz="1400" dirty="0"/>
              <a:t>The picture shows the popup for the creation of the playlist by the user of different variety of problems.</a:t>
            </a:r>
          </a:p>
        </p:txBody>
      </p:sp>
      <p:sp>
        <p:nvSpPr>
          <p:cNvPr id="9" name="TextBox 8">
            <a:extLst>
              <a:ext uri="{FF2B5EF4-FFF2-40B4-BE49-F238E27FC236}">
                <a16:creationId xmlns:a16="http://schemas.microsoft.com/office/drawing/2014/main" id="{FF3C487E-F798-F660-FDF1-31EA9A1DABC2}"/>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34</a:t>
            </a:fld>
            <a:endParaRPr lang="en-IN" dirty="0"/>
          </a:p>
        </p:txBody>
      </p:sp>
      <p:pic>
        <p:nvPicPr>
          <p:cNvPr id="6" name="Picture 5">
            <a:extLst>
              <a:ext uri="{FF2B5EF4-FFF2-40B4-BE49-F238E27FC236}">
                <a16:creationId xmlns:a16="http://schemas.microsoft.com/office/drawing/2014/main" id="{7549C41A-D9A5-9C39-934E-B23EB30776BD}"/>
              </a:ext>
            </a:extLst>
          </p:cNvPr>
          <p:cNvPicPr>
            <a:picLocks noChangeAspect="1"/>
          </p:cNvPicPr>
          <p:nvPr/>
        </p:nvPicPr>
        <p:blipFill>
          <a:blip r:embed="rId2"/>
          <a:stretch>
            <a:fillRect/>
          </a:stretch>
        </p:blipFill>
        <p:spPr>
          <a:xfrm>
            <a:off x="3064621" y="1639722"/>
            <a:ext cx="6017683" cy="2854655"/>
          </a:xfrm>
          <a:prstGeom prst="rect">
            <a:avLst/>
          </a:prstGeom>
        </p:spPr>
      </p:pic>
    </p:spTree>
    <p:extLst>
      <p:ext uri="{BB962C8B-B14F-4D97-AF65-F5344CB8AC3E}">
        <p14:creationId xmlns:p14="http://schemas.microsoft.com/office/powerpoint/2010/main" val="3492906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1020005" y="1998389"/>
            <a:ext cx="1690688" cy="338554"/>
          </a:xfrm>
          <a:prstGeom prst="rect">
            <a:avLst/>
          </a:prstGeom>
          <a:noFill/>
        </p:spPr>
        <p:txBody>
          <a:bodyPr wrap="square" rtlCol="0">
            <a:spAutoFit/>
          </a:bodyPr>
          <a:lstStyle/>
          <a:p>
            <a:pPr algn="l"/>
            <a:r>
              <a:rPr lang="en-US" sz="1600" b="1" i="0" dirty="0">
                <a:effectLst/>
                <a:latin typeface="Google Sans"/>
              </a:rPr>
              <a:t>Playlist Problems </a:t>
            </a:r>
          </a:p>
        </p:txBody>
      </p:sp>
      <p:sp>
        <p:nvSpPr>
          <p:cNvPr id="6" name="TextBox 5">
            <a:extLst>
              <a:ext uri="{FF2B5EF4-FFF2-40B4-BE49-F238E27FC236}">
                <a16:creationId xmlns:a16="http://schemas.microsoft.com/office/drawing/2014/main" id="{0943FA3C-5597-0B58-4E9F-5B520D2A08DD}"/>
              </a:ext>
            </a:extLst>
          </p:cNvPr>
          <p:cNvSpPr txBox="1"/>
          <p:nvPr/>
        </p:nvSpPr>
        <p:spPr>
          <a:xfrm>
            <a:off x="225499" y="2336942"/>
            <a:ext cx="2898701" cy="738664"/>
          </a:xfrm>
          <a:prstGeom prst="rect">
            <a:avLst/>
          </a:prstGeom>
          <a:noFill/>
        </p:spPr>
        <p:txBody>
          <a:bodyPr wrap="square">
            <a:spAutoFit/>
          </a:bodyPr>
          <a:lstStyle/>
          <a:p>
            <a:pPr algn="just"/>
            <a:r>
              <a:rPr lang="en-US" sz="1400" dirty="0"/>
              <a:t>The picture shows all the problems under the Playlists module with various problem tags along with it.</a:t>
            </a:r>
            <a:endParaRPr lang="en-IN" sz="1400" dirty="0"/>
          </a:p>
        </p:txBody>
      </p:sp>
      <p:sp>
        <p:nvSpPr>
          <p:cNvPr id="7" name="TextBox 6">
            <a:extLst>
              <a:ext uri="{FF2B5EF4-FFF2-40B4-BE49-F238E27FC236}">
                <a16:creationId xmlns:a16="http://schemas.microsoft.com/office/drawing/2014/main" id="{2F53C9F8-130F-DF29-FE46-1505CD417B67}"/>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35</a:t>
            </a:fld>
            <a:endParaRPr lang="en-IN" dirty="0"/>
          </a:p>
        </p:txBody>
      </p:sp>
      <p:pic>
        <p:nvPicPr>
          <p:cNvPr id="4" name="Picture 3">
            <a:extLst>
              <a:ext uri="{FF2B5EF4-FFF2-40B4-BE49-F238E27FC236}">
                <a16:creationId xmlns:a16="http://schemas.microsoft.com/office/drawing/2014/main" id="{F79F89C6-8DA4-B005-10C2-8A4CB02B0F65}"/>
              </a:ext>
            </a:extLst>
          </p:cNvPr>
          <p:cNvPicPr>
            <a:picLocks noChangeAspect="1"/>
          </p:cNvPicPr>
          <p:nvPr/>
        </p:nvPicPr>
        <p:blipFill>
          <a:blip r:embed="rId2"/>
          <a:stretch>
            <a:fillRect/>
          </a:stretch>
        </p:blipFill>
        <p:spPr>
          <a:xfrm>
            <a:off x="3220938" y="1662645"/>
            <a:ext cx="5923062" cy="2814105"/>
          </a:xfrm>
          <a:prstGeom prst="rect">
            <a:avLst/>
          </a:prstGeom>
        </p:spPr>
      </p:pic>
    </p:spTree>
    <p:extLst>
      <p:ext uri="{BB962C8B-B14F-4D97-AF65-F5344CB8AC3E}">
        <p14:creationId xmlns:p14="http://schemas.microsoft.com/office/powerpoint/2010/main" val="3545012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914400" y="2233196"/>
            <a:ext cx="1752600" cy="338554"/>
          </a:xfrm>
          <a:prstGeom prst="rect">
            <a:avLst/>
          </a:prstGeom>
          <a:noFill/>
        </p:spPr>
        <p:txBody>
          <a:bodyPr wrap="square" rtlCol="0">
            <a:spAutoFit/>
          </a:bodyPr>
          <a:lstStyle/>
          <a:p>
            <a:pPr algn="l"/>
            <a:r>
              <a:rPr lang="en-US" sz="1600" b="1" i="0" dirty="0">
                <a:effectLst/>
                <a:latin typeface="Google Sans"/>
              </a:rPr>
              <a:t>Problems v/s Tags</a:t>
            </a:r>
          </a:p>
        </p:txBody>
      </p:sp>
      <p:sp>
        <p:nvSpPr>
          <p:cNvPr id="6" name="TextBox 5">
            <a:extLst>
              <a:ext uri="{FF2B5EF4-FFF2-40B4-BE49-F238E27FC236}">
                <a16:creationId xmlns:a16="http://schemas.microsoft.com/office/drawing/2014/main" id="{61DC907B-FD43-559C-0557-DCC1DF6D3BDA}"/>
              </a:ext>
            </a:extLst>
          </p:cNvPr>
          <p:cNvSpPr txBox="1"/>
          <p:nvPr/>
        </p:nvSpPr>
        <p:spPr>
          <a:xfrm>
            <a:off x="228599" y="2571750"/>
            <a:ext cx="3429001" cy="738664"/>
          </a:xfrm>
          <a:prstGeom prst="rect">
            <a:avLst/>
          </a:prstGeom>
          <a:noFill/>
        </p:spPr>
        <p:txBody>
          <a:bodyPr wrap="square">
            <a:spAutoFit/>
          </a:bodyPr>
          <a:lstStyle/>
          <a:p>
            <a:pPr algn="just"/>
            <a:r>
              <a:rPr lang="en-US" sz="1400" dirty="0"/>
              <a:t>The picture shows the number of problems solved under various different categories or tags.</a:t>
            </a:r>
            <a:endParaRPr lang="en-IN" sz="1400" dirty="0"/>
          </a:p>
        </p:txBody>
      </p:sp>
      <p:sp>
        <p:nvSpPr>
          <p:cNvPr id="7" name="TextBox 6">
            <a:extLst>
              <a:ext uri="{FF2B5EF4-FFF2-40B4-BE49-F238E27FC236}">
                <a16:creationId xmlns:a16="http://schemas.microsoft.com/office/drawing/2014/main" id="{25E9E192-E9E8-D836-D2DC-1C0749B6AFFA}"/>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36</a:t>
            </a:fld>
            <a:endParaRPr lang="en-IN" dirty="0"/>
          </a:p>
        </p:txBody>
      </p:sp>
      <p:pic>
        <p:nvPicPr>
          <p:cNvPr id="8" name="Picture 7">
            <a:extLst>
              <a:ext uri="{FF2B5EF4-FFF2-40B4-BE49-F238E27FC236}">
                <a16:creationId xmlns:a16="http://schemas.microsoft.com/office/drawing/2014/main" id="{C94C1D70-A565-35DC-C6C7-E97BC142ED71}"/>
              </a:ext>
            </a:extLst>
          </p:cNvPr>
          <p:cNvPicPr>
            <a:picLocks noChangeAspect="1"/>
          </p:cNvPicPr>
          <p:nvPr/>
        </p:nvPicPr>
        <p:blipFill>
          <a:blip r:embed="rId2"/>
          <a:stretch>
            <a:fillRect/>
          </a:stretch>
        </p:blipFill>
        <p:spPr>
          <a:xfrm>
            <a:off x="3657600" y="1894642"/>
            <a:ext cx="5293429" cy="2484111"/>
          </a:xfrm>
          <a:prstGeom prst="rect">
            <a:avLst/>
          </a:prstGeom>
        </p:spPr>
      </p:pic>
    </p:spTree>
    <p:extLst>
      <p:ext uri="{BB962C8B-B14F-4D97-AF65-F5344CB8AC3E}">
        <p14:creationId xmlns:p14="http://schemas.microsoft.com/office/powerpoint/2010/main" val="399883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685799" y="1804041"/>
            <a:ext cx="1333501" cy="338554"/>
          </a:xfrm>
          <a:prstGeom prst="rect">
            <a:avLst/>
          </a:prstGeom>
          <a:noFill/>
        </p:spPr>
        <p:txBody>
          <a:bodyPr wrap="square" rtlCol="0">
            <a:spAutoFit/>
          </a:bodyPr>
          <a:lstStyle/>
          <a:p>
            <a:pPr algn="l"/>
            <a:r>
              <a:rPr lang="en-US" sz="1600" b="1" i="0" dirty="0">
                <a:effectLst/>
                <a:latin typeface="Google Sans"/>
              </a:rPr>
              <a:t>User Profile</a:t>
            </a:r>
          </a:p>
        </p:txBody>
      </p:sp>
      <p:sp>
        <p:nvSpPr>
          <p:cNvPr id="6" name="TextBox 5">
            <a:extLst>
              <a:ext uri="{FF2B5EF4-FFF2-40B4-BE49-F238E27FC236}">
                <a16:creationId xmlns:a16="http://schemas.microsoft.com/office/drawing/2014/main" id="{696F061C-7F4B-4AE9-CE2C-0CA7180953A0}"/>
              </a:ext>
            </a:extLst>
          </p:cNvPr>
          <p:cNvSpPr txBox="1"/>
          <p:nvPr/>
        </p:nvSpPr>
        <p:spPr>
          <a:xfrm>
            <a:off x="133350" y="2241372"/>
            <a:ext cx="2686050" cy="1169551"/>
          </a:xfrm>
          <a:prstGeom prst="rect">
            <a:avLst/>
          </a:prstGeom>
          <a:noFill/>
        </p:spPr>
        <p:txBody>
          <a:bodyPr wrap="square">
            <a:spAutoFit/>
          </a:bodyPr>
          <a:lstStyle/>
          <a:p>
            <a:pPr algn="just"/>
            <a:r>
              <a:rPr lang="en-US" sz="1400" dirty="0"/>
              <a:t>The figure shows the user profile page consisting of username, email, password field. The password of the user may be updated if required.</a:t>
            </a:r>
            <a:endParaRPr lang="en-IN" sz="1400" dirty="0"/>
          </a:p>
        </p:txBody>
      </p:sp>
      <p:sp>
        <p:nvSpPr>
          <p:cNvPr id="7" name="TextBox 6">
            <a:extLst>
              <a:ext uri="{FF2B5EF4-FFF2-40B4-BE49-F238E27FC236}">
                <a16:creationId xmlns:a16="http://schemas.microsoft.com/office/drawing/2014/main" id="{21C3063B-582D-EA36-CAE2-57B1160255FE}"/>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37</a:t>
            </a:fld>
            <a:endParaRPr lang="en-IN" dirty="0"/>
          </a:p>
        </p:txBody>
      </p:sp>
      <p:pic>
        <p:nvPicPr>
          <p:cNvPr id="8" name="Picture 7">
            <a:extLst>
              <a:ext uri="{FF2B5EF4-FFF2-40B4-BE49-F238E27FC236}">
                <a16:creationId xmlns:a16="http://schemas.microsoft.com/office/drawing/2014/main" id="{6C7A9C28-A1AF-4EE0-0547-873335D1622C}"/>
              </a:ext>
            </a:extLst>
          </p:cNvPr>
          <p:cNvPicPr>
            <a:picLocks noChangeAspect="1"/>
          </p:cNvPicPr>
          <p:nvPr/>
        </p:nvPicPr>
        <p:blipFill>
          <a:blip r:embed="rId2"/>
          <a:stretch>
            <a:fillRect/>
          </a:stretch>
        </p:blipFill>
        <p:spPr>
          <a:xfrm>
            <a:off x="2857072" y="1581150"/>
            <a:ext cx="6200401" cy="2923176"/>
          </a:xfrm>
          <a:prstGeom prst="rect">
            <a:avLst/>
          </a:prstGeom>
        </p:spPr>
      </p:pic>
    </p:spTree>
    <p:extLst>
      <p:ext uri="{BB962C8B-B14F-4D97-AF65-F5344CB8AC3E}">
        <p14:creationId xmlns:p14="http://schemas.microsoft.com/office/powerpoint/2010/main" val="4000856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891386" y="2385596"/>
            <a:ext cx="1752600" cy="338554"/>
          </a:xfrm>
          <a:prstGeom prst="rect">
            <a:avLst/>
          </a:prstGeom>
          <a:noFill/>
        </p:spPr>
        <p:txBody>
          <a:bodyPr wrap="square" rtlCol="0">
            <a:spAutoFit/>
          </a:bodyPr>
          <a:lstStyle/>
          <a:p>
            <a:pPr algn="l"/>
            <a:r>
              <a:rPr lang="en-US" sz="1600" b="1" i="0" dirty="0">
                <a:effectLst/>
                <a:latin typeface="Google Sans"/>
              </a:rPr>
              <a:t>Similarity Score</a:t>
            </a:r>
          </a:p>
        </p:txBody>
      </p:sp>
      <p:pic>
        <p:nvPicPr>
          <p:cNvPr id="20" name="Picture 19">
            <a:extLst>
              <a:ext uri="{FF2B5EF4-FFF2-40B4-BE49-F238E27FC236}">
                <a16:creationId xmlns:a16="http://schemas.microsoft.com/office/drawing/2014/main" id="{7583E643-4FB0-553B-EFA8-908032DDD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554313"/>
            <a:ext cx="5611822" cy="2705997"/>
          </a:xfrm>
          <a:prstGeom prst="rect">
            <a:avLst/>
          </a:prstGeom>
        </p:spPr>
      </p:pic>
      <p:sp>
        <p:nvSpPr>
          <p:cNvPr id="5" name="TextBox 4">
            <a:extLst>
              <a:ext uri="{FF2B5EF4-FFF2-40B4-BE49-F238E27FC236}">
                <a16:creationId xmlns:a16="http://schemas.microsoft.com/office/drawing/2014/main" id="{2909DD66-DDBC-8430-C478-EC29BE5B7542}"/>
              </a:ext>
            </a:extLst>
          </p:cNvPr>
          <p:cNvSpPr txBox="1"/>
          <p:nvPr/>
        </p:nvSpPr>
        <p:spPr>
          <a:xfrm>
            <a:off x="304800" y="2724150"/>
            <a:ext cx="2925772" cy="954107"/>
          </a:xfrm>
          <a:prstGeom prst="rect">
            <a:avLst/>
          </a:prstGeom>
          <a:noFill/>
        </p:spPr>
        <p:txBody>
          <a:bodyPr wrap="square">
            <a:spAutoFit/>
          </a:bodyPr>
          <a:lstStyle/>
          <a:p>
            <a:pPr algn="just"/>
            <a:r>
              <a:rPr lang="en-US" sz="1400" dirty="0"/>
              <a:t>The picture shows the similarity score among the chosen source code files (a page to demonstrate to DOLOS framework).</a:t>
            </a:r>
            <a:endParaRPr lang="en-IN" sz="1400" dirty="0"/>
          </a:p>
        </p:txBody>
      </p:sp>
      <p:sp>
        <p:nvSpPr>
          <p:cNvPr id="6" name="TextBox 5">
            <a:extLst>
              <a:ext uri="{FF2B5EF4-FFF2-40B4-BE49-F238E27FC236}">
                <a16:creationId xmlns:a16="http://schemas.microsoft.com/office/drawing/2014/main" id="{D97056CC-75B3-799A-636F-74A58FB4AB4D}"/>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38</a:t>
            </a:fld>
            <a:endParaRPr lang="en-IN" dirty="0"/>
          </a:p>
        </p:txBody>
      </p:sp>
    </p:spTree>
    <p:extLst>
      <p:ext uri="{BB962C8B-B14F-4D97-AF65-F5344CB8AC3E}">
        <p14:creationId xmlns:p14="http://schemas.microsoft.com/office/powerpoint/2010/main" val="349083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649645" y="1904288"/>
            <a:ext cx="1751303" cy="338554"/>
          </a:xfrm>
          <a:prstGeom prst="rect">
            <a:avLst/>
          </a:prstGeom>
          <a:noFill/>
        </p:spPr>
        <p:txBody>
          <a:bodyPr wrap="square" rtlCol="0">
            <a:spAutoFit/>
          </a:bodyPr>
          <a:lstStyle/>
          <a:p>
            <a:pPr algn="l"/>
            <a:r>
              <a:rPr lang="en-US" sz="1600" b="1" i="0" dirty="0">
                <a:effectLst/>
                <a:latin typeface="Google Sans"/>
              </a:rPr>
              <a:t>Plagiarism Report</a:t>
            </a:r>
          </a:p>
        </p:txBody>
      </p:sp>
      <p:pic>
        <p:nvPicPr>
          <p:cNvPr id="6" name="Picture 5">
            <a:extLst>
              <a:ext uri="{FF2B5EF4-FFF2-40B4-BE49-F238E27FC236}">
                <a16:creationId xmlns:a16="http://schemas.microsoft.com/office/drawing/2014/main" id="{BD482E98-06FB-FD87-D8C8-AB333852B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61477"/>
            <a:ext cx="6017205" cy="2714170"/>
          </a:xfrm>
          <a:prstGeom prst="rect">
            <a:avLst/>
          </a:prstGeom>
        </p:spPr>
      </p:pic>
      <p:sp>
        <p:nvSpPr>
          <p:cNvPr id="5" name="TextBox 4">
            <a:extLst>
              <a:ext uri="{FF2B5EF4-FFF2-40B4-BE49-F238E27FC236}">
                <a16:creationId xmlns:a16="http://schemas.microsoft.com/office/drawing/2014/main" id="{64BE1D1D-493A-421A-D382-4BE5479C26AF}"/>
              </a:ext>
            </a:extLst>
          </p:cNvPr>
          <p:cNvSpPr txBox="1"/>
          <p:nvPr/>
        </p:nvSpPr>
        <p:spPr>
          <a:xfrm>
            <a:off x="154995" y="2310140"/>
            <a:ext cx="2740605" cy="738664"/>
          </a:xfrm>
          <a:prstGeom prst="rect">
            <a:avLst/>
          </a:prstGeom>
          <a:noFill/>
        </p:spPr>
        <p:txBody>
          <a:bodyPr wrap="square">
            <a:spAutoFit/>
          </a:bodyPr>
          <a:lstStyle/>
          <a:p>
            <a:r>
              <a:rPr lang="en-US" sz="1400" dirty="0"/>
              <a:t>The picture shows the visual representation of the changes made in second code.</a:t>
            </a:r>
            <a:endParaRPr lang="en-IN" sz="1400" dirty="0"/>
          </a:p>
        </p:txBody>
      </p:sp>
      <p:sp>
        <p:nvSpPr>
          <p:cNvPr id="7" name="TextBox 6">
            <a:extLst>
              <a:ext uri="{FF2B5EF4-FFF2-40B4-BE49-F238E27FC236}">
                <a16:creationId xmlns:a16="http://schemas.microsoft.com/office/drawing/2014/main" id="{11C22A51-8CC4-B3D5-9516-E832A8731602}"/>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39</a:t>
            </a:fld>
            <a:endParaRPr lang="en-IN" dirty="0"/>
          </a:p>
        </p:txBody>
      </p:sp>
    </p:spTree>
    <p:extLst>
      <p:ext uri="{BB962C8B-B14F-4D97-AF65-F5344CB8AC3E}">
        <p14:creationId xmlns:p14="http://schemas.microsoft.com/office/powerpoint/2010/main" val="142996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4265" y="369209"/>
            <a:ext cx="3295650" cy="482600"/>
          </a:xfrm>
          <a:prstGeom prst="rect">
            <a:avLst/>
          </a:prstGeom>
        </p:spPr>
        <p:txBody>
          <a:bodyPr vert="horz" wrap="square" lIns="0" tIns="12700" rIns="0" bIns="0" rtlCol="0">
            <a:spAutoFit/>
          </a:bodyPr>
          <a:lstStyle/>
          <a:p>
            <a:pPr marL="12700" algn="ctr">
              <a:lnSpc>
                <a:spcPct val="100000"/>
              </a:lnSpc>
              <a:spcBef>
                <a:spcPts val="100"/>
              </a:spcBef>
            </a:pPr>
            <a:r>
              <a:rPr spc="190" dirty="0">
                <a:latin typeface="Times New Roman" pitchFamily="18" charset="0"/>
                <a:cs typeface="Times New Roman" pitchFamily="18" charset="0"/>
              </a:rPr>
              <a:t>Literature</a:t>
            </a:r>
            <a:r>
              <a:rPr spc="-10" dirty="0">
                <a:latin typeface="Times New Roman" pitchFamily="18" charset="0"/>
                <a:cs typeface="Times New Roman" pitchFamily="18" charset="0"/>
              </a:rPr>
              <a:t> </a:t>
            </a:r>
            <a:r>
              <a:rPr spc="204" dirty="0">
                <a:latin typeface="Times New Roman" pitchFamily="18" charset="0"/>
                <a:cs typeface="Times New Roman" pitchFamily="18" charset="0"/>
              </a:rPr>
              <a:t>Survey</a:t>
            </a:r>
          </a:p>
        </p:txBody>
      </p:sp>
      <p:sp>
        <p:nvSpPr>
          <p:cNvPr id="2" name="TextBox 1">
            <a:extLst>
              <a:ext uri="{FF2B5EF4-FFF2-40B4-BE49-F238E27FC236}">
                <a16:creationId xmlns:a16="http://schemas.microsoft.com/office/drawing/2014/main" id="{90D96693-34FA-A8CB-F884-BE2C3962F64B}"/>
              </a:ext>
            </a:extLst>
          </p:cNvPr>
          <p:cNvSpPr txBox="1"/>
          <p:nvPr/>
        </p:nvSpPr>
        <p:spPr>
          <a:xfrm>
            <a:off x="76200" y="1123950"/>
            <a:ext cx="9067800" cy="3293209"/>
          </a:xfrm>
          <a:prstGeom prst="rect">
            <a:avLst/>
          </a:prstGeom>
          <a:noFill/>
        </p:spPr>
        <p:txBody>
          <a:bodyPr wrap="square" rtlCol="0">
            <a:spAutoFit/>
          </a:bodyPr>
          <a:lstStyle/>
          <a:p>
            <a:pPr algn="just"/>
            <a:r>
              <a:rPr lang="en-IN" b="1" i="0" dirty="0">
                <a:effectLst/>
                <a:latin typeface="Söhne"/>
              </a:rPr>
              <a:t>Research Paper [1]: “</a:t>
            </a:r>
            <a:r>
              <a:rPr lang="en-IN" b="1" dirty="0"/>
              <a:t>Interactive coding platform for students.</a:t>
            </a:r>
            <a:r>
              <a:rPr lang="en-IN" b="1" i="0" dirty="0">
                <a:effectLst/>
                <a:latin typeface="Söhne"/>
              </a:rPr>
              <a:t>”</a:t>
            </a:r>
          </a:p>
          <a:p>
            <a:pPr algn="just"/>
            <a:endParaRPr lang="en-IN" b="1" i="0" dirty="0">
              <a:effectLst/>
              <a:latin typeface="Söhne"/>
            </a:endParaRPr>
          </a:p>
          <a:p>
            <a:pPr algn="just"/>
            <a:r>
              <a:rPr lang="en-IN" sz="1600" b="1" dirty="0">
                <a:latin typeface="Söhne"/>
              </a:rPr>
              <a:t>Summary </a:t>
            </a:r>
          </a:p>
          <a:p>
            <a:pPr algn="just"/>
            <a:endParaRPr lang="en-IN" dirty="0">
              <a:latin typeface="Söhne"/>
            </a:endParaRPr>
          </a:p>
          <a:p>
            <a:pPr algn="just"/>
            <a:r>
              <a:rPr lang="en-IN" dirty="0">
                <a:latin typeface="Söhne"/>
              </a:rPr>
              <a:t>This Paper </a:t>
            </a:r>
            <a:r>
              <a:rPr lang="en-US" dirty="0">
                <a:latin typeface="Söhne"/>
              </a:rPr>
              <a:t>introduces a user-friendly web application to promote coding culture in colleges. Teachers can assign tasks and provide feedback, while students benefit from features like performance comparison and customizable test environments. The initiative addresses the industry demand for essential coding skills in graduating students.</a:t>
            </a:r>
          </a:p>
          <a:p>
            <a:pPr algn="just"/>
            <a:endParaRPr lang="en-US" dirty="0">
              <a:latin typeface="Söhne"/>
            </a:endParaRPr>
          </a:p>
          <a:p>
            <a:pPr algn="just"/>
            <a:r>
              <a:rPr lang="en-US" sz="1600" b="1" dirty="0">
                <a:latin typeface="Söhne"/>
              </a:rPr>
              <a:t>Limitations </a:t>
            </a:r>
          </a:p>
          <a:p>
            <a:pPr algn="just"/>
            <a:endParaRPr lang="en-US" sz="1600" b="1" dirty="0">
              <a:latin typeface="Söhne"/>
            </a:endParaRPr>
          </a:p>
          <a:p>
            <a:pPr algn="just"/>
            <a:r>
              <a:rPr lang="en-US" sz="1600" dirty="0">
                <a:latin typeface="Söhne"/>
              </a:rPr>
              <a:t>Do not talk about plagiarism checking , students might be copying from other sources or from students.</a:t>
            </a:r>
          </a:p>
        </p:txBody>
      </p:sp>
      <p:sp>
        <p:nvSpPr>
          <p:cNvPr id="7" name="TextBox 6">
            <a:extLst>
              <a:ext uri="{FF2B5EF4-FFF2-40B4-BE49-F238E27FC236}">
                <a16:creationId xmlns:a16="http://schemas.microsoft.com/office/drawing/2014/main" id="{2FAF5F7C-F68A-3D95-0D49-FF6CAC0FE842}"/>
              </a:ext>
            </a:extLst>
          </p:cNvPr>
          <p:cNvSpPr txBox="1"/>
          <p:nvPr/>
        </p:nvSpPr>
        <p:spPr>
          <a:xfrm>
            <a:off x="8610600" y="4796682"/>
            <a:ext cx="4572000" cy="369332"/>
          </a:xfrm>
          <a:prstGeom prst="rect">
            <a:avLst/>
          </a:prstGeom>
          <a:noFill/>
        </p:spPr>
        <p:txBody>
          <a:bodyPr wrap="square">
            <a:spAutoFit/>
          </a:bodyPr>
          <a:lstStyle/>
          <a:p>
            <a:fld id="{B6F15528-21DE-4FAA-801E-634DDDAF4B2B}" type="slidenum">
              <a:rPr lang="en-IN" smtClean="0"/>
              <a:pPr/>
              <a:t>4</a:t>
            </a:fld>
            <a:endParaRPr lang="en-IN" dirty="0"/>
          </a:p>
        </p:txBody>
      </p:sp>
    </p:spTree>
    <p:extLst>
      <p:ext uri="{BB962C8B-B14F-4D97-AF65-F5344CB8AC3E}">
        <p14:creationId xmlns:p14="http://schemas.microsoft.com/office/powerpoint/2010/main" val="667714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881063" y="2089162"/>
            <a:ext cx="1905000" cy="338554"/>
          </a:xfrm>
          <a:prstGeom prst="rect">
            <a:avLst/>
          </a:prstGeom>
          <a:noFill/>
        </p:spPr>
        <p:txBody>
          <a:bodyPr wrap="square" rtlCol="0">
            <a:spAutoFit/>
          </a:bodyPr>
          <a:lstStyle/>
          <a:p>
            <a:pPr algn="l"/>
            <a:r>
              <a:rPr lang="en-US" sz="1600" b="1" i="0" dirty="0">
                <a:effectLst/>
                <a:latin typeface="Google Sans"/>
              </a:rPr>
              <a:t>Plagiarism Report</a:t>
            </a:r>
          </a:p>
        </p:txBody>
      </p:sp>
      <p:pic>
        <p:nvPicPr>
          <p:cNvPr id="6" name="Picture 5">
            <a:extLst>
              <a:ext uri="{FF2B5EF4-FFF2-40B4-BE49-F238E27FC236}">
                <a16:creationId xmlns:a16="http://schemas.microsoft.com/office/drawing/2014/main" id="{126E53DE-A7C4-2B4C-A84A-0761026B7B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1575765"/>
            <a:ext cx="5486400" cy="2597113"/>
          </a:xfrm>
          <a:prstGeom prst="rect">
            <a:avLst/>
          </a:prstGeom>
        </p:spPr>
      </p:pic>
      <p:sp>
        <p:nvSpPr>
          <p:cNvPr id="5" name="TextBox 4">
            <a:extLst>
              <a:ext uri="{FF2B5EF4-FFF2-40B4-BE49-F238E27FC236}">
                <a16:creationId xmlns:a16="http://schemas.microsoft.com/office/drawing/2014/main" id="{DC866AEA-A330-83A1-EDF8-45208F2736E1}"/>
              </a:ext>
            </a:extLst>
          </p:cNvPr>
          <p:cNvSpPr txBox="1"/>
          <p:nvPr/>
        </p:nvSpPr>
        <p:spPr>
          <a:xfrm>
            <a:off x="161925" y="2427716"/>
            <a:ext cx="3352800" cy="738664"/>
          </a:xfrm>
          <a:prstGeom prst="rect">
            <a:avLst/>
          </a:prstGeom>
          <a:noFill/>
        </p:spPr>
        <p:txBody>
          <a:bodyPr wrap="square">
            <a:spAutoFit/>
          </a:bodyPr>
          <a:lstStyle/>
          <a:p>
            <a:pPr algn="just"/>
            <a:r>
              <a:rPr lang="en-US" sz="1400" dirty="0"/>
              <a:t>The shows the plagiarism report for the changed variable names and spotting the similarities.</a:t>
            </a:r>
            <a:endParaRPr lang="en-IN" sz="1400" dirty="0"/>
          </a:p>
        </p:txBody>
      </p:sp>
      <p:sp>
        <p:nvSpPr>
          <p:cNvPr id="7" name="TextBox 6">
            <a:extLst>
              <a:ext uri="{FF2B5EF4-FFF2-40B4-BE49-F238E27FC236}">
                <a16:creationId xmlns:a16="http://schemas.microsoft.com/office/drawing/2014/main" id="{87884571-B537-D87D-00B8-F4D8C4683DBD}"/>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40</a:t>
            </a:fld>
            <a:endParaRPr lang="en-IN" dirty="0"/>
          </a:p>
        </p:txBody>
      </p:sp>
    </p:spTree>
    <p:extLst>
      <p:ext uri="{BB962C8B-B14F-4D97-AF65-F5344CB8AC3E}">
        <p14:creationId xmlns:p14="http://schemas.microsoft.com/office/powerpoint/2010/main" val="1758422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6A040B2-9F43-69B6-6BD6-2561021BCA62}"/>
              </a:ext>
            </a:extLst>
          </p:cNvPr>
          <p:cNvSpPr txBox="1"/>
          <p:nvPr/>
        </p:nvSpPr>
        <p:spPr>
          <a:xfrm>
            <a:off x="0" y="1999893"/>
            <a:ext cx="3557588" cy="338554"/>
          </a:xfrm>
          <a:prstGeom prst="rect">
            <a:avLst/>
          </a:prstGeom>
          <a:noFill/>
        </p:spPr>
        <p:txBody>
          <a:bodyPr wrap="square" rtlCol="0">
            <a:spAutoFit/>
          </a:bodyPr>
          <a:lstStyle/>
          <a:p>
            <a:pPr algn="l"/>
            <a:r>
              <a:rPr lang="en-US" sz="1600" b="1" i="0" dirty="0">
                <a:effectLst/>
                <a:latin typeface="Google Sans"/>
              </a:rPr>
              <a:t>Source Code similarity across webpages</a:t>
            </a:r>
          </a:p>
        </p:txBody>
      </p:sp>
      <p:pic>
        <p:nvPicPr>
          <p:cNvPr id="6" name="Picture 5">
            <a:extLst>
              <a:ext uri="{FF2B5EF4-FFF2-40B4-BE49-F238E27FC236}">
                <a16:creationId xmlns:a16="http://schemas.microsoft.com/office/drawing/2014/main" id="{157F50E2-3B13-4A6D-C2A5-18E7C8A23E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3288" y="1433713"/>
            <a:ext cx="5549722" cy="2674218"/>
          </a:xfrm>
          <a:prstGeom prst="rect">
            <a:avLst/>
          </a:prstGeom>
        </p:spPr>
      </p:pic>
      <p:sp>
        <p:nvSpPr>
          <p:cNvPr id="5" name="TextBox 4">
            <a:extLst>
              <a:ext uri="{FF2B5EF4-FFF2-40B4-BE49-F238E27FC236}">
                <a16:creationId xmlns:a16="http://schemas.microsoft.com/office/drawing/2014/main" id="{D3AB6F04-7F76-292C-DF99-E4F1A0CD1C5E}"/>
              </a:ext>
            </a:extLst>
          </p:cNvPr>
          <p:cNvSpPr txBox="1"/>
          <p:nvPr/>
        </p:nvSpPr>
        <p:spPr>
          <a:xfrm>
            <a:off x="190500" y="2293768"/>
            <a:ext cx="3086100" cy="954107"/>
          </a:xfrm>
          <a:prstGeom prst="rect">
            <a:avLst/>
          </a:prstGeom>
          <a:noFill/>
        </p:spPr>
        <p:txBody>
          <a:bodyPr wrap="square">
            <a:spAutoFit/>
          </a:bodyPr>
          <a:lstStyle/>
          <a:p>
            <a:pPr algn="just"/>
            <a:r>
              <a:rPr lang="en-US" sz="1400" dirty="0"/>
              <a:t>The picture shows the similarity score of the source code with different website solution code such as </a:t>
            </a:r>
            <a:r>
              <a:rPr lang="en-US" sz="1400" dirty="0" err="1"/>
              <a:t>codeforces</a:t>
            </a:r>
            <a:r>
              <a:rPr lang="en-US" sz="1400" dirty="0"/>
              <a:t>, </a:t>
            </a:r>
            <a:r>
              <a:rPr lang="en-US" sz="1400" dirty="0" err="1"/>
              <a:t>geekforgeeks</a:t>
            </a:r>
            <a:r>
              <a:rPr lang="en-US" sz="1400" dirty="0"/>
              <a:t>, </a:t>
            </a:r>
            <a:r>
              <a:rPr lang="en-US" sz="1400" dirty="0" err="1"/>
              <a:t>github</a:t>
            </a:r>
            <a:r>
              <a:rPr lang="en-US" sz="1400" dirty="0"/>
              <a:t> etc.</a:t>
            </a:r>
            <a:endParaRPr lang="en-IN" sz="1400" dirty="0"/>
          </a:p>
        </p:txBody>
      </p:sp>
      <p:sp>
        <p:nvSpPr>
          <p:cNvPr id="7" name="TextBox 6">
            <a:extLst>
              <a:ext uri="{FF2B5EF4-FFF2-40B4-BE49-F238E27FC236}">
                <a16:creationId xmlns:a16="http://schemas.microsoft.com/office/drawing/2014/main" id="{F0485519-5A6F-009E-C157-C26EA3795C06}"/>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41</a:t>
            </a:fld>
            <a:endParaRPr lang="en-IN" dirty="0"/>
          </a:p>
        </p:txBody>
      </p:sp>
    </p:spTree>
    <p:extLst>
      <p:ext uri="{BB962C8B-B14F-4D97-AF65-F5344CB8AC3E}">
        <p14:creationId xmlns:p14="http://schemas.microsoft.com/office/powerpoint/2010/main" val="626741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01F8CB2-836B-1A3A-6711-14FA6B85E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591" y="1518651"/>
            <a:ext cx="5659282" cy="2724684"/>
          </a:xfrm>
          <a:prstGeom prst="rect">
            <a:avLst/>
          </a:prstGeom>
        </p:spPr>
      </p:pic>
      <p:sp>
        <p:nvSpPr>
          <p:cNvPr id="7" name="TextBox 6">
            <a:extLst>
              <a:ext uri="{FF2B5EF4-FFF2-40B4-BE49-F238E27FC236}">
                <a16:creationId xmlns:a16="http://schemas.microsoft.com/office/drawing/2014/main" id="{68E5FB04-1EED-15C3-DE1A-800686B5D438}"/>
              </a:ext>
            </a:extLst>
          </p:cNvPr>
          <p:cNvSpPr txBox="1"/>
          <p:nvPr/>
        </p:nvSpPr>
        <p:spPr>
          <a:xfrm>
            <a:off x="33127" y="2204620"/>
            <a:ext cx="3581400" cy="338554"/>
          </a:xfrm>
          <a:prstGeom prst="rect">
            <a:avLst/>
          </a:prstGeom>
          <a:noFill/>
        </p:spPr>
        <p:txBody>
          <a:bodyPr wrap="square" rtlCol="0">
            <a:spAutoFit/>
          </a:bodyPr>
          <a:lstStyle/>
          <a:p>
            <a:pPr algn="l"/>
            <a:r>
              <a:rPr lang="en-US" sz="1600" b="1" i="0" dirty="0">
                <a:effectLst/>
                <a:latin typeface="Google Sans"/>
              </a:rPr>
              <a:t>Source Code similarity across webpages</a:t>
            </a:r>
          </a:p>
        </p:txBody>
      </p:sp>
      <p:sp>
        <p:nvSpPr>
          <p:cNvPr id="5" name="TextBox 4">
            <a:extLst>
              <a:ext uri="{FF2B5EF4-FFF2-40B4-BE49-F238E27FC236}">
                <a16:creationId xmlns:a16="http://schemas.microsoft.com/office/drawing/2014/main" id="{15F14C0E-6953-9ABA-21D3-063924F05EDD}"/>
              </a:ext>
            </a:extLst>
          </p:cNvPr>
          <p:cNvSpPr txBox="1"/>
          <p:nvPr/>
        </p:nvSpPr>
        <p:spPr>
          <a:xfrm>
            <a:off x="194546" y="2571750"/>
            <a:ext cx="3086100" cy="954107"/>
          </a:xfrm>
          <a:prstGeom prst="rect">
            <a:avLst/>
          </a:prstGeom>
          <a:noFill/>
        </p:spPr>
        <p:txBody>
          <a:bodyPr wrap="square">
            <a:spAutoFit/>
          </a:bodyPr>
          <a:lstStyle/>
          <a:p>
            <a:pPr algn="just"/>
            <a:r>
              <a:rPr lang="en-US" sz="1400" dirty="0"/>
              <a:t>The picture shows the similarity score of the source code with different website solution code such as </a:t>
            </a:r>
            <a:r>
              <a:rPr lang="en-US" sz="1400" dirty="0" err="1"/>
              <a:t>codeforces</a:t>
            </a:r>
            <a:r>
              <a:rPr lang="en-US" sz="1400" dirty="0"/>
              <a:t>, </a:t>
            </a:r>
            <a:r>
              <a:rPr lang="en-US" sz="1400" dirty="0" err="1"/>
              <a:t>geekforgeeks</a:t>
            </a:r>
            <a:r>
              <a:rPr lang="en-US" sz="1400" dirty="0"/>
              <a:t>, </a:t>
            </a:r>
            <a:r>
              <a:rPr lang="en-US" sz="1400" dirty="0" err="1"/>
              <a:t>github</a:t>
            </a:r>
            <a:r>
              <a:rPr lang="en-US" sz="1400" dirty="0"/>
              <a:t> etc.</a:t>
            </a:r>
            <a:endParaRPr lang="en-IN" sz="1400" dirty="0"/>
          </a:p>
        </p:txBody>
      </p:sp>
      <p:sp>
        <p:nvSpPr>
          <p:cNvPr id="8" name="TextBox 7">
            <a:extLst>
              <a:ext uri="{FF2B5EF4-FFF2-40B4-BE49-F238E27FC236}">
                <a16:creationId xmlns:a16="http://schemas.microsoft.com/office/drawing/2014/main" id="{3D172132-D868-2FD9-5ED0-93CDC11A7709}"/>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42</a:t>
            </a:fld>
            <a:endParaRPr lang="en-IN" dirty="0"/>
          </a:p>
        </p:txBody>
      </p:sp>
    </p:spTree>
    <p:extLst>
      <p:ext uri="{BB962C8B-B14F-4D97-AF65-F5344CB8AC3E}">
        <p14:creationId xmlns:p14="http://schemas.microsoft.com/office/powerpoint/2010/main" val="150488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68E5FB04-1EED-15C3-DE1A-800686B5D438}"/>
              </a:ext>
            </a:extLst>
          </p:cNvPr>
          <p:cNvSpPr txBox="1"/>
          <p:nvPr/>
        </p:nvSpPr>
        <p:spPr>
          <a:xfrm>
            <a:off x="300037" y="2203694"/>
            <a:ext cx="2810678" cy="338554"/>
          </a:xfrm>
          <a:prstGeom prst="rect">
            <a:avLst/>
          </a:prstGeom>
          <a:noFill/>
        </p:spPr>
        <p:txBody>
          <a:bodyPr wrap="square" rtlCol="0">
            <a:spAutoFit/>
          </a:bodyPr>
          <a:lstStyle/>
          <a:p>
            <a:pPr algn="l"/>
            <a:r>
              <a:rPr lang="en-US" sz="1600" b="1" i="0" dirty="0">
                <a:effectLst/>
                <a:latin typeface="Google Sans"/>
              </a:rPr>
              <a:t>Possibility of similarity from AI</a:t>
            </a:r>
          </a:p>
        </p:txBody>
      </p:sp>
      <p:sp>
        <p:nvSpPr>
          <p:cNvPr id="8" name="TextBox 7">
            <a:extLst>
              <a:ext uri="{FF2B5EF4-FFF2-40B4-BE49-F238E27FC236}">
                <a16:creationId xmlns:a16="http://schemas.microsoft.com/office/drawing/2014/main" id="{684C137A-D3DF-FDA3-7A5C-F86271BDF8E4}"/>
              </a:ext>
            </a:extLst>
          </p:cNvPr>
          <p:cNvSpPr txBox="1"/>
          <p:nvPr/>
        </p:nvSpPr>
        <p:spPr>
          <a:xfrm>
            <a:off x="323850" y="2542248"/>
            <a:ext cx="2829728" cy="738664"/>
          </a:xfrm>
          <a:prstGeom prst="rect">
            <a:avLst/>
          </a:prstGeom>
          <a:noFill/>
        </p:spPr>
        <p:txBody>
          <a:bodyPr wrap="square">
            <a:spAutoFit/>
          </a:bodyPr>
          <a:lstStyle/>
          <a:p>
            <a:pPr algn="just"/>
            <a:r>
              <a:rPr lang="en-US" sz="1400" dirty="0"/>
              <a:t>The picture shows the possibility of similarity of the source code copied from any AI generated tools.</a:t>
            </a:r>
            <a:endParaRPr lang="en-IN" sz="1400" dirty="0"/>
          </a:p>
        </p:txBody>
      </p:sp>
      <p:sp>
        <p:nvSpPr>
          <p:cNvPr id="9" name="TextBox 8">
            <a:extLst>
              <a:ext uri="{FF2B5EF4-FFF2-40B4-BE49-F238E27FC236}">
                <a16:creationId xmlns:a16="http://schemas.microsoft.com/office/drawing/2014/main" id="{14D5A675-93A4-65E0-E933-6DBFB6F0D3E4}"/>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43</a:t>
            </a:fld>
            <a:endParaRPr lang="en-IN" dirty="0"/>
          </a:p>
        </p:txBody>
      </p:sp>
      <p:pic>
        <p:nvPicPr>
          <p:cNvPr id="5" name="Picture 4">
            <a:extLst>
              <a:ext uri="{FF2B5EF4-FFF2-40B4-BE49-F238E27FC236}">
                <a16:creationId xmlns:a16="http://schemas.microsoft.com/office/drawing/2014/main" id="{D9C7A2A5-0DED-FC54-060C-965E25B3292E}"/>
              </a:ext>
            </a:extLst>
          </p:cNvPr>
          <p:cNvPicPr>
            <a:picLocks noChangeAspect="1"/>
          </p:cNvPicPr>
          <p:nvPr/>
        </p:nvPicPr>
        <p:blipFill>
          <a:blip r:embed="rId2"/>
          <a:stretch>
            <a:fillRect/>
          </a:stretch>
        </p:blipFill>
        <p:spPr>
          <a:xfrm>
            <a:off x="3744238" y="1702576"/>
            <a:ext cx="5049370" cy="2418008"/>
          </a:xfrm>
          <a:prstGeom prst="rect">
            <a:avLst/>
          </a:prstGeom>
        </p:spPr>
      </p:pic>
    </p:spTree>
    <p:extLst>
      <p:ext uri="{BB962C8B-B14F-4D97-AF65-F5344CB8AC3E}">
        <p14:creationId xmlns:p14="http://schemas.microsoft.com/office/powerpoint/2010/main" val="1128345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285750"/>
            <a:ext cx="7467600" cy="474489"/>
          </a:xfrm>
          <a:prstGeom prst="rect">
            <a:avLst/>
          </a:prstGeom>
        </p:spPr>
        <p:txBody>
          <a:bodyPr vert="horz" wrap="square" lIns="0" tIns="12700" rIns="0" bIns="0" rtlCol="0">
            <a:spAutoFit/>
          </a:bodyPr>
          <a:lstStyle/>
          <a:p>
            <a:pPr marL="12700" algn="ctr">
              <a:lnSpc>
                <a:spcPct val="100000"/>
              </a:lnSpc>
              <a:spcBef>
                <a:spcPts val="100"/>
              </a:spcBef>
            </a:pPr>
            <a:r>
              <a:rPr lang="en-IN" spc="210" dirty="0">
                <a:latin typeface="Times New Roman" pitchFamily="18" charset="0"/>
                <a:cs typeface="Times New Roman" pitchFamily="18" charset="0"/>
              </a:rPr>
              <a:t>Experimental </a:t>
            </a:r>
            <a:r>
              <a:rPr spc="210" dirty="0">
                <a:latin typeface="Times New Roman" pitchFamily="18" charset="0"/>
                <a:cs typeface="Times New Roman" pitchFamily="18" charset="0"/>
              </a:rPr>
              <a:t>Result</a:t>
            </a:r>
            <a:r>
              <a:rPr spc="25" dirty="0">
                <a:latin typeface="Times New Roman" pitchFamily="18" charset="0"/>
                <a:cs typeface="Times New Roman" pitchFamily="18" charset="0"/>
              </a:rPr>
              <a:t> </a:t>
            </a:r>
            <a:r>
              <a:rPr spc="240" dirty="0">
                <a:latin typeface="Times New Roman" pitchFamily="18" charset="0"/>
                <a:cs typeface="Times New Roman" pitchFamily="18" charset="0"/>
              </a:rPr>
              <a:t>and</a:t>
            </a:r>
            <a:r>
              <a:rPr spc="30" dirty="0">
                <a:latin typeface="Times New Roman" pitchFamily="18" charset="0"/>
                <a:cs typeface="Times New Roman" pitchFamily="18" charset="0"/>
              </a:rPr>
              <a:t> </a:t>
            </a:r>
            <a:r>
              <a:rPr lang="en-IN" spc="30" dirty="0">
                <a:latin typeface="Times New Roman" pitchFamily="18" charset="0"/>
                <a:cs typeface="Times New Roman" pitchFamily="18" charset="0"/>
              </a:rPr>
              <a:t>Discussion(</a:t>
            </a:r>
            <a:r>
              <a:rPr lang="en-IN" spc="30" dirty="0" err="1">
                <a:latin typeface="Times New Roman" pitchFamily="18" charset="0"/>
                <a:cs typeface="Times New Roman" pitchFamily="18" charset="0"/>
              </a:rPr>
              <a:t>Cntd</a:t>
            </a:r>
            <a:r>
              <a:rPr lang="en-IN" spc="30" dirty="0">
                <a:latin typeface="Times New Roman" pitchFamily="18" charset="0"/>
                <a:cs typeface="Times New Roman" pitchFamily="18" charset="0"/>
              </a:rPr>
              <a:t>.) </a:t>
            </a:r>
            <a:endParaRPr spc="215"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2679138F-1D6D-E37D-E273-7E1643D8B3B9}"/>
              </a:ext>
            </a:extLst>
          </p:cNvPr>
          <p:cNvSpPr txBox="1"/>
          <p:nvPr/>
        </p:nvSpPr>
        <p:spPr>
          <a:xfrm>
            <a:off x="161122" y="2038350"/>
            <a:ext cx="2810678" cy="338554"/>
          </a:xfrm>
          <a:prstGeom prst="rect">
            <a:avLst/>
          </a:prstGeom>
          <a:noFill/>
        </p:spPr>
        <p:txBody>
          <a:bodyPr wrap="square" rtlCol="0">
            <a:spAutoFit/>
          </a:bodyPr>
          <a:lstStyle/>
          <a:p>
            <a:pPr algn="l"/>
            <a:r>
              <a:rPr lang="en-US" sz="1600" b="1" i="0" dirty="0">
                <a:effectLst/>
                <a:latin typeface="Google Sans"/>
              </a:rPr>
              <a:t>Possibility of similarity from AI</a:t>
            </a:r>
          </a:p>
        </p:txBody>
      </p:sp>
      <p:sp>
        <p:nvSpPr>
          <p:cNvPr id="10" name="TextBox 9">
            <a:extLst>
              <a:ext uri="{FF2B5EF4-FFF2-40B4-BE49-F238E27FC236}">
                <a16:creationId xmlns:a16="http://schemas.microsoft.com/office/drawing/2014/main" id="{08392320-51F7-8DFA-3F49-65D9FA51D7D2}"/>
              </a:ext>
            </a:extLst>
          </p:cNvPr>
          <p:cNvSpPr txBox="1"/>
          <p:nvPr/>
        </p:nvSpPr>
        <p:spPr>
          <a:xfrm>
            <a:off x="142072" y="2440101"/>
            <a:ext cx="2829728" cy="738664"/>
          </a:xfrm>
          <a:prstGeom prst="rect">
            <a:avLst/>
          </a:prstGeom>
          <a:noFill/>
        </p:spPr>
        <p:txBody>
          <a:bodyPr wrap="square">
            <a:spAutoFit/>
          </a:bodyPr>
          <a:lstStyle/>
          <a:p>
            <a:pPr algn="just"/>
            <a:r>
              <a:rPr lang="en-US" sz="1400" dirty="0"/>
              <a:t>The picture shows the possibility of similarity of the source code copied from any AI generated tools.</a:t>
            </a:r>
            <a:endParaRPr lang="en-IN" sz="1400" dirty="0"/>
          </a:p>
        </p:txBody>
      </p:sp>
      <p:sp>
        <p:nvSpPr>
          <p:cNvPr id="11" name="TextBox 10">
            <a:extLst>
              <a:ext uri="{FF2B5EF4-FFF2-40B4-BE49-F238E27FC236}">
                <a16:creationId xmlns:a16="http://schemas.microsoft.com/office/drawing/2014/main" id="{62FB5501-52D1-5127-DAB2-AE38D99978E6}"/>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44</a:t>
            </a:fld>
            <a:endParaRPr lang="en-IN" dirty="0"/>
          </a:p>
        </p:txBody>
      </p:sp>
      <p:pic>
        <p:nvPicPr>
          <p:cNvPr id="5" name="Picture 4">
            <a:extLst>
              <a:ext uri="{FF2B5EF4-FFF2-40B4-BE49-F238E27FC236}">
                <a16:creationId xmlns:a16="http://schemas.microsoft.com/office/drawing/2014/main" id="{742BED07-1A1D-32CE-FE8C-AA0B18F48DA9}"/>
              </a:ext>
            </a:extLst>
          </p:cNvPr>
          <p:cNvPicPr>
            <a:picLocks noChangeAspect="1"/>
          </p:cNvPicPr>
          <p:nvPr/>
        </p:nvPicPr>
        <p:blipFill>
          <a:blip r:embed="rId2"/>
          <a:stretch>
            <a:fillRect/>
          </a:stretch>
        </p:blipFill>
        <p:spPr>
          <a:xfrm>
            <a:off x="3615901" y="1805055"/>
            <a:ext cx="5366977" cy="2572173"/>
          </a:xfrm>
          <a:prstGeom prst="rect">
            <a:avLst/>
          </a:prstGeom>
        </p:spPr>
      </p:pic>
    </p:spTree>
    <p:extLst>
      <p:ext uri="{BB962C8B-B14F-4D97-AF65-F5344CB8AC3E}">
        <p14:creationId xmlns:p14="http://schemas.microsoft.com/office/powerpoint/2010/main" val="2050885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0" y="285750"/>
            <a:ext cx="7239000" cy="474489"/>
          </a:xfrm>
          <a:prstGeom prst="rect">
            <a:avLst/>
          </a:prstGeom>
        </p:spPr>
        <p:txBody>
          <a:bodyPr vert="horz" wrap="square" lIns="0" tIns="12700" rIns="0" bIns="0" rtlCol="0">
            <a:spAutoFit/>
          </a:bodyPr>
          <a:lstStyle/>
          <a:p>
            <a:pPr marL="12700" algn="ctr">
              <a:lnSpc>
                <a:spcPct val="100000"/>
              </a:lnSpc>
              <a:spcBef>
                <a:spcPts val="100"/>
              </a:spcBef>
            </a:pPr>
            <a:r>
              <a:rPr spc="220" dirty="0">
                <a:latin typeface="Times New Roman" pitchFamily="18" charset="0"/>
                <a:cs typeface="Times New Roman" pitchFamily="18" charset="0"/>
              </a:rPr>
              <a:t>Conclusion</a:t>
            </a:r>
            <a:r>
              <a:rPr lang="en-IN" spc="220" dirty="0">
                <a:latin typeface="Times New Roman" pitchFamily="18" charset="0"/>
                <a:cs typeface="Times New Roman" pitchFamily="18" charset="0"/>
              </a:rPr>
              <a:t> and Future Work </a:t>
            </a:r>
            <a:endParaRPr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491814A7-7F9C-497E-DB94-5E868696037F}"/>
              </a:ext>
            </a:extLst>
          </p:cNvPr>
          <p:cNvSpPr txBox="1"/>
          <p:nvPr/>
        </p:nvSpPr>
        <p:spPr>
          <a:xfrm>
            <a:off x="114300" y="1657350"/>
            <a:ext cx="8915400" cy="2031325"/>
          </a:xfrm>
          <a:prstGeom prst="rect">
            <a:avLst/>
          </a:prstGeom>
          <a:noFill/>
        </p:spPr>
        <p:txBody>
          <a:bodyPr wrap="square" rtlCol="0">
            <a:spAutoFit/>
          </a:bodyPr>
          <a:lstStyle/>
          <a:p>
            <a:pPr algn="just"/>
            <a:r>
              <a:rPr lang="en-US" dirty="0"/>
              <a:t>Our project aims to enhance the GUI by offering more problem options, implementing timers for each problem, expanding language choices, and introducing diverse code editor themes. Additionally, we plan to integrate plagiarism detection from emerging Advanced AI platforms like </a:t>
            </a:r>
            <a:r>
              <a:rPr lang="en-US" b="1" i="1" dirty="0"/>
              <a:t>ChatGPT-4, AI Devin, and Gemini (Ultra)</a:t>
            </a:r>
            <a:r>
              <a:rPr lang="en-US" i="1" dirty="0"/>
              <a:t>. </a:t>
            </a:r>
            <a:r>
              <a:rPr lang="en-US" dirty="0"/>
              <a:t>This coding platform not only fosters a coding culture at the college level but also facilitates fair evaluation of assignments, aiding students in honing their skills and preparing for internships and placements by providing a comprehensive range of coding challenges sourced from various platforms.</a:t>
            </a:r>
            <a:endParaRPr lang="en-IN" dirty="0"/>
          </a:p>
        </p:txBody>
      </p:sp>
      <p:sp>
        <p:nvSpPr>
          <p:cNvPr id="3" name="TextBox 2">
            <a:extLst>
              <a:ext uri="{FF2B5EF4-FFF2-40B4-BE49-F238E27FC236}">
                <a16:creationId xmlns:a16="http://schemas.microsoft.com/office/drawing/2014/main" id="{749491BE-8D6D-671A-18F9-89676BFD4FFE}"/>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45</a:t>
            </a:fld>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85750"/>
            <a:ext cx="7239000" cy="474489"/>
          </a:xfrm>
          <a:prstGeom prst="rect">
            <a:avLst/>
          </a:prstGeom>
        </p:spPr>
        <p:txBody>
          <a:bodyPr vert="horz" wrap="square" lIns="0" tIns="12700" rIns="0" bIns="0" rtlCol="0">
            <a:spAutoFit/>
          </a:bodyPr>
          <a:lstStyle/>
          <a:p>
            <a:pPr marL="12700" algn="ctr">
              <a:lnSpc>
                <a:spcPct val="100000"/>
              </a:lnSpc>
              <a:spcBef>
                <a:spcPts val="100"/>
              </a:spcBef>
            </a:pPr>
            <a:r>
              <a:rPr lang="en-IN" dirty="0">
                <a:latin typeface="Times New Roman" pitchFamily="18" charset="0"/>
                <a:cs typeface="Times New Roman" pitchFamily="18" charset="0"/>
              </a:rPr>
              <a:t>References </a:t>
            </a:r>
            <a:endParaRPr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C666C313-D080-C640-69FD-A534FB886988}"/>
              </a:ext>
            </a:extLst>
          </p:cNvPr>
          <p:cNvSpPr txBox="1"/>
          <p:nvPr/>
        </p:nvSpPr>
        <p:spPr>
          <a:xfrm>
            <a:off x="76201" y="1123950"/>
            <a:ext cx="8915400" cy="3693319"/>
          </a:xfrm>
          <a:prstGeom prst="rect">
            <a:avLst/>
          </a:prstGeom>
          <a:noFill/>
        </p:spPr>
        <p:txBody>
          <a:bodyPr wrap="square" rtlCol="0">
            <a:spAutoFit/>
          </a:bodyPr>
          <a:lstStyle/>
          <a:p>
            <a:pPr algn="just"/>
            <a:r>
              <a:rPr lang="en-IN" dirty="0"/>
              <a:t>[1] S. Karthikeyan K. Saranya T. K. Chandru, M. Dinesh Kumar. Interactive coding platform for students. International Journal of Recent Technology and Engineering (IJRTE), 2018.</a:t>
            </a:r>
          </a:p>
          <a:p>
            <a:pPr algn="just"/>
            <a:endParaRPr lang="en-IN" dirty="0"/>
          </a:p>
          <a:p>
            <a:pPr algn="just"/>
            <a:r>
              <a:rPr lang="en-IN" dirty="0"/>
              <a:t> [2] </a:t>
            </a:r>
            <a:r>
              <a:rPr lang="en-IN" dirty="0" err="1"/>
              <a:t>Yilun</a:t>
            </a:r>
            <a:r>
              <a:rPr lang="en-IN" dirty="0"/>
              <a:t> Fu </a:t>
            </a:r>
            <a:r>
              <a:rPr lang="en-IN" dirty="0" err="1"/>
              <a:t>Baojiang</a:t>
            </a:r>
            <a:r>
              <a:rPr lang="en-IN" dirty="0"/>
              <a:t> Cui Jingling Zhao, </a:t>
            </a:r>
            <a:r>
              <a:rPr lang="en-IN" dirty="0" err="1"/>
              <a:t>Kunfeng</a:t>
            </a:r>
            <a:r>
              <a:rPr lang="en-IN" dirty="0"/>
              <a:t> Xia. An </a:t>
            </a:r>
            <a:r>
              <a:rPr lang="en-IN" dirty="0" err="1"/>
              <a:t>ast</a:t>
            </a:r>
            <a:r>
              <a:rPr lang="en-IN" dirty="0"/>
              <a:t>-based code plagiarism detection algorithm. 10th International Conference on Broadband and Wireless Computing, Communication and Applications, 2015. </a:t>
            </a:r>
          </a:p>
          <a:p>
            <a:pPr algn="just"/>
            <a:endParaRPr lang="en-IN" dirty="0"/>
          </a:p>
          <a:p>
            <a:pPr algn="just"/>
            <a:r>
              <a:rPr lang="en-IN" dirty="0"/>
              <a:t>[3] Oscar </a:t>
            </a:r>
            <a:r>
              <a:rPr lang="en-IN" dirty="0" err="1"/>
              <a:t>Karnalim</a:t>
            </a:r>
            <a:r>
              <a:rPr lang="en-IN" dirty="0"/>
              <a:t>. A low-level structure-based approach for detecting source code plagiarism. IAENG International Journal of Computer Science, 44(4), 2017.</a:t>
            </a:r>
          </a:p>
          <a:p>
            <a:pPr algn="just"/>
            <a:endParaRPr lang="en-IN" dirty="0"/>
          </a:p>
          <a:p>
            <a:pPr algn="just"/>
            <a:r>
              <a:rPr lang="en-IN" dirty="0"/>
              <a:t> [4] Mayank Agrawal and Dilip Kumar Sharma. A state of art on source code plagiarism detection. In 2016 2nd International Conference on Next Generation Computing Technologies (NGCT), pages 236–241. IEEE, 2016.</a:t>
            </a:r>
          </a:p>
        </p:txBody>
      </p:sp>
      <p:sp>
        <p:nvSpPr>
          <p:cNvPr id="4" name="TextBox 3">
            <a:extLst>
              <a:ext uri="{FF2B5EF4-FFF2-40B4-BE49-F238E27FC236}">
                <a16:creationId xmlns:a16="http://schemas.microsoft.com/office/drawing/2014/main" id="{97AF8006-8EED-6398-55F3-4A6ECE0609EA}"/>
              </a:ext>
            </a:extLst>
          </p:cNvPr>
          <p:cNvSpPr txBox="1"/>
          <p:nvPr/>
        </p:nvSpPr>
        <p:spPr>
          <a:xfrm>
            <a:off x="8382000" y="4774168"/>
            <a:ext cx="4572000" cy="369332"/>
          </a:xfrm>
          <a:prstGeom prst="rect">
            <a:avLst/>
          </a:prstGeom>
          <a:noFill/>
        </p:spPr>
        <p:txBody>
          <a:bodyPr wrap="square">
            <a:spAutoFit/>
          </a:bodyPr>
          <a:lstStyle/>
          <a:p>
            <a:fld id="{B6F15528-21DE-4FAA-801E-634DDDAF4B2B}" type="slidenum">
              <a:rPr lang="en-IN" smtClean="0"/>
              <a:pPr/>
              <a:t>46</a:t>
            </a:fld>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274570"/>
            <a:ext cx="3082905" cy="505267"/>
          </a:xfrm>
          <a:prstGeom prst="rect">
            <a:avLst/>
          </a:prstGeom>
        </p:spPr>
        <p:txBody>
          <a:bodyPr vert="horz" wrap="square" lIns="0" tIns="12700" rIns="0" bIns="0" rtlCol="0">
            <a:spAutoFit/>
          </a:bodyPr>
          <a:lstStyle/>
          <a:p>
            <a:pPr marL="12700" algn="ctr">
              <a:lnSpc>
                <a:spcPct val="100000"/>
              </a:lnSpc>
              <a:spcBef>
                <a:spcPts val="100"/>
              </a:spcBef>
            </a:pPr>
            <a:r>
              <a:rPr lang="en-US" sz="3200" b="1" spc="175" dirty="0">
                <a:solidFill>
                  <a:srgbClr val="002F4A"/>
                </a:solidFill>
                <a:latin typeface="Times New Roman" pitchFamily="18" charset="0"/>
                <a:cs typeface="Times New Roman" pitchFamily="18" charset="0"/>
              </a:rPr>
              <a:t>Thank</a:t>
            </a:r>
            <a:r>
              <a:rPr lang="en-US" sz="3200" b="1" spc="-380" dirty="0">
                <a:solidFill>
                  <a:srgbClr val="002F4A"/>
                </a:solidFill>
                <a:latin typeface="Times New Roman" pitchFamily="18" charset="0"/>
                <a:cs typeface="Times New Roman" pitchFamily="18" charset="0"/>
              </a:rPr>
              <a:t> </a:t>
            </a:r>
            <a:r>
              <a:rPr lang="en-US" sz="3200" b="1" spc="-5" dirty="0">
                <a:solidFill>
                  <a:srgbClr val="002F4A"/>
                </a:solidFill>
                <a:latin typeface="Times New Roman" pitchFamily="18" charset="0"/>
                <a:cs typeface="Times New Roman" pitchFamily="18" charset="0"/>
              </a:rPr>
              <a:t>Y</a:t>
            </a:r>
            <a:r>
              <a:rPr lang="en-US" sz="3200" b="1" spc="215" dirty="0">
                <a:solidFill>
                  <a:srgbClr val="002F4A"/>
                </a:solidFill>
                <a:latin typeface="Times New Roman" pitchFamily="18" charset="0"/>
                <a:cs typeface="Times New Roman" pitchFamily="18" charset="0"/>
              </a:rPr>
              <a:t>ou</a:t>
            </a:r>
            <a:endParaRPr lang="en-US"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361950"/>
            <a:ext cx="5229135" cy="474489"/>
          </a:xfrm>
          <a:prstGeom prst="rect">
            <a:avLst/>
          </a:prstGeom>
        </p:spPr>
        <p:txBody>
          <a:bodyPr vert="horz" wrap="square" lIns="0" tIns="12700" rIns="0" bIns="0" rtlCol="0">
            <a:spAutoFit/>
          </a:bodyPr>
          <a:lstStyle/>
          <a:p>
            <a:pPr marL="12700" algn="ctr">
              <a:lnSpc>
                <a:spcPct val="100000"/>
              </a:lnSpc>
              <a:spcBef>
                <a:spcPts val="100"/>
              </a:spcBef>
            </a:pPr>
            <a:r>
              <a:rPr spc="190" dirty="0">
                <a:latin typeface="Times New Roman" pitchFamily="18" charset="0"/>
                <a:cs typeface="Times New Roman" pitchFamily="18" charset="0"/>
              </a:rPr>
              <a:t>Literature</a:t>
            </a:r>
            <a:r>
              <a:rPr spc="-10" dirty="0">
                <a:latin typeface="Times New Roman" pitchFamily="18" charset="0"/>
                <a:cs typeface="Times New Roman" pitchFamily="18" charset="0"/>
              </a:rPr>
              <a:t> </a:t>
            </a:r>
            <a:r>
              <a:rPr spc="204" dirty="0">
                <a:latin typeface="Times New Roman" pitchFamily="18" charset="0"/>
                <a:cs typeface="Times New Roman" pitchFamily="18" charset="0"/>
              </a:rPr>
              <a:t>Survey</a:t>
            </a:r>
            <a:r>
              <a:rPr lang="en-IN" spc="204" dirty="0">
                <a:latin typeface="Times New Roman" pitchFamily="18" charset="0"/>
                <a:cs typeface="Times New Roman" pitchFamily="18" charset="0"/>
              </a:rPr>
              <a:t> (Contd.)</a:t>
            </a:r>
            <a:endParaRPr spc="204"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90D96693-34FA-A8CB-F884-BE2C3962F64B}"/>
              </a:ext>
            </a:extLst>
          </p:cNvPr>
          <p:cNvSpPr txBox="1"/>
          <p:nvPr/>
        </p:nvSpPr>
        <p:spPr>
          <a:xfrm>
            <a:off x="76200" y="1123950"/>
            <a:ext cx="9067800" cy="2616101"/>
          </a:xfrm>
          <a:prstGeom prst="rect">
            <a:avLst/>
          </a:prstGeom>
          <a:noFill/>
        </p:spPr>
        <p:txBody>
          <a:bodyPr wrap="square" rtlCol="0">
            <a:spAutoFit/>
          </a:bodyPr>
          <a:lstStyle/>
          <a:p>
            <a:pPr algn="just"/>
            <a:r>
              <a:rPr lang="en-IN" b="1" i="0" dirty="0">
                <a:effectLst/>
                <a:latin typeface="Söhne"/>
              </a:rPr>
              <a:t>Research Paper [2]: "AST-Based Code Plagiarism Detection Algorithm"</a:t>
            </a:r>
          </a:p>
          <a:p>
            <a:pPr algn="just"/>
            <a:endParaRPr lang="en-US" dirty="0"/>
          </a:p>
          <a:p>
            <a:pPr algn="just"/>
            <a:r>
              <a:rPr lang="en-US" sz="1600" b="1" dirty="0"/>
              <a:t>Summary </a:t>
            </a:r>
          </a:p>
          <a:p>
            <a:pPr algn="just"/>
            <a:endParaRPr lang="en-US" sz="1600" dirty="0"/>
          </a:p>
          <a:p>
            <a:pPr algn="just"/>
            <a:r>
              <a:rPr lang="en-US" sz="1600" dirty="0"/>
              <a:t>The paper introduces an advanced plagiarism detection algorithm based on abstract syntax trees (AST), leveraging hash values for efficient comparison. Special measures are taken to minimize errors in hash calculations, particularly in arithmetic operations. Test results demonstrate the algorithm's reliability and effectiveness, showcasing its potential to safeguard source code copyrights and enhance code comparison capabilities.</a:t>
            </a:r>
          </a:p>
          <a:p>
            <a:endParaRPr lang="en-US" sz="1600" dirty="0"/>
          </a:p>
        </p:txBody>
      </p:sp>
      <p:sp>
        <p:nvSpPr>
          <p:cNvPr id="5" name="TextBox 4">
            <a:extLst>
              <a:ext uri="{FF2B5EF4-FFF2-40B4-BE49-F238E27FC236}">
                <a16:creationId xmlns:a16="http://schemas.microsoft.com/office/drawing/2014/main" id="{7AC2633B-D820-3C21-F21B-E83B916EBFB6}"/>
              </a:ext>
            </a:extLst>
          </p:cNvPr>
          <p:cNvSpPr txBox="1"/>
          <p:nvPr/>
        </p:nvSpPr>
        <p:spPr>
          <a:xfrm>
            <a:off x="8534400" y="4705350"/>
            <a:ext cx="4572000" cy="369332"/>
          </a:xfrm>
          <a:prstGeom prst="rect">
            <a:avLst/>
          </a:prstGeom>
          <a:noFill/>
        </p:spPr>
        <p:txBody>
          <a:bodyPr wrap="square">
            <a:spAutoFit/>
          </a:bodyPr>
          <a:lstStyle/>
          <a:p>
            <a:fld id="{B6F15528-21DE-4FAA-801E-634DDDAF4B2B}" type="slidenum">
              <a:rPr lang="en-IN" smtClean="0"/>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285750"/>
            <a:ext cx="5679086" cy="474489"/>
          </a:xfrm>
          <a:prstGeom prst="rect">
            <a:avLst/>
          </a:prstGeom>
        </p:spPr>
        <p:txBody>
          <a:bodyPr vert="horz" wrap="square" lIns="0" tIns="12700" rIns="0" bIns="0" rtlCol="0">
            <a:spAutoFit/>
          </a:bodyPr>
          <a:lstStyle/>
          <a:p>
            <a:pPr marL="12700" algn="ctr">
              <a:lnSpc>
                <a:spcPct val="100000"/>
              </a:lnSpc>
              <a:spcBef>
                <a:spcPts val="100"/>
              </a:spcBef>
            </a:pPr>
            <a:r>
              <a:rPr spc="190" dirty="0">
                <a:latin typeface="Times New Roman" pitchFamily="18" charset="0"/>
                <a:cs typeface="Times New Roman" pitchFamily="18" charset="0"/>
              </a:rPr>
              <a:t>Literature</a:t>
            </a:r>
            <a:r>
              <a:rPr spc="30" dirty="0">
                <a:latin typeface="Times New Roman" pitchFamily="18" charset="0"/>
                <a:cs typeface="Times New Roman" pitchFamily="18" charset="0"/>
              </a:rPr>
              <a:t> </a:t>
            </a:r>
            <a:r>
              <a:rPr spc="204" dirty="0">
                <a:latin typeface="Times New Roman" pitchFamily="18" charset="0"/>
                <a:cs typeface="Times New Roman" pitchFamily="18" charset="0"/>
              </a:rPr>
              <a:t>Survey</a:t>
            </a:r>
            <a:r>
              <a:rPr spc="35" dirty="0">
                <a:latin typeface="Times New Roman" pitchFamily="18" charset="0"/>
                <a:cs typeface="Times New Roman" pitchFamily="18" charset="0"/>
              </a:rPr>
              <a:t> </a:t>
            </a:r>
            <a:r>
              <a:rPr spc="204" dirty="0">
                <a:latin typeface="Times New Roman" pitchFamily="18" charset="0"/>
                <a:cs typeface="Times New Roman" pitchFamily="18" charset="0"/>
              </a:rPr>
              <a:t>(Cont</a:t>
            </a:r>
            <a:r>
              <a:rPr lang="en-IN" spc="204" dirty="0">
                <a:latin typeface="Times New Roman" pitchFamily="18" charset="0"/>
                <a:cs typeface="Times New Roman" pitchFamily="18" charset="0"/>
              </a:rPr>
              <a:t>d</a:t>
            </a:r>
            <a:r>
              <a:rPr spc="204" dirty="0">
                <a:latin typeface="Times New Roman" pitchFamily="18" charset="0"/>
                <a:cs typeface="Times New Roman" pitchFamily="18" charset="0"/>
              </a:rPr>
              <a:t>.)</a:t>
            </a:r>
          </a:p>
        </p:txBody>
      </p:sp>
      <p:sp>
        <p:nvSpPr>
          <p:cNvPr id="2" name="TextBox 1">
            <a:extLst>
              <a:ext uri="{FF2B5EF4-FFF2-40B4-BE49-F238E27FC236}">
                <a16:creationId xmlns:a16="http://schemas.microsoft.com/office/drawing/2014/main" id="{DCEF0817-CFDF-8C06-E7DA-877BA9149E1C}"/>
              </a:ext>
            </a:extLst>
          </p:cNvPr>
          <p:cNvSpPr txBox="1"/>
          <p:nvPr/>
        </p:nvSpPr>
        <p:spPr>
          <a:xfrm>
            <a:off x="95250" y="1581150"/>
            <a:ext cx="8953500" cy="2954655"/>
          </a:xfrm>
          <a:prstGeom prst="rect">
            <a:avLst/>
          </a:prstGeom>
          <a:noFill/>
        </p:spPr>
        <p:txBody>
          <a:bodyPr wrap="square" rtlCol="0">
            <a:spAutoFit/>
          </a:bodyPr>
          <a:lstStyle/>
          <a:p>
            <a:pPr algn="just"/>
            <a:r>
              <a:rPr lang="en-US" b="1" i="0" dirty="0">
                <a:effectLst/>
                <a:latin typeface="Söhne"/>
              </a:rPr>
              <a:t>Research Paper [3]: "A Low-Level Structure-based Approach for Detecting Source Code 			Plagiarism“</a:t>
            </a:r>
          </a:p>
          <a:p>
            <a:pPr algn="just"/>
            <a:endParaRPr lang="en-US" b="1" dirty="0">
              <a:latin typeface="Söhne"/>
            </a:endParaRPr>
          </a:p>
          <a:p>
            <a:pPr algn="just"/>
            <a:r>
              <a:rPr lang="en-US" sz="1600" b="1" i="0" dirty="0">
                <a:effectLst/>
                <a:latin typeface="Söhne"/>
              </a:rPr>
              <a:t>Summary </a:t>
            </a:r>
          </a:p>
          <a:p>
            <a:pPr algn="just"/>
            <a:endParaRPr lang="en-US" sz="1600" dirty="0">
              <a:latin typeface="Söhne"/>
            </a:endParaRPr>
          </a:p>
          <a:p>
            <a:pPr algn="just"/>
            <a:r>
              <a:rPr lang="en-US" sz="1600" i="0" dirty="0">
                <a:effectLst/>
                <a:latin typeface="Söhne"/>
              </a:rPr>
              <a:t>This research adds to the study of plagiarism detection by introducing a unique low-level structure-based approach for identifying source code plagiarism. It builds on existing methods, focusing on detailed code structure. The presented evaluation results offer insights into its effectiveness compared to established methods.</a:t>
            </a:r>
          </a:p>
          <a:p>
            <a:pPr algn="l"/>
            <a:r>
              <a:rPr lang="en-US" b="1" i="0" dirty="0">
                <a:effectLst/>
                <a:latin typeface="Söhne"/>
              </a:rPr>
              <a:t> </a:t>
            </a:r>
            <a:endParaRPr lang="en-US" b="1" dirty="0">
              <a:latin typeface="Söhne"/>
            </a:endParaRPr>
          </a:p>
          <a:p>
            <a:pPr algn="l"/>
            <a:endParaRPr lang="en-US" b="1" i="0" dirty="0">
              <a:effectLst/>
              <a:latin typeface="Söhne"/>
            </a:endParaRPr>
          </a:p>
        </p:txBody>
      </p:sp>
      <p:sp>
        <p:nvSpPr>
          <p:cNvPr id="5" name="TextBox 4">
            <a:extLst>
              <a:ext uri="{FF2B5EF4-FFF2-40B4-BE49-F238E27FC236}">
                <a16:creationId xmlns:a16="http://schemas.microsoft.com/office/drawing/2014/main" id="{15606870-3C18-0ECA-81BA-6489C4A9A19E}"/>
              </a:ext>
            </a:extLst>
          </p:cNvPr>
          <p:cNvSpPr txBox="1"/>
          <p:nvPr/>
        </p:nvSpPr>
        <p:spPr>
          <a:xfrm>
            <a:off x="8610600" y="4774168"/>
            <a:ext cx="4572000" cy="369332"/>
          </a:xfrm>
          <a:prstGeom prst="rect">
            <a:avLst/>
          </a:prstGeom>
          <a:noFill/>
        </p:spPr>
        <p:txBody>
          <a:bodyPr wrap="square">
            <a:spAutoFit/>
          </a:bodyPr>
          <a:lstStyle/>
          <a:p>
            <a:fld id="{B6F15528-21DE-4FAA-801E-634DDDAF4B2B}" type="slidenum">
              <a:rPr lang="en-IN" smtClean="0"/>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285750"/>
            <a:ext cx="5679086" cy="474489"/>
          </a:xfrm>
          <a:prstGeom prst="rect">
            <a:avLst/>
          </a:prstGeom>
        </p:spPr>
        <p:txBody>
          <a:bodyPr vert="horz" wrap="square" lIns="0" tIns="12700" rIns="0" bIns="0" rtlCol="0">
            <a:spAutoFit/>
          </a:bodyPr>
          <a:lstStyle/>
          <a:p>
            <a:pPr marL="12700" algn="ctr">
              <a:lnSpc>
                <a:spcPct val="100000"/>
              </a:lnSpc>
              <a:spcBef>
                <a:spcPts val="100"/>
              </a:spcBef>
            </a:pPr>
            <a:r>
              <a:rPr spc="190" dirty="0">
                <a:latin typeface="Times New Roman" pitchFamily="18" charset="0"/>
                <a:cs typeface="Times New Roman" pitchFamily="18" charset="0"/>
              </a:rPr>
              <a:t>Literature</a:t>
            </a:r>
            <a:r>
              <a:rPr spc="30" dirty="0">
                <a:latin typeface="Times New Roman" pitchFamily="18" charset="0"/>
                <a:cs typeface="Times New Roman" pitchFamily="18" charset="0"/>
              </a:rPr>
              <a:t> </a:t>
            </a:r>
            <a:r>
              <a:rPr spc="204" dirty="0">
                <a:latin typeface="Times New Roman" pitchFamily="18" charset="0"/>
                <a:cs typeface="Times New Roman" pitchFamily="18" charset="0"/>
              </a:rPr>
              <a:t>Survey</a:t>
            </a:r>
            <a:r>
              <a:rPr spc="35" dirty="0">
                <a:latin typeface="Times New Roman" pitchFamily="18" charset="0"/>
                <a:cs typeface="Times New Roman" pitchFamily="18" charset="0"/>
              </a:rPr>
              <a:t> </a:t>
            </a:r>
            <a:r>
              <a:rPr spc="204" dirty="0">
                <a:latin typeface="Times New Roman" pitchFamily="18" charset="0"/>
                <a:cs typeface="Times New Roman" pitchFamily="18" charset="0"/>
              </a:rPr>
              <a:t>(Cont</a:t>
            </a:r>
            <a:r>
              <a:rPr lang="en-IN" spc="204" dirty="0">
                <a:latin typeface="Times New Roman" pitchFamily="18" charset="0"/>
                <a:cs typeface="Times New Roman" pitchFamily="18" charset="0"/>
              </a:rPr>
              <a:t>d</a:t>
            </a:r>
            <a:r>
              <a:rPr spc="204" dirty="0">
                <a:latin typeface="Times New Roman" pitchFamily="18" charset="0"/>
                <a:cs typeface="Times New Roman" pitchFamily="18" charset="0"/>
              </a:rPr>
              <a:t>.)</a:t>
            </a:r>
          </a:p>
        </p:txBody>
      </p:sp>
      <p:sp>
        <p:nvSpPr>
          <p:cNvPr id="2" name="TextBox 1">
            <a:extLst>
              <a:ext uri="{FF2B5EF4-FFF2-40B4-BE49-F238E27FC236}">
                <a16:creationId xmlns:a16="http://schemas.microsoft.com/office/drawing/2014/main" id="{DCEF0817-CFDF-8C06-E7DA-877BA9149E1C}"/>
              </a:ext>
            </a:extLst>
          </p:cNvPr>
          <p:cNvSpPr txBox="1"/>
          <p:nvPr/>
        </p:nvSpPr>
        <p:spPr>
          <a:xfrm>
            <a:off x="95250" y="1581150"/>
            <a:ext cx="8953500" cy="2646878"/>
          </a:xfrm>
          <a:prstGeom prst="rect">
            <a:avLst/>
          </a:prstGeom>
          <a:noFill/>
        </p:spPr>
        <p:txBody>
          <a:bodyPr wrap="square" rtlCol="0">
            <a:spAutoFit/>
          </a:bodyPr>
          <a:lstStyle/>
          <a:p>
            <a:pPr algn="just"/>
            <a:r>
              <a:rPr lang="en-US" b="1" i="0" dirty="0">
                <a:effectLst/>
                <a:latin typeface="Söhne"/>
              </a:rPr>
              <a:t>Research Paper [4]: “A State of Art on Source Code Plagiarism Detection”</a:t>
            </a:r>
            <a:endParaRPr lang="en-US" b="1" dirty="0">
              <a:latin typeface="Söhne"/>
            </a:endParaRPr>
          </a:p>
          <a:p>
            <a:pPr algn="just"/>
            <a:endParaRPr lang="en-US" sz="1600" b="1" i="0" dirty="0">
              <a:effectLst/>
              <a:latin typeface="Söhne"/>
            </a:endParaRPr>
          </a:p>
          <a:p>
            <a:pPr algn="just"/>
            <a:endParaRPr lang="en-US" sz="1600" b="1" dirty="0">
              <a:latin typeface="Söhne"/>
            </a:endParaRPr>
          </a:p>
          <a:p>
            <a:pPr algn="just"/>
            <a:r>
              <a:rPr lang="en-US" sz="1600" b="1" i="0" dirty="0">
                <a:effectLst/>
                <a:latin typeface="Söhne"/>
              </a:rPr>
              <a:t>Summary </a:t>
            </a:r>
          </a:p>
          <a:p>
            <a:pPr algn="just"/>
            <a:endParaRPr lang="en-US" sz="1600" dirty="0">
              <a:latin typeface="Söhne"/>
            </a:endParaRPr>
          </a:p>
          <a:p>
            <a:pPr algn="just"/>
            <a:r>
              <a:rPr lang="en-US" sz="1600" i="0" dirty="0">
                <a:effectLst/>
                <a:latin typeface="Söhne"/>
              </a:rPr>
              <a:t>This paper delves into the challenges of detecting plagiarism in code, considering variations in programming languages. The authors present techniques and algorithms to help organizations and academic institutions identify source code plagiarism. The paper also compares these methods to highlight their differences and conflicts.</a:t>
            </a:r>
            <a:r>
              <a:rPr lang="en-US" b="1" i="0" dirty="0">
                <a:effectLst/>
                <a:latin typeface="Söhne"/>
              </a:rPr>
              <a:t> </a:t>
            </a:r>
            <a:endParaRPr lang="en-US" b="1" dirty="0">
              <a:latin typeface="Söhne"/>
            </a:endParaRPr>
          </a:p>
          <a:p>
            <a:pPr algn="l"/>
            <a:endParaRPr lang="en-US" b="1" i="0" dirty="0">
              <a:effectLst/>
              <a:latin typeface="Söhne"/>
            </a:endParaRPr>
          </a:p>
        </p:txBody>
      </p:sp>
      <p:sp>
        <p:nvSpPr>
          <p:cNvPr id="5" name="TextBox 4">
            <a:extLst>
              <a:ext uri="{FF2B5EF4-FFF2-40B4-BE49-F238E27FC236}">
                <a16:creationId xmlns:a16="http://schemas.microsoft.com/office/drawing/2014/main" id="{4E88595A-C2DE-2C63-2CF2-03CEA01873B3}"/>
              </a:ext>
            </a:extLst>
          </p:cNvPr>
          <p:cNvSpPr txBox="1"/>
          <p:nvPr/>
        </p:nvSpPr>
        <p:spPr>
          <a:xfrm>
            <a:off x="8610600" y="4774168"/>
            <a:ext cx="4572000" cy="369332"/>
          </a:xfrm>
          <a:prstGeom prst="rect">
            <a:avLst/>
          </a:prstGeom>
          <a:noFill/>
        </p:spPr>
        <p:txBody>
          <a:bodyPr wrap="square">
            <a:spAutoFit/>
          </a:bodyPr>
          <a:lstStyle/>
          <a:p>
            <a:fld id="{B6F15528-21DE-4FAA-801E-634DDDAF4B2B}" type="slidenum">
              <a:rPr lang="en-IN" smtClean="0"/>
              <a:pPr/>
              <a:t>7</a:t>
            </a:fld>
            <a:endParaRPr lang="en-IN" dirty="0"/>
          </a:p>
        </p:txBody>
      </p:sp>
    </p:spTree>
    <p:extLst>
      <p:ext uri="{BB962C8B-B14F-4D97-AF65-F5344CB8AC3E}">
        <p14:creationId xmlns:p14="http://schemas.microsoft.com/office/powerpoint/2010/main" val="202294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03541" y="369209"/>
            <a:ext cx="5737225" cy="482600"/>
          </a:xfrm>
          <a:prstGeom prst="rect">
            <a:avLst/>
          </a:prstGeom>
        </p:spPr>
        <p:txBody>
          <a:bodyPr vert="horz" wrap="square" lIns="0" tIns="12700" rIns="0" bIns="0" rtlCol="0">
            <a:spAutoFit/>
          </a:bodyPr>
          <a:lstStyle/>
          <a:p>
            <a:pPr marL="12700" algn="ctr">
              <a:lnSpc>
                <a:spcPct val="100000"/>
              </a:lnSpc>
              <a:spcBef>
                <a:spcPts val="100"/>
              </a:spcBef>
            </a:pPr>
            <a:r>
              <a:rPr spc="245" dirty="0">
                <a:latin typeface="Times New Roman" pitchFamily="18" charset="0"/>
                <a:cs typeface="Times New Roman" pitchFamily="18" charset="0"/>
              </a:rPr>
              <a:t>Outcomes</a:t>
            </a:r>
            <a:r>
              <a:rPr spc="35" dirty="0">
                <a:latin typeface="Times New Roman" pitchFamily="18" charset="0"/>
                <a:cs typeface="Times New Roman" pitchFamily="18" charset="0"/>
              </a:rPr>
              <a:t> </a:t>
            </a:r>
            <a:r>
              <a:rPr spc="260" dirty="0">
                <a:latin typeface="Times New Roman" pitchFamily="18" charset="0"/>
                <a:cs typeface="Times New Roman" pitchFamily="18" charset="0"/>
              </a:rPr>
              <a:t>of</a:t>
            </a:r>
            <a:r>
              <a:rPr spc="35" dirty="0">
                <a:latin typeface="Times New Roman" pitchFamily="18" charset="0"/>
                <a:cs typeface="Times New Roman" pitchFamily="18" charset="0"/>
              </a:rPr>
              <a:t> </a:t>
            </a:r>
            <a:r>
              <a:rPr spc="190" dirty="0">
                <a:latin typeface="Times New Roman" pitchFamily="18" charset="0"/>
                <a:cs typeface="Times New Roman" pitchFamily="18" charset="0"/>
              </a:rPr>
              <a:t>Literature</a:t>
            </a:r>
            <a:r>
              <a:rPr spc="40" dirty="0">
                <a:latin typeface="Times New Roman" pitchFamily="18" charset="0"/>
                <a:cs typeface="Times New Roman" pitchFamily="18" charset="0"/>
              </a:rPr>
              <a:t> </a:t>
            </a:r>
            <a:r>
              <a:rPr spc="204" dirty="0">
                <a:latin typeface="Times New Roman" pitchFamily="18" charset="0"/>
                <a:cs typeface="Times New Roman" pitchFamily="18" charset="0"/>
              </a:rPr>
              <a:t>Survey</a:t>
            </a:r>
          </a:p>
        </p:txBody>
      </p:sp>
      <p:sp>
        <p:nvSpPr>
          <p:cNvPr id="2" name="TextBox 1">
            <a:extLst>
              <a:ext uri="{FF2B5EF4-FFF2-40B4-BE49-F238E27FC236}">
                <a16:creationId xmlns:a16="http://schemas.microsoft.com/office/drawing/2014/main" id="{ACE94241-45F9-B722-280F-B0D760D3F958}"/>
              </a:ext>
            </a:extLst>
          </p:cNvPr>
          <p:cNvSpPr txBox="1"/>
          <p:nvPr/>
        </p:nvSpPr>
        <p:spPr>
          <a:xfrm>
            <a:off x="304800" y="1047750"/>
            <a:ext cx="8839200" cy="3650358"/>
          </a:xfrm>
          <a:prstGeom prst="rect">
            <a:avLst/>
          </a:prstGeom>
          <a:noFill/>
        </p:spPr>
        <p:txBody>
          <a:bodyPr wrap="square" rtlCol="0">
            <a:spAutoFit/>
          </a:bodyPr>
          <a:lstStyle/>
          <a:p>
            <a:pPr algn="just"/>
            <a:endParaRPr lang="en-US" dirty="0"/>
          </a:p>
          <a:p>
            <a:pPr marL="285750" indent="-285750" algn="just">
              <a:lnSpc>
                <a:spcPct val="150000"/>
              </a:lnSpc>
              <a:buFont typeface="Wingdings" panose="05000000000000000000" pitchFamily="2" charset="2"/>
              <a:buChar char="Ø"/>
            </a:pPr>
            <a:r>
              <a:rPr lang="en-US" b="0" i="0" dirty="0">
                <a:effectLst/>
                <a:latin typeface="Google Sans"/>
              </a:rPr>
              <a:t>New and improved methods for detecting code plagiarism are emerging.</a:t>
            </a:r>
          </a:p>
          <a:p>
            <a:pPr marL="285750" indent="-285750" algn="just">
              <a:lnSpc>
                <a:spcPct val="150000"/>
              </a:lnSpc>
              <a:buFont typeface="Wingdings" panose="05000000000000000000" pitchFamily="2" charset="2"/>
              <a:buChar char="Ø"/>
            </a:pPr>
            <a:r>
              <a:rPr lang="en-US" b="0" i="0" dirty="0">
                <a:effectLst/>
                <a:latin typeface="Google Sans"/>
              </a:rPr>
              <a:t>Effective code plagiarism detection methods utilize ASTs or token sequences to represent code structure.</a:t>
            </a:r>
          </a:p>
          <a:p>
            <a:pPr marL="285750" indent="-285750" algn="just">
              <a:lnSpc>
                <a:spcPct val="150000"/>
              </a:lnSpc>
              <a:buFont typeface="Wingdings" panose="05000000000000000000" pitchFamily="2" charset="2"/>
              <a:buChar char="Ø"/>
            </a:pPr>
            <a:r>
              <a:rPr lang="en-US" b="0" i="0" dirty="0">
                <a:effectLst/>
                <a:latin typeface="Google Sans"/>
              </a:rPr>
              <a:t>Similarity measures such as Jaccard index and Levenshtein distance are effective for comparing code structures.</a:t>
            </a:r>
          </a:p>
          <a:p>
            <a:pPr marL="285750" indent="-285750" algn="just">
              <a:lnSpc>
                <a:spcPct val="150000"/>
              </a:lnSpc>
              <a:buFont typeface="Wingdings" panose="05000000000000000000" pitchFamily="2" charset="2"/>
              <a:buChar char="Ø"/>
            </a:pPr>
            <a:r>
              <a:rPr lang="en-US" b="0" i="0" dirty="0">
                <a:effectLst/>
                <a:latin typeface="Google Sans"/>
              </a:rPr>
              <a:t>Effective code plagiarism detection methods are robust to subtle code changes, large datasets, and different programming languages.</a:t>
            </a:r>
          </a:p>
          <a:p>
            <a:pPr marL="285750" indent="-285750" algn="just">
              <a:lnSpc>
                <a:spcPct val="150000"/>
              </a:lnSpc>
              <a:buFont typeface="Wingdings" panose="05000000000000000000" pitchFamily="2" charset="2"/>
              <a:buChar char="Ø"/>
            </a:pPr>
            <a:r>
              <a:rPr lang="en-US" b="0" i="0" dirty="0">
                <a:effectLst/>
                <a:latin typeface="Google Sans"/>
              </a:rPr>
              <a:t>Challenges in the field include defining plagiarism and creating diverse datasets.</a:t>
            </a:r>
          </a:p>
        </p:txBody>
      </p:sp>
      <p:sp>
        <p:nvSpPr>
          <p:cNvPr id="5" name="TextBox 4">
            <a:extLst>
              <a:ext uri="{FF2B5EF4-FFF2-40B4-BE49-F238E27FC236}">
                <a16:creationId xmlns:a16="http://schemas.microsoft.com/office/drawing/2014/main" id="{F1823A91-0273-C61D-C7F1-629AC08C6E26}"/>
              </a:ext>
            </a:extLst>
          </p:cNvPr>
          <p:cNvSpPr txBox="1"/>
          <p:nvPr/>
        </p:nvSpPr>
        <p:spPr>
          <a:xfrm>
            <a:off x="8610600" y="4774168"/>
            <a:ext cx="4572000" cy="369332"/>
          </a:xfrm>
          <a:prstGeom prst="rect">
            <a:avLst/>
          </a:prstGeom>
          <a:noFill/>
        </p:spPr>
        <p:txBody>
          <a:bodyPr wrap="square">
            <a:spAutoFit/>
          </a:bodyPr>
          <a:lstStyle/>
          <a:p>
            <a:fld id="{B6F15528-21DE-4FAA-801E-634DDDAF4B2B}"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2999" y="333456"/>
            <a:ext cx="6858000" cy="474489"/>
          </a:xfrm>
          <a:prstGeom prst="rect">
            <a:avLst/>
          </a:prstGeom>
        </p:spPr>
        <p:txBody>
          <a:bodyPr vert="horz" wrap="square" lIns="0" tIns="12700" rIns="0" bIns="0" rtlCol="0">
            <a:spAutoFit/>
          </a:bodyPr>
          <a:lstStyle/>
          <a:p>
            <a:pPr marL="12700" algn="ctr">
              <a:lnSpc>
                <a:spcPct val="100000"/>
              </a:lnSpc>
              <a:spcBef>
                <a:spcPts val="100"/>
              </a:spcBef>
            </a:pPr>
            <a:r>
              <a:rPr sz="3000" spc="229" dirty="0">
                <a:solidFill>
                  <a:srgbClr val="FFFFFF"/>
                </a:solidFill>
                <a:latin typeface="Times New Roman" pitchFamily="18" charset="0"/>
                <a:cs typeface="Times New Roman" pitchFamily="18" charset="0"/>
              </a:rPr>
              <a:t>Problem</a:t>
            </a:r>
            <a:r>
              <a:rPr sz="3000" spc="-5" dirty="0">
                <a:solidFill>
                  <a:srgbClr val="FFFFFF"/>
                </a:solidFill>
                <a:latin typeface="Times New Roman" pitchFamily="18" charset="0"/>
                <a:cs typeface="Times New Roman" pitchFamily="18" charset="0"/>
              </a:rPr>
              <a:t> </a:t>
            </a:r>
            <a:r>
              <a:rPr sz="3000" spc="250" dirty="0">
                <a:solidFill>
                  <a:srgbClr val="FFFFFF"/>
                </a:solidFill>
                <a:latin typeface="Times New Roman" pitchFamily="18" charset="0"/>
                <a:cs typeface="Times New Roman" pitchFamily="18" charset="0"/>
              </a:rPr>
              <a:t>Statement</a:t>
            </a:r>
            <a:r>
              <a:rPr lang="en-IN" sz="3000" spc="250" dirty="0">
                <a:solidFill>
                  <a:srgbClr val="FFFFFF"/>
                </a:solidFill>
                <a:latin typeface="Times New Roman" pitchFamily="18" charset="0"/>
                <a:cs typeface="Times New Roman" pitchFamily="18" charset="0"/>
              </a:rPr>
              <a:t> and Objectives </a:t>
            </a:r>
            <a:endParaRPr sz="30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A11C29D-4B80-53AB-6188-12FE980471B0}"/>
              </a:ext>
            </a:extLst>
          </p:cNvPr>
          <p:cNvSpPr txBox="1"/>
          <p:nvPr/>
        </p:nvSpPr>
        <p:spPr>
          <a:xfrm>
            <a:off x="258951" y="2190750"/>
            <a:ext cx="8626097"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To develop a coding Platform where students can practice coding problems that can be added by course instructors or the problems will be listed along with the topic tag from different coding platforms like </a:t>
            </a:r>
            <a:r>
              <a:rPr lang="en-US" dirty="0" err="1"/>
              <a:t>codechef</a:t>
            </a:r>
            <a:r>
              <a:rPr lang="en-US" dirty="0"/>
              <a:t>, </a:t>
            </a:r>
            <a:r>
              <a:rPr lang="en-US" dirty="0" err="1"/>
              <a:t>codeforces</a:t>
            </a:r>
            <a:r>
              <a:rPr lang="en-US" dirty="0"/>
              <a:t>, </a:t>
            </a:r>
            <a:r>
              <a:rPr lang="en-US" dirty="0" err="1"/>
              <a:t>hackerrank</a:t>
            </a:r>
            <a:r>
              <a:rPr lang="en-US" dirty="0"/>
              <a:t>, </a:t>
            </a:r>
            <a:r>
              <a:rPr lang="en-US" dirty="0" err="1"/>
              <a:t>leetcode</a:t>
            </a:r>
            <a:r>
              <a:rPr lang="en-US" dirty="0"/>
              <a:t> </a:t>
            </a:r>
            <a:r>
              <a:rPr lang="en-US" dirty="0" err="1"/>
              <a:t>etc</a:t>
            </a:r>
            <a:r>
              <a:rPr lang="en-US" dirty="0"/>
              <a:t> and evaluating the code  with plagiarism checker which will check whether the code is taken from other coding platform and AI generated tools such ChatGPT etc.</a:t>
            </a:r>
          </a:p>
          <a:p>
            <a:endParaRPr lang="en-IN" dirty="0"/>
          </a:p>
        </p:txBody>
      </p:sp>
      <p:sp>
        <p:nvSpPr>
          <p:cNvPr id="5" name="TextBox 4">
            <a:extLst>
              <a:ext uri="{FF2B5EF4-FFF2-40B4-BE49-F238E27FC236}">
                <a16:creationId xmlns:a16="http://schemas.microsoft.com/office/drawing/2014/main" id="{8B29BE82-71A4-EA8A-A819-83B78CBA66FD}"/>
              </a:ext>
            </a:extLst>
          </p:cNvPr>
          <p:cNvSpPr txBox="1"/>
          <p:nvPr/>
        </p:nvSpPr>
        <p:spPr>
          <a:xfrm>
            <a:off x="381000" y="1399793"/>
            <a:ext cx="2667000" cy="461665"/>
          </a:xfrm>
          <a:prstGeom prst="rect">
            <a:avLst/>
          </a:prstGeom>
          <a:noFill/>
        </p:spPr>
        <p:txBody>
          <a:bodyPr wrap="square">
            <a:spAutoFit/>
          </a:bodyPr>
          <a:lstStyle/>
          <a:p>
            <a:pPr algn="l"/>
            <a:r>
              <a:rPr lang="en-US" sz="2400" b="1" i="0" dirty="0">
                <a:effectLst/>
                <a:latin typeface="Google Sans"/>
              </a:rPr>
              <a:t>Proble</a:t>
            </a:r>
            <a:r>
              <a:rPr lang="en-US" sz="2400" b="1" dirty="0">
                <a:latin typeface="Google Sans"/>
              </a:rPr>
              <a:t>m Statement </a:t>
            </a:r>
            <a:endParaRPr lang="en-US" sz="2400" b="1" i="0" dirty="0">
              <a:effectLst/>
              <a:latin typeface="Google Sans"/>
            </a:endParaRPr>
          </a:p>
        </p:txBody>
      </p:sp>
      <p:sp>
        <p:nvSpPr>
          <p:cNvPr id="6" name="TextBox 5">
            <a:extLst>
              <a:ext uri="{FF2B5EF4-FFF2-40B4-BE49-F238E27FC236}">
                <a16:creationId xmlns:a16="http://schemas.microsoft.com/office/drawing/2014/main" id="{432401A4-15B1-D9AC-AA8F-910649728F4C}"/>
              </a:ext>
            </a:extLst>
          </p:cNvPr>
          <p:cNvSpPr txBox="1"/>
          <p:nvPr/>
        </p:nvSpPr>
        <p:spPr>
          <a:xfrm>
            <a:off x="8610600" y="4774168"/>
            <a:ext cx="4572000" cy="369332"/>
          </a:xfrm>
          <a:prstGeom prst="rect">
            <a:avLst/>
          </a:prstGeom>
          <a:noFill/>
        </p:spPr>
        <p:txBody>
          <a:bodyPr wrap="square">
            <a:spAutoFit/>
          </a:bodyPr>
          <a:lstStyle/>
          <a:p>
            <a:fld id="{B6F15528-21DE-4FAA-801E-634DDDAF4B2B}" type="slidenum">
              <a:rPr lang="en-IN" smtClean="0"/>
              <a:pPr/>
              <a:t>9</a:t>
            </a:fld>
            <a:endParaRPr lang="en-IN" dirty="0"/>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rgbClr val="F2F2F2"/>
      </a:lt1>
      <a:dk2>
        <a:srgbClr val="F2F2F2"/>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746</TotalTime>
  <Words>2000</Words>
  <Application>Microsoft Office PowerPoint</Application>
  <PresentationFormat>On-screen Show (16:9)</PresentationFormat>
  <Paragraphs>224</Paragraphs>
  <Slides>47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Cambria</vt:lpstr>
      <vt:lpstr>Google Sans</vt:lpstr>
      <vt:lpstr>Open Sans</vt:lpstr>
      <vt:lpstr>Roboto</vt:lpstr>
      <vt:lpstr>Söhne</vt:lpstr>
      <vt:lpstr>Times New Roman</vt:lpstr>
      <vt:lpstr>Wingdings</vt:lpstr>
      <vt:lpstr>Office Theme</vt:lpstr>
      <vt:lpstr>Coding Platform and Tool for Plagiarism Detection</vt:lpstr>
      <vt:lpstr>CONTENTS</vt:lpstr>
      <vt:lpstr>Introduction</vt:lpstr>
      <vt:lpstr>Literature Survey</vt:lpstr>
      <vt:lpstr>Literature Survey (Contd.)</vt:lpstr>
      <vt:lpstr>Literature Survey (Contd.)</vt:lpstr>
      <vt:lpstr>Literature Survey (Contd.)</vt:lpstr>
      <vt:lpstr>Outcomes of Literature Survey</vt:lpstr>
      <vt:lpstr>PowerPoint Presentation</vt:lpstr>
      <vt:lpstr>Objective(contd.)</vt:lpstr>
      <vt:lpstr>Requirements</vt:lpstr>
      <vt:lpstr>Methodology</vt:lpstr>
      <vt:lpstr>Methodology (Contd.)</vt:lpstr>
      <vt:lpstr> Methodology (Contd.)</vt:lpstr>
      <vt:lpstr>PowerPoint Presentation</vt:lpstr>
      <vt:lpstr>Modules of our Project</vt:lpstr>
      <vt:lpstr>Problems Space</vt:lpstr>
      <vt:lpstr>Coding Space</vt:lpstr>
      <vt:lpstr>Personal Development Space</vt:lpstr>
      <vt:lpstr>User Space</vt:lpstr>
      <vt:lpstr>Contest Space</vt:lpstr>
      <vt:lpstr>Playlist Space</vt:lpstr>
      <vt:lpstr>Experimental Result and Discussion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Experimental Result and Discussion(Cntd.) </vt:lpstr>
      <vt:lpstr>Conclusion and Future Work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Midsem PPT</dc:title>
  <dc:creator>USER</dc:creator>
  <cp:lastModifiedBy>Ritik Kumar</cp:lastModifiedBy>
  <cp:revision>37</cp:revision>
  <dcterms:created xsi:type="dcterms:W3CDTF">2023-09-22T10:41:55Z</dcterms:created>
  <dcterms:modified xsi:type="dcterms:W3CDTF">2024-03-25T04:07:27Z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