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aven Pro"/>
      <p:regular r:id="rId16"/>
      <p:bold r:id="rId17"/>
    </p:embeddedFont>
    <p:embeddedFont>
      <p:font typeface="Share Tech"/>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VelHCSYVfIq2/i7M7Jk5Cnqo9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ShareTech-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77d44bb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77d44bb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4"/>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4"/>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14"/>
          <p:cNvGrpSpPr/>
          <p:nvPr/>
        </p:nvGrpSpPr>
        <p:grpSpPr>
          <a:xfrm>
            <a:off x="8263682" y="-434366"/>
            <a:ext cx="188886" cy="1181532"/>
            <a:chOff x="2877432" y="975334"/>
            <a:chExt cx="188886" cy="1181532"/>
          </a:xfrm>
        </p:grpSpPr>
        <p:sp>
          <p:nvSpPr>
            <p:cNvPr id="18" name="Google Shape;18;p1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4"/>
          <p:cNvGrpSpPr/>
          <p:nvPr/>
        </p:nvGrpSpPr>
        <p:grpSpPr>
          <a:xfrm>
            <a:off x="3090746" y="-533657"/>
            <a:ext cx="98059" cy="1147595"/>
            <a:chOff x="3347921" y="16006"/>
            <a:chExt cx="98059" cy="1147595"/>
          </a:xfrm>
        </p:grpSpPr>
        <p:sp>
          <p:nvSpPr>
            <p:cNvPr id="23" name="Google Shape;23;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14"/>
          <p:cNvGrpSpPr/>
          <p:nvPr/>
        </p:nvGrpSpPr>
        <p:grpSpPr>
          <a:xfrm>
            <a:off x="4892771" y="-340112"/>
            <a:ext cx="121172" cy="760495"/>
            <a:chOff x="5245196" y="3136513"/>
            <a:chExt cx="121172" cy="760495"/>
          </a:xfrm>
        </p:grpSpPr>
        <p:sp>
          <p:nvSpPr>
            <p:cNvPr id="26" name="Google Shape;26;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14"/>
          <p:cNvGrpSpPr/>
          <p:nvPr/>
        </p:nvGrpSpPr>
        <p:grpSpPr>
          <a:xfrm>
            <a:off x="250617" y="2402301"/>
            <a:ext cx="188650" cy="2468355"/>
            <a:chOff x="250617" y="2402301"/>
            <a:chExt cx="188650" cy="2468355"/>
          </a:xfrm>
        </p:grpSpPr>
        <p:sp>
          <p:nvSpPr>
            <p:cNvPr id="29" name="Google Shape;29;p1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1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4"/>
          <p:cNvGrpSpPr/>
          <p:nvPr/>
        </p:nvGrpSpPr>
        <p:grpSpPr>
          <a:xfrm>
            <a:off x="2038689" y="173907"/>
            <a:ext cx="57599" cy="831799"/>
            <a:chOff x="2038689" y="173907"/>
            <a:chExt cx="57599" cy="831799"/>
          </a:xfrm>
        </p:grpSpPr>
        <p:sp>
          <p:nvSpPr>
            <p:cNvPr id="36" name="Google Shape;36;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15"/>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1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15"/>
          <p:cNvGrpSpPr/>
          <p:nvPr/>
        </p:nvGrpSpPr>
        <p:grpSpPr>
          <a:xfrm>
            <a:off x="6626134" y="-164562"/>
            <a:ext cx="121172" cy="760495"/>
            <a:chOff x="5245196" y="3136513"/>
            <a:chExt cx="121172" cy="760495"/>
          </a:xfrm>
        </p:grpSpPr>
        <p:sp>
          <p:nvSpPr>
            <p:cNvPr id="46" name="Google Shape;46;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16"/>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2" name="Google Shape;52;p1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6"/>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16"/>
          <p:cNvGrpSpPr/>
          <p:nvPr/>
        </p:nvGrpSpPr>
        <p:grpSpPr>
          <a:xfrm>
            <a:off x="8263682" y="-434366"/>
            <a:ext cx="188886" cy="1181532"/>
            <a:chOff x="2877432" y="975334"/>
            <a:chExt cx="188886" cy="1181532"/>
          </a:xfrm>
        </p:grpSpPr>
        <p:sp>
          <p:nvSpPr>
            <p:cNvPr id="59" name="Google Shape;59;p1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6"/>
          <p:cNvGrpSpPr/>
          <p:nvPr/>
        </p:nvGrpSpPr>
        <p:grpSpPr>
          <a:xfrm>
            <a:off x="3090746" y="-533657"/>
            <a:ext cx="98059" cy="1147595"/>
            <a:chOff x="3347921" y="16006"/>
            <a:chExt cx="98059" cy="1147595"/>
          </a:xfrm>
        </p:grpSpPr>
        <p:sp>
          <p:nvSpPr>
            <p:cNvPr id="66" name="Google Shape;66;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6"/>
          <p:cNvGrpSpPr/>
          <p:nvPr/>
        </p:nvGrpSpPr>
        <p:grpSpPr>
          <a:xfrm>
            <a:off x="4892771" y="-340112"/>
            <a:ext cx="121172" cy="760495"/>
            <a:chOff x="5245196" y="3136513"/>
            <a:chExt cx="121172" cy="760495"/>
          </a:xfrm>
        </p:grpSpPr>
        <p:sp>
          <p:nvSpPr>
            <p:cNvPr id="69" name="Google Shape;69;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16"/>
          <p:cNvGrpSpPr/>
          <p:nvPr/>
        </p:nvGrpSpPr>
        <p:grpSpPr>
          <a:xfrm>
            <a:off x="6967836" y="85439"/>
            <a:ext cx="133252" cy="1952377"/>
            <a:chOff x="6780548" y="337714"/>
            <a:chExt cx="133252" cy="1952377"/>
          </a:xfrm>
        </p:grpSpPr>
        <p:sp>
          <p:nvSpPr>
            <p:cNvPr id="72" name="Google Shape;72;p1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6"/>
          <p:cNvGrpSpPr/>
          <p:nvPr/>
        </p:nvGrpSpPr>
        <p:grpSpPr>
          <a:xfrm>
            <a:off x="250617" y="2402301"/>
            <a:ext cx="188650" cy="2468355"/>
            <a:chOff x="250617" y="2402301"/>
            <a:chExt cx="188650" cy="2468355"/>
          </a:xfrm>
        </p:grpSpPr>
        <p:sp>
          <p:nvSpPr>
            <p:cNvPr id="75" name="Google Shape;75;p1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16"/>
          <p:cNvGrpSpPr/>
          <p:nvPr/>
        </p:nvGrpSpPr>
        <p:grpSpPr>
          <a:xfrm>
            <a:off x="982417" y="1695096"/>
            <a:ext cx="199237" cy="2828935"/>
            <a:chOff x="1608717" y="1280046"/>
            <a:chExt cx="199237" cy="2828935"/>
          </a:xfrm>
        </p:grpSpPr>
        <p:sp>
          <p:nvSpPr>
            <p:cNvPr id="80" name="Google Shape;80;p1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16"/>
          <p:cNvGrpSpPr/>
          <p:nvPr/>
        </p:nvGrpSpPr>
        <p:grpSpPr>
          <a:xfrm>
            <a:off x="2038689" y="173907"/>
            <a:ext cx="57599" cy="831799"/>
            <a:chOff x="2038689" y="173907"/>
            <a:chExt cx="57599" cy="831799"/>
          </a:xfrm>
        </p:grpSpPr>
        <p:sp>
          <p:nvSpPr>
            <p:cNvPr id="85" name="Google Shape;85;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16"/>
          <p:cNvGrpSpPr/>
          <p:nvPr/>
        </p:nvGrpSpPr>
        <p:grpSpPr>
          <a:xfrm>
            <a:off x="8008096" y="2108910"/>
            <a:ext cx="199001" cy="2139770"/>
            <a:chOff x="8008096" y="2108910"/>
            <a:chExt cx="199001" cy="2139770"/>
          </a:xfrm>
        </p:grpSpPr>
        <p:sp>
          <p:nvSpPr>
            <p:cNvPr id="88" name="Google Shape;88;p1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16"/>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6"/>
          <p:cNvGrpSpPr/>
          <p:nvPr/>
        </p:nvGrpSpPr>
        <p:grpSpPr>
          <a:xfrm>
            <a:off x="4095146" y="-859690"/>
            <a:ext cx="199001" cy="2139770"/>
            <a:chOff x="8008096" y="2108910"/>
            <a:chExt cx="199001" cy="2139770"/>
          </a:xfrm>
        </p:grpSpPr>
        <p:sp>
          <p:nvSpPr>
            <p:cNvPr id="92" name="Google Shape;92;p1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16"/>
          <p:cNvGrpSpPr/>
          <p:nvPr/>
        </p:nvGrpSpPr>
        <p:grpSpPr>
          <a:xfrm>
            <a:off x="6333286" y="3704939"/>
            <a:ext cx="133252" cy="1952377"/>
            <a:chOff x="6780548" y="337714"/>
            <a:chExt cx="133252" cy="1952377"/>
          </a:xfrm>
        </p:grpSpPr>
        <p:sp>
          <p:nvSpPr>
            <p:cNvPr id="95" name="Google Shape;95;p1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16"/>
          <p:cNvGrpSpPr/>
          <p:nvPr/>
        </p:nvGrpSpPr>
        <p:grpSpPr>
          <a:xfrm>
            <a:off x="2702021" y="3612763"/>
            <a:ext cx="121172" cy="760495"/>
            <a:chOff x="5245196" y="3136513"/>
            <a:chExt cx="121172" cy="760495"/>
          </a:xfrm>
        </p:grpSpPr>
        <p:sp>
          <p:nvSpPr>
            <p:cNvPr id="98" name="Google Shape;98;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6"/>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6"/>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4" name="Google Shape;104;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5" name="Google Shape;105;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06" name="Shape 10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 name="Shape 1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idx="1" type="subTitle"/>
          </p:nvPr>
        </p:nvSpPr>
        <p:spPr>
          <a:xfrm>
            <a:off x="1807954" y="680093"/>
            <a:ext cx="5153539" cy="94324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800" u="sng">
                <a:latin typeface="Share Tech"/>
                <a:ea typeface="Share Tech"/>
                <a:cs typeface="Share Tech"/>
                <a:sym typeface="Share Tech"/>
              </a:rPr>
              <a:t>IT414 </a:t>
            </a:r>
            <a:endParaRPr/>
          </a:p>
          <a:p>
            <a:pPr indent="0" lvl="0" marL="0" rtl="0" algn="ctr">
              <a:lnSpc>
                <a:spcPct val="100000"/>
              </a:lnSpc>
              <a:spcBef>
                <a:spcPts val="0"/>
              </a:spcBef>
              <a:spcAft>
                <a:spcPts val="0"/>
              </a:spcAft>
              <a:buSzPts val="2800"/>
              <a:buNone/>
            </a:pPr>
            <a:r>
              <a:rPr b="1" lang="en-US" sz="2800" u="sng">
                <a:latin typeface="Share Tech"/>
                <a:ea typeface="Share Tech"/>
                <a:cs typeface="Share Tech"/>
                <a:sym typeface="Share Tech"/>
              </a:rPr>
              <a:t>Data Warehousing and Data Mining</a:t>
            </a:r>
            <a:endParaRPr b="1" sz="2800" u="sng">
              <a:latin typeface="Share Tech"/>
              <a:ea typeface="Share Tech"/>
              <a:cs typeface="Share Tech"/>
              <a:sym typeface="Share Tech"/>
            </a:endParaRPr>
          </a:p>
        </p:txBody>
      </p:sp>
      <p:sp>
        <p:nvSpPr>
          <p:cNvPr id="113" name="Google Shape;113;p1"/>
          <p:cNvSpPr txBox="1"/>
          <p:nvPr>
            <p:ph type="ctrTitle"/>
          </p:nvPr>
        </p:nvSpPr>
        <p:spPr>
          <a:xfrm>
            <a:off x="1561641" y="1652163"/>
            <a:ext cx="6020700" cy="18985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3200"/>
              <a:t>Clustering of COVID-19 Multi-Time Series-Based K-Means and PCA With Forecasting</a:t>
            </a:r>
            <a:endParaRPr b="1" sz="3200"/>
          </a:p>
        </p:txBody>
      </p:sp>
      <p:sp>
        <p:nvSpPr>
          <p:cNvPr id="114" name="Google Shape;114;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1"/>
          <p:cNvGrpSpPr/>
          <p:nvPr/>
        </p:nvGrpSpPr>
        <p:grpSpPr>
          <a:xfrm>
            <a:off x="6232314" y="3696331"/>
            <a:ext cx="121434" cy="1073147"/>
            <a:chOff x="6232314" y="3696331"/>
            <a:chExt cx="121434" cy="1073147"/>
          </a:xfrm>
        </p:grpSpPr>
        <p:sp>
          <p:nvSpPr>
            <p:cNvPr id="121" name="Google Shape;121;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1"/>
          <p:cNvGrpSpPr/>
          <p:nvPr/>
        </p:nvGrpSpPr>
        <p:grpSpPr>
          <a:xfrm>
            <a:off x="6780548" y="337714"/>
            <a:ext cx="133252" cy="1952377"/>
            <a:chOff x="6780548" y="337714"/>
            <a:chExt cx="133252" cy="1952377"/>
          </a:xfrm>
        </p:grpSpPr>
        <p:sp>
          <p:nvSpPr>
            <p:cNvPr id="124" name="Google Shape;124;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1"/>
          <p:cNvGrpSpPr/>
          <p:nvPr/>
        </p:nvGrpSpPr>
        <p:grpSpPr>
          <a:xfrm>
            <a:off x="1608717" y="1280046"/>
            <a:ext cx="199237" cy="2828935"/>
            <a:chOff x="1608717" y="1280046"/>
            <a:chExt cx="199237" cy="2828935"/>
          </a:xfrm>
        </p:grpSpPr>
        <p:sp>
          <p:nvSpPr>
            <p:cNvPr id="127" name="Google Shape;127;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
          <p:cNvGrpSpPr/>
          <p:nvPr/>
        </p:nvGrpSpPr>
        <p:grpSpPr>
          <a:xfrm>
            <a:off x="8008096" y="2108910"/>
            <a:ext cx="199001" cy="2139770"/>
            <a:chOff x="8008096" y="2108910"/>
            <a:chExt cx="199001" cy="2139770"/>
          </a:xfrm>
        </p:grpSpPr>
        <p:sp>
          <p:nvSpPr>
            <p:cNvPr id="133" name="Google Shape;133;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1"/>
          <p:cNvGrpSpPr/>
          <p:nvPr/>
        </p:nvGrpSpPr>
        <p:grpSpPr>
          <a:xfrm>
            <a:off x="4472500" y="3928605"/>
            <a:ext cx="199001" cy="867199"/>
            <a:chOff x="4475150" y="4052605"/>
            <a:chExt cx="199001" cy="867199"/>
          </a:xfrm>
        </p:grpSpPr>
        <p:sp>
          <p:nvSpPr>
            <p:cNvPr id="136" name="Google Shape;136;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1" type="body"/>
          </p:nvPr>
        </p:nvSpPr>
        <p:spPr>
          <a:xfrm>
            <a:off x="615825" y="964176"/>
            <a:ext cx="7843800" cy="38127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AutoNum type="arabicPeriod"/>
            </a:pPr>
            <a:r>
              <a:rPr lang="en-US"/>
              <a:t>Explore the effectiveness of different clustering and forecasting techniques: The original study used K-Means and PCA to cluster and forecast COVID-19 data. One could extend the research by exploring other clustering and forecasting techniques, such as hierarchical clustering or neural networks, and compare their effectiveness against the original methods.</a:t>
            </a:r>
            <a:endParaRPr/>
          </a:p>
          <a:p>
            <a:pPr indent="-304800" lvl="0" marL="457200" rtl="0" algn="just">
              <a:lnSpc>
                <a:spcPct val="115000"/>
              </a:lnSpc>
              <a:spcBef>
                <a:spcPts val="0"/>
              </a:spcBef>
              <a:spcAft>
                <a:spcPts val="0"/>
              </a:spcAft>
              <a:buSzPts val="1200"/>
              <a:buAutoNum type="arabicPeriod"/>
            </a:pPr>
            <a:r>
              <a:rPr lang="en-US"/>
              <a:t> Investigate the impact of data preprocessing on clustering and forecasting results: The original study preprocessed the COVID-19 data by filling missing values and standardizing the variables.</a:t>
            </a:r>
            <a:endParaRPr/>
          </a:p>
          <a:p>
            <a:pPr indent="-304800" lvl="0" marL="457200" rtl="0" algn="just">
              <a:lnSpc>
                <a:spcPct val="115000"/>
              </a:lnSpc>
              <a:spcBef>
                <a:spcPts val="0"/>
              </a:spcBef>
              <a:spcAft>
                <a:spcPts val="0"/>
              </a:spcAft>
              <a:buSzPts val="1200"/>
              <a:buAutoNum type="arabicPeriod"/>
            </a:pPr>
            <a:r>
              <a:rPr lang="en-US"/>
              <a:t>Investigate the clustering stability over time: The original study used K-Means to cluster COVID-19 data over time. One could extend the research by investigating how stable the clustering results are over time, particularly as the pandemic evolves and new variants emerge.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200"/>
              <a:buNone/>
            </a:pPr>
            <a:r>
              <a:t/>
            </a:r>
            <a:endParaRPr/>
          </a:p>
        </p:txBody>
      </p:sp>
      <p:sp>
        <p:nvSpPr>
          <p:cNvPr id="192" name="Google Shape;192;p10"/>
          <p:cNvSpPr txBox="1"/>
          <p:nvPr>
            <p:ph type="ctrTitle"/>
          </p:nvPr>
        </p:nvSpPr>
        <p:spPr>
          <a:xfrm>
            <a:off x="2911527" y="251475"/>
            <a:ext cx="2908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b="1" lang="en-US" sz="2800"/>
              <a:t>New Improvement</a:t>
            </a:r>
            <a:endParaRPr b="1"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177d44bb8d_0_13"/>
          <p:cNvSpPr txBox="1"/>
          <p:nvPr>
            <p:ph type="title"/>
          </p:nvPr>
        </p:nvSpPr>
        <p:spPr>
          <a:xfrm>
            <a:off x="1850019" y="1496400"/>
            <a:ext cx="5070000" cy="215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6600"/>
              <a:t>Thank</a:t>
            </a:r>
            <a:br>
              <a:rPr lang="en-US" sz="6600"/>
            </a:br>
            <a:r>
              <a:rPr lang="en-US" sz="6600"/>
              <a:t> </a:t>
            </a:r>
            <a:r>
              <a:rPr lang="en-US" sz="6600">
                <a:solidFill>
                  <a:schemeClr val="accent3"/>
                </a:solidFill>
              </a:rPr>
              <a:t>You</a:t>
            </a:r>
            <a:endParaRPr sz="66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1" type="body"/>
          </p:nvPr>
        </p:nvSpPr>
        <p:spPr>
          <a:xfrm>
            <a:off x="2486198" y="1290395"/>
            <a:ext cx="5040900" cy="215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Noto Sans Symbols"/>
              <a:buChar char="⮚"/>
            </a:pPr>
            <a:r>
              <a:rPr lang="en-US"/>
              <a:t>Aakash Bhalla – 201IT201</a:t>
            </a:r>
            <a:endParaRPr/>
          </a:p>
          <a:p>
            <a:pPr indent="-317500" lvl="0" marL="457200" rtl="0" algn="l">
              <a:lnSpc>
                <a:spcPct val="115000"/>
              </a:lnSpc>
              <a:spcBef>
                <a:spcPts val="0"/>
              </a:spcBef>
              <a:spcAft>
                <a:spcPts val="0"/>
              </a:spcAft>
              <a:buSzPts val="1400"/>
              <a:buFont typeface="Noto Sans Symbols"/>
              <a:buChar char="⮚"/>
            </a:pPr>
            <a:r>
              <a:rPr lang="en-US"/>
              <a:t>Sanket Hanagandi – 201IT154</a:t>
            </a:r>
            <a:endParaRPr sz="1800"/>
          </a:p>
          <a:p>
            <a:pPr indent="-317500" lvl="0" marL="457200" rtl="0" algn="l">
              <a:lnSpc>
                <a:spcPct val="115000"/>
              </a:lnSpc>
              <a:spcBef>
                <a:spcPts val="0"/>
              </a:spcBef>
              <a:spcAft>
                <a:spcPts val="0"/>
              </a:spcAft>
              <a:buSzPts val="1400"/>
              <a:buFont typeface="Noto Sans Symbols"/>
              <a:buChar char="⮚"/>
            </a:pPr>
            <a:r>
              <a:rPr lang="en-US"/>
              <a:t>Anurag Kumar – 201IT209</a:t>
            </a:r>
            <a:endParaRPr sz="1800"/>
          </a:p>
          <a:p>
            <a:pPr indent="-317500" lvl="0" marL="457200" rtl="0" algn="l">
              <a:lnSpc>
                <a:spcPct val="115000"/>
              </a:lnSpc>
              <a:spcBef>
                <a:spcPts val="0"/>
              </a:spcBef>
              <a:spcAft>
                <a:spcPts val="0"/>
              </a:spcAft>
              <a:buSzPts val="1400"/>
              <a:buFont typeface="Noto Sans Symbols"/>
              <a:buChar char="⮚"/>
            </a:pPr>
            <a:r>
              <a:rPr lang="en-US"/>
              <a:t>Mayur Jinde – 201IT135</a:t>
            </a:r>
            <a:endParaRPr sz="1800"/>
          </a:p>
          <a:p>
            <a:pPr indent="-317500" lvl="0" marL="457200" rtl="0" algn="l">
              <a:lnSpc>
                <a:spcPct val="115000"/>
              </a:lnSpc>
              <a:spcBef>
                <a:spcPts val="0"/>
              </a:spcBef>
              <a:spcAft>
                <a:spcPts val="0"/>
              </a:spcAft>
              <a:buSzPts val="1400"/>
              <a:buFont typeface="Noto Sans Symbols"/>
              <a:buChar char="⮚"/>
            </a:pPr>
            <a:r>
              <a:rPr lang="en-US"/>
              <a:t>Shaulendra Kumar – 201IT159</a:t>
            </a:r>
            <a:endParaRPr/>
          </a:p>
        </p:txBody>
      </p:sp>
      <p:sp>
        <p:nvSpPr>
          <p:cNvPr id="144" name="Google Shape;144;p2"/>
          <p:cNvSpPr txBox="1"/>
          <p:nvPr>
            <p:ph type="ctrTitle"/>
          </p:nvPr>
        </p:nvSpPr>
        <p:spPr>
          <a:xfrm>
            <a:off x="3277875" y="273225"/>
            <a:ext cx="2346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b="1" lang="en-US" sz="2800"/>
              <a:t>Team Members</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ctrTitle"/>
          </p:nvPr>
        </p:nvSpPr>
        <p:spPr>
          <a:xfrm>
            <a:off x="3589175" y="746449"/>
            <a:ext cx="1654301" cy="55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a:t>Abstract</a:t>
            </a:r>
            <a:endParaRPr b="1" sz="2800"/>
          </a:p>
        </p:txBody>
      </p:sp>
      <p:sp>
        <p:nvSpPr>
          <p:cNvPr id="150" name="Google Shape;150;p3"/>
          <p:cNvSpPr txBox="1"/>
          <p:nvPr>
            <p:ph idx="1" type="subTitle"/>
          </p:nvPr>
        </p:nvSpPr>
        <p:spPr>
          <a:xfrm>
            <a:off x="1204325" y="1441449"/>
            <a:ext cx="6727500" cy="30936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lang="en-US" sz="1200"/>
              <a:t>The COVID-19 pandemic was one of the many threats facing humanity right now. The entire world is continually collaborating to identify potential mitigation strategies. </a:t>
            </a:r>
            <a:endParaRPr sz="1200"/>
          </a:p>
          <a:p>
            <a:pPr indent="-304800" lvl="0" marL="457200" rtl="0" algn="just">
              <a:lnSpc>
                <a:spcPct val="100000"/>
              </a:lnSpc>
              <a:spcBef>
                <a:spcPts val="0"/>
              </a:spcBef>
              <a:spcAft>
                <a:spcPts val="0"/>
              </a:spcAft>
              <a:buSzPts val="1200"/>
              <a:buAutoNum type="arabicPeriod"/>
            </a:pPr>
            <a:r>
              <a:rPr lang="en-US" sz="1200"/>
              <a:t>One of the main requirements for creating a reliable prediction model for future projections regarding the spread of this virus given its contagious nature is the time series. </a:t>
            </a:r>
            <a:endParaRPr sz="1200"/>
          </a:p>
          <a:p>
            <a:pPr indent="-304800" lvl="0" marL="457200" rtl="0" algn="just">
              <a:lnSpc>
                <a:spcPct val="100000"/>
              </a:lnSpc>
              <a:spcBef>
                <a:spcPts val="0"/>
              </a:spcBef>
              <a:spcAft>
                <a:spcPts val="0"/>
              </a:spcAft>
              <a:buSzPts val="1200"/>
              <a:buAutoNum type="arabicPeriod"/>
            </a:pPr>
            <a:r>
              <a:rPr lang="en-US" sz="1200"/>
              <a:t>The objectives of the study, issues, terminology, and earlier investigations are all covered by the writers in this publication. Also, they discuss the theoretical side of K-means and time series cluster-based multi-time series clusters. </a:t>
            </a:r>
            <a:endParaRPr sz="1200"/>
          </a:p>
          <a:p>
            <a:pPr indent="-304800" lvl="0" marL="457200" rtl="0" algn="just">
              <a:lnSpc>
                <a:spcPct val="100000"/>
              </a:lnSpc>
              <a:spcBef>
                <a:spcPts val="0"/>
              </a:spcBef>
              <a:spcAft>
                <a:spcPts val="0"/>
              </a:spcAft>
              <a:buSzPts val="1200"/>
              <a:buAutoNum type="arabicPeriod"/>
            </a:pPr>
            <a:r>
              <a:rPr lang="en-US" sz="1200"/>
              <a:t>Finally, they apply the concepts, and ARIMA is utilized to develop a prototype that makes precise projections regarding the COVID-19 pandemic's effects over the course of 90 to 140 days. </a:t>
            </a:r>
            <a:endParaRPr sz="1200"/>
          </a:p>
          <a:p>
            <a:pPr indent="-304800" lvl="0" marL="457200" rtl="0" algn="just">
              <a:lnSpc>
                <a:spcPct val="100000"/>
              </a:lnSpc>
              <a:spcBef>
                <a:spcPts val="0"/>
              </a:spcBef>
              <a:spcAft>
                <a:spcPts val="0"/>
              </a:spcAft>
              <a:buSzPts val="1200"/>
              <a:buAutoNum type="arabicPeriod"/>
            </a:pPr>
            <a:r>
              <a:rPr lang="en-US" sz="1200"/>
              <a:t>The Saudi Ministry of Health's data set for Riyadh, Jeddah, Makkah, and Dammam for the past four months is used for modelling and prediction, and the model is assessed using a Python program. The writers discuss the conclusions using this suggested methodology.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ctrTitle"/>
          </p:nvPr>
        </p:nvSpPr>
        <p:spPr>
          <a:xfrm>
            <a:off x="3526971" y="590939"/>
            <a:ext cx="1965649" cy="55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a:t>Introduction</a:t>
            </a:r>
            <a:endParaRPr b="1" sz="2800"/>
          </a:p>
        </p:txBody>
      </p:sp>
      <p:sp>
        <p:nvSpPr>
          <p:cNvPr id="156" name="Google Shape;156;p4"/>
          <p:cNvSpPr txBox="1"/>
          <p:nvPr>
            <p:ph idx="1" type="subTitle"/>
          </p:nvPr>
        </p:nvSpPr>
        <p:spPr>
          <a:xfrm>
            <a:off x="1066798" y="1360715"/>
            <a:ext cx="6885992" cy="325405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lang="en-US" sz="1200"/>
              <a:t>The article "Clustering of COVID-19 Multi-Time Series-Based K-Means and PCA With Forecasting" by Alaziz, Sundus Naji, et al. is a research study that uses clustering techniques to analyze multiple time series data related to the COVID-19 pandemic. In this paper, the authors aim to identify patterns and trends in the data, as well as forecast the future developments of the pandemic. </a:t>
            </a:r>
            <a:endParaRPr/>
          </a:p>
          <a:p>
            <a:pPr indent="-342900" lvl="0" marL="457200" rtl="0" algn="just">
              <a:lnSpc>
                <a:spcPct val="100000"/>
              </a:lnSpc>
              <a:spcBef>
                <a:spcPts val="0"/>
              </a:spcBef>
              <a:spcAft>
                <a:spcPts val="0"/>
              </a:spcAft>
              <a:buSzPts val="2800"/>
              <a:buNone/>
            </a:pPr>
            <a:r>
              <a:t/>
            </a:r>
            <a:endParaRPr sz="1200"/>
          </a:p>
          <a:p>
            <a:pPr indent="-304800" lvl="0" marL="457200" rtl="0" algn="just">
              <a:lnSpc>
                <a:spcPct val="100000"/>
              </a:lnSpc>
              <a:spcBef>
                <a:spcPts val="0"/>
              </a:spcBef>
              <a:spcAft>
                <a:spcPts val="0"/>
              </a:spcAft>
              <a:buSzPts val="1200"/>
              <a:buAutoNum type="arabicPeriod"/>
            </a:pPr>
            <a:r>
              <a:rPr lang="en-US" sz="1200"/>
              <a:t>The study uses data from different countries and regions, and the authors apply various clustering and forecasting techniques to the data. Specifically, they use the K-Means and Principal Component Analysis (PCA) clustering algorithms to group the time series into meaningful clusters based on their similarity in terms of COVID-19 metrics. They also develop forecasting models using the clustered time series data to predict the future trends of the pandemic. </a:t>
            </a:r>
            <a:endParaRPr/>
          </a:p>
          <a:p>
            <a:pPr indent="-342900" lvl="0" marL="457200" rtl="0" algn="just">
              <a:lnSpc>
                <a:spcPct val="100000"/>
              </a:lnSpc>
              <a:spcBef>
                <a:spcPts val="0"/>
              </a:spcBef>
              <a:spcAft>
                <a:spcPts val="0"/>
              </a:spcAft>
              <a:buSzPts val="2800"/>
              <a:buNone/>
            </a:pPr>
            <a:r>
              <a:t/>
            </a:r>
            <a:endParaRPr sz="1200"/>
          </a:p>
          <a:p>
            <a:pPr indent="-304800" lvl="0" marL="457200" rtl="0" algn="just">
              <a:lnSpc>
                <a:spcPct val="100000"/>
              </a:lnSpc>
              <a:spcBef>
                <a:spcPts val="0"/>
              </a:spcBef>
              <a:spcAft>
                <a:spcPts val="0"/>
              </a:spcAft>
              <a:buSzPts val="1200"/>
              <a:buAutoNum type="arabicPeriod"/>
            </a:pPr>
            <a:r>
              <a:rPr lang="en-US" sz="1200"/>
              <a:t>The findings of the study may be useful for policymakers and public health experts in developing effective strategies to combat the COVID-19 pandemic. Overall, this paper provides a valuable contribution to the field of COVID-19 data analysis and forecasting, particularly in the context of multiple time series.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ctrTitle"/>
          </p:nvPr>
        </p:nvSpPr>
        <p:spPr>
          <a:xfrm>
            <a:off x="3091544" y="808654"/>
            <a:ext cx="2911150" cy="55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a:t>Problem Statement</a:t>
            </a:r>
            <a:endParaRPr b="1" sz="2800"/>
          </a:p>
        </p:txBody>
      </p:sp>
      <p:sp>
        <p:nvSpPr>
          <p:cNvPr id="162" name="Google Shape;162;p5"/>
          <p:cNvSpPr txBox="1"/>
          <p:nvPr>
            <p:ph idx="1" type="subTitle"/>
          </p:nvPr>
        </p:nvSpPr>
        <p:spPr>
          <a:xfrm>
            <a:off x="1178767" y="1703616"/>
            <a:ext cx="6568751" cy="2090834"/>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lang="en-US" sz="1200"/>
              <a:t>The problem statement of the research article "Clustering of COVID-19 Multi-Time Series Based K-Means and PCA With Forecasting" is to identify patterns in COVID-19 multi-time series data and develop accurate forecasting models to predict future trends.</a:t>
            </a:r>
            <a:endParaRPr sz="1200"/>
          </a:p>
          <a:p>
            <a:pPr indent="-304800" lvl="0" marL="457200" rtl="0" algn="just">
              <a:lnSpc>
                <a:spcPct val="100000"/>
              </a:lnSpc>
              <a:spcBef>
                <a:spcPts val="0"/>
              </a:spcBef>
              <a:spcAft>
                <a:spcPts val="0"/>
              </a:spcAft>
              <a:buSzPts val="1200"/>
              <a:buAutoNum type="arabicPeriod"/>
            </a:pPr>
            <a:r>
              <a:rPr lang="en-US" sz="1200"/>
              <a:t>Aim to provide a data-driven approach to support decision-making in healthcare and public policy in response to the COVID-19 pandemic. </a:t>
            </a:r>
            <a:endParaRPr sz="1200"/>
          </a:p>
          <a:p>
            <a:pPr indent="-304800" lvl="0" marL="457200" rtl="0" algn="just">
              <a:lnSpc>
                <a:spcPct val="100000"/>
              </a:lnSpc>
              <a:spcBef>
                <a:spcPts val="0"/>
              </a:spcBef>
              <a:spcAft>
                <a:spcPts val="0"/>
              </a:spcAft>
              <a:buSzPts val="1200"/>
              <a:buAutoNum type="arabicPeriod"/>
            </a:pPr>
            <a:r>
              <a:rPr lang="en-US" sz="1200"/>
              <a:t>The authors recognize the challenges of dealing with a large amount of complex and noisy data and aim to use of clustering algorithms and principal component analysis to identify relevant patterns and reduce the </a:t>
            </a:r>
            <a:r>
              <a:rPr lang="en-US" sz="1200"/>
              <a:t>data</a:t>
            </a:r>
            <a:r>
              <a:rPr lang="en-US" sz="1200"/>
              <a:t> dimensionality. </a:t>
            </a:r>
            <a:endParaRPr sz="1200"/>
          </a:p>
          <a:p>
            <a:pPr indent="-304800" lvl="0" marL="457200" rtl="0" algn="just">
              <a:lnSpc>
                <a:spcPct val="100000"/>
              </a:lnSpc>
              <a:spcBef>
                <a:spcPts val="0"/>
              </a:spcBef>
              <a:spcAft>
                <a:spcPts val="0"/>
              </a:spcAft>
              <a:buSzPts val="1200"/>
              <a:buAutoNum type="arabicPeriod"/>
            </a:pPr>
            <a:r>
              <a:rPr lang="en-US" sz="1200"/>
              <a:t>Aim to develop accurate forecasting models that can be used to provide insights into the future trends of the COVID-19 pandemic.</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ctrTitle"/>
          </p:nvPr>
        </p:nvSpPr>
        <p:spPr>
          <a:xfrm>
            <a:off x="3191070" y="808654"/>
            <a:ext cx="2662333" cy="55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a:t>Literature Survey</a:t>
            </a:r>
            <a:endParaRPr b="1" sz="2800"/>
          </a:p>
        </p:txBody>
      </p:sp>
      <p:sp>
        <p:nvSpPr>
          <p:cNvPr id="168" name="Google Shape;168;p6"/>
          <p:cNvSpPr txBox="1"/>
          <p:nvPr>
            <p:ph idx="1" type="subTitle"/>
          </p:nvPr>
        </p:nvSpPr>
        <p:spPr>
          <a:xfrm>
            <a:off x="1178767" y="1703616"/>
            <a:ext cx="6957527" cy="2775078"/>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lang="en-US" sz="1200"/>
              <a:t>"Forecasting the global cumulative number of confirmed COVID-19 cases using statistical and machine learning models" by Dehghan and Salimi. In this paper, the authors use machine learning and statistical models to forecast the global cumulative number of confirmed COVID19 cases. They compare the performance of various models, including ARIMA, LSTM, and random forest, and find that machine learning models outperform statistical models in terms of prediction accuracy.</a:t>
            </a:r>
            <a:endParaRPr/>
          </a:p>
          <a:p>
            <a:pPr indent="0" lvl="0" marL="114300" rtl="0" algn="just">
              <a:lnSpc>
                <a:spcPct val="100000"/>
              </a:lnSpc>
              <a:spcBef>
                <a:spcPts val="0"/>
              </a:spcBef>
              <a:spcAft>
                <a:spcPts val="0"/>
              </a:spcAft>
              <a:buSzPts val="2800"/>
              <a:buNone/>
            </a:pPr>
            <a:r>
              <a:t/>
            </a:r>
            <a:endParaRPr sz="1200"/>
          </a:p>
          <a:p>
            <a:pPr indent="-304800" lvl="0" marL="457200" rtl="0" algn="just">
              <a:lnSpc>
                <a:spcPct val="100000"/>
              </a:lnSpc>
              <a:spcBef>
                <a:spcPts val="0"/>
              </a:spcBef>
              <a:spcAft>
                <a:spcPts val="0"/>
              </a:spcAft>
              <a:buSzPts val="1200"/>
              <a:buAutoNum type="arabicPeriod"/>
            </a:pPr>
            <a:r>
              <a:rPr lang="en-US" sz="1200"/>
              <a:t>"COVID-19 outbreak prediction with machine learning" by Wang, Li, and Liang. This paper uses </a:t>
            </a:r>
            <a:r>
              <a:rPr lang="en-US" sz="1200"/>
              <a:t>m</a:t>
            </a:r>
            <a:r>
              <a:rPr lang="en-US" sz="1200"/>
              <a:t>achine learning methods, including SVM and random forest, to predict the number of confirmed COVID-19 cases in China. The authors also compare the performance of their models to ARIMA and exponential smoothing models, and find that the machine learning models outperform the traditional time series models.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ctrTitle"/>
          </p:nvPr>
        </p:nvSpPr>
        <p:spPr>
          <a:xfrm>
            <a:off x="2556588" y="870080"/>
            <a:ext cx="3688701" cy="55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2800"/>
              <a:t>Literature Survey Contd.</a:t>
            </a:r>
            <a:endParaRPr b="1" sz="2800"/>
          </a:p>
        </p:txBody>
      </p:sp>
      <p:sp>
        <p:nvSpPr>
          <p:cNvPr id="174" name="Google Shape;174;p7"/>
          <p:cNvSpPr txBox="1"/>
          <p:nvPr>
            <p:ph idx="1" type="subTitle"/>
          </p:nvPr>
        </p:nvSpPr>
        <p:spPr>
          <a:xfrm>
            <a:off x="1178767" y="1703616"/>
            <a:ext cx="6957527" cy="2569804"/>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AutoNum type="arabicPeriod"/>
            </a:pPr>
            <a:r>
              <a:rPr lang="en-US" sz="1200"/>
              <a:t>"COVID-19 time series forecasting using machine learning algorithms and imbalanced data processing" by Hasan et al. This paper uses machine learning models, including random forest and XGBoost, to predict the daily COVID-19 cases and deaths in different countries. The authors also address the issue of imbalanced data by using oversampling and </a:t>
            </a:r>
            <a:r>
              <a:rPr lang="en-US" sz="1200"/>
              <a:t>undersampling</a:t>
            </a:r>
            <a:r>
              <a:rPr lang="en-US" sz="1200"/>
              <a:t> techniques, and compare the performance of the models with and without data balancing.</a:t>
            </a:r>
            <a:endParaRPr sz="1200"/>
          </a:p>
          <a:p>
            <a:pPr indent="0" lvl="0" marL="457200" rtl="0" algn="just">
              <a:lnSpc>
                <a:spcPct val="100000"/>
              </a:lnSpc>
              <a:spcBef>
                <a:spcPts val="0"/>
              </a:spcBef>
              <a:spcAft>
                <a:spcPts val="0"/>
              </a:spcAft>
              <a:buNone/>
            </a:pPr>
            <a:r>
              <a:t/>
            </a:r>
            <a:endParaRPr sz="1200"/>
          </a:p>
          <a:p>
            <a:pPr indent="-304800" lvl="0" marL="457200" rtl="0" algn="just">
              <a:lnSpc>
                <a:spcPct val="100000"/>
              </a:lnSpc>
              <a:spcBef>
                <a:spcPts val="0"/>
              </a:spcBef>
              <a:spcAft>
                <a:spcPts val="0"/>
              </a:spcAft>
              <a:buSzPts val="1200"/>
              <a:buAutoNum type="arabicPeriod"/>
            </a:pPr>
            <a:r>
              <a:rPr lang="en-US" sz="1200"/>
              <a:t>"Analysis of COVID-19 pandemic data using machine learning and data mining techniques"  by Ramakrishnan et al. In this paper, the authors use machine learning and data mining techniques, including clustering and association rule mining, to analyze COVID-19 data from different countries. They identify patterns and trends in the data, and develop a set of rules that can be used to predict the risk of infection in different regions.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615820" y="964163"/>
            <a:ext cx="7843935" cy="3607837"/>
          </a:xfrm>
          <a:prstGeom prst="rect">
            <a:avLst/>
          </a:prstGeom>
          <a:noFill/>
          <a:ln>
            <a:noFill/>
          </a:ln>
        </p:spPr>
        <p:txBody>
          <a:bodyPr anchorCtr="0" anchor="t" bIns="91425" lIns="91425" spcFirstLastPara="1" rIns="91425" wrap="square" tIns="91425">
            <a:noAutofit/>
          </a:bodyPr>
          <a:lstStyle/>
          <a:p>
            <a:pPr indent="0" lvl="0" marL="152400" rtl="0" algn="just">
              <a:lnSpc>
                <a:spcPct val="115000"/>
              </a:lnSpc>
              <a:spcBef>
                <a:spcPts val="0"/>
              </a:spcBef>
              <a:spcAft>
                <a:spcPts val="0"/>
              </a:spcAft>
              <a:buSzPts val="1200"/>
              <a:buNone/>
            </a:pPr>
            <a:r>
              <a:rPr lang="en-US" sz="1200"/>
              <a:t>Implementing the approach presented in this paper would involve several steps. Here is a general outline of how to plan for implementation: </a:t>
            </a:r>
            <a:endParaRPr/>
          </a:p>
          <a:p>
            <a:pPr indent="0" lvl="0" marL="152400" rtl="0" algn="just">
              <a:lnSpc>
                <a:spcPct val="115000"/>
              </a:lnSpc>
              <a:spcBef>
                <a:spcPts val="0"/>
              </a:spcBef>
              <a:spcAft>
                <a:spcPts val="0"/>
              </a:spcAft>
              <a:buSzPts val="1200"/>
              <a:buNone/>
            </a:pPr>
            <a:r>
              <a:t/>
            </a:r>
            <a:endParaRPr sz="1200"/>
          </a:p>
          <a:p>
            <a:pPr indent="-304800" lvl="0" marL="457200" rtl="0" algn="just">
              <a:lnSpc>
                <a:spcPct val="115000"/>
              </a:lnSpc>
              <a:spcBef>
                <a:spcPts val="0"/>
              </a:spcBef>
              <a:spcAft>
                <a:spcPts val="0"/>
              </a:spcAft>
              <a:buSzPts val="1200"/>
              <a:buFont typeface="Noto Sans Symbols"/>
              <a:buChar char="▪"/>
            </a:pPr>
            <a:r>
              <a:rPr lang="en-US" sz="1200"/>
              <a:t>Obtain the data: In order to apply the clustering and forecasting approach presented in the paper, we will need access to the necessary COVID-19 multi-time series data. We may need to obtain this data from publicly available sources or from official sources such as government agencies. </a:t>
            </a:r>
            <a:endParaRPr/>
          </a:p>
          <a:p>
            <a:pPr indent="-304800" lvl="0" marL="457200" rtl="0" algn="just">
              <a:lnSpc>
                <a:spcPct val="115000"/>
              </a:lnSpc>
              <a:spcBef>
                <a:spcPts val="0"/>
              </a:spcBef>
              <a:spcAft>
                <a:spcPts val="0"/>
              </a:spcAft>
              <a:buSzPts val="1200"/>
              <a:buFont typeface="Noto Sans Symbols"/>
              <a:buChar char="▪"/>
            </a:pPr>
            <a:r>
              <a:rPr lang="en-US" sz="1200"/>
              <a:t>Preprocessing the data: The authors of the paper describe the preprocessing steps they used to prepare the data for clustering and forecasting. You will need to follow a similar preprocessing approach to ensure that the data is in the right format and is dean and consistent. </a:t>
            </a:r>
            <a:endParaRPr/>
          </a:p>
          <a:p>
            <a:pPr indent="-304800" lvl="0" marL="457200" rtl="0" algn="just">
              <a:lnSpc>
                <a:spcPct val="115000"/>
              </a:lnSpc>
              <a:spcBef>
                <a:spcPts val="0"/>
              </a:spcBef>
              <a:spcAft>
                <a:spcPts val="0"/>
              </a:spcAft>
              <a:buSzPts val="1200"/>
              <a:buFont typeface="Noto Sans Symbols"/>
              <a:buChar char="▪"/>
            </a:pPr>
            <a:r>
              <a:rPr lang="en-US" sz="1200"/>
              <a:t>Applying PCA and K-means clustering: You will need to apply PCA to reduce the dimensionality of the data and then apply K-means clustering to identify patterns and group the data. The paper provides details on how to perform these steps. </a:t>
            </a:r>
            <a:endParaRPr/>
          </a:p>
          <a:p>
            <a:pPr indent="-304800" lvl="0" marL="457200" rtl="0" algn="just">
              <a:lnSpc>
                <a:spcPct val="115000"/>
              </a:lnSpc>
              <a:spcBef>
                <a:spcPts val="0"/>
              </a:spcBef>
              <a:spcAft>
                <a:spcPts val="0"/>
              </a:spcAft>
              <a:buSzPts val="1200"/>
              <a:buFont typeface="Noto Sans Symbols"/>
              <a:buChar char="▪"/>
            </a:pPr>
            <a:r>
              <a:rPr lang="en-US" sz="1200"/>
              <a:t>Interpret the results: Once you have applied the clustering and forecasting approach to the data, you will need to interpret the results. This may involve analyzing the clusters that were identified and looking at the forecasting results to make predictions about future trends in the data. </a:t>
            </a:r>
            <a:endParaRPr sz="1200"/>
          </a:p>
        </p:txBody>
      </p:sp>
      <p:sp>
        <p:nvSpPr>
          <p:cNvPr id="180" name="Google Shape;180;p8"/>
          <p:cNvSpPr txBox="1"/>
          <p:nvPr>
            <p:ph type="ctrTitle"/>
          </p:nvPr>
        </p:nvSpPr>
        <p:spPr>
          <a:xfrm>
            <a:off x="3455225" y="240600"/>
            <a:ext cx="2234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b="1" lang="en-US" sz="2800"/>
              <a:t>Methodology</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1" type="body"/>
          </p:nvPr>
        </p:nvSpPr>
        <p:spPr>
          <a:xfrm>
            <a:off x="615820" y="964163"/>
            <a:ext cx="7843935" cy="3607837"/>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Font typeface="Noto Sans Symbols"/>
              <a:buChar char="▪"/>
            </a:pPr>
            <a:r>
              <a:rPr lang="en-US" sz="1200"/>
              <a:t>Evaluate the approach After you have implemented the approach, you will need to evaluate its effectiveness. This may involve comparing the results to other clustering and forecasting approaches or assessing the accuracy of the predictions made by the approach.</a:t>
            </a:r>
            <a:endParaRPr/>
          </a:p>
          <a:p>
            <a:pPr indent="-304800" lvl="0" marL="457200" rtl="0" algn="just">
              <a:lnSpc>
                <a:spcPct val="115000"/>
              </a:lnSpc>
              <a:spcBef>
                <a:spcPts val="0"/>
              </a:spcBef>
              <a:spcAft>
                <a:spcPts val="0"/>
              </a:spcAft>
              <a:buSzPts val="1200"/>
              <a:buFont typeface="Noto Sans Symbols"/>
              <a:buChar char="▪"/>
            </a:pPr>
            <a:r>
              <a:rPr lang="en-US" sz="1200"/>
              <a:t>Plan for further research: Finally, you may want to plan for further research to build on the approach presented in the paper. This could involve exploring variations on the approach or applying it to different datasets to see if it is effective in different contexts.</a:t>
            </a:r>
            <a:endParaRPr/>
          </a:p>
          <a:p>
            <a:pPr indent="0" lvl="0" marL="152400" rtl="0" algn="just">
              <a:lnSpc>
                <a:spcPct val="115000"/>
              </a:lnSpc>
              <a:spcBef>
                <a:spcPts val="0"/>
              </a:spcBef>
              <a:spcAft>
                <a:spcPts val="0"/>
              </a:spcAft>
              <a:buSzPts val="1200"/>
              <a:buNone/>
            </a:pPr>
            <a:r>
              <a:t/>
            </a:r>
            <a:endParaRPr sz="1200"/>
          </a:p>
          <a:p>
            <a:pPr indent="0" lvl="0" marL="152400" rtl="0" algn="just">
              <a:lnSpc>
                <a:spcPct val="115000"/>
              </a:lnSpc>
              <a:spcBef>
                <a:spcPts val="0"/>
              </a:spcBef>
              <a:spcAft>
                <a:spcPts val="0"/>
              </a:spcAft>
              <a:buSzPts val="1200"/>
              <a:buNone/>
            </a:pPr>
            <a:r>
              <a:rPr lang="en-US" sz="1200"/>
              <a:t>Overall, implementing the approach presented in the paper will require careful planning. attention to detail, and a solid understand asses and machine learning techniques such as PCA and K-means. </a:t>
            </a:r>
            <a:endParaRPr sz="1200"/>
          </a:p>
        </p:txBody>
      </p:sp>
      <p:sp>
        <p:nvSpPr>
          <p:cNvPr id="186" name="Google Shape;186;p9"/>
          <p:cNvSpPr txBox="1"/>
          <p:nvPr>
            <p:ph type="ctrTitle"/>
          </p:nvPr>
        </p:nvSpPr>
        <p:spPr>
          <a:xfrm>
            <a:off x="2846276" y="229725"/>
            <a:ext cx="3626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b="1" lang="en-US" sz="2800"/>
              <a:t>Methodology Contd.</a:t>
            </a:r>
            <a:endParaRPr b="1"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