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p:scale>
          <a:sx n="100" d="100"/>
          <a:sy n="100" d="100"/>
        </p:scale>
        <p:origin x="365" y="1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6f73a04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0e6c5bf3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0e6c5bf3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0e6c5bf3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0e6c5bf3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0e6c5bf3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0e6c5bf3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856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QHXX5CMlwBgymBmk1dHClinViAyFVZsd#scrollTo=X90GO2InvVzA"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Movie Recommendation System</a:t>
            </a:r>
            <a:endParaRPr b="1" dirty="0">
              <a:latin typeface="Times New Roman"/>
              <a:ea typeface="Times New Roman"/>
              <a:cs typeface="Times New Roman"/>
              <a:sym typeface="Times New Roman"/>
            </a:endParaRPr>
          </a:p>
        </p:txBody>
      </p:sp>
      <p:sp>
        <p:nvSpPr>
          <p:cNvPr id="86" name="Google Shape;86;p13"/>
          <p:cNvSpPr txBox="1">
            <a:spLocks noGrp="1"/>
          </p:cNvSpPr>
          <p:nvPr>
            <p:ph type="subTitle" idx="1"/>
          </p:nvPr>
        </p:nvSpPr>
        <p:spPr>
          <a:xfrm>
            <a:off x="598100" y="2715951"/>
            <a:ext cx="8024406" cy="106309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2400" dirty="0">
                <a:latin typeface="Times New Roman"/>
                <a:ea typeface="Times New Roman"/>
                <a:cs typeface="Times New Roman"/>
                <a:sym typeface="Times New Roman"/>
              </a:rPr>
              <a:t>Presented By:</a:t>
            </a:r>
            <a:endParaRPr sz="2400" dirty="0">
              <a:latin typeface="Times New Roman"/>
              <a:ea typeface="Times New Roman"/>
              <a:cs typeface="Times New Roman"/>
              <a:sym typeface="Times New Roman"/>
            </a:endParaRPr>
          </a:p>
          <a:p>
            <a:pPr marL="0" lvl="0" indent="0" rtl="0">
              <a:spcBef>
                <a:spcPts val="0"/>
              </a:spcBef>
              <a:spcAft>
                <a:spcPts val="0"/>
              </a:spcAft>
              <a:buNone/>
            </a:pPr>
            <a:r>
              <a:rPr lang="en" sz="2400" dirty="0">
                <a:latin typeface="Times New Roman"/>
                <a:ea typeface="Times New Roman"/>
                <a:cs typeface="Times New Roman"/>
                <a:sym typeface="Times New Roman"/>
              </a:rPr>
              <a:t>Mayur Jinde - 201IT135</a:t>
            </a:r>
            <a:endParaRPr sz="2400" dirty="0">
              <a:latin typeface="Times New Roman"/>
              <a:ea typeface="Times New Roman"/>
              <a:cs typeface="Times New Roman"/>
              <a:sym typeface="Times New Roman"/>
            </a:endParaRPr>
          </a:p>
        </p:txBody>
      </p:sp>
      <p:sp>
        <p:nvSpPr>
          <p:cNvPr id="87" name="Google Shape;87;p13"/>
          <p:cNvSpPr txBox="1"/>
          <p:nvPr/>
        </p:nvSpPr>
        <p:spPr>
          <a:xfrm>
            <a:off x="2957175" y="375975"/>
            <a:ext cx="36777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900" i="1" dirty="0">
                <a:solidFill>
                  <a:schemeClr val="lt1"/>
                </a:solidFill>
                <a:latin typeface="Times New Roman"/>
                <a:ea typeface="Times New Roman"/>
                <a:cs typeface="Times New Roman"/>
                <a:sym typeface="Times New Roman"/>
              </a:rPr>
              <a:t>IT290 Project</a:t>
            </a:r>
            <a:endParaRPr sz="3900" i="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91900" y="2022025"/>
            <a:ext cx="4045200" cy="8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07450" y="3325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Outline</a:t>
            </a:r>
            <a:endParaRPr dirty="0"/>
          </a:p>
        </p:txBody>
      </p:sp>
      <p:sp>
        <p:nvSpPr>
          <p:cNvPr id="93" name="Google Shape;93;p14"/>
          <p:cNvSpPr txBox="1"/>
          <p:nvPr/>
        </p:nvSpPr>
        <p:spPr>
          <a:xfrm>
            <a:off x="307450" y="1579700"/>
            <a:ext cx="8311500" cy="2400627"/>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Introduction</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Methodology</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Dataset</a:t>
            </a: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Experimental Results</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dirty="0">
                <a:solidFill>
                  <a:schemeClr val="lt1"/>
                </a:solidFill>
                <a:latin typeface="Roboto"/>
                <a:ea typeface="Roboto"/>
                <a:cs typeface="Roboto"/>
                <a:sym typeface="Roboto"/>
              </a:rPr>
              <a:t>Future Work</a:t>
            </a:r>
            <a:endParaRPr sz="2400" dirty="0">
              <a:solidFill>
                <a:schemeClr val="lt1"/>
              </a:solidFill>
              <a:latin typeface="Roboto"/>
              <a:ea typeface="Roboto"/>
              <a:cs typeface="Roboto"/>
              <a:sym typeface="Roboto"/>
            </a:endParaRPr>
          </a:p>
          <a:p>
            <a:pPr marL="0" lvl="0" indent="0" algn="l" rtl="0">
              <a:spcBef>
                <a:spcPts val="0"/>
              </a:spcBef>
              <a:spcAft>
                <a:spcPts val="0"/>
              </a:spcAft>
              <a:buNone/>
            </a:pPr>
            <a:endParaRPr sz="2400" dirty="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55600" y="306125"/>
            <a:ext cx="2116125"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99" name="Google Shape;99;p15"/>
          <p:cNvSpPr txBox="1">
            <a:spLocks noGrp="1"/>
          </p:cNvSpPr>
          <p:nvPr>
            <p:ph type="body" idx="1"/>
          </p:nvPr>
        </p:nvSpPr>
        <p:spPr>
          <a:xfrm>
            <a:off x="255600" y="785337"/>
            <a:ext cx="8408400" cy="4052037"/>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dirty="0"/>
              <a:t>     </a:t>
            </a:r>
            <a:r>
              <a:rPr lang="en-US" sz="2000" dirty="0"/>
              <a:t>Nowadays people are more active on social media, online shopping websites, Netflix, amazon prime and so on. </a:t>
            </a:r>
            <a:r>
              <a:rPr lang="en" sz="2000" dirty="0"/>
              <a:t>We tend to like things that are similar to other things we like. We tend to like things that similar people like. These patterns can be used to make predictions to offer new things. Recommendation systems involve predicting user preferences for unseen items such as movies, songs or books. Recommendation systems have become very popular with the increasing availability of millions of products online. Recommending relevant products increases the sales through target marketing.</a:t>
            </a:r>
            <a:endParaRPr sz="2000" dirty="0"/>
          </a:p>
          <a:p>
            <a:pPr marL="0" lvl="0" indent="0" algn="l" rtl="0">
              <a:spcBef>
                <a:spcPts val="1200"/>
              </a:spcBef>
              <a:spcAft>
                <a:spcPts val="1200"/>
              </a:spcAft>
              <a:buNone/>
            </a:pPr>
            <a:endParaRPr sz="2000" dirty="0"/>
          </a:p>
        </p:txBody>
      </p:sp>
      <p:pic>
        <p:nvPicPr>
          <p:cNvPr id="6" name="Picture 4" descr="Netflix Logo transparent PNG - StickPNG">
            <a:extLst>
              <a:ext uri="{FF2B5EF4-FFF2-40B4-BE49-F238E27FC236}">
                <a16:creationId xmlns:a16="http://schemas.microsoft.com/office/drawing/2014/main" id="{F7ACA46C-7F80-F283-FEA6-0D89D2122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458" y="3908042"/>
            <a:ext cx="1789613" cy="10066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Amazon Prime Video Logo, history, meaning, symbol, PNG">
            <a:extLst>
              <a:ext uri="{FF2B5EF4-FFF2-40B4-BE49-F238E27FC236}">
                <a16:creationId xmlns:a16="http://schemas.microsoft.com/office/drawing/2014/main" id="{B1099D13-7EDF-8840-7A66-FAA394A78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169" y="3943846"/>
            <a:ext cx="2064544" cy="1161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221814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105" name="Google Shape;105;p16"/>
          <p:cNvSpPr txBox="1"/>
          <p:nvPr/>
        </p:nvSpPr>
        <p:spPr>
          <a:xfrm>
            <a:off x="379125" y="1273975"/>
            <a:ext cx="7671000" cy="22164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2"/>
              </a:buClr>
              <a:buSzPts val="2200"/>
              <a:buFont typeface="Roboto"/>
              <a:buChar char="●"/>
            </a:pPr>
            <a:r>
              <a:rPr lang="en" sz="2200" dirty="0">
                <a:solidFill>
                  <a:schemeClr val="dk2"/>
                </a:solidFill>
                <a:latin typeface="Roboto"/>
                <a:ea typeface="Roboto"/>
                <a:cs typeface="Roboto"/>
                <a:sym typeface="Roboto"/>
              </a:rPr>
              <a:t>Data collection</a:t>
            </a:r>
            <a:endParaRPr sz="2200" dirty="0">
              <a:solidFill>
                <a:schemeClr val="dk2"/>
              </a:solidFill>
              <a:latin typeface="Roboto"/>
              <a:ea typeface="Roboto"/>
              <a:cs typeface="Roboto"/>
              <a:sym typeface="Roboto"/>
            </a:endParaRPr>
          </a:p>
          <a:p>
            <a:pPr marL="457200" lvl="0" indent="-368300" algn="l" rtl="0">
              <a:spcBef>
                <a:spcPts val="0"/>
              </a:spcBef>
              <a:spcAft>
                <a:spcPts val="0"/>
              </a:spcAft>
              <a:buClr>
                <a:schemeClr val="dk2"/>
              </a:buClr>
              <a:buSzPts val="2200"/>
              <a:buFont typeface="Roboto"/>
              <a:buChar char="●"/>
            </a:pPr>
            <a:r>
              <a:rPr lang="en" sz="2200" dirty="0">
                <a:solidFill>
                  <a:schemeClr val="dk2"/>
                </a:solidFill>
                <a:latin typeface="Roboto"/>
                <a:ea typeface="Roboto"/>
                <a:cs typeface="Roboto"/>
                <a:sym typeface="Roboto"/>
              </a:rPr>
              <a:t>Data pre-processing</a:t>
            </a:r>
            <a:endParaRPr sz="2200" dirty="0">
              <a:solidFill>
                <a:schemeClr val="dk2"/>
              </a:solidFill>
              <a:latin typeface="Roboto"/>
              <a:ea typeface="Roboto"/>
              <a:cs typeface="Roboto"/>
              <a:sym typeface="Roboto"/>
            </a:endParaRPr>
          </a:p>
          <a:p>
            <a:pPr marL="457200" lvl="0" indent="-368300" algn="l" rtl="0">
              <a:spcBef>
                <a:spcPts val="0"/>
              </a:spcBef>
              <a:spcAft>
                <a:spcPts val="0"/>
              </a:spcAft>
              <a:buClr>
                <a:schemeClr val="dk2"/>
              </a:buClr>
              <a:buSzPts val="2200"/>
              <a:buFont typeface="Roboto"/>
              <a:buChar char="●"/>
            </a:pPr>
            <a:r>
              <a:rPr lang="en" sz="2200" dirty="0">
                <a:solidFill>
                  <a:schemeClr val="dk2"/>
                </a:solidFill>
                <a:latin typeface="Roboto"/>
                <a:ea typeface="Roboto"/>
                <a:cs typeface="Roboto"/>
                <a:sym typeface="Roboto"/>
              </a:rPr>
              <a:t>Feature extraction</a:t>
            </a:r>
            <a:endParaRPr sz="2200" dirty="0">
              <a:solidFill>
                <a:schemeClr val="dk2"/>
              </a:solidFill>
              <a:latin typeface="Roboto"/>
              <a:ea typeface="Roboto"/>
              <a:cs typeface="Roboto"/>
              <a:sym typeface="Roboto"/>
            </a:endParaRPr>
          </a:p>
          <a:p>
            <a:pPr marL="457200" lvl="0" indent="-368300" algn="l" rtl="0">
              <a:spcBef>
                <a:spcPts val="0"/>
              </a:spcBef>
              <a:spcAft>
                <a:spcPts val="0"/>
              </a:spcAft>
              <a:buClr>
                <a:schemeClr val="dk2"/>
              </a:buClr>
              <a:buSzPts val="2200"/>
              <a:buFont typeface="Roboto"/>
              <a:buChar char="●"/>
            </a:pPr>
            <a:r>
              <a:rPr lang="en" sz="2200" dirty="0">
                <a:solidFill>
                  <a:schemeClr val="dk2"/>
                </a:solidFill>
                <a:latin typeface="Roboto"/>
                <a:ea typeface="Roboto"/>
                <a:cs typeface="Roboto"/>
                <a:sym typeface="Roboto"/>
              </a:rPr>
              <a:t>User input</a:t>
            </a:r>
            <a:endParaRPr sz="2200" dirty="0">
              <a:solidFill>
                <a:schemeClr val="dk2"/>
              </a:solidFill>
              <a:latin typeface="Roboto"/>
              <a:ea typeface="Roboto"/>
              <a:cs typeface="Roboto"/>
              <a:sym typeface="Roboto"/>
            </a:endParaRPr>
          </a:p>
          <a:p>
            <a:pPr marL="457200" lvl="0" indent="-368300" algn="l" rtl="0">
              <a:spcBef>
                <a:spcPts val="0"/>
              </a:spcBef>
              <a:spcAft>
                <a:spcPts val="0"/>
              </a:spcAft>
              <a:buClr>
                <a:schemeClr val="dk2"/>
              </a:buClr>
              <a:buSzPts val="2200"/>
              <a:buFont typeface="Roboto"/>
              <a:buChar char="●"/>
            </a:pPr>
            <a:r>
              <a:rPr lang="en" sz="2200" dirty="0">
                <a:solidFill>
                  <a:schemeClr val="dk2"/>
                </a:solidFill>
                <a:latin typeface="Roboto"/>
                <a:ea typeface="Roboto"/>
                <a:cs typeface="Roboto"/>
                <a:sym typeface="Roboto"/>
              </a:rPr>
              <a:t>Cosine Similarity Algorithm</a:t>
            </a:r>
            <a:endParaRPr sz="2200" dirty="0">
              <a:solidFill>
                <a:schemeClr val="dk2"/>
              </a:solidFill>
              <a:latin typeface="Roboto"/>
              <a:ea typeface="Roboto"/>
              <a:cs typeface="Roboto"/>
              <a:sym typeface="Roboto"/>
            </a:endParaRPr>
          </a:p>
          <a:p>
            <a:pPr marL="457200" lvl="0" indent="-368300" algn="l" rtl="0">
              <a:spcBef>
                <a:spcPts val="0"/>
              </a:spcBef>
              <a:spcAft>
                <a:spcPts val="0"/>
              </a:spcAft>
              <a:buClr>
                <a:schemeClr val="dk2"/>
              </a:buClr>
              <a:buSzPts val="2200"/>
              <a:buFont typeface="Roboto"/>
              <a:buChar char="●"/>
            </a:pPr>
            <a:r>
              <a:rPr lang="en" sz="2200" dirty="0">
                <a:solidFill>
                  <a:schemeClr val="dk2"/>
                </a:solidFill>
                <a:latin typeface="Roboto"/>
                <a:ea typeface="Roboto"/>
                <a:cs typeface="Roboto"/>
                <a:sym typeface="Roboto"/>
              </a:rPr>
              <a:t>Recommended movie list</a:t>
            </a:r>
            <a:endParaRPr sz="2200" dirty="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12050" y="252300"/>
            <a:ext cx="2405400" cy="44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Data Collection: </a:t>
            </a:r>
            <a:endParaRPr/>
          </a:p>
        </p:txBody>
      </p:sp>
      <p:sp>
        <p:nvSpPr>
          <p:cNvPr id="111" name="Google Shape;111;p17"/>
          <p:cNvSpPr txBox="1">
            <a:spLocks noGrp="1"/>
          </p:cNvSpPr>
          <p:nvPr>
            <p:ph type="body" idx="1"/>
          </p:nvPr>
        </p:nvSpPr>
        <p:spPr>
          <a:xfrm>
            <a:off x="412050" y="695100"/>
            <a:ext cx="8497500" cy="104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600" dirty="0"/>
              <a:t>Collecting various details of the movies like the movie name, cast, director, genre etc into an excel sheet.</a:t>
            </a:r>
            <a:endParaRPr sz="1600" dirty="0"/>
          </a:p>
          <a:p>
            <a:pPr marL="0" lvl="0" indent="0" algn="l" rtl="0">
              <a:spcBef>
                <a:spcPts val="1200"/>
              </a:spcBef>
              <a:spcAft>
                <a:spcPts val="1200"/>
              </a:spcAft>
              <a:buNone/>
            </a:pPr>
            <a:r>
              <a:rPr lang="en" sz="1600" dirty="0"/>
              <a:t> </a:t>
            </a:r>
            <a:endParaRPr sz="1600" dirty="0"/>
          </a:p>
        </p:txBody>
      </p:sp>
      <p:sp>
        <p:nvSpPr>
          <p:cNvPr id="112" name="Google Shape;112;p17"/>
          <p:cNvSpPr txBox="1">
            <a:spLocks noGrp="1"/>
          </p:cNvSpPr>
          <p:nvPr>
            <p:ph type="title"/>
          </p:nvPr>
        </p:nvSpPr>
        <p:spPr>
          <a:xfrm>
            <a:off x="412050" y="1441350"/>
            <a:ext cx="2797200" cy="44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Data pre-processing:</a:t>
            </a:r>
            <a:endParaRPr dirty="0"/>
          </a:p>
        </p:txBody>
      </p:sp>
      <p:sp>
        <p:nvSpPr>
          <p:cNvPr id="113" name="Google Shape;113;p17"/>
          <p:cNvSpPr txBox="1">
            <a:spLocks noGrp="1"/>
          </p:cNvSpPr>
          <p:nvPr>
            <p:ph type="body" idx="1"/>
          </p:nvPr>
        </p:nvSpPr>
        <p:spPr>
          <a:xfrm>
            <a:off x="412050" y="1912740"/>
            <a:ext cx="8572500" cy="104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Processing and filtering the missing data from the csv file.</a:t>
            </a:r>
            <a:endParaRPr sz="1600" dirty="0"/>
          </a:p>
          <a:p>
            <a:pPr marL="0" lvl="0" indent="0" algn="l" rtl="0">
              <a:spcBef>
                <a:spcPts val="1200"/>
              </a:spcBef>
              <a:spcAft>
                <a:spcPts val="1200"/>
              </a:spcAft>
              <a:buNone/>
            </a:pPr>
            <a:r>
              <a:rPr lang="en" sz="1600" dirty="0"/>
              <a:t> </a:t>
            </a:r>
            <a:endParaRPr sz="1600" dirty="0"/>
          </a:p>
        </p:txBody>
      </p:sp>
      <p:sp>
        <p:nvSpPr>
          <p:cNvPr id="114" name="Google Shape;114;p17"/>
          <p:cNvSpPr txBox="1">
            <a:spLocks noGrp="1"/>
          </p:cNvSpPr>
          <p:nvPr>
            <p:ph type="title"/>
          </p:nvPr>
        </p:nvSpPr>
        <p:spPr>
          <a:xfrm>
            <a:off x="412050" y="2653350"/>
            <a:ext cx="2911500" cy="44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Feature extraction:</a:t>
            </a:r>
            <a:endParaRPr/>
          </a:p>
        </p:txBody>
      </p:sp>
      <p:sp>
        <p:nvSpPr>
          <p:cNvPr id="115" name="Google Shape;115;p17"/>
          <p:cNvSpPr txBox="1">
            <a:spLocks noGrp="1"/>
          </p:cNvSpPr>
          <p:nvPr>
            <p:ph type="body" idx="1"/>
          </p:nvPr>
        </p:nvSpPr>
        <p:spPr>
          <a:xfrm>
            <a:off x="412050" y="3096150"/>
            <a:ext cx="8497500" cy="104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Converting the textual data to numerical values i.e feature vectors.</a:t>
            </a:r>
            <a:endParaRPr sz="1600"/>
          </a:p>
          <a:p>
            <a:pPr marL="0" lvl="0" indent="0" algn="l" rtl="0">
              <a:spcBef>
                <a:spcPts val="1200"/>
              </a:spcBef>
              <a:spcAft>
                <a:spcPts val="1200"/>
              </a:spcAft>
              <a:buNone/>
            </a:pPr>
            <a:r>
              <a:rPr lang="en" sz="1600"/>
              <a:t> </a:t>
            </a:r>
            <a:endParaRPr sz="1600"/>
          </a:p>
        </p:txBody>
      </p:sp>
      <p:sp>
        <p:nvSpPr>
          <p:cNvPr id="116" name="Google Shape;116;p17"/>
          <p:cNvSpPr txBox="1">
            <a:spLocks noGrp="1"/>
          </p:cNvSpPr>
          <p:nvPr>
            <p:ph type="title"/>
          </p:nvPr>
        </p:nvSpPr>
        <p:spPr>
          <a:xfrm>
            <a:off x="412050" y="3702150"/>
            <a:ext cx="2911500" cy="44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User input:</a:t>
            </a:r>
            <a:endParaRPr/>
          </a:p>
        </p:txBody>
      </p:sp>
      <p:sp>
        <p:nvSpPr>
          <p:cNvPr id="117" name="Google Shape;117;p17"/>
          <p:cNvSpPr txBox="1">
            <a:spLocks noGrp="1"/>
          </p:cNvSpPr>
          <p:nvPr>
            <p:ph type="body" idx="1"/>
          </p:nvPr>
        </p:nvSpPr>
        <p:spPr>
          <a:xfrm>
            <a:off x="412050" y="4144950"/>
            <a:ext cx="8497500" cy="909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600"/>
              <a:t>User to input his/her favorite movie name.</a:t>
            </a:r>
            <a:endParaRPr sz="1600"/>
          </a:p>
          <a:p>
            <a:pPr marL="0" lvl="0" indent="0" algn="l" rtl="0">
              <a:spcBef>
                <a:spcPts val="1200"/>
              </a:spcBef>
              <a:spcAft>
                <a:spcPts val="1200"/>
              </a:spcAft>
              <a:buNone/>
            </a:pPr>
            <a:r>
              <a:rPr lang="en" sz="1600"/>
              <a: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12050" y="252300"/>
            <a:ext cx="3720600" cy="44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Cosine Similarity Algorithm: </a:t>
            </a:r>
            <a:endParaRPr dirty="0"/>
          </a:p>
        </p:txBody>
      </p:sp>
      <p:sp>
        <p:nvSpPr>
          <p:cNvPr id="123" name="Google Shape;123;p18"/>
          <p:cNvSpPr txBox="1">
            <a:spLocks noGrp="1"/>
          </p:cNvSpPr>
          <p:nvPr>
            <p:ph type="body" idx="1"/>
          </p:nvPr>
        </p:nvSpPr>
        <p:spPr>
          <a:xfrm>
            <a:off x="412050" y="584400"/>
            <a:ext cx="8497500" cy="3531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500" dirty="0"/>
              <a:t>This algorithm is used to find the similarity between the vectors and give the similarity score to all the movies based on the user input movie. </a:t>
            </a:r>
          </a:p>
          <a:p>
            <a:pPr marL="0" lvl="0" indent="0" algn="just" rtl="0">
              <a:spcBef>
                <a:spcPts val="0"/>
              </a:spcBef>
              <a:spcAft>
                <a:spcPts val="1200"/>
              </a:spcAft>
              <a:buNone/>
            </a:pPr>
            <a:r>
              <a:rPr lang="en-US" sz="1500" dirty="0"/>
              <a:t>Similarity score ranges from 0 to 1 with 0 being the least similar and 1 being most similar. Cosine similarity matrix is created using </a:t>
            </a:r>
            <a:r>
              <a:rPr lang="en-US" sz="1500" dirty="0" err="1"/>
              <a:t>cosine_similarity</a:t>
            </a:r>
            <a:r>
              <a:rPr lang="en-US" sz="1500" dirty="0"/>
              <a:t>() function present in python’s “</a:t>
            </a:r>
            <a:r>
              <a:rPr lang="en-US" sz="1500" dirty="0" err="1"/>
              <a:t>sklearn.metrics.pairwise</a:t>
            </a:r>
            <a:r>
              <a:rPr lang="en-US" sz="1500" dirty="0"/>
              <a:t>” package. The scores are calculated over the </a:t>
            </a:r>
            <a:r>
              <a:rPr lang="en-US" sz="1500" dirty="0" err="1"/>
              <a:t>combined_info</a:t>
            </a:r>
            <a:r>
              <a:rPr lang="en-US" sz="1500" dirty="0"/>
              <a:t> feature of our dataset which includes genres, keywords, tagline, cast, director of the movies.</a:t>
            </a:r>
          </a:p>
          <a:p>
            <a:pPr marL="0" lvl="0" indent="0" algn="just" rtl="0">
              <a:spcBef>
                <a:spcPts val="0"/>
              </a:spcBef>
              <a:spcAft>
                <a:spcPts val="1200"/>
              </a:spcAft>
              <a:buNone/>
            </a:pPr>
            <a:r>
              <a:rPr lang="en-US" sz="1500" dirty="0"/>
              <a:t> </a:t>
            </a:r>
            <a:endParaRPr lang="en" sz="1500" dirty="0"/>
          </a:p>
          <a:p>
            <a:pPr marL="0" lvl="0" indent="0" algn="l" rtl="0">
              <a:spcBef>
                <a:spcPts val="0"/>
              </a:spcBef>
              <a:spcAft>
                <a:spcPts val="1200"/>
              </a:spcAft>
              <a:buNone/>
            </a:pPr>
            <a:endParaRPr sz="1800" dirty="0"/>
          </a:p>
        </p:txBody>
      </p:sp>
      <p:sp>
        <p:nvSpPr>
          <p:cNvPr id="124" name="Google Shape;124;p18"/>
          <p:cNvSpPr txBox="1">
            <a:spLocks noGrp="1"/>
          </p:cNvSpPr>
          <p:nvPr>
            <p:ph type="title"/>
          </p:nvPr>
        </p:nvSpPr>
        <p:spPr>
          <a:xfrm>
            <a:off x="485775" y="4116300"/>
            <a:ext cx="4605000" cy="44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Recommending movie list:</a:t>
            </a:r>
            <a:endParaRPr dirty="0"/>
          </a:p>
        </p:txBody>
      </p:sp>
      <p:sp>
        <p:nvSpPr>
          <p:cNvPr id="125" name="Google Shape;125;p18"/>
          <p:cNvSpPr txBox="1">
            <a:spLocks noGrp="1"/>
          </p:cNvSpPr>
          <p:nvPr>
            <p:ph type="body" idx="1"/>
          </p:nvPr>
        </p:nvSpPr>
        <p:spPr>
          <a:xfrm>
            <a:off x="485775" y="4439044"/>
            <a:ext cx="8572500" cy="677406"/>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dirty="0"/>
              <a:t>Using the similarity score to recommend various movies related to the input movie.</a:t>
            </a:r>
            <a:endParaRPr sz="5600" dirty="0"/>
          </a:p>
          <a:p>
            <a:pPr marL="0" lvl="0" indent="0" algn="l" rtl="0">
              <a:spcBef>
                <a:spcPts val="1200"/>
              </a:spcBef>
              <a:spcAft>
                <a:spcPts val="1200"/>
              </a:spcAft>
              <a:buNone/>
            </a:pPr>
            <a:r>
              <a:rPr lang="en" sz="1600" dirty="0"/>
              <a:t> </a:t>
            </a:r>
            <a:endParaRPr sz="1600" dirty="0"/>
          </a:p>
        </p:txBody>
      </p:sp>
      <p:pic>
        <p:nvPicPr>
          <p:cNvPr id="3" name="Picture 2">
            <a:extLst>
              <a:ext uri="{FF2B5EF4-FFF2-40B4-BE49-F238E27FC236}">
                <a16:creationId xmlns:a16="http://schemas.microsoft.com/office/drawing/2014/main" id="{46332E33-6CB3-DFDE-8274-B9F500BD0E63}"/>
              </a:ext>
            </a:extLst>
          </p:cNvPr>
          <p:cNvPicPr>
            <a:picLocks noChangeAspect="1"/>
          </p:cNvPicPr>
          <p:nvPr/>
        </p:nvPicPr>
        <p:blipFill>
          <a:blip r:embed="rId3"/>
          <a:stretch>
            <a:fillRect/>
          </a:stretch>
        </p:blipFill>
        <p:spPr>
          <a:xfrm>
            <a:off x="1466817" y="2363103"/>
            <a:ext cx="2271713" cy="1642497"/>
          </a:xfrm>
          <a:prstGeom prst="rect">
            <a:avLst/>
          </a:prstGeom>
        </p:spPr>
      </p:pic>
      <p:pic>
        <p:nvPicPr>
          <p:cNvPr id="5" name="Picture 4">
            <a:extLst>
              <a:ext uri="{FF2B5EF4-FFF2-40B4-BE49-F238E27FC236}">
                <a16:creationId xmlns:a16="http://schemas.microsoft.com/office/drawing/2014/main" id="{18AC76A7-84A1-2D6E-8FD4-08DBC87537D4}"/>
              </a:ext>
            </a:extLst>
          </p:cNvPr>
          <p:cNvPicPr>
            <a:picLocks noChangeAspect="1"/>
          </p:cNvPicPr>
          <p:nvPr/>
        </p:nvPicPr>
        <p:blipFill>
          <a:blip r:embed="rId4"/>
          <a:stretch>
            <a:fillRect/>
          </a:stretch>
        </p:blipFill>
        <p:spPr>
          <a:xfrm>
            <a:off x="4572000" y="2363103"/>
            <a:ext cx="2736056" cy="15861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12050" y="252300"/>
            <a:ext cx="2115600" cy="44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DataSet</a:t>
            </a:r>
            <a:endParaRPr dirty="0"/>
          </a:p>
        </p:txBody>
      </p:sp>
      <p:sp>
        <p:nvSpPr>
          <p:cNvPr id="131" name="Google Shape;131;p19"/>
          <p:cNvSpPr txBox="1"/>
          <p:nvPr/>
        </p:nvSpPr>
        <p:spPr>
          <a:xfrm>
            <a:off x="412050" y="695100"/>
            <a:ext cx="74055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Roboto"/>
                <a:ea typeface="Roboto"/>
                <a:cs typeface="Roboto"/>
                <a:sym typeface="Roboto"/>
              </a:rPr>
              <a:t>The dataset contains a list of about 4803 movies having 24 attributes like movie_name, director, cast, genre etc each.</a:t>
            </a:r>
            <a:endParaRPr sz="1600" dirty="0">
              <a:latin typeface="Roboto"/>
              <a:ea typeface="Roboto"/>
              <a:cs typeface="Roboto"/>
              <a:sym typeface="Roboto"/>
            </a:endParaRPr>
          </a:p>
        </p:txBody>
      </p:sp>
      <p:pic>
        <p:nvPicPr>
          <p:cNvPr id="132" name="Google Shape;132;p19"/>
          <p:cNvPicPr preferRelativeResize="0"/>
          <p:nvPr/>
        </p:nvPicPr>
        <p:blipFill rotWithShape="1">
          <a:blip r:embed="rId3">
            <a:alphaModFix/>
          </a:blip>
          <a:srcRect b="-2616"/>
          <a:stretch/>
        </p:blipFill>
        <p:spPr>
          <a:xfrm>
            <a:off x="507206" y="1541155"/>
            <a:ext cx="8129587" cy="345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Title 2">
            <a:extLst>
              <a:ext uri="{FF2B5EF4-FFF2-40B4-BE49-F238E27FC236}">
                <a16:creationId xmlns:a16="http://schemas.microsoft.com/office/drawing/2014/main" id="{F103D51D-09FF-7CFC-0159-1C5C692153F5}"/>
              </a:ext>
            </a:extLst>
          </p:cNvPr>
          <p:cNvSpPr>
            <a:spLocks noGrp="1"/>
          </p:cNvSpPr>
          <p:nvPr>
            <p:ph type="title"/>
          </p:nvPr>
        </p:nvSpPr>
        <p:spPr>
          <a:xfrm>
            <a:off x="296936" y="162494"/>
            <a:ext cx="2808000" cy="532632"/>
          </a:xfrm>
        </p:spPr>
        <p:txBody>
          <a:bodyPr>
            <a:normAutofit/>
          </a:bodyPr>
          <a:lstStyle/>
          <a:p>
            <a:r>
              <a:rPr lang="en-IN" sz="2200" dirty="0"/>
              <a:t>Experimental Results</a:t>
            </a:r>
          </a:p>
        </p:txBody>
      </p:sp>
      <p:sp>
        <p:nvSpPr>
          <p:cNvPr id="22" name="Google Shape;137;p20">
            <a:extLst>
              <a:ext uri="{FF2B5EF4-FFF2-40B4-BE49-F238E27FC236}">
                <a16:creationId xmlns:a16="http://schemas.microsoft.com/office/drawing/2014/main" id="{B15C7CA9-3199-3073-8798-254662CF67AB}"/>
              </a:ext>
            </a:extLst>
          </p:cNvPr>
          <p:cNvSpPr txBox="1">
            <a:spLocks noGrp="1"/>
          </p:cNvSpPr>
          <p:nvPr>
            <p:ph type="body" idx="1"/>
          </p:nvPr>
        </p:nvSpPr>
        <p:spPr>
          <a:xfrm>
            <a:off x="326464" y="639874"/>
            <a:ext cx="8520600" cy="1021286"/>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400" dirty="0"/>
              <a:t>When the user enters his/her favorite movie, a list of top 30 recommended movie names is given as output.</a:t>
            </a:r>
          </a:p>
          <a:p>
            <a:pPr marL="0" lvl="0" indent="0" algn="just" rtl="0">
              <a:spcBef>
                <a:spcPts val="0"/>
              </a:spcBef>
              <a:spcAft>
                <a:spcPts val="1200"/>
              </a:spcAft>
              <a:buNone/>
            </a:pPr>
            <a:r>
              <a:rPr lang="en-US" sz="1400" dirty="0">
                <a:hlinkClick r:id="rId3"/>
              </a:rPr>
              <a:t>Click here </a:t>
            </a:r>
            <a:r>
              <a:rPr lang="en-US" sz="1400" dirty="0"/>
              <a:t>to view the source code of my project. </a:t>
            </a:r>
            <a:endParaRPr sz="1400" dirty="0"/>
          </a:p>
        </p:txBody>
      </p:sp>
      <p:pic>
        <p:nvPicPr>
          <p:cNvPr id="11" name="Picture 10">
            <a:extLst>
              <a:ext uri="{FF2B5EF4-FFF2-40B4-BE49-F238E27FC236}">
                <a16:creationId xmlns:a16="http://schemas.microsoft.com/office/drawing/2014/main" id="{F5AC49D7-8221-6614-D1ED-BED9A2017360}"/>
              </a:ext>
            </a:extLst>
          </p:cNvPr>
          <p:cNvPicPr>
            <a:picLocks noChangeAspect="1"/>
          </p:cNvPicPr>
          <p:nvPr/>
        </p:nvPicPr>
        <p:blipFill>
          <a:blip r:embed="rId4"/>
          <a:stretch>
            <a:fillRect/>
          </a:stretch>
        </p:blipFill>
        <p:spPr>
          <a:xfrm>
            <a:off x="396240" y="1732384"/>
            <a:ext cx="4091972" cy="2912224"/>
          </a:xfrm>
          <a:prstGeom prst="rect">
            <a:avLst/>
          </a:prstGeom>
        </p:spPr>
      </p:pic>
      <p:pic>
        <p:nvPicPr>
          <p:cNvPr id="13" name="Picture 12">
            <a:extLst>
              <a:ext uri="{FF2B5EF4-FFF2-40B4-BE49-F238E27FC236}">
                <a16:creationId xmlns:a16="http://schemas.microsoft.com/office/drawing/2014/main" id="{C1CDC8AA-BC8A-ED12-B86D-2E40996C833B}"/>
              </a:ext>
            </a:extLst>
          </p:cNvPr>
          <p:cNvPicPr>
            <a:picLocks noChangeAspect="1"/>
          </p:cNvPicPr>
          <p:nvPr/>
        </p:nvPicPr>
        <p:blipFill>
          <a:blip r:embed="rId5"/>
          <a:stretch>
            <a:fillRect/>
          </a:stretch>
        </p:blipFill>
        <p:spPr>
          <a:xfrm>
            <a:off x="4755092" y="1717090"/>
            <a:ext cx="4091972" cy="2927518"/>
          </a:xfrm>
          <a:prstGeom prst="rect">
            <a:avLst/>
          </a:prstGeom>
        </p:spPr>
      </p:pic>
    </p:spTree>
    <p:extLst>
      <p:ext uri="{BB962C8B-B14F-4D97-AF65-F5344CB8AC3E}">
        <p14:creationId xmlns:p14="http://schemas.microsoft.com/office/powerpoint/2010/main" val="364391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body" idx="1"/>
          </p:nvPr>
        </p:nvSpPr>
        <p:spPr>
          <a:xfrm>
            <a:off x="311700" y="1195550"/>
            <a:ext cx="8520600" cy="16101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2000" dirty="0"/>
              <a:t>The future work would be to work on increasing the size of the data set and taking into account even more movie attributes to give accurate recommendations to the user.</a:t>
            </a:r>
            <a:endParaRPr sz="2000" dirty="0"/>
          </a:p>
        </p:txBody>
      </p:sp>
      <p:sp>
        <p:nvSpPr>
          <p:cNvPr id="138" name="Google Shape;138;p20"/>
          <p:cNvSpPr txBox="1"/>
          <p:nvPr/>
        </p:nvSpPr>
        <p:spPr>
          <a:xfrm>
            <a:off x="328575" y="315950"/>
            <a:ext cx="2704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chemeClr val="lt1"/>
                </a:solidFill>
                <a:latin typeface="Roboto"/>
                <a:ea typeface="Roboto"/>
                <a:cs typeface="Roboto"/>
                <a:sym typeface="Roboto"/>
              </a:rPr>
              <a:t>Future Work</a:t>
            </a:r>
            <a:endParaRPr sz="26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Times New Roman</vt:lpstr>
      <vt:lpstr>Arial</vt:lpstr>
      <vt:lpstr>Geometric</vt:lpstr>
      <vt:lpstr>Movie Recommendation System</vt:lpstr>
      <vt:lpstr>Outline</vt:lpstr>
      <vt:lpstr>Introduction</vt:lpstr>
      <vt:lpstr>Methodology</vt:lpstr>
      <vt:lpstr>Data Collection: </vt:lpstr>
      <vt:lpstr>Cosine Similarity Algorithm: </vt:lpstr>
      <vt:lpstr>DataSet</vt:lpstr>
      <vt:lpstr>Experimental 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Mayur Jinde</cp:lastModifiedBy>
  <cp:revision>1</cp:revision>
  <dcterms:modified xsi:type="dcterms:W3CDTF">2022-05-04T16:15:14Z</dcterms:modified>
</cp:coreProperties>
</file>