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4" r:id="rId5"/>
    <p:sldId id="260" r:id="rId6"/>
    <p:sldId id="258" r:id="rId7"/>
    <p:sldId id="261" r:id="rId8"/>
    <p:sldId id="262" r:id="rId9"/>
    <p:sldId id="266" r:id="rId10"/>
    <p:sldId id="267" r:id="rId11"/>
    <p:sldId id="268" r:id="rId12"/>
    <p:sldId id="259"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p:scale>
          <a:sx n="84" d="100"/>
          <a:sy n="84" d="100"/>
        </p:scale>
        <p:origin x="5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2779622_Implementation_of_Strassen's_Algorithm_for_Matrix_Multipl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C22F-81A3-C26B-F058-494B684D8908}"/>
              </a:ext>
            </a:extLst>
          </p:cNvPr>
          <p:cNvSpPr>
            <a:spLocks noGrp="1"/>
          </p:cNvSpPr>
          <p:nvPr>
            <p:ph type="ctrTitle"/>
          </p:nvPr>
        </p:nvSpPr>
        <p:spPr/>
        <p:txBody>
          <a:bodyPr/>
          <a:lstStyle/>
          <a:p>
            <a:r>
              <a:rPr lang="en-IN" sz="6000" b="0" i="0" dirty="0">
                <a:solidFill>
                  <a:srgbClr val="000000"/>
                </a:solidFill>
                <a:effectLst/>
                <a:latin typeface="+mn-lt"/>
              </a:rPr>
              <a:t>Parallelizing Strassen's matrix multiplication</a:t>
            </a:r>
            <a:endParaRPr lang="en-IN" sz="6000" dirty="0">
              <a:latin typeface="+mn-lt"/>
            </a:endParaRPr>
          </a:p>
        </p:txBody>
      </p:sp>
      <p:sp>
        <p:nvSpPr>
          <p:cNvPr id="3" name="Subtitle 2">
            <a:extLst>
              <a:ext uri="{FF2B5EF4-FFF2-40B4-BE49-F238E27FC236}">
                <a16:creationId xmlns:a16="http://schemas.microsoft.com/office/drawing/2014/main" id="{4271909B-0B10-CDF7-B823-31740E667CEE}"/>
              </a:ext>
            </a:extLst>
          </p:cNvPr>
          <p:cNvSpPr>
            <a:spLocks noGrp="1"/>
          </p:cNvSpPr>
          <p:nvPr>
            <p:ph type="subTitle" idx="1"/>
          </p:nvPr>
        </p:nvSpPr>
        <p:spPr>
          <a:xfrm>
            <a:off x="978677" y="4616824"/>
            <a:ext cx="6039164" cy="1922033"/>
          </a:xfrm>
        </p:spPr>
        <p:txBody>
          <a:bodyPr/>
          <a:lstStyle/>
          <a:p>
            <a:r>
              <a:rPr lang="en-US" dirty="0"/>
              <a:t>Group Members:</a:t>
            </a:r>
          </a:p>
          <a:p>
            <a:pPr marL="0" lvl="0" indent="0" algn="l" rtl="0">
              <a:spcBef>
                <a:spcPts val="0"/>
              </a:spcBef>
              <a:spcAft>
                <a:spcPts val="0"/>
              </a:spcAft>
              <a:buNone/>
            </a:pPr>
            <a:r>
              <a:rPr lang="en-US" dirty="0"/>
              <a:t>	</a:t>
            </a:r>
            <a:r>
              <a:rPr lang="en-US" sz="2200" dirty="0" err="1">
                <a:ea typeface="Fira Sans Condensed Light"/>
                <a:cs typeface="Dubai Medium" panose="020B0603030403030204" pitchFamily="34" charset="-78"/>
                <a:sym typeface="Fira Sans Condensed Light"/>
              </a:rPr>
              <a:t>Sanket</a:t>
            </a:r>
            <a:r>
              <a:rPr lang="en-US" sz="2200" dirty="0">
                <a:ea typeface="Fira Sans Condensed Light"/>
                <a:cs typeface="Dubai Medium" panose="020B0603030403030204" pitchFamily="34" charset="-78"/>
                <a:sym typeface="Fira Sans Condensed Light"/>
              </a:rPr>
              <a:t> </a:t>
            </a:r>
            <a:r>
              <a:rPr lang="en-US" sz="2200" dirty="0" err="1">
                <a:ea typeface="Fira Sans Condensed Light"/>
                <a:cs typeface="Dubai Medium" panose="020B0603030403030204" pitchFamily="34" charset="-78"/>
                <a:sym typeface="Fira Sans Condensed Light"/>
              </a:rPr>
              <a:t>Hanagandi</a:t>
            </a:r>
            <a:r>
              <a:rPr lang="en-US" sz="2200" dirty="0">
                <a:ea typeface="Fira Sans Condensed Light"/>
                <a:cs typeface="Dubai Medium" panose="020B0603030403030204" pitchFamily="34" charset="-78"/>
                <a:sym typeface="Fira Sans Condensed Light"/>
              </a:rPr>
              <a:t> – 201IT154</a:t>
            </a:r>
          </a:p>
          <a:p>
            <a:pPr marL="0" lvl="0" indent="0" algn="l" rtl="0">
              <a:spcBef>
                <a:spcPts val="0"/>
              </a:spcBef>
              <a:spcAft>
                <a:spcPts val="0"/>
              </a:spcAft>
              <a:buNone/>
            </a:pPr>
            <a:r>
              <a:rPr lang="en-US" sz="2200" dirty="0">
                <a:ea typeface="Fira Sans Condensed Light"/>
                <a:cs typeface="Dubai Medium" panose="020B0603030403030204" pitchFamily="34" charset="-78"/>
                <a:sym typeface="Fira Sans Condensed Light"/>
              </a:rPr>
              <a:t>	Mayur Jinde            </a:t>
            </a:r>
            <a:r>
              <a:rPr lang="en-US" dirty="0">
                <a:ea typeface="Fira Sans Condensed Light"/>
                <a:cs typeface="Dubai Medium" panose="020B0603030403030204" pitchFamily="34" charset="-78"/>
                <a:sym typeface="Fira Sans Condensed Light"/>
              </a:rPr>
              <a:t>–</a:t>
            </a:r>
            <a:r>
              <a:rPr lang="en-US" sz="2200" dirty="0">
                <a:ea typeface="Fira Sans Condensed Light"/>
                <a:cs typeface="Dubai Medium" panose="020B0603030403030204" pitchFamily="34" charset="-78"/>
                <a:sym typeface="Fira Sans Condensed Light"/>
              </a:rPr>
              <a:t> 201IT135</a:t>
            </a:r>
          </a:p>
          <a:p>
            <a:pPr marL="0" lvl="0" indent="0" algn="l" rtl="0">
              <a:spcBef>
                <a:spcPts val="0"/>
              </a:spcBef>
              <a:spcAft>
                <a:spcPts val="0"/>
              </a:spcAft>
              <a:buNone/>
            </a:pPr>
            <a:r>
              <a:rPr lang="en-US" dirty="0">
                <a:ea typeface="Fira Sans Condensed Light"/>
                <a:cs typeface="Dubai Medium" panose="020B0603030403030204" pitchFamily="34" charset="-78"/>
                <a:sym typeface="Fira Sans Condensed Light"/>
              </a:rPr>
              <a:t>	</a:t>
            </a:r>
            <a:r>
              <a:rPr lang="en-US" dirty="0" err="1">
                <a:ea typeface="Fira Sans Condensed Light"/>
                <a:cs typeface="Dubai Medium" panose="020B0603030403030204" pitchFamily="34" charset="-78"/>
                <a:sym typeface="Fira Sans Condensed Light"/>
              </a:rPr>
              <a:t>Shaulendra</a:t>
            </a:r>
            <a:r>
              <a:rPr lang="en-US" dirty="0">
                <a:ea typeface="Fira Sans Condensed Light"/>
                <a:cs typeface="Dubai Medium" panose="020B0603030403030204" pitchFamily="34" charset="-78"/>
                <a:sym typeface="Fira Sans Condensed Light"/>
              </a:rPr>
              <a:t> Kumar – 201IT159</a:t>
            </a:r>
            <a:endParaRPr lang="en-US" sz="2200" dirty="0">
              <a:ea typeface="Fira Sans Condensed Light"/>
              <a:cs typeface="Dubai Medium" panose="020B0603030403030204" pitchFamily="34" charset="-78"/>
              <a:sym typeface="Fira Sans Condensed Light"/>
            </a:endParaRPr>
          </a:p>
          <a:p>
            <a:endParaRPr lang="en-IN" dirty="0"/>
          </a:p>
        </p:txBody>
      </p:sp>
      <p:sp>
        <p:nvSpPr>
          <p:cNvPr id="4" name="Subtitle 2">
            <a:extLst>
              <a:ext uri="{FF2B5EF4-FFF2-40B4-BE49-F238E27FC236}">
                <a16:creationId xmlns:a16="http://schemas.microsoft.com/office/drawing/2014/main" id="{515B7E07-1BD6-2F7F-8405-F33414F87943}"/>
              </a:ext>
            </a:extLst>
          </p:cNvPr>
          <p:cNvSpPr txBox="1">
            <a:spLocks/>
          </p:cNvSpPr>
          <p:nvPr/>
        </p:nvSpPr>
        <p:spPr>
          <a:xfrm>
            <a:off x="9932894" y="319143"/>
            <a:ext cx="1918447" cy="71179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2800" dirty="0"/>
              <a:t>Group 34</a:t>
            </a:r>
            <a:endParaRPr lang="en-IN" sz="2800" dirty="0"/>
          </a:p>
        </p:txBody>
      </p:sp>
      <p:sp>
        <p:nvSpPr>
          <p:cNvPr id="5" name="Subtitle 2">
            <a:extLst>
              <a:ext uri="{FF2B5EF4-FFF2-40B4-BE49-F238E27FC236}">
                <a16:creationId xmlns:a16="http://schemas.microsoft.com/office/drawing/2014/main" id="{E3A737E0-BB47-07D4-B395-D4B9883C84D3}"/>
              </a:ext>
            </a:extLst>
          </p:cNvPr>
          <p:cNvSpPr txBox="1">
            <a:spLocks/>
          </p:cNvSpPr>
          <p:nvPr/>
        </p:nvSpPr>
        <p:spPr>
          <a:xfrm>
            <a:off x="3998259" y="319143"/>
            <a:ext cx="2348753" cy="71179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2800" dirty="0"/>
              <a:t>IT301 Project</a:t>
            </a:r>
            <a:endParaRPr lang="en-IN" sz="2800" dirty="0"/>
          </a:p>
        </p:txBody>
      </p:sp>
    </p:spTree>
    <p:extLst>
      <p:ext uri="{BB962C8B-B14F-4D97-AF65-F5344CB8AC3E}">
        <p14:creationId xmlns:p14="http://schemas.microsoft.com/office/powerpoint/2010/main" val="381145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683F-4FDA-A495-04FA-E504FD81B290}"/>
              </a:ext>
            </a:extLst>
          </p:cNvPr>
          <p:cNvSpPr>
            <a:spLocks noGrp="1"/>
          </p:cNvSpPr>
          <p:nvPr>
            <p:ph type="title"/>
          </p:nvPr>
        </p:nvSpPr>
        <p:spPr>
          <a:xfrm>
            <a:off x="589160" y="197044"/>
            <a:ext cx="4449184" cy="964244"/>
          </a:xfrm>
        </p:spPr>
        <p:txBody>
          <a:bodyPr/>
          <a:lstStyle/>
          <a:p>
            <a:r>
              <a:rPr lang="en-US" dirty="0"/>
              <a:t>MPI</a:t>
            </a:r>
            <a:endParaRPr lang="en-IN" dirty="0"/>
          </a:p>
        </p:txBody>
      </p:sp>
      <p:sp>
        <p:nvSpPr>
          <p:cNvPr id="3" name="Content Placeholder 2">
            <a:extLst>
              <a:ext uri="{FF2B5EF4-FFF2-40B4-BE49-F238E27FC236}">
                <a16:creationId xmlns:a16="http://schemas.microsoft.com/office/drawing/2014/main" id="{58521D92-A55C-648C-E364-447745D96118}"/>
              </a:ext>
            </a:extLst>
          </p:cNvPr>
          <p:cNvSpPr>
            <a:spLocks noGrp="1"/>
          </p:cNvSpPr>
          <p:nvPr>
            <p:ph idx="1"/>
          </p:nvPr>
        </p:nvSpPr>
        <p:spPr>
          <a:xfrm>
            <a:off x="848061" y="1241700"/>
            <a:ext cx="5040675" cy="5213964"/>
          </a:xfrm>
        </p:spPr>
        <p:txBody>
          <a:bodyPr>
            <a:normAutofit lnSpcReduction="10000"/>
          </a:bodyPr>
          <a:lstStyle/>
          <a:p>
            <a:pPr>
              <a:lnSpc>
                <a:spcPct val="100000"/>
              </a:lnSpc>
            </a:pPr>
            <a:r>
              <a:rPr lang="en-US" sz="2000" dirty="0"/>
              <a:t>It is a standardized system that allows exchange of messages between multiple computers running a program across distributed memory. The same program is executed by multiple processes leading to parallelism.</a:t>
            </a:r>
          </a:p>
          <a:p>
            <a:pPr>
              <a:lnSpc>
                <a:spcPct val="100000"/>
              </a:lnSpc>
            </a:pPr>
            <a:r>
              <a:rPr lang="en-US" sz="2000" dirty="0"/>
              <a:t>To perform parallel execution of matrix multiplication, the MPI environment is initialized with 8 processes. Each process has a rank assigned to it, starting from rank 0 to rank 7. The initial 7 sub-problems or recursive calls are assigned to processes with rank 1 to rank 7. So, the process with rank 1 executes the 1st recursive call, the process with rank 2 executes the 2nd recursive call, and so on.</a:t>
            </a:r>
          </a:p>
        </p:txBody>
      </p:sp>
      <p:pic>
        <p:nvPicPr>
          <p:cNvPr id="5" name="Picture 4">
            <a:extLst>
              <a:ext uri="{FF2B5EF4-FFF2-40B4-BE49-F238E27FC236}">
                <a16:creationId xmlns:a16="http://schemas.microsoft.com/office/drawing/2014/main" id="{C81BE034-B53F-F4DE-D9A7-6B315A0597E7}"/>
              </a:ext>
            </a:extLst>
          </p:cNvPr>
          <p:cNvPicPr>
            <a:picLocks noChangeAspect="1"/>
          </p:cNvPicPr>
          <p:nvPr/>
        </p:nvPicPr>
        <p:blipFill>
          <a:blip r:embed="rId2"/>
          <a:stretch>
            <a:fillRect/>
          </a:stretch>
        </p:blipFill>
        <p:spPr>
          <a:xfrm>
            <a:off x="6838824" y="1033272"/>
            <a:ext cx="3639952" cy="5330952"/>
          </a:xfrm>
          <a:prstGeom prst="rect">
            <a:avLst/>
          </a:prstGeom>
        </p:spPr>
      </p:pic>
      <p:sp>
        <p:nvSpPr>
          <p:cNvPr id="8" name="TextBox 7">
            <a:extLst>
              <a:ext uri="{FF2B5EF4-FFF2-40B4-BE49-F238E27FC236}">
                <a16:creationId xmlns:a16="http://schemas.microsoft.com/office/drawing/2014/main" id="{5BC8B879-424F-D9D4-4085-8DFB5CAC9774}"/>
              </a:ext>
            </a:extLst>
          </p:cNvPr>
          <p:cNvSpPr txBox="1"/>
          <p:nvPr/>
        </p:nvSpPr>
        <p:spPr>
          <a:xfrm>
            <a:off x="7747254" y="493776"/>
            <a:ext cx="2503170" cy="369332"/>
          </a:xfrm>
          <a:prstGeom prst="rect">
            <a:avLst/>
          </a:prstGeom>
          <a:noFill/>
        </p:spPr>
        <p:txBody>
          <a:bodyPr wrap="square">
            <a:spAutoFit/>
          </a:bodyPr>
          <a:lstStyle/>
          <a:p>
            <a:r>
              <a:rPr lang="en-US" dirty="0"/>
              <a:t>Pseudo code </a:t>
            </a:r>
            <a:endParaRPr lang="en-IN" dirty="0"/>
          </a:p>
        </p:txBody>
      </p:sp>
    </p:spTree>
    <p:extLst>
      <p:ext uri="{BB962C8B-B14F-4D97-AF65-F5344CB8AC3E}">
        <p14:creationId xmlns:p14="http://schemas.microsoft.com/office/powerpoint/2010/main" val="132202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683F-4FDA-A495-04FA-E504FD81B290}"/>
              </a:ext>
            </a:extLst>
          </p:cNvPr>
          <p:cNvSpPr>
            <a:spLocks noGrp="1"/>
          </p:cNvSpPr>
          <p:nvPr>
            <p:ph type="title"/>
          </p:nvPr>
        </p:nvSpPr>
        <p:spPr>
          <a:xfrm>
            <a:off x="589160" y="197044"/>
            <a:ext cx="4449184" cy="964244"/>
          </a:xfrm>
        </p:spPr>
        <p:txBody>
          <a:bodyPr/>
          <a:lstStyle/>
          <a:p>
            <a:r>
              <a:rPr lang="en-US" dirty="0" err="1"/>
              <a:t>cuda</a:t>
            </a:r>
            <a:endParaRPr lang="en-IN" dirty="0"/>
          </a:p>
        </p:txBody>
      </p:sp>
      <p:sp>
        <p:nvSpPr>
          <p:cNvPr id="3" name="Content Placeholder 2">
            <a:extLst>
              <a:ext uri="{FF2B5EF4-FFF2-40B4-BE49-F238E27FC236}">
                <a16:creationId xmlns:a16="http://schemas.microsoft.com/office/drawing/2014/main" id="{58521D92-A55C-648C-E364-447745D96118}"/>
              </a:ext>
            </a:extLst>
          </p:cNvPr>
          <p:cNvSpPr>
            <a:spLocks noGrp="1"/>
          </p:cNvSpPr>
          <p:nvPr>
            <p:ph idx="1"/>
          </p:nvPr>
        </p:nvSpPr>
        <p:spPr>
          <a:xfrm>
            <a:off x="848061" y="1241700"/>
            <a:ext cx="4976667" cy="4985364"/>
          </a:xfrm>
        </p:spPr>
        <p:txBody>
          <a:bodyPr>
            <a:normAutofit/>
          </a:bodyPr>
          <a:lstStyle/>
          <a:p>
            <a:pPr>
              <a:lnSpc>
                <a:spcPct val="100000"/>
              </a:lnSpc>
            </a:pPr>
            <a:r>
              <a:rPr lang="en-US" sz="2000" dirty="0"/>
              <a:t>CUDA is an Application Programming Interface (API) that harnesses the power of Graphical Processing Units (GPUs) to perform parallelism. It is a parallel computing platform developed by NVIDIA for performing parallel computation on GPUs.</a:t>
            </a:r>
          </a:p>
          <a:p>
            <a:pPr>
              <a:lnSpc>
                <a:spcPct val="100000"/>
              </a:lnSpc>
            </a:pPr>
            <a:r>
              <a:rPr lang="en-US" sz="2000" dirty="0"/>
              <a:t>As CUDA specializes in performing computationally intensive, highly parallel tasks thus, it can be used to perform parallel computation of Matrix multiplication.</a:t>
            </a:r>
          </a:p>
          <a:p>
            <a:pPr>
              <a:lnSpc>
                <a:spcPct val="100000"/>
              </a:lnSpc>
            </a:pPr>
            <a:endParaRPr lang="en-US" sz="2000" dirty="0"/>
          </a:p>
          <a:p>
            <a:pPr>
              <a:lnSpc>
                <a:spcPct val="100000"/>
              </a:lnSpc>
            </a:pPr>
            <a:endParaRPr lang="en-US" sz="2000" dirty="0"/>
          </a:p>
        </p:txBody>
      </p:sp>
      <p:sp>
        <p:nvSpPr>
          <p:cNvPr id="8" name="TextBox 7">
            <a:extLst>
              <a:ext uri="{FF2B5EF4-FFF2-40B4-BE49-F238E27FC236}">
                <a16:creationId xmlns:a16="http://schemas.microsoft.com/office/drawing/2014/main" id="{5BC8B879-424F-D9D4-4085-8DFB5CAC9774}"/>
              </a:ext>
            </a:extLst>
          </p:cNvPr>
          <p:cNvSpPr txBox="1"/>
          <p:nvPr/>
        </p:nvSpPr>
        <p:spPr>
          <a:xfrm>
            <a:off x="7747702" y="679166"/>
            <a:ext cx="2503170" cy="369332"/>
          </a:xfrm>
          <a:prstGeom prst="rect">
            <a:avLst/>
          </a:prstGeom>
          <a:noFill/>
        </p:spPr>
        <p:txBody>
          <a:bodyPr wrap="square">
            <a:spAutoFit/>
          </a:bodyPr>
          <a:lstStyle/>
          <a:p>
            <a:r>
              <a:rPr lang="en-US" dirty="0"/>
              <a:t>Pseudo code </a:t>
            </a:r>
            <a:endParaRPr lang="en-IN" dirty="0"/>
          </a:p>
        </p:txBody>
      </p:sp>
      <p:pic>
        <p:nvPicPr>
          <p:cNvPr id="6" name="Picture 5">
            <a:extLst>
              <a:ext uri="{FF2B5EF4-FFF2-40B4-BE49-F238E27FC236}">
                <a16:creationId xmlns:a16="http://schemas.microsoft.com/office/drawing/2014/main" id="{5016E632-4ADA-6574-A0B3-B4CE9CB5D003}"/>
              </a:ext>
            </a:extLst>
          </p:cNvPr>
          <p:cNvPicPr>
            <a:picLocks noChangeAspect="1"/>
          </p:cNvPicPr>
          <p:nvPr/>
        </p:nvPicPr>
        <p:blipFill>
          <a:blip r:embed="rId2"/>
          <a:stretch>
            <a:fillRect/>
          </a:stretch>
        </p:blipFill>
        <p:spPr>
          <a:xfrm>
            <a:off x="6882099" y="1241700"/>
            <a:ext cx="4234377" cy="4107540"/>
          </a:xfrm>
          <a:prstGeom prst="rect">
            <a:avLst/>
          </a:prstGeom>
        </p:spPr>
      </p:pic>
    </p:spTree>
    <p:extLst>
      <p:ext uri="{BB962C8B-B14F-4D97-AF65-F5344CB8AC3E}">
        <p14:creationId xmlns:p14="http://schemas.microsoft.com/office/powerpoint/2010/main" val="32994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0BA15E-AF0F-0C74-DB74-F84DCE062F02}"/>
              </a:ext>
            </a:extLst>
          </p:cNvPr>
          <p:cNvPicPr>
            <a:picLocks noChangeAspect="1"/>
          </p:cNvPicPr>
          <p:nvPr/>
        </p:nvPicPr>
        <p:blipFill>
          <a:blip r:embed="rId2"/>
          <a:stretch>
            <a:fillRect/>
          </a:stretch>
        </p:blipFill>
        <p:spPr>
          <a:xfrm>
            <a:off x="2760864" y="1606091"/>
            <a:ext cx="6019080" cy="4694125"/>
          </a:xfrm>
          <a:prstGeom prst="rect">
            <a:avLst/>
          </a:prstGeom>
        </p:spPr>
      </p:pic>
      <p:sp>
        <p:nvSpPr>
          <p:cNvPr id="6" name="Title 5">
            <a:extLst>
              <a:ext uri="{FF2B5EF4-FFF2-40B4-BE49-F238E27FC236}">
                <a16:creationId xmlns:a16="http://schemas.microsoft.com/office/drawing/2014/main" id="{6757477B-64CA-BE7B-B50E-540AE0B2D3BC}"/>
              </a:ext>
            </a:extLst>
          </p:cNvPr>
          <p:cNvSpPr>
            <a:spLocks noGrp="1"/>
          </p:cNvSpPr>
          <p:nvPr>
            <p:ph type="title"/>
          </p:nvPr>
        </p:nvSpPr>
        <p:spPr>
          <a:xfrm>
            <a:off x="557784" y="435659"/>
            <a:ext cx="5952744" cy="713232"/>
          </a:xfrm>
        </p:spPr>
        <p:txBody>
          <a:bodyPr>
            <a:normAutofit fontScale="90000"/>
          </a:bodyPr>
          <a:lstStyle/>
          <a:p>
            <a:r>
              <a:rPr lang="en-US" dirty="0" err="1"/>
              <a:t>Comparision</a:t>
            </a:r>
            <a:r>
              <a:rPr lang="en-US" dirty="0"/>
              <a:t> graph</a:t>
            </a:r>
            <a:endParaRPr lang="en-IN" dirty="0"/>
          </a:p>
        </p:txBody>
      </p:sp>
    </p:spTree>
    <p:extLst>
      <p:ext uri="{BB962C8B-B14F-4D97-AF65-F5344CB8AC3E}">
        <p14:creationId xmlns:p14="http://schemas.microsoft.com/office/powerpoint/2010/main" val="409426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A9D6-18B8-F7DD-9AC8-073C3C0D5347}"/>
              </a:ext>
            </a:extLst>
          </p:cNvPr>
          <p:cNvSpPr>
            <a:spLocks noGrp="1"/>
          </p:cNvSpPr>
          <p:nvPr>
            <p:ph type="title"/>
          </p:nvPr>
        </p:nvSpPr>
        <p:spPr>
          <a:xfrm>
            <a:off x="980201" y="2624328"/>
            <a:ext cx="10058400" cy="1609344"/>
          </a:xfrm>
        </p:spPr>
        <p:txBody>
          <a:bodyPr/>
          <a:lstStyle/>
          <a:p>
            <a:r>
              <a:rPr lang="en-US" dirty="0"/>
              <a:t>Thank you</a:t>
            </a:r>
            <a:endParaRPr lang="en-IN" dirty="0"/>
          </a:p>
        </p:txBody>
      </p:sp>
    </p:spTree>
    <p:extLst>
      <p:ext uri="{BB962C8B-B14F-4D97-AF65-F5344CB8AC3E}">
        <p14:creationId xmlns:p14="http://schemas.microsoft.com/office/powerpoint/2010/main" val="343621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5522-C5B2-2B27-4F08-9BD83AFC0792}"/>
              </a:ext>
            </a:extLst>
          </p:cNvPr>
          <p:cNvSpPr>
            <a:spLocks noGrp="1"/>
          </p:cNvSpPr>
          <p:nvPr>
            <p:ph type="title"/>
          </p:nvPr>
        </p:nvSpPr>
        <p:spPr>
          <a:xfrm>
            <a:off x="1110098" y="0"/>
            <a:ext cx="3587408" cy="1609344"/>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5F41028-523D-7CD5-8C85-40CF8353DB4D}"/>
              </a:ext>
            </a:extLst>
          </p:cNvPr>
          <p:cNvSpPr>
            <a:spLocks noGrp="1"/>
          </p:cNvSpPr>
          <p:nvPr>
            <p:ph idx="1"/>
          </p:nvPr>
        </p:nvSpPr>
        <p:spPr>
          <a:xfrm>
            <a:off x="1021213" y="1906255"/>
            <a:ext cx="10149573" cy="3535322"/>
          </a:xfrm>
        </p:spPr>
        <p:txBody>
          <a:bodyPr>
            <a:normAutofit/>
          </a:bodyPr>
          <a:lstStyle/>
          <a:p>
            <a:pPr>
              <a:lnSpc>
                <a:spcPct val="100000"/>
              </a:lnSpc>
            </a:pPr>
            <a:r>
              <a:rPr lang="en-US" dirty="0"/>
              <a:t>Matrix Multiplication is possibly one of the most important matrix operations and is actively employed in multiple scientific and engineering applications. </a:t>
            </a:r>
          </a:p>
          <a:p>
            <a:pPr>
              <a:lnSpc>
                <a:spcPct val="100000"/>
              </a:lnSpc>
            </a:pPr>
            <a:r>
              <a:rPr lang="en-US" dirty="0"/>
              <a:t>But the main problem faced during computing the product of matrices is that matrix multiplication is a computationally intensive algorithm. </a:t>
            </a:r>
          </a:p>
          <a:p>
            <a:pPr>
              <a:lnSpc>
                <a:spcPct val="100000"/>
              </a:lnSpc>
            </a:pPr>
            <a:r>
              <a:rPr lang="en-US" dirty="0"/>
              <a:t>The worst time complexity of the traditional or naive Matrix Multiplication algorithm is O(n^3) due to which this algorithm is not suitable for larger sizes of matrices. </a:t>
            </a:r>
          </a:p>
          <a:p>
            <a:pPr>
              <a:lnSpc>
                <a:spcPct val="100000"/>
              </a:lnSpc>
            </a:pPr>
            <a:r>
              <a:rPr lang="en-US" dirty="0"/>
              <a:t>Strassen's Matrix Multiplication Algorithm is a newer and interesting approach to compute the product of matrices and manages to reduce the worst time complexity. </a:t>
            </a:r>
            <a:endParaRPr lang="en-IN" dirty="0"/>
          </a:p>
        </p:txBody>
      </p:sp>
    </p:spTree>
    <p:extLst>
      <p:ext uri="{BB962C8B-B14F-4D97-AF65-F5344CB8AC3E}">
        <p14:creationId xmlns:p14="http://schemas.microsoft.com/office/powerpoint/2010/main" val="41176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0D12-8BFD-7CDF-612C-EE22BAB71CAA}"/>
              </a:ext>
            </a:extLst>
          </p:cNvPr>
          <p:cNvSpPr>
            <a:spLocks noGrp="1"/>
          </p:cNvSpPr>
          <p:nvPr>
            <p:ph type="title"/>
          </p:nvPr>
        </p:nvSpPr>
        <p:spPr>
          <a:xfrm>
            <a:off x="926412" y="0"/>
            <a:ext cx="10058400" cy="1609344"/>
          </a:xfrm>
        </p:spPr>
        <p:txBody>
          <a:bodyPr/>
          <a:lstStyle/>
          <a:p>
            <a:r>
              <a:rPr lang="en-US" dirty="0"/>
              <a:t>Research Paper</a:t>
            </a:r>
            <a:endParaRPr lang="en-IN" dirty="0"/>
          </a:p>
        </p:txBody>
      </p:sp>
      <p:sp>
        <p:nvSpPr>
          <p:cNvPr id="3" name="Content Placeholder 2">
            <a:extLst>
              <a:ext uri="{FF2B5EF4-FFF2-40B4-BE49-F238E27FC236}">
                <a16:creationId xmlns:a16="http://schemas.microsoft.com/office/drawing/2014/main" id="{1E497EDA-28D2-986C-D96F-5191A1D5F7BC}"/>
              </a:ext>
            </a:extLst>
          </p:cNvPr>
          <p:cNvSpPr>
            <a:spLocks noGrp="1"/>
          </p:cNvSpPr>
          <p:nvPr>
            <p:ph idx="1"/>
          </p:nvPr>
        </p:nvSpPr>
        <p:spPr>
          <a:xfrm>
            <a:off x="926412" y="1717997"/>
            <a:ext cx="10058400" cy="4050792"/>
          </a:xfrm>
        </p:spPr>
        <p:txBody>
          <a:bodyPr/>
          <a:lstStyle/>
          <a:p>
            <a:r>
              <a:rPr lang="en-US" dirty="0"/>
              <a:t>Click </a:t>
            </a:r>
            <a:r>
              <a:rPr lang="en-US" dirty="0">
                <a:hlinkClick r:id="rId2"/>
              </a:rPr>
              <a:t>here</a:t>
            </a:r>
            <a:r>
              <a:rPr lang="en-US" dirty="0"/>
              <a:t> for the Research Paper link</a:t>
            </a:r>
          </a:p>
          <a:p>
            <a:endParaRPr lang="en-US" dirty="0"/>
          </a:p>
          <a:p>
            <a:r>
              <a:rPr lang="en-IN" dirty="0"/>
              <a:t>Implementation of Strassen's Algorithm for Matrix Multiplication</a:t>
            </a:r>
          </a:p>
          <a:p>
            <a:r>
              <a:rPr lang="en-IN" dirty="0"/>
              <a:t>   Steven Huss-Lederman </a:t>
            </a:r>
          </a:p>
          <a:p>
            <a:r>
              <a:rPr lang="en-IN" dirty="0"/>
              <a:t>   Elaine M. Jacobson </a:t>
            </a:r>
          </a:p>
          <a:p>
            <a:r>
              <a:rPr lang="en-IN" dirty="0"/>
              <a:t>   Jeremy R. Johnson </a:t>
            </a:r>
          </a:p>
          <a:p>
            <a:r>
              <a:rPr lang="en-IN" dirty="0"/>
              <a:t>   Anna Tsao </a:t>
            </a:r>
          </a:p>
          <a:p>
            <a:r>
              <a:rPr lang="en-IN" dirty="0"/>
              <a:t>   Thomas Turnbull </a:t>
            </a:r>
          </a:p>
        </p:txBody>
      </p:sp>
    </p:spTree>
    <p:extLst>
      <p:ext uri="{BB962C8B-B14F-4D97-AF65-F5344CB8AC3E}">
        <p14:creationId xmlns:p14="http://schemas.microsoft.com/office/powerpoint/2010/main" val="289319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7275-17EF-D5E4-0AEC-CA6C3ACD8658}"/>
              </a:ext>
            </a:extLst>
          </p:cNvPr>
          <p:cNvSpPr>
            <a:spLocks noGrp="1"/>
          </p:cNvSpPr>
          <p:nvPr>
            <p:ph type="title"/>
          </p:nvPr>
        </p:nvSpPr>
        <p:spPr>
          <a:xfrm>
            <a:off x="720225" y="80682"/>
            <a:ext cx="5026151" cy="1416424"/>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AFDE2EE6-B804-2BCA-7F13-EE349EAF05A2}"/>
              </a:ext>
            </a:extLst>
          </p:cNvPr>
          <p:cNvSpPr>
            <a:spLocks noGrp="1"/>
          </p:cNvSpPr>
          <p:nvPr>
            <p:ph idx="1"/>
          </p:nvPr>
        </p:nvSpPr>
        <p:spPr>
          <a:xfrm>
            <a:off x="804004" y="1785676"/>
            <a:ext cx="10201373" cy="3854669"/>
          </a:xfrm>
        </p:spPr>
        <p:txBody>
          <a:bodyPr>
            <a:normAutofit fontScale="62500" lnSpcReduction="20000"/>
          </a:bodyPr>
          <a:lstStyle/>
          <a:p>
            <a:pPr>
              <a:lnSpc>
                <a:spcPct val="120000"/>
              </a:lnSpc>
            </a:pPr>
            <a:r>
              <a:rPr lang="en-US" sz="3200" i="0" dirty="0">
                <a:solidFill>
                  <a:srgbClr val="333333"/>
                </a:solidFill>
                <a:effectLst/>
                <a:latin typeface="Rockwell" panose="02060603020205020403" pitchFamily="18" charset="0"/>
              </a:rPr>
              <a:t>There has been some, although not much work related to implementing Strassen’s algorithm on the GPU. Li, </a:t>
            </a:r>
            <a:r>
              <a:rPr lang="en-US" sz="3200" i="0" dirty="0" err="1">
                <a:solidFill>
                  <a:srgbClr val="333333"/>
                </a:solidFill>
                <a:effectLst/>
                <a:latin typeface="Rockwell" panose="02060603020205020403" pitchFamily="18" charset="0"/>
              </a:rPr>
              <a:t>Ranka</a:t>
            </a:r>
            <a:r>
              <a:rPr lang="en-US" sz="3200" i="0" dirty="0">
                <a:solidFill>
                  <a:srgbClr val="333333"/>
                </a:solidFill>
                <a:effectLst/>
                <a:latin typeface="Rockwell" panose="02060603020205020403" pitchFamily="18" charset="0"/>
              </a:rPr>
              <a:t> and </a:t>
            </a:r>
            <a:r>
              <a:rPr lang="en-US" sz="3200" i="0" dirty="0" err="1">
                <a:solidFill>
                  <a:srgbClr val="333333"/>
                </a:solidFill>
                <a:effectLst/>
                <a:latin typeface="Rockwell" panose="02060603020205020403" pitchFamily="18" charset="0"/>
              </a:rPr>
              <a:t>Sahni</a:t>
            </a:r>
            <a:r>
              <a:rPr lang="en-US" sz="3200" i="0" dirty="0">
                <a:solidFill>
                  <a:srgbClr val="333333"/>
                </a:solidFill>
                <a:effectLst/>
                <a:latin typeface="Rockwell" panose="02060603020205020403" pitchFamily="18" charset="0"/>
              </a:rPr>
              <a:t> have implemented Strassen’s algorithm on GPU, but they have not talked about the recursion limit. Arafat, </a:t>
            </a:r>
            <a:r>
              <a:rPr lang="en-US" sz="3200" i="0" dirty="0" err="1">
                <a:solidFill>
                  <a:srgbClr val="333333"/>
                </a:solidFill>
                <a:effectLst/>
                <a:latin typeface="Rockwell" panose="02060603020205020403" pitchFamily="18" charset="0"/>
              </a:rPr>
              <a:t>Elango</a:t>
            </a:r>
            <a:r>
              <a:rPr lang="en-US" sz="3200" i="0" dirty="0">
                <a:solidFill>
                  <a:srgbClr val="333333"/>
                </a:solidFill>
                <a:effectLst/>
                <a:latin typeface="Rockwell" panose="02060603020205020403" pitchFamily="18" charset="0"/>
              </a:rPr>
              <a:t> and </a:t>
            </a:r>
            <a:r>
              <a:rPr lang="en-US" sz="3200" i="0" dirty="0" err="1">
                <a:solidFill>
                  <a:srgbClr val="333333"/>
                </a:solidFill>
                <a:effectLst/>
                <a:latin typeface="Rockwell" panose="02060603020205020403" pitchFamily="18" charset="0"/>
              </a:rPr>
              <a:t>Sadayappan</a:t>
            </a:r>
            <a:r>
              <a:rPr lang="en-US" sz="3200" i="0" dirty="0">
                <a:solidFill>
                  <a:srgbClr val="333333"/>
                </a:solidFill>
                <a:effectLst/>
                <a:latin typeface="Rockwell" panose="02060603020205020403" pitchFamily="18" charset="0"/>
              </a:rPr>
              <a:t> have implemented Strassen-Winograd’s algorithm for matrix multiplication on the GPU. </a:t>
            </a:r>
          </a:p>
          <a:p>
            <a:pPr>
              <a:lnSpc>
                <a:spcPct val="120000"/>
              </a:lnSpc>
            </a:pPr>
            <a:r>
              <a:rPr lang="en-US" sz="3200" i="0" dirty="0">
                <a:solidFill>
                  <a:srgbClr val="333333"/>
                </a:solidFill>
                <a:effectLst/>
                <a:latin typeface="Rockwell" panose="02060603020205020403" pitchFamily="18" charset="0"/>
              </a:rPr>
              <a:t>They’ve also discussed about a cutoff point, where the algorithm switches from Strassen’s algorithm to the classic method. </a:t>
            </a:r>
            <a:r>
              <a:rPr lang="en-US" sz="3200" i="0" dirty="0" err="1">
                <a:solidFill>
                  <a:srgbClr val="333333"/>
                </a:solidFill>
                <a:effectLst/>
                <a:latin typeface="Rockwell" panose="02060603020205020403" pitchFamily="18" charset="0"/>
              </a:rPr>
              <a:t>Yugopuspito</a:t>
            </a:r>
            <a:r>
              <a:rPr lang="en-US" sz="3200" i="0" dirty="0">
                <a:solidFill>
                  <a:srgbClr val="333333"/>
                </a:solidFill>
                <a:effectLst/>
                <a:latin typeface="Rockwell" panose="02060603020205020403" pitchFamily="18" charset="0"/>
              </a:rPr>
              <a:t>, </a:t>
            </a:r>
            <a:r>
              <a:rPr lang="en-US" sz="3200" i="0" dirty="0" err="1">
                <a:solidFill>
                  <a:srgbClr val="333333"/>
                </a:solidFill>
                <a:effectLst/>
                <a:latin typeface="Rockwell" panose="02060603020205020403" pitchFamily="18" charset="0"/>
              </a:rPr>
              <a:t>Sutrisno</a:t>
            </a:r>
            <a:r>
              <a:rPr lang="en-US" sz="3200" i="0" dirty="0">
                <a:solidFill>
                  <a:srgbClr val="333333"/>
                </a:solidFill>
                <a:effectLst/>
                <a:latin typeface="Rockwell" panose="02060603020205020403" pitchFamily="18" charset="0"/>
              </a:rPr>
              <a:t>, and </a:t>
            </a:r>
            <a:r>
              <a:rPr lang="en-US" sz="3200" i="0" dirty="0" err="1">
                <a:solidFill>
                  <a:srgbClr val="333333"/>
                </a:solidFill>
                <a:effectLst/>
                <a:latin typeface="Rockwell" panose="02060603020205020403" pitchFamily="18" charset="0"/>
              </a:rPr>
              <a:t>Hudi</a:t>
            </a:r>
            <a:r>
              <a:rPr lang="en-US" sz="3200" i="0" dirty="0">
                <a:solidFill>
                  <a:srgbClr val="333333"/>
                </a:solidFill>
                <a:effectLst/>
                <a:latin typeface="Rockwell" panose="02060603020205020403" pitchFamily="18" charset="0"/>
              </a:rPr>
              <a:t> have talked about managing the memory required for implementing Strassen’s algorithm. </a:t>
            </a:r>
          </a:p>
          <a:p>
            <a:pPr>
              <a:lnSpc>
                <a:spcPct val="120000"/>
              </a:lnSpc>
            </a:pPr>
            <a:r>
              <a:rPr lang="en-US" sz="3200" i="0" dirty="0">
                <a:solidFill>
                  <a:srgbClr val="333333"/>
                </a:solidFill>
                <a:effectLst/>
                <a:latin typeface="Rockwell" panose="02060603020205020403" pitchFamily="18" charset="0"/>
              </a:rPr>
              <a:t>Since it is a recursive algorithm, multiple matrices are declared at each step, and hence the memory required is quite large. Khan, Al- Mouhamed </a:t>
            </a:r>
            <a:r>
              <a:rPr lang="en-US" sz="2900" i="0" dirty="0">
                <a:solidFill>
                  <a:srgbClr val="333333"/>
                </a:solidFill>
                <a:effectLst/>
                <a:latin typeface="Rockwell" panose="02060603020205020403" pitchFamily="18" charset="0"/>
              </a:rPr>
              <a:t>and Fatayer have further developed a method to optimize Strassen’s algorithm on GPU.</a:t>
            </a:r>
          </a:p>
          <a:p>
            <a:pPr algn="l"/>
            <a:endParaRPr lang="en-US" b="0" i="0" dirty="0">
              <a:solidFill>
                <a:srgbClr val="333333"/>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1923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7275-17EF-D5E4-0AEC-CA6C3ACD8658}"/>
              </a:ext>
            </a:extLst>
          </p:cNvPr>
          <p:cNvSpPr>
            <a:spLocks noGrp="1"/>
          </p:cNvSpPr>
          <p:nvPr>
            <p:ph type="title"/>
          </p:nvPr>
        </p:nvSpPr>
        <p:spPr>
          <a:xfrm>
            <a:off x="765048" y="0"/>
            <a:ext cx="10058400" cy="1609344"/>
          </a:xfrm>
        </p:spPr>
        <p:txBody>
          <a:bodyPr/>
          <a:lstStyle/>
          <a:p>
            <a:r>
              <a:rPr lang="en-US" dirty="0"/>
              <a:t>Naïve Matrix multiplication</a:t>
            </a:r>
            <a:endParaRPr lang="en-IN" dirty="0"/>
          </a:p>
        </p:txBody>
      </p:sp>
      <p:sp>
        <p:nvSpPr>
          <p:cNvPr id="3" name="Content Placeholder 2">
            <a:extLst>
              <a:ext uri="{FF2B5EF4-FFF2-40B4-BE49-F238E27FC236}">
                <a16:creationId xmlns:a16="http://schemas.microsoft.com/office/drawing/2014/main" id="{AFDE2EE6-B804-2BCA-7F13-EE349EAF05A2}"/>
              </a:ext>
            </a:extLst>
          </p:cNvPr>
          <p:cNvSpPr>
            <a:spLocks noGrp="1"/>
          </p:cNvSpPr>
          <p:nvPr>
            <p:ph idx="1"/>
          </p:nvPr>
        </p:nvSpPr>
        <p:spPr>
          <a:xfrm>
            <a:off x="905436" y="2133599"/>
            <a:ext cx="5989942" cy="2841811"/>
          </a:xfrm>
        </p:spPr>
        <p:txBody>
          <a:bodyPr/>
          <a:lstStyle/>
          <a:p>
            <a:r>
              <a:rPr lang="en-US" b="1" i="0" dirty="0">
                <a:solidFill>
                  <a:srgbClr val="333333"/>
                </a:solidFill>
                <a:effectLst/>
                <a:latin typeface="Rockwell" panose="02060603020205020403" pitchFamily="18" charset="0"/>
              </a:rPr>
              <a:t>Matrix multiplication,</a:t>
            </a:r>
            <a:r>
              <a:rPr lang="en-US" b="0" i="0" dirty="0">
                <a:solidFill>
                  <a:srgbClr val="333333"/>
                </a:solidFill>
                <a:effectLst/>
                <a:latin typeface="Rockwell" panose="02060603020205020403" pitchFamily="18" charset="0"/>
              </a:rPr>
              <a:t> also known as matrix product and the multiplication of two matrices, produces a single matrix.</a:t>
            </a:r>
          </a:p>
          <a:p>
            <a:pPr algn="l"/>
            <a:r>
              <a:rPr lang="en-US" b="0" i="0" dirty="0">
                <a:solidFill>
                  <a:srgbClr val="333333"/>
                </a:solidFill>
                <a:effectLst/>
                <a:latin typeface="Rockwell" panose="02060603020205020403" pitchFamily="18" charset="0"/>
              </a:rPr>
              <a:t>If A and B are the two matrices, then the product of the two matrices A and B are denoted by: </a:t>
            </a:r>
            <a:r>
              <a:rPr lang="en-US" b="1" i="0" dirty="0">
                <a:solidFill>
                  <a:srgbClr val="333333"/>
                </a:solidFill>
                <a:effectLst/>
                <a:latin typeface="Rockwell" panose="02060603020205020403" pitchFamily="18" charset="0"/>
              </a:rPr>
              <a:t>X = AB</a:t>
            </a:r>
            <a:endParaRPr lang="en-US" b="0" i="0" dirty="0">
              <a:solidFill>
                <a:srgbClr val="333333"/>
              </a:solidFill>
              <a:effectLst/>
              <a:latin typeface="Rockwell" panose="02060603020205020403" pitchFamily="18" charset="0"/>
            </a:endParaRPr>
          </a:p>
          <a:p>
            <a:pPr algn="l"/>
            <a:r>
              <a:rPr lang="en-US" b="0" i="0" dirty="0">
                <a:solidFill>
                  <a:srgbClr val="333333"/>
                </a:solidFill>
                <a:effectLst/>
                <a:latin typeface="Rockwell" panose="02060603020205020403" pitchFamily="18" charset="0"/>
              </a:rPr>
              <a:t>Hence, the product of two matrices is the dot product of the two matrices. </a:t>
            </a:r>
          </a:p>
          <a:p>
            <a:pPr algn="l"/>
            <a:endParaRPr lang="en-US" b="0" i="0" dirty="0">
              <a:solidFill>
                <a:srgbClr val="333333"/>
              </a:solidFill>
              <a:effectLst/>
              <a:latin typeface="Rockwell" panose="02060603020205020403" pitchFamily="18" charset="0"/>
            </a:endParaRPr>
          </a:p>
          <a:p>
            <a:pPr algn="l"/>
            <a:endParaRPr lang="en-US" b="0" i="0" dirty="0">
              <a:solidFill>
                <a:srgbClr val="333333"/>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A2C354D5-0F7F-549B-7834-0088E32A1A5D}"/>
              </a:ext>
            </a:extLst>
          </p:cNvPr>
          <p:cNvPicPr>
            <a:picLocks noChangeAspect="1"/>
          </p:cNvPicPr>
          <p:nvPr/>
        </p:nvPicPr>
        <p:blipFill>
          <a:blip r:embed="rId2"/>
          <a:stretch>
            <a:fillRect/>
          </a:stretch>
        </p:blipFill>
        <p:spPr>
          <a:xfrm>
            <a:off x="7412281" y="1954311"/>
            <a:ext cx="4053576" cy="2949376"/>
          </a:xfrm>
          <a:prstGeom prst="rect">
            <a:avLst/>
          </a:prstGeom>
        </p:spPr>
      </p:pic>
    </p:spTree>
    <p:extLst>
      <p:ext uri="{BB962C8B-B14F-4D97-AF65-F5344CB8AC3E}">
        <p14:creationId xmlns:p14="http://schemas.microsoft.com/office/powerpoint/2010/main" val="129859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A41A-42DA-CD69-F7B2-39A9628B8814}"/>
              </a:ext>
            </a:extLst>
          </p:cNvPr>
          <p:cNvSpPr>
            <a:spLocks noGrp="1"/>
          </p:cNvSpPr>
          <p:nvPr>
            <p:ph type="title"/>
          </p:nvPr>
        </p:nvSpPr>
        <p:spPr>
          <a:xfrm>
            <a:off x="875493" y="0"/>
            <a:ext cx="9075329" cy="1269132"/>
          </a:xfrm>
        </p:spPr>
        <p:txBody>
          <a:bodyPr/>
          <a:lstStyle/>
          <a:p>
            <a:r>
              <a:rPr lang="en-US" dirty="0"/>
              <a:t>Strassen’s METHODOLOGY</a:t>
            </a:r>
            <a:endParaRPr lang="en-IN" dirty="0"/>
          </a:p>
        </p:txBody>
      </p:sp>
      <p:sp>
        <p:nvSpPr>
          <p:cNvPr id="3" name="Content Placeholder 2">
            <a:extLst>
              <a:ext uri="{FF2B5EF4-FFF2-40B4-BE49-F238E27FC236}">
                <a16:creationId xmlns:a16="http://schemas.microsoft.com/office/drawing/2014/main" id="{CDE63A8B-AF02-8A57-E381-5174CC4F5AF7}"/>
              </a:ext>
            </a:extLst>
          </p:cNvPr>
          <p:cNvSpPr>
            <a:spLocks noGrp="1"/>
          </p:cNvSpPr>
          <p:nvPr>
            <p:ph idx="1"/>
          </p:nvPr>
        </p:nvSpPr>
        <p:spPr>
          <a:xfrm>
            <a:off x="875493" y="1269132"/>
            <a:ext cx="10142130" cy="4970303"/>
          </a:xfrm>
        </p:spPr>
        <p:txBody>
          <a:bodyPr>
            <a:normAutofit lnSpcReduction="10000"/>
          </a:bodyPr>
          <a:lstStyle/>
          <a:p>
            <a:pPr>
              <a:lnSpc>
                <a:spcPct val="100000"/>
              </a:lnSpc>
            </a:pPr>
            <a:r>
              <a:rPr lang="en-US" sz="2000" dirty="0"/>
              <a:t>Strassen's Matrix Multiplication Algorithm uses a Divide and Conquer approach to bring down the time complexity to approximately O(n^2.81). But this approach has its own shortcomings as this algorithm is potentially more memory intensive and has a larger constant factor which makes this algorithm unsuitable for multiplication of smaller matrices. </a:t>
            </a:r>
          </a:p>
          <a:p>
            <a:pPr>
              <a:lnSpc>
                <a:spcPct val="100000"/>
              </a:lnSpc>
            </a:pPr>
            <a:r>
              <a:rPr lang="en-US" sz="2000" dirty="0"/>
              <a:t>This project focuses on improving the execution time of matrix multiplication by using standard parallel computing practices to perform parallel matrix multiplication. </a:t>
            </a:r>
          </a:p>
          <a:p>
            <a:pPr>
              <a:lnSpc>
                <a:spcPct val="100000"/>
              </a:lnSpc>
            </a:pPr>
            <a:r>
              <a:rPr lang="en-US" sz="2000" dirty="0"/>
              <a:t>OpenMP, MPI are used to develop algorithms by combining the naive matrix multiplication algorithm and Strassen's matrix multiplication algorithm to create hybrid algorithms which allow parallel computation of matrix multiplication to give better results in the form of smaller execution time. </a:t>
            </a:r>
          </a:p>
          <a:p>
            <a:pPr>
              <a:lnSpc>
                <a:spcPct val="100000"/>
              </a:lnSpc>
            </a:pPr>
            <a:r>
              <a:rPr lang="en-US" sz="2000" dirty="0"/>
              <a:t>The algorithms are written in C++ programming language and results produced by each of the parallel hybrid algorithms are analyzed to decide which algorithm works the best.</a:t>
            </a:r>
            <a:endParaRPr lang="en-IN" sz="2000" dirty="0"/>
          </a:p>
          <a:p>
            <a:endParaRPr lang="en-IN" dirty="0"/>
          </a:p>
        </p:txBody>
      </p:sp>
    </p:spTree>
    <p:extLst>
      <p:ext uri="{BB962C8B-B14F-4D97-AF65-F5344CB8AC3E}">
        <p14:creationId xmlns:p14="http://schemas.microsoft.com/office/powerpoint/2010/main" val="341359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CC1-4C8A-0B3B-B98B-1E885DD9A230}"/>
              </a:ext>
            </a:extLst>
          </p:cNvPr>
          <p:cNvSpPr>
            <a:spLocks noGrp="1"/>
          </p:cNvSpPr>
          <p:nvPr>
            <p:ph type="title"/>
          </p:nvPr>
        </p:nvSpPr>
        <p:spPr>
          <a:xfrm>
            <a:off x="845730" y="0"/>
            <a:ext cx="7939681" cy="1102121"/>
          </a:xfrm>
        </p:spPr>
        <p:txBody>
          <a:bodyPr>
            <a:normAutofit/>
          </a:bodyPr>
          <a:lstStyle/>
          <a:p>
            <a:r>
              <a:rPr lang="en-US" dirty="0"/>
              <a:t>algorithm</a:t>
            </a:r>
            <a:endParaRPr lang="en-IN" dirty="0"/>
          </a:p>
        </p:txBody>
      </p:sp>
      <p:pic>
        <p:nvPicPr>
          <p:cNvPr id="4" name="Picture 3">
            <a:extLst>
              <a:ext uri="{FF2B5EF4-FFF2-40B4-BE49-F238E27FC236}">
                <a16:creationId xmlns:a16="http://schemas.microsoft.com/office/drawing/2014/main" id="{45671BAA-4F49-D3D5-079A-B007CDFF85B2}"/>
              </a:ext>
            </a:extLst>
          </p:cNvPr>
          <p:cNvPicPr>
            <a:picLocks noChangeAspect="1"/>
          </p:cNvPicPr>
          <p:nvPr/>
        </p:nvPicPr>
        <p:blipFill>
          <a:blip r:embed="rId2"/>
          <a:stretch>
            <a:fillRect/>
          </a:stretch>
        </p:blipFill>
        <p:spPr>
          <a:xfrm>
            <a:off x="2645708" y="1000819"/>
            <a:ext cx="5368996" cy="5453769"/>
          </a:xfrm>
          <a:prstGeom prst="rect">
            <a:avLst/>
          </a:prstGeom>
        </p:spPr>
      </p:pic>
    </p:spTree>
    <p:extLst>
      <p:ext uri="{BB962C8B-B14F-4D97-AF65-F5344CB8AC3E}">
        <p14:creationId xmlns:p14="http://schemas.microsoft.com/office/powerpoint/2010/main" val="361667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683F-4FDA-A495-04FA-E504FD81B290}"/>
              </a:ext>
            </a:extLst>
          </p:cNvPr>
          <p:cNvSpPr>
            <a:spLocks noGrp="1"/>
          </p:cNvSpPr>
          <p:nvPr>
            <p:ph type="title"/>
          </p:nvPr>
        </p:nvSpPr>
        <p:spPr>
          <a:xfrm>
            <a:off x="872624" y="233620"/>
            <a:ext cx="7410764" cy="922827"/>
          </a:xfrm>
        </p:spPr>
        <p:txBody>
          <a:bodyPr/>
          <a:lstStyle/>
          <a:p>
            <a:r>
              <a:rPr lang="en-US" dirty="0"/>
              <a:t>Comparison plot</a:t>
            </a:r>
            <a:endParaRPr lang="en-IN" dirty="0"/>
          </a:p>
        </p:txBody>
      </p:sp>
      <p:pic>
        <p:nvPicPr>
          <p:cNvPr id="4" name="Picture 3">
            <a:extLst>
              <a:ext uri="{FF2B5EF4-FFF2-40B4-BE49-F238E27FC236}">
                <a16:creationId xmlns:a16="http://schemas.microsoft.com/office/drawing/2014/main" id="{8708AA98-D09E-3037-F3B6-45A50F1E63A3}"/>
              </a:ext>
            </a:extLst>
          </p:cNvPr>
          <p:cNvPicPr>
            <a:picLocks noChangeAspect="1"/>
          </p:cNvPicPr>
          <p:nvPr/>
        </p:nvPicPr>
        <p:blipFill>
          <a:blip r:embed="rId2"/>
          <a:stretch>
            <a:fillRect/>
          </a:stretch>
        </p:blipFill>
        <p:spPr>
          <a:xfrm>
            <a:off x="2326900" y="1506630"/>
            <a:ext cx="6613259" cy="4912099"/>
          </a:xfrm>
          <a:prstGeom prst="rect">
            <a:avLst/>
          </a:prstGeom>
        </p:spPr>
      </p:pic>
    </p:spTree>
    <p:extLst>
      <p:ext uri="{BB962C8B-B14F-4D97-AF65-F5344CB8AC3E}">
        <p14:creationId xmlns:p14="http://schemas.microsoft.com/office/powerpoint/2010/main" val="1698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683F-4FDA-A495-04FA-E504FD81B290}"/>
              </a:ext>
            </a:extLst>
          </p:cNvPr>
          <p:cNvSpPr>
            <a:spLocks noGrp="1"/>
          </p:cNvSpPr>
          <p:nvPr>
            <p:ph type="title"/>
          </p:nvPr>
        </p:nvSpPr>
        <p:spPr>
          <a:xfrm>
            <a:off x="561728" y="215332"/>
            <a:ext cx="4449184" cy="964244"/>
          </a:xfrm>
        </p:spPr>
        <p:txBody>
          <a:bodyPr/>
          <a:lstStyle/>
          <a:p>
            <a:r>
              <a:rPr lang="en-US" dirty="0" err="1"/>
              <a:t>Openmp</a:t>
            </a:r>
            <a:r>
              <a:rPr lang="en-US" dirty="0"/>
              <a:t> </a:t>
            </a:r>
            <a:endParaRPr lang="en-IN" dirty="0"/>
          </a:p>
        </p:txBody>
      </p:sp>
      <p:sp>
        <p:nvSpPr>
          <p:cNvPr id="3" name="Content Placeholder 2">
            <a:extLst>
              <a:ext uri="{FF2B5EF4-FFF2-40B4-BE49-F238E27FC236}">
                <a16:creationId xmlns:a16="http://schemas.microsoft.com/office/drawing/2014/main" id="{58521D92-A55C-648C-E364-447745D96118}"/>
              </a:ext>
            </a:extLst>
          </p:cNvPr>
          <p:cNvSpPr>
            <a:spLocks noGrp="1"/>
          </p:cNvSpPr>
          <p:nvPr>
            <p:ph idx="1"/>
          </p:nvPr>
        </p:nvSpPr>
        <p:spPr>
          <a:xfrm>
            <a:off x="875493" y="1269132"/>
            <a:ext cx="5040675" cy="5213964"/>
          </a:xfrm>
        </p:spPr>
        <p:txBody>
          <a:bodyPr>
            <a:normAutofit/>
          </a:bodyPr>
          <a:lstStyle/>
          <a:p>
            <a:pPr>
              <a:lnSpc>
                <a:spcPct val="100000"/>
              </a:lnSpc>
            </a:pPr>
            <a:r>
              <a:rPr lang="en-US" sz="2000" dirty="0"/>
              <a:t>OpenMP(Open Multi-Processing) is an application programming interface that is explicitly used to perform multi-threaded, shared memory parallelism. The proposed algorithm uses the concept of OpenMP tasks and collapsing of for loops to enable parallel execution of matrix multiplication using OpenMP.</a:t>
            </a:r>
          </a:p>
          <a:p>
            <a:pPr>
              <a:lnSpc>
                <a:spcPct val="100000"/>
              </a:lnSpc>
            </a:pPr>
            <a:r>
              <a:rPr lang="en-US" dirty="0"/>
              <a:t>An OpenMP task is created for each of the 7 recursive calls in Strassen’s algorithm as shown in Algorithm 3, which enables the computation of matrices S1, S2,..., S7 parallelly leading to better performance.</a:t>
            </a:r>
            <a:endParaRPr lang="en-IN" dirty="0"/>
          </a:p>
        </p:txBody>
      </p:sp>
      <p:pic>
        <p:nvPicPr>
          <p:cNvPr id="6" name="Picture 5">
            <a:extLst>
              <a:ext uri="{FF2B5EF4-FFF2-40B4-BE49-F238E27FC236}">
                <a16:creationId xmlns:a16="http://schemas.microsoft.com/office/drawing/2014/main" id="{6276D669-7640-F200-CACF-53F91BB00A90}"/>
              </a:ext>
            </a:extLst>
          </p:cNvPr>
          <p:cNvPicPr>
            <a:picLocks noChangeAspect="1"/>
          </p:cNvPicPr>
          <p:nvPr/>
        </p:nvPicPr>
        <p:blipFill>
          <a:blip r:embed="rId2"/>
          <a:stretch>
            <a:fillRect/>
          </a:stretch>
        </p:blipFill>
        <p:spPr>
          <a:xfrm>
            <a:off x="7181090" y="814253"/>
            <a:ext cx="3725447" cy="5824292"/>
          </a:xfrm>
          <a:prstGeom prst="rect">
            <a:avLst/>
          </a:prstGeom>
        </p:spPr>
      </p:pic>
      <p:sp>
        <p:nvSpPr>
          <p:cNvPr id="8" name="TextBox 7">
            <a:extLst>
              <a:ext uri="{FF2B5EF4-FFF2-40B4-BE49-F238E27FC236}">
                <a16:creationId xmlns:a16="http://schemas.microsoft.com/office/drawing/2014/main" id="{F9A255C2-EA18-7C6E-7ABF-A67DDFA50752}"/>
              </a:ext>
            </a:extLst>
          </p:cNvPr>
          <p:cNvSpPr txBox="1"/>
          <p:nvPr/>
        </p:nvSpPr>
        <p:spPr>
          <a:xfrm>
            <a:off x="7818120" y="333142"/>
            <a:ext cx="1801368" cy="369332"/>
          </a:xfrm>
          <a:prstGeom prst="rect">
            <a:avLst/>
          </a:prstGeom>
          <a:noFill/>
        </p:spPr>
        <p:txBody>
          <a:bodyPr wrap="square">
            <a:spAutoFit/>
          </a:bodyPr>
          <a:lstStyle/>
          <a:p>
            <a:r>
              <a:rPr lang="en-US" dirty="0"/>
              <a:t>Pseudo code </a:t>
            </a:r>
            <a:endParaRPr lang="en-IN" dirty="0"/>
          </a:p>
        </p:txBody>
      </p:sp>
    </p:spTree>
    <p:extLst>
      <p:ext uri="{BB962C8B-B14F-4D97-AF65-F5344CB8AC3E}">
        <p14:creationId xmlns:p14="http://schemas.microsoft.com/office/powerpoint/2010/main" val="1417679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193</TotalTime>
  <Words>796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Rockwell</vt:lpstr>
      <vt:lpstr>Rockwell Condensed</vt:lpstr>
      <vt:lpstr>Wingdings</vt:lpstr>
      <vt:lpstr>Wood Type</vt:lpstr>
      <vt:lpstr>Parallelizing Strassen's matrix multiplication</vt:lpstr>
      <vt:lpstr>Introduction</vt:lpstr>
      <vt:lpstr>Research Paper</vt:lpstr>
      <vt:lpstr>LITERATURE SURVEY</vt:lpstr>
      <vt:lpstr>Naïve Matrix multiplication</vt:lpstr>
      <vt:lpstr>Strassen’s METHODOLOGY</vt:lpstr>
      <vt:lpstr>algorithm</vt:lpstr>
      <vt:lpstr>Comparison plot</vt:lpstr>
      <vt:lpstr>Openmp </vt:lpstr>
      <vt:lpstr>MPI</vt:lpstr>
      <vt:lpstr>cuda</vt:lpstr>
      <vt:lpstr>Comparision graph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Strassen's matrix multiplication</dc:title>
  <dc:creator>Mayur Jinde</dc:creator>
  <cp:lastModifiedBy>Mayur Jinde</cp:lastModifiedBy>
  <cp:revision>5</cp:revision>
  <dcterms:created xsi:type="dcterms:W3CDTF">2022-10-11T03:28:00Z</dcterms:created>
  <dcterms:modified xsi:type="dcterms:W3CDTF">2022-11-06T17:11:58Z</dcterms:modified>
</cp:coreProperties>
</file>