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5" r:id="rId4"/>
    <p:sldId id="258" r:id="rId5"/>
    <p:sldId id="259" r:id="rId6"/>
    <p:sldId id="261" r:id="rId7"/>
    <p:sldId id="263" r:id="rId8"/>
    <p:sldId id="264" r:id="rId9"/>
  </p:sldIdLst>
  <p:sldSz cx="9144000" cy="5143500" type="screen16x9"/>
  <p:notesSz cx="6858000" cy="9144000"/>
  <p:embeddedFontLst>
    <p:embeddedFont>
      <p:font typeface="Maven Pro" panose="020B0604020202020204" charset="0"/>
      <p:regular r:id="rId11"/>
      <p:bold r:id="rId12"/>
    </p:embeddedFont>
    <p:embeddedFont>
      <p:font typeface="Share Tech"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BWq8L/XonaWsaSf93lxItT4VM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61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77d44bb8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77d44bb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4"/>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14"/>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14"/>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4"/>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4"/>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4"/>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4"/>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14"/>
          <p:cNvGrpSpPr/>
          <p:nvPr/>
        </p:nvGrpSpPr>
        <p:grpSpPr>
          <a:xfrm>
            <a:off x="8263682" y="-434366"/>
            <a:ext cx="188886" cy="1181532"/>
            <a:chOff x="2877432" y="975334"/>
            <a:chExt cx="188886" cy="1181532"/>
          </a:xfrm>
        </p:grpSpPr>
        <p:sp>
          <p:nvSpPr>
            <p:cNvPr id="18" name="Google Shape;18;p1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14"/>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14"/>
          <p:cNvGrpSpPr/>
          <p:nvPr/>
        </p:nvGrpSpPr>
        <p:grpSpPr>
          <a:xfrm>
            <a:off x="3090746" y="-533657"/>
            <a:ext cx="98059" cy="1147595"/>
            <a:chOff x="3347921" y="16006"/>
            <a:chExt cx="98059" cy="1147595"/>
          </a:xfrm>
        </p:grpSpPr>
        <p:sp>
          <p:nvSpPr>
            <p:cNvPr id="23" name="Google Shape;23;p1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14"/>
          <p:cNvGrpSpPr/>
          <p:nvPr/>
        </p:nvGrpSpPr>
        <p:grpSpPr>
          <a:xfrm>
            <a:off x="4892771" y="-340112"/>
            <a:ext cx="121172" cy="760495"/>
            <a:chOff x="5245196" y="3136513"/>
            <a:chExt cx="121172" cy="760495"/>
          </a:xfrm>
        </p:grpSpPr>
        <p:sp>
          <p:nvSpPr>
            <p:cNvPr id="26" name="Google Shape;26;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14"/>
          <p:cNvGrpSpPr/>
          <p:nvPr/>
        </p:nvGrpSpPr>
        <p:grpSpPr>
          <a:xfrm>
            <a:off x="250617" y="2402301"/>
            <a:ext cx="188650" cy="2468355"/>
            <a:chOff x="250617" y="2402301"/>
            <a:chExt cx="188650" cy="2468355"/>
          </a:xfrm>
        </p:grpSpPr>
        <p:sp>
          <p:nvSpPr>
            <p:cNvPr id="29" name="Google Shape;29;p14"/>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14"/>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14"/>
          <p:cNvGrpSpPr/>
          <p:nvPr/>
        </p:nvGrpSpPr>
        <p:grpSpPr>
          <a:xfrm>
            <a:off x="2038689" y="173907"/>
            <a:ext cx="57599" cy="831799"/>
            <a:chOff x="2038689" y="173907"/>
            <a:chExt cx="57599" cy="831799"/>
          </a:xfrm>
        </p:grpSpPr>
        <p:sp>
          <p:nvSpPr>
            <p:cNvPr id="36" name="Google Shape;36;p1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15"/>
          <p:cNvSpPr txBox="1">
            <a:spLocks noGrp="1"/>
          </p:cNvSpPr>
          <p:nvPr>
            <p:ph type="body" idx="1"/>
          </p:nvPr>
        </p:nvSpPr>
        <p:spPr>
          <a:xfrm>
            <a:off x="618306" y="2199025"/>
            <a:ext cx="1905900" cy="1296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15"/>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 name="Google Shape;45;p15"/>
          <p:cNvGrpSpPr/>
          <p:nvPr/>
        </p:nvGrpSpPr>
        <p:grpSpPr>
          <a:xfrm>
            <a:off x="6626134" y="-164562"/>
            <a:ext cx="121172" cy="760495"/>
            <a:chOff x="5245196" y="3136513"/>
            <a:chExt cx="121172" cy="760495"/>
          </a:xfrm>
        </p:grpSpPr>
        <p:sp>
          <p:nvSpPr>
            <p:cNvPr id="46" name="Google Shape;46;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2" name="Google Shape;52;p16"/>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6"/>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6"/>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6"/>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6"/>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6"/>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16"/>
          <p:cNvGrpSpPr/>
          <p:nvPr/>
        </p:nvGrpSpPr>
        <p:grpSpPr>
          <a:xfrm>
            <a:off x="8263682" y="-434366"/>
            <a:ext cx="188886" cy="1181532"/>
            <a:chOff x="2877432" y="975334"/>
            <a:chExt cx="188886" cy="1181532"/>
          </a:xfrm>
        </p:grpSpPr>
        <p:sp>
          <p:nvSpPr>
            <p:cNvPr id="59" name="Google Shape;59;p16"/>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6"/>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6"/>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16"/>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6"/>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6"/>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16"/>
          <p:cNvGrpSpPr/>
          <p:nvPr/>
        </p:nvGrpSpPr>
        <p:grpSpPr>
          <a:xfrm>
            <a:off x="3090746" y="-533657"/>
            <a:ext cx="98059" cy="1147595"/>
            <a:chOff x="3347921" y="16006"/>
            <a:chExt cx="98059" cy="1147595"/>
          </a:xfrm>
        </p:grpSpPr>
        <p:sp>
          <p:nvSpPr>
            <p:cNvPr id="66" name="Google Shape;66;p16"/>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6"/>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16"/>
          <p:cNvGrpSpPr/>
          <p:nvPr/>
        </p:nvGrpSpPr>
        <p:grpSpPr>
          <a:xfrm>
            <a:off x="4892771" y="-340112"/>
            <a:ext cx="121172" cy="760495"/>
            <a:chOff x="5245196" y="3136513"/>
            <a:chExt cx="121172" cy="760495"/>
          </a:xfrm>
        </p:grpSpPr>
        <p:sp>
          <p:nvSpPr>
            <p:cNvPr id="69" name="Google Shape;69;p1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16"/>
          <p:cNvGrpSpPr/>
          <p:nvPr/>
        </p:nvGrpSpPr>
        <p:grpSpPr>
          <a:xfrm>
            <a:off x="6967836" y="85439"/>
            <a:ext cx="133252" cy="1952377"/>
            <a:chOff x="6780548" y="337714"/>
            <a:chExt cx="133252" cy="1952377"/>
          </a:xfrm>
        </p:grpSpPr>
        <p:sp>
          <p:nvSpPr>
            <p:cNvPr id="72" name="Google Shape;72;p16"/>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6"/>
          <p:cNvGrpSpPr/>
          <p:nvPr/>
        </p:nvGrpSpPr>
        <p:grpSpPr>
          <a:xfrm>
            <a:off x="250617" y="2402301"/>
            <a:ext cx="188650" cy="2468355"/>
            <a:chOff x="250617" y="2402301"/>
            <a:chExt cx="188650" cy="2468355"/>
          </a:xfrm>
        </p:grpSpPr>
        <p:sp>
          <p:nvSpPr>
            <p:cNvPr id="75" name="Google Shape;75;p16"/>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16"/>
          <p:cNvGrpSpPr/>
          <p:nvPr/>
        </p:nvGrpSpPr>
        <p:grpSpPr>
          <a:xfrm>
            <a:off x="982417" y="1695096"/>
            <a:ext cx="199237" cy="2828935"/>
            <a:chOff x="1608717" y="1280046"/>
            <a:chExt cx="199237" cy="2828935"/>
          </a:xfrm>
        </p:grpSpPr>
        <p:sp>
          <p:nvSpPr>
            <p:cNvPr id="80" name="Google Shape;80;p16"/>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16"/>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 name="Google Shape;84;p16"/>
          <p:cNvGrpSpPr/>
          <p:nvPr/>
        </p:nvGrpSpPr>
        <p:grpSpPr>
          <a:xfrm>
            <a:off x="2038689" y="173907"/>
            <a:ext cx="57599" cy="831799"/>
            <a:chOff x="2038689" y="173907"/>
            <a:chExt cx="57599" cy="831799"/>
          </a:xfrm>
        </p:grpSpPr>
        <p:sp>
          <p:nvSpPr>
            <p:cNvPr id="85" name="Google Shape;85;p16"/>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 name="Google Shape;87;p16"/>
          <p:cNvGrpSpPr/>
          <p:nvPr/>
        </p:nvGrpSpPr>
        <p:grpSpPr>
          <a:xfrm>
            <a:off x="8008096" y="2108910"/>
            <a:ext cx="199001" cy="2139770"/>
            <a:chOff x="8008096" y="2108910"/>
            <a:chExt cx="199001" cy="2139770"/>
          </a:xfrm>
        </p:grpSpPr>
        <p:sp>
          <p:nvSpPr>
            <p:cNvPr id="88" name="Google Shape;88;p16"/>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6"/>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 name="Google Shape;91;p16"/>
          <p:cNvGrpSpPr/>
          <p:nvPr/>
        </p:nvGrpSpPr>
        <p:grpSpPr>
          <a:xfrm>
            <a:off x="4095146" y="-859690"/>
            <a:ext cx="199001" cy="2139770"/>
            <a:chOff x="8008096" y="2108910"/>
            <a:chExt cx="199001" cy="2139770"/>
          </a:xfrm>
        </p:grpSpPr>
        <p:sp>
          <p:nvSpPr>
            <p:cNvPr id="92" name="Google Shape;92;p16"/>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 name="Google Shape;94;p16"/>
          <p:cNvGrpSpPr/>
          <p:nvPr/>
        </p:nvGrpSpPr>
        <p:grpSpPr>
          <a:xfrm>
            <a:off x="6333286" y="3704939"/>
            <a:ext cx="133252" cy="1952377"/>
            <a:chOff x="6780548" y="337714"/>
            <a:chExt cx="133252" cy="1952377"/>
          </a:xfrm>
        </p:grpSpPr>
        <p:sp>
          <p:nvSpPr>
            <p:cNvPr id="95" name="Google Shape;95;p16"/>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16"/>
          <p:cNvGrpSpPr/>
          <p:nvPr/>
        </p:nvGrpSpPr>
        <p:grpSpPr>
          <a:xfrm>
            <a:off x="2702021" y="3612763"/>
            <a:ext cx="121172" cy="760495"/>
            <a:chOff x="5245196" y="3136513"/>
            <a:chExt cx="121172" cy="760495"/>
          </a:xfrm>
        </p:grpSpPr>
        <p:sp>
          <p:nvSpPr>
            <p:cNvPr id="98" name="Google Shape;98;p1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p16"/>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 name="Google Shape;104;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5" name="Google Shape;105;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subTitle" idx="1"/>
          </p:nvPr>
        </p:nvSpPr>
        <p:spPr>
          <a:xfrm>
            <a:off x="1807954" y="680093"/>
            <a:ext cx="5153539" cy="94324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800" b="1" u="sng" dirty="0">
                <a:latin typeface="Share Tech"/>
                <a:ea typeface="Share Tech"/>
                <a:cs typeface="Share Tech"/>
                <a:sym typeface="Share Tech"/>
              </a:rPr>
              <a:t>IT350</a:t>
            </a:r>
            <a:endParaRPr dirty="0"/>
          </a:p>
          <a:p>
            <a:pPr marL="0" lvl="0" indent="0" algn="ctr" rtl="0">
              <a:lnSpc>
                <a:spcPct val="100000"/>
              </a:lnSpc>
              <a:spcBef>
                <a:spcPts val="0"/>
              </a:spcBef>
              <a:spcAft>
                <a:spcPts val="0"/>
              </a:spcAft>
              <a:buSzPts val="2800"/>
              <a:buNone/>
            </a:pPr>
            <a:r>
              <a:rPr lang="en-US" sz="2800" b="1" u="sng" dirty="0">
                <a:latin typeface="Share Tech"/>
                <a:ea typeface="Share Tech"/>
                <a:cs typeface="Share Tech"/>
                <a:sym typeface="Share Tech"/>
              </a:rPr>
              <a:t>Data Analytics</a:t>
            </a:r>
            <a:endParaRPr sz="2800" b="1" u="sng" dirty="0">
              <a:latin typeface="Share Tech"/>
              <a:ea typeface="Share Tech"/>
              <a:cs typeface="Share Tech"/>
              <a:sym typeface="Share Tech"/>
            </a:endParaRPr>
          </a:p>
        </p:txBody>
      </p:sp>
      <p:sp>
        <p:nvSpPr>
          <p:cNvPr id="113" name="Google Shape;113;p1"/>
          <p:cNvSpPr txBox="1">
            <a:spLocks noGrp="1"/>
          </p:cNvSpPr>
          <p:nvPr>
            <p:ph type="ctrTitle"/>
          </p:nvPr>
        </p:nvSpPr>
        <p:spPr>
          <a:xfrm>
            <a:off x="1294172" y="1712606"/>
            <a:ext cx="6020700" cy="1174438"/>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3200" b="1" dirty="0"/>
              <a:t>        Plagiarism Detection &amp; Grading of documents </a:t>
            </a:r>
            <a:endParaRPr sz="3200" b="1" dirty="0"/>
          </a:p>
        </p:txBody>
      </p:sp>
      <p:sp>
        <p:nvSpPr>
          <p:cNvPr id="114" name="Google Shape;114;p1"/>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
          <p:cNvGrpSpPr/>
          <p:nvPr/>
        </p:nvGrpSpPr>
        <p:grpSpPr>
          <a:xfrm>
            <a:off x="6232314" y="3696331"/>
            <a:ext cx="121434" cy="1073147"/>
            <a:chOff x="6232314" y="3696331"/>
            <a:chExt cx="121434" cy="1073147"/>
          </a:xfrm>
        </p:grpSpPr>
        <p:sp>
          <p:nvSpPr>
            <p:cNvPr id="120" name="Google Shape;120;p1"/>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
          <p:cNvGrpSpPr/>
          <p:nvPr/>
        </p:nvGrpSpPr>
        <p:grpSpPr>
          <a:xfrm>
            <a:off x="6780548" y="337714"/>
            <a:ext cx="133252" cy="1952377"/>
            <a:chOff x="6780548" y="337714"/>
            <a:chExt cx="133252" cy="1952377"/>
          </a:xfrm>
        </p:grpSpPr>
        <p:sp>
          <p:nvSpPr>
            <p:cNvPr id="123" name="Google Shape;123;p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 name="Google Shape;125;p1"/>
          <p:cNvGrpSpPr/>
          <p:nvPr/>
        </p:nvGrpSpPr>
        <p:grpSpPr>
          <a:xfrm>
            <a:off x="1608717" y="1280046"/>
            <a:ext cx="199237" cy="2828935"/>
            <a:chOff x="1608717" y="1280046"/>
            <a:chExt cx="199237" cy="2828935"/>
          </a:xfrm>
        </p:grpSpPr>
        <p:sp>
          <p:nvSpPr>
            <p:cNvPr id="126" name="Google Shape;126;p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1"/>
          <p:cNvGrpSpPr/>
          <p:nvPr/>
        </p:nvGrpSpPr>
        <p:grpSpPr>
          <a:xfrm>
            <a:off x="8008096" y="2108910"/>
            <a:ext cx="199001" cy="2139770"/>
            <a:chOff x="8008096" y="2108910"/>
            <a:chExt cx="199001" cy="2139770"/>
          </a:xfrm>
        </p:grpSpPr>
        <p:sp>
          <p:nvSpPr>
            <p:cNvPr id="132" name="Google Shape;132;p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1"/>
          <p:cNvGrpSpPr/>
          <p:nvPr/>
        </p:nvGrpSpPr>
        <p:grpSpPr>
          <a:xfrm>
            <a:off x="4472500" y="3928605"/>
            <a:ext cx="199001" cy="867199"/>
            <a:chOff x="4475150" y="4052605"/>
            <a:chExt cx="199001" cy="867199"/>
          </a:xfrm>
        </p:grpSpPr>
        <p:sp>
          <p:nvSpPr>
            <p:cNvPr id="135" name="Google Shape;135;p1"/>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1"/>
          <p:cNvSpPr txBox="1"/>
          <p:nvPr/>
        </p:nvSpPr>
        <p:spPr>
          <a:xfrm>
            <a:off x="5950838" y="2943300"/>
            <a:ext cx="3000000" cy="1280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Noto Sans Symbols"/>
              <a:buChar char="⮚"/>
            </a:pPr>
            <a:r>
              <a:rPr lang="en-US" sz="1600">
                <a:solidFill>
                  <a:schemeClr val="lt1"/>
                </a:solidFill>
                <a:latin typeface="Maven Pro"/>
                <a:ea typeface="Maven Pro"/>
                <a:cs typeface="Maven Pro"/>
                <a:sym typeface="Maven Pro"/>
              </a:rPr>
              <a:t>Aakash Bhalla </a:t>
            </a:r>
            <a:endParaRPr sz="1600">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Noto Sans Symbols"/>
              <a:buChar char="⮚"/>
            </a:pPr>
            <a:r>
              <a:rPr lang="en-US" sz="1600">
                <a:solidFill>
                  <a:schemeClr val="lt1"/>
                </a:solidFill>
                <a:latin typeface="Maven Pro"/>
                <a:ea typeface="Maven Pro"/>
                <a:cs typeface="Maven Pro"/>
                <a:sym typeface="Maven Pro"/>
              </a:rPr>
              <a:t>Sanket Hanagandi </a:t>
            </a:r>
            <a:endParaRPr sz="1800">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Noto Sans Symbols"/>
              <a:buChar char="⮚"/>
            </a:pPr>
            <a:r>
              <a:rPr lang="en-US" sz="1600">
                <a:solidFill>
                  <a:schemeClr val="lt1"/>
                </a:solidFill>
                <a:latin typeface="Maven Pro"/>
                <a:ea typeface="Maven Pro"/>
                <a:cs typeface="Maven Pro"/>
                <a:sym typeface="Maven Pro"/>
              </a:rPr>
              <a:t>Mayur Jinde </a:t>
            </a:r>
            <a:endParaRPr sz="1800">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Noto Sans Symbols"/>
              <a:buChar char="⮚"/>
            </a:pPr>
            <a:r>
              <a:rPr lang="en-US" sz="1600">
                <a:solidFill>
                  <a:schemeClr val="lt1"/>
                </a:solidFill>
                <a:latin typeface="Maven Pro"/>
                <a:ea typeface="Maven Pro"/>
                <a:cs typeface="Maven Pro"/>
                <a:sym typeface="Maven Pro"/>
              </a:rPr>
              <a:t>Shaulendra Kumar</a:t>
            </a:r>
            <a:endParaRPr sz="1600">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ctrTitle"/>
          </p:nvPr>
        </p:nvSpPr>
        <p:spPr>
          <a:xfrm>
            <a:off x="3595396" y="678024"/>
            <a:ext cx="1654200" cy="5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2800" b="1" dirty="0"/>
              <a:t>Abstract</a:t>
            </a:r>
            <a:endParaRPr sz="2800" b="1" dirty="0"/>
          </a:p>
        </p:txBody>
      </p:sp>
      <p:sp>
        <p:nvSpPr>
          <p:cNvPr id="144" name="Google Shape;144;p3"/>
          <p:cNvSpPr txBox="1">
            <a:spLocks noGrp="1"/>
          </p:cNvSpPr>
          <p:nvPr>
            <p:ph type="subTitle" idx="1"/>
          </p:nvPr>
        </p:nvSpPr>
        <p:spPr>
          <a:xfrm>
            <a:off x="733400" y="1299150"/>
            <a:ext cx="7576800" cy="351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In current times professors are busy with projects and different academic works checking the answer sheet of the individuals and detection the plagiarism among answer sheets would be a more tedious task to complete which takes too much time. This brings the call for us to come up with a project to grade the answer sheets and find plagiarism among the students using semantic similarity.</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ctrTitle"/>
          </p:nvPr>
        </p:nvSpPr>
        <p:spPr>
          <a:xfrm>
            <a:off x="3595396" y="678024"/>
            <a:ext cx="1654200" cy="5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2800" b="1" dirty="0"/>
              <a:t>Dataset</a:t>
            </a:r>
            <a:endParaRPr sz="2800" b="1" dirty="0"/>
          </a:p>
        </p:txBody>
      </p:sp>
      <p:sp>
        <p:nvSpPr>
          <p:cNvPr id="144" name="Google Shape;144;p3"/>
          <p:cNvSpPr txBox="1">
            <a:spLocks noGrp="1"/>
          </p:cNvSpPr>
          <p:nvPr>
            <p:ph type="subTitle" idx="1"/>
          </p:nvPr>
        </p:nvSpPr>
        <p:spPr>
          <a:xfrm>
            <a:off x="733400" y="1299150"/>
            <a:ext cx="7576800" cy="3519000"/>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D1D5DB"/>
                </a:solidFill>
                <a:effectLst/>
                <a:latin typeface="Söhne"/>
              </a:rPr>
              <a:t>	1. </a:t>
            </a:r>
            <a:r>
              <a:rPr lang="en-US" sz="1600" b="0" i="0" dirty="0">
                <a:solidFill>
                  <a:srgbClr val="D1D5DB"/>
                </a:solidFill>
                <a:effectLst/>
                <a:latin typeface="Maveb pro"/>
              </a:rPr>
              <a:t>The "</a:t>
            </a:r>
            <a:r>
              <a:rPr lang="en-US" sz="1600" b="0" i="0" dirty="0" err="1">
                <a:solidFill>
                  <a:srgbClr val="D1D5DB"/>
                </a:solidFill>
                <a:effectLst/>
                <a:latin typeface="Maveb pro"/>
              </a:rPr>
              <a:t>brown.sents</a:t>
            </a:r>
            <a:r>
              <a:rPr lang="en-US" sz="1600" b="0" i="0" dirty="0">
                <a:solidFill>
                  <a:srgbClr val="D1D5DB"/>
                </a:solidFill>
                <a:effectLst/>
                <a:latin typeface="Maveb pro"/>
              </a:rPr>
              <a:t>" corpus is a dataset that is part of the larger Brown Corpus, which is a collection of text samples from a wide variety of sources. The Brown Corpus was compiled in the 1960s and contains over one million words of American English text.</a:t>
            </a:r>
          </a:p>
          <a:p>
            <a:pPr algn="l"/>
            <a:endParaRPr lang="en-US" sz="1600" b="0" i="0" dirty="0">
              <a:solidFill>
                <a:srgbClr val="D1D5DB"/>
              </a:solidFill>
              <a:effectLst/>
              <a:latin typeface="Maveb pro"/>
            </a:endParaRPr>
          </a:p>
          <a:p>
            <a:pPr algn="l"/>
            <a:r>
              <a:rPr lang="en-US" sz="1600" b="0" i="0" dirty="0">
                <a:solidFill>
                  <a:srgbClr val="D1D5DB"/>
                </a:solidFill>
                <a:effectLst/>
                <a:latin typeface="Maveb pro"/>
              </a:rPr>
              <a:t>	2. The "</a:t>
            </a:r>
            <a:r>
              <a:rPr lang="en-US" sz="1600" b="0" i="0" dirty="0" err="1">
                <a:solidFill>
                  <a:srgbClr val="D1D5DB"/>
                </a:solidFill>
                <a:effectLst/>
                <a:latin typeface="Maveb pro"/>
              </a:rPr>
              <a:t>brown.sents</a:t>
            </a:r>
            <a:r>
              <a:rPr lang="en-US" sz="1600" b="0" i="0" dirty="0">
                <a:solidFill>
                  <a:srgbClr val="D1D5DB"/>
                </a:solidFill>
                <a:effectLst/>
                <a:latin typeface="Maveb pro"/>
              </a:rPr>
              <a:t>" dataset specifically consists of 5,000 sentence samples taken from the Brown Corpus. Each sentence is labeled with metadata including its source text, genre, and author.</a:t>
            </a:r>
          </a:p>
          <a:p>
            <a:pPr algn="l"/>
            <a:endParaRPr lang="en-US" sz="1600" b="0" i="0" dirty="0">
              <a:solidFill>
                <a:srgbClr val="D1D5DB"/>
              </a:solidFill>
              <a:effectLst/>
              <a:latin typeface="Maveb pro"/>
            </a:endParaRPr>
          </a:p>
          <a:p>
            <a:pPr algn="l"/>
            <a:r>
              <a:rPr lang="en-US" sz="1600" b="0" i="0" dirty="0">
                <a:solidFill>
                  <a:srgbClr val="D1D5DB"/>
                </a:solidFill>
                <a:effectLst/>
                <a:latin typeface="Maveb pro"/>
              </a:rPr>
              <a:t>	3. The Brown Corpus, including the "</a:t>
            </a:r>
            <a:r>
              <a:rPr lang="en-US" sz="1600" b="0" i="0" dirty="0" err="1">
                <a:solidFill>
                  <a:srgbClr val="D1D5DB"/>
                </a:solidFill>
                <a:effectLst/>
                <a:latin typeface="Maveb pro"/>
              </a:rPr>
              <a:t>brown.sents</a:t>
            </a:r>
            <a:r>
              <a:rPr lang="en-US" sz="1600" b="0" i="0" dirty="0">
                <a:solidFill>
                  <a:srgbClr val="D1D5DB"/>
                </a:solidFill>
                <a:effectLst/>
                <a:latin typeface="Maveb pro"/>
              </a:rPr>
              <a:t>" dataset, has been widely used in linguistic research and natural language processing tasks such as text classification, language modeling, and machine translation.</a:t>
            </a: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278626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txBox="1">
            <a:spLocks noGrp="1"/>
          </p:cNvSpPr>
          <p:nvPr>
            <p:ph type="ctrTitle"/>
          </p:nvPr>
        </p:nvSpPr>
        <p:spPr>
          <a:xfrm>
            <a:off x="3526971" y="590939"/>
            <a:ext cx="1965649" cy="55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2800" b="1"/>
              <a:t>Introduction</a:t>
            </a:r>
            <a:endParaRPr sz="2800" b="1"/>
          </a:p>
        </p:txBody>
      </p:sp>
      <p:sp>
        <p:nvSpPr>
          <p:cNvPr id="150" name="Google Shape;150;p4"/>
          <p:cNvSpPr txBox="1">
            <a:spLocks noGrp="1"/>
          </p:cNvSpPr>
          <p:nvPr>
            <p:ph type="subTitle" idx="1"/>
          </p:nvPr>
        </p:nvSpPr>
        <p:spPr>
          <a:xfrm>
            <a:off x="1066798" y="1360715"/>
            <a:ext cx="6885992" cy="325405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2800"/>
              <a:buFont typeface="+mj-lt"/>
              <a:buAutoNum type="arabicPeriod"/>
            </a:pPr>
            <a:endParaRPr sz="1200" dirty="0"/>
          </a:p>
          <a:p>
            <a:pPr marL="457200" lvl="0" indent="-304800" algn="just" rtl="0">
              <a:lnSpc>
                <a:spcPct val="100000"/>
              </a:lnSpc>
              <a:spcBef>
                <a:spcPts val="0"/>
              </a:spcBef>
              <a:spcAft>
                <a:spcPts val="0"/>
              </a:spcAft>
              <a:buSzPts val="1200"/>
              <a:buFont typeface="+mj-lt"/>
              <a:buAutoNum type="arabicPeriod"/>
            </a:pPr>
            <a:r>
              <a:rPr lang="en-US" sz="1200" dirty="0"/>
              <a:t>Semantic analysis, also known as natural language processing (NLP), is the process of analyzing text and understanding the meaning behind the words. In the context of grading documents, semantic analysis can be used to evaluate the quality of the content based on various factors such as relevance, coherence, and complexity</a:t>
            </a:r>
            <a:endParaRPr sz="1200" dirty="0"/>
          </a:p>
          <a:p>
            <a:pPr marL="685800" lvl="0" indent="-228600" algn="just" rtl="0">
              <a:lnSpc>
                <a:spcPct val="100000"/>
              </a:lnSpc>
              <a:spcBef>
                <a:spcPts val="0"/>
              </a:spcBef>
              <a:spcAft>
                <a:spcPts val="0"/>
              </a:spcAft>
              <a:buFont typeface="+mj-lt"/>
              <a:buAutoNum type="arabicPeriod"/>
            </a:pPr>
            <a:endParaRPr sz="1200" dirty="0"/>
          </a:p>
          <a:p>
            <a:pPr marL="457200" lvl="0" indent="-304800" algn="just" rtl="0">
              <a:lnSpc>
                <a:spcPct val="100000"/>
              </a:lnSpc>
              <a:spcBef>
                <a:spcPts val="0"/>
              </a:spcBef>
              <a:spcAft>
                <a:spcPts val="0"/>
              </a:spcAft>
              <a:buSzPts val="1200"/>
              <a:buFont typeface="+mj-lt"/>
              <a:buAutoNum type="arabicPeriod"/>
            </a:pPr>
            <a:r>
              <a:rPr lang="en-US" sz="1200" dirty="0"/>
              <a:t>In this project, semantic analysis involves the use of word embedding technique to compute the text similarity for the grading of documents and checking the plagiarism among the given documents.</a:t>
            </a:r>
          </a:p>
          <a:p>
            <a:pPr marL="381000" lvl="0" indent="-228600" algn="just" rtl="0">
              <a:lnSpc>
                <a:spcPct val="100000"/>
              </a:lnSpc>
              <a:spcBef>
                <a:spcPts val="0"/>
              </a:spcBef>
              <a:spcAft>
                <a:spcPts val="0"/>
              </a:spcAft>
              <a:buSzPts val="1200"/>
              <a:buFont typeface="+mj-lt"/>
              <a:buAutoNum type="arabicPeriod"/>
            </a:pPr>
            <a:endParaRPr sz="1200" dirty="0"/>
          </a:p>
          <a:p>
            <a:pPr marL="457200" lvl="0" indent="-304800" algn="just" rtl="0">
              <a:lnSpc>
                <a:spcPct val="100000"/>
              </a:lnSpc>
              <a:spcBef>
                <a:spcPts val="0"/>
              </a:spcBef>
              <a:spcAft>
                <a:spcPts val="0"/>
              </a:spcAft>
              <a:buSzPts val="1200"/>
              <a:buFont typeface="+mj-lt"/>
              <a:buAutoNum type="arabicPeriod"/>
            </a:pPr>
            <a:r>
              <a:rPr lang="en-US" sz="1200" dirty="0"/>
              <a:t>By using semantic analysis to grade documents, educators and professionals can gain a more objective and consistent way to evaluate written content. This approach can also help identify areas for improvement and provide feedback to help writers develop their skills. Overall, semantic analysis is a powerful tool for enhancing the quality and effectiveness of written communication.</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ctrTitle"/>
          </p:nvPr>
        </p:nvSpPr>
        <p:spPr>
          <a:xfrm>
            <a:off x="3091544" y="808654"/>
            <a:ext cx="2911150" cy="55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2800" b="1"/>
              <a:t>Problem Statement</a:t>
            </a:r>
            <a:endParaRPr sz="2800" b="1"/>
          </a:p>
        </p:txBody>
      </p:sp>
      <p:sp>
        <p:nvSpPr>
          <p:cNvPr id="156" name="Google Shape;156;p5"/>
          <p:cNvSpPr txBox="1">
            <a:spLocks noGrp="1"/>
          </p:cNvSpPr>
          <p:nvPr>
            <p:ph type="subTitle" idx="1"/>
          </p:nvPr>
        </p:nvSpPr>
        <p:spPr>
          <a:xfrm>
            <a:off x="1017431" y="1703628"/>
            <a:ext cx="7424045" cy="28812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None/>
            </a:pPr>
            <a:r>
              <a:rPr lang="en-US" sz="1400" dirty="0"/>
              <a:t>Compute the text similarity for the grading of documents and checking the plagiarism among the given documents using word embedding technique.</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8"/>
          <p:cNvSpPr txBox="1">
            <a:spLocks noGrp="1"/>
          </p:cNvSpPr>
          <p:nvPr>
            <p:ph type="ctrTitle"/>
          </p:nvPr>
        </p:nvSpPr>
        <p:spPr>
          <a:xfrm>
            <a:off x="3377952" y="131130"/>
            <a:ext cx="22341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sz="2800" b="1" dirty="0"/>
              <a:t>Methodology</a:t>
            </a:r>
            <a:endParaRPr sz="2800" b="1" dirty="0"/>
          </a:p>
        </p:txBody>
      </p:sp>
      <p:pic>
        <p:nvPicPr>
          <p:cNvPr id="3" name="Picture 2">
            <a:extLst>
              <a:ext uri="{FF2B5EF4-FFF2-40B4-BE49-F238E27FC236}">
                <a16:creationId xmlns:a16="http://schemas.microsoft.com/office/drawing/2014/main" id="{33235580-A4D3-E1B1-773B-A216B9C46585}"/>
              </a:ext>
            </a:extLst>
          </p:cNvPr>
          <p:cNvPicPr>
            <a:picLocks noChangeAspect="1"/>
          </p:cNvPicPr>
          <p:nvPr/>
        </p:nvPicPr>
        <p:blipFill>
          <a:blip r:embed="rId3"/>
          <a:stretch>
            <a:fillRect/>
          </a:stretch>
        </p:blipFill>
        <p:spPr>
          <a:xfrm>
            <a:off x="2358972" y="901521"/>
            <a:ext cx="4272059" cy="39216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body" idx="1"/>
          </p:nvPr>
        </p:nvSpPr>
        <p:spPr>
          <a:xfrm>
            <a:off x="615825" y="964176"/>
            <a:ext cx="7843800" cy="3812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dirty="0"/>
          </a:p>
          <a:p>
            <a:pPr marL="457200" lvl="0" indent="0" algn="l" rtl="0">
              <a:lnSpc>
                <a:spcPct val="115000"/>
              </a:lnSpc>
              <a:spcBef>
                <a:spcPts val="0"/>
              </a:spcBef>
              <a:spcAft>
                <a:spcPts val="0"/>
              </a:spcAft>
              <a:buNone/>
            </a:pPr>
            <a:r>
              <a:rPr lang="en-US" dirty="0"/>
              <a:t>If the document contain synonyms, our model will easily detect and the grading will be done accordingly and will be accurate too. Similar goes with the plagiarism too.</a:t>
            </a:r>
            <a:endParaRPr dirty="0"/>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endParaRPr dirty="0"/>
          </a:p>
        </p:txBody>
      </p:sp>
      <p:sp>
        <p:nvSpPr>
          <p:cNvPr id="180" name="Google Shape;180;p10"/>
          <p:cNvSpPr txBox="1">
            <a:spLocks noGrp="1"/>
          </p:cNvSpPr>
          <p:nvPr>
            <p:ph type="ctrTitle"/>
          </p:nvPr>
        </p:nvSpPr>
        <p:spPr>
          <a:xfrm>
            <a:off x="3516834" y="264354"/>
            <a:ext cx="1312743"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sz="2800" b="1" dirty="0"/>
              <a:t>Novelty</a:t>
            </a:r>
            <a:endParaRPr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177d44bb8d_0_13"/>
          <p:cNvSpPr txBox="1">
            <a:spLocks noGrp="1"/>
          </p:cNvSpPr>
          <p:nvPr>
            <p:ph type="title"/>
          </p:nvPr>
        </p:nvSpPr>
        <p:spPr>
          <a:xfrm>
            <a:off x="1850019" y="1496400"/>
            <a:ext cx="5070000" cy="215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6600"/>
              <a:t>Thank</a:t>
            </a:r>
            <a:br>
              <a:rPr lang="en-US" sz="6600"/>
            </a:br>
            <a:r>
              <a:rPr lang="en-US" sz="6600"/>
              <a:t> </a:t>
            </a:r>
            <a:r>
              <a:rPr lang="en-US" sz="6600">
                <a:solidFill>
                  <a:schemeClr val="accent3"/>
                </a:solidFill>
              </a:rPr>
              <a:t>You</a:t>
            </a:r>
            <a:endParaRPr sz="6600">
              <a:solidFill>
                <a:schemeClr val="accent3"/>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432</Words>
  <Application>Microsoft Office PowerPoint</Application>
  <PresentationFormat>On-screen Show (16:9)</PresentationFormat>
  <Paragraphs>29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Söhne</vt:lpstr>
      <vt:lpstr>Maveb pro</vt:lpstr>
      <vt:lpstr>Share Tech</vt:lpstr>
      <vt:lpstr>Noto Sans Symbols</vt:lpstr>
      <vt:lpstr>Maven Pro</vt:lpstr>
      <vt:lpstr>Data Science Consulting by Slidesgo</vt:lpstr>
      <vt:lpstr>        Plagiarism Detection &amp; Grading of documents </vt:lpstr>
      <vt:lpstr>Abstract</vt:lpstr>
      <vt:lpstr>Dataset</vt:lpstr>
      <vt:lpstr>Introduction</vt:lpstr>
      <vt:lpstr>Problem Statement</vt:lpstr>
      <vt:lpstr>Methodology</vt:lpstr>
      <vt:lpstr>Novelty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Plagiarism Detection &amp; Grading of documents </dc:title>
  <dc:creator>Hp</dc:creator>
  <cp:lastModifiedBy>Sanket Hanagandi</cp:lastModifiedBy>
  <cp:revision>2</cp:revision>
  <dcterms:modified xsi:type="dcterms:W3CDTF">2023-04-19T06:05:00Z</dcterms:modified>
</cp:coreProperties>
</file>