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91" r:id="rId4"/>
    <p:sldId id="292" r:id="rId5"/>
    <p:sldId id="259" r:id="rId6"/>
    <p:sldId id="260" r:id="rId7"/>
    <p:sldId id="261" r:id="rId8"/>
    <p:sldId id="262" r:id="rId9"/>
    <p:sldId id="263" r:id="rId10"/>
    <p:sldId id="264" r:id="rId11"/>
    <p:sldId id="265" r:id="rId12"/>
    <p:sldId id="267" r:id="rId13"/>
    <p:sldId id="268" r:id="rId14"/>
    <p:sldId id="269" r:id="rId15"/>
    <p:sldId id="270" r:id="rId16"/>
    <p:sldId id="293" r:id="rId17"/>
    <p:sldId id="271" r:id="rId18"/>
    <p:sldId id="272" r:id="rId19"/>
    <p:sldId id="273" r:id="rId20"/>
    <p:sldId id="274" r:id="rId21"/>
    <p:sldId id="275" r:id="rId22"/>
    <p:sldId id="276" r:id="rId23"/>
    <p:sldId id="277" r:id="rId24"/>
    <p:sldId id="278" r:id="rId25"/>
    <p:sldId id="279" r:id="rId26"/>
    <p:sldId id="280" r:id="rId27"/>
    <p:sldId id="281" r:id="rId28"/>
    <p:sldId id="295" r:id="rId29"/>
    <p:sldId id="282" r:id="rId30"/>
    <p:sldId id="283" r:id="rId31"/>
    <p:sldId id="284" r:id="rId32"/>
    <p:sldId id="285" r:id="rId33"/>
    <p:sldId id="296"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32" autoAdjust="0"/>
    <p:restoredTop sz="94660"/>
  </p:normalViewPr>
  <p:slideViewPr>
    <p:cSldViewPr snapToGrid="0">
      <p:cViewPr>
        <p:scale>
          <a:sx n="70" d="100"/>
          <a:sy n="70" d="100"/>
        </p:scale>
        <p:origin x="-10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DA9D-8BAE-4107-8623-A1A29F0A83DB}" type="datetimeFigureOut">
              <a:rPr lang="en-IN" smtClean="0"/>
              <a:t>22-09-2020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0A6B7-3E48-4E26-A55B-2545A20D5165}" type="slidenum">
              <a:rPr lang="en-IN" smtClean="0"/>
              <a:t>‹#›</a:t>
            </a:fld>
            <a:endParaRPr lang="en-IN"/>
          </a:p>
        </p:txBody>
      </p:sp>
    </p:spTree>
    <p:extLst>
      <p:ext uri="{BB962C8B-B14F-4D97-AF65-F5344CB8AC3E}">
        <p14:creationId xmlns:p14="http://schemas.microsoft.com/office/powerpoint/2010/main" val="1780299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70A6B7-3E48-4E26-A55B-2545A20D5165}" type="slidenum">
              <a:rPr lang="en-IN" smtClean="0"/>
              <a:t>4</a:t>
            </a:fld>
            <a:endParaRPr lang="en-IN"/>
          </a:p>
        </p:txBody>
      </p:sp>
    </p:spTree>
    <p:extLst>
      <p:ext uri="{BB962C8B-B14F-4D97-AF65-F5344CB8AC3E}">
        <p14:creationId xmlns:p14="http://schemas.microsoft.com/office/powerpoint/2010/main" val="115267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26C6A1-0BA4-4E5B-AB2E-F9D3FBBA7426}" type="datetime1">
              <a:rPr lang="en-IN" smtClean="0"/>
              <a:t>22-09-2020</a:t>
            </a:fld>
            <a:endParaRPr lang="en-IN"/>
          </a:p>
        </p:txBody>
      </p:sp>
      <p:sp>
        <p:nvSpPr>
          <p:cNvPr id="5" name="Footer Placeholder 4"/>
          <p:cNvSpPr>
            <a:spLocks noGrp="1"/>
          </p:cNvSpPr>
          <p:nvPr>
            <p:ph type="ftr" sz="quarter" idx="11"/>
          </p:nvPr>
        </p:nvSpPr>
        <p:spPr/>
        <p:txBody>
          <a:bodyPr/>
          <a:lstStyle/>
          <a:p>
            <a:r>
              <a:rPr lang="nl-NL" smtClean="0"/>
              <a:t>Vrundavan Computers - Keshod Mo. 9824224267</a:t>
            </a:r>
            <a:endParaRPr lang="en-IN"/>
          </a:p>
        </p:txBody>
      </p:sp>
      <p:sp>
        <p:nvSpPr>
          <p:cNvPr id="6" name="Slide Number Placeholder 5"/>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96744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3F1A08-8886-4EBB-9268-8D3A35F51510}" type="datetime1">
              <a:rPr lang="en-IN" smtClean="0"/>
              <a:t>22-09-2020</a:t>
            </a:fld>
            <a:endParaRPr lang="en-IN"/>
          </a:p>
        </p:txBody>
      </p:sp>
      <p:sp>
        <p:nvSpPr>
          <p:cNvPr id="5" name="Footer Placeholder 4"/>
          <p:cNvSpPr>
            <a:spLocks noGrp="1"/>
          </p:cNvSpPr>
          <p:nvPr>
            <p:ph type="ftr" sz="quarter" idx="11"/>
          </p:nvPr>
        </p:nvSpPr>
        <p:spPr/>
        <p:txBody>
          <a:bodyPr/>
          <a:lstStyle/>
          <a:p>
            <a:r>
              <a:rPr lang="nl-NL" smtClean="0"/>
              <a:t>Vrundavan Computers - Keshod Mo. 9824224267</a:t>
            </a:r>
            <a:endParaRPr lang="en-IN"/>
          </a:p>
        </p:txBody>
      </p:sp>
      <p:sp>
        <p:nvSpPr>
          <p:cNvPr id="6" name="Slide Number Placeholder 5"/>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45199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A0CC32-25CE-4DE6-880B-5D2C68974C6F}" type="datetime1">
              <a:rPr lang="en-IN" smtClean="0"/>
              <a:t>22-09-2020</a:t>
            </a:fld>
            <a:endParaRPr lang="en-IN"/>
          </a:p>
        </p:txBody>
      </p:sp>
      <p:sp>
        <p:nvSpPr>
          <p:cNvPr id="5" name="Footer Placeholder 4"/>
          <p:cNvSpPr>
            <a:spLocks noGrp="1"/>
          </p:cNvSpPr>
          <p:nvPr>
            <p:ph type="ftr" sz="quarter" idx="11"/>
          </p:nvPr>
        </p:nvSpPr>
        <p:spPr/>
        <p:txBody>
          <a:bodyPr/>
          <a:lstStyle/>
          <a:p>
            <a:r>
              <a:rPr lang="nl-NL" smtClean="0"/>
              <a:t>Vrundavan Computers - Keshod Mo. 9824224267</a:t>
            </a:r>
            <a:endParaRPr lang="en-IN"/>
          </a:p>
        </p:txBody>
      </p:sp>
      <p:sp>
        <p:nvSpPr>
          <p:cNvPr id="6" name="Slide Number Placeholder 5"/>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232296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AB9F7-E86E-4B2E-AD9A-0AA90344EF16}" type="datetime1">
              <a:rPr lang="en-IN" smtClean="0"/>
              <a:t>22-09-2020</a:t>
            </a:fld>
            <a:endParaRPr lang="en-IN"/>
          </a:p>
        </p:txBody>
      </p:sp>
      <p:sp>
        <p:nvSpPr>
          <p:cNvPr id="5" name="Footer Placeholder 4"/>
          <p:cNvSpPr>
            <a:spLocks noGrp="1"/>
          </p:cNvSpPr>
          <p:nvPr>
            <p:ph type="ftr" sz="quarter" idx="11"/>
          </p:nvPr>
        </p:nvSpPr>
        <p:spPr/>
        <p:txBody>
          <a:bodyPr/>
          <a:lstStyle/>
          <a:p>
            <a:r>
              <a:rPr lang="nl-NL" smtClean="0"/>
              <a:t>Vrundavan Computers - Keshod Mo. 9824224267</a:t>
            </a:r>
            <a:endParaRPr lang="en-IN"/>
          </a:p>
        </p:txBody>
      </p:sp>
      <p:sp>
        <p:nvSpPr>
          <p:cNvPr id="6" name="Slide Number Placeholder 5"/>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4070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36BED6-EED6-47B5-BEBF-ACEF03CC9560}" type="datetime1">
              <a:rPr lang="en-IN" smtClean="0"/>
              <a:t>22-09-2020</a:t>
            </a:fld>
            <a:endParaRPr lang="en-IN"/>
          </a:p>
        </p:txBody>
      </p:sp>
      <p:sp>
        <p:nvSpPr>
          <p:cNvPr id="5" name="Footer Placeholder 4"/>
          <p:cNvSpPr>
            <a:spLocks noGrp="1"/>
          </p:cNvSpPr>
          <p:nvPr>
            <p:ph type="ftr" sz="quarter" idx="11"/>
          </p:nvPr>
        </p:nvSpPr>
        <p:spPr/>
        <p:txBody>
          <a:bodyPr/>
          <a:lstStyle/>
          <a:p>
            <a:r>
              <a:rPr lang="nl-NL" smtClean="0"/>
              <a:t>Vrundavan Computers - Keshod Mo. 9824224267</a:t>
            </a:r>
            <a:endParaRPr lang="en-IN"/>
          </a:p>
        </p:txBody>
      </p:sp>
      <p:sp>
        <p:nvSpPr>
          <p:cNvPr id="6" name="Slide Number Placeholder 5"/>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428739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DDB116-B9D1-434A-8ADE-A7FB7A2465DE}" type="datetime1">
              <a:rPr lang="en-IN" smtClean="0"/>
              <a:t>22-09-2020</a:t>
            </a:fld>
            <a:endParaRPr lang="en-IN"/>
          </a:p>
        </p:txBody>
      </p:sp>
      <p:sp>
        <p:nvSpPr>
          <p:cNvPr id="6" name="Footer Placeholder 5"/>
          <p:cNvSpPr>
            <a:spLocks noGrp="1"/>
          </p:cNvSpPr>
          <p:nvPr>
            <p:ph type="ftr" sz="quarter" idx="11"/>
          </p:nvPr>
        </p:nvSpPr>
        <p:spPr/>
        <p:txBody>
          <a:bodyPr/>
          <a:lstStyle/>
          <a:p>
            <a:r>
              <a:rPr lang="nl-NL" smtClean="0"/>
              <a:t>Vrundavan Computers - Keshod Mo. 9824224267</a:t>
            </a:r>
            <a:endParaRPr lang="en-IN"/>
          </a:p>
        </p:txBody>
      </p:sp>
      <p:sp>
        <p:nvSpPr>
          <p:cNvPr id="7" name="Slide Number Placeholder 6"/>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344817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698CF4-19FC-4E74-9441-446305CE37D4}" type="datetime1">
              <a:rPr lang="en-IN" smtClean="0"/>
              <a:t>22-09-2020</a:t>
            </a:fld>
            <a:endParaRPr lang="en-IN"/>
          </a:p>
        </p:txBody>
      </p:sp>
      <p:sp>
        <p:nvSpPr>
          <p:cNvPr id="8" name="Footer Placeholder 7"/>
          <p:cNvSpPr>
            <a:spLocks noGrp="1"/>
          </p:cNvSpPr>
          <p:nvPr>
            <p:ph type="ftr" sz="quarter" idx="11"/>
          </p:nvPr>
        </p:nvSpPr>
        <p:spPr/>
        <p:txBody>
          <a:bodyPr/>
          <a:lstStyle/>
          <a:p>
            <a:r>
              <a:rPr lang="nl-NL" smtClean="0"/>
              <a:t>Vrundavan Computers - Keshod Mo. 9824224267</a:t>
            </a:r>
            <a:endParaRPr lang="en-IN"/>
          </a:p>
        </p:txBody>
      </p:sp>
      <p:sp>
        <p:nvSpPr>
          <p:cNvPr id="9" name="Slide Number Placeholder 8"/>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32822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BFDA45-D6EF-4870-AB83-FCBBF7EBE840}" type="datetime1">
              <a:rPr lang="en-IN" smtClean="0"/>
              <a:t>22-09-2020</a:t>
            </a:fld>
            <a:endParaRPr lang="en-IN"/>
          </a:p>
        </p:txBody>
      </p:sp>
      <p:sp>
        <p:nvSpPr>
          <p:cNvPr id="4" name="Footer Placeholder 3"/>
          <p:cNvSpPr>
            <a:spLocks noGrp="1"/>
          </p:cNvSpPr>
          <p:nvPr>
            <p:ph type="ftr" sz="quarter" idx="11"/>
          </p:nvPr>
        </p:nvSpPr>
        <p:spPr/>
        <p:txBody>
          <a:bodyPr/>
          <a:lstStyle/>
          <a:p>
            <a:r>
              <a:rPr lang="nl-NL" smtClean="0"/>
              <a:t>Vrundavan Computers - Keshod Mo. 9824224267</a:t>
            </a:r>
            <a:endParaRPr lang="en-IN"/>
          </a:p>
        </p:txBody>
      </p:sp>
      <p:sp>
        <p:nvSpPr>
          <p:cNvPr id="5" name="Slide Number Placeholder 4"/>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11846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E13D6-827E-45A3-AA3D-B2D4FF3B98F2}" type="datetime1">
              <a:rPr lang="en-IN" smtClean="0"/>
              <a:t>22-09-2020</a:t>
            </a:fld>
            <a:endParaRPr lang="en-IN"/>
          </a:p>
        </p:txBody>
      </p:sp>
      <p:sp>
        <p:nvSpPr>
          <p:cNvPr id="3" name="Footer Placeholder 2"/>
          <p:cNvSpPr>
            <a:spLocks noGrp="1"/>
          </p:cNvSpPr>
          <p:nvPr>
            <p:ph type="ftr" sz="quarter" idx="11"/>
          </p:nvPr>
        </p:nvSpPr>
        <p:spPr/>
        <p:txBody>
          <a:bodyPr/>
          <a:lstStyle/>
          <a:p>
            <a:r>
              <a:rPr lang="nl-NL" smtClean="0"/>
              <a:t>Vrundavan Computers - Keshod Mo. 9824224267</a:t>
            </a:r>
            <a:endParaRPr lang="en-IN"/>
          </a:p>
        </p:txBody>
      </p:sp>
      <p:sp>
        <p:nvSpPr>
          <p:cNvPr id="4" name="Slide Number Placeholder 3"/>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36286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B2984-4CF2-47F3-8931-C0C8F7EDBC67}" type="datetime1">
              <a:rPr lang="en-IN" smtClean="0"/>
              <a:t>22-09-2020</a:t>
            </a:fld>
            <a:endParaRPr lang="en-IN"/>
          </a:p>
        </p:txBody>
      </p:sp>
      <p:sp>
        <p:nvSpPr>
          <p:cNvPr id="6" name="Footer Placeholder 5"/>
          <p:cNvSpPr>
            <a:spLocks noGrp="1"/>
          </p:cNvSpPr>
          <p:nvPr>
            <p:ph type="ftr" sz="quarter" idx="11"/>
          </p:nvPr>
        </p:nvSpPr>
        <p:spPr/>
        <p:txBody>
          <a:bodyPr/>
          <a:lstStyle/>
          <a:p>
            <a:r>
              <a:rPr lang="nl-NL" smtClean="0"/>
              <a:t>Vrundavan Computers - Keshod Mo. 9824224267</a:t>
            </a:r>
            <a:endParaRPr lang="en-IN"/>
          </a:p>
        </p:txBody>
      </p:sp>
      <p:sp>
        <p:nvSpPr>
          <p:cNvPr id="7" name="Slide Number Placeholder 6"/>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133745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7D090-DDFA-4C5F-8084-AF504185A9CB}" type="datetime1">
              <a:rPr lang="en-IN" smtClean="0"/>
              <a:t>22-09-2020</a:t>
            </a:fld>
            <a:endParaRPr lang="en-IN"/>
          </a:p>
        </p:txBody>
      </p:sp>
      <p:sp>
        <p:nvSpPr>
          <p:cNvPr id="6" name="Footer Placeholder 5"/>
          <p:cNvSpPr>
            <a:spLocks noGrp="1"/>
          </p:cNvSpPr>
          <p:nvPr>
            <p:ph type="ftr" sz="quarter" idx="11"/>
          </p:nvPr>
        </p:nvSpPr>
        <p:spPr/>
        <p:txBody>
          <a:bodyPr/>
          <a:lstStyle/>
          <a:p>
            <a:r>
              <a:rPr lang="nl-NL" smtClean="0"/>
              <a:t>Vrundavan Computers - Keshod Mo. 9824224267</a:t>
            </a:r>
            <a:endParaRPr lang="en-IN"/>
          </a:p>
        </p:txBody>
      </p:sp>
      <p:sp>
        <p:nvSpPr>
          <p:cNvPr id="7" name="Slide Number Placeholder 6"/>
          <p:cNvSpPr>
            <a:spLocks noGrp="1"/>
          </p:cNvSpPr>
          <p:nvPr>
            <p:ph type="sldNum" sz="quarter" idx="12"/>
          </p:nvPr>
        </p:nvSpPr>
        <p:spPr/>
        <p:txBody>
          <a:bodyPr/>
          <a:lstStyle/>
          <a:p>
            <a:fld id="{C2074C37-85E6-4593-8438-1B4756C5ED80}" type="slidenum">
              <a:rPr lang="en-IN" smtClean="0"/>
              <a:pPr/>
              <a:t>‹#›</a:t>
            </a:fld>
            <a:endParaRPr lang="en-IN"/>
          </a:p>
        </p:txBody>
      </p:sp>
    </p:spTree>
    <p:extLst>
      <p:ext uri="{BB962C8B-B14F-4D97-AF65-F5344CB8AC3E}">
        <p14:creationId xmlns:p14="http://schemas.microsoft.com/office/powerpoint/2010/main" val="387574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B8C28-9663-47EA-8F91-211B2A4267B5}" type="datetime1">
              <a:rPr lang="en-IN" smtClean="0"/>
              <a:t>22-09-2020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smtClean="0"/>
              <a:t>Vrundavan Computers - Keshod Mo. 9824224267</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4C37-85E6-4593-8438-1B4756C5ED80}" type="slidenum">
              <a:rPr lang="en-IN" smtClean="0"/>
              <a:pPr/>
              <a:t>‹#›</a:t>
            </a:fld>
            <a:endParaRPr lang="en-IN"/>
          </a:p>
        </p:txBody>
      </p:sp>
    </p:spTree>
    <p:extLst>
      <p:ext uri="{BB962C8B-B14F-4D97-AF65-F5344CB8AC3E}">
        <p14:creationId xmlns:p14="http://schemas.microsoft.com/office/powerpoint/2010/main" val="317442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ref_tuple_index.asp" TargetMode="External"/><Relationship Id="rId2" Type="http://schemas.openxmlformats.org/officeDocument/2006/relationships/hyperlink" Target="https://www.w3schools.com/python/ref_tuple_cou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python/ref_set_clear.asp" TargetMode="External"/><Relationship Id="rId2" Type="http://schemas.openxmlformats.org/officeDocument/2006/relationships/hyperlink" Target="https://www.w3schools.com/python/ref_set_add.asp" TargetMode="External"/><Relationship Id="rId1" Type="http://schemas.openxmlformats.org/officeDocument/2006/relationships/slideLayout" Target="../slideLayouts/slideLayout2.xml"/><Relationship Id="rId4" Type="http://schemas.openxmlformats.org/officeDocument/2006/relationships/hyperlink" Target="https://www.w3schools.com/python/ref_set_copy.asp"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python/ref_set_difference_update.asp" TargetMode="External"/><Relationship Id="rId2" Type="http://schemas.openxmlformats.org/officeDocument/2006/relationships/hyperlink" Target="https://www.w3schools.com/python/ref_set_difference.asp" TargetMode="External"/><Relationship Id="rId1" Type="http://schemas.openxmlformats.org/officeDocument/2006/relationships/slideLayout" Target="../slideLayouts/slideLayout2.xml"/><Relationship Id="rId5" Type="http://schemas.openxmlformats.org/officeDocument/2006/relationships/hyperlink" Target="https://www.w3schools.com/python/ref_set_intersection.asp" TargetMode="External"/><Relationship Id="rId4" Type="http://schemas.openxmlformats.org/officeDocument/2006/relationships/hyperlink" Target="https://www.w3schools.com/python/ref_set_discard.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python/ref_dictionary_copy.asp" TargetMode="External"/><Relationship Id="rId2" Type="http://schemas.openxmlformats.org/officeDocument/2006/relationships/hyperlink" Target="https://www.w3schools.com/python/ref_dictionary_clear.asp" TargetMode="External"/><Relationship Id="rId1" Type="http://schemas.openxmlformats.org/officeDocument/2006/relationships/slideLayout" Target="../slideLayouts/slideLayout2.xml"/><Relationship Id="rId5" Type="http://schemas.openxmlformats.org/officeDocument/2006/relationships/hyperlink" Target="https://www.w3schools.com/python/ref_dictionary_get.asp" TargetMode="External"/><Relationship Id="rId4" Type="http://schemas.openxmlformats.org/officeDocument/2006/relationships/hyperlink" Target="https://www.w3schools.com/python/ref_dictionary_fromkeys.as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w3schools.com/python/ref_dictionary_values.asp" TargetMode="External"/><Relationship Id="rId3" Type="http://schemas.openxmlformats.org/officeDocument/2006/relationships/hyperlink" Target="https://www.w3schools.com/python/ref_dictionary_keys.asp" TargetMode="External"/><Relationship Id="rId7" Type="http://schemas.openxmlformats.org/officeDocument/2006/relationships/hyperlink" Target="https://www.w3schools.com/python/ref_dictionary_update.asp" TargetMode="External"/><Relationship Id="rId2" Type="http://schemas.openxmlformats.org/officeDocument/2006/relationships/hyperlink" Target="https://www.w3schools.com/python/ref_dictionary_items.asp" TargetMode="External"/><Relationship Id="rId1" Type="http://schemas.openxmlformats.org/officeDocument/2006/relationships/slideLayout" Target="../slideLayouts/slideLayout2.xml"/><Relationship Id="rId6" Type="http://schemas.openxmlformats.org/officeDocument/2006/relationships/hyperlink" Target="https://www.w3schools.com/python/ref_dictionary_setdefault.asp" TargetMode="External"/><Relationship Id="rId5" Type="http://schemas.openxmlformats.org/officeDocument/2006/relationships/hyperlink" Target="https://www.w3schools.com/python/ref_dictionary_popitem.asp" TargetMode="External"/><Relationship Id="rId4" Type="http://schemas.openxmlformats.org/officeDocument/2006/relationships/hyperlink" Target="https://www.w3schools.com/python/ref_dictionary_pop.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Files:-</a:t>
            </a:r>
            <a:endParaRPr lang="en-IN" b="1" dirty="0"/>
          </a:p>
        </p:txBody>
      </p:sp>
      <p:sp>
        <p:nvSpPr>
          <p:cNvPr id="3" name="Content Placeholder 2"/>
          <p:cNvSpPr>
            <a:spLocks noGrp="1"/>
          </p:cNvSpPr>
          <p:nvPr>
            <p:ph idx="1"/>
          </p:nvPr>
        </p:nvSpPr>
        <p:spPr>
          <a:xfrm>
            <a:off x="838200" y="1433014"/>
            <a:ext cx="10515600" cy="5308979"/>
          </a:xfrm>
        </p:spPr>
        <p:txBody>
          <a:bodyPr>
            <a:normAutofit/>
          </a:bodyPr>
          <a:lstStyle/>
          <a:p>
            <a:pPr marL="0" indent="0" algn="just">
              <a:buNone/>
            </a:pPr>
            <a:r>
              <a:rPr lang="en-US" dirty="0"/>
              <a:t>File handling is an important part of any web application. Python has several functions for creating, reading, updating, and deleting files. You can do most of the file manipulation using a file object.</a:t>
            </a:r>
            <a:endParaRPr lang="en-IN" dirty="0"/>
          </a:p>
          <a:p>
            <a:pPr marL="0" indent="0">
              <a:buNone/>
            </a:pPr>
            <a:endParaRPr lang="en-IN" dirty="0" smtClean="0"/>
          </a:p>
          <a:p>
            <a:pPr marL="0" indent="0">
              <a:buNone/>
            </a:pPr>
            <a:r>
              <a:rPr lang="en-IN" sz="3200" b="1" dirty="0" smtClean="0"/>
              <a:t>The open function:-</a:t>
            </a:r>
          </a:p>
          <a:p>
            <a:pPr marL="0" indent="0" algn="just">
              <a:buNone/>
            </a:pPr>
            <a:r>
              <a:rPr lang="en-US" dirty="0" smtClean="0"/>
              <a:t>	Before </a:t>
            </a:r>
            <a:r>
              <a:rPr lang="en-US" dirty="0"/>
              <a:t>you can read or write a file, you have to open it using Python's built-in </a:t>
            </a:r>
            <a:r>
              <a:rPr lang="en-US" i="1" dirty="0"/>
              <a:t>open()</a:t>
            </a:r>
            <a:r>
              <a:rPr lang="en-US" dirty="0" smtClean="0"/>
              <a:t>function</a:t>
            </a:r>
          </a:p>
          <a:p>
            <a:pPr marL="0" indent="0" algn="just">
              <a:buNone/>
            </a:pPr>
            <a:endParaRPr lang="en-US" dirty="0"/>
          </a:p>
          <a:p>
            <a:pPr marL="0" indent="0" algn="just">
              <a:buNone/>
            </a:pPr>
            <a:r>
              <a:rPr lang="en-IN" sz="3200" b="1" dirty="0" smtClean="0"/>
              <a:t>Syntax:-</a:t>
            </a:r>
          </a:p>
          <a:p>
            <a:pPr marL="0" indent="0" algn="just">
              <a:buNone/>
            </a:pPr>
            <a:r>
              <a:rPr lang="en-IN" sz="3200" b="1" dirty="0"/>
              <a:t>	</a:t>
            </a:r>
            <a:r>
              <a:rPr lang="en-US" i="1" dirty="0"/>
              <a:t> file object = open(</a:t>
            </a:r>
            <a:r>
              <a:rPr lang="en-US" i="1" dirty="0" err="1"/>
              <a:t>file_name</a:t>
            </a:r>
            <a:r>
              <a:rPr lang="en-US" i="1" dirty="0"/>
              <a:t> [, </a:t>
            </a:r>
            <a:r>
              <a:rPr lang="en-US" i="1" dirty="0" err="1"/>
              <a:t>access_mode</a:t>
            </a:r>
            <a:r>
              <a:rPr lang="en-US" i="1" dirty="0"/>
              <a:t>][, buffering])</a:t>
            </a:r>
            <a:endParaRPr lang="en-IN" i="1" dirty="0"/>
          </a:p>
          <a:p>
            <a:pPr marL="0" indent="0" algn="just">
              <a:buNone/>
            </a:pPr>
            <a:endParaRPr lang="en-IN" sz="3200"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a:t>
            </a:fld>
            <a:endParaRPr lang="en-IN"/>
          </a:p>
        </p:txBody>
      </p:sp>
    </p:spTree>
    <p:extLst>
      <p:ext uri="{BB962C8B-B14F-4D97-AF65-F5344CB8AC3E}">
        <p14:creationId xmlns:p14="http://schemas.microsoft.com/office/powerpoint/2010/main" val="247182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IN" b="1" dirty="0"/>
          </a:p>
        </p:txBody>
      </p:sp>
      <p:sp>
        <p:nvSpPr>
          <p:cNvPr id="3" name="Content Placeholder 2"/>
          <p:cNvSpPr>
            <a:spLocks noGrp="1"/>
          </p:cNvSpPr>
          <p:nvPr>
            <p:ph idx="1"/>
          </p:nvPr>
        </p:nvSpPr>
        <p:spPr>
          <a:xfrm>
            <a:off x="838200" y="1501254"/>
            <a:ext cx="10515600" cy="5145205"/>
          </a:xfrm>
        </p:spPr>
        <p:txBody>
          <a:bodyPr>
            <a:normAutofit/>
          </a:bodyPr>
          <a:lstStyle/>
          <a:p>
            <a:pPr marL="0" indent="0">
              <a:buNone/>
            </a:pPr>
            <a:r>
              <a:rPr lang="en-US" i="1" dirty="0"/>
              <a:t>Open a file</a:t>
            </a:r>
            <a:endParaRPr lang="en-IN" i="1" dirty="0"/>
          </a:p>
          <a:p>
            <a:pPr marL="0" indent="0">
              <a:buNone/>
            </a:pPr>
            <a:r>
              <a:rPr lang="en-US" i="1" dirty="0" err="1"/>
              <a:t>fo</a:t>
            </a:r>
            <a:r>
              <a:rPr lang="en-US" i="1" dirty="0"/>
              <a:t> = open("</a:t>
            </a:r>
            <a:r>
              <a:rPr lang="en-US" i="1" dirty="0" err="1"/>
              <a:t>foo.txt","w</a:t>
            </a:r>
            <a:r>
              <a:rPr lang="en-US" i="1" dirty="0"/>
              <a:t>")</a:t>
            </a:r>
            <a:endParaRPr lang="en-IN" i="1" dirty="0"/>
          </a:p>
          <a:p>
            <a:pPr marL="0" indent="0">
              <a:buNone/>
            </a:pPr>
            <a:r>
              <a:rPr lang="en-US" i="1" dirty="0" err="1"/>
              <a:t>fo.write</a:t>
            </a:r>
            <a:r>
              <a:rPr lang="en-US" i="1" dirty="0"/>
              <a:t>("Python is a great language.\</a:t>
            </a:r>
            <a:r>
              <a:rPr lang="en-US" i="1" dirty="0" err="1" smtClean="0"/>
              <a:t>nYeah</a:t>
            </a:r>
            <a:r>
              <a:rPr lang="en-US" i="1" dirty="0" smtClean="0"/>
              <a:t> </a:t>
            </a:r>
            <a:r>
              <a:rPr lang="en-US" i="1" dirty="0"/>
              <a:t>its great!!\n");</a:t>
            </a:r>
            <a:endParaRPr lang="en-IN" i="1" dirty="0"/>
          </a:p>
          <a:p>
            <a:pPr marL="0" indent="0">
              <a:buNone/>
            </a:pPr>
            <a:r>
              <a:rPr lang="en-US" i="1" dirty="0"/>
              <a:t># Close </a:t>
            </a:r>
            <a:r>
              <a:rPr lang="en-US" i="1" dirty="0" err="1"/>
              <a:t>opend</a:t>
            </a:r>
            <a:r>
              <a:rPr lang="en-US" i="1" dirty="0"/>
              <a:t> file</a:t>
            </a:r>
            <a:endParaRPr lang="en-IN" i="1" dirty="0"/>
          </a:p>
          <a:p>
            <a:pPr marL="0" indent="0">
              <a:buNone/>
            </a:pPr>
            <a:r>
              <a:rPr lang="en-US" i="1" dirty="0" err="1"/>
              <a:t>fo.close</a:t>
            </a:r>
            <a:r>
              <a:rPr lang="en-US" i="1" dirty="0" smtClean="0"/>
              <a:t>()</a:t>
            </a:r>
          </a:p>
          <a:p>
            <a:pPr marL="0" indent="0">
              <a:buNone/>
            </a:pPr>
            <a:endParaRPr lang="en-IN" i="1" dirty="0"/>
          </a:p>
          <a:p>
            <a:pPr marL="0" indent="0">
              <a:buNone/>
            </a:pPr>
            <a:r>
              <a:rPr lang="en-IN" b="1" dirty="0" smtClean="0"/>
              <a:t>Output:-</a:t>
            </a:r>
          </a:p>
          <a:p>
            <a:pPr marL="0" indent="0">
              <a:buNone/>
            </a:pPr>
            <a:r>
              <a:rPr lang="en-US" dirty="0"/>
              <a:t>Python is a great language.</a:t>
            </a:r>
            <a:endParaRPr lang="en-IN" dirty="0"/>
          </a:p>
          <a:p>
            <a:pPr marL="0" indent="0">
              <a:buNone/>
            </a:pPr>
            <a:r>
              <a:rPr lang="en-US" dirty="0"/>
              <a:t>Yeah its great!!</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10</a:t>
            </a:fld>
            <a:endParaRPr lang="en-IN"/>
          </a:p>
        </p:txBody>
      </p:sp>
    </p:spTree>
    <p:extLst>
      <p:ext uri="{BB962C8B-B14F-4D97-AF65-F5344CB8AC3E}">
        <p14:creationId xmlns:p14="http://schemas.microsoft.com/office/powerpoint/2010/main" val="78175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16"/>
            <a:ext cx="10515600" cy="559559"/>
          </a:xfrm>
        </p:spPr>
        <p:txBody>
          <a:bodyPr>
            <a:normAutofit fontScale="90000"/>
          </a:bodyPr>
          <a:lstStyle/>
          <a:p>
            <a:r>
              <a:rPr lang="en-US" b="1" dirty="0"/>
              <a:t>Reading and Writing Files</a:t>
            </a:r>
            <a:endParaRPr lang="en-IN" dirty="0"/>
          </a:p>
        </p:txBody>
      </p:sp>
      <p:sp>
        <p:nvSpPr>
          <p:cNvPr id="3" name="Content Placeholder 2"/>
          <p:cNvSpPr>
            <a:spLocks noGrp="1"/>
          </p:cNvSpPr>
          <p:nvPr>
            <p:ph idx="1"/>
          </p:nvPr>
        </p:nvSpPr>
        <p:spPr>
          <a:xfrm>
            <a:off x="762000" y="989415"/>
            <a:ext cx="10515600" cy="5732060"/>
          </a:xfrm>
        </p:spPr>
        <p:txBody>
          <a:bodyPr>
            <a:normAutofit fontScale="92500" lnSpcReduction="20000"/>
          </a:bodyPr>
          <a:lstStyle/>
          <a:p>
            <a:pPr marL="0" indent="0">
              <a:buNone/>
            </a:pPr>
            <a:r>
              <a:rPr lang="en-IN" sz="3200" b="1" dirty="0" smtClean="0"/>
              <a:t>The read() method:-</a:t>
            </a:r>
          </a:p>
          <a:p>
            <a:pPr marL="0" indent="0">
              <a:buNone/>
            </a:pPr>
            <a:r>
              <a:rPr lang="en-IN" sz="3200" b="1" dirty="0"/>
              <a:t>	</a:t>
            </a:r>
            <a:r>
              <a:rPr lang="en-IN" sz="3200" b="1" dirty="0" smtClean="0"/>
              <a:t>Syntax:-</a:t>
            </a:r>
          </a:p>
          <a:p>
            <a:pPr marL="0" indent="0">
              <a:buNone/>
            </a:pPr>
            <a:r>
              <a:rPr lang="en-IN" sz="3200" b="1" dirty="0"/>
              <a:t>	</a:t>
            </a:r>
            <a:r>
              <a:rPr lang="en-IN" sz="3200" b="1" dirty="0" smtClean="0"/>
              <a:t>	</a:t>
            </a:r>
            <a:r>
              <a:rPr lang="en-US" i="1" dirty="0"/>
              <a:t> </a:t>
            </a:r>
            <a:r>
              <a:rPr lang="en-US" i="1" dirty="0" err="1"/>
              <a:t>fileObject.read</a:t>
            </a:r>
            <a:r>
              <a:rPr lang="en-US" i="1" dirty="0"/>
              <a:t>([count]);</a:t>
            </a:r>
            <a:endParaRPr lang="en-IN" i="1" dirty="0"/>
          </a:p>
          <a:p>
            <a:pPr marL="0" indent="0">
              <a:buNone/>
            </a:pPr>
            <a:r>
              <a:rPr lang="en-IN" sz="3200" b="1" dirty="0" smtClean="0"/>
              <a:t>Example:-</a:t>
            </a:r>
          </a:p>
          <a:p>
            <a:pPr marL="0" indent="0">
              <a:buNone/>
            </a:pPr>
            <a:r>
              <a:rPr lang="en-US" i="1" dirty="0" smtClean="0"/>
              <a:t># </a:t>
            </a:r>
            <a:r>
              <a:rPr lang="en-US" i="1" dirty="0"/>
              <a:t>Open a file</a:t>
            </a:r>
            <a:endParaRPr lang="en-IN" i="1" dirty="0"/>
          </a:p>
          <a:p>
            <a:pPr marL="0" indent="0">
              <a:buNone/>
            </a:pPr>
            <a:r>
              <a:rPr lang="en-US" i="1" dirty="0" err="1"/>
              <a:t>fo</a:t>
            </a:r>
            <a:r>
              <a:rPr lang="en-US" i="1" dirty="0"/>
              <a:t> = open("</a:t>
            </a:r>
            <a:r>
              <a:rPr lang="en-US" i="1" dirty="0" err="1"/>
              <a:t>foo.txt","r</a:t>
            </a:r>
            <a:r>
              <a:rPr lang="en-US" i="1" dirty="0"/>
              <a:t>")</a:t>
            </a:r>
            <a:endParaRPr lang="en-IN" i="1" dirty="0"/>
          </a:p>
          <a:p>
            <a:pPr marL="0" indent="0">
              <a:buNone/>
            </a:pPr>
            <a:r>
              <a:rPr lang="en-US" i="1" dirty="0" err="1"/>
              <a:t>str</a:t>
            </a:r>
            <a:r>
              <a:rPr lang="en-US" i="1" dirty="0"/>
              <a:t> = </a:t>
            </a:r>
            <a:r>
              <a:rPr lang="en-US" i="1" dirty="0" err="1"/>
              <a:t>fo.read</a:t>
            </a:r>
            <a:r>
              <a:rPr lang="en-US" i="1" dirty="0"/>
              <a:t>(10);</a:t>
            </a:r>
            <a:endParaRPr lang="en-IN" i="1" dirty="0"/>
          </a:p>
          <a:p>
            <a:pPr marL="0" indent="0">
              <a:buNone/>
            </a:pPr>
            <a:r>
              <a:rPr lang="en-US" i="1" dirty="0"/>
              <a:t>print("Read String is : ", </a:t>
            </a:r>
            <a:r>
              <a:rPr lang="en-US" i="1" dirty="0" err="1"/>
              <a:t>str</a:t>
            </a:r>
            <a:r>
              <a:rPr lang="en-US" i="1" dirty="0"/>
              <a:t>)</a:t>
            </a:r>
            <a:endParaRPr lang="en-IN" i="1" dirty="0"/>
          </a:p>
          <a:p>
            <a:pPr marL="0" indent="0">
              <a:buNone/>
            </a:pPr>
            <a:r>
              <a:rPr lang="en-US" i="1" dirty="0"/>
              <a:t># Close </a:t>
            </a:r>
            <a:r>
              <a:rPr lang="en-US" i="1" dirty="0" err="1"/>
              <a:t>opend</a:t>
            </a:r>
            <a:r>
              <a:rPr lang="en-US" i="1" dirty="0"/>
              <a:t> file</a:t>
            </a:r>
            <a:endParaRPr lang="en-IN" i="1" dirty="0"/>
          </a:p>
          <a:p>
            <a:pPr marL="0" indent="0">
              <a:buNone/>
            </a:pPr>
            <a:r>
              <a:rPr lang="en-US" i="1" dirty="0" err="1"/>
              <a:t>fo.close</a:t>
            </a:r>
            <a:r>
              <a:rPr lang="en-US" i="1" dirty="0" smtClean="0"/>
              <a:t>()</a:t>
            </a:r>
          </a:p>
          <a:p>
            <a:pPr marL="0" indent="0">
              <a:buNone/>
            </a:pPr>
            <a:endParaRPr lang="en-IN" sz="1200" i="1" dirty="0"/>
          </a:p>
          <a:p>
            <a:pPr marL="0" indent="0">
              <a:buNone/>
            </a:pPr>
            <a:r>
              <a:rPr lang="en-US" b="1" dirty="0"/>
              <a:t>Output</a:t>
            </a:r>
            <a:endParaRPr lang="en-IN" b="1" dirty="0"/>
          </a:p>
          <a:p>
            <a:pPr marL="0" indent="0">
              <a:buNone/>
            </a:pPr>
            <a:r>
              <a:rPr lang="en-US" dirty="0"/>
              <a:t>Read String is :  Python is</a:t>
            </a:r>
            <a:endParaRPr lang="en-IN" dirty="0"/>
          </a:p>
          <a:p>
            <a:pPr marL="0" indent="0">
              <a:buNone/>
            </a:pPr>
            <a:endParaRPr lang="en-IN" sz="3200"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11</a:t>
            </a:fld>
            <a:endParaRPr lang="en-IN"/>
          </a:p>
        </p:txBody>
      </p:sp>
    </p:spTree>
    <p:extLst>
      <p:ext uri="{BB962C8B-B14F-4D97-AF65-F5344CB8AC3E}">
        <p14:creationId xmlns:p14="http://schemas.microsoft.com/office/powerpoint/2010/main" val="408734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Strings </a:t>
            </a:r>
            <a:endParaRPr lang="en-IN" b="1" dirty="0"/>
          </a:p>
        </p:txBody>
      </p:sp>
      <p:sp>
        <p:nvSpPr>
          <p:cNvPr id="3" name="Content Placeholder 2"/>
          <p:cNvSpPr>
            <a:spLocks noGrp="1"/>
          </p:cNvSpPr>
          <p:nvPr>
            <p:ph idx="1"/>
          </p:nvPr>
        </p:nvSpPr>
        <p:spPr/>
        <p:txBody>
          <a:bodyPr/>
          <a:lstStyle/>
          <a:p>
            <a:pPr marL="0" indent="0">
              <a:buNone/>
            </a:pPr>
            <a:r>
              <a:rPr lang="en-US" dirty="0" smtClean="0"/>
              <a:t>	The </a:t>
            </a:r>
            <a:r>
              <a:rPr lang="en-US" dirty="0"/>
              <a:t>string type in Python is called str</a:t>
            </a:r>
            <a:r>
              <a:rPr lang="en-US" dirty="0" smtClean="0"/>
              <a:t>. String </a:t>
            </a:r>
            <a:r>
              <a:rPr lang="en-US" dirty="0"/>
              <a:t>literals may be delimited using either single or double </a:t>
            </a:r>
            <a:r>
              <a:rPr lang="en-US" dirty="0" smtClean="0"/>
              <a:t>quotes.</a:t>
            </a:r>
          </a:p>
          <a:p>
            <a:pPr marL="0" indent="0">
              <a:buNone/>
            </a:pPr>
            <a:endParaRPr lang="en-US" dirty="0"/>
          </a:p>
          <a:p>
            <a:pPr marL="0" indent="0">
              <a:buNone/>
            </a:pPr>
            <a:r>
              <a:rPr lang="en-US" b="1" dirty="0" smtClean="0"/>
              <a:t>Example:-</a:t>
            </a:r>
          </a:p>
          <a:p>
            <a:pPr marL="0" indent="0">
              <a:buNone/>
            </a:pPr>
            <a:r>
              <a:rPr lang="en-US" i="1" dirty="0" smtClean="0"/>
              <a:t>print</a:t>
            </a:r>
            <a:r>
              <a:rPr lang="en-US" i="1" dirty="0"/>
              <a:t>("I am a </a:t>
            </a:r>
            <a:r>
              <a:rPr lang="en-US" i="1" dirty="0" smtClean="0"/>
              <a:t>student.")</a:t>
            </a:r>
            <a:endParaRPr lang="en-IN" i="1" dirty="0"/>
          </a:p>
          <a:p>
            <a:pPr marL="0" indent="0">
              <a:buNone/>
            </a:pPr>
            <a:r>
              <a:rPr lang="en-US" b="1" dirty="0"/>
              <a:t>I am a </a:t>
            </a:r>
            <a:r>
              <a:rPr lang="en-US" b="1" dirty="0" smtClean="0"/>
              <a:t>student.</a:t>
            </a:r>
            <a:endParaRPr lang="en-IN" b="1" dirty="0"/>
          </a:p>
          <a:p>
            <a:pPr marL="0" indent="0">
              <a:buNone/>
            </a:pPr>
            <a:r>
              <a:rPr lang="en-US" i="1" dirty="0" smtClean="0"/>
              <a:t>type</a:t>
            </a:r>
            <a:r>
              <a:rPr lang="en-US" i="1" dirty="0"/>
              <a:t>("I am a Indian.")</a:t>
            </a:r>
            <a:endParaRPr lang="en-IN" i="1" dirty="0"/>
          </a:p>
          <a:p>
            <a:pPr marL="0" indent="0">
              <a:buNone/>
            </a:pPr>
            <a:r>
              <a:rPr lang="en-US" b="1" dirty="0"/>
              <a:t>&lt;class '</a:t>
            </a:r>
            <a:r>
              <a:rPr lang="en-US" b="1" dirty="0" err="1"/>
              <a:t>str</a:t>
            </a:r>
            <a:r>
              <a:rPr lang="en-US" b="1" dirty="0"/>
              <a:t>'&gt;</a:t>
            </a:r>
            <a:endParaRPr lang="en-IN" b="1" dirty="0"/>
          </a:p>
          <a:p>
            <a:pPr marL="0" indent="0">
              <a:buNone/>
            </a:pPr>
            <a:endParaRPr lang="en-IN"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12</a:t>
            </a:fld>
            <a:endParaRPr lang="en-IN"/>
          </a:p>
        </p:txBody>
      </p:sp>
    </p:spTree>
    <p:extLst>
      <p:ext uri="{BB962C8B-B14F-4D97-AF65-F5344CB8AC3E}">
        <p14:creationId xmlns:p14="http://schemas.microsoft.com/office/powerpoint/2010/main" val="44328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Escape </a:t>
            </a:r>
            <a:r>
              <a:rPr lang="en-US" b="1" dirty="0"/>
              <a:t>Sequences in Strings</a:t>
            </a:r>
            <a:r>
              <a:rPr lang="en-IN" b="1" dirty="0"/>
              <a:t/>
            </a:r>
            <a:br>
              <a:rPr lang="en-IN" b="1" dirty="0"/>
            </a:br>
            <a:endParaRPr lang="en-IN" dirty="0"/>
          </a:p>
        </p:txBody>
      </p:sp>
      <p:sp>
        <p:nvSpPr>
          <p:cNvPr id="3" name="Content Placeholder 2"/>
          <p:cNvSpPr>
            <a:spLocks noGrp="1"/>
          </p:cNvSpPr>
          <p:nvPr>
            <p:ph idx="1"/>
          </p:nvPr>
        </p:nvSpPr>
        <p:spPr>
          <a:xfrm>
            <a:off x="838200" y="1825625"/>
            <a:ext cx="10515600" cy="3060274"/>
          </a:xfrm>
        </p:spPr>
        <p:txBody>
          <a:bodyPr/>
          <a:lstStyle/>
          <a:p>
            <a:pPr marL="0" indent="0">
              <a:buNone/>
            </a:pPr>
            <a:r>
              <a:rPr lang="en-IN" b="1" dirty="0" smtClean="0"/>
              <a:t>Example:-</a:t>
            </a:r>
          </a:p>
          <a:p>
            <a:pPr marL="0" indent="0">
              <a:buNone/>
            </a:pPr>
            <a:r>
              <a:rPr lang="en-US" i="1" dirty="0" smtClean="0"/>
              <a:t>	print</a:t>
            </a:r>
            <a:r>
              <a:rPr lang="en-US" i="1" dirty="0"/>
              <a:t>('This string contains a single quote(\') character.')</a:t>
            </a:r>
            <a:endParaRPr lang="en-IN" i="1" dirty="0"/>
          </a:p>
          <a:p>
            <a:pPr marL="0" indent="0">
              <a:buNone/>
            </a:pPr>
            <a:endParaRPr lang="en-US" b="1" dirty="0" smtClean="0"/>
          </a:p>
          <a:p>
            <a:pPr marL="0" indent="0">
              <a:buNone/>
            </a:pPr>
            <a:r>
              <a:rPr lang="en-US" b="1" dirty="0" smtClean="0"/>
              <a:t>Output</a:t>
            </a:r>
            <a:r>
              <a:rPr lang="en-US" b="1" dirty="0"/>
              <a:t>:-</a:t>
            </a:r>
            <a:endParaRPr lang="en-IN" b="1" dirty="0"/>
          </a:p>
          <a:p>
            <a:pPr marL="0" indent="0">
              <a:buNone/>
            </a:pPr>
            <a:r>
              <a:rPr lang="en-US" dirty="0" smtClean="0"/>
              <a:t>	This </a:t>
            </a:r>
            <a:r>
              <a:rPr lang="en-US" dirty="0"/>
              <a:t>string contains a single quote (') character.</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13</a:t>
            </a:fld>
            <a:endParaRPr lang="en-IN"/>
          </a:p>
        </p:txBody>
      </p:sp>
    </p:spTree>
    <p:extLst>
      <p:ext uri="{BB962C8B-B14F-4D97-AF65-F5344CB8AC3E}">
        <p14:creationId xmlns:p14="http://schemas.microsoft.com/office/powerpoint/2010/main" val="356908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b="1" dirty="0" smtClean="0"/>
              <a:t>he </a:t>
            </a:r>
            <a:r>
              <a:rPr lang="en-US" b="1" dirty="0"/>
              <a:t>usual special interpretation </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707949"/>
              </p:ext>
            </p:extLst>
          </p:nvPr>
        </p:nvGraphicFramePr>
        <p:xfrm>
          <a:off x="736980" y="1690690"/>
          <a:ext cx="11163867" cy="4121387"/>
        </p:xfrm>
        <a:graphic>
          <a:graphicData uri="http://schemas.openxmlformats.org/drawingml/2006/table">
            <a:tbl>
              <a:tblPr firstRow="1" firstCol="1" bandRow="1">
                <a:tableStyleId>{5C22544A-7EE6-4342-B048-85BDC9FD1C3A}</a:tableStyleId>
              </a:tblPr>
              <a:tblGrid>
                <a:gridCol w="1956116">
                  <a:extLst>
                    <a:ext uri="{9D8B030D-6E8A-4147-A177-3AD203B41FA5}">
                      <a16:colId xmlns="" xmlns:a16="http://schemas.microsoft.com/office/drawing/2014/main" val="3423763636"/>
                    </a:ext>
                  </a:extLst>
                </a:gridCol>
                <a:gridCol w="4734838">
                  <a:extLst>
                    <a:ext uri="{9D8B030D-6E8A-4147-A177-3AD203B41FA5}">
                      <a16:colId xmlns="" xmlns:a16="http://schemas.microsoft.com/office/drawing/2014/main" val="743203436"/>
                    </a:ext>
                  </a:extLst>
                </a:gridCol>
                <a:gridCol w="4472913">
                  <a:extLst>
                    <a:ext uri="{9D8B030D-6E8A-4147-A177-3AD203B41FA5}">
                      <a16:colId xmlns="" xmlns:a16="http://schemas.microsoft.com/office/drawing/2014/main" val="3435448303"/>
                    </a:ext>
                  </a:extLst>
                </a:gridCol>
              </a:tblGrid>
              <a:tr h="1029279">
                <a:tc>
                  <a:txBody>
                    <a:bodyPr/>
                    <a:lstStyle/>
                    <a:p>
                      <a:pPr indent="457200" algn="ctr">
                        <a:lnSpc>
                          <a:spcPct val="115000"/>
                        </a:lnSpc>
                        <a:spcBef>
                          <a:spcPts val="600"/>
                        </a:spcBef>
                        <a:spcAft>
                          <a:spcPts val="0"/>
                        </a:spcAft>
                      </a:pPr>
                      <a:r>
                        <a:rPr lang="en-US" sz="2800" dirty="0">
                          <a:effectLst/>
                        </a:rPr>
                        <a:t>Escape</a:t>
                      </a:r>
                      <a:br>
                        <a:rPr lang="en-US" sz="2800" dirty="0">
                          <a:effectLst/>
                        </a:rPr>
                      </a:br>
                      <a:r>
                        <a:rPr lang="en-US" sz="2800" dirty="0">
                          <a:effectLst/>
                        </a:rPr>
                        <a:t>Sequence</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indent="457200" algn="ctr">
                        <a:lnSpc>
                          <a:spcPct val="115000"/>
                        </a:lnSpc>
                        <a:spcBef>
                          <a:spcPts val="600"/>
                        </a:spcBef>
                        <a:spcAft>
                          <a:spcPts val="0"/>
                        </a:spcAft>
                      </a:pPr>
                      <a:r>
                        <a:rPr lang="en-US" sz="2800" dirty="0">
                          <a:effectLst/>
                        </a:rPr>
                        <a:t>Usual Interpretation of</a:t>
                      </a:r>
                      <a:br>
                        <a:rPr lang="en-US" sz="2800" dirty="0">
                          <a:effectLst/>
                        </a:rPr>
                      </a:br>
                      <a:r>
                        <a:rPr lang="en-US" sz="2800" dirty="0">
                          <a:effectLst/>
                        </a:rPr>
                        <a:t>Character(s) After Backslash</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indent="457200" algn="ctr">
                        <a:lnSpc>
                          <a:spcPct val="115000"/>
                        </a:lnSpc>
                        <a:spcBef>
                          <a:spcPts val="600"/>
                        </a:spcBef>
                        <a:spcAft>
                          <a:spcPts val="0"/>
                        </a:spcAft>
                      </a:pPr>
                      <a:r>
                        <a:rPr lang="en-US" sz="2800">
                          <a:effectLst/>
                        </a:rPr>
                        <a:t>“Escaped” Interpretation</a:t>
                      </a:r>
                      <a:endParaRPr lang="en-IN" sz="2800">
                        <a:effectLst/>
                        <a:latin typeface="Calibri" panose="020F0502020204030204" pitchFamily="34" charset="0"/>
                        <a:ea typeface="Calibri" panose="020F0502020204030204" pitchFamily="34" charset="0"/>
                        <a:cs typeface="Shruti"/>
                      </a:endParaRPr>
                    </a:p>
                  </a:txBody>
                  <a:tcPr marL="68580" marR="68580" marT="0" marB="0"/>
                </a:tc>
                <a:extLst>
                  <a:ext uri="{0D108BD9-81ED-4DB2-BD59-A6C34878D82A}">
                    <a16:rowId xmlns="" xmlns:a16="http://schemas.microsoft.com/office/drawing/2014/main" val="3587524923"/>
                  </a:ext>
                </a:extLst>
              </a:tr>
              <a:tr h="749741">
                <a:tc>
                  <a:txBody>
                    <a:bodyPr/>
                    <a:lstStyle/>
                    <a:p>
                      <a:pPr indent="457200" algn="just">
                        <a:lnSpc>
                          <a:spcPct val="115000"/>
                        </a:lnSpc>
                        <a:spcBef>
                          <a:spcPts val="600"/>
                        </a:spcBef>
                        <a:spcAft>
                          <a:spcPts val="0"/>
                        </a:spcAft>
                      </a:pPr>
                      <a:r>
                        <a:rPr lang="en-US" sz="2800" dirty="0">
                          <a:effectLst/>
                        </a:rPr>
                        <a:t>\'</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Terminates string with single quote opening delimiter</a:t>
                      </a:r>
                      <a:endParaRPr lang="en-IN" sz="280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Literal single quote (')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720678364"/>
                  </a:ext>
                </a:extLst>
              </a:tr>
              <a:tr h="776613">
                <a:tc>
                  <a:txBody>
                    <a:bodyPr/>
                    <a:lstStyle/>
                    <a:p>
                      <a:pPr indent="457200" algn="just">
                        <a:lnSpc>
                          <a:spcPct val="115000"/>
                        </a:lnSpc>
                        <a:spcBef>
                          <a:spcPts val="600"/>
                        </a:spcBef>
                        <a:spcAft>
                          <a:spcPts val="0"/>
                        </a:spcAft>
                      </a:pPr>
                      <a:r>
                        <a:rPr lang="en-US" sz="2800">
                          <a:effectLst/>
                        </a:rPr>
                        <a:t>\"</a:t>
                      </a:r>
                      <a:endParaRPr lang="en-IN" sz="280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Terminates string with double quote opening delimiter</a:t>
                      </a:r>
                      <a:endParaRPr lang="en-IN" sz="280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Literal double quote (")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513054349"/>
                  </a:ext>
                </a:extLst>
              </a:tr>
              <a:tr h="522759">
                <a:tc>
                  <a:txBody>
                    <a:bodyPr/>
                    <a:lstStyle/>
                    <a:p>
                      <a:pPr indent="457200" algn="just">
                        <a:lnSpc>
                          <a:spcPct val="115000"/>
                        </a:lnSpc>
                        <a:spcBef>
                          <a:spcPts val="600"/>
                        </a:spcBef>
                        <a:spcAft>
                          <a:spcPts val="0"/>
                        </a:spcAft>
                      </a:pPr>
                      <a:r>
                        <a:rPr lang="en-US" sz="2800">
                          <a:effectLst/>
                        </a:rPr>
                        <a:t>\newline</a:t>
                      </a:r>
                      <a:endParaRPr lang="en-IN" sz="280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a:solidFill>
                            <a:schemeClr val="dk1"/>
                          </a:solidFill>
                          <a:effectLst/>
                          <a:latin typeface="+mn-lt"/>
                          <a:ea typeface="+mn-ea"/>
                          <a:cs typeface="+mn-cs"/>
                        </a:rPr>
                        <a:t>Terminates input line</a:t>
                      </a:r>
                      <a:endParaRPr lang="en-IN" sz="2800" kern="120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Newline is ignored</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944818317"/>
                  </a:ext>
                </a:extLst>
              </a:tr>
              <a:tr h="606437">
                <a:tc>
                  <a:txBody>
                    <a:bodyPr/>
                    <a:lstStyle/>
                    <a:p>
                      <a:pPr indent="457200" algn="just">
                        <a:lnSpc>
                          <a:spcPct val="115000"/>
                        </a:lnSpc>
                        <a:spcBef>
                          <a:spcPts val="600"/>
                        </a:spcBef>
                        <a:spcAft>
                          <a:spcPts val="0"/>
                        </a:spcAft>
                      </a:pPr>
                      <a:r>
                        <a:rPr lang="en-US" sz="2800">
                          <a:effectLst/>
                        </a:rPr>
                        <a:t>\\</a:t>
                      </a:r>
                      <a:endParaRPr lang="en-IN" sz="280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a:solidFill>
                            <a:schemeClr val="dk1"/>
                          </a:solidFill>
                          <a:effectLst/>
                          <a:latin typeface="+mn-lt"/>
                          <a:ea typeface="+mn-ea"/>
                          <a:cs typeface="+mn-cs"/>
                        </a:rPr>
                        <a:t>Introduces escape sequence</a:t>
                      </a:r>
                      <a:endParaRPr lang="en-IN" sz="2800" kern="120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Literal backslash (\)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2824854969"/>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14</a:t>
            </a:fld>
            <a:endParaRPr lang="en-IN"/>
          </a:p>
        </p:txBody>
      </p:sp>
    </p:spTree>
    <p:extLst>
      <p:ext uri="{BB962C8B-B14F-4D97-AF65-F5344CB8AC3E}">
        <p14:creationId xmlns:p14="http://schemas.microsoft.com/office/powerpoint/2010/main" val="222545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US" b="1" dirty="0"/>
              <a:t>Escape Sequences in Strings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8997950"/>
              </p:ext>
            </p:extLst>
          </p:nvPr>
        </p:nvGraphicFramePr>
        <p:xfrm>
          <a:off x="341194" y="1460310"/>
          <a:ext cx="11682484" cy="3925824"/>
        </p:xfrm>
        <a:graphic>
          <a:graphicData uri="http://schemas.openxmlformats.org/drawingml/2006/table">
            <a:tbl>
              <a:tblPr firstRow="1" firstCol="1" bandRow="1">
                <a:tableStyleId>{5C22544A-7EE6-4342-B048-85BDC9FD1C3A}</a:tableStyleId>
              </a:tblPr>
              <a:tblGrid>
                <a:gridCol w="3548418">
                  <a:extLst>
                    <a:ext uri="{9D8B030D-6E8A-4147-A177-3AD203B41FA5}">
                      <a16:colId xmlns="" xmlns:a16="http://schemas.microsoft.com/office/drawing/2014/main" val="2451659399"/>
                    </a:ext>
                  </a:extLst>
                </a:gridCol>
                <a:gridCol w="8134066">
                  <a:extLst>
                    <a:ext uri="{9D8B030D-6E8A-4147-A177-3AD203B41FA5}">
                      <a16:colId xmlns="" xmlns:a16="http://schemas.microsoft.com/office/drawing/2014/main" val="3577411023"/>
                    </a:ext>
                  </a:extLst>
                </a:gridCol>
              </a:tblGrid>
              <a:tr h="393329">
                <a:tc>
                  <a:txBody>
                    <a:bodyPr/>
                    <a:lstStyle/>
                    <a:p>
                      <a:pPr indent="457200" algn="ctr">
                        <a:lnSpc>
                          <a:spcPct val="115000"/>
                        </a:lnSpc>
                        <a:spcBef>
                          <a:spcPts val="600"/>
                        </a:spcBef>
                        <a:spcAft>
                          <a:spcPts val="0"/>
                        </a:spcAft>
                      </a:pPr>
                      <a:r>
                        <a:rPr lang="en-US" sz="2800" dirty="0">
                          <a:effectLst/>
                        </a:rPr>
                        <a:t>Escape Sequence</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indent="457200" algn="ctr">
                        <a:lnSpc>
                          <a:spcPct val="115000"/>
                        </a:lnSpc>
                        <a:spcBef>
                          <a:spcPts val="600"/>
                        </a:spcBef>
                        <a:spcAft>
                          <a:spcPts val="0"/>
                        </a:spcAft>
                      </a:pPr>
                      <a:r>
                        <a:rPr lang="en-US" sz="2800" dirty="0">
                          <a:effectLst/>
                        </a:rPr>
                        <a:t>“Escaped” Interpretation</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extLst>
                  <a:ext uri="{0D108BD9-81ED-4DB2-BD59-A6C34878D82A}">
                    <a16:rowId xmlns="" xmlns:a16="http://schemas.microsoft.com/office/drawing/2014/main" val="335708114"/>
                  </a:ext>
                </a:extLst>
              </a:tr>
              <a:tr h="253374">
                <a:tc>
                  <a:txBody>
                    <a:bodyPr/>
                    <a:lstStyle/>
                    <a:p>
                      <a:pPr indent="457200" algn="just">
                        <a:lnSpc>
                          <a:spcPct val="115000"/>
                        </a:lnSpc>
                        <a:spcBef>
                          <a:spcPts val="600"/>
                        </a:spcBef>
                        <a:spcAft>
                          <a:spcPts val="0"/>
                        </a:spcAft>
                      </a:pPr>
                      <a:r>
                        <a:rPr lang="en-US" sz="2800" dirty="0">
                          <a:effectLst/>
                        </a:rPr>
                        <a:t>\a</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dirty="0">
                          <a:effectLst/>
                        </a:rPr>
                        <a:t>ASCII Bell (BEL) character</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extLst>
                  <a:ext uri="{0D108BD9-81ED-4DB2-BD59-A6C34878D82A}">
                    <a16:rowId xmlns="" xmlns:a16="http://schemas.microsoft.com/office/drawing/2014/main" val="1365660560"/>
                  </a:ext>
                </a:extLst>
              </a:tr>
              <a:tr h="253374">
                <a:tc>
                  <a:txBody>
                    <a:bodyPr/>
                    <a:lstStyle/>
                    <a:p>
                      <a:pPr indent="457200" algn="just">
                        <a:lnSpc>
                          <a:spcPct val="115000"/>
                        </a:lnSpc>
                        <a:spcBef>
                          <a:spcPts val="600"/>
                        </a:spcBef>
                        <a:spcAft>
                          <a:spcPts val="0"/>
                        </a:spcAft>
                      </a:pPr>
                      <a:r>
                        <a:rPr lang="en-US" sz="2800" dirty="0">
                          <a:effectLst/>
                        </a:rPr>
                        <a:t>\b</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ASCII Backspace (BS)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2407847058"/>
                  </a:ext>
                </a:extLst>
              </a:tr>
              <a:tr h="253374">
                <a:tc>
                  <a:txBody>
                    <a:bodyPr/>
                    <a:lstStyle/>
                    <a:p>
                      <a:pPr indent="457200" algn="just">
                        <a:lnSpc>
                          <a:spcPct val="115000"/>
                        </a:lnSpc>
                        <a:spcBef>
                          <a:spcPts val="600"/>
                        </a:spcBef>
                        <a:spcAft>
                          <a:spcPts val="0"/>
                        </a:spcAft>
                      </a:pPr>
                      <a:r>
                        <a:rPr lang="en-US" sz="2800" dirty="0">
                          <a:effectLst/>
                        </a:rPr>
                        <a:t>\f</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ASCII </a:t>
                      </a:r>
                      <a:r>
                        <a:rPr lang="en-US" sz="2800" kern="1200" dirty="0" err="1">
                          <a:solidFill>
                            <a:schemeClr val="dk1"/>
                          </a:solidFill>
                          <a:effectLst/>
                          <a:latin typeface="+mn-lt"/>
                          <a:ea typeface="+mn-ea"/>
                          <a:cs typeface="+mn-cs"/>
                        </a:rPr>
                        <a:t>Formfeed</a:t>
                      </a:r>
                      <a:r>
                        <a:rPr lang="en-US" sz="2800" kern="1200" dirty="0">
                          <a:solidFill>
                            <a:schemeClr val="dk1"/>
                          </a:solidFill>
                          <a:effectLst/>
                          <a:latin typeface="+mn-lt"/>
                          <a:ea typeface="+mn-ea"/>
                          <a:cs typeface="+mn-cs"/>
                        </a:rPr>
                        <a:t> (FF)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476217738"/>
                  </a:ext>
                </a:extLst>
              </a:tr>
              <a:tr h="253374">
                <a:tc>
                  <a:txBody>
                    <a:bodyPr/>
                    <a:lstStyle/>
                    <a:p>
                      <a:pPr indent="457200" algn="just">
                        <a:lnSpc>
                          <a:spcPct val="115000"/>
                        </a:lnSpc>
                        <a:spcBef>
                          <a:spcPts val="600"/>
                        </a:spcBef>
                        <a:spcAft>
                          <a:spcPts val="0"/>
                        </a:spcAft>
                      </a:pPr>
                      <a:r>
                        <a:rPr lang="en-US" sz="2800" dirty="0">
                          <a:effectLst/>
                        </a:rPr>
                        <a:t>\n</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ASCII Linefeed (LF)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305323691"/>
                  </a:ext>
                </a:extLst>
              </a:tr>
              <a:tr h="253374">
                <a:tc>
                  <a:txBody>
                    <a:bodyPr/>
                    <a:lstStyle/>
                    <a:p>
                      <a:pPr indent="457200" algn="just">
                        <a:lnSpc>
                          <a:spcPct val="115000"/>
                        </a:lnSpc>
                        <a:spcBef>
                          <a:spcPts val="600"/>
                        </a:spcBef>
                        <a:spcAft>
                          <a:spcPts val="0"/>
                        </a:spcAft>
                      </a:pPr>
                      <a:r>
                        <a:rPr lang="en-US" sz="2800" dirty="0">
                          <a:effectLst/>
                        </a:rPr>
                        <a:t>\N{&lt;name&gt;}</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Character from Unicode database with given &lt;name&gt;</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899181974"/>
                  </a:ext>
                </a:extLst>
              </a:tr>
              <a:tr h="253374">
                <a:tc>
                  <a:txBody>
                    <a:bodyPr/>
                    <a:lstStyle/>
                    <a:p>
                      <a:pPr indent="457200" algn="just">
                        <a:lnSpc>
                          <a:spcPct val="115000"/>
                        </a:lnSpc>
                        <a:spcBef>
                          <a:spcPts val="600"/>
                        </a:spcBef>
                        <a:spcAft>
                          <a:spcPts val="0"/>
                        </a:spcAft>
                      </a:pPr>
                      <a:r>
                        <a:rPr lang="en-US" sz="2800" dirty="0">
                          <a:effectLst/>
                        </a:rPr>
                        <a:t>\r</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ASCII Carriage Return (CR)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2563018893"/>
                  </a:ext>
                </a:extLst>
              </a:tr>
              <a:tr h="253374">
                <a:tc>
                  <a:txBody>
                    <a:bodyPr/>
                    <a:lstStyle/>
                    <a:p>
                      <a:pPr indent="457200" algn="just">
                        <a:lnSpc>
                          <a:spcPct val="115000"/>
                        </a:lnSpc>
                        <a:spcBef>
                          <a:spcPts val="600"/>
                        </a:spcBef>
                        <a:spcAft>
                          <a:spcPts val="0"/>
                        </a:spcAft>
                      </a:pPr>
                      <a:r>
                        <a:rPr lang="en-US" sz="2800" dirty="0">
                          <a:effectLst/>
                        </a:rPr>
                        <a:t>\t</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tc>
                  <a:txBody>
                    <a:bodyPr/>
                    <a:lstStyle/>
                    <a:p>
                      <a:pPr marL="0" indent="0" algn="just">
                        <a:lnSpc>
                          <a:spcPct val="115000"/>
                        </a:lnSpc>
                        <a:spcBef>
                          <a:spcPts val="600"/>
                        </a:spcBef>
                        <a:spcAft>
                          <a:spcPts val="0"/>
                        </a:spcAft>
                      </a:pPr>
                      <a:r>
                        <a:rPr lang="en-US" sz="2800" kern="1200" dirty="0">
                          <a:solidFill>
                            <a:schemeClr val="dk1"/>
                          </a:solidFill>
                          <a:effectLst/>
                          <a:latin typeface="+mn-lt"/>
                          <a:ea typeface="+mn-ea"/>
                          <a:cs typeface="+mn-cs"/>
                        </a:rPr>
                        <a:t>ASCII Horizontal Tab (TAB)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50045972"/>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15</a:t>
            </a:fld>
            <a:endParaRPr lang="en-IN"/>
          </a:p>
        </p:txBody>
      </p:sp>
    </p:spTree>
    <p:extLst>
      <p:ext uri="{BB962C8B-B14F-4D97-AF65-F5344CB8AC3E}">
        <p14:creationId xmlns:p14="http://schemas.microsoft.com/office/powerpoint/2010/main" val="67546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US" b="1" dirty="0"/>
              <a:t>Escape Sequences in Strings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2859974"/>
              </p:ext>
            </p:extLst>
          </p:nvPr>
        </p:nvGraphicFramePr>
        <p:xfrm>
          <a:off x="341194" y="1460310"/>
          <a:ext cx="11682484" cy="3807726"/>
        </p:xfrm>
        <a:graphic>
          <a:graphicData uri="http://schemas.openxmlformats.org/drawingml/2006/table">
            <a:tbl>
              <a:tblPr firstRow="1" firstCol="1" bandRow="1">
                <a:tableStyleId>{5C22544A-7EE6-4342-B048-85BDC9FD1C3A}</a:tableStyleId>
              </a:tblPr>
              <a:tblGrid>
                <a:gridCol w="3548418">
                  <a:extLst>
                    <a:ext uri="{9D8B030D-6E8A-4147-A177-3AD203B41FA5}">
                      <a16:colId xmlns="" xmlns:a16="http://schemas.microsoft.com/office/drawing/2014/main" val="2451659399"/>
                    </a:ext>
                  </a:extLst>
                </a:gridCol>
                <a:gridCol w="8134066">
                  <a:extLst>
                    <a:ext uri="{9D8B030D-6E8A-4147-A177-3AD203B41FA5}">
                      <a16:colId xmlns="" xmlns:a16="http://schemas.microsoft.com/office/drawing/2014/main" val="3577411023"/>
                    </a:ext>
                  </a:extLst>
                </a:gridCol>
              </a:tblGrid>
              <a:tr h="575891">
                <a:tc>
                  <a:txBody>
                    <a:bodyPr/>
                    <a:lstStyle/>
                    <a:p>
                      <a:pPr marL="0" indent="0" algn="ctr"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Escape Sequence</a:t>
                      </a:r>
                      <a:endParaRPr lang="en-IN" sz="2800" kern="1200" dirty="0">
                        <a:solidFill>
                          <a:schemeClr val="dk1"/>
                        </a:solidFill>
                        <a:effectLst/>
                        <a:latin typeface="+mn-lt"/>
                        <a:ea typeface="+mn-ea"/>
                        <a:cs typeface="+mn-cs"/>
                      </a:endParaRPr>
                    </a:p>
                  </a:txBody>
                  <a:tcPr marL="68580" marR="68580" marT="0" marB="0"/>
                </a:tc>
                <a:tc>
                  <a:txBody>
                    <a:bodyPr/>
                    <a:lstStyle/>
                    <a:p>
                      <a:pPr marL="0" indent="0" algn="ctr"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“Escaped” Interpretation</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35708114"/>
                  </a:ext>
                </a:extLst>
              </a:tr>
              <a:tr h="663986">
                <a:tc>
                  <a:txBody>
                    <a:bodyPr/>
                    <a:lstStyle/>
                    <a:p>
                      <a:pPr marL="0" indent="0" algn="just" defTabSz="914400" rtl="0" eaLnBrk="1" latinLnBrk="0" hangingPunct="1">
                        <a:lnSpc>
                          <a:spcPct val="115000"/>
                        </a:lnSpc>
                        <a:spcBef>
                          <a:spcPts val="600"/>
                        </a:spcBef>
                        <a:spcAft>
                          <a:spcPts val="0"/>
                        </a:spcAft>
                      </a:pPr>
                      <a:r>
                        <a:rPr lang="en-US" sz="2800" b="0" kern="1200" dirty="0">
                          <a:solidFill>
                            <a:schemeClr val="dk1"/>
                          </a:solidFill>
                          <a:effectLst/>
                          <a:latin typeface="+mn-lt"/>
                          <a:ea typeface="+mn-ea"/>
                          <a:cs typeface="+mn-cs"/>
                        </a:rPr>
                        <a:t>\</a:t>
                      </a:r>
                      <a:r>
                        <a:rPr lang="en-US" sz="2800" b="0" kern="1200" dirty="0" err="1">
                          <a:solidFill>
                            <a:schemeClr val="dk1"/>
                          </a:solidFill>
                          <a:effectLst/>
                          <a:latin typeface="+mn-lt"/>
                          <a:ea typeface="+mn-ea"/>
                          <a:cs typeface="+mn-cs"/>
                        </a:rPr>
                        <a:t>uxxxx</a:t>
                      </a:r>
                      <a:endParaRPr lang="en-IN" sz="2800" b="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Unicode character with 16-bit hex value </a:t>
                      </a:r>
                      <a:r>
                        <a:rPr lang="en-US" sz="2800" kern="1200" dirty="0" err="1">
                          <a:solidFill>
                            <a:schemeClr val="dk1"/>
                          </a:solidFill>
                          <a:effectLst/>
                          <a:latin typeface="+mn-lt"/>
                          <a:ea typeface="+mn-ea"/>
                          <a:cs typeface="+mn-cs"/>
                        </a:rPr>
                        <a:t>xxxx</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693934562"/>
                  </a:ext>
                </a:extLst>
              </a:tr>
              <a:tr h="663986">
                <a:tc>
                  <a:txBody>
                    <a:bodyPr/>
                    <a:lstStyle/>
                    <a:p>
                      <a:pPr marL="0" indent="0" algn="just" defTabSz="914400" rtl="0" eaLnBrk="1" latinLnBrk="0" hangingPunct="1">
                        <a:lnSpc>
                          <a:spcPct val="115000"/>
                        </a:lnSpc>
                        <a:spcBef>
                          <a:spcPts val="600"/>
                        </a:spcBef>
                        <a:spcAft>
                          <a:spcPts val="0"/>
                        </a:spcAft>
                      </a:pPr>
                      <a:r>
                        <a:rPr lang="en-US" sz="2800" b="0" kern="1200" dirty="0">
                          <a:solidFill>
                            <a:schemeClr val="dk1"/>
                          </a:solidFill>
                          <a:effectLst/>
                          <a:latin typeface="+mn-lt"/>
                          <a:ea typeface="+mn-ea"/>
                          <a:cs typeface="+mn-cs"/>
                        </a:rPr>
                        <a:t>\</a:t>
                      </a:r>
                      <a:r>
                        <a:rPr lang="en-US" sz="2800" b="0" kern="1200" dirty="0" err="1">
                          <a:solidFill>
                            <a:schemeClr val="dk1"/>
                          </a:solidFill>
                          <a:effectLst/>
                          <a:latin typeface="+mn-lt"/>
                          <a:ea typeface="+mn-ea"/>
                          <a:cs typeface="+mn-cs"/>
                        </a:rPr>
                        <a:t>Uxxxxxxxx</a:t>
                      </a:r>
                      <a:endParaRPr lang="en-IN" sz="2800" b="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Unicode character with 32-bit hex value </a:t>
                      </a:r>
                      <a:r>
                        <a:rPr lang="en-US" sz="2800" kern="1200" dirty="0" err="1">
                          <a:solidFill>
                            <a:schemeClr val="dk1"/>
                          </a:solidFill>
                          <a:effectLst/>
                          <a:latin typeface="+mn-lt"/>
                          <a:ea typeface="+mn-ea"/>
                          <a:cs typeface="+mn-cs"/>
                        </a:rPr>
                        <a:t>xxxxxxxx</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171318402"/>
                  </a:ext>
                </a:extLst>
              </a:tr>
              <a:tr h="663986">
                <a:tc>
                  <a:txBody>
                    <a:bodyPr/>
                    <a:lstStyle/>
                    <a:p>
                      <a:pPr marL="0" indent="0" algn="just" defTabSz="914400" rtl="0" eaLnBrk="1" latinLnBrk="0" hangingPunct="1">
                        <a:lnSpc>
                          <a:spcPct val="115000"/>
                        </a:lnSpc>
                        <a:spcBef>
                          <a:spcPts val="600"/>
                        </a:spcBef>
                        <a:spcAft>
                          <a:spcPts val="0"/>
                        </a:spcAft>
                      </a:pPr>
                      <a:r>
                        <a:rPr lang="en-US" sz="2800" b="0" kern="1200" dirty="0">
                          <a:solidFill>
                            <a:schemeClr val="dk1"/>
                          </a:solidFill>
                          <a:effectLst/>
                          <a:latin typeface="+mn-lt"/>
                          <a:ea typeface="+mn-ea"/>
                          <a:cs typeface="+mn-cs"/>
                        </a:rPr>
                        <a:t>\v</a:t>
                      </a:r>
                      <a:endParaRPr lang="en-IN" sz="2800" b="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ASCII Vertical Tab (VT) character</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11598155"/>
                  </a:ext>
                </a:extLst>
              </a:tr>
              <a:tr h="663986">
                <a:tc>
                  <a:txBody>
                    <a:bodyPr/>
                    <a:lstStyle/>
                    <a:p>
                      <a:pPr marL="0" indent="0" algn="just" defTabSz="914400" rtl="0" eaLnBrk="1" latinLnBrk="0" hangingPunct="1">
                        <a:lnSpc>
                          <a:spcPct val="115000"/>
                        </a:lnSpc>
                        <a:spcBef>
                          <a:spcPts val="600"/>
                        </a:spcBef>
                        <a:spcAft>
                          <a:spcPts val="0"/>
                        </a:spcAft>
                      </a:pPr>
                      <a:r>
                        <a:rPr lang="en-US" sz="2800" b="0" kern="1200" dirty="0">
                          <a:solidFill>
                            <a:schemeClr val="dk1"/>
                          </a:solidFill>
                          <a:effectLst/>
                          <a:latin typeface="+mn-lt"/>
                          <a:ea typeface="+mn-ea"/>
                          <a:cs typeface="+mn-cs"/>
                        </a:rPr>
                        <a:t>\</a:t>
                      </a:r>
                      <a:r>
                        <a:rPr lang="en-US" sz="2800" b="0" kern="1200" dirty="0" err="1">
                          <a:solidFill>
                            <a:schemeClr val="dk1"/>
                          </a:solidFill>
                          <a:effectLst/>
                          <a:latin typeface="+mn-lt"/>
                          <a:ea typeface="+mn-ea"/>
                          <a:cs typeface="+mn-cs"/>
                        </a:rPr>
                        <a:t>ooo</a:t>
                      </a:r>
                      <a:endParaRPr lang="en-IN" sz="2800" b="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Character with octal value </a:t>
                      </a:r>
                      <a:r>
                        <a:rPr lang="en-US" sz="2800" kern="1200" dirty="0" err="1">
                          <a:solidFill>
                            <a:schemeClr val="dk1"/>
                          </a:solidFill>
                          <a:effectLst/>
                          <a:latin typeface="+mn-lt"/>
                          <a:ea typeface="+mn-ea"/>
                          <a:cs typeface="+mn-cs"/>
                        </a:rPr>
                        <a:t>ooo</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85810375"/>
                  </a:ext>
                </a:extLst>
              </a:tr>
              <a:tr h="575891">
                <a:tc>
                  <a:txBody>
                    <a:bodyPr/>
                    <a:lstStyle/>
                    <a:p>
                      <a:pPr marL="0" indent="0" algn="just" defTabSz="914400" rtl="0" eaLnBrk="1" latinLnBrk="0" hangingPunct="1">
                        <a:lnSpc>
                          <a:spcPct val="115000"/>
                        </a:lnSpc>
                        <a:spcBef>
                          <a:spcPts val="600"/>
                        </a:spcBef>
                        <a:spcAft>
                          <a:spcPts val="0"/>
                        </a:spcAft>
                      </a:pPr>
                      <a:r>
                        <a:rPr lang="en-US" sz="2800" b="0" kern="1200" dirty="0">
                          <a:solidFill>
                            <a:schemeClr val="dk1"/>
                          </a:solidFill>
                          <a:effectLst/>
                          <a:latin typeface="+mn-lt"/>
                          <a:ea typeface="+mn-ea"/>
                          <a:cs typeface="+mn-cs"/>
                        </a:rPr>
                        <a:t>\</a:t>
                      </a:r>
                      <a:r>
                        <a:rPr lang="en-US" sz="2800" b="0" kern="1200" dirty="0" err="1">
                          <a:solidFill>
                            <a:schemeClr val="dk1"/>
                          </a:solidFill>
                          <a:effectLst/>
                          <a:latin typeface="+mn-lt"/>
                          <a:ea typeface="+mn-ea"/>
                          <a:cs typeface="+mn-cs"/>
                        </a:rPr>
                        <a:t>xhh</a:t>
                      </a:r>
                      <a:endParaRPr lang="en-IN" sz="2800" b="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0"/>
                        </a:spcAft>
                      </a:pPr>
                      <a:r>
                        <a:rPr lang="en-US" sz="2800" kern="1200" dirty="0">
                          <a:solidFill>
                            <a:schemeClr val="dk1"/>
                          </a:solidFill>
                          <a:effectLst/>
                          <a:latin typeface="+mn-lt"/>
                          <a:ea typeface="+mn-ea"/>
                          <a:cs typeface="+mn-cs"/>
                        </a:rPr>
                        <a:t>Character with hex value </a:t>
                      </a:r>
                      <a:r>
                        <a:rPr lang="en-US" sz="2800" kern="1200" dirty="0" err="1">
                          <a:solidFill>
                            <a:schemeClr val="dk1"/>
                          </a:solidFill>
                          <a:effectLst/>
                          <a:latin typeface="+mn-lt"/>
                          <a:ea typeface="+mn-ea"/>
                          <a:cs typeface="+mn-cs"/>
                        </a:rPr>
                        <a:t>hh</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74102429"/>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16</a:t>
            </a:fld>
            <a:endParaRPr lang="en-IN"/>
          </a:p>
        </p:txBody>
      </p:sp>
    </p:spTree>
    <p:extLst>
      <p:ext uri="{BB962C8B-B14F-4D97-AF65-F5344CB8AC3E}">
        <p14:creationId xmlns:p14="http://schemas.microsoft.com/office/powerpoint/2010/main" val="69670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Triple-Quoted </a:t>
            </a:r>
            <a:r>
              <a:rPr lang="en-US" b="1" dirty="0"/>
              <a:t>Strings</a:t>
            </a:r>
            <a:r>
              <a:rPr lang="en-IN" b="1" dirty="0"/>
              <a:t/>
            </a:r>
            <a:br>
              <a:rPr lang="en-IN" b="1" dirty="0"/>
            </a:br>
            <a:endParaRPr lang="en-IN" dirty="0"/>
          </a:p>
        </p:txBody>
      </p:sp>
      <p:sp>
        <p:nvSpPr>
          <p:cNvPr id="3" name="Content Placeholder 2"/>
          <p:cNvSpPr>
            <a:spLocks noGrp="1"/>
          </p:cNvSpPr>
          <p:nvPr>
            <p:ph idx="1"/>
          </p:nvPr>
        </p:nvSpPr>
        <p:spPr>
          <a:xfrm>
            <a:off x="838200" y="1825624"/>
            <a:ext cx="10515600" cy="4807187"/>
          </a:xfrm>
        </p:spPr>
        <p:txBody>
          <a:bodyPr>
            <a:normAutofit/>
          </a:bodyPr>
          <a:lstStyle/>
          <a:p>
            <a:pPr marL="0" indent="0" algn="just">
              <a:buNone/>
            </a:pPr>
            <a:r>
              <a:rPr lang="en-US" dirty="0" smtClean="0"/>
              <a:t>	Triple-quoted </a:t>
            </a:r>
            <a:r>
              <a:rPr lang="en-US" dirty="0"/>
              <a:t>strings are delimited by matching groups of three single quotes or three double quotes. Escape sequences still work in triple-quoted strings, but single quotes, double quotes, and newlines can be </a:t>
            </a:r>
            <a:r>
              <a:rPr lang="en-US" dirty="0" smtClean="0"/>
              <a:t>included </a:t>
            </a:r>
            <a:r>
              <a:rPr lang="en-US" dirty="0"/>
              <a:t>without escaping </a:t>
            </a:r>
            <a:r>
              <a:rPr lang="en-US" dirty="0" smtClean="0"/>
              <a:t>them.</a:t>
            </a:r>
          </a:p>
          <a:p>
            <a:pPr marL="0" indent="0" algn="just">
              <a:buNone/>
            </a:pPr>
            <a:endParaRPr lang="en-US" dirty="0"/>
          </a:p>
          <a:p>
            <a:pPr marL="0" indent="0" algn="just">
              <a:buNone/>
            </a:pPr>
            <a:r>
              <a:rPr lang="en-US" b="1" dirty="0" smtClean="0"/>
              <a:t>Example:-</a:t>
            </a:r>
          </a:p>
          <a:p>
            <a:pPr marL="0" indent="0">
              <a:buNone/>
            </a:pPr>
            <a:r>
              <a:rPr lang="en-US" i="1" dirty="0" smtClean="0"/>
              <a:t>	print("""</a:t>
            </a:r>
            <a:r>
              <a:rPr lang="en-US" i="1" dirty="0" err="1" smtClean="0"/>
              <a:t>Vnb</a:t>
            </a:r>
            <a:r>
              <a:rPr lang="en-US" i="1" dirty="0" smtClean="0"/>
              <a:t> college""")</a:t>
            </a:r>
          </a:p>
          <a:p>
            <a:pPr marL="0" indent="0">
              <a:buNone/>
            </a:pPr>
            <a:endParaRPr lang="en-IN" i="1" dirty="0" smtClean="0"/>
          </a:p>
          <a:p>
            <a:pPr marL="0" indent="0">
              <a:buNone/>
            </a:pPr>
            <a:r>
              <a:rPr lang="en-US" b="1" dirty="0" smtClean="0"/>
              <a:t>Output</a:t>
            </a:r>
            <a:r>
              <a:rPr lang="en-US" b="1" dirty="0"/>
              <a:t>:-</a:t>
            </a:r>
            <a:endParaRPr lang="en-IN" b="1" dirty="0"/>
          </a:p>
          <a:p>
            <a:pPr marL="0" indent="0">
              <a:buNone/>
            </a:pPr>
            <a:r>
              <a:rPr lang="en-US" dirty="0" smtClean="0"/>
              <a:t>	</a:t>
            </a:r>
            <a:r>
              <a:rPr lang="en-US" dirty="0" err="1" smtClean="0"/>
              <a:t>Vnb</a:t>
            </a:r>
            <a:r>
              <a:rPr lang="en-US" dirty="0" smtClean="0"/>
              <a:t> college</a:t>
            </a:r>
            <a:endParaRPr lang="en-IN" dirty="0"/>
          </a:p>
          <a:p>
            <a:pPr marL="0" indent="0" algn="just">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17</a:t>
            </a:fld>
            <a:endParaRPr lang="en-IN"/>
          </a:p>
        </p:txBody>
      </p:sp>
    </p:spTree>
    <p:extLst>
      <p:ext uri="{BB962C8B-B14F-4D97-AF65-F5344CB8AC3E}">
        <p14:creationId xmlns:p14="http://schemas.microsoft.com/office/powerpoint/2010/main" val="384851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Lists </a:t>
            </a:r>
            <a:r>
              <a:rPr lang="en-IN" dirty="0"/>
              <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US" dirty="0"/>
              <a:t>List is a collection which is ordered and changeable. Allows duplicate members</a:t>
            </a:r>
            <a:r>
              <a:rPr lang="en-US" dirty="0" smtClean="0"/>
              <a:t>.</a:t>
            </a:r>
            <a:r>
              <a:rPr lang="en-US" dirty="0"/>
              <a:t> </a:t>
            </a:r>
            <a:r>
              <a:rPr lang="en-US" dirty="0" smtClean="0"/>
              <a:t>In </a:t>
            </a:r>
            <a:r>
              <a:rPr lang="en-US" dirty="0"/>
              <a:t>Python lists are written with square brackets</a:t>
            </a:r>
            <a:r>
              <a:rPr lang="en-US" dirty="0" smtClean="0"/>
              <a:t>.</a:t>
            </a:r>
          </a:p>
          <a:p>
            <a:pPr marL="0" indent="0" algn="just">
              <a:buNone/>
            </a:pPr>
            <a:endParaRPr lang="en-US" dirty="0"/>
          </a:p>
          <a:p>
            <a:pPr marL="0" indent="0" algn="just">
              <a:buNone/>
            </a:pPr>
            <a:r>
              <a:rPr lang="en-US" b="1" dirty="0" smtClean="0"/>
              <a:t>Example:-</a:t>
            </a:r>
          </a:p>
          <a:p>
            <a:pPr marL="0" indent="0" algn="just">
              <a:buNone/>
            </a:pPr>
            <a:endParaRPr lang="en-US" b="1" dirty="0" smtClean="0"/>
          </a:p>
          <a:p>
            <a:pPr marL="0" indent="0">
              <a:buNone/>
            </a:pPr>
            <a:r>
              <a:rPr lang="en-US" b="1" dirty="0"/>
              <a:t>	</a:t>
            </a:r>
            <a:r>
              <a:rPr lang="en-US" i="1" dirty="0"/>
              <a:t> list1 = ['BCA', 'BBA', 1997, 2000];</a:t>
            </a:r>
            <a:endParaRPr lang="en-IN" i="1" dirty="0"/>
          </a:p>
          <a:p>
            <a:pPr marL="0" indent="0">
              <a:buNone/>
            </a:pPr>
            <a:r>
              <a:rPr lang="en-US" i="1" dirty="0" smtClean="0"/>
              <a:t>	list2 </a:t>
            </a:r>
            <a:r>
              <a:rPr lang="en-US" i="1" dirty="0"/>
              <a:t>= [1, 2, 3, 4, 5 ];</a:t>
            </a:r>
            <a:endParaRPr lang="en-IN" i="1" dirty="0"/>
          </a:p>
          <a:p>
            <a:pPr marL="0" indent="0">
              <a:buNone/>
            </a:pPr>
            <a:r>
              <a:rPr lang="en-US" i="1" dirty="0" smtClean="0"/>
              <a:t>	list3 </a:t>
            </a:r>
            <a:r>
              <a:rPr lang="en-US" i="1" dirty="0"/>
              <a:t>= ["a", "b", "c", "d"]</a:t>
            </a:r>
            <a:endParaRPr lang="en-IN" i="1" dirty="0"/>
          </a:p>
          <a:p>
            <a:pPr marL="0" indent="0" algn="just">
              <a:buNone/>
            </a:pPr>
            <a:endParaRPr lang="en-US" b="1" dirty="0" smtClean="0"/>
          </a:p>
          <a:p>
            <a:pPr marL="0" indent="0" algn="just">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18</a:t>
            </a:fld>
            <a:endParaRPr lang="en-IN"/>
          </a:p>
        </p:txBody>
      </p:sp>
    </p:spTree>
    <p:extLst>
      <p:ext uri="{BB962C8B-B14F-4D97-AF65-F5344CB8AC3E}">
        <p14:creationId xmlns:p14="http://schemas.microsoft.com/office/powerpoint/2010/main" val="116852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1:-</a:t>
            </a:r>
            <a:endParaRPr lang="en-IN" b="1" dirty="0"/>
          </a:p>
        </p:txBody>
      </p:sp>
      <p:sp>
        <p:nvSpPr>
          <p:cNvPr id="3" name="Content Placeholder 2"/>
          <p:cNvSpPr>
            <a:spLocks noGrp="1"/>
          </p:cNvSpPr>
          <p:nvPr>
            <p:ph idx="1"/>
          </p:nvPr>
        </p:nvSpPr>
        <p:spPr>
          <a:xfrm>
            <a:off x="838200" y="1825624"/>
            <a:ext cx="10515600" cy="4793539"/>
          </a:xfrm>
        </p:spPr>
        <p:txBody>
          <a:bodyPr/>
          <a:lstStyle/>
          <a:p>
            <a:pPr marL="0" indent="0">
              <a:buNone/>
            </a:pPr>
            <a:r>
              <a:rPr lang="en-US" i="1" dirty="0" err="1" smtClean="0"/>
              <a:t>thislist</a:t>
            </a:r>
            <a:r>
              <a:rPr lang="en-US" i="1" dirty="0" smtClean="0"/>
              <a:t> = list(("BCA","BBA","MCA")) </a:t>
            </a:r>
            <a:endParaRPr lang="en-IN" i="1" dirty="0" smtClean="0"/>
          </a:p>
          <a:p>
            <a:pPr marL="0" indent="0">
              <a:buNone/>
            </a:pPr>
            <a:r>
              <a:rPr lang="en-US" i="1" dirty="0" smtClean="0"/>
              <a:t># note the double round-brackets</a:t>
            </a:r>
            <a:endParaRPr lang="en-IN" i="1" dirty="0" smtClean="0"/>
          </a:p>
          <a:p>
            <a:pPr marL="0" indent="0">
              <a:buNone/>
            </a:pPr>
            <a:r>
              <a:rPr lang="en-US" i="1" dirty="0" smtClean="0"/>
              <a:t>print(</a:t>
            </a:r>
            <a:r>
              <a:rPr lang="en-US" i="1" dirty="0" err="1" smtClean="0"/>
              <a:t>thislist</a:t>
            </a:r>
            <a:r>
              <a:rPr lang="en-US" i="1" dirty="0" smtClean="0"/>
              <a:t>)</a:t>
            </a:r>
          </a:p>
          <a:p>
            <a:pPr marL="0" indent="0">
              <a:buNone/>
            </a:pPr>
            <a:endParaRPr lang="en-IN" i="1" dirty="0"/>
          </a:p>
          <a:p>
            <a:pPr marL="0" indent="0">
              <a:buNone/>
            </a:pPr>
            <a:r>
              <a:rPr lang="en-US" b="1" i="1" dirty="0"/>
              <a:t>Output:-</a:t>
            </a:r>
            <a:endParaRPr lang="en-IN" b="1" i="1" dirty="0"/>
          </a:p>
          <a:p>
            <a:pPr marL="0" indent="0">
              <a:buNone/>
            </a:pPr>
            <a:r>
              <a:rPr lang="en-US" i="1" dirty="0"/>
              <a:t>['BCA', 'BBA', 'MCA']</a:t>
            </a:r>
            <a:endParaRPr lang="en-IN" i="1"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19</a:t>
            </a:fld>
            <a:endParaRPr lang="en-IN"/>
          </a:p>
        </p:txBody>
      </p:sp>
    </p:spTree>
    <p:extLst>
      <p:ext uri="{BB962C8B-B14F-4D97-AF65-F5344CB8AC3E}">
        <p14:creationId xmlns:p14="http://schemas.microsoft.com/office/powerpoint/2010/main" val="101908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444"/>
          </a:xfrm>
        </p:spPr>
        <p:txBody>
          <a:bodyPr>
            <a:normAutofit fontScale="90000"/>
          </a:bodyPr>
          <a:lstStyle/>
          <a:p>
            <a:r>
              <a:rPr lang="en-IN" b="1" dirty="0" smtClean="0"/>
              <a:t>Files:-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94453"/>
              </p:ext>
            </p:extLst>
          </p:nvPr>
        </p:nvGraphicFramePr>
        <p:xfrm>
          <a:off x="838201" y="641443"/>
          <a:ext cx="10515601" cy="5064162"/>
        </p:xfrm>
        <a:graphic>
          <a:graphicData uri="http://schemas.openxmlformats.org/drawingml/2006/table">
            <a:tbl>
              <a:tblPr firstRow="1" firstCol="1" bandRow="1">
                <a:tableStyleId>{5C22544A-7EE6-4342-B048-85BDC9FD1C3A}</a:tableStyleId>
              </a:tblPr>
              <a:tblGrid>
                <a:gridCol w="981300">
                  <a:extLst>
                    <a:ext uri="{9D8B030D-6E8A-4147-A177-3AD203B41FA5}">
                      <a16:colId xmlns="" xmlns:a16="http://schemas.microsoft.com/office/drawing/2014/main" val="3867052952"/>
                    </a:ext>
                  </a:extLst>
                </a:gridCol>
                <a:gridCol w="1402819">
                  <a:extLst>
                    <a:ext uri="{9D8B030D-6E8A-4147-A177-3AD203B41FA5}">
                      <a16:colId xmlns="" xmlns:a16="http://schemas.microsoft.com/office/drawing/2014/main" val="880757651"/>
                    </a:ext>
                  </a:extLst>
                </a:gridCol>
                <a:gridCol w="8131482">
                  <a:extLst>
                    <a:ext uri="{9D8B030D-6E8A-4147-A177-3AD203B41FA5}">
                      <a16:colId xmlns="" xmlns:a16="http://schemas.microsoft.com/office/drawing/2014/main" val="289165670"/>
                    </a:ext>
                  </a:extLst>
                </a:gridCol>
              </a:tblGrid>
              <a:tr h="586108">
                <a:tc>
                  <a:txBody>
                    <a:bodyPr/>
                    <a:lstStyle/>
                    <a:p>
                      <a:pPr marL="0" indent="0" algn="ctr" defTabSz="914400" rtl="0" eaLnBrk="1" latinLnBrk="0" hangingPunct="1">
                        <a:lnSpc>
                          <a:spcPct val="115000"/>
                        </a:lnSpc>
                        <a:spcBef>
                          <a:spcPts val="600"/>
                        </a:spcBef>
                        <a:spcAft>
                          <a:spcPts val="600"/>
                        </a:spcAft>
                      </a:pPr>
                      <a:r>
                        <a:rPr lang="en-US" sz="2800" b="1" kern="1200" dirty="0" err="1">
                          <a:solidFill>
                            <a:schemeClr val="lt1"/>
                          </a:solidFill>
                          <a:effectLst/>
                          <a:latin typeface="+mn-lt"/>
                          <a:ea typeface="+mn-ea"/>
                          <a:cs typeface="+mn-cs"/>
                        </a:rPr>
                        <a:t>Sr.No</a:t>
                      </a:r>
                      <a:r>
                        <a:rPr lang="en-US" sz="2800" b="1" kern="1200" dirty="0">
                          <a:solidFill>
                            <a:schemeClr val="lt1"/>
                          </a:solidFill>
                          <a:effectLst/>
                          <a:latin typeface="+mn-lt"/>
                          <a:ea typeface="+mn-ea"/>
                          <a:cs typeface="+mn-cs"/>
                        </a:rPr>
                        <a:t>.</a:t>
                      </a:r>
                      <a:endParaRPr lang="en-IN" sz="28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b="1" kern="1200">
                          <a:solidFill>
                            <a:schemeClr val="lt1"/>
                          </a:solidFill>
                          <a:effectLst/>
                          <a:latin typeface="+mn-lt"/>
                          <a:ea typeface="+mn-ea"/>
                          <a:cs typeface="+mn-cs"/>
                        </a:rPr>
                        <a:t>Modes.</a:t>
                      </a:r>
                      <a:endParaRPr lang="en-IN" sz="28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Description</a:t>
                      </a:r>
                      <a:endParaRPr lang="en-IN" sz="2800" b="1" kern="1200" dirty="0">
                        <a:solidFill>
                          <a:schemeClr val="lt1"/>
                        </a:solidFill>
                        <a:effectLst/>
                        <a:latin typeface="+mn-lt"/>
                        <a:ea typeface="+mn-ea"/>
                        <a:cs typeface="+mn-cs"/>
                      </a:endParaRPr>
                    </a:p>
                  </a:txBody>
                  <a:tcPr marL="40540" marR="40540" marT="0" marB="0"/>
                </a:tc>
                <a:extLst>
                  <a:ext uri="{0D108BD9-81ED-4DB2-BD59-A6C34878D82A}">
                    <a16:rowId xmlns="" xmlns:a16="http://schemas.microsoft.com/office/drawing/2014/main" val="77764041"/>
                  </a:ext>
                </a:extLst>
              </a:tr>
              <a:tr h="1042958">
                <a:tc>
                  <a:txBody>
                    <a:bodyPr/>
                    <a:lstStyle/>
                    <a:p>
                      <a:pPr marL="0" indent="0" algn="ctr">
                        <a:lnSpc>
                          <a:spcPct val="115000"/>
                        </a:lnSpc>
                        <a:spcBef>
                          <a:spcPts val="600"/>
                        </a:spcBef>
                        <a:spcAft>
                          <a:spcPts val="600"/>
                        </a:spcAft>
                      </a:pPr>
                      <a:r>
                        <a:rPr lang="en-US" sz="2800" b="1" kern="1200" dirty="0">
                          <a:solidFill>
                            <a:schemeClr val="lt1"/>
                          </a:solidFill>
                          <a:effectLst/>
                          <a:latin typeface="+mn-lt"/>
                          <a:ea typeface="+mn-ea"/>
                          <a:cs typeface="+mn-cs"/>
                        </a:rPr>
                        <a:t>1</a:t>
                      </a:r>
                      <a:endParaRPr lang="en-IN" sz="28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r</a:t>
                      </a:r>
                      <a:endParaRPr lang="en-IN" sz="2800" kern="1200" dirty="0">
                        <a:solidFill>
                          <a:schemeClr val="dk1"/>
                        </a:solidFill>
                        <a:effectLst/>
                        <a:latin typeface="+mn-lt"/>
                        <a:ea typeface="+mn-ea"/>
                        <a:cs typeface="+mn-cs"/>
                      </a:endParaRPr>
                    </a:p>
                  </a:txBody>
                  <a:tcPr marL="40540" marR="40540" marT="0" marB="0"/>
                </a:tc>
                <a:tc>
                  <a:txBody>
                    <a:bodyPr/>
                    <a:lstStyle/>
                    <a:p>
                      <a:pPr marL="0" indent="0" algn="just">
                        <a:lnSpc>
                          <a:spcPct val="115000"/>
                        </a:lnSpc>
                        <a:spcBef>
                          <a:spcPts val="600"/>
                        </a:spcBef>
                        <a:spcAft>
                          <a:spcPts val="600"/>
                        </a:spcAft>
                      </a:pPr>
                      <a:r>
                        <a:rPr lang="en-US" sz="2800" dirty="0">
                          <a:effectLst/>
                        </a:rPr>
                        <a:t>Opens a file for reading only. The file pointer is placed at the beginning of the file. This is the default mode.</a:t>
                      </a:r>
                      <a:endParaRPr lang="en-IN" sz="2800" dirty="0">
                        <a:effectLst/>
                        <a:latin typeface="Calibri" panose="020F0502020204030204" pitchFamily="34" charset="0"/>
                        <a:ea typeface="Calibri" panose="020F0502020204030204" pitchFamily="34" charset="0"/>
                        <a:cs typeface="Shruti"/>
                      </a:endParaRPr>
                    </a:p>
                  </a:txBody>
                  <a:tcPr marL="40540" marR="40540" marT="0" marB="0"/>
                </a:tc>
                <a:extLst>
                  <a:ext uri="{0D108BD9-81ED-4DB2-BD59-A6C34878D82A}">
                    <a16:rowId xmlns="" xmlns:a16="http://schemas.microsoft.com/office/drawing/2014/main" val="3105409121"/>
                  </a:ext>
                </a:extLst>
              </a:tr>
              <a:tr h="915700">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2</a:t>
                      </a:r>
                      <a:endParaRPr lang="en-IN" sz="28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kern="1200">
                          <a:solidFill>
                            <a:schemeClr val="dk1"/>
                          </a:solidFill>
                          <a:effectLst/>
                          <a:latin typeface="+mn-lt"/>
                          <a:ea typeface="+mn-ea"/>
                          <a:cs typeface="+mn-cs"/>
                        </a:rPr>
                        <a:t>rb</a:t>
                      </a:r>
                      <a:endParaRPr lang="en-IN" sz="28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Opens a file for reading only in binary format. The file pointer is placed at the beginning of the file.</a:t>
                      </a:r>
                      <a:endParaRPr lang="en-IN" sz="28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2072621712"/>
                  </a:ext>
                </a:extLst>
              </a:tr>
              <a:tr h="915700">
                <a:tc>
                  <a:txBody>
                    <a:bodyPr/>
                    <a:lstStyle/>
                    <a:p>
                      <a:pPr marL="0" indent="0" algn="ctr" defTabSz="914400" rtl="0" eaLnBrk="1" latinLnBrk="0" hangingPunct="1">
                        <a:lnSpc>
                          <a:spcPct val="115000"/>
                        </a:lnSpc>
                        <a:spcBef>
                          <a:spcPts val="600"/>
                        </a:spcBef>
                        <a:spcAft>
                          <a:spcPts val="600"/>
                        </a:spcAft>
                      </a:pPr>
                      <a:r>
                        <a:rPr lang="en-US" sz="2800" b="1" kern="1200">
                          <a:solidFill>
                            <a:schemeClr val="lt1"/>
                          </a:solidFill>
                          <a:effectLst/>
                          <a:latin typeface="+mn-lt"/>
                          <a:ea typeface="+mn-ea"/>
                          <a:cs typeface="+mn-cs"/>
                        </a:rPr>
                        <a:t>3</a:t>
                      </a:r>
                      <a:endParaRPr lang="en-IN" sz="28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kern="1200">
                          <a:solidFill>
                            <a:schemeClr val="dk1"/>
                          </a:solidFill>
                          <a:effectLst/>
                          <a:latin typeface="+mn-lt"/>
                          <a:ea typeface="+mn-ea"/>
                          <a:cs typeface="+mn-cs"/>
                        </a:rPr>
                        <a:t>r+</a:t>
                      </a:r>
                      <a:endParaRPr lang="en-IN" sz="28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800" kern="1200">
                          <a:solidFill>
                            <a:schemeClr val="dk1"/>
                          </a:solidFill>
                          <a:effectLst/>
                          <a:latin typeface="+mn-lt"/>
                          <a:ea typeface="+mn-ea"/>
                          <a:cs typeface="+mn-cs"/>
                        </a:rPr>
                        <a:t>Opens a file for both reading and writing. The file pointer placed at the beginning of the file</a:t>
                      </a:r>
                      <a:endParaRPr lang="en-IN" sz="2800" kern="120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295508375"/>
                  </a:ext>
                </a:extLst>
              </a:tr>
              <a:tr h="930448">
                <a:tc>
                  <a:txBody>
                    <a:bodyPr/>
                    <a:lstStyle/>
                    <a:p>
                      <a:pPr marL="0" indent="0" algn="ctr" defTabSz="914400" rtl="0" eaLnBrk="1" latinLnBrk="0" hangingPunct="1">
                        <a:lnSpc>
                          <a:spcPct val="115000"/>
                        </a:lnSpc>
                        <a:spcBef>
                          <a:spcPts val="600"/>
                        </a:spcBef>
                        <a:spcAft>
                          <a:spcPts val="600"/>
                        </a:spcAft>
                      </a:pPr>
                      <a:r>
                        <a:rPr lang="en-US" sz="2800" b="1" kern="1200">
                          <a:solidFill>
                            <a:schemeClr val="lt1"/>
                          </a:solidFill>
                          <a:effectLst/>
                          <a:latin typeface="+mn-lt"/>
                          <a:ea typeface="+mn-ea"/>
                          <a:cs typeface="+mn-cs"/>
                        </a:rPr>
                        <a:t>4</a:t>
                      </a:r>
                      <a:endParaRPr lang="en-IN" sz="28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800" kern="1200" dirty="0" err="1">
                          <a:solidFill>
                            <a:schemeClr val="dk1"/>
                          </a:solidFill>
                          <a:effectLst/>
                          <a:latin typeface="+mn-lt"/>
                          <a:ea typeface="+mn-ea"/>
                          <a:cs typeface="+mn-cs"/>
                        </a:rPr>
                        <a:t>rb</a:t>
                      </a:r>
                      <a:r>
                        <a:rPr lang="en-US" sz="2800" kern="1200" dirty="0">
                          <a:solidFill>
                            <a:schemeClr val="dk1"/>
                          </a:solidFill>
                          <a:effectLst/>
                          <a:latin typeface="+mn-lt"/>
                          <a:ea typeface="+mn-ea"/>
                          <a:cs typeface="+mn-cs"/>
                        </a:rPr>
                        <a:t>+</a:t>
                      </a:r>
                      <a:endParaRPr lang="en-IN" sz="2800" kern="1200" dirty="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Opens a file for both reading and writing in binary format. The file pointer placed at the beginning of the file.</a:t>
                      </a:r>
                      <a:endParaRPr lang="en-IN" sz="28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2704045235"/>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2</a:t>
            </a:fld>
            <a:endParaRPr lang="en-IN"/>
          </a:p>
        </p:txBody>
      </p:sp>
    </p:spTree>
    <p:extLst>
      <p:ext uri="{BB962C8B-B14F-4D97-AF65-F5344CB8AC3E}">
        <p14:creationId xmlns:p14="http://schemas.microsoft.com/office/powerpoint/2010/main" val="2040524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2:- </a:t>
            </a:r>
            <a:endParaRPr lang="en-IN" b="1" dirty="0"/>
          </a:p>
        </p:txBody>
      </p:sp>
      <p:sp>
        <p:nvSpPr>
          <p:cNvPr id="3" name="Content Placeholder 2"/>
          <p:cNvSpPr>
            <a:spLocks noGrp="1"/>
          </p:cNvSpPr>
          <p:nvPr>
            <p:ph idx="1"/>
          </p:nvPr>
        </p:nvSpPr>
        <p:spPr/>
        <p:txBody>
          <a:bodyPr/>
          <a:lstStyle/>
          <a:p>
            <a:pPr marL="0" indent="0">
              <a:buNone/>
            </a:pPr>
            <a:r>
              <a:rPr lang="en-US" sz="3200" i="1" dirty="0"/>
              <a:t>list1 = ['BCA', 'MCA', 1997, 2000];</a:t>
            </a:r>
            <a:endParaRPr lang="en-IN" sz="3200" i="1" dirty="0"/>
          </a:p>
          <a:p>
            <a:pPr marL="0" indent="0">
              <a:buNone/>
            </a:pPr>
            <a:r>
              <a:rPr lang="en-US" sz="3200" i="1" dirty="0" smtClean="0"/>
              <a:t>print </a:t>
            </a:r>
            <a:r>
              <a:rPr lang="en-US" sz="3200" i="1" dirty="0"/>
              <a:t>("list1[0]: ", list1[0</a:t>
            </a:r>
            <a:r>
              <a:rPr lang="en-US" sz="3200" i="1" dirty="0" smtClean="0"/>
              <a:t>])</a:t>
            </a:r>
          </a:p>
          <a:p>
            <a:pPr marL="0" indent="0">
              <a:buNone/>
            </a:pPr>
            <a:endParaRPr lang="en-IN" sz="3200" i="1" dirty="0"/>
          </a:p>
          <a:p>
            <a:pPr marL="0" indent="0">
              <a:buNone/>
            </a:pPr>
            <a:r>
              <a:rPr lang="en-US" sz="3200" b="1" i="1" dirty="0"/>
              <a:t>Output</a:t>
            </a:r>
            <a:r>
              <a:rPr lang="en-US" sz="3200" b="1" i="1" dirty="0" smtClean="0"/>
              <a:t>:-</a:t>
            </a:r>
          </a:p>
          <a:p>
            <a:pPr marL="0" indent="0">
              <a:buNone/>
            </a:pPr>
            <a:r>
              <a:rPr lang="en-US" sz="3200" b="1" i="1" dirty="0"/>
              <a:t>	</a:t>
            </a:r>
            <a:endParaRPr lang="en-IN" sz="3200" b="1" i="1" dirty="0"/>
          </a:p>
          <a:p>
            <a:pPr marL="0" indent="0">
              <a:buNone/>
            </a:pPr>
            <a:r>
              <a:rPr lang="en-US" sz="3200" i="1" dirty="0" smtClean="0"/>
              <a:t>	list1[0</a:t>
            </a:r>
            <a:r>
              <a:rPr lang="en-US" sz="3200" i="1" dirty="0"/>
              <a:t>]:  BCA</a:t>
            </a:r>
            <a:endParaRPr lang="en-IN" sz="3200" i="1" dirty="0"/>
          </a:p>
          <a:p>
            <a:pPr marL="0" indent="0">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20</a:t>
            </a:fld>
            <a:endParaRPr lang="en-IN"/>
          </a:p>
        </p:txBody>
      </p:sp>
    </p:spTree>
    <p:extLst>
      <p:ext uri="{BB962C8B-B14F-4D97-AF65-F5344CB8AC3E}">
        <p14:creationId xmlns:p14="http://schemas.microsoft.com/office/powerpoint/2010/main" val="54587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3:-</a:t>
            </a:r>
            <a:endParaRPr lang="en-IN" b="1" dirty="0"/>
          </a:p>
        </p:txBody>
      </p:sp>
      <p:sp>
        <p:nvSpPr>
          <p:cNvPr id="3" name="Content Placeholder 2"/>
          <p:cNvSpPr>
            <a:spLocks noGrp="1"/>
          </p:cNvSpPr>
          <p:nvPr>
            <p:ph idx="1"/>
          </p:nvPr>
        </p:nvSpPr>
        <p:spPr/>
        <p:txBody>
          <a:bodyPr/>
          <a:lstStyle/>
          <a:p>
            <a:pPr marL="0" indent="0">
              <a:buNone/>
            </a:pPr>
            <a:r>
              <a:rPr lang="en-US" i="1" dirty="0"/>
              <a:t>list = ['BCA', 'MCA', 1997, 2000];</a:t>
            </a:r>
            <a:endParaRPr lang="en-IN" i="1" dirty="0"/>
          </a:p>
          <a:p>
            <a:pPr marL="0" indent="0">
              <a:buNone/>
            </a:pPr>
            <a:r>
              <a:rPr lang="en-US" i="1" dirty="0"/>
              <a:t>list[2] = 2001;	</a:t>
            </a:r>
            <a:endParaRPr lang="en-IN" i="1" dirty="0"/>
          </a:p>
          <a:p>
            <a:pPr marL="0" indent="0">
              <a:buNone/>
            </a:pPr>
            <a:r>
              <a:rPr lang="en-US" i="1" dirty="0"/>
              <a:t>print (list[2</a:t>
            </a:r>
            <a:r>
              <a:rPr lang="en-US" i="1" dirty="0" smtClean="0"/>
              <a:t>])</a:t>
            </a:r>
          </a:p>
          <a:p>
            <a:pPr marL="0" indent="0">
              <a:buNone/>
            </a:pPr>
            <a:endParaRPr lang="en-IN" i="1" dirty="0"/>
          </a:p>
          <a:p>
            <a:pPr marL="0" indent="0">
              <a:buNone/>
            </a:pPr>
            <a:r>
              <a:rPr lang="en-US" b="1" i="1" dirty="0"/>
              <a:t>Output:-</a:t>
            </a:r>
            <a:endParaRPr lang="en-IN" b="1" i="1" dirty="0"/>
          </a:p>
          <a:p>
            <a:pPr marL="0" indent="0">
              <a:buNone/>
            </a:pPr>
            <a:r>
              <a:rPr lang="en-US" b="1" dirty="0"/>
              <a:t>2001</a:t>
            </a:r>
            <a:endParaRPr lang="en-IN" b="1"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21</a:t>
            </a:fld>
            <a:endParaRPr lang="en-IN"/>
          </a:p>
        </p:txBody>
      </p:sp>
    </p:spTree>
    <p:extLst>
      <p:ext uri="{BB962C8B-B14F-4D97-AF65-F5344CB8AC3E}">
        <p14:creationId xmlns:p14="http://schemas.microsoft.com/office/powerpoint/2010/main" val="175502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t>Tuples</a:t>
            </a:r>
            <a:r>
              <a:rPr lang="en-IN" dirty="0"/>
              <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US" dirty="0" smtClean="0"/>
              <a:t>	A </a:t>
            </a:r>
            <a:r>
              <a:rPr lang="en-US" dirty="0"/>
              <a:t>tuple is a collection which is ordered and </a:t>
            </a:r>
            <a:r>
              <a:rPr lang="en-US" b="1" dirty="0"/>
              <a:t>unchangeable</a:t>
            </a:r>
            <a:r>
              <a:rPr lang="en-US" dirty="0"/>
              <a:t>. In Python tuples are written with round </a:t>
            </a:r>
            <a:r>
              <a:rPr lang="en-US" dirty="0" smtClean="0"/>
              <a:t>brackets.</a:t>
            </a:r>
          </a:p>
          <a:p>
            <a:pPr marL="0" indent="0" algn="just">
              <a:buNone/>
            </a:pPr>
            <a:endParaRPr lang="en-US" dirty="0" smtClean="0"/>
          </a:p>
          <a:p>
            <a:pPr marL="0" indent="0" algn="just">
              <a:buNone/>
            </a:pPr>
            <a:r>
              <a:rPr lang="en-US" b="1" dirty="0" smtClean="0"/>
              <a:t>Example:-</a:t>
            </a:r>
          </a:p>
          <a:p>
            <a:pPr marL="0" indent="0">
              <a:buNone/>
            </a:pPr>
            <a:r>
              <a:rPr lang="en-US" i="1" dirty="0" smtClean="0"/>
              <a:t>tup1 </a:t>
            </a:r>
            <a:r>
              <a:rPr lang="en-US" i="1" dirty="0"/>
              <a:t>= ('physics', 'chemistry', 1997, 2000);</a:t>
            </a:r>
            <a:endParaRPr lang="en-IN" i="1" dirty="0"/>
          </a:p>
          <a:p>
            <a:pPr marL="0" indent="0">
              <a:buNone/>
            </a:pPr>
            <a:r>
              <a:rPr lang="en-US" i="1" dirty="0"/>
              <a:t>tup2 = (1, 2, 3, 4, 5);</a:t>
            </a:r>
            <a:endParaRPr lang="en-IN" i="1" dirty="0"/>
          </a:p>
          <a:p>
            <a:pPr marL="0" indent="0">
              <a:buNone/>
            </a:pPr>
            <a:r>
              <a:rPr lang="en-US" i="1" dirty="0"/>
              <a:t>tup3 = "a", "b", "c", "d";</a:t>
            </a:r>
            <a:endParaRPr lang="en-IN" i="1" dirty="0"/>
          </a:p>
          <a:p>
            <a:pPr marL="0" indent="0" algn="just">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22</a:t>
            </a:fld>
            <a:endParaRPr lang="en-IN"/>
          </a:p>
        </p:txBody>
      </p:sp>
    </p:spTree>
    <p:extLst>
      <p:ext uri="{BB962C8B-B14F-4D97-AF65-F5344CB8AC3E}">
        <p14:creationId xmlns:p14="http://schemas.microsoft.com/office/powerpoint/2010/main" val="250066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t>Tuple </a:t>
            </a:r>
            <a:r>
              <a:rPr lang="en-IN" b="1" dirty="0"/>
              <a:t>Methods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85456"/>
              </p:ext>
            </p:extLst>
          </p:nvPr>
        </p:nvGraphicFramePr>
        <p:xfrm>
          <a:off x="838200" y="1690688"/>
          <a:ext cx="10904560" cy="3281606"/>
        </p:xfrm>
        <a:graphic>
          <a:graphicData uri="http://schemas.openxmlformats.org/drawingml/2006/table">
            <a:tbl>
              <a:tblPr/>
              <a:tblGrid>
                <a:gridCol w="2178343">
                  <a:extLst>
                    <a:ext uri="{9D8B030D-6E8A-4147-A177-3AD203B41FA5}">
                      <a16:colId xmlns="" xmlns:a16="http://schemas.microsoft.com/office/drawing/2014/main" val="2872090251"/>
                    </a:ext>
                  </a:extLst>
                </a:gridCol>
                <a:gridCol w="8726217">
                  <a:extLst>
                    <a:ext uri="{9D8B030D-6E8A-4147-A177-3AD203B41FA5}">
                      <a16:colId xmlns="" xmlns:a16="http://schemas.microsoft.com/office/drawing/2014/main" val="198562076"/>
                    </a:ext>
                  </a:extLst>
                </a:gridCol>
              </a:tblGrid>
              <a:tr h="792935">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644671043"/>
                  </a:ext>
                </a:extLst>
              </a:tr>
              <a:tr h="1185992">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2"/>
                        </a:rPr>
                        <a:t>count()</a:t>
                      </a:r>
                      <a:endParaRPr lang="en-IN" sz="2800" kern="1200" dirty="0">
                        <a:solidFill>
                          <a:schemeClr val="dk1"/>
                        </a:solidFill>
                        <a:effectLst/>
                        <a:latin typeface="+mn-lt"/>
                        <a:ea typeface="+mn-ea"/>
                        <a:cs typeface="+mn-cs"/>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the number of times a specified value occurs in a tuple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2452207884"/>
                  </a:ext>
                </a:extLst>
              </a:tr>
              <a:tr h="1302679">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3"/>
                        </a:rPr>
                        <a:t>index()</a:t>
                      </a:r>
                      <a:endParaRPr lang="en-IN" sz="2800" kern="1200">
                        <a:solidFill>
                          <a:schemeClr val="dk1"/>
                        </a:solidFill>
                        <a:effectLst/>
                        <a:latin typeface="+mn-lt"/>
                        <a:ea typeface="+mn-ea"/>
                        <a:cs typeface="+mn-cs"/>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Searches the tuple for a specified value and returns the position of where it was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384484714"/>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23</a:t>
            </a:fld>
            <a:endParaRPr lang="en-IN"/>
          </a:p>
        </p:txBody>
      </p:sp>
    </p:spTree>
    <p:extLst>
      <p:ext uri="{BB962C8B-B14F-4D97-AF65-F5344CB8AC3E}">
        <p14:creationId xmlns:p14="http://schemas.microsoft.com/office/powerpoint/2010/main" val="2682934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IN" b="1" dirty="0"/>
          </a:p>
        </p:txBody>
      </p:sp>
      <p:sp>
        <p:nvSpPr>
          <p:cNvPr id="3" name="Content Placeholder 2"/>
          <p:cNvSpPr>
            <a:spLocks noGrp="1"/>
          </p:cNvSpPr>
          <p:nvPr>
            <p:ph idx="1"/>
          </p:nvPr>
        </p:nvSpPr>
        <p:spPr>
          <a:xfrm>
            <a:off x="838200" y="1511726"/>
            <a:ext cx="10515600" cy="4351338"/>
          </a:xfrm>
        </p:spPr>
        <p:txBody>
          <a:bodyPr/>
          <a:lstStyle/>
          <a:p>
            <a:pPr marL="0" indent="0">
              <a:buNone/>
            </a:pPr>
            <a:r>
              <a:rPr lang="en-US" i="1" dirty="0" err="1"/>
              <a:t>thistuple</a:t>
            </a:r>
            <a:r>
              <a:rPr lang="en-US" i="1" dirty="0"/>
              <a:t> = tuple(("BCA", "BBA", "MCA")) </a:t>
            </a:r>
            <a:endParaRPr lang="en-IN" i="1" dirty="0"/>
          </a:p>
          <a:p>
            <a:pPr marL="0" indent="0">
              <a:buNone/>
            </a:pPr>
            <a:r>
              <a:rPr lang="en-US" i="1" dirty="0"/>
              <a:t># note the double round-brackets</a:t>
            </a:r>
            <a:endParaRPr lang="en-IN" i="1" dirty="0"/>
          </a:p>
          <a:p>
            <a:pPr marL="0" indent="0">
              <a:buNone/>
            </a:pPr>
            <a:r>
              <a:rPr lang="en-US" i="1" dirty="0"/>
              <a:t>print(</a:t>
            </a:r>
            <a:r>
              <a:rPr lang="en-US" i="1" dirty="0" err="1"/>
              <a:t>thistuple</a:t>
            </a:r>
            <a:r>
              <a:rPr lang="en-US" i="1" dirty="0" smtClean="0"/>
              <a:t>)</a:t>
            </a:r>
          </a:p>
          <a:p>
            <a:pPr marL="0" indent="0">
              <a:buNone/>
            </a:pPr>
            <a:endParaRPr lang="en-IN" b="1" i="1" dirty="0"/>
          </a:p>
          <a:p>
            <a:pPr marL="0" indent="0">
              <a:buNone/>
            </a:pPr>
            <a:r>
              <a:rPr lang="en-US" b="1" i="1" dirty="0"/>
              <a:t>Output</a:t>
            </a:r>
            <a:r>
              <a:rPr lang="en-US" b="1" i="1" dirty="0" smtClean="0"/>
              <a:t>:-</a:t>
            </a:r>
          </a:p>
          <a:p>
            <a:pPr marL="0" indent="0">
              <a:buNone/>
            </a:pPr>
            <a:endParaRPr lang="en-IN" b="1" i="1" dirty="0"/>
          </a:p>
          <a:p>
            <a:pPr marL="0" indent="0">
              <a:buNone/>
            </a:pPr>
            <a:r>
              <a:rPr lang="en-US" i="1" dirty="0"/>
              <a:t>('BCA', 'BBA', 'MCA')</a:t>
            </a:r>
            <a:endParaRPr lang="en-IN" i="1"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24</a:t>
            </a:fld>
            <a:endParaRPr lang="en-IN"/>
          </a:p>
        </p:txBody>
      </p:sp>
    </p:spTree>
    <p:extLst>
      <p:ext uri="{BB962C8B-B14F-4D97-AF65-F5344CB8AC3E}">
        <p14:creationId xmlns:p14="http://schemas.microsoft.com/office/powerpoint/2010/main" val="227803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IN" b="1" dirty="0"/>
          </a:p>
        </p:txBody>
      </p:sp>
      <p:sp>
        <p:nvSpPr>
          <p:cNvPr id="3" name="Content Placeholder 2"/>
          <p:cNvSpPr>
            <a:spLocks noGrp="1"/>
          </p:cNvSpPr>
          <p:nvPr>
            <p:ph idx="1"/>
          </p:nvPr>
        </p:nvSpPr>
        <p:spPr/>
        <p:txBody>
          <a:bodyPr/>
          <a:lstStyle/>
          <a:p>
            <a:pPr marL="0" indent="0">
              <a:buNone/>
            </a:pPr>
            <a:r>
              <a:rPr lang="en-US" i="1" dirty="0"/>
              <a:t>tup1 = ('BCA', 'MCA', 1997, 2000);</a:t>
            </a:r>
            <a:endParaRPr lang="en-IN" b="1" dirty="0"/>
          </a:p>
          <a:p>
            <a:pPr marL="0" indent="0">
              <a:buNone/>
            </a:pPr>
            <a:r>
              <a:rPr lang="en-US" i="1" dirty="0"/>
              <a:t>print ("tup1[0]: ", tup1[0]);</a:t>
            </a:r>
            <a:endParaRPr lang="en-IN" b="1" dirty="0"/>
          </a:p>
          <a:p>
            <a:pPr marL="0" indent="0">
              <a:buNone/>
            </a:pPr>
            <a:r>
              <a:rPr lang="en-US" i="1" dirty="0"/>
              <a:t>print ("tup1[1:3]: ", tup1[1:3</a:t>
            </a:r>
            <a:r>
              <a:rPr lang="en-US" i="1" dirty="0" smtClean="0"/>
              <a:t>]);</a:t>
            </a:r>
          </a:p>
          <a:p>
            <a:pPr marL="0" indent="0">
              <a:buNone/>
            </a:pPr>
            <a:endParaRPr lang="en-IN" b="1" dirty="0"/>
          </a:p>
          <a:p>
            <a:pPr marL="0" indent="0">
              <a:buNone/>
            </a:pPr>
            <a:r>
              <a:rPr lang="en-US" b="1" dirty="0"/>
              <a:t>Output:-</a:t>
            </a:r>
            <a:endParaRPr lang="en-IN" b="1" dirty="0"/>
          </a:p>
          <a:p>
            <a:pPr marL="0" indent="0">
              <a:buNone/>
            </a:pPr>
            <a:r>
              <a:rPr lang="en-US" b="1" dirty="0"/>
              <a:t>tup1[0]:  BCA</a:t>
            </a:r>
            <a:endParaRPr lang="en-IN" b="1" dirty="0"/>
          </a:p>
          <a:p>
            <a:pPr marL="0" indent="0">
              <a:buNone/>
            </a:pPr>
            <a:r>
              <a:rPr lang="en-US" b="1" dirty="0"/>
              <a:t>tup1[1:3]:  ('MCA', 1997)</a:t>
            </a:r>
            <a:endParaRPr lang="en-IN" b="1"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25</a:t>
            </a:fld>
            <a:endParaRPr lang="en-IN"/>
          </a:p>
        </p:txBody>
      </p:sp>
    </p:spTree>
    <p:extLst>
      <p:ext uri="{BB962C8B-B14F-4D97-AF65-F5344CB8AC3E}">
        <p14:creationId xmlns:p14="http://schemas.microsoft.com/office/powerpoint/2010/main" val="214277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sz="6000" b="1" dirty="0" smtClean="0"/>
              <a:t>Sets:-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a:t>A set is a collection which is unordered and unindexed. In Python sets are written with curly brackets</a:t>
            </a:r>
            <a:r>
              <a:rPr lang="en-US" dirty="0" smtClean="0"/>
              <a:t>.</a:t>
            </a:r>
          </a:p>
          <a:p>
            <a:pPr marL="0" indent="0" algn="just">
              <a:buNone/>
            </a:pPr>
            <a:endParaRPr lang="en-US" sz="600" dirty="0" smtClean="0"/>
          </a:p>
          <a:p>
            <a:pPr marL="0" lvl="0" indent="0">
              <a:buNone/>
            </a:pPr>
            <a:r>
              <a:rPr lang="en-US" sz="3200" b="1" dirty="0" smtClean="0"/>
              <a:t>Characteristics:-</a:t>
            </a:r>
          </a:p>
          <a:p>
            <a:pPr lvl="0" algn="just"/>
            <a:r>
              <a:rPr lang="en-US" dirty="0" smtClean="0"/>
              <a:t>Sets </a:t>
            </a:r>
            <a:r>
              <a:rPr lang="en-US" dirty="0"/>
              <a:t>are unordered.</a:t>
            </a:r>
            <a:endParaRPr lang="en-IN" dirty="0"/>
          </a:p>
          <a:p>
            <a:pPr lvl="0" algn="just"/>
            <a:r>
              <a:rPr lang="en-US" dirty="0"/>
              <a:t>Set elements are unique. Duplicate elements are not allowed.</a:t>
            </a:r>
            <a:endParaRPr lang="en-IN" dirty="0"/>
          </a:p>
          <a:p>
            <a:pPr lvl="0" algn="just"/>
            <a:r>
              <a:rPr lang="en-US" dirty="0"/>
              <a:t>A set itself may be modified, but the elements contained in the set must be of an immutable type.</a:t>
            </a:r>
            <a:endParaRPr lang="en-IN" dirty="0"/>
          </a:p>
          <a:p>
            <a:pPr lvl="0" algn="just"/>
            <a:r>
              <a:rPr lang="en-US" dirty="0"/>
              <a:t>A set is created by using the set() function or placing all the elements within a pair of curly braces.</a:t>
            </a:r>
            <a:endParaRPr lang="en-IN" dirty="0"/>
          </a:p>
          <a:p>
            <a:pPr marL="0" indent="0" algn="just">
              <a:buNone/>
            </a:pPr>
            <a:endParaRPr lang="en-US"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26</a:t>
            </a:fld>
            <a:endParaRPr lang="en-IN"/>
          </a:p>
        </p:txBody>
      </p:sp>
    </p:spTree>
    <p:extLst>
      <p:ext uri="{BB962C8B-B14F-4D97-AF65-F5344CB8AC3E}">
        <p14:creationId xmlns:p14="http://schemas.microsoft.com/office/powerpoint/2010/main" val="1926918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5" y="542547"/>
            <a:ext cx="10515600" cy="713048"/>
          </a:xfrm>
        </p:spPr>
        <p:txBody>
          <a:bodyPr/>
          <a:lstStyle/>
          <a:p>
            <a:r>
              <a:rPr lang="en-IN" b="1" dirty="0" smtClean="0"/>
              <a:t>Set Methods:-</a:t>
            </a:r>
            <a:endParaRPr lang="en-IN"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9655755"/>
              </p:ext>
            </p:extLst>
          </p:nvPr>
        </p:nvGraphicFramePr>
        <p:xfrm>
          <a:off x="419099" y="2017749"/>
          <a:ext cx="11353802" cy="3414060"/>
        </p:xfrm>
        <a:graphic>
          <a:graphicData uri="http://schemas.openxmlformats.org/drawingml/2006/table">
            <a:tbl>
              <a:tblPr/>
              <a:tblGrid>
                <a:gridCol w="3788394">
                  <a:extLst>
                    <a:ext uri="{9D8B030D-6E8A-4147-A177-3AD203B41FA5}">
                      <a16:colId xmlns="" xmlns:a16="http://schemas.microsoft.com/office/drawing/2014/main" val="3257028247"/>
                    </a:ext>
                  </a:extLst>
                </a:gridCol>
                <a:gridCol w="7565408">
                  <a:extLst>
                    <a:ext uri="{9D8B030D-6E8A-4147-A177-3AD203B41FA5}">
                      <a16:colId xmlns="" xmlns:a16="http://schemas.microsoft.com/office/drawing/2014/main" val="1881538351"/>
                    </a:ext>
                  </a:extLst>
                </a:gridCol>
              </a:tblGrid>
              <a:tr h="853515">
                <a:tc>
                  <a:txBody>
                    <a:bodyPr/>
                    <a:lstStyle/>
                    <a:p>
                      <a:pPr algn="ctr" fontAlgn="t"/>
                      <a:r>
                        <a:rPr lang="en-IN" sz="3200" b="1" dirty="0">
                          <a:effectLst/>
                        </a:rPr>
                        <a:t>Method</a:t>
                      </a: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3200" b="1" dirty="0">
                          <a:effectLst/>
                        </a:rPr>
                        <a:t>Description</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774531056"/>
                  </a:ext>
                </a:extLst>
              </a:tr>
              <a:tr h="853515">
                <a:tc>
                  <a:txBody>
                    <a:bodyPr/>
                    <a:lstStyle/>
                    <a:p>
                      <a:pPr algn="l" fontAlgn="t"/>
                      <a:r>
                        <a:rPr lang="en-IN" sz="3200" dirty="0">
                          <a:effectLst/>
                          <a:hlinkClick r:id="rId2"/>
                        </a:rPr>
                        <a:t>add()</a:t>
                      </a:r>
                      <a:endParaRPr lang="en-IN" sz="3200" dirty="0">
                        <a:effectLst/>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200">
                          <a:effectLst/>
                        </a:rPr>
                        <a:t>Adds an element to the set</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2811957388"/>
                  </a:ext>
                </a:extLst>
              </a:tr>
              <a:tr h="853515">
                <a:tc>
                  <a:txBody>
                    <a:bodyPr/>
                    <a:lstStyle/>
                    <a:p>
                      <a:pPr algn="l" fontAlgn="t"/>
                      <a:r>
                        <a:rPr lang="en-IN" sz="3200" dirty="0">
                          <a:effectLst/>
                          <a:hlinkClick r:id="rId3"/>
                        </a:rPr>
                        <a:t>clear()</a:t>
                      </a:r>
                      <a:endParaRPr lang="en-IN" sz="3200" dirty="0">
                        <a:effectLst/>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Removes all the elements from the set</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4146350340"/>
                  </a:ext>
                </a:extLst>
              </a:tr>
              <a:tr h="853515">
                <a:tc>
                  <a:txBody>
                    <a:bodyPr/>
                    <a:lstStyle/>
                    <a:p>
                      <a:pPr algn="l" fontAlgn="t"/>
                      <a:r>
                        <a:rPr lang="en-IN" sz="3200" dirty="0">
                          <a:effectLst/>
                          <a:hlinkClick r:id="rId4"/>
                        </a:rPr>
                        <a:t>copy()</a:t>
                      </a:r>
                      <a:endParaRPr lang="en-IN" sz="3200" dirty="0">
                        <a:effectLst/>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200" dirty="0">
                          <a:effectLst/>
                        </a:rPr>
                        <a:t>Returns a copy of the set</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816119399"/>
                  </a:ext>
                </a:extLst>
              </a:tr>
            </a:tbl>
          </a:graphicData>
        </a:graphic>
      </p:graphicFrame>
      <p:sp>
        <p:nvSpPr>
          <p:cNvPr id="4" name="Slide Number Placeholder 3"/>
          <p:cNvSpPr>
            <a:spLocks noGrp="1"/>
          </p:cNvSpPr>
          <p:nvPr>
            <p:ph type="sldNum" sz="quarter" idx="12"/>
          </p:nvPr>
        </p:nvSpPr>
        <p:spPr/>
        <p:txBody>
          <a:bodyPr/>
          <a:lstStyle/>
          <a:p>
            <a:fld id="{C2074C37-85E6-4593-8438-1B4756C5ED80}" type="slidenum">
              <a:rPr lang="en-IN" smtClean="0"/>
              <a:pPr/>
              <a:t>27</a:t>
            </a:fld>
            <a:endParaRPr lang="en-IN"/>
          </a:p>
        </p:txBody>
      </p:sp>
    </p:spTree>
    <p:extLst>
      <p:ext uri="{BB962C8B-B14F-4D97-AF65-F5344CB8AC3E}">
        <p14:creationId xmlns:p14="http://schemas.microsoft.com/office/powerpoint/2010/main" val="170351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r>
              <a:rPr lang="en-IN" b="1" dirty="0" smtClean="0"/>
              <a:t>Set Methods:-</a:t>
            </a:r>
            <a:endParaRPr lang="en-IN"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7091455"/>
              </p:ext>
            </p:extLst>
          </p:nvPr>
        </p:nvGraphicFramePr>
        <p:xfrm>
          <a:off x="419099" y="1540078"/>
          <a:ext cx="11353802" cy="4660844"/>
        </p:xfrm>
        <a:graphic>
          <a:graphicData uri="http://schemas.openxmlformats.org/drawingml/2006/table">
            <a:tbl>
              <a:tblPr/>
              <a:tblGrid>
                <a:gridCol w="3788394">
                  <a:extLst>
                    <a:ext uri="{9D8B030D-6E8A-4147-A177-3AD203B41FA5}">
                      <a16:colId xmlns="" xmlns:a16="http://schemas.microsoft.com/office/drawing/2014/main" val="3257028247"/>
                    </a:ext>
                  </a:extLst>
                </a:gridCol>
                <a:gridCol w="7565408">
                  <a:extLst>
                    <a:ext uri="{9D8B030D-6E8A-4147-A177-3AD203B41FA5}">
                      <a16:colId xmlns="" xmlns:a16="http://schemas.microsoft.com/office/drawing/2014/main" val="1881538351"/>
                    </a:ext>
                  </a:extLst>
                </a:gridCol>
              </a:tblGrid>
              <a:tr h="532058">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Method</a:t>
                      </a: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Description</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774531056"/>
                  </a:ext>
                </a:extLst>
              </a:tr>
              <a:tr h="911580">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2"/>
                        </a:rPr>
                        <a:t>difference()</a:t>
                      </a:r>
                      <a:endParaRPr lang="en-IN" sz="2800" kern="1200" dirty="0">
                        <a:solidFill>
                          <a:schemeClr val="dk1"/>
                        </a:solidFill>
                        <a:effectLst/>
                        <a:latin typeface="+mn-lt"/>
                        <a:ea typeface="+mn-ea"/>
                        <a:cs typeface="+mn-cs"/>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a set containing the difference between two or more sets</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50310954"/>
                  </a:ext>
                </a:extLst>
              </a:tr>
              <a:tr h="911580">
                <a:tc>
                  <a:txBody>
                    <a:bodyPr/>
                    <a:lstStyle/>
                    <a:p>
                      <a:pPr marL="0" indent="0" algn="just" defTabSz="914400" rtl="0" eaLnBrk="1" fontAlgn="t" latinLnBrk="0" hangingPunct="1">
                        <a:lnSpc>
                          <a:spcPct val="115000"/>
                        </a:lnSpc>
                        <a:spcBef>
                          <a:spcPts val="600"/>
                        </a:spcBef>
                        <a:spcAft>
                          <a:spcPts val="0"/>
                        </a:spcAft>
                      </a:pPr>
                      <a:r>
                        <a:rPr lang="en-IN" sz="2800" kern="1200" dirty="0" err="1">
                          <a:solidFill>
                            <a:schemeClr val="dk1"/>
                          </a:solidFill>
                          <a:effectLst/>
                          <a:latin typeface="+mn-lt"/>
                          <a:ea typeface="+mn-ea"/>
                          <a:cs typeface="+mn-cs"/>
                          <a:hlinkClick r:id="rId3"/>
                        </a:rPr>
                        <a:t>difference_update</a:t>
                      </a:r>
                      <a:r>
                        <a:rPr lang="en-IN" sz="2800" kern="1200" dirty="0">
                          <a:solidFill>
                            <a:schemeClr val="dk1"/>
                          </a:solidFill>
                          <a:effectLst/>
                          <a:latin typeface="+mn-lt"/>
                          <a:ea typeface="+mn-ea"/>
                          <a:cs typeface="+mn-cs"/>
                          <a:hlinkClick r:id="rId3"/>
                        </a:rPr>
                        <a:t>()</a:t>
                      </a:r>
                      <a:endParaRPr lang="en-IN" sz="2800" kern="1200" dirty="0">
                        <a:solidFill>
                          <a:schemeClr val="dk1"/>
                        </a:solidFill>
                        <a:effectLst/>
                        <a:latin typeface="+mn-lt"/>
                        <a:ea typeface="+mn-ea"/>
                        <a:cs typeface="+mn-cs"/>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Removes the items in this set that are also included in another, specified set</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705579110"/>
                  </a:ext>
                </a:extLst>
              </a:tr>
              <a:tr h="532058">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4"/>
                        </a:rPr>
                        <a:t>discard()</a:t>
                      </a:r>
                      <a:endParaRPr lang="en-IN" sz="2800" kern="1200">
                        <a:solidFill>
                          <a:schemeClr val="dk1"/>
                        </a:solidFill>
                        <a:effectLst/>
                        <a:latin typeface="+mn-lt"/>
                        <a:ea typeface="+mn-ea"/>
                        <a:cs typeface="+mn-cs"/>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rPr>
                        <a:t>Remove the specified item</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856998673"/>
                  </a:ext>
                </a:extLst>
              </a:tr>
              <a:tr h="469699">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5"/>
                        </a:rPr>
                        <a:t>intersection()</a:t>
                      </a:r>
                      <a:endParaRPr lang="en-IN" sz="2800" kern="1200">
                        <a:solidFill>
                          <a:schemeClr val="dk1"/>
                        </a:solidFill>
                        <a:effectLst/>
                        <a:latin typeface="+mn-lt"/>
                        <a:ea typeface="+mn-ea"/>
                        <a:cs typeface="+mn-cs"/>
                      </a:endParaRPr>
                    </a:p>
                  </a:txBody>
                  <a:tcPr marL="147005"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a set, that is the intersection of two other sets</a:t>
                      </a:r>
                    </a:p>
                  </a:txBody>
                  <a:tcPr marL="73502" marR="73502" marT="73502" marB="735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 xmlns:a16="http://schemas.microsoft.com/office/drawing/2014/main" val="1990500491"/>
                  </a:ext>
                </a:extLst>
              </a:tr>
            </a:tbl>
          </a:graphicData>
        </a:graphic>
      </p:graphicFrame>
      <p:sp>
        <p:nvSpPr>
          <p:cNvPr id="4" name="Slide Number Placeholder 3"/>
          <p:cNvSpPr>
            <a:spLocks noGrp="1"/>
          </p:cNvSpPr>
          <p:nvPr>
            <p:ph type="sldNum" sz="quarter" idx="12"/>
          </p:nvPr>
        </p:nvSpPr>
        <p:spPr/>
        <p:txBody>
          <a:bodyPr/>
          <a:lstStyle/>
          <a:p>
            <a:fld id="{C2074C37-85E6-4593-8438-1B4756C5ED80}" type="slidenum">
              <a:rPr lang="en-IN" smtClean="0"/>
              <a:pPr/>
              <a:t>28</a:t>
            </a:fld>
            <a:endParaRPr lang="en-IN"/>
          </a:p>
        </p:txBody>
      </p:sp>
    </p:spTree>
    <p:extLst>
      <p:ext uri="{BB962C8B-B14F-4D97-AF65-F5344CB8AC3E}">
        <p14:creationId xmlns:p14="http://schemas.microsoft.com/office/powerpoint/2010/main" val="106653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1:-</a:t>
            </a:r>
            <a:endParaRPr lang="en-IN" b="1" dirty="0"/>
          </a:p>
        </p:txBody>
      </p:sp>
      <p:sp>
        <p:nvSpPr>
          <p:cNvPr id="3" name="Content Placeholder 2"/>
          <p:cNvSpPr>
            <a:spLocks noGrp="1"/>
          </p:cNvSpPr>
          <p:nvPr>
            <p:ph idx="1"/>
          </p:nvPr>
        </p:nvSpPr>
        <p:spPr>
          <a:xfrm>
            <a:off x="838200" y="1501254"/>
            <a:ext cx="10515600" cy="5172501"/>
          </a:xfrm>
        </p:spPr>
        <p:txBody>
          <a:bodyPr>
            <a:normAutofit fontScale="92500" lnSpcReduction="10000"/>
          </a:bodyPr>
          <a:lstStyle/>
          <a:p>
            <a:pPr marL="0" indent="0">
              <a:buNone/>
            </a:pPr>
            <a:r>
              <a:rPr lang="en-US" i="1" dirty="0"/>
              <a:t>Days=set(["</a:t>
            </a:r>
            <a:r>
              <a:rPr lang="en-US" i="1" dirty="0" err="1"/>
              <a:t>Mon","Tue","Wed","Thu","Fri","Sat","Sun</a:t>
            </a:r>
            <a:r>
              <a:rPr lang="en-US" i="1" dirty="0"/>
              <a:t>"])</a:t>
            </a:r>
            <a:endParaRPr lang="en-IN" i="1" dirty="0"/>
          </a:p>
          <a:p>
            <a:pPr marL="0" indent="0">
              <a:buNone/>
            </a:pPr>
            <a:r>
              <a:rPr lang="en-US" i="1" dirty="0"/>
              <a:t>Months={"</a:t>
            </a:r>
            <a:r>
              <a:rPr lang="en-US" i="1" dirty="0" err="1"/>
              <a:t>Jan","Feb","Mar</a:t>
            </a:r>
            <a:r>
              <a:rPr lang="en-US" i="1" dirty="0"/>
              <a:t>"}</a:t>
            </a:r>
            <a:endParaRPr lang="en-IN" i="1" dirty="0"/>
          </a:p>
          <a:p>
            <a:pPr marL="0" indent="0">
              <a:buNone/>
            </a:pPr>
            <a:r>
              <a:rPr lang="en-US" i="1" dirty="0"/>
              <a:t>Dates={21,22,17}</a:t>
            </a:r>
            <a:endParaRPr lang="en-IN" i="1" dirty="0"/>
          </a:p>
          <a:p>
            <a:pPr marL="0" indent="0">
              <a:buNone/>
            </a:pPr>
            <a:r>
              <a:rPr lang="en-US" i="1" dirty="0"/>
              <a:t>print(Days)</a:t>
            </a:r>
            <a:endParaRPr lang="en-IN" i="1" dirty="0"/>
          </a:p>
          <a:p>
            <a:pPr marL="0" indent="0">
              <a:buNone/>
            </a:pPr>
            <a:r>
              <a:rPr lang="en-US" i="1" dirty="0"/>
              <a:t>print(Months)</a:t>
            </a:r>
            <a:endParaRPr lang="en-IN" i="1" dirty="0"/>
          </a:p>
          <a:p>
            <a:pPr marL="0" indent="0">
              <a:buNone/>
            </a:pPr>
            <a:r>
              <a:rPr lang="en-US" i="1" dirty="0"/>
              <a:t>print(Dates</a:t>
            </a:r>
            <a:r>
              <a:rPr lang="en-US" i="1" dirty="0" smtClean="0"/>
              <a:t>)</a:t>
            </a:r>
          </a:p>
          <a:p>
            <a:pPr marL="0" indent="0">
              <a:buNone/>
            </a:pPr>
            <a:endParaRPr lang="en-IN" i="1" dirty="0"/>
          </a:p>
          <a:p>
            <a:pPr marL="0" indent="0">
              <a:buNone/>
            </a:pPr>
            <a:r>
              <a:rPr lang="en-US" b="1" dirty="0"/>
              <a:t>Output:-</a:t>
            </a:r>
            <a:endParaRPr lang="en-IN" b="1" dirty="0"/>
          </a:p>
          <a:p>
            <a:pPr marL="0" indent="0">
              <a:buNone/>
            </a:pPr>
            <a:r>
              <a:rPr lang="en-US" dirty="0"/>
              <a:t>set(['Wed', 'Sun', 'Fri', 'Tue', 'Mon', 'Thu', 'Sat'])</a:t>
            </a:r>
            <a:endParaRPr lang="en-IN" dirty="0"/>
          </a:p>
          <a:p>
            <a:pPr marL="0" indent="0">
              <a:buNone/>
            </a:pPr>
            <a:r>
              <a:rPr lang="en-US" dirty="0"/>
              <a:t>set(['Jan', 'Mar', 'Feb'])</a:t>
            </a:r>
            <a:endParaRPr lang="en-IN" dirty="0"/>
          </a:p>
          <a:p>
            <a:pPr marL="0" indent="0">
              <a:buNone/>
            </a:pPr>
            <a:r>
              <a:rPr lang="en-US" dirty="0"/>
              <a:t>set([17, 21, 22])</a:t>
            </a:r>
            <a:endParaRPr lang="en-IN"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29</a:t>
            </a:fld>
            <a:endParaRPr lang="en-IN"/>
          </a:p>
        </p:txBody>
      </p:sp>
    </p:spTree>
    <p:extLst>
      <p:ext uri="{BB962C8B-B14F-4D97-AF65-F5344CB8AC3E}">
        <p14:creationId xmlns:p14="http://schemas.microsoft.com/office/powerpoint/2010/main" val="34142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444"/>
          </a:xfrm>
        </p:spPr>
        <p:txBody>
          <a:bodyPr>
            <a:normAutofit fontScale="90000"/>
          </a:bodyPr>
          <a:lstStyle/>
          <a:p>
            <a:r>
              <a:rPr lang="en-IN" b="1" dirty="0" smtClean="0"/>
              <a:t>Files:-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1422974"/>
              </p:ext>
            </p:extLst>
          </p:nvPr>
        </p:nvGraphicFramePr>
        <p:xfrm>
          <a:off x="232012" y="641443"/>
          <a:ext cx="11680240" cy="4763481"/>
        </p:xfrm>
        <a:graphic>
          <a:graphicData uri="http://schemas.openxmlformats.org/drawingml/2006/table">
            <a:tbl>
              <a:tblPr firstRow="1" firstCol="1" bandRow="1">
                <a:tableStyleId>{5C22544A-7EE6-4342-B048-85BDC9FD1C3A}</a:tableStyleId>
              </a:tblPr>
              <a:tblGrid>
                <a:gridCol w="1089981">
                  <a:extLst>
                    <a:ext uri="{9D8B030D-6E8A-4147-A177-3AD203B41FA5}">
                      <a16:colId xmlns="" xmlns:a16="http://schemas.microsoft.com/office/drawing/2014/main" val="3867052952"/>
                    </a:ext>
                  </a:extLst>
                </a:gridCol>
                <a:gridCol w="1874231">
                  <a:extLst>
                    <a:ext uri="{9D8B030D-6E8A-4147-A177-3AD203B41FA5}">
                      <a16:colId xmlns="" xmlns:a16="http://schemas.microsoft.com/office/drawing/2014/main" val="880757651"/>
                    </a:ext>
                  </a:extLst>
                </a:gridCol>
                <a:gridCol w="8716028">
                  <a:extLst>
                    <a:ext uri="{9D8B030D-6E8A-4147-A177-3AD203B41FA5}">
                      <a16:colId xmlns="" xmlns:a16="http://schemas.microsoft.com/office/drawing/2014/main" val="289165670"/>
                    </a:ext>
                  </a:extLst>
                </a:gridCol>
              </a:tblGrid>
              <a:tr h="401541">
                <a:tc>
                  <a:txBody>
                    <a:bodyPr/>
                    <a:lstStyle/>
                    <a:p>
                      <a:pPr marL="0" indent="0" algn="ctr" defTabSz="914400" rtl="0" eaLnBrk="1" latinLnBrk="0" hangingPunct="1">
                        <a:lnSpc>
                          <a:spcPct val="115000"/>
                        </a:lnSpc>
                        <a:spcBef>
                          <a:spcPts val="600"/>
                        </a:spcBef>
                        <a:spcAft>
                          <a:spcPts val="600"/>
                        </a:spcAft>
                      </a:pPr>
                      <a:r>
                        <a:rPr lang="en-US" sz="2400" b="1" kern="1200" dirty="0" err="1" smtClean="0">
                          <a:solidFill>
                            <a:schemeClr val="lt1"/>
                          </a:solidFill>
                          <a:effectLst/>
                          <a:latin typeface="+mn-lt"/>
                          <a:ea typeface="+mn-ea"/>
                          <a:cs typeface="+mn-cs"/>
                        </a:rPr>
                        <a:t>Sr</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Modes.</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Description</a:t>
                      </a:r>
                      <a:endParaRPr lang="en-IN" sz="2400" b="1" kern="1200" dirty="0">
                        <a:solidFill>
                          <a:schemeClr val="lt1"/>
                        </a:solidFill>
                        <a:effectLst/>
                        <a:latin typeface="+mn-lt"/>
                        <a:ea typeface="+mn-ea"/>
                        <a:cs typeface="+mn-cs"/>
                      </a:endParaRPr>
                    </a:p>
                  </a:txBody>
                  <a:tcPr marL="40540" marR="40540" marT="0" marB="0"/>
                </a:tc>
                <a:extLst>
                  <a:ext uri="{0D108BD9-81ED-4DB2-BD59-A6C34878D82A}">
                    <a16:rowId xmlns="" xmlns:a16="http://schemas.microsoft.com/office/drawing/2014/main" val="77764041"/>
                  </a:ext>
                </a:extLst>
              </a:tr>
              <a:tr h="886024">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5</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w</a:t>
                      </a:r>
                      <a:endParaRPr lang="en-IN" sz="2400" kern="1200" dirty="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a:solidFill>
                            <a:schemeClr val="dk1"/>
                          </a:solidFill>
                          <a:effectLst/>
                          <a:latin typeface="+mn-lt"/>
                          <a:ea typeface="+mn-ea"/>
                          <a:cs typeface="+mn-cs"/>
                        </a:rPr>
                        <a:t>Opens a file for writing only. Overwrites the file if the file exists. If the file does not exist, creates a new file for writing.</a:t>
                      </a:r>
                      <a:endParaRPr lang="en-IN" sz="2400" kern="120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2855752499"/>
                  </a:ext>
                </a:extLst>
              </a:tr>
              <a:tr h="914400">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6</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a:solidFill>
                            <a:schemeClr val="dk1"/>
                          </a:solidFill>
                          <a:effectLst/>
                          <a:latin typeface="+mn-lt"/>
                          <a:ea typeface="+mn-ea"/>
                          <a:cs typeface="+mn-cs"/>
                        </a:rPr>
                        <a:t>wb</a:t>
                      </a:r>
                      <a:endParaRPr lang="en-IN" sz="24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writing only in binary format. Overwrites the file if the file exists. If the file does not exist, creates a new file for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3517959949"/>
                  </a:ext>
                </a:extLst>
              </a:tr>
              <a:tr h="1204622">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7</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a:solidFill>
                            <a:schemeClr val="dk1"/>
                          </a:solidFill>
                          <a:effectLst/>
                          <a:latin typeface="+mn-lt"/>
                          <a:ea typeface="+mn-ea"/>
                          <a:cs typeface="+mn-cs"/>
                        </a:rPr>
                        <a:t>w+</a:t>
                      </a:r>
                      <a:endParaRPr lang="en-IN" sz="24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both writing and reading. Overwrites the existing file if the file exists. If the file does not exist, creates a new file for reading and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2800421024"/>
                  </a:ext>
                </a:extLst>
              </a:tr>
              <a:tr h="1280561">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8</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dirty="0" err="1">
                          <a:solidFill>
                            <a:schemeClr val="dk1"/>
                          </a:solidFill>
                          <a:effectLst/>
                          <a:latin typeface="+mn-lt"/>
                          <a:ea typeface="+mn-ea"/>
                          <a:cs typeface="+mn-cs"/>
                        </a:rPr>
                        <a:t>wb</a:t>
                      </a:r>
                      <a:r>
                        <a:rPr lang="en-US" sz="2400" kern="1200" dirty="0">
                          <a:solidFill>
                            <a:schemeClr val="dk1"/>
                          </a:solidFill>
                          <a:effectLst/>
                          <a:latin typeface="+mn-lt"/>
                          <a:ea typeface="+mn-ea"/>
                          <a:cs typeface="+mn-cs"/>
                        </a:rPr>
                        <a:t>+</a:t>
                      </a:r>
                      <a:endParaRPr lang="en-IN" sz="2400" kern="1200" dirty="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both writing and reading in binary format. Overwrites the existing file if the file exists. If the file does not exist, creates a new file for reading and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1632359429"/>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3</a:t>
            </a:fld>
            <a:endParaRPr lang="en-IN"/>
          </a:p>
        </p:txBody>
      </p:sp>
    </p:spTree>
    <p:extLst>
      <p:ext uri="{BB962C8B-B14F-4D97-AF65-F5344CB8AC3E}">
        <p14:creationId xmlns:p14="http://schemas.microsoft.com/office/powerpoint/2010/main" val="3554698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r>
              <a:rPr lang="en-IN" b="1" dirty="0" smtClean="0"/>
              <a:t>Example 2:-</a:t>
            </a:r>
            <a:endParaRPr lang="en-IN" b="1" dirty="0"/>
          </a:p>
        </p:txBody>
      </p:sp>
      <p:sp>
        <p:nvSpPr>
          <p:cNvPr id="3" name="Content Placeholder 2"/>
          <p:cNvSpPr>
            <a:spLocks noGrp="1"/>
          </p:cNvSpPr>
          <p:nvPr>
            <p:ph idx="1"/>
          </p:nvPr>
        </p:nvSpPr>
        <p:spPr>
          <a:xfrm>
            <a:off x="838200" y="1473958"/>
            <a:ext cx="10515600" cy="5384042"/>
          </a:xfrm>
        </p:spPr>
        <p:txBody>
          <a:bodyPr>
            <a:normAutofit lnSpcReduction="10000"/>
          </a:bodyPr>
          <a:lstStyle/>
          <a:p>
            <a:pPr marL="0" indent="0">
              <a:buNone/>
            </a:pPr>
            <a:r>
              <a:rPr lang="en-US" i="1" dirty="0" smtClean="0"/>
              <a:t>Days=set(["</a:t>
            </a:r>
            <a:r>
              <a:rPr lang="en-US" i="1" dirty="0" err="1" smtClean="0"/>
              <a:t>Mon","Tue","Wed","Thu","Fri","Sat","Sun</a:t>
            </a:r>
            <a:r>
              <a:rPr lang="en-US" i="1" dirty="0" smtClean="0"/>
              <a:t>"])</a:t>
            </a:r>
            <a:endParaRPr lang="en-IN" i="1" dirty="0" smtClean="0"/>
          </a:p>
          <a:p>
            <a:pPr marL="0" indent="0">
              <a:buNone/>
            </a:pPr>
            <a:r>
              <a:rPr lang="en-US" i="1" dirty="0" smtClean="0"/>
              <a:t>for </a:t>
            </a:r>
            <a:r>
              <a:rPr lang="en-US" i="1" dirty="0"/>
              <a:t>d in Days:</a:t>
            </a:r>
            <a:endParaRPr lang="en-IN" i="1" dirty="0"/>
          </a:p>
          <a:p>
            <a:pPr marL="0" indent="0">
              <a:buNone/>
            </a:pPr>
            <a:r>
              <a:rPr lang="en-US" i="1" dirty="0"/>
              <a:t>	print(d)</a:t>
            </a:r>
            <a:endParaRPr lang="en-IN" i="1" dirty="0"/>
          </a:p>
          <a:p>
            <a:pPr marL="0" indent="0">
              <a:buNone/>
            </a:pPr>
            <a:r>
              <a:rPr lang="en-US" b="1" i="1" dirty="0"/>
              <a:t>Output:-</a:t>
            </a:r>
            <a:endParaRPr lang="en-IN" b="1" i="1" dirty="0"/>
          </a:p>
          <a:p>
            <a:pPr marL="0" indent="0">
              <a:buNone/>
            </a:pPr>
            <a:r>
              <a:rPr lang="en-US" dirty="0"/>
              <a:t>Tue</a:t>
            </a:r>
          </a:p>
          <a:p>
            <a:pPr marL="0" indent="0">
              <a:buNone/>
            </a:pPr>
            <a:r>
              <a:rPr lang="en-US" dirty="0"/>
              <a:t>Thu</a:t>
            </a:r>
          </a:p>
          <a:p>
            <a:pPr marL="0" indent="0">
              <a:buNone/>
            </a:pPr>
            <a:r>
              <a:rPr lang="en-US" dirty="0"/>
              <a:t>Fri</a:t>
            </a:r>
          </a:p>
          <a:p>
            <a:pPr marL="0" indent="0">
              <a:buNone/>
            </a:pPr>
            <a:r>
              <a:rPr lang="en-US" dirty="0"/>
              <a:t>Sat</a:t>
            </a:r>
          </a:p>
          <a:p>
            <a:pPr marL="0" indent="0">
              <a:buNone/>
            </a:pPr>
            <a:r>
              <a:rPr lang="en-US" dirty="0"/>
              <a:t>Mon</a:t>
            </a:r>
          </a:p>
          <a:p>
            <a:pPr marL="0" indent="0">
              <a:buNone/>
            </a:pPr>
            <a:r>
              <a:rPr lang="en-US" dirty="0"/>
              <a:t>Wed</a:t>
            </a:r>
          </a:p>
          <a:p>
            <a:pPr marL="0" indent="0">
              <a:buNone/>
            </a:pPr>
            <a:r>
              <a:rPr lang="en-US" dirty="0"/>
              <a:t>Sun</a:t>
            </a: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30</a:t>
            </a:fld>
            <a:endParaRPr lang="en-IN"/>
          </a:p>
        </p:txBody>
      </p:sp>
    </p:spTree>
    <p:extLst>
      <p:ext uri="{BB962C8B-B14F-4D97-AF65-F5344CB8AC3E}">
        <p14:creationId xmlns:p14="http://schemas.microsoft.com/office/powerpoint/2010/main" val="2629490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25"/>
            <a:ext cx="10515600" cy="955345"/>
          </a:xfrm>
        </p:spPr>
        <p:txBody>
          <a:bodyPr>
            <a:normAutofit fontScale="90000"/>
          </a:bodyPr>
          <a:lstStyle/>
          <a:p>
            <a:r>
              <a:rPr lang="en-IN" dirty="0" smtClean="0"/>
              <a:t/>
            </a:r>
            <a:br>
              <a:rPr lang="en-IN" dirty="0" smtClean="0"/>
            </a:br>
            <a:r>
              <a:rPr lang="en-IN" sz="4900" b="1" dirty="0" smtClean="0"/>
              <a:t>Dictionary</a:t>
            </a:r>
            <a:r>
              <a:rPr lang="en-IN" dirty="0"/>
              <a:t/>
            </a:r>
            <a:br>
              <a:rPr lang="en-IN" dirty="0"/>
            </a:br>
            <a:endParaRPr lang="en-IN" dirty="0"/>
          </a:p>
        </p:txBody>
      </p:sp>
      <p:sp>
        <p:nvSpPr>
          <p:cNvPr id="3" name="Content Placeholder 2"/>
          <p:cNvSpPr>
            <a:spLocks noGrp="1"/>
          </p:cNvSpPr>
          <p:nvPr>
            <p:ph idx="1"/>
          </p:nvPr>
        </p:nvSpPr>
        <p:spPr>
          <a:xfrm>
            <a:off x="838200" y="1405718"/>
            <a:ext cx="10515600" cy="5452281"/>
          </a:xfrm>
        </p:spPr>
        <p:txBody>
          <a:bodyPr>
            <a:normAutofit fontScale="92500" lnSpcReduction="10000"/>
          </a:bodyPr>
          <a:lstStyle/>
          <a:p>
            <a:pPr marL="0" indent="0" algn="just">
              <a:buNone/>
            </a:pPr>
            <a:r>
              <a:rPr lang="en-US" dirty="0" smtClean="0"/>
              <a:t>	A </a:t>
            </a:r>
            <a:r>
              <a:rPr lang="en-US" dirty="0"/>
              <a:t>dictionary is a collection which is unordered, changeable and indexed. In Python dictionaries are written with curly brackets, and they have </a:t>
            </a:r>
            <a:r>
              <a:rPr lang="en-US" dirty="0" smtClean="0"/>
              <a:t>keys </a:t>
            </a:r>
            <a:r>
              <a:rPr lang="en-US" dirty="0"/>
              <a:t>and values</a:t>
            </a:r>
            <a:r>
              <a:rPr lang="en-US" dirty="0" smtClean="0"/>
              <a:t>.</a:t>
            </a:r>
          </a:p>
          <a:p>
            <a:pPr marL="0" indent="0" algn="just">
              <a:buNone/>
            </a:pPr>
            <a:endParaRPr lang="en-US" dirty="0" smtClean="0"/>
          </a:p>
          <a:p>
            <a:pPr marL="0" lvl="0" indent="0">
              <a:buNone/>
            </a:pPr>
            <a:r>
              <a:rPr lang="en-US" sz="3500" b="1" dirty="0" smtClean="0"/>
              <a:t>Characteristics:-</a:t>
            </a:r>
          </a:p>
          <a:p>
            <a:pPr lvl="0"/>
            <a:r>
              <a:rPr lang="en-US" dirty="0" smtClean="0"/>
              <a:t>Both </a:t>
            </a:r>
            <a:r>
              <a:rPr lang="en-US" dirty="0"/>
              <a:t>are mutable.</a:t>
            </a:r>
            <a:endParaRPr lang="en-IN" dirty="0"/>
          </a:p>
          <a:p>
            <a:pPr lvl="0"/>
            <a:r>
              <a:rPr lang="en-US" dirty="0"/>
              <a:t>Both are dynamic. They can grow and shrink as needed.</a:t>
            </a:r>
            <a:endParaRPr lang="en-IN" dirty="0"/>
          </a:p>
          <a:p>
            <a:pPr lvl="0"/>
            <a:r>
              <a:rPr lang="en-US" dirty="0"/>
              <a:t>Both can be nested. A list can contain another list. A dictionary can contain another dictionary. A dictionary can also contain a list, and vice versa.</a:t>
            </a:r>
            <a:endParaRPr lang="en-IN" dirty="0"/>
          </a:p>
          <a:p>
            <a:pPr lvl="0"/>
            <a:r>
              <a:rPr lang="en-US" dirty="0"/>
              <a:t>Dictionaries differ from lists primarily in how elements are accessed:</a:t>
            </a:r>
            <a:endParaRPr lang="en-IN" dirty="0"/>
          </a:p>
          <a:p>
            <a:pPr lvl="0"/>
            <a:r>
              <a:rPr lang="en-US" dirty="0"/>
              <a:t>List elements are accessed by their position in the list, via indexing.</a:t>
            </a:r>
            <a:endParaRPr lang="en-IN" dirty="0"/>
          </a:p>
          <a:p>
            <a:pPr lvl="0"/>
            <a:r>
              <a:rPr lang="en-US" dirty="0"/>
              <a:t>Dictionary elements are accessed via keys.</a:t>
            </a:r>
            <a:endParaRPr lang="en-IN" dirty="0"/>
          </a:p>
          <a:p>
            <a:pPr marL="0" indent="0" algn="just">
              <a:buNone/>
            </a:pPr>
            <a:endParaRPr lang="en-IN"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31</a:t>
            </a:fld>
            <a:endParaRPr lang="en-IN"/>
          </a:p>
        </p:txBody>
      </p:sp>
    </p:spTree>
    <p:extLst>
      <p:ext uri="{BB962C8B-B14F-4D97-AF65-F5344CB8AC3E}">
        <p14:creationId xmlns:p14="http://schemas.microsoft.com/office/powerpoint/2010/main" val="2646908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12" y="547910"/>
            <a:ext cx="10515600" cy="794935"/>
          </a:xfrm>
        </p:spPr>
        <p:txBody>
          <a:bodyPr/>
          <a:lstStyle/>
          <a:p>
            <a:r>
              <a:rPr lang="en-IN" b="1" dirty="0" smtClean="0"/>
              <a:t>Dictionary Method:-</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7952003"/>
              </p:ext>
            </p:extLst>
          </p:nvPr>
        </p:nvGraphicFramePr>
        <p:xfrm>
          <a:off x="548754" y="1924780"/>
          <a:ext cx="10903424" cy="3425140"/>
        </p:xfrm>
        <a:graphic>
          <a:graphicData uri="http://schemas.openxmlformats.org/drawingml/2006/table">
            <a:tbl>
              <a:tblPr/>
              <a:tblGrid>
                <a:gridCol w="1965278">
                  <a:extLst>
                    <a:ext uri="{9D8B030D-6E8A-4147-A177-3AD203B41FA5}">
                      <a16:colId xmlns="" xmlns:a16="http://schemas.microsoft.com/office/drawing/2014/main" val="1471146511"/>
                    </a:ext>
                  </a:extLst>
                </a:gridCol>
                <a:gridCol w="8938146">
                  <a:extLst>
                    <a:ext uri="{9D8B030D-6E8A-4147-A177-3AD203B41FA5}">
                      <a16:colId xmlns="" xmlns:a16="http://schemas.microsoft.com/office/drawing/2014/main" val="1963529720"/>
                    </a:ext>
                  </a:extLst>
                </a:gridCol>
              </a:tblGrid>
              <a:tr h="685028">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Method</a:t>
                      </a: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Description</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473522121"/>
                  </a:ext>
                </a:extLst>
              </a:tr>
              <a:tr h="685028">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2"/>
                        </a:rPr>
                        <a:t>clear()</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a:solidFill>
                            <a:schemeClr val="dk1"/>
                          </a:solidFill>
                          <a:effectLst/>
                          <a:latin typeface="+mn-lt"/>
                          <a:ea typeface="+mn-ea"/>
                          <a:cs typeface="+mn-cs"/>
                        </a:rPr>
                        <a:t>Removes all the elements from the dictionary</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4077596041"/>
                  </a:ext>
                </a:extLst>
              </a:tr>
              <a:tr h="685028">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3"/>
                        </a:rPr>
                        <a:t>copy()</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a:solidFill>
                            <a:schemeClr val="dk1"/>
                          </a:solidFill>
                          <a:effectLst/>
                          <a:latin typeface="+mn-lt"/>
                          <a:ea typeface="+mn-ea"/>
                          <a:cs typeface="+mn-cs"/>
                        </a:rPr>
                        <a:t>Returns a copy of the dictionary</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515754795"/>
                  </a:ext>
                </a:extLst>
              </a:tr>
              <a:tr h="685028">
                <a:tc>
                  <a:txBody>
                    <a:bodyPr/>
                    <a:lstStyle/>
                    <a:p>
                      <a:pPr marL="0" indent="0" algn="just" defTabSz="914400" rtl="0" eaLnBrk="1" fontAlgn="t" latinLnBrk="0" hangingPunct="1">
                        <a:lnSpc>
                          <a:spcPct val="115000"/>
                        </a:lnSpc>
                        <a:spcBef>
                          <a:spcPts val="600"/>
                        </a:spcBef>
                        <a:spcAft>
                          <a:spcPts val="0"/>
                        </a:spcAft>
                      </a:pPr>
                      <a:r>
                        <a:rPr lang="en-IN" sz="2800" kern="1200" dirty="0" err="1">
                          <a:solidFill>
                            <a:schemeClr val="dk1"/>
                          </a:solidFill>
                          <a:effectLst/>
                          <a:latin typeface="+mn-lt"/>
                          <a:ea typeface="+mn-ea"/>
                          <a:cs typeface="+mn-cs"/>
                          <a:hlinkClick r:id="rId4"/>
                        </a:rPr>
                        <a:t>fromkeys</a:t>
                      </a:r>
                      <a:r>
                        <a:rPr lang="en-IN" sz="2800" kern="1200" dirty="0">
                          <a:solidFill>
                            <a:schemeClr val="dk1"/>
                          </a:solidFill>
                          <a:effectLst/>
                          <a:latin typeface="+mn-lt"/>
                          <a:ea typeface="+mn-ea"/>
                          <a:cs typeface="+mn-cs"/>
                          <a:hlinkClick r:id="rId4"/>
                        </a:rPr>
                        <a:t>()</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a:solidFill>
                            <a:schemeClr val="dk1"/>
                          </a:solidFill>
                          <a:effectLst/>
                          <a:latin typeface="+mn-lt"/>
                          <a:ea typeface="+mn-ea"/>
                          <a:cs typeface="+mn-cs"/>
                        </a:rPr>
                        <a:t>Returns a dictionary with the specified keys and value</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4259908768"/>
                  </a:ext>
                </a:extLst>
              </a:tr>
              <a:tr h="685028">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5"/>
                        </a:rPr>
                        <a:t>get()</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the value of the specified key</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675176617"/>
                  </a:ext>
                </a:extLst>
              </a:tr>
            </a:tbl>
          </a:graphicData>
        </a:graphic>
      </p:graphicFrame>
      <p:sp>
        <p:nvSpPr>
          <p:cNvPr id="4" name="Slide Number Placeholder 3"/>
          <p:cNvSpPr>
            <a:spLocks noGrp="1"/>
          </p:cNvSpPr>
          <p:nvPr>
            <p:ph type="sldNum" sz="quarter" idx="12"/>
          </p:nvPr>
        </p:nvSpPr>
        <p:spPr/>
        <p:txBody>
          <a:bodyPr/>
          <a:lstStyle/>
          <a:p>
            <a:fld id="{C2074C37-85E6-4593-8438-1B4756C5ED80}" type="slidenum">
              <a:rPr lang="en-IN" smtClean="0"/>
              <a:pPr/>
              <a:t>32</a:t>
            </a:fld>
            <a:endParaRPr lang="en-IN"/>
          </a:p>
        </p:txBody>
      </p:sp>
    </p:spTree>
    <p:extLst>
      <p:ext uri="{BB962C8B-B14F-4D97-AF65-F5344CB8AC3E}">
        <p14:creationId xmlns:p14="http://schemas.microsoft.com/office/powerpoint/2010/main" val="3801584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IN" b="1" dirty="0" smtClean="0"/>
              <a:t>Dictionary Method:-</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6618290"/>
              </p:ext>
            </p:extLst>
          </p:nvPr>
        </p:nvGraphicFramePr>
        <p:xfrm>
          <a:off x="941696" y="1160054"/>
          <a:ext cx="10903424" cy="5091176"/>
        </p:xfrm>
        <a:graphic>
          <a:graphicData uri="http://schemas.openxmlformats.org/drawingml/2006/table">
            <a:tbl>
              <a:tblPr/>
              <a:tblGrid>
                <a:gridCol w="1965278">
                  <a:extLst>
                    <a:ext uri="{9D8B030D-6E8A-4147-A177-3AD203B41FA5}">
                      <a16:colId xmlns="" xmlns:a16="http://schemas.microsoft.com/office/drawing/2014/main" val="1471146511"/>
                    </a:ext>
                  </a:extLst>
                </a:gridCol>
                <a:gridCol w="8938146">
                  <a:extLst>
                    <a:ext uri="{9D8B030D-6E8A-4147-A177-3AD203B41FA5}">
                      <a16:colId xmlns="" xmlns:a16="http://schemas.microsoft.com/office/drawing/2014/main" val="1963529720"/>
                    </a:ext>
                  </a:extLst>
                </a:gridCol>
              </a:tblGrid>
              <a:tr h="422780">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Method</a:t>
                      </a: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ctr" defTabSz="914400" rtl="0" eaLnBrk="1" fontAlgn="t" latinLnBrk="0" hangingPunct="1">
                        <a:lnSpc>
                          <a:spcPct val="115000"/>
                        </a:lnSpc>
                        <a:spcBef>
                          <a:spcPts val="600"/>
                        </a:spcBef>
                        <a:spcAft>
                          <a:spcPts val="0"/>
                        </a:spcAft>
                      </a:pPr>
                      <a:r>
                        <a:rPr lang="en-IN" sz="2800" b="1" kern="1200" dirty="0">
                          <a:solidFill>
                            <a:schemeClr val="dk1"/>
                          </a:solidFill>
                          <a:effectLst/>
                          <a:latin typeface="+mn-lt"/>
                          <a:ea typeface="+mn-ea"/>
                          <a:cs typeface="+mn-cs"/>
                        </a:rPr>
                        <a:t>Description</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473522121"/>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2"/>
                        </a:rPr>
                        <a:t>items()</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a list containing a tuple for each key value pair</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2195400752"/>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3"/>
                        </a:rPr>
                        <a:t>keys()</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a:solidFill>
                            <a:schemeClr val="dk1"/>
                          </a:solidFill>
                          <a:effectLst/>
                          <a:latin typeface="+mn-lt"/>
                          <a:ea typeface="+mn-ea"/>
                          <a:cs typeface="+mn-cs"/>
                        </a:rPr>
                        <a:t>Returns a list containing the dictionary's keys</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154871032"/>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4"/>
                        </a:rPr>
                        <a:t>pop()</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Removes the element with the specified key</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4013292005"/>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5"/>
                        </a:rPr>
                        <a:t>popitem()</a:t>
                      </a:r>
                      <a:endParaRPr lang="en-IN" sz="2800" kern="120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Removes the last inserted key-value pair</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298578948"/>
                  </a:ext>
                </a:extLst>
              </a:tr>
              <a:tr h="753938">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6"/>
                        </a:rPr>
                        <a:t>setdefault()</a:t>
                      </a:r>
                      <a:endParaRPr lang="en-IN" sz="2800" kern="120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the value of the specified key. If the key does not exist: insert the key, with the specified value</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2104204227"/>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a:solidFill>
                            <a:schemeClr val="dk1"/>
                          </a:solidFill>
                          <a:effectLst/>
                          <a:latin typeface="+mn-lt"/>
                          <a:ea typeface="+mn-ea"/>
                          <a:cs typeface="+mn-cs"/>
                          <a:hlinkClick r:id="rId7"/>
                        </a:rPr>
                        <a:t>update()</a:t>
                      </a:r>
                      <a:endParaRPr lang="en-IN" sz="2800" kern="120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Updates the dictionary with the specified key-value pairs</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403632996"/>
                  </a:ext>
                </a:extLst>
              </a:tr>
              <a:tr h="422780">
                <a:tc>
                  <a:txBody>
                    <a:bodyPr/>
                    <a:lstStyle/>
                    <a:p>
                      <a:pPr marL="0" indent="0" algn="just" defTabSz="914400" rtl="0" eaLnBrk="1" fontAlgn="t" latinLnBrk="0" hangingPunct="1">
                        <a:lnSpc>
                          <a:spcPct val="115000"/>
                        </a:lnSpc>
                        <a:spcBef>
                          <a:spcPts val="600"/>
                        </a:spcBef>
                        <a:spcAft>
                          <a:spcPts val="0"/>
                        </a:spcAft>
                      </a:pPr>
                      <a:r>
                        <a:rPr lang="en-IN" sz="2800" kern="1200" dirty="0">
                          <a:solidFill>
                            <a:schemeClr val="dk1"/>
                          </a:solidFill>
                          <a:effectLst/>
                          <a:latin typeface="+mn-lt"/>
                          <a:ea typeface="+mn-ea"/>
                          <a:cs typeface="+mn-cs"/>
                          <a:hlinkClick r:id="rId8"/>
                        </a:rPr>
                        <a:t>values()</a:t>
                      </a:r>
                      <a:endParaRPr lang="en-IN" sz="2800" kern="1200" dirty="0">
                        <a:solidFill>
                          <a:schemeClr val="dk1"/>
                        </a:solidFill>
                        <a:effectLst/>
                        <a:latin typeface="+mn-lt"/>
                        <a:ea typeface="+mn-ea"/>
                        <a:cs typeface="+mn-cs"/>
                      </a:endParaRPr>
                    </a:p>
                  </a:txBody>
                  <a:tcPr marL="84328"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marL="0" indent="0" algn="just" defTabSz="914400" rtl="0" eaLnBrk="1" fontAlgn="t" latinLnBrk="0" hangingPunct="1">
                        <a:lnSpc>
                          <a:spcPct val="115000"/>
                        </a:lnSpc>
                        <a:spcBef>
                          <a:spcPts val="600"/>
                        </a:spcBef>
                        <a:spcAft>
                          <a:spcPts val="0"/>
                        </a:spcAft>
                      </a:pPr>
                      <a:r>
                        <a:rPr lang="en-US" sz="2800" kern="1200" dirty="0">
                          <a:solidFill>
                            <a:schemeClr val="dk1"/>
                          </a:solidFill>
                          <a:effectLst/>
                          <a:latin typeface="+mn-lt"/>
                          <a:ea typeface="+mn-ea"/>
                          <a:cs typeface="+mn-cs"/>
                        </a:rPr>
                        <a:t>Returns a list of all the values in the dictionary</a:t>
                      </a:r>
                    </a:p>
                  </a:txBody>
                  <a:tcPr marL="42164" marR="42164" marT="42164" marB="421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 xmlns:a16="http://schemas.microsoft.com/office/drawing/2014/main" val="2958970568"/>
                  </a:ext>
                </a:extLst>
              </a:tr>
            </a:tbl>
          </a:graphicData>
        </a:graphic>
      </p:graphicFrame>
      <p:sp>
        <p:nvSpPr>
          <p:cNvPr id="4" name="Slide Number Placeholder 3"/>
          <p:cNvSpPr>
            <a:spLocks noGrp="1"/>
          </p:cNvSpPr>
          <p:nvPr>
            <p:ph type="sldNum" sz="quarter" idx="12"/>
          </p:nvPr>
        </p:nvSpPr>
        <p:spPr/>
        <p:txBody>
          <a:bodyPr/>
          <a:lstStyle/>
          <a:p>
            <a:fld id="{C2074C37-85E6-4593-8438-1B4756C5ED80}" type="slidenum">
              <a:rPr lang="en-IN" smtClean="0"/>
              <a:pPr/>
              <a:t>33</a:t>
            </a:fld>
            <a:endParaRPr lang="en-IN"/>
          </a:p>
        </p:txBody>
      </p:sp>
    </p:spTree>
    <p:extLst>
      <p:ext uri="{BB962C8B-B14F-4D97-AF65-F5344CB8AC3E}">
        <p14:creationId xmlns:p14="http://schemas.microsoft.com/office/powerpoint/2010/main" val="2486495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1:-</a:t>
            </a:r>
            <a:endParaRPr lang="en-IN" b="1" dirty="0"/>
          </a:p>
        </p:txBody>
      </p:sp>
      <p:sp>
        <p:nvSpPr>
          <p:cNvPr id="3" name="Content Placeholder 2"/>
          <p:cNvSpPr>
            <a:spLocks noGrp="1"/>
          </p:cNvSpPr>
          <p:nvPr>
            <p:ph idx="1"/>
          </p:nvPr>
        </p:nvSpPr>
        <p:spPr>
          <a:xfrm>
            <a:off x="838200" y="1460310"/>
            <a:ext cx="10515600" cy="5199797"/>
          </a:xfrm>
        </p:spPr>
        <p:txBody>
          <a:bodyPr/>
          <a:lstStyle/>
          <a:p>
            <a:pPr marL="0" indent="0">
              <a:buNone/>
            </a:pPr>
            <a:r>
              <a:rPr lang="en-US" i="1" dirty="0"/>
              <a:t># Creating an empty Dictionary </a:t>
            </a:r>
            <a:endParaRPr lang="en-IN" i="1" dirty="0"/>
          </a:p>
          <a:p>
            <a:pPr marL="0" indent="0">
              <a:buNone/>
            </a:pPr>
            <a:r>
              <a:rPr lang="en-US" i="1" dirty="0" err="1"/>
              <a:t>Dict</a:t>
            </a:r>
            <a:r>
              <a:rPr lang="en-US" i="1" dirty="0"/>
              <a:t> = {} </a:t>
            </a:r>
            <a:endParaRPr lang="en-IN" i="1" dirty="0"/>
          </a:p>
          <a:p>
            <a:pPr marL="0" indent="0">
              <a:buNone/>
            </a:pPr>
            <a:r>
              <a:rPr lang="en-US" i="1" dirty="0"/>
              <a:t>print("Empty Dictionary: ") </a:t>
            </a:r>
            <a:endParaRPr lang="en-IN" i="1" dirty="0"/>
          </a:p>
          <a:p>
            <a:pPr marL="0" indent="0">
              <a:buNone/>
            </a:pPr>
            <a:r>
              <a:rPr lang="en-US" i="1" dirty="0"/>
              <a:t>print(</a:t>
            </a:r>
            <a:r>
              <a:rPr lang="en-US" i="1" dirty="0" err="1"/>
              <a:t>Dict</a:t>
            </a:r>
            <a:r>
              <a:rPr lang="en-US" i="1" dirty="0"/>
              <a:t>) </a:t>
            </a:r>
            <a:endParaRPr lang="en-IN" i="1" dirty="0"/>
          </a:p>
          <a:p>
            <a:pPr marL="0" indent="0">
              <a:buNone/>
            </a:pPr>
            <a:endParaRPr lang="en-IN" dirty="0" smtClean="0"/>
          </a:p>
          <a:p>
            <a:pPr marL="0" indent="0">
              <a:buNone/>
            </a:pPr>
            <a:r>
              <a:rPr lang="en-IN" b="1" dirty="0" smtClean="0"/>
              <a:t>Output:-</a:t>
            </a:r>
          </a:p>
          <a:p>
            <a:pPr marL="0" indent="0">
              <a:buNone/>
            </a:pPr>
            <a:r>
              <a:rPr lang="en-IN" dirty="0"/>
              <a:t>Empty Dictionary: </a:t>
            </a:r>
          </a:p>
          <a:p>
            <a:pPr marL="0" indent="0">
              <a:buNone/>
            </a:pPr>
            <a:r>
              <a:rPr lang="en-IN" dirty="0"/>
              <a:t>{}</a:t>
            </a:r>
          </a:p>
        </p:txBody>
      </p:sp>
      <p:sp>
        <p:nvSpPr>
          <p:cNvPr id="5" name="Slide Number Placeholder 4"/>
          <p:cNvSpPr>
            <a:spLocks noGrp="1"/>
          </p:cNvSpPr>
          <p:nvPr>
            <p:ph type="sldNum" sz="quarter" idx="12"/>
          </p:nvPr>
        </p:nvSpPr>
        <p:spPr/>
        <p:txBody>
          <a:bodyPr/>
          <a:lstStyle/>
          <a:p>
            <a:fld id="{C2074C37-85E6-4593-8438-1B4756C5ED80}" type="slidenum">
              <a:rPr lang="en-IN" smtClean="0"/>
              <a:pPr/>
              <a:t>34</a:t>
            </a:fld>
            <a:endParaRPr lang="en-IN"/>
          </a:p>
        </p:txBody>
      </p:sp>
    </p:spTree>
    <p:extLst>
      <p:ext uri="{BB962C8B-B14F-4D97-AF65-F5344CB8AC3E}">
        <p14:creationId xmlns:p14="http://schemas.microsoft.com/office/powerpoint/2010/main" val="2146047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64274"/>
          </a:xfrm>
        </p:spPr>
        <p:txBody>
          <a:bodyPr>
            <a:normAutofit/>
          </a:bodyPr>
          <a:lstStyle/>
          <a:p>
            <a:r>
              <a:rPr lang="en-IN" b="1" dirty="0" smtClean="0"/>
              <a:t>Example 2:-</a:t>
            </a:r>
            <a:endParaRPr lang="en-IN" b="1" dirty="0"/>
          </a:p>
        </p:txBody>
      </p:sp>
      <p:sp>
        <p:nvSpPr>
          <p:cNvPr id="3" name="Content Placeholder 2"/>
          <p:cNvSpPr>
            <a:spLocks noGrp="1"/>
          </p:cNvSpPr>
          <p:nvPr>
            <p:ph idx="1"/>
          </p:nvPr>
        </p:nvSpPr>
        <p:spPr>
          <a:xfrm>
            <a:off x="838200" y="764275"/>
            <a:ext cx="10515600" cy="5936776"/>
          </a:xfrm>
        </p:spPr>
        <p:txBody>
          <a:bodyPr>
            <a:normAutofit fontScale="92500" lnSpcReduction="20000"/>
          </a:bodyPr>
          <a:lstStyle/>
          <a:p>
            <a:pPr marL="0" indent="0">
              <a:buNone/>
            </a:pPr>
            <a:r>
              <a:rPr lang="en-US" i="1" dirty="0"/>
              <a:t>  # Creating a Dictionary with Integer Keys </a:t>
            </a:r>
            <a:endParaRPr lang="en-IN" i="1" dirty="0"/>
          </a:p>
          <a:p>
            <a:pPr marL="0" indent="0">
              <a:buNone/>
            </a:pPr>
            <a:r>
              <a:rPr lang="en-US" i="1" dirty="0" err="1"/>
              <a:t>Dict</a:t>
            </a:r>
            <a:r>
              <a:rPr lang="en-US" i="1" dirty="0"/>
              <a:t> = {1: 'Hi', 2: 'Hello', 3: 'How are You'} </a:t>
            </a:r>
            <a:endParaRPr lang="en-IN" i="1" dirty="0"/>
          </a:p>
          <a:p>
            <a:pPr marL="0" indent="0">
              <a:buNone/>
            </a:pPr>
            <a:r>
              <a:rPr lang="en-US" i="1" dirty="0"/>
              <a:t>print("\</a:t>
            </a:r>
            <a:r>
              <a:rPr lang="en-US" i="1" dirty="0" err="1"/>
              <a:t>nDictionary</a:t>
            </a:r>
            <a:r>
              <a:rPr lang="en-US" i="1" dirty="0"/>
              <a:t> with the use of Integer Keys: ") </a:t>
            </a:r>
            <a:endParaRPr lang="en-IN" i="1" dirty="0"/>
          </a:p>
          <a:p>
            <a:pPr marL="0" indent="0">
              <a:buNone/>
            </a:pPr>
            <a:r>
              <a:rPr lang="en-US" i="1" dirty="0"/>
              <a:t>print(</a:t>
            </a:r>
            <a:r>
              <a:rPr lang="en-US" i="1" dirty="0" err="1"/>
              <a:t>Dict</a:t>
            </a:r>
            <a:r>
              <a:rPr lang="en-US" i="1" dirty="0"/>
              <a:t>) </a:t>
            </a:r>
            <a:endParaRPr lang="en-IN" i="1" dirty="0"/>
          </a:p>
          <a:p>
            <a:pPr marL="0" indent="0">
              <a:buNone/>
            </a:pPr>
            <a:r>
              <a:rPr lang="en-US" i="1" dirty="0"/>
              <a:t># Creating a Dictionary with Mixed keys </a:t>
            </a:r>
            <a:endParaRPr lang="en-IN" i="1" dirty="0"/>
          </a:p>
          <a:p>
            <a:pPr marL="0" indent="0">
              <a:buNone/>
            </a:pPr>
            <a:r>
              <a:rPr lang="en-US" i="1" dirty="0" err="1"/>
              <a:t>Dict</a:t>
            </a:r>
            <a:r>
              <a:rPr lang="en-US" i="1" dirty="0"/>
              <a:t> = {'Name': 'Bharat', 1: [1, 2, 3, 4]} </a:t>
            </a:r>
            <a:endParaRPr lang="en-IN" i="1" dirty="0"/>
          </a:p>
          <a:p>
            <a:pPr marL="0" indent="0">
              <a:buNone/>
            </a:pPr>
            <a:r>
              <a:rPr lang="en-US" i="1" dirty="0"/>
              <a:t>print("\</a:t>
            </a:r>
            <a:r>
              <a:rPr lang="en-US" i="1" dirty="0" err="1"/>
              <a:t>nDictionary</a:t>
            </a:r>
            <a:r>
              <a:rPr lang="en-US" i="1" dirty="0"/>
              <a:t> with the use of Mixed Keys: ") </a:t>
            </a:r>
            <a:endParaRPr lang="en-IN" i="1" dirty="0"/>
          </a:p>
          <a:p>
            <a:pPr marL="0" indent="0">
              <a:buNone/>
            </a:pPr>
            <a:r>
              <a:rPr lang="en-US" i="1" dirty="0"/>
              <a:t>print(</a:t>
            </a:r>
            <a:r>
              <a:rPr lang="en-US" i="1" dirty="0" err="1"/>
              <a:t>Dict</a:t>
            </a:r>
            <a:r>
              <a:rPr lang="en-US" i="1" dirty="0"/>
              <a:t>) </a:t>
            </a:r>
            <a:endParaRPr lang="en-US" i="1" dirty="0" smtClean="0"/>
          </a:p>
          <a:p>
            <a:pPr marL="0" indent="0">
              <a:buNone/>
            </a:pPr>
            <a:endParaRPr lang="en-US" sz="1100" i="1" dirty="0" smtClean="0"/>
          </a:p>
          <a:p>
            <a:pPr marL="0" indent="0">
              <a:buNone/>
            </a:pPr>
            <a:r>
              <a:rPr lang="en-US" sz="3500" b="1" i="1" dirty="0" smtClean="0"/>
              <a:t>Output:-</a:t>
            </a:r>
          </a:p>
          <a:p>
            <a:pPr marL="0" indent="0">
              <a:buNone/>
            </a:pPr>
            <a:r>
              <a:rPr lang="en-US" i="1" dirty="0"/>
              <a:t>Dictionary with the use of Integer Keys: </a:t>
            </a:r>
          </a:p>
          <a:p>
            <a:pPr marL="0" indent="0">
              <a:buNone/>
            </a:pPr>
            <a:r>
              <a:rPr lang="en-US" i="1" dirty="0"/>
              <a:t>{1: 'Hi', 2: 'Hello', 3: 'How are You'}</a:t>
            </a:r>
          </a:p>
          <a:p>
            <a:pPr marL="0" indent="0">
              <a:buNone/>
            </a:pPr>
            <a:endParaRPr lang="en-US" sz="500" i="1" dirty="0"/>
          </a:p>
          <a:p>
            <a:pPr marL="0" indent="0">
              <a:buNone/>
            </a:pPr>
            <a:r>
              <a:rPr lang="en-US" i="1" dirty="0"/>
              <a:t>Dictionary with the use of Mixed Keys: </a:t>
            </a:r>
          </a:p>
          <a:p>
            <a:pPr marL="0" indent="0">
              <a:buNone/>
            </a:pPr>
            <a:r>
              <a:rPr lang="en-US" i="1" dirty="0"/>
              <a:t>{'Name': 'Bharat', 1: [1, 2, 3, 4]}</a:t>
            </a:r>
            <a:endParaRPr lang="en-IN" i="1"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35</a:t>
            </a:fld>
            <a:endParaRPr lang="en-IN"/>
          </a:p>
        </p:txBody>
      </p:sp>
    </p:spTree>
    <p:extLst>
      <p:ext uri="{BB962C8B-B14F-4D97-AF65-F5344CB8AC3E}">
        <p14:creationId xmlns:p14="http://schemas.microsoft.com/office/powerpoint/2010/main" val="55852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444"/>
          </a:xfrm>
        </p:spPr>
        <p:txBody>
          <a:bodyPr>
            <a:normAutofit fontScale="90000"/>
          </a:bodyPr>
          <a:lstStyle/>
          <a:p>
            <a:r>
              <a:rPr lang="en-IN" b="1" dirty="0" smtClean="0"/>
              <a:t>Files:-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2268726"/>
              </p:ext>
            </p:extLst>
          </p:nvPr>
        </p:nvGraphicFramePr>
        <p:xfrm>
          <a:off x="232012" y="641443"/>
          <a:ext cx="11573301" cy="5961363"/>
        </p:xfrm>
        <a:graphic>
          <a:graphicData uri="http://schemas.openxmlformats.org/drawingml/2006/table">
            <a:tbl>
              <a:tblPr firstRow="1" firstCol="1" bandRow="1">
                <a:tableStyleId>{5C22544A-7EE6-4342-B048-85BDC9FD1C3A}</a:tableStyleId>
              </a:tblPr>
              <a:tblGrid>
                <a:gridCol w="1080002">
                  <a:extLst>
                    <a:ext uri="{9D8B030D-6E8A-4147-A177-3AD203B41FA5}">
                      <a16:colId xmlns="" xmlns:a16="http://schemas.microsoft.com/office/drawing/2014/main" val="3867052952"/>
                    </a:ext>
                  </a:extLst>
                </a:gridCol>
                <a:gridCol w="1168139">
                  <a:extLst>
                    <a:ext uri="{9D8B030D-6E8A-4147-A177-3AD203B41FA5}">
                      <a16:colId xmlns="" xmlns:a16="http://schemas.microsoft.com/office/drawing/2014/main" val="880757651"/>
                    </a:ext>
                  </a:extLst>
                </a:gridCol>
                <a:gridCol w="9325160">
                  <a:extLst>
                    <a:ext uri="{9D8B030D-6E8A-4147-A177-3AD203B41FA5}">
                      <a16:colId xmlns="" xmlns:a16="http://schemas.microsoft.com/office/drawing/2014/main" val="289165670"/>
                    </a:ext>
                  </a:extLst>
                </a:gridCol>
              </a:tblGrid>
              <a:tr h="493251">
                <a:tc>
                  <a:txBody>
                    <a:bodyPr/>
                    <a:lstStyle/>
                    <a:p>
                      <a:pPr marL="0" indent="0" algn="ctr" defTabSz="914400" rtl="0" eaLnBrk="1" latinLnBrk="0" hangingPunct="1">
                        <a:lnSpc>
                          <a:spcPct val="115000"/>
                        </a:lnSpc>
                        <a:spcBef>
                          <a:spcPts val="600"/>
                        </a:spcBef>
                        <a:spcAft>
                          <a:spcPts val="600"/>
                        </a:spcAft>
                      </a:pPr>
                      <a:r>
                        <a:rPr lang="en-US" sz="2400" b="1" kern="1200" dirty="0" err="1">
                          <a:solidFill>
                            <a:schemeClr val="lt1"/>
                          </a:solidFill>
                          <a:effectLst/>
                          <a:latin typeface="+mn-lt"/>
                          <a:ea typeface="+mn-ea"/>
                          <a:cs typeface="+mn-cs"/>
                        </a:rPr>
                        <a:t>Sr.No</a:t>
                      </a:r>
                      <a:r>
                        <a:rPr lang="en-US" sz="2400" b="1" kern="1200" dirty="0">
                          <a:solidFill>
                            <a:schemeClr val="lt1"/>
                          </a:solidFill>
                          <a:effectLst/>
                          <a:latin typeface="+mn-lt"/>
                          <a:ea typeface="+mn-ea"/>
                          <a:cs typeface="+mn-cs"/>
                        </a:rPr>
                        <a:t>.</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Modes.</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Description</a:t>
                      </a:r>
                      <a:endParaRPr lang="en-IN" sz="2400" b="1" kern="1200" dirty="0">
                        <a:solidFill>
                          <a:schemeClr val="lt1"/>
                        </a:solidFill>
                        <a:effectLst/>
                        <a:latin typeface="+mn-lt"/>
                        <a:ea typeface="+mn-ea"/>
                        <a:cs typeface="+mn-cs"/>
                      </a:endParaRPr>
                    </a:p>
                  </a:txBody>
                  <a:tcPr marL="40540" marR="40540" marT="0" marB="0"/>
                </a:tc>
                <a:extLst>
                  <a:ext uri="{0D108BD9-81ED-4DB2-BD59-A6C34878D82A}">
                    <a16:rowId xmlns="" xmlns:a16="http://schemas.microsoft.com/office/drawing/2014/main" val="77764041"/>
                  </a:ext>
                </a:extLst>
              </a:tr>
              <a:tr h="493251">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9</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a</a:t>
                      </a:r>
                      <a:endParaRPr lang="en-IN" sz="2400" kern="1200" dirty="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appending. The file pointer is at the end of the file if the file exists. That is, the file is in the append mode. If the file does not exist, it creates a new file for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4034486553"/>
                  </a:ext>
                </a:extLst>
              </a:tr>
              <a:tr h="493251">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10</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a:solidFill>
                            <a:schemeClr val="dk1"/>
                          </a:solidFill>
                          <a:effectLst/>
                          <a:latin typeface="+mn-lt"/>
                          <a:ea typeface="+mn-ea"/>
                          <a:cs typeface="+mn-cs"/>
                        </a:rPr>
                        <a:t>ab</a:t>
                      </a:r>
                      <a:endParaRPr lang="en-IN" sz="24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appending in binary format. The file pointer is at the end of the file if the file exists. That is, the file is in the append mode. If the file does not exist, it creates a new file for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3996353109"/>
                  </a:ext>
                </a:extLst>
              </a:tr>
              <a:tr h="514979">
                <a:tc>
                  <a:txBody>
                    <a:bodyPr/>
                    <a:lstStyle/>
                    <a:p>
                      <a:pPr marL="0" indent="0" algn="ctr" defTabSz="914400" rtl="0" eaLnBrk="1" latinLnBrk="0" hangingPunct="1">
                        <a:lnSpc>
                          <a:spcPct val="115000"/>
                        </a:lnSpc>
                        <a:spcBef>
                          <a:spcPts val="600"/>
                        </a:spcBef>
                        <a:spcAft>
                          <a:spcPts val="600"/>
                        </a:spcAft>
                      </a:pPr>
                      <a:r>
                        <a:rPr lang="en-US" sz="2400" b="1" kern="1200">
                          <a:solidFill>
                            <a:schemeClr val="lt1"/>
                          </a:solidFill>
                          <a:effectLst/>
                          <a:latin typeface="+mn-lt"/>
                          <a:ea typeface="+mn-ea"/>
                          <a:cs typeface="+mn-cs"/>
                        </a:rPr>
                        <a:t>11</a:t>
                      </a:r>
                      <a:endParaRPr lang="en-IN" sz="2400" b="1" kern="120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a:solidFill>
                            <a:schemeClr val="dk1"/>
                          </a:solidFill>
                          <a:effectLst/>
                          <a:latin typeface="+mn-lt"/>
                          <a:ea typeface="+mn-ea"/>
                          <a:cs typeface="+mn-cs"/>
                        </a:rPr>
                        <a:t>a+</a:t>
                      </a:r>
                      <a:endParaRPr lang="en-IN" sz="2400" kern="120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both appending and reading. The file pointer is at the end of the file if the file exists. The file opens in the append mode. If the file does not exist, it creates a new file for reading and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3199818167"/>
                  </a:ext>
                </a:extLst>
              </a:tr>
              <a:tr h="526054">
                <a:tc>
                  <a:txBody>
                    <a:bodyPr/>
                    <a:lstStyle/>
                    <a:p>
                      <a:pPr marL="0" indent="0" algn="ctr" defTabSz="914400" rtl="0" eaLnBrk="1" latinLnBrk="0" hangingPunct="1">
                        <a:lnSpc>
                          <a:spcPct val="115000"/>
                        </a:lnSpc>
                        <a:spcBef>
                          <a:spcPts val="600"/>
                        </a:spcBef>
                        <a:spcAft>
                          <a:spcPts val="600"/>
                        </a:spcAft>
                      </a:pPr>
                      <a:r>
                        <a:rPr lang="en-US" sz="2400" b="1" kern="1200" dirty="0">
                          <a:solidFill>
                            <a:schemeClr val="lt1"/>
                          </a:solidFill>
                          <a:effectLst/>
                          <a:latin typeface="+mn-lt"/>
                          <a:ea typeface="+mn-ea"/>
                          <a:cs typeface="+mn-cs"/>
                        </a:rPr>
                        <a:t>12</a:t>
                      </a:r>
                      <a:endParaRPr lang="en-IN" sz="2400" b="1" kern="1200" dirty="0">
                        <a:solidFill>
                          <a:schemeClr val="lt1"/>
                        </a:solidFill>
                        <a:effectLst/>
                        <a:latin typeface="+mn-lt"/>
                        <a:ea typeface="+mn-ea"/>
                        <a:cs typeface="+mn-cs"/>
                      </a:endParaRPr>
                    </a:p>
                  </a:txBody>
                  <a:tcPr marL="40540" marR="40540" marT="0" marB="0"/>
                </a:tc>
                <a:tc>
                  <a:txBody>
                    <a:bodyPr/>
                    <a:lstStyle/>
                    <a:p>
                      <a:pPr marL="0" indent="0" algn="ctr" defTabSz="914400" rtl="0" eaLnBrk="1" latinLnBrk="0" hangingPunct="1">
                        <a:lnSpc>
                          <a:spcPct val="115000"/>
                        </a:lnSpc>
                        <a:spcBef>
                          <a:spcPts val="600"/>
                        </a:spcBef>
                        <a:spcAft>
                          <a:spcPts val="600"/>
                        </a:spcAft>
                      </a:pPr>
                      <a:r>
                        <a:rPr lang="en-US" sz="2400" kern="1200" dirty="0" err="1">
                          <a:solidFill>
                            <a:schemeClr val="dk1"/>
                          </a:solidFill>
                          <a:effectLst/>
                          <a:latin typeface="+mn-lt"/>
                          <a:ea typeface="+mn-ea"/>
                          <a:cs typeface="+mn-cs"/>
                        </a:rPr>
                        <a:t>ab</a:t>
                      </a:r>
                      <a:r>
                        <a:rPr lang="en-US" sz="2400" kern="1200" dirty="0">
                          <a:solidFill>
                            <a:schemeClr val="dk1"/>
                          </a:solidFill>
                          <a:effectLst/>
                          <a:latin typeface="+mn-lt"/>
                          <a:ea typeface="+mn-ea"/>
                          <a:cs typeface="+mn-cs"/>
                        </a:rPr>
                        <a:t>+</a:t>
                      </a:r>
                      <a:endParaRPr lang="en-IN" sz="2400" kern="1200" dirty="0">
                        <a:solidFill>
                          <a:schemeClr val="dk1"/>
                        </a:solidFill>
                        <a:effectLst/>
                        <a:latin typeface="+mn-lt"/>
                        <a:ea typeface="+mn-ea"/>
                        <a:cs typeface="+mn-cs"/>
                      </a:endParaRPr>
                    </a:p>
                  </a:txBody>
                  <a:tcPr marL="40540" marR="40540" marT="0" marB="0"/>
                </a:tc>
                <a:tc>
                  <a:txBody>
                    <a:bodyPr/>
                    <a:lstStyle/>
                    <a:p>
                      <a:pPr marL="0" indent="0" algn="just" defTabSz="914400" rtl="0" eaLnBrk="1" latinLnBrk="0" hangingPunct="1">
                        <a:lnSpc>
                          <a:spcPct val="115000"/>
                        </a:lnSpc>
                        <a:spcBef>
                          <a:spcPts val="600"/>
                        </a:spcBef>
                        <a:spcAft>
                          <a:spcPts val="600"/>
                        </a:spcAft>
                      </a:pPr>
                      <a:r>
                        <a:rPr lang="en-US" sz="2400" kern="1200" dirty="0">
                          <a:solidFill>
                            <a:schemeClr val="dk1"/>
                          </a:solidFill>
                          <a:effectLst/>
                          <a:latin typeface="+mn-lt"/>
                          <a:ea typeface="+mn-ea"/>
                          <a:cs typeface="+mn-cs"/>
                        </a:rPr>
                        <a:t>Opens a file for both appending and reading in binary format. The file pointer is at the end of the file if the file exists. The file opens in the append mode. If the file does not exist, it creates a new file for reading and writing.</a:t>
                      </a:r>
                      <a:endParaRPr lang="en-IN" sz="2400" kern="1200" dirty="0">
                        <a:solidFill>
                          <a:schemeClr val="dk1"/>
                        </a:solidFill>
                        <a:effectLst/>
                        <a:latin typeface="+mn-lt"/>
                        <a:ea typeface="+mn-ea"/>
                        <a:cs typeface="+mn-cs"/>
                      </a:endParaRPr>
                    </a:p>
                  </a:txBody>
                  <a:tcPr marL="40540" marR="40540" marT="0" marB="0"/>
                </a:tc>
                <a:extLst>
                  <a:ext uri="{0D108BD9-81ED-4DB2-BD59-A6C34878D82A}">
                    <a16:rowId xmlns="" xmlns:a16="http://schemas.microsoft.com/office/drawing/2014/main" val="373522976"/>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4</a:t>
            </a:fld>
            <a:endParaRPr lang="en-IN"/>
          </a:p>
        </p:txBody>
      </p:sp>
    </p:spTree>
    <p:extLst>
      <p:ext uri="{BB962C8B-B14F-4D97-AF65-F5344CB8AC3E}">
        <p14:creationId xmlns:p14="http://schemas.microsoft.com/office/powerpoint/2010/main" val="951700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a:t>
            </a:r>
            <a:r>
              <a:rPr lang="en-US" b="1" dirty="0"/>
              <a:t> file Object Attributes</a:t>
            </a:r>
            <a:r>
              <a:rPr lang="en-IN" b="1" dirty="0"/>
              <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197668"/>
              </p:ext>
            </p:extLst>
          </p:nvPr>
        </p:nvGraphicFramePr>
        <p:xfrm>
          <a:off x="838200" y="1690688"/>
          <a:ext cx="10343865" cy="3788784"/>
        </p:xfrm>
        <a:graphic>
          <a:graphicData uri="http://schemas.openxmlformats.org/drawingml/2006/table">
            <a:tbl>
              <a:tblPr firstRow="1" firstCol="1" bandRow="1">
                <a:tableStyleId>{5C22544A-7EE6-4342-B048-85BDC9FD1C3A}</a:tableStyleId>
              </a:tblPr>
              <a:tblGrid>
                <a:gridCol w="1446663">
                  <a:extLst>
                    <a:ext uri="{9D8B030D-6E8A-4147-A177-3AD203B41FA5}">
                      <a16:colId xmlns="" xmlns:a16="http://schemas.microsoft.com/office/drawing/2014/main" val="2080702702"/>
                    </a:ext>
                  </a:extLst>
                </a:gridCol>
                <a:gridCol w="2344985">
                  <a:extLst>
                    <a:ext uri="{9D8B030D-6E8A-4147-A177-3AD203B41FA5}">
                      <a16:colId xmlns="" xmlns:a16="http://schemas.microsoft.com/office/drawing/2014/main" val="1149334261"/>
                    </a:ext>
                  </a:extLst>
                </a:gridCol>
                <a:gridCol w="6552217">
                  <a:extLst>
                    <a:ext uri="{9D8B030D-6E8A-4147-A177-3AD203B41FA5}">
                      <a16:colId xmlns="" xmlns:a16="http://schemas.microsoft.com/office/drawing/2014/main" val="1846362870"/>
                    </a:ext>
                  </a:extLst>
                </a:gridCol>
              </a:tblGrid>
              <a:tr h="438410">
                <a:tc>
                  <a:txBody>
                    <a:bodyPr/>
                    <a:lstStyle/>
                    <a:p>
                      <a:pPr marL="0" indent="0" algn="ctr">
                        <a:lnSpc>
                          <a:spcPct val="115000"/>
                        </a:lnSpc>
                        <a:spcBef>
                          <a:spcPts val="600"/>
                        </a:spcBef>
                        <a:spcAft>
                          <a:spcPts val="600"/>
                        </a:spcAft>
                      </a:pPr>
                      <a:r>
                        <a:rPr lang="en-US" sz="2800" b="1" kern="1200" dirty="0" err="1">
                          <a:solidFill>
                            <a:schemeClr val="lt1"/>
                          </a:solidFill>
                          <a:effectLst/>
                          <a:latin typeface="+mn-lt"/>
                          <a:ea typeface="+mn-ea"/>
                          <a:cs typeface="+mn-cs"/>
                        </a:rPr>
                        <a:t>Sr.No</a:t>
                      </a:r>
                      <a:r>
                        <a:rPr lang="en-US" sz="2800" b="1" kern="1200" dirty="0">
                          <a:solidFill>
                            <a:schemeClr val="lt1"/>
                          </a:solidFill>
                          <a:effectLst/>
                          <a:latin typeface="+mn-lt"/>
                          <a:ea typeface="+mn-ea"/>
                          <a:cs typeface="+mn-cs"/>
                        </a:rPr>
                        <a:t>.</a:t>
                      </a:r>
                      <a:endParaRPr lang="en-IN" sz="2800" b="1" kern="1200" dirty="0">
                        <a:solidFill>
                          <a:schemeClr val="lt1"/>
                        </a:solidFill>
                        <a:effectLst/>
                        <a:latin typeface="+mn-lt"/>
                        <a:ea typeface="+mn-ea"/>
                        <a:cs typeface="+mn-cs"/>
                      </a:endParaRPr>
                    </a:p>
                  </a:txBody>
                  <a:tcPr marL="68580" marR="68580" marT="0" marB="0"/>
                </a:tc>
                <a:tc>
                  <a:txBody>
                    <a:bodyPr/>
                    <a:lstStyle/>
                    <a:p>
                      <a:pPr marL="0" indent="0" algn="ctr">
                        <a:lnSpc>
                          <a:spcPct val="115000"/>
                        </a:lnSpc>
                        <a:spcBef>
                          <a:spcPts val="600"/>
                        </a:spcBef>
                        <a:spcAft>
                          <a:spcPts val="600"/>
                        </a:spcAft>
                      </a:pPr>
                      <a:r>
                        <a:rPr lang="en-US" sz="2800" b="1" kern="1200" dirty="0">
                          <a:solidFill>
                            <a:schemeClr val="lt1"/>
                          </a:solidFill>
                          <a:effectLst/>
                          <a:latin typeface="+mn-lt"/>
                          <a:ea typeface="+mn-ea"/>
                          <a:cs typeface="+mn-cs"/>
                        </a:rPr>
                        <a:t>Attribute</a:t>
                      </a:r>
                      <a:endParaRPr lang="en-IN" sz="2800" b="1" kern="1200" dirty="0">
                        <a:solidFill>
                          <a:schemeClr val="lt1"/>
                        </a:solidFill>
                        <a:effectLst/>
                        <a:latin typeface="+mn-lt"/>
                        <a:ea typeface="+mn-ea"/>
                        <a:cs typeface="+mn-cs"/>
                      </a:endParaRPr>
                    </a:p>
                  </a:txBody>
                  <a:tcPr marL="68580" marR="68580" marT="0" marB="0"/>
                </a:tc>
                <a:tc>
                  <a:txBody>
                    <a:bodyPr/>
                    <a:lstStyle/>
                    <a:p>
                      <a:pPr marL="0" indent="0" algn="ctr">
                        <a:lnSpc>
                          <a:spcPct val="115000"/>
                        </a:lnSpc>
                        <a:spcBef>
                          <a:spcPts val="600"/>
                        </a:spcBef>
                        <a:spcAft>
                          <a:spcPts val="600"/>
                        </a:spcAft>
                      </a:pPr>
                      <a:r>
                        <a:rPr lang="en-US" sz="2800" dirty="0">
                          <a:effectLst/>
                        </a:rPr>
                        <a:t>Description</a:t>
                      </a:r>
                      <a:endParaRPr lang="en-IN" sz="2800" dirty="0">
                        <a:effectLst/>
                        <a:latin typeface="Calibri" panose="020F0502020204030204" pitchFamily="34" charset="0"/>
                        <a:ea typeface="Calibri" panose="020F0502020204030204" pitchFamily="34" charset="0"/>
                        <a:cs typeface="Shruti"/>
                      </a:endParaRPr>
                    </a:p>
                  </a:txBody>
                  <a:tcPr marL="68580" marR="68580" marT="0" marB="0"/>
                </a:tc>
                <a:extLst>
                  <a:ext uri="{0D108BD9-81ED-4DB2-BD59-A6C34878D82A}">
                    <a16:rowId xmlns="" xmlns:a16="http://schemas.microsoft.com/office/drawing/2014/main" val="3533542770"/>
                  </a:ext>
                </a:extLst>
              </a:tr>
              <a:tr h="589080">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1</a:t>
                      </a:r>
                      <a:endParaRPr lang="en-IN" sz="2800" b="1" kern="1200" dirty="0">
                        <a:solidFill>
                          <a:schemeClr val="lt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err="1">
                          <a:solidFill>
                            <a:schemeClr val="dk1"/>
                          </a:solidFill>
                          <a:effectLst/>
                          <a:latin typeface="+mn-lt"/>
                          <a:ea typeface="+mn-ea"/>
                          <a:cs typeface="+mn-cs"/>
                        </a:rPr>
                        <a:t>file.closed</a:t>
                      </a:r>
                      <a:endParaRPr lang="en-IN" sz="280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Returns true if file is closed, false otherwise.</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294191028"/>
                  </a:ext>
                </a:extLst>
              </a:tr>
              <a:tr h="799204">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2</a:t>
                      </a:r>
                      <a:endParaRPr lang="en-IN" sz="2800" b="1" kern="1200" dirty="0">
                        <a:solidFill>
                          <a:schemeClr val="lt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err="1">
                          <a:solidFill>
                            <a:schemeClr val="dk1"/>
                          </a:solidFill>
                          <a:effectLst/>
                          <a:latin typeface="+mn-lt"/>
                          <a:ea typeface="+mn-ea"/>
                          <a:cs typeface="+mn-cs"/>
                        </a:rPr>
                        <a:t>file.mode</a:t>
                      </a:r>
                      <a:endParaRPr lang="en-IN" sz="2800" kern="1200" dirty="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Returns access mode with which file was opened.</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083224388"/>
                  </a:ext>
                </a:extLst>
              </a:tr>
              <a:tr h="746064">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3</a:t>
                      </a:r>
                      <a:endParaRPr lang="en-IN" sz="2800" b="1" kern="1200" dirty="0">
                        <a:solidFill>
                          <a:schemeClr val="lt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a:solidFill>
                            <a:schemeClr val="dk1"/>
                          </a:solidFill>
                          <a:effectLst/>
                          <a:latin typeface="+mn-lt"/>
                          <a:ea typeface="+mn-ea"/>
                          <a:cs typeface="+mn-cs"/>
                        </a:rPr>
                        <a:t>file.name</a:t>
                      </a:r>
                      <a:endParaRPr lang="en-IN" sz="2800" kern="120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Returns name of the file.</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22597588"/>
                  </a:ext>
                </a:extLst>
              </a:tr>
              <a:tr h="800524">
                <a:tc>
                  <a:txBody>
                    <a:bodyPr/>
                    <a:lstStyle/>
                    <a:p>
                      <a:pPr marL="0" indent="0" algn="ctr" defTabSz="914400" rtl="0" eaLnBrk="1" latinLnBrk="0" hangingPunct="1">
                        <a:lnSpc>
                          <a:spcPct val="115000"/>
                        </a:lnSpc>
                        <a:spcBef>
                          <a:spcPts val="600"/>
                        </a:spcBef>
                        <a:spcAft>
                          <a:spcPts val="600"/>
                        </a:spcAft>
                      </a:pPr>
                      <a:r>
                        <a:rPr lang="en-US" sz="2800" b="1" kern="1200" dirty="0">
                          <a:solidFill>
                            <a:schemeClr val="lt1"/>
                          </a:solidFill>
                          <a:effectLst/>
                          <a:latin typeface="+mn-lt"/>
                          <a:ea typeface="+mn-ea"/>
                          <a:cs typeface="+mn-cs"/>
                        </a:rPr>
                        <a:t>4</a:t>
                      </a:r>
                      <a:endParaRPr lang="en-IN" sz="2800" b="1" kern="1200" dirty="0">
                        <a:solidFill>
                          <a:schemeClr val="lt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a:solidFill>
                            <a:schemeClr val="dk1"/>
                          </a:solidFill>
                          <a:effectLst/>
                          <a:latin typeface="+mn-lt"/>
                          <a:ea typeface="+mn-ea"/>
                          <a:cs typeface="+mn-cs"/>
                        </a:rPr>
                        <a:t>file.softspace</a:t>
                      </a:r>
                      <a:endParaRPr lang="en-IN" sz="2800" kern="1200">
                        <a:solidFill>
                          <a:schemeClr val="dk1"/>
                        </a:solidFill>
                        <a:effectLst/>
                        <a:latin typeface="+mn-lt"/>
                        <a:ea typeface="+mn-ea"/>
                        <a:cs typeface="+mn-cs"/>
                      </a:endParaRPr>
                    </a:p>
                  </a:txBody>
                  <a:tcPr marL="68580" marR="68580" marT="0" marB="0"/>
                </a:tc>
                <a:tc>
                  <a:txBody>
                    <a:bodyPr/>
                    <a:lstStyle/>
                    <a:p>
                      <a:pPr marL="0" indent="0" algn="just" defTabSz="914400" rtl="0" eaLnBrk="1" latinLnBrk="0" hangingPunct="1">
                        <a:lnSpc>
                          <a:spcPct val="115000"/>
                        </a:lnSpc>
                        <a:spcBef>
                          <a:spcPts val="600"/>
                        </a:spcBef>
                        <a:spcAft>
                          <a:spcPts val="600"/>
                        </a:spcAft>
                      </a:pPr>
                      <a:r>
                        <a:rPr lang="en-US" sz="2800" kern="1200" dirty="0">
                          <a:solidFill>
                            <a:schemeClr val="dk1"/>
                          </a:solidFill>
                          <a:effectLst/>
                          <a:latin typeface="+mn-lt"/>
                          <a:ea typeface="+mn-ea"/>
                          <a:cs typeface="+mn-cs"/>
                        </a:rPr>
                        <a:t>Returns false if space explicitly required with print, true otherwise.</a:t>
                      </a:r>
                      <a:endParaRPr lang="en-IN" sz="28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43229561"/>
                  </a:ext>
                </a:extLst>
              </a:tr>
            </a:tbl>
          </a:graphicData>
        </a:graphic>
      </p:graphicFrame>
      <p:sp>
        <p:nvSpPr>
          <p:cNvPr id="5" name="Slide Number Placeholder 4"/>
          <p:cNvSpPr>
            <a:spLocks noGrp="1"/>
          </p:cNvSpPr>
          <p:nvPr>
            <p:ph type="sldNum" sz="quarter" idx="12"/>
          </p:nvPr>
        </p:nvSpPr>
        <p:spPr/>
        <p:txBody>
          <a:bodyPr/>
          <a:lstStyle/>
          <a:p>
            <a:fld id="{C2074C37-85E6-4593-8438-1B4756C5ED80}" type="slidenum">
              <a:rPr lang="en-IN" smtClean="0"/>
              <a:pPr/>
              <a:t>5</a:t>
            </a:fld>
            <a:endParaRPr lang="en-IN"/>
          </a:p>
        </p:txBody>
      </p:sp>
    </p:spTree>
    <p:extLst>
      <p:ext uri="{BB962C8B-B14F-4D97-AF65-F5344CB8AC3E}">
        <p14:creationId xmlns:p14="http://schemas.microsoft.com/office/powerpoint/2010/main" val="348180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r>
              <a:rPr lang="en-IN" b="1" dirty="0" smtClean="0"/>
              <a:t>Example:-</a:t>
            </a:r>
            <a:endParaRPr lang="en-IN" b="1" dirty="0"/>
          </a:p>
        </p:txBody>
      </p:sp>
      <p:sp>
        <p:nvSpPr>
          <p:cNvPr id="3" name="Content Placeholder 2"/>
          <p:cNvSpPr>
            <a:spLocks noGrp="1"/>
          </p:cNvSpPr>
          <p:nvPr>
            <p:ph idx="1"/>
          </p:nvPr>
        </p:nvSpPr>
        <p:spPr>
          <a:xfrm>
            <a:off x="647131" y="1187308"/>
            <a:ext cx="10515600" cy="5534167"/>
          </a:xfrm>
        </p:spPr>
        <p:txBody>
          <a:bodyPr>
            <a:normAutofit fontScale="92500" lnSpcReduction="10000"/>
          </a:bodyPr>
          <a:lstStyle/>
          <a:p>
            <a:pPr marL="0" indent="0">
              <a:buNone/>
            </a:pPr>
            <a:r>
              <a:rPr lang="en-US" i="1" dirty="0"/>
              <a:t># Open a file</a:t>
            </a:r>
            <a:endParaRPr lang="en-IN" i="1" dirty="0"/>
          </a:p>
          <a:p>
            <a:pPr marL="0" indent="0">
              <a:buNone/>
            </a:pPr>
            <a:r>
              <a:rPr lang="en-US" i="1" dirty="0" err="1" smtClean="0"/>
              <a:t>fo</a:t>
            </a:r>
            <a:r>
              <a:rPr lang="en-US" i="1" dirty="0" smtClean="0"/>
              <a:t> = open("foo.txt","</a:t>
            </a:r>
            <a:r>
              <a:rPr lang="en-US" i="1" dirty="0" err="1" smtClean="0"/>
              <a:t>wb</a:t>
            </a:r>
            <a:r>
              <a:rPr lang="en-US" i="1" dirty="0" smtClean="0"/>
              <a:t>")</a:t>
            </a:r>
            <a:endParaRPr lang="en-IN" i="1" dirty="0" smtClean="0"/>
          </a:p>
          <a:p>
            <a:pPr marL="0" indent="0">
              <a:buNone/>
            </a:pPr>
            <a:r>
              <a:rPr lang="en-US" i="1" dirty="0" smtClean="0"/>
              <a:t>print("Name of the file: ", fo.name)</a:t>
            </a:r>
            <a:endParaRPr lang="en-IN" i="1" dirty="0" smtClean="0"/>
          </a:p>
          <a:p>
            <a:pPr marL="0" indent="0">
              <a:buNone/>
            </a:pPr>
            <a:r>
              <a:rPr lang="en-US" i="1" dirty="0" smtClean="0"/>
              <a:t>print("Closed or not : ", </a:t>
            </a:r>
            <a:r>
              <a:rPr lang="en-US" i="1" dirty="0" err="1" smtClean="0"/>
              <a:t>fo.closed</a:t>
            </a:r>
            <a:r>
              <a:rPr lang="en-US" i="1" dirty="0" smtClean="0"/>
              <a:t>)</a:t>
            </a:r>
            <a:endParaRPr lang="en-IN" i="1" dirty="0" smtClean="0"/>
          </a:p>
          <a:p>
            <a:pPr marL="0" indent="0">
              <a:buNone/>
            </a:pPr>
            <a:r>
              <a:rPr lang="en-US" i="1" dirty="0" smtClean="0"/>
              <a:t>print("Opening mode : ", </a:t>
            </a:r>
            <a:r>
              <a:rPr lang="en-US" i="1" dirty="0" err="1" smtClean="0"/>
              <a:t>fo.mode</a:t>
            </a:r>
            <a:r>
              <a:rPr lang="en-US" i="1" dirty="0" smtClean="0"/>
              <a:t>)</a:t>
            </a:r>
            <a:endParaRPr lang="en-IN" i="1" dirty="0" smtClean="0"/>
          </a:p>
          <a:p>
            <a:pPr marL="0" indent="0">
              <a:buNone/>
            </a:pPr>
            <a:r>
              <a:rPr lang="en-US" i="1" dirty="0" smtClean="0"/>
              <a:t>print("</a:t>
            </a:r>
            <a:r>
              <a:rPr lang="en-US" i="1" dirty="0" err="1" smtClean="0"/>
              <a:t>Softspace</a:t>
            </a:r>
            <a:r>
              <a:rPr lang="en-US" i="1" dirty="0" smtClean="0"/>
              <a:t> flag : ", </a:t>
            </a:r>
            <a:r>
              <a:rPr lang="en-US" i="1" dirty="0" err="1" smtClean="0"/>
              <a:t>fo.softspace</a:t>
            </a:r>
            <a:r>
              <a:rPr lang="en-US" i="1" dirty="0" smtClean="0"/>
              <a:t>)</a:t>
            </a:r>
          </a:p>
          <a:p>
            <a:endParaRPr lang="en-IN" sz="1100" i="1" dirty="0"/>
          </a:p>
          <a:p>
            <a:pPr marL="0" indent="0">
              <a:buNone/>
            </a:pPr>
            <a:r>
              <a:rPr lang="en-US" b="1" dirty="0" smtClean="0"/>
              <a:t>Output:-</a:t>
            </a:r>
            <a:endParaRPr lang="en-IN" b="1" dirty="0"/>
          </a:p>
          <a:p>
            <a:pPr marL="0" indent="0">
              <a:buNone/>
            </a:pPr>
            <a:r>
              <a:rPr lang="en-US" dirty="0"/>
              <a:t>Name of the file:  foo.txt</a:t>
            </a:r>
            <a:endParaRPr lang="en-IN" dirty="0"/>
          </a:p>
          <a:p>
            <a:pPr marL="0" indent="0">
              <a:buNone/>
            </a:pPr>
            <a:r>
              <a:rPr lang="en-US" dirty="0"/>
              <a:t>Closed or not :  False</a:t>
            </a:r>
            <a:endParaRPr lang="en-IN" dirty="0"/>
          </a:p>
          <a:p>
            <a:pPr marL="0" indent="0">
              <a:buNone/>
            </a:pPr>
            <a:r>
              <a:rPr lang="en-US" dirty="0"/>
              <a:t>Opening mode :  </a:t>
            </a:r>
            <a:r>
              <a:rPr lang="en-US" dirty="0" err="1"/>
              <a:t>wb</a:t>
            </a:r>
            <a:endParaRPr lang="en-IN" dirty="0"/>
          </a:p>
          <a:p>
            <a:pPr marL="0" indent="0">
              <a:buNone/>
            </a:pPr>
            <a:r>
              <a:rPr lang="en-US" dirty="0" err="1"/>
              <a:t>Softspace</a:t>
            </a:r>
            <a:r>
              <a:rPr lang="en-US" dirty="0"/>
              <a:t> flag :  0</a:t>
            </a:r>
            <a:endParaRPr lang="en-IN" dirty="0"/>
          </a:p>
          <a:p>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6</a:t>
            </a:fld>
            <a:endParaRPr lang="en-IN"/>
          </a:p>
        </p:txBody>
      </p:sp>
    </p:spTree>
    <p:extLst>
      <p:ext uri="{BB962C8B-B14F-4D97-AF65-F5344CB8AC3E}">
        <p14:creationId xmlns:p14="http://schemas.microsoft.com/office/powerpoint/2010/main" val="345583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a:t>
            </a:r>
            <a:r>
              <a:rPr lang="en-US" b="1" dirty="0"/>
              <a:t> close() Method</a:t>
            </a:r>
            <a:r>
              <a:rPr lang="en-IN" b="1" dirty="0"/>
              <a:t/>
            </a:r>
            <a:br>
              <a:rPr lang="en-IN" b="1" dirty="0"/>
            </a:br>
            <a:endParaRPr lang="en-IN" dirty="0"/>
          </a:p>
        </p:txBody>
      </p:sp>
      <p:sp>
        <p:nvSpPr>
          <p:cNvPr id="3" name="Content Placeholder 2"/>
          <p:cNvSpPr>
            <a:spLocks noGrp="1"/>
          </p:cNvSpPr>
          <p:nvPr>
            <p:ph idx="1"/>
          </p:nvPr>
        </p:nvSpPr>
        <p:spPr/>
        <p:txBody>
          <a:bodyPr/>
          <a:lstStyle/>
          <a:p>
            <a:pPr marL="0" indent="0" algn="just">
              <a:buNone/>
            </a:pPr>
            <a:r>
              <a:rPr lang="en-US" dirty="0"/>
              <a:t>Python automatically closes a file when the reference object of a file is reassigned to another file. It is a good practice to use the close() method to close a file</a:t>
            </a:r>
            <a:r>
              <a:rPr lang="en-US" dirty="0" smtClean="0"/>
              <a:t>.</a:t>
            </a:r>
          </a:p>
          <a:p>
            <a:pPr marL="0" indent="0" algn="just">
              <a:buNone/>
            </a:pPr>
            <a:endParaRPr lang="en-US" dirty="0"/>
          </a:p>
          <a:p>
            <a:pPr marL="0" indent="0">
              <a:buNone/>
            </a:pPr>
            <a:r>
              <a:rPr lang="en-US" sz="4000" b="1" dirty="0" smtClean="0"/>
              <a:t>Syntax:-</a:t>
            </a:r>
            <a:endParaRPr lang="en-US" sz="4000" b="1" dirty="0"/>
          </a:p>
          <a:p>
            <a:pPr marL="0" indent="0">
              <a:buNone/>
            </a:pPr>
            <a:r>
              <a:rPr lang="en-IN" dirty="0" smtClean="0"/>
              <a:t>		fileObject.close()</a:t>
            </a: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7</a:t>
            </a:fld>
            <a:endParaRPr lang="en-IN"/>
          </a:p>
        </p:txBody>
      </p:sp>
    </p:spTree>
    <p:extLst>
      <p:ext uri="{BB962C8B-B14F-4D97-AF65-F5344CB8AC3E}">
        <p14:creationId xmlns:p14="http://schemas.microsoft.com/office/powerpoint/2010/main" val="180408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IN" b="1" dirty="0"/>
          </a:p>
        </p:txBody>
      </p:sp>
      <p:sp>
        <p:nvSpPr>
          <p:cNvPr id="3" name="Content Placeholder 2"/>
          <p:cNvSpPr>
            <a:spLocks noGrp="1"/>
          </p:cNvSpPr>
          <p:nvPr>
            <p:ph idx="1"/>
          </p:nvPr>
        </p:nvSpPr>
        <p:spPr>
          <a:xfrm>
            <a:off x="838200" y="1542197"/>
            <a:ext cx="10515600" cy="5158854"/>
          </a:xfrm>
        </p:spPr>
        <p:txBody>
          <a:bodyPr/>
          <a:lstStyle/>
          <a:p>
            <a:pPr marL="0" indent="0">
              <a:buNone/>
            </a:pPr>
            <a:r>
              <a:rPr lang="en-US" i="1" dirty="0"/>
              <a:t># Open a file</a:t>
            </a:r>
            <a:endParaRPr lang="en-IN" i="1" dirty="0"/>
          </a:p>
          <a:p>
            <a:pPr marL="0" indent="0">
              <a:buNone/>
            </a:pPr>
            <a:r>
              <a:rPr lang="en-US" i="1" dirty="0" err="1"/>
              <a:t>fo</a:t>
            </a:r>
            <a:r>
              <a:rPr lang="en-US" i="1" dirty="0"/>
              <a:t> = open("foo.txt","</a:t>
            </a:r>
            <a:r>
              <a:rPr lang="en-US" i="1" dirty="0" err="1"/>
              <a:t>wb</a:t>
            </a:r>
            <a:r>
              <a:rPr lang="en-US" i="1" dirty="0"/>
              <a:t>")</a:t>
            </a:r>
            <a:endParaRPr lang="en-IN" i="1" dirty="0"/>
          </a:p>
          <a:p>
            <a:pPr marL="0" indent="0">
              <a:buNone/>
            </a:pPr>
            <a:r>
              <a:rPr lang="en-US" i="1" dirty="0"/>
              <a:t>print("Name of the file: ", fo.name)</a:t>
            </a:r>
            <a:endParaRPr lang="en-IN" i="1" dirty="0"/>
          </a:p>
          <a:p>
            <a:pPr marL="0" indent="0">
              <a:buNone/>
            </a:pPr>
            <a:r>
              <a:rPr lang="en-US" i="1" dirty="0"/>
              <a:t># Close </a:t>
            </a:r>
            <a:r>
              <a:rPr lang="en-US" i="1" dirty="0" err="1"/>
              <a:t>opend</a:t>
            </a:r>
            <a:r>
              <a:rPr lang="en-US" i="1" dirty="0"/>
              <a:t> file</a:t>
            </a:r>
            <a:endParaRPr lang="en-IN" i="1" dirty="0"/>
          </a:p>
          <a:p>
            <a:pPr marL="0" indent="0">
              <a:buNone/>
            </a:pPr>
            <a:r>
              <a:rPr lang="en-US" i="1" dirty="0" err="1"/>
              <a:t>fo.close</a:t>
            </a:r>
            <a:r>
              <a:rPr lang="en-US" i="1" dirty="0" smtClean="0"/>
              <a:t>()</a:t>
            </a:r>
          </a:p>
          <a:p>
            <a:pPr marL="0" indent="0">
              <a:buNone/>
            </a:pPr>
            <a:endParaRPr lang="en-IN" i="1" dirty="0"/>
          </a:p>
          <a:p>
            <a:pPr marL="0" indent="0">
              <a:buNone/>
            </a:pPr>
            <a:r>
              <a:rPr lang="en-US" b="1" dirty="0"/>
              <a:t>Output</a:t>
            </a:r>
            <a:endParaRPr lang="en-IN" b="1" dirty="0"/>
          </a:p>
          <a:p>
            <a:pPr marL="0" indent="0">
              <a:buNone/>
            </a:pPr>
            <a:r>
              <a:rPr lang="en-US" dirty="0"/>
              <a:t>Name of the file:  foo.txt</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8</a:t>
            </a:fld>
            <a:endParaRPr lang="en-IN"/>
          </a:p>
        </p:txBody>
      </p:sp>
    </p:spTree>
    <p:extLst>
      <p:ext uri="{BB962C8B-B14F-4D97-AF65-F5344CB8AC3E}">
        <p14:creationId xmlns:p14="http://schemas.microsoft.com/office/powerpoint/2010/main" val="95202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Reading and Writing Files</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marL="0" indent="0" algn="just">
              <a:buNone/>
            </a:pPr>
            <a:r>
              <a:rPr lang="en-US" dirty="0"/>
              <a:t>The </a:t>
            </a:r>
            <a:r>
              <a:rPr lang="en-US" i="1" dirty="0"/>
              <a:t>file</a:t>
            </a:r>
            <a:r>
              <a:rPr lang="en-US" dirty="0"/>
              <a:t> object provides a set of access methods to make our lives easier. We would see how to use </a:t>
            </a:r>
            <a:r>
              <a:rPr lang="en-US" i="1" dirty="0"/>
              <a:t>read()</a:t>
            </a:r>
            <a:r>
              <a:rPr lang="en-US" dirty="0"/>
              <a:t> and </a:t>
            </a:r>
            <a:r>
              <a:rPr lang="en-US" i="1" dirty="0"/>
              <a:t>write()</a:t>
            </a:r>
            <a:r>
              <a:rPr lang="en-US" dirty="0"/>
              <a:t> methods to read and write files.</a:t>
            </a:r>
            <a:endParaRPr lang="en-IN" dirty="0"/>
          </a:p>
          <a:p>
            <a:pPr marL="0" indent="0">
              <a:buNone/>
            </a:pPr>
            <a:endParaRPr lang="en-IN" dirty="0" smtClean="0"/>
          </a:p>
          <a:p>
            <a:pPr marL="0" indent="0">
              <a:buNone/>
            </a:pPr>
            <a:r>
              <a:rPr lang="en-IN" sz="3200" b="1" dirty="0" smtClean="0"/>
              <a:t>The write() method:-</a:t>
            </a:r>
          </a:p>
          <a:p>
            <a:pPr marL="0" indent="0">
              <a:buNone/>
            </a:pPr>
            <a:r>
              <a:rPr lang="en-IN" sz="3200" b="1" dirty="0"/>
              <a:t>	</a:t>
            </a:r>
            <a:r>
              <a:rPr lang="en-IN" sz="3200" b="1" dirty="0" smtClean="0"/>
              <a:t>Syntax:-	</a:t>
            </a:r>
          </a:p>
          <a:p>
            <a:pPr marL="0" indent="0">
              <a:buNone/>
            </a:pPr>
            <a:r>
              <a:rPr lang="en-IN" sz="3200" b="1" dirty="0"/>
              <a:t>	</a:t>
            </a:r>
            <a:r>
              <a:rPr lang="en-IN" sz="3200" b="1" dirty="0" smtClean="0"/>
              <a:t>	</a:t>
            </a:r>
            <a:r>
              <a:rPr lang="en-US" i="1" dirty="0" err="1" smtClean="0"/>
              <a:t>fileObject.write</a:t>
            </a:r>
            <a:r>
              <a:rPr lang="en-US" i="1" dirty="0" smtClean="0"/>
              <a:t>(string</a:t>
            </a:r>
            <a:r>
              <a:rPr lang="en-US" i="1" dirty="0"/>
              <a:t>);</a:t>
            </a:r>
            <a:endParaRPr lang="en-IN" i="1" dirty="0"/>
          </a:p>
          <a:p>
            <a:pPr marL="0" indent="0">
              <a:buNone/>
            </a:pPr>
            <a:endParaRPr lang="en-IN" sz="3200" b="1" dirty="0"/>
          </a:p>
        </p:txBody>
      </p:sp>
      <p:sp>
        <p:nvSpPr>
          <p:cNvPr id="5" name="Slide Number Placeholder 4"/>
          <p:cNvSpPr>
            <a:spLocks noGrp="1"/>
          </p:cNvSpPr>
          <p:nvPr>
            <p:ph type="sldNum" sz="quarter" idx="12"/>
          </p:nvPr>
        </p:nvSpPr>
        <p:spPr/>
        <p:txBody>
          <a:bodyPr/>
          <a:lstStyle/>
          <a:p>
            <a:fld id="{C2074C37-85E6-4593-8438-1B4756C5ED80}" type="slidenum">
              <a:rPr lang="en-IN" smtClean="0"/>
              <a:pPr/>
              <a:t>9</a:t>
            </a:fld>
            <a:endParaRPr lang="en-IN"/>
          </a:p>
        </p:txBody>
      </p:sp>
    </p:spTree>
    <p:extLst>
      <p:ext uri="{BB962C8B-B14F-4D97-AF65-F5344CB8AC3E}">
        <p14:creationId xmlns:p14="http://schemas.microsoft.com/office/powerpoint/2010/main" val="404755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1553</Words>
  <Application>Microsoft Office PowerPoint</Application>
  <PresentationFormat>Custom</PresentationFormat>
  <Paragraphs>407</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Files:-</vt:lpstr>
      <vt:lpstr>Files:-</vt:lpstr>
      <vt:lpstr>Files:-</vt:lpstr>
      <vt:lpstr>Files:-</vt:lpstr>
      <vt:lpstr> The file Object Attributes </vt:lpstr>
      <vt:lpstr>Example:-</vt:lpstr>
      <vt:lpstr> The close() Method </vt:lpstr>
      <vt:lpstr>Example:-</vt:lpstr>
      <vt:lpstr> Reading and Writing Files </vt:lpstr>
      <vt:lpstr>Example:-</vt:lpstr>
      <vt:lpstr>Reading and Writing Files</vt:lpstr>
      <vt:lpstr>Strings </vt:lpstr>
      <vt:lpstr> Escape Sequences in Strings </vt:lpstr>
      <vt:lpstr>The usual special interpretation </vt:lpstr>
      <vt:lpstr>Escape Sequences in Strings</vt:lpstr>
      <vt:lpstr>Escape Sequences in Strings</vt:lpstr>
      <vt:lpstr> Triple-Quoted Strings </vt:lpstr>
      <vt:lpstr>Lists  </vt:lpstr>
      <vt:lpstr>Example 1:-</vt:lpstr>
      <vt:lpstr>Example 2:- </vt:lpstr>
      <vt:lpstr>Example 3:-</vt:lpstr>
      <vt:lpstr> Tuples </vt:lpstr>
      <vt:lpstr> Tuple Methods </vt:lpstr>
      <vt:lpstr>Example:-</vt:lpstr>
      <vt:lpstr>Example:-</vt:lpstr>
      <vt:lpstr> Sets:- </vt:lpstr>
      <vt:lpstr>Set Methods:-</vt:lpstr>
      <vt:lpstr>Set Methods:-</vt:lpstr>
      <vt:lpstr>Example 1:-</vt:lpstr>
      <vt:lpstr>Example 2:-</vt:lpstr>
      <vt:lpstr> Dictionary </vt:lpstr>
      <vt:lpstr>Dictionary Method:-</vt:lpstr>
      <vt:lpstr>Dictionary Method:-</vt:lpstr>
      <vt:lpstr>Example 1:-</vt:lpstr>
      <vt:lpstr>Example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Intrudction To Python</dc:title>
  <dc:creator>DP</dc:creator>
  <cp:lastModifiedBy>vnb</cp:lastModifiedBy>
  <cp:revision>173</cp:revision>
  <dcterms:created xsi:type="dcterms:W3CDTF">2020-06-19T10:56:46Z</dcterms:created>
  <dcterms:modified xsi:type="dcterms:W3CDTF">2020-09-22T05:59:18Z</dcterms:modified>
</cp:coreProperties>
</file>