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Lato Black"/>
      <p:bold r:id="rId17"/>
      <p:boldItalic r:id="rId18"/>
    </p:embeddedFont>
    <p:embeddedFont>
      <p:font typeface="Libre Baskerville"/>
      <p:regular r:id="rId19"/>
      <p:bold r:id="rId20"/>
      <p: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hiIGWh4IvRS+hQkr+46tI5a47U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Baskerville-bold.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LibreBaskerville-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atoBlack-bold.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LibreBaskerville-regular.fntdata"/><Relationship Id="rId6" Type="http://schemas.openxmlformats.org/officeDocument/2006/relationships/slide" Target="slides/slide2.xml"/><Relationship Id="rId18" Type="http://schemas.openxmlformats.org/officeDocument/2006/relationships/font" Target="fonts/LatoBlack-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9ede8828e_1_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g269ede8828e_1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9ede8828e_1_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g269ede8828e_1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65" name="Google Shape;16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9ede8828e_1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g269ede8828e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9ede8828e_1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g269ede8828e_1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9ede8828e_1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g269ede8828e_1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9ede8828e_1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g269ede8828e_1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9ede8828e_1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g269ede8828e_1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9ede8828e_1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g269ede8828e_1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5" name="Google Shape;25;p9"/>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2" name="Google Shape;32;p10"/>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9" name="Google Shape;39;p8"/>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5"/>
          <p:cNvSpPr/>
          <p:nvPr>
            <p:ph idx="2" type="pic"/>
          </p:nvPr>
        </p:nvSpPr>
        <p:spPr>
          <a:xfrm>
            <a:off x="5183188" y="987425"/>
            <a:ext cx="6172200" cy="4873625"/>
          </a:xfrm>
          <a:prstGeom prst="rect">
            <a:avLst/>
          </a:prstGeom>
          <a:noFill/>
          <a:ln>
            <a:noFill/>
          </a:ln>
        </p:spPr>
      </p:sp>
      <p:sp>
        <p:nvSpPr>
          <p:cNvPr id="76" name="Google Shape;76;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b="0" l="0" r="0" t="0"/>
          <a:stretch/>
        </p:blipFill>
        <p:spPr>
          <a:xfrm>
            <a:off x="592" y="0"/>
            <a:ext cx="12190815" cy="6694098"/>
          </a:xfrm>
          <a:prstGeom prst="rect">
            <a:avLst/>
          </a:prstGeom>
          <a:noFill/>
          <a:ln>
            <a:noFill/>
          </a:ln>
        </p:spPr>
      </p:pic>
      <p:sp>
        <p:nvSpPr>
          <p:cNvPr id="99" name="Google Shape;99;p1"/>
          <p:cNvSpPr txBox="1"/>
          <p:nvPr/>
        </p:nvSpPr>
        <p:spPr>
          <a:xfrm>
            <a:off x="2472904" y="3717986"/>
            <a:ext cx="7246200" cy="1015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lang="en-IN" sz="3000">
                <a:solidFill>
                  <a:schemeClr val="dk1"/>
                </a:solidFill>
                <a:latin typeface="Calibri"/>
                <a:ea typeface="Calibri"/>
                <a:cs typeface="Calibri"/>
                <a:sym typeface="Calibri"/>
              </a:rPr>
              <a:t>EDA Project - Analysis of AMCAT Data</a:t>
            </a:r>
            <a:endParaRPr sz="30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lang="en-IN" sz="3000">
                <a:solidFill>
                  <a:schemeClr val="dk1"/>
                </a:solidFill>
                <a:latin typeface="Calibri"/>
                <a:ea typeface="Calibri"/>
                <a:cs typeface="Calibri"/>
                <a:sym typeface="Calibri"/>
              </a:rPr>
              <a:t>by-Mayur Kumar Sourav</a:t>
            </a:r>
            <a:endParaRPr sz="30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69ede8828e_1_76"/>
          <p:cNvSpPr txBox="1"/>
          <p:nvPr>
            <p:ph type="title"/>
          </p:nvPr>
        </p:nvSpPr>
        <p:spPr>
          <a:xfrm>
            <a:off x="208475" y="18250"/>
            <a:ext cx="8768400" cy="5199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ts val="990"/>
              <a:buFont typeface="Arial"/>
              <a:buNone/>
            </a:pPr>
            <a:r>
              <a:rPr b="1" lang="en-IN">
                <a:solidFill>
                  <a:srgbClr val="FF0000"/>
                </a:solidFill>
              </a:rPr>
              <a:t>Key Business Question</a:t>
            </a:r>
            <a:endParaRPr b="1">
              <a:solidFill>
                <a:srgbClr val="FF0000"/>
              </a:solidFill>
            </a:endParaRPr>
          </a:p>
        </p:txBody>
      </p:sp>
      <p:sp>
        <p:nvSpPr>
          <p:cNvPr id="156" name="Google Shape;156;g269ede8828e_1_76"/>
          <p:cNvSpPr txBox="1"/>
          <p:nvPr>
            <p:ph idx="1" type="body"/>
          </p:nvPr>
        </p:nvSpPr>
        <p:spPr>
          <a:xfrm>
            <a:off x="608680" y="547430"/>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spcBef>
                <a:spcPts val="1000"/>
              </a:spcBef>
              <a:spcAft>
                <a:spcPts val="0"/>
              </a:spcAft>
              <a:buSzPts val="1800"/>
              <a:buAutoNum type="arabicPeriod"/>
            </a:pPr>
            <a:r>
              <a:rPr b="1" lang="en-IN"/>
              <a:t>Is there a relationship between gender and specialization? (i.e. Does the preference of Specialisation depend on the Gender?)</a:t>
            </a:r>
            <a:endParaRPr b="1"/>
          </a:p>
          <a:p>
            <a:pPr indent="0" lvl="0" marL="457200" rtl="0" algn="l">
              <a:spcBef>
                <a:spcPts val="1000"/>
              </a:spcBef>
              <a:spcAft>
                <a:spcPts val="0"/>
              </a:spcAft>
              <a:buNone/>
            </a:pPr>
            <a:r>
              <a:t/>
            </a:r>
            <a:endParaRPr b="1"/>
          </a:p>
          <a:p>
            <a:pPr indent="-342900" lvl="0" marL="457200" rtl="0" algn="l">
              <a:spcBef>
                <a:spcPts val="1000"/>
              </a:spcBef>
              <a:spcAft>
                <a:spcPts val="0"/>
              </a:spcAft>
              <a:buSzPts val="1800"/>
              <a:buChar char="•"/>
            </a:pPr>
            <a:r>
              <a:rPr b="1" lang="en-IN"/>
              <a:t>There is not any relationship between gender and specialization.</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69ede8828e_1_48"/>
          <p:cNvSpPr txBox="1"/>
          <p:nvPr>
            <p:ph type="title"/>
          </p:nvPr>
        </p:nvSpPr>
        <p:spPr>
          <a:xfrm>
            <a:off x="208475" y="551650"/>
            <a:ext cx="8768400" cy="519900"/>
          </a:xfrm>
          <a:prstGeom prst="rect">
            <a:avLst/>
          </a:prstGeom>
          <a:noFill/>
          <a:ln>
            <a:noFill/>
          </a:ln>
        </p:spPr>
        <p:txBody>
          <a:bodyPr anchorCtr="0" anchor="ctr" bIns="45700" lIns="91425" spcFirstLastPara="1" rIns="91425" wrap="square" tIns="45700">
            <a:normAutofit fontScale="90000"/>
          </a:bodyPr>
          <a:lstStyle/>
          <a:p>
            <a:pPr indent="-290830" lvl="0" marL="228600" rtl="0" algn="l">
              <a:spcBef>
                <a:spcPts val="1000"/>
              </a:spcBef>
              <a:spcAft>
                <a:spcPts val="0"/>
              </a:spcAft>
              <a:buSzPct val="100000"/>
              <a:buFont typeface="Arial"/>
              <a:buChar char="•"/>
            </a:pPr>
            <a:r>
              <a:rPr b="1" lang="en-IN" sz="2800"/>
              <a:t>Your Experience/Challenges – Data Analysis Project.</a:t>
            </a:r>
            <a:endParaRPr sz="2800"/>
          </a:p>
          <a:p>
            <a:pPr indent="0" lvl="0" marL="0" rtl="0" algn="l">
              <a:spcBef>
                <a:spcPts val="0"/>
              </a:spcBef>
              <a:spcAft>
                <a:spcPts val="0"/>
              </a:spcAft>
              <a:buClr>
                <a:schemeClr val="dk1"/>
              </a:buClr>
              <a:buSzPts val="990"/>
              <a:buFont typeface="Arial"/>
              <a:buNone/>
            </a:pPr>
            <a:r>
              <a:t/>
            </a:r>
            <a:endParaRPr b="1">
              <a:solidFill>
                <a:srgbClr val="FF0000"/>
              </a:solidFill>
            </a:endParaRPr>
          </a:p>
        </p:txBody>
      </p:sp>
      <p:sp>
        <p:nvSpPr>
          <p:cNvPr id="162" name="Google Shape;162;g269ede8828e_1_48"/>
          <p:cNvSpPr txBox="1"/>
          <p:nvPr>
            <p:ph idx="1" type="body"/>
          </p:nvPr>
        </p:nvSpPr>
        <p:spPr>
          <a:xfrm>
            <a:off x="608680" y="1385630"/>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b="1" lang="en-IN"/>
              <a:t>Experience is great </a:t>
            </a:r>
            <a:r>
              <a:rPr b="1" lang="en-IN"/>
              <a:t>couldn't</a:t>
            </a:r>
            <a:r>
              <a:rPr b="1" lang="en-IN"/>
              <a:t> have gotten any better internship than this for </a:t>
            </a:r>
            <a:r>
              <a:rPr b="1" lang="en-IN"/>
              <a:t>beginners.</a:t>
            </a:r>
            <a:endParaRPr b="1"/>
          </a:p>
          <a:p>
            <a:pPr indent="-342900" lvl="0" marL="457200" rtl="0" algn="l">
              <a:spcBef>
                <a:spcPts val="0"/>
              </a:spcBef>
              <a:spcAft>
                <a:spcPts val="0"/>
              </a:spcAft>
              <a:buSzPts val="1800"/>
              <a:buChar char="•"/>
            </a:pPr>
            <a:r>
              <a:rPr b="1" lang="en-IN"/>
              <a:t>Challenges:</a:t>
            </a:r>
            <a:endParaRPr b="1"/>
          </a:p>
          <a:p>
            <a:pPr indent="-342900" lvl="0" marL="457200" rtl="0" algn="l">
              <a:spcBef>
                <a:spcPts val="0"/>
              </a:spcBef>
              <a:spcAft>
                <a:spcPts val="0"/>
              </a:spcAft>
              <a:buSzPts val="1800"/>
              <a:buChar char="•"/>
            </a:pPr>
            <a:r>
              <a:rPr b="1" lang="en-IN"/>
              <a:t>I am not confident applying methods, I have to cross check what </a:t>
            </a:r>
            <a:r>
              <a:rPr b="1" lang="en-IN"/>
              <a:t>i'm</a:t>
            </a:r>
            <a:r>
              <a:rPr b="1" lang="en-IN"/>
              <a:t> doing every time.</a:t>
            </a:r>
            <a:endParaRPr b="1"/>
          </a:p>
          <a:p>
            <a:pPr indent="-342900" lvl="0" marL="457200" rtl="0" algn="l">
              <a:spcBef>
                <a:spcPts val="0"/>
              </a:spcBef>
              <a:spcAft>
                <a:spcPts val="0"/>
              </a:spcAft>
              <a:buSzPts val="1800"/>
              <a:buChar char="•"/>
            </a:pPr>
            <a:r>
              <a:rPr b="1" lang="en-IN"/>
              <a:t>It feels like I am just applying methods for the sake of completing the task, I don’t feel like I am applying concept </a:t>
            </a:r>
            <a:r>
              <a:rPr b="1" lang="en-IN"/>
              <a:t>behind.</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5"/>
          <p:cNvPicPr preferRelativeResize="0"/>
          <p:nvPr/>
        </p:nvPicPr>
        <p:blipFill rotWithShape="1">
          <a:blip r:embed="rId3">
            <a:alphaModFix/>
          </a:blip>
          <a:srcRect b="0" l="0" r="0" t="0"/>
          <a:stretch/>
        </p:blipFill>
        <p:spPr>
          <a:xfrm>
            <a:off x="6466516" y="1850749"/>
            <a:ext cx="4465643" cy="2834317"/>
          </a:xfrm>
          <a:prstGeom prst="rect">
            <a:avLst/>
          </a:prstGeom>
          <a:noFill/>
          <a:ln>
            <a:noFill/>
          </a:ln>
        </p:spPr>
      </p:pic>
      <p:sp>
        <p:nvSpPr>
          <p:cNvPr id="168" name="Google Shape;168;p5"/>
          <p:cNvSpPr txBox="1"/>
          <p:nvPr/>
        </p:nvSpPr>
        <p:spPr>
          <a:xfrm>
            <a:off x="1244600" y="2997200"/>
            <a:ext cx="3661836"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00000"/>
              </a:buClr>
              <a:buSzPts val="4400"/>
              <a:buFont typeface="Libre Baskerville"/>
              <a:buNone/>
            </a:pPr>
            <a:r>
              <a:rPr b="0" i="0" lang="en-IN" sz="4400" u="none" cap="none" strike="noStrike">
                <a:solidFill>
                  <a:srgbClr val="C00000"/>
                </a:solidFill>
                <a:latin typeface="Libre Baskerville"/>
                <a:ea typeface="Libre Baskerville"/>
                <a:cs typeface="Libre Baskerville"/>
                <a:sym typeface="Libre Baskerville"/>
              </a:rPr>
              <a:t>THANK YOU</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nvSpPr>
        <p:spPr>
          <a:xfrm>
            <a:off x="737812" y="1299172"/>
            <a:ext cx="7007400" cy="23088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1" i="0" lang="en-IN" sz="1800" u="none" cap="none" strike="noStrike">
                <a:solidFill>
                  <a:schemeClr val="dk1"/>
                </a:solidFill>
                <a:latin typeface="Calibri"/>
                <a:ea typeface="Calibri"/>
                <a:cs typeface="Calibri"/>
                <a:sym typeface="Calibri"/>
              </a:rPr>
              <a:t>Background</a:t>
            </a:r>
            <a:r>
              <a:rPr b="1" lang="en-IN" sz="1800">
                <a:solidFill>
                  <a:schemeClr val="dk1"/>
                </a:solidFill>
                <a:latin typeface="Calibri"/>
                <a:ea typeface="Calibri"/>
                <a:cs typeface="Calibri"/>
                <a:sym typeface="Calibri"/>
              </a:rPr>
              <a:t>: </a:t>
            </a:r>
            <a:r>
              <a:rPr b="1" i="0" lang="en-IN" sz="1800" u="none" cap="none" strike="noStrike">
                <a:solidFill>
                  <a:schemeClr val="dk1"/>
                </a:solidFill>
                <a:latin typeface="Calibri"/>
                <a:ea typeface="Calibri"/>
                <a:cs typeface="Calibri"/>
                <a:sym typeface="Calibri"/>
              </a:rPr>
              <a:t>Bachelors of Data Science an</a:t>
            </a:r>
            <a:r>
              <a:rPr b="1" lang="en-IN" sz="1800">
                <a:solidFill>
                  <a:schemeClr val="dk1"/>
                </a:solidFill>
                <a:latin typeface="Calibri"/>
                <a:ea typeface="Calibri"/>
                <a:cs typeface="Calibri"/>
                <a:sym typeface="Calibri"/>
              </a:rPr>
              <a:t>d Artificial Intelligence Honours</a:t>
            </a:r>
            <a:endParaRPr b="1"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1" i="0" lang="en-IN" sz="1800" u="none" cap="none" strike="noStrike">
                <a:solidFill>
                  <a:schemeClr val="dk1"/>
                </a:solidFill>
                <a:latin typeface="Calibri"/>
                <a:ea typeface="Calibri"/>
                <a:cs typeface="Calibri"/>
                <a:sym typeface="Calibri"/>
              </a:rPr>
              <a:t>Why you want to learn Data Science</a:t>
            </a:r>
            <a:r>
              <a:rPr b="1" lang="en-IN" sz="1800">
                <a:solidFill>
                  <a:schemeClr val="dk1"/>
                </a:solidFill>
                <a:latin typeface="Calibri"/>
                <a:ea typeface="Calibri"/>
                <a:cs typeface="Calibri"/>
                <a:sym typeface="Calibri"/>
              </a:rPr>
              <a:t>:</a:t>
            </a:r>
            <a:r>
              <a:rPr b="1" i="0" lang="en-IN" sz="1800" u="none" cap="none" strike="noStrike">
                <a:solidFill>
                  <a:schemeClr val="dk1"/>
                </a:solidFill>
                <a:latin typeface="Calibri"/>
                <a:ea typeface="Calibri"/>
                <a:cs typeface="Calibri"/>
                <a:sym typeface="Calibri"/>
              </a:rPr>
              <a:t> I want to learn </a:t>
            </a:r>
            <a:r>
              <a:rPr b="1" lang="en-IN" sz="1800">
                <a:solidFill>
                  <a:schemeClr val="dk1"/>
                </a:solidFill>
                <a:latin typeface="Calibri"/>
                <a:ea typeface="Calibri"/>
                <a:cs typeface="Calibri"/>
                <a:sym typeface="Calibri"/>
              </a:rPr>
              <a:t>Data Science to </a:t>
            </a:r>
            <a:r>
              <a:rPr b="1" i="0" lang="en-IN" sz="1800" u="none" cap="none" strike="noStrike">
                <a:solidFill>
                  <a:schemeClr val="dk1"/>
                </a:solidFill>
                <a:latin typeface="Calibri"/>
                <a:ea typeface="Calibri"/>
                <a:cs typeface="Calibri"/>
                <a:sym typeface="Calibri"/>
              </a:rPr>
              <a:t>beco</a:t>
            </a:r>
            <a:r>
              <a:rPr b="1" lang="en-IN" sz="1800">
                <a:solidFill>
                  <a:schemeClr val="dk1"/>
                </a:solidFill>
                <a:latin typeface="Calibri"/>
                <a:ea typeface="Calibri"/>
                <a:cs typeface="Calibri"/>
                <a:sym typeface="Calibri"/>
              </a:rPr>
              <a:t>me a Data Scientist and secure a better job.</a:t>
            </a:r>
            <a:endParaRPr b="1"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1" lang="en-IN" sz="1800">
                <a:solidFill>
                  <a:schemeClr val="dk1"/>
                </a:solidFill>
                <a:latin typeface="Calibri"/>
                <a:ea typeface="Calibri"/>
                <a:cs typeface="Calibri"/>
                <a:sym typeface="Calibri"/>
              </a:rPr>
              <a:t>Work Experience: MedTourEasy- </a:t>
            </a:r>
            <a:endParaRPr b="1" sz="18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b="1" lang="en-IN" sz="1800">
                <a:solidFill>
                  <a:schemeClr val="dk1"/>
                </a:solidFill>
                <a:latin typeface="Calibri"/>
                <a:ea typeface="Calibri"/>
                <a:cs typeface="Calibri"/>
                <a:sym typeface="Calibri"/>
              </a:rPr>
              <a:t>Machine Learning Intern (May 2023 - June 2023)</a:t>
            </a:r>
            <a:endParaRPr b="1"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Calibri"/>
              <a:buChar char="•"/>
            </a:pPr>
            <a:r>
              <a:rPr b="1" lang="en-IN" sz="1800">
                <a:solidFill>
                  <a:schemeClr val="dk1"/>
                </a:solidFill>
                <a:latin typeface="Calibri"/>
                <a:ea typeface="Calibri"/>
                <a:cs typeface="Calibri"/>
                <a:sym typeface="Calibri"/>
              </a:rPr>
              <a:t>l</a:t>
            </a:r>
            <a:r>
              <a:rPr b="1" i="0" lang="en-IN" sz="1800" u="none" cap="none" strike="noStrike">
                <a:solidFill>
                  <a:schemeClr val="dk1"/>
                </a:solidFill>
                <a:latin typeface="Calibri"/>
                <a:ea typeface="Calibri"/>
                <a:cs typeface="Calibri"/>
                <a:sym typeface="Calibri"/>
              </a:rPr>
              <a:t>inkedin</a:t>
            </a:r>
            <a:r>
              <a:rPr b="1" lang="en-IN" sz="1800">
                <a:solidFill>
                  <a:schemeClr val="dk1"/>
                </a:solidFill>
                <a:latin typeface="Calibri"/>
                <a:ea typeface="Calibri"/>
                <a:cs typeface="Calibri"/>
                <a:sym typeface="Calibri"/>
              </a:rPr>
              <a:t>: https://www.linkedin.com/in/mayur-kumar-sourav/</a:t>
            </a:r>
            <a:endParaRPr b="1"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Calibri"/>
              <a:buChar char="•"/>
            </a:pPr>
            <a:r>
              <a:rPr b="1" lang="en-IN" sz="1800">
                <a:solidFill>
                  <a:schemeClr val="dk1"/>
                </a:solidFill>
                <a:latin typeface="Calibri"/>
                <a:ea typeface="Calibri"/>
                <a:cs typeface="Calibri"/>
                <a:sym typeface="Calibri"/>
              </a:rPr>
              <a:t>github:</a:t>
            </a:r>
            <a:r>
              <a:rPr b="1" lang="en-IN" sz="1800">
                <a:solidFill>
                  <a:schemeClr val="dk1"/>
                </a:solidFill>
                <a:latin typeface="Calibri"/>
                <a:ea typeface="Calibri"/>
                <a:cs typeface="Calibri"/>
                <a:sym typeface="Calibri"/>
              </a:rPr>
              <a:t> https://github.com/mayurks23</a:t>
            </a:r>
            <a:endParaRPr b="1" i="0" sz="1800" u="none" cap="none" strike="noStrike">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b="0" i="0" lang="en-IN" sz="3200" u="none" cap="none" strike="noStrike">
                <a:solidFill>
                  <a:srgbClr val="FF0000"/>
                </a:solidFill>
                <a:latin typeface="Lato Black"/>
                <a:ea typeface="Lato Black"/>
                <a:cs typeface="Lato Black"/>
                <a:sym typeface="Lato Black"/>
              </a:rPr>
              <a:t>About me</a:t>
            </a:r>
            <a:endParaRPr b="0" i="0" sz="1800" u="none" cap="none" strike="noStrike">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type="title"/>
          </p:nvPr>
        </p:nvSpPr>
        <p:spPr>
          <a:xfrm>
            <a:off x="208472" y="1825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Agenda  </a:t>
            </a:r>
            <a:endParaRPr b="1">
              <a:solidFill>
                <a:srgbClr val="FF0000"/>
              </a:solidFill>
            </a:endParaRPr>
          </a:p>
        </p:txBody>
      </p:sp>
      <p:sp>
        <p:nvSpPr>
          <p:cNvPr id="111" name="Google Shape;111;p4"/>
          <p:cNvSpPr txBox="1"/>
          <p:nvPr>
            <p:ph idx="1" type="body"/>
          </p:nvPr>
        </p:nvSpPr>
        <p:spPr>
          <a:xfrm>
            <a:off x="684880" y="1538030"/>
            <a:ext cx="10515600" cy="4351200"/>
          </a:xfrm>
          <a:prstGeom prst="rect">
            <a:avLst/>
          </a:prstGeom>
          <a:noFill/>
          <a:ln>
            <a:noFill/>
          </a:ln>
        </p:spPr>
        <p:txBody>
          <a:bodyPr anchorCtr="0" anchor="t" bIns="45700" lIns="91425" spcFirstLastPara="1" rIns="91425" wrap="square" tIns="45700">
            <a:normAutofit fontScale="85000" lnSpcReduction="20000"/>
          </a:bodyPr>
          <a:lstStyle/>
          <a:p>
            <a:pPr indent="-281940" lvl="0" marL="228600" rtl="0" algn="l">
              <a:lnSpc>
                <a:spcPct val="90000"/>
              </a:lnSpc>
              <a:spcBef>
                <a:spcPts val="1000"/>
              </a:spcBef>
              <a:spcAft>
                <a:spcPts val="0"/>
              </a:spcAft>
              <a:buClr>
                <a:schemeClr val="dk1"/>
              </a:buClr>
              <a:buSzPct val="100000"/>
              <a:buChar char="•"/>
            </a:pPr>
            <a:r>
              <a:rPr b="1" lang="en-IN"/>
              <a:t>Objective of the Project</a:t>
            </a:r>
            <a:endParaRPr/>
          </a:p>
          <a:p>
            <a:pPr indent="-281940" lvl="0" marL="228600" rtl="0" algn="l">
              <a:lnSpc>
                <a:spcPct val="90000"/>
              </a:lnSpc>
              <a:spcBef>
                <a:spcPts val="1000"/>
              </a:spcBef>
              <a:spcAft>
                <a:spcPts val="0"/>
              </a:spcAft>
              <a:buClr>
                <a:schemeClr val="dk1"/>
              </a:buClr>
              <a:buSzPct val="100000"/>
              <a:buChar char="•"/>
            </a:pPr>
            <a:r>
              <a:rPr b="1" lang="en-IN"/>
              <a:t>Summary of the Data </a:t>
            </a:r>
            <a:endParaRPr b="1"/>
          </a:p>
          <a:p>
            <a:pPr indent="0" lvl="0" marL="457200" rtl="0" algn="l">
              <a:lnSpc>
                <a:spcPct val="90000"/>
              </a:lnSpc>
              <a:spcBef>
                <a:spcPts val="1000"/>
              </a:spcBef>
              <a:spcAft>
                <a:spcPts val="0"/>
              </a:spcAft>
              <a:buNone/>
            </a:pPr>
            <a:r>
              <a:t/>
            </a:r>
            <a:endParaRPr b="1"/>
          </a:p>
          <a:p>
            <a:pPr indent="-281940" lvl="0" marL="228600" rtl="0" algn="l">
              <a:lnSpc>
                <a:spcPct val="90000"/>
              </a:lnSpc>
              <a:spcBef>
                <a:spcPts val="1000"/>
              </a:spcBef>
              <a:spcAft>
                <a:spcPts val="0"/>
              </a:spcAft>
              <a:buClr>
                <a:srgbClr val="FF0000"/>
              </a:buClr>
              <a:buSzPct val="100000"/>
              <a:buChar char="•"/>
            </a:pPr>
            <a:r>
              <a:rPr b="1" lang="en-IN" u="sng">
                <a:solidFill>
                  <a:srgbClr val="FF0000"/>
                </a:solidFill>
              </a:rPr>
              <a:t>Exploratory Data Analysis: </a:t>
            </a:r>
            <a:endParaRPr/>
          </a:p>
          <a:p>
            <a:pPr indent="-567690" lvl="0" marL="514350" rtl="0" algn="just">
              <a:lnSpc>
                <a:spcPct val="90000"/>
              </a:lnSpc>
              <a:spcBef>
                <a:spcPts val="1000"/>
              </a:spcBef>
              <a:spcAft>
                <a:spcPts val="0"/>
              </a:spcAft>
              <a:buClr>
                <a:schemeClr val="dk1"/>
              </a:buClr>
              <a:buSzPct val="100000"/>
              <a:buFont typeface="Calibri"/>
              <a:buAutoNum type="alphaLcPeriod"/>
            </a:pPr>
            <a:r>
              <a:rPr b="1" i="1" lang="en-IN"/>
              <a:t>Univariate Analysis  Steps</a:t>
            </a:r>
            <a:endParaRPr/>
          </a:p>
          <a:p>
            <a:pPr indent="-567690" lvl="0" marL="514350" rtl="0" algn="just">
              <a:lnSpc>
                <a:spcPct val="90000"/>
              </a:lnSpc>
              <a:spcBef>
                <a:spcPts val="1000"/>
              </a:spcBef>
              <a:spcAft>
                <a:spcPts val="0"/>
              </a:spcAft>
              <a:buClr>
                <a:schemeClr val="dk1"/>
              </a:buClr>
              <a:buSzPct val="100000"/>
              <a:buFont typeface="Calibri"/>
              <a:buAutoNum type="alphaLcPeriod"/>
            </a:pPr>
            <a:r>
              <a:rPr b="1" i="1" lang="en-IN"/>
              <a:t>Bivariate Analysis  Steps </a:t>
            </a:r>
            <a:endParaRPr/>
          </a:p>
          <a:p>
            <a:pPr indent="-281940" lvl="0" marL="228600" rtl="0" algn="l">
              <a:lnSpc>
                <a:spcPct val="90000"/>
              </a:lnSpc>
              <a:spcBef>
                <a:spcPts val="1000"/>
              </a:spcBef>
              <a:spcAft>
                <a:spcPts val="0"/>
              </a:spcAft>
              <a:buClr>
                <a:schemeClr val="dk1"/>
              </a:buClr>
              <a:buSzPct val="100000"/>
              <a:buChar char="•"/>
            </a:pPr>
            <a:r>
              <a:t/>
            </a:r>
            <a:endParaRPr b="1"/>
          </a:p>
          <a:p>
            <a:pPr indent="-281940" lvl="0" marL="228600" rtl="0" algn="l">
              <a:lnSpc>
                <a:spcPct val="90000"/>
              </a:lnSpc>
              <a:spcBef>
                <a:spcPts val="1000"/>
              </a:spcBef>
              <a:spcAft>
                <a:spcPts val="0"/>
              </a:spcAft>
              <a:buClr>
                <a:schemeClr val="dk1"/>
              </a:buClr>
              <a:buSzPct val="100000"/>
              <a:buChar char="•"/>
            </a:pPr>
            <a:r>
              <a:rPr b="1" lang="en-IN"/>
              <a:t>Key Business Question  </a:t>
            </a:r>
            <a:endParaRPr/>
          </a:p>
          <a:p>
            <a:pPr indent="-281940" lvl="0" marL="228600" rtl="0" algn="l">
              <a:lnSpc>
                <a:spcPct val="90000"/>
              </a:lnSpc>
              <a:spcBef>
                <a:spcPts val="1000"/>
              </a:spcBef>
              <a:spcAft>
                <a:spcPts val="0"/>
              </a:spcAft>
              <a:buClr>
                <a:schemeClr val="dk1"/>
              </a:buClr>
              <a:buSzPct val="100000"/>
              <a:buChar char="•"/>
            </a:pPr>
            <a:r>
              <a:rPr b="1" lang="en-IN"/>
              <a:t>Conclusion (Key finding overall) </a:t>
            </a:r>
            <a:endParaRPr/>
          </a:p>
          <a:p>
            <a:pPr indent="-281940" lvl="0" marL="228600" rtl="0" algn="l">
              <a:lnSpc>
                <a:spcPct val="90000"/>
              </a:lnSpc>
              <a:spcBef>
                <a:spcPts val="1000"/>
              </a:spcBef>
              <a:spcAft>
                <a:spcPts val="0"/>
              </a:spcAft>
              <a:buClr>
                <a:schemeClr val="dk1"/>
              </a:buClr>
              <a:buSzPct val="100000"/>
              <a:buChar char="•"/>
            </a:pPr>
            <a:r>
              <a:rPr b="1" lang="en-IN"/>
              <a:t>Your Experience/Challenges working on Web Scraping – Data Analysis Project.</a:t>
            </a:r>
            <a:endParaRPr/>
          </a:p>
          <a:p>
            <a:pPr indent="-13081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69ede8828e_1_2"/>
          <p:cNvSpPr txBox="1"/>
          <p:nvPr>
            <p:ph idx="1" type="body"/>
          </p:nvPr>
        </p:nvSpPr>
        <p:spPr>
          <a:xfrm>
            <a:off x="684880" y="1461830"/>
            <a:ext cx="10515600" cy="4351200"/>
          </a:xfrm>
          <a:prstGeom prst="rect">
            <a:avLst/>
          </a:prstGeom>
          <a:noFill/>
          <a:ln>
            <a:noFill/>
          </a:ln>
        </p:spPr>
        <p:txBody>
          <a:bodyPr anchorCtr="0" anchor="t" bIns="45700" lIns="91425" spcFirstLastPara="1" rIns="91425" wrap="square" tIns="45700">
            <a:normAutofit fontScale="77500" lnSpcReduction="10000"/>
          </a:bodyPr>
          <a:lstStyle/>
          <a:p>
            <a:pPr indent="-268605" lvl="0" marL="228600" rtl="0" algn="l">
              <a:lnSpc>
                <a:spcPct val="90000"/>
              </a:lnSpc>
              <a:spcBef>
                <a:spcPts val="1000"/>
              </a:spcBef>
              <a:spcAft>
                <a:spcPts val="0"/>
              </a:spcAft>
              <a:buClr>
                <a:schemeClr val="dk1"/>
              </a:buClr>
              <a:buSzPct val="100000"/>
              <a:buChar char="•"/>
            </a:pPr>
            <a:r>
              <a:rPr b="1" lang="en-IN"/>
              <a:t>Objective of the Project</a:t>
            </a:r>
            <a:endParaRPr/>
          </a:p>
          <a:p>
            <a:pPr indent="0" lvl="0" marL="457200" rtl="0" algn="l">
              <a:lnSpc>
                <a:spcPct val="90000"/>
              </a:lnSpc>
              <a:spcBef>
                <a:spcPts val="1000"/>
              </a:spcBef>
              <a:spcAft>
                <a:spcPts val="0"/>
              </a:spcAft>
              <a:buNone/>
            </a:pPr>
            <a:r>
              <a:rPr lang="en-IN"/>
              <a:t>Perform Exploratory Data Analysis (EDA) on the ameo_data data-set. Consider Salary as a target variable.</a:t>
            </a:r>
            <a:endParaRPr/>
          </a:p>
          <a:p>
            <a:pPr indent="-268605" lvl="0" marL="228600" rtl="0" algn="l">
              <a:spcBef>
                <a:spcPts val="1000"/>
              </a:spcBef>
              <a:spcAft>
                <a:spcPts val="0"/>
              </a:spcAft>
              <a:buSzPct val="100000"/>
              <a:buChar char="•"/>
            </a:pPr>
            <a:r>
              <a:rPr b="1" lang="en-IN"/>
              <a:t>Summary of the Data </a:t>
            </a:r>
            <a:endParaRPr b="1"/>
          </a:p>
          <a:p>
            <a:pPr indent="0" lvl="0" marL="457200" rtl="0" algn="l">
              <a:spcBef>
                <a:spcPts val="1000"/>
              </a:spcBef>
              <a:spcAft>
                <a:spcPts val="0"/>
              </a:spcAft>
              <a:buNone/>
            </a:pPr>
            <a:r>
              <a:rPr lang="en-IN"/>
              <a:t>The 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40 independent variables and 4000 data points. The independent variables are both continuous and categorical in nature. The dataset contains a unique identifier for each candidate.</a:t>
            </a:r>
            <a:endParaRPr/>
          </a:p>
          <a:p>
            <a:pPr indent="0" lvl="0" marL="0" rtl="0" algn="l">
              <a:lnSpc>
                <a:spcPct val="90000"/>
              </a:lnSpc>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69ede8828e_1_11"/>
          <p:cNvSpPr txBox="1"/>
          <p:nvPr>
            <p:ph type="title"/>
          </p:nvPr>
        </p:nvSpPr>
        <p:spPr>
          <a:xfrm>
            <a:off x="208472" y="1825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Exploratory Data Analysis: </a:t>
            </a:r>
            <a:endParaRPr b="1">
              <a:solidFill>
                <a:srgbClr val="FF0000"/>
              </a:solidFill>
            </a:endParaRPr>
          </a:p>
        </p:txBody>
      </p:sp>
      <p:sp>
        <p:nvSpPr>
          <p:cNvPr id="122" name="Google Shape;122;g269ede8828e_1_11"/>
          <p:cNvSpPr txBox="1"/>
          <p:nvPr>
            <p:ph idx="1" type="body"/>
          </p:nvPr>
        </p:nvSpPr>
        <p:spPr>
          <a:xfrm>
            <a:off x="684880" y="1690430"/>
            <a:ext cx="10515600" cy="4351200"/>
          </a:xfrm>
          <a:prstGeom prst="rect">
            <a:avLst/>
          </a:prstGeom>
          <a:noFill/>
          <a:ln>
            <a:noFill/>
          </a:ln>
        </p:spPr>
        <p:txBody>
          <a:bodyPr anchorCtr="0" anchor="t" bIns="45700" lIns="91425" spcFirstLastPara="1" rIns="91425" wrap="square" tIns="45700">
            <a:normAutofit/>
          </a:bodyPr>
          <a:lstStyle/>
          <a:p>
            <a:pPr indent="-406400" lvl="0" marL="457200" rtl="0" algn="l">
              <a:spcBef>
                <a:spcPts val="1000"/>
              </a:spcBef>
              <a:spcAft>
                <a:spcPts val="0"/>
              </a:spcAft>
              <a:buSzPts val="2800"/>
              <a:buChar char="•"/>
            </a:pPr>
            <a:r>
              <a:rPr b="1" lang="en-IN"/>
              <a:t>Univariate Analysis  Steps</a:t>
            </a:r>
            <a:endParaRPr/>
          </a:p>
          <a:p>
            <a:pPr indent="0" lvl="0" marL="0" rtl="0" algn="l">
              <a:lnSpc>
                <a:spcPct val="90000"/>
              </a:lnSpc>
              <a:spcBef>
                <a:spcPts val="1000"/>
              </a:spcBef>
              <a:spcAft>
                <a:spcPts val="0"/>
              </a:spcAft>
              <a:buNone/>
            </a:pPr>
            <a:r>
              <a:t/>
            </a:r>
            <a:endParaRPr/>
          </a:p>
        </p:txBody>
      </p:sp>
      <p:pic>
        <p:nvPicPr>
          <p:cNvPr id="123" name="Google Shape;123;g269ede8828e_1_11"/>
          <p:cNvPicPr preferRelativeResize="0"/>
          <p:nvPr/>
        </p:nvPicPr>
        <p:blipFill>
          <a:blip r:embed="rId3">
            <a:alphaModFix/>
          </a:blip>
          <a:stretch>
            <a:fillRect/>
          </a:stretch>
        </p:blipFill>
        <p:spPr>
          <a:xfrm>
            <a:off x="470275" y="2466313"/>
            <a:ext cx="12192000" cy="3362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69ede8828e_1_56"/>
          <p:cNvSpPr txBox="1"/>
          <p:nvPr>
            <p:ph type="title"/>
          </p:nvPr>
        </p:nvSpPr>
        <p:spPr>
          <a:xfrm>
            <a:off x="208472" y="1825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Exploratory Data Analysis: </a:t>
            </a:r>
            <a:endParaRPr b="1">
              <a:solidFill>
                <a:srgbClr val="FF0000"/>
              </a:solidFill>
            </a:endParaRPr>
          </a:p>
        </p:txBody>
      </p:sp>
      <p:sp>
        <p:nvSpPr>
          <p:cNvPr id="129" name="Google Shape;129;g269ede8828e_1_56"/>
          <p:cNvSpPr txBox="1"/>
          <p:nvPr>
            <p:ph idx="1" type="body"/>
          </p:nvPr>
        </p:nvSpPr>
        <p:spPr>
          <a:xfrm>
            <a:off x="684878" y="1690425"/>
            <a:ext cx="3537000" cy="4351200"/>
          </a:xfrm>
          <a:prstGeom prst="rect">
            <a:avLst/>
          </a:prstGeom>
          <a:noFill/>
          <a:ln>
            <a:noFill/>
          </a:ln>
        </p:spPr>
        <p:txBody>
          <a:bodyPr anchorCtr="0" anchor="t" bIns="45700" lIns="91425" spcFirstLastPara="1" rIns="91425" wrap="square" tIns="45700">
            <a:normAutofit lnSpcReduction="10000"/>
          </a:bodyPr>
          <a:lstStyle/>
          <a:p>
            <a:pPr indent="-406400" lvl="0" marL="457200" rtl="0" algn="l">
              <a:spcBef>
                <a:spcPts val="1000"/>
              </a:spcBef>
              <a:spcAft>
                <a:spcPts val="0"/>
              </a:spcAft>
              <a:buSzPts val="2800"/>
              <a:buChar char="•"/>
            </a:pPr>
            <a:r>
              <a:rPr b="1" lang="en-IN"/>
              <a:t>Bivariate Analysis  Steps </a:t>
            </a:r>
            <a:endParaRPr/>
          </a:p>
          <a:p>
            <a:pPr indent="0" lvl="0" marL="0" rtl="0" algn="l">
              <a:lnSpc>
                <a:spcPct val="90000"/>
              </a:lnSpc>
              <a:spcBef>
                <a:spcPts val="1000"/>
              </a:spcBef>
              <a:spcAft>
                <a:spcPts val="0"/>
              </a:spcAft>
              <a:buNone/>
            </a:pPr>
            <a:r>
              <a:rPr lang="en-IN"/>
              <a:t>There </a:t>
            </a:r>
            <a:r>
              <a:rPr lang="en-IN"/>
              <a:t>doesn't</a:t>
            </a:r>
            <a:r>
              <a:rPr lang="en-IN"/>
              <a:t> seem to be any relevant relationship between numerical variables instead of that </a:t>
            </a:r>
            <a:r>
              <a:rPr lang="en-IN"/>
              <a:t>subjects marks and 10th and 12 percentage has positive correlation.</a:t>
            </a:r>
            <a:endParaRPr/>
          </a:p>
        </p:txBody>
      </p:sp>
      <p:pic>
        <p:nvPicPr>
          <p:cNvPr id="130" name="Google Shape;130;g269ede8828e_1_56"/>
          <p:cNvPicPr preferRelativeResize="0"/>
          <p:nvPr/>
        </p:nvPicPr>
        <p:blipFill>
          <a:blip r:embed="rId3">
            <a:alphaModFix/>
          </a:blip>
          <a:stretch>
            <a:fillRect/>
          </a:stretch>
        </p:blipFill>
        <p:spPr>
          <a:xfrm>
            <a:off x="4391725" y="2175"/>
            <a:ext cx="7524200" cy="7010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69ede8828e_1_17"/>
          <p:cNvSpPr txBox="1"/>
          <p:nvPr>
            <p:ph type="title"/>
          </p:nvPr>
        </p:nvSpPr>
        <p:spPr>
          <a:xfrm>
            <a:off x="208472" y="18255"/>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IN">
                <a:solidFill>
                  <a:srgbClr val="FF0000"/>
                </a:solidFill>
              </a:rPr>
              <a:t>Key Business Question</a:t>
            </a:r>
            <a:endParaRPr b="1">
              <a:solidFill>
                <a:srgbClr val="FF0000"/>
              </a:solidFill>
            </a:endParaRPr>
          </a:p>
        </p:txBody>
      </p:sp>
      <p:sp>
        <p:nvSpPr>
          <p:cNvPr id="136" name="Google Shape;136;g269ede8828e_1_17"/>
          <p:cNvSpPr txBox="1"/>
          <p:nvPr>
            <p:ph idx="1" type="body"/>
          </p:nvPr>
        </p:nvSpPr>
        <p:spPr>
          <a:xfrm>
            <a:off x="684880" y="1233230"/>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spcBef>
                <a:spcPts val="1000"/>
              </a:spcBef>
              <a:spcAft>
                <a:spcPts val="0"/>
              </a:spcAft>
              <a:buSzPts val="1800"/>
              <a:buAutoNum type="arabicPeriod"/>
            </a:pPr>
            <a:r>
              <a:rPr b="1" lang="en-IN"/>
              <a:t>Times of India article dated Jan 18, 2019 states that “After doing your Computer Science Engineering if you take up jobs as a Programming Analyst, Software Engineer, Hardware Engineer and Associate Engineer you can earn up to 2.5-3 lakhs as a fresh graduate.” Test this claim with the data given to you.</a:t>
            </a:r>
            <a:endParaRPr b="1"/>
          </a:p>
          <a:p>
            <a:pPr indent="0" lvl="0" marL="0" rtl="0" algn="l">
              <a:spcBef>
                <a:spcPts val="1000"/>
              </a:spcBef>
              <a:spcAft>
                <a:spcPts val="0"/>
              </a:spcAft>
              <a:buClr>
                <a:schemeClr val="dk1"/>
              </a:buClr>
              <a:buSzPts val="1100"/>
              <a:buFont typeface="Arial"/>
              <a:buNone/>
            </a:pPr>
            <a:r>
              <a:t/>
            </a:r>
            <a:endParaRPr b="1"/>
          </a:p>
          <a:p>
            <a:pPr indent="0" lvl="0" marL="0" rtl="0" algn="l">
              <a:lnSpc>
                <a:spcPct val="90000"/>
              </a:lnSpc>
              <a:spcBef>
                <a:spcPts val="1000"/>
              </a:spcBef>
              <a:spcAft>
                <a:spcPts val="0"/>
              </a:spcAft>
              <a:buNone/>
            </a:pPr>
            <a:r>
              <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69ede8828e_1_38"/>
          <p:cNvSpPr txBox="1"/>
          <p:nvPr>
            <p:ph type="title"/>
          </p:nvPr>
        </p:nvSpPr>
        <p:spPr>
          <a:xfrm>
            <a:off x="208472" y="18255"/>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IN">
                <a:solidFill>
                  <a:srgbClr val="FF0000"/>
                </a:solidFill>
              </a:rPr>
              <a:t>Key Business Question</a:t>
            </a:r>
            <a:endParaRPr b="1">
              <a:solidFill>
                <a:srgbClr val="FF0000"/>
              </a:solidFill>
            </a:endParaRPr>
          </a:p>
        </p:txBody>
      </p:sp>
      <p:pic>
        <p:nvPicPr>
          <p:cNvPr id="142" name="Google Shape;142;g269ede8828e_1_38"/>
          <p:cNvPicPr preferRelativeResize="0"/>
          <p:nvPr/>
        </p:nvPicPr>
        <p:blipFill>
          <a:blip r:embed="rId3">
            <a:alphaModFix/>
          </a:blip>
          <a:stretch>
            <a:fillRect/>
          </a:stretch>
        </p:blipFill>
        <p:spPr>
          <a:xfrm>
            <a:off x="391488" y="1307650"/>
            <a:ext cx="7172325" cy="5048250"/>
          </a:xfrm>
          <a:prstGeom prst="rect">
            <a:avLst/>
          </a:prstGeom>
          <a:noFill/>
          <a:ln>
            <a:noFill/>
          </a:ln>
        </p:spPr>
      </p:pic>
      <p:sp>
        <p:nvSpPr>
          <p:cNvPr id="143" name="Google Shape;143;g269ede8828e_1_38"/>
          <p:cNvSpPr txBox="1"/>
          <p:nvPr/>
        </p:nvSpPr>
        <p:spPr>
          <a:xfrm>
            <a:off x="7735825" y="2069650"/>
            <a:ext cx="4101600" cy="3177000"/>
          </a:xfrm>
          <a:prstGeom prst="rect">
            <a:avLst/>
          </a:prstGeom>
          <a:noFill/>
          <a:ln>
            <a:noFill/>
          </a:ln>
        </p:spPr>
        <p:txBody>
          <a:bodyPr anchorCtr="0" anchor="t" bIns="91425" lIns="91425" spcFirstLastPara="1" rIns="91425" wrap="square" tIns="91425">
            <a:spAutoFit/>
          </a:bodyPr>
          <a:lstStyle/>
          <a:p>
            <a:pPr indent="-342900" lvl="0" marL="457200" rtl="0" algn="l">
              <a:lnSpc>
                <a:spcPct val="90000"/>
              </a:lnSpc>
              <a:spcBef>
                <a:spcPts val="1000"/>
              </a:spcBef>
              <a:spcAft>
                <a:spcPts val="0"/>
              </a:spcAft>
              <a:buClr>
                <a:schemeClr val="dk1"/>
              </a:buClr>
              <a:buSzPts val="1800"/>
              <a:buFont typeface="Calibri"/>
              <a:buChar char="●"/>
            </a:pPr>
            <a:r>
              <a:rPr b="1" lang="en-IN" sz="1800">
                <a:solidFill>
                  <a:schemeClr val="dk1"/>
                </a:solidFill>
                <a:latin typeface="Calibri"/>
                <a:ea typeface="Calibri"/>
                <a:cs typeface="Calibri"/>
                <a:sym typeface="Calibri"/>
              </a:rPr>
              <a:t>As we can see in box plot itself that indeed the students after doing Computer Science Engineering has jobs with salaries between 2.5 - 3 lakhs but it seems the salaries can be much more.</a:t>
            </a:r>
            <a:endParaRPr b="1" sz="1800">
              <a:solidFill>
                <a:schemeClr val="dk1"/>
              </a:solidFill>
              <a:latin typeface="Calibri"/>
              <a:ea typeface="Calibri"/>
              <a:cs typeface="Calibri"/>
              <a:sym typeface="Calibri"/>
            </a:endParaRPr>
          </a:p>
          <a:p>
            <a:pPr indent="-342900" lvl="0" marL="457200" rtl="0" algn="l">
              <a:lnSpc>
                <a:spcPct val="90000"/>
              </a:lnSpc>
              <a:spcBef>
                <a:spcPts val="0"/>
              </a:spcBef>
              <a:spcAft>
                <a:spcPts val="0"/>
              </a:spcAft>
              <a:buClr>
                <a:schemeClr val="dk1"/>
              </a:buClr>
              <a:buSzPts val="1800"/>
              <a:buFont typeface="Calibri"/>
              <a:buChar char="●"/>
            </a:pPr>
            <a:r>
              <a:rPr b="1" lang="en-IN" sz="1800">
                <a:solidFill>
                  <a:schemeClr val="dk1"/>
                </a:solidFill>
                <a:latin typeface="Calibri"/>
                <a:ea typeface="Calibri"/>
                <a:cs typeface="Calibri"/>
                <a:sym typeface="Calibri"/>
              </a:rPr>
              <a:t>Our finding is that the salary can be from 2.5 lakhs - 5 lakhs</a:t>
            </a:r>
            <a:endParaRPr b="1" sz="1800">
              <a:solidFill>
                <a:schemeClr val="dk1"/>
              </a:solidFill>
              <a:latin typeface="Calibri"/>
              <a:ea typeface="Calibri"/>
              <a:cs typeface="Calibri"/>
              <a:sym typeface="Calibri"/>
            </a:endParaRPr>
          </a:p>
          <a:p>
            <a:pPr indent="-342900" lvl="0" marL="457200" rtl="0" algn="l">
              <a:lnSpc>
                <a:spcPct val="90000"/>
              </a:lnSpc>
              <a:spcBef>
                <a:spcPts val="0"/>
              </a:spcBef>
              <a:spcAft>
                <a:spcPts val="0"/>
              </a:spcAft>
              <a:buClr>
                <a:schemeClr val="dk1"/>
              </a:buClr>
              <a:buSzPts val="1800"/>
              <a:buFont typeface="Calibri"/>
              <a:buChar char="●"/>
            </a:pPr>
            <a:r>
              <a:rPr b="1" lang="en-IN" sz="1800">
                <a:solidFill>
                  <a:schemeClr val="dk1"/>
                </a:solidFill>
                <a:latin typeface="Calibri"/>
                <a:ea typeface="Calibri"/>
                <a:cs typeface="Calibri"/>
                <a:sym typeface="Calibri"/>
              </a:rPr>
              <a:t>there are some outliers which shows that with Computer Science Engineering one can get a job of salary upto 15 lakhs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69ede8828e_1_30"/>
          <p:cNvSpPr txBox="1"/>
          <p:nvPr>
            <p:ph type="title"/>
          </p:nvPr>
        </p:nvSpPr>
        <p:spPr>
          <a:xfrm>
            <a:off x="208475" y="18250"/>
            <a:ext cx="8768400" cy="5199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ts val="990"/>
              <a:buFont typeface="Arial"/>
              <a:buNone/>
            </a:pPr>
            <a:r>
              <a:rPr b="1" lang="en-IN">
                <a:solidFill>
                  <a:srgbClr val="FF0000"/>
                </a:solidFill>
              </a:rPr>
              <a:t>Key Business Question</a:t>
            </a:r>
            <a:endParaRPr b="1">
              <a:solidFill>
                <a:srgbClr val="FF0000"/>
              </a:solidFill>
            </a:endParaRPr>
          </a:p>
        </p:txBody>
      </p:sp>
      <p:sp>
        <p:nvSpPr>
          <p:cNvPr id="149" name="Google Shape;149;g269ede8828e_1_30"/>
          <p:cNvSpPr txBox="1"/>
          <p:nvPr>
            <p:ph idx="1" type="body"/>
          </p:nvPr>
        </p:nvSpPr>
        <p:spPr>
          <a:xfrm>
            <a:off x="608680" y="547430"/>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spcBef>
                <a:spcPts val="1000"/>
              </a:spcBef>
              <a:spcAft>
                <a:spcPts val="0"/>
              </a:spcAft>
              <a:buSzPts val="1800"/>
              <a:buAutoNum type="arabicPeriod"/>
            </a:pPr>
            <a:r>
              <a:rPr b="1" lang="en-IN"/>
              <a:t>Is there a relationship between gender and specialization? (i.e. Does the preference of Specialisation depend on the Gender?)</a:t>
            </a:r>
            <a:endParaRPr b="1"/>
          </a:p>
        </p:txBody>
      </p:sp>
      <p:pic>
        <p:nvPicPr>
          <p:cNvPr id="150" name="Google Shape;150;g269ede8828e_1_30"/>
          <p:cNvPicPr preferRelativeResize="0"/>
          <p:nvPr/>
        </p:nvPicPr>
        <p:blipFill>
          <a:blip r:embed="rId3">
            <a:alphaModFix/>
          </a:blip>
          <a:stretch>
            <a:fillRect/>
          </a:stretch>
        </p:blipFill>
        <p:spPr>
          <a:xfrm>
            <a:off x="0" y="1339889"/>
            <a:ext cx="12192000" cy="54419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2021-02-16T05:19:01Z</dcterms:created>
  <dc:creator>Raghu Ram Aduri</dc:creator>
</cp:coreProperties>
</file>