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88" r:id="rId2"/>
    <p:sldId id="303" r:id="rId3"/>
    <p:sldId id="324" r:id="rId4"/>
    <p:sldId id="315" r:id="rId5"/>
    <p:sldId id="327" r:id="rId6"/>
    <p:sldId id="325" r:id="rId7"/>
    <p:sldId id="292" r:id="rId8"/>
    <p:sldId id="328" r:id="rId9"/>
    <p:sldId id="256" r:id="rId10"/>
    <p:sldId id="320" r:id="rId11"/>
    <p:sldId id="326" r:id="rId12"/>
    <p:sldId id="318" r:id="rId13"/>
    <p:sldId id="321" r:id="rId14"/>
    <p:sldId id="317" r:id="rId15"/>
    <p:sldId id="331" r:id="rId16"/>
    <p:sldId id="332" r:id="rId17"/>
    <p:sldId id="262" r:id="rId18"/>
    <p:sldId id="329" r:id="rId19"/>
    <p:sldId id="330" r:id="rId20"/>
    <p:sldId id="289" r:id="rId21"/>
    <p:sldId id="265" r:id="rId22"/>
    <p:sldId id="257" r:id="rId23"/>
    <p:sldId id="306" r:id="rId24"/>
    <p:sldId id="307" r:id="rId25"/>
    <p:sldId id="259" r:id="rId26"/>
    <p:sldId id="313" r:id="rId27"/>
    <p:sldId id="309" r:id="rId28"/>
    <p:sldId id="323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Shukla" initials="AS" lastIdx="1" clrIdx="0">
    <p:extLst>
      <p:ext uri="{19B8F6BF-5375-455C-9EA6-DF929625EA0E}">
        <p15:presenceInfo xmlns:p15="http://schemas.microsoft.com/office/powerpoint/2012/main" userId="Aditya Shuk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5179" autoAdjust="0"/>
  </p:normalViewPr>
  <p:slideViewPr>
    <p:cSldViewPr snapToGrid="0" snapToObjects="1">
      <p:cViewPr varScale="1">
        <p:scale>
          <a:sx n="83" d="100"/>
          <a:sy n="83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10371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4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8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inyPPT.c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864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nyPPT.com_4">
    <p:bg>
      <p:bgPr>
        <a:gradFill flip="none" rotWithShape="1">
          <a:gsLst>
            <a:gs pos="17000">
              <a:srgbClr val="EFF0F4"/>
            </a:gs>
            <a:gs pos="42000">
              <a:srgbClr val="E0E3E8"/>
            </a:gs>
            <a:gs pos="65000">
              <a:srgbClr val="D0D4D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67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3" name="Rectangle 2">
            <a:hlinkClick r:id="rId2"/>
          </p:cNvPr>
          <p:cNvSpPr txBox="1"/>
          <p:nvPr/>
        </p:nvSpPr>
        <p:spPr>
          <a:xfrm>
            <a:off x="0" y="6487074"/>
            <a:ext cx="1209821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595265">
              <a:defRPr sz="1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de-DE" sz="2000" b="1" dirty="0"/>
              <a:t>WD </a:t>
            </a:r>
            <a:endParaRPr sz="2000" b="1" dirty="0"/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45206" y="6217853"/>
            <a:ext cx="92394" cy="276995"/>
          </a:xfrm>
          <a:prstGeom prst="rect">
            <a:avLst/>
          </a:prstGeom>
        </p:spPr>
        <p:txBody>
          <a:bodyPr lIns="45718" tIns="45718" rIns="45718" bIns="45718"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inyppt.com/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8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Rectangle 2">
            <a:hlinkClick r:id="rId5"/>
          </p:cNvPr>
          <p:cNvSpPr txBox="1"/>
          <p:nvPr/>
        </p:nvSpPr>
        <p:spPr>
          <a:xfrm>
            <a:off x="4432851" y="6487074"/>
            <a:ext cx="332629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 defTabSz="595265">
              <a:defRPr sz="1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de-DE" sz="2000" b="1" dirty="0"/>
              <a:t>Webind</a:t>
            </a:r>
            <a:r>
              <a:rPr lang="en-US" sz="2000" b="1" dirty="0"/>
              <a:t> I</a:t>
            </a:r>
            <a:r>
              <a:rPr lang="de-DE" sz="2000" b="1" dirty="0"/>
              <a:t>/O 2018-19</a:t>
            </a:r>
            <a:endParaRPr sz="2000" b="1"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688" y="6098240"/>
            <a:ext cx="92396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</p:sldLayoutIdLst>
  <p:transition spd="med"/>
  <p:txStyles>
    <p:titleStyle>
      <a:lvl1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90491" marR="0" indent="-190491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600050" marR="0" indent="-219065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035802" marR="0" indent="-273832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435042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816026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197011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577996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958981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339965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rubenverborgh.github.io/Solid-DeSemWeb-2018" TargetMode="External"/><Relationship Id="rId4" Type="http://schemas.openxmlformats.org/officeDocument/2006/relationships/hyperlink" Target="https://inrupt.com/soli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rubenverborgh.github.io/Solid-DeSemWeb-2018" TargetMode="External"/><Relationship Id="rId4" Type="http://schemas.openxmlformats.org/officeDocument/2006/relationships/hyperlink" Target="https://inrupt.com/soli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ob.com/res1" TargetMode="External"/><Relationship Id="rId2" Type="http://schemas.openxmlformats.org/officeDocument/2006/relationships/hyperlink" Target="https://alice.solidtest.space/signIn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9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.mit.edu/" TargetMode="External"/><Relationship Id="rId2" Type="http://schemas.openxmlformats.org/officeDocument/2006/relationships/hyperlink" Target="https://github.com/solid/solid-spec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lid.inrupt.com/how-it-work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Line"/>
          <p:cNvSpPr/>
          <p:nvPr/>
        </p:nvSpPr>
        <p:spPr>
          <a:xfrm flipH="1">
            <a:off x="3946830" y="2436522"/>
            <a:ext cx="1840579" cy="98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468" y="6188"/>
                </a:lnTo>
                <a:cubicBezTo>
                  <a:pt x="21356" y="7178"/>
                  <a:pt x="21081" y="8078"/>
                  <a:pt x="20681" y="8762"/>
                </a:cubicBezTo>
                <a:cubicBezTo>
                  <a:pt x="20163" y="9648"/>
                  <a:pt x="19478" y="10111"/>
                  <a:pt x="18776" y="10049"/>
                </a:cubicBezTo>
                <a:lnTo>
                  <a:pt x="4937" y="10085"/>
                </a:lnTo>
                <a:cubicBezTo>
                  <a:pt x="3803" y="9977"/>
                  <a:pt x="2686" y="10632"/>
                  <a:pt x="1789" y="11930"/>
                </a:cubicBezTo>
                <a:cubicBezTo>
                  <a:pt x="883" y="13242"/>
                  <a:pt x="263" y="15122"/>
                  <a:pt x="43" y="17222"/>
                </a:cubicBezTo>
                <a:lnTo>
                  <a:pt x="0" y="21600"/>
                </a:lnTo>
              </a:path>
            </a:pathLst>
          </a:custGeom>
          <a:ln w="25400">
            <a:solidFill>
              <a:srgbClr val="797979"/>
            </a:solidFill>
            <a:prstDash val="sysDot"/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33" name="Line"/>
          <p:cNvSpPr/>
          <p:nvPr/>
        </p:nvSpPr>
        <p:spPr>
          <a:xfrm flipH="1">
            <a:off x="3509675" y="2406127"/>
            <a:ext cx="609771" cy="972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600" extrusionOk="0">
                <a:moveTo>
                  <a:pt x="21484" y="0"/>
                </a:moveTo>
                <a:lnTo>
                  <a:pt x="21409" y="8509"/>
                </a:lnTo>
                <a:cubicBezTo>
                  <a:pt x="20833" y="10086"/>
                  <a:pt x="19360" y="11476"/>
                  <a:pt x="17269" y="12415"/>
                </a:cubicBezTo>
                <a:cubicBezTo>
                  <a:pt x="15407" y="13250"/>
                  <a:pt x="13162" y="13677"/>
                  <a:pt x="10879" y="13631"/>
                </a:cubicBezTo>
                <a:cubicBezTo>
                  <a:pt x="9354" y="13595"/>
                  <a:pt x="7853" y="13726"/>
                  <a:pt x="6434" y="14006"/>
                </a:cubicBezTo>
                <a:cubicBezTo>
                  <a:pt x="5170" y="14255"/>
                  <a:pt x="3943" y="14627"/>
                  <a:pt x="2951" y="15217"/>
                </a:cubicBezTo>
                <a:cubicBezTo>
                  <a:pt x="1634" y="15999"/>
                  <a:pt x="903" y="17047"/>
                  <a:pt x="473" y="18113"/>
                </a:cubicBezTo>
                <a:cubicBezTo>
                  <a:pt x="22" y="19233"/>
                  <a:pt x="-116" y="20412"/>
                  <a:pt x="100" y="21600"/>
                </a:cubicBezTo>
              </a:path>
            </a:pathLst>
          </a:custGeom>
          <a:ln w="25400">
            <a:solidFill>
              <a:srgbClr val="797979"/>
            </a:solidFill>
            <a:prstDash val="sysDot"/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34" name="Line"/>
          <p:cNvSpPr/>
          <p:nvPr/>
        </p:nvSpPr>
        <p:spPr>
          <a:xfrm>
            <a:off x="944832" y="2416891"/>
            <a:ext cx="1840579" cy="98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468" y="6188"/>
                </a:lnTo>
                <a:cubicBezTo>
                  <a:pt x="21356" y="7178"/>
                  <a:pt x="21081" y="8078"/>
                  <a:pt x="20681" y="8762"/>
                </a:cubicBezTo>
                <a:cubicBezTo>
                  <a:pt x="20163" y="9648"/>
                  <a:pt x="19478" y="10111"/>
                  <a:pt x="18776" y="10049"/>
                </a:cubicBezTo>
                <a:lnTo>
                  <a:pt x="4937" y="10085"/>
                </a:lnTo>
                <a:cubicBezTo>
                  <a:pt x="3803" y="9977"/>
                  <a:pt x="2686" y="10632"/>
                  <a:pt x="1789" y="11930"/>
                </a:cubicBezTo>
                <a:cubicBezTo>
                  <a:pt x="883" y="13242"/>
                  <a:pt x="263" y="15122"/>
                  <a:pt x="43" y="17222"/>
                </a:cubicBezTo>
                <a:lnTo>
                  <a:pt x="0" y="21600"/>
                </a:lnTo>
              </a:path>
            </a:pathLst>
          </a:custGeom>
          <a:ln w="25400">
            <a:solidFill>
              <a:srgbClr val="797979"/>
            </a:solidFill>
            <a:prstDash val="sysDot"/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35" name="Line"/>
          <p:cNvSpPr/>
          <p:nvPr/>
        </p:nvSpPr>
        <p:spPr>
          <a:xfrm>
            <a:off x="2499703" y="2406327"/>
            <a:ext cx="609771" cy="972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600" extrusionOk="0">
                <a:moveTo>
                  <a:pt x="21484" y="0"/>
                </a:moveTo>
                <a:lnTo>
                  <a:pt x="21409" y="8509"/>
                </a:lnTo>
                <a:cubicBezTo>
                  <a:pt x="20833" y="10086"/>
                  <a:pt x="19360" y="11476"/>
                  <a:pt x="17269" y="12415"/>
                </a:cubicBezTo>
                <a:cubicBezTo>
                  <a:pt x="15407" y="13250"/>
                  <a:pt x="13162" y="13677"/>
                  <a:pt x="10879" y="13631"/>
                </a:cubicBezTo>
                <a:cubicBezTo>
                  <a:pt x="9354" y="13595"/>
                  <a:pt x="7853" y="13726"/>
                  <a:pt x="6434" y="14006"/>
                </a:cubicBezTo>
                <a:cubicBezTo>
                  <a:pt x="5170" y="14255"/>
                  <a:pt x="3943" y="14627"/>
                  <a:pt x="2951" y="15217"/>
                </a:cubicBezTo>
                <a:cubicBezTo>
                  <a:pt x="1634" y="15999"/>
                  <a:pt x="903" y="17047"/>
                  <a:pt x="473" y="18113"/>
                </a:cubicBezTo>
                <a:cubicBezTo>
                  <a:pt x="22" y="19233"/>
                  <a:pt x="-116" y="20412"/>
                  <a:pt x="100" y="21600"/>
                </a:cubicBezTo>
              </a:path>
            </a:pathLst>
          </a:custGeom>
          <a:ln w="25400">
            <a:solidFill>
              <a:srgbClr val="797979"/>
            </a:solidFill>
            <a:prstDash val="sysDot"/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36" name="2"/>
          <p:cNvSpPr/>
          <p:nvPr/>
        </p:nvSpPr>
        <p:spPr>
          <a:xfrm>
            <a:off x="1583977" y="3376061"/>
            <a:ext cx="1962652" cy="196265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DFDFDF"/>
            </a:solidFill>
            <a:miter/>
          </a:ln>
          <a:effectLst>
            <a:outerShdw blurRad="114300" dist="130171" dir="1949816" rotWithShape="0">
              <a:srgbClr val="000000">
                <a:alpha val="31535"/>
              </a:srgbClr>
            </a:outerShdw>
          </a:effectLst>
        </p:spPr>
        <p:txBody>
          <a:bodyPr lIns="45719" rIns="45719" anchor="ctr"/>
          <a:lstStyle/>
          <a:p>
            <a:pPr algn="ctr" defTabSz="286043">
              <a:defRPr sz="11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237" name="1"/>
          <p:cNvSpPr/>
          <p:nvPr/>
        </p:nvSpPr>
        <p:spPr>
          <a:xfrm>
            <a:off x="64738" y="3376061"/>
            <a:ext cx="1962652" cy="196265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DFDFDF"/>
            </a:solidFill>
            <a:miter/>
          </a:ln>
          <a:effectLst>
            <a:outerShdw blurRad="114300" dist="130171" dir="1949816" rotWithShape="0">
              <a:srgbClr val="000000">
                <a:alpha val="31535"/>
              </a:srgbClr>
            </a:outerShdw>
          </a:effectLst>
        </p:spPr>
        <p:txBody>
          <a:bodyPr lIns="45719" rIns="45719" anchor="ctr"/>
          <a:lstStyle/>
          <a:p>
            <a:pPr algn="ctr" defTabSz="286043">
              <a:defRPr sz="1100">
                <a:solidFill>
                  <a:srgbClr val="FFFFFF"/>
                </a:solidFill>
              </a:defRPr>
            </a:pPr>
            <a:endParaRPr dirty="0"/>
          </a:p>
        </p:txBody>
      </p:sp>
      <p:grpSp>
        <p:nvGrpSpPr>
          <p:cNvPr id="2242" name="Group 98"/>
          <p:cNvGrpSpPr/>
          <p:nvPr/>
        </p:nvGrpSpPr>
        <p:grpSpPr>
          <a:xfrm rot="16200000">
            <a:off x="823376" y="2624504"/>
            <a:ext cx="1962570" cy="3480875"/>
            <a:chOff x="0" y="0"/>
            <a:chExt cx="1962569" cy="3480873"/>
          </a:xfrm>
        </p:grpSpPr>
        <p:sp>
          <p:nvSpPr>
            <p:cNvPr id="2238" name="Freeform: Shape 33"/>
            <p:cNvSpPr/>
            <p:nvPr/>
          </p:nvSpPr>
          <p:spPr>
            <a:xfrm rot="5400000">
              <a:off x="464353" y="1429097"/>
              <a:ext cx="426104" cy="615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" y="0"/>
                  </a:moveTo>
                  <a:lnTo>
                    <a:pt x="21588" y="0"/>
                  </a:lnTo>
                  <a:lnTo>
                    <a:pt x="21600" y="225"/>
                  </a:lnTo>
                  <a:cubicBezTo>
                    <a:pt x="21600" y="7353"/>
                    <a:pt x="18468" y="13975"/>
                    <a:pt x="13104" y="19468"/>
                  </a:cubicBezTo>
                  <a:lnTo>
                    <a:pt x="10800" y="21600"/>
                  </a:lnTo>
                  <a:lnTo>
                    <a:pt x="8496" y="19468"/>
                  </a:lnTo>
                  <a:cubicBezTo>
                    <a:pt x="3132" y="13975"/>
                    <a:pt x="0" y="7353"/>
                    <a:pt x="0" y="2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65100" dist="63500" dir="1326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6043">
                <a:defRPr sz="11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2241" name="Group 97"/>
            <p:cNvGrpSpPr/>
            <p:nvPr/>
          </p:nvGrpSpPr>
          <p:grpSpPr>
            <a:xfrm>
              <a:off x="0" y="-1"/>
              <a:ext cx="1962570" cy="3480875"/>
              <a:chOff x="0" y="0"/>
              <a:chExt cx="1962569" cy="3480874"/>
            </a:xfrm>
          </p:grpSpPr>
          <p:sp>
            <p:nvSpPr>
              <p:cNvPr id="2239" name="Freeform 95"/>
              <p:cNvSpPr/>
              <p:nvPr/>
            </p:nvSpPr>
            <p:spPr>
              <a:xfrm rot="5400000">
                <a:off x="-491120" y="2007512"/>
                <a:ext cx="1964482" cy="982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961" y="0"/>
                    </a:lnTo>
                    <a:cubicBezTo>
                      <a:pt x="4961" y="6450"/>
                      <a:pt x="7575" y="11678"/>
                      <a:pt x="10800" y="11678"/>
                    </a:cubicBezTo>
                    <a:cubicBezTo>
                      <a:pt x="14025" y="11678"/>
                      <a:pt x="16639" y="6450"/>
                      <a:pt x="16639" y="0"/>
                    </a:cubicBezTo>
                    <a:lnTo>
                      <a:pt x="21600" y="0"/>
                    </a:lnTo>
                    <a:cubicBezTo>
                      <a:pt x="21600" y="11929"/>
                      <a:pt x="16765" y="21600"/>
                      <a:pt x="10800" y="21600"/>
                    </a:cubicBezTo>
                    <a:cubicBezTo>
                      <a:pt x="4835" y="21600"/>
                      <a:pt x="0" y="1192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6043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2240" name="Freeform 96"/>
              <p:cNvSpPr/>
              <p:nvPr/>
            </p:nvSpPr>
            <p:spPr>
              <a:xfrm rot="16200000" flipH="1">
                <a:off x="489208" y="491120"/>
                <a:ext cx="1964483" cy="982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961" y="0"/>
                    </a:lnTo>
                    <a:cubicBezTo>
                      <a:pt x="4961" y="6450"/>
                      <a:pt x="7575" y="11678"/>
                      <a:pt x="10800" y="11678"/>
                    </a:cubicBezTo>
                    <a:cubicBezTo>
                      <a:pt x="14025" y="11678"/>
                      <a:pt x="16639" y="6450"/>
                      <a:pt x="16639" y="0"/>
                    </a:cubicBezTo>
                    <a:lnTo>
                      <a:pt x="21600" y="0"/>
                    </a:lnTo>
                    <a:cubicBezTo>
                      <a:pt x="21600" y="11929"/>
                      <a:pt x="16765" y="21600"/>
                      <a:pt x="10800" y="21600"/>
                    </a:cubicBezTo>
                    <a:cubicBezTo>
                      <a:pt x="4835" y="21600"/>
                      <a:pt x="0" y="1192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6043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2243" name="4"/>
          <p:cNvSpPr/>
          <p:nvPr/>
        </p:nvSpPr>
        <p:spPr>
          <a:xfrm>
            <a:off x="4621650" y="3371554"/>
            <a:ext cx="1962652" cy="196265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DFDFDF"/>
            </a:solidFill>
            <a:miter/>
          </a:ln>
          <a:effectLst>
            <a:outerShdw blurRad="114300" dist="130171" dir="1949816" rotWithShape="0">
              <a:srgbClr val="000000">
                <a:alpha val="31535"/>
              </a:srgbClr>
            </a:outerShdw>
          </a:effectLst>
        </p:spPr>
        <p:txBody>
          <a:bodyPr lIns="45719" rIns="45719" anchor="ctr"/>
          <a:lstStyle/>
          <a:p>
            <a:pPr algn="ctr" defTabSz="286043">
              <a:defRPr sz="11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244" name="3"/>
          <p:cNvSpPr/>
          <p:nvPr/>
        </p:nvSpPr>
        <p:spPr>
          <a:xfrm>
            <a:off x="3102411" y="3371554"/>
            <a:ext cx="1962652" cy="196265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DFDFDF"/>
            </a:solidFill>
            <a:miter/>
          </a:ln>
          <a:effectLst>
            <a:outerShdw blurRad="114300" dist="130171" dir="1949816" rotWithShape="0">
              <a:srgbClr val="000000">
                <a:alpha val="31535"/>
              </a:srgbClr>
            </a:outerShdw>
          </a:effectLst>
        </p:spPr>
        <p:txBody>
          <a:bodyPr lIns="45719" rIns="45719" anchor="ctr"/>
          <a:lstStyle/>
          <a:p>
            <a:pPr algn="ctr" defTabSz="286043">
              <a:defRPr sz="1100">
                <a:solidFill>
                  <a:srgbClr val="FFFFFF"/>
                </a:solidFill>
              </a:defRPr>
            </a:pPr>
            <a:endParaRPr dirty="0"/>
          </a:p>
        </p:txBody>
      </p:sp>
      <p:grpSp>
        <p:nvGrpSpPr>
          <p:cNvPr id="2249" name="Group 101"/>
          <p:cNvGrpSpPr/>
          <p:nvPr/>
        </p:nvGrpSpPr>
        <p:grpSpPr>
          <a:xfrm rot="16200000">
            <a:off x="3861048" y="2619996"/>
            <a:ext cx="1962571" cy="3480875"/>
            <a:chOff x="0" y="0"/>
            <a:chExt cx="1962569" cy="3480873"/>
          </a:xfrm>
        </p:grpSpPr>
        <p:sp>
          <p:nvSpPr>
            <p:cNvPr id="2245" name="Freeform: Shape 33"/>
            <p:cNvSpPr/>
            <p:nvPr/>
          </p:nvSpPr>
          <p:spPr>
            <a:xfrm rot="5400000">
              <a:off x="464353" y="1429097"/>
              <a:ext cx="426104" cy="615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" y="0"/>
                  </a:moveTo>
                  <a:lnTo>
                    <a:pt x="21588" y="0"/>
                  </a:lnTo>
                  <a:lnTo>
                    <a:pt x="21600" y="225"/>
                  </a:lnTo>
                  <a:cubicBezTo>
                    <a:pt x="21600" y="7353"/>
                    <a:pt x="18468" y="13975"/>
                    <a:pt x="13104" y="19468"/>
                  </a:cubicBezTo>
                  <a:lnTo>
                    <a:pt x="10800" y="21600"/>
                  </a:lnTo>
                  <a:lnTo>
                    <a:pt x="8496" y="19468"/>
                  </a:lnTo>
                  <a:cubicBezTo>
                    <a:pt x="3132" y="13975"/>
                    <a:pt x="0" y="7353"/>
                    <a:pt x="0" y="2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65100" dist="63500" dir="1326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6043">
                <a:defRPr sz="11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2248" name="Group 103"/>
            <p:cNvGrpSpPr/>
            <p:nvPr/>
          </p:nvGrpSpPr>
          <p:grpSpPr>
            <a:xfrm>
              <a:off x="0" y="-1"/>
              <a:ext cx="1962570" cy="3480875"/>
              <a:chOff x="0" y="0"/>
              <a:chExt cx="1962569" cy="3480874"/>
            </a:xfrm>
          </p:grpSpPr>
          <p:sp>
            <p:nvSpPr>
              <p:cNvPr id="2246" name="Freeform 104"/>
              <p:cNvSpPr/>
              <p:nvPr/>
            </p:nvSpPr>
            <p:spPr>
              <a:xfrm rot="5400000">
                <a:off x="-491120" y="2007512"/>
                <a:ext cx="1964482" cy="982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961" y="0"/>
                    </a:lnTo>
                    <a:cubicBezTo>
                      <a:pt x="4961" y="6450"/>
                      <a:pt x="7575" y="11678"/>
                      <a:pt x="10800" y="11678"/>
                    </a:cubicBezTo>
                    <a:cubicBezTo>
                      <a:pt x="14025" y="11678"/>
                      <a:pt x="16639" y="6450"/>
                      <a:pt x="16639" y="0"/>
                    </a:cubicBezTo>
                    <a:lnTo>
                      <a:pt x="21600" y="0"/>
                    </a:lnTo>
                    <a:cubicBezTo>
                      <a:pt x="21600" y="11929"/>
                      <a:pt x="16765" y="21600"/>
                      <a:pt x="10800" y="21600"/>
                    </a:cubicBezTo>
                    <a:cubicBezTo>
                      <a:pt x="4835" y="21600"/>
                      <a:pt x="0" y="1192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6043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2247" name="Freeform 105"/>
              <p:cNvSpPr/>
              <p:nvPr/>
            </p:nvSpPr>
            <p:spPr>
              <a:xfrm rot="16200000" flipH="1">
                <a:off x="489208" y="491120"/>
                <a:ext cx="1964483" cy="982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961" y="0"/>
                    </a:lnTo>
                    <a:cubicBezTo>
                      <a:pt x="4961" y="6450"/>
                      <a:pt x="7575" y="11678"/>
                      <a:pt x="10800" y="11678"/>
                    </a:cubicBezTo>
                    <a:cubicBezTo>
                      <a:pt x="14025" y="11678"/>
                      <a:pt x="16639" y="6450"/>
                      <a:pt x="16639" y="0"/>
                    </a:cubicBezTo>
                    <a:lnTo>
                      <a:pt x="21600" y="0"/>
                    </a:lnTo>
                    <a:cubicBezTo>
                      <a:pt x="21600" y="11929"/>
                      <a:pt x="16765" y="21600"/>
                      <a:pt x="10800" y="21600"/>
                    </a:cubicBezTo>
                    <a:cubicBezTo>
                      <a:pt x="4835" y="21600"/>
                      <a:pt x="0" y="1192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6043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2256" name="Group 113"/>
          <p:cNvGrpSpPr/>
          <p:nvPr/>
        </p:nvGrpSpPr>
        <p:grpSpPr>
          <a:xfrm rot="16200000">
            <a:off x="2330264" y="2625460"/>
            <a:ext cx="1962570" cy="3480875"/>
            <a:chOff x="0" y="0"/>
            <a:chExt cx="1962569" cy="3480873"/>
          </a:xfrm>
        </p:grpSpPr>
        <p:sp>
          <p:nvSpPr>
            <p:cNvPr id="2250" name="Freeform: Shape 34"/>
            <p:cNvSpPr/>
            <p:nvPr/>
          </p:nvSpPr>
          <p:spPr>
            <a:xfrm rot="16200000" flipH="1">
              <a:off x="1058525" y="1413743"/>
              <a:ext cx="453648" cy="65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" y="0"/>
                  </a:moveTo>
                  <a:lnTo>
                    <a:pt x="21588" y="0"/>
                  </a:lnTo>
                  <a:lnTo>
                    <a:pt x="21600" y="225"/>
                  </a:lnTo>
                  <a:cubicBezTo>
                    <a:pt x="21600" y="7353"/>
                    <a:pt x="18468" y="13975"/>
                    <a:pt x="13104" y="19468"/>
                  </a:cubicBezTo>
                  <a:lnTo>
                    <a:pt x="10800" y="21600"/>
                  </a:lnTo>
                  <a:lnTo>
                    <a:pt x="8496" y="19468"/>
                  </a:lnTo>
                  <a:cubicBezTo>
                    <a:pt x="3132" y="13975"/>
                    <a:pt x="0" y="7353"/>
                    <a:pt x="0" y="2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28600" dist="114300" dir="1914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6043">
                <a:defRPr sz="11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2255" name="Group 108"/>
            <p:cNvGrpSpPr/>
            <p:nvPr/>
          </p:nvGrpSpPr>
          <p:grpSpPr>
            <a:xfrm>
              <a:off x="-1" y="-1"/>
              <a:ext cx="1962570" cy="3480875"/>
              <a:chOff x="0" y="0"/>
              <a:chExt cx="1962569" cy="3480873"/>
            </a:xfrm>
          </p:grpSpPr>
          <p:sp>
            <p:nvSpPr>
              <p:cNvPr id="2251" name="Freeform: Shape 33"/>
              <p:cNvSpPr/>
              <p:nvPr/>
            </p:nvSpPr>
            <p:spPr>
              <a:xfrm rot="5400000">
                <a:off x="456292" y="1429098"/>
                <a:ext cx="426104" cy="615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" y="0"/>
                    </a:moveTo>
                    <a:lnTo>
                      <a:pt x="21588" y="0"/>
                    </a:lnTo>
                    <a:lnTo>
                      <a:pt x="21600" y="225"/>
                    </a:lnTo>
                    <a:cubicBezTo>
                      <a:pt x="21600" y="7353"/>
                      <a:pt x="18468" y="13975"/>
                      <a:pt x="13104" y="19468"/>
                    </a:cubicBezTo>
                    <a:lnTo>
                      <a:pt x="10800" y="21600"/>
                    </a:lnTo>
                    <a:lnTo>
                      <a:pt x="8496" y="19468"/>
                    </a:lnTo>
                    <a:cubicBezTo>
                      <a:pt x="3132" y="13975"/>
                      <a:pt x="0" y="7353"/>
                      <a:pt x="0" y="2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127000" dist="76200" dir="75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6043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grpSp>
            <p:nvGrpSpPr>
              <p:cNvPr id="2254" name="Group 110"/>
              <p:cNvGrpSpPr/>
              <p:nvPr/>
            </p:nvGrpSpPr>
            <p:grpSpPr>
              <a:xfrm>
                <a:off x="-1" y="-1"/>
                <a:ext cx="1962571" cy="3480876"/>
                <a:chOff x="0" y="0"/>
                <a:chExt cx="1962569" cy="3480874"/>
              </a:xfrm>
            </p:grpSpPr>
            <p:sp>
              <p:nvSpPr>
                <p:cNvPr id="2252" name="Freeform 111"/>
                <p:cNvSpPr/>
                <p:nvPr/>
              </p:nvSpPr>
              <p:spPr>
                <a:xfrm rot="16200000" flipH="1">
                  <a:off x="489208" y="2007513"/>
                  <a:ext cx="1964482" cy="9822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4961" y="0"/>
                      </a:lnTo>
                      <a:cubicBezTo>
                        <a:pt x="4961" y="6450"/>
                        <a:pt x="7575" y="11678"/>
                        <a:pt x="10800" y="11678"/>
                      </a:cubicBezTo>
                      <a:cubicBezTo>
                        <a:pt x="14025" y="11678"/>
                        <a:pt x="16639" y="6450"/>
                        <a:pt x="16639" y="0"/>
                      </a:cubicBezTo>
                      <a:lnTo>
                        <a:pt x="21600" y="0"/>
                      </a:lnTo>
                      <a:cubicBezTo>
                        <a:pt x="21600" y="11929"/>
                        <a:pt x="16765" y="21600"/>
                        <a:pt x="10800" y="21600"/>
                      </a:cubicBezTo>
                      <a:cubicBezTo>
                        <a:pt x="4835" y="21600"/>
                        <a:pt x="0" y="11929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286043">
                    <a:defRPr sz="11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sp>
              <p:nvSpPr>
                <p:cNvPr id="2253" name="Freeform 112"/>
                <p:cNvSpPr/>
                <p:nvPr/>
              </p:nvSpPr>
              <p:spPr>
                <a:xfrm rot="5400000">
                  <a:off x="-491121" y="491120"/>
                  <a:ext cx="1964482" cy="9822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4961" y="0"/>
                      </a:lnTo>
                      <a:cubicBezTo>
                        <a:pt x="4961" y="6450"/>
                        <a:pt x="7575" y="11678"/>
                        <a:pt x="10800" y="11678"/>
                      </a:cubicBezTo>
                      <a:cubicBezTo>
                        <a:pt x="14025" y="11678"/>
                        <a:pt x="16639" y="6450"/>
                        <a:pt x="16639" y="0"/>
                      </a:cubicBezTo>
                      <a:lnTo>
                        <a:pt x="21600" y="0"/>
                      </a:lnTo>
                      <a:cubicBezTo>
                        <a:pt x="21600" y="11929"/>
                        <a:pt x="16765" y="21600"/>
                        <a:pt x="10800" y="21600"/>
                      </a:cubicBezTo>
                      <a:cubicBezTo>
                        <a:pt x="4835" y="21600"/>
                        <a:pt x="0" y="11929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286043">
                    <a:defRPr sz="11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</p:grpSp>
        </p:grpSp>
      </p:grpSp>
      <p:sp>
        <p:nvSpPr>
          <p:cNvPr id="2257" name="a"/>
          <p:cNvSpPr/>
          <p:nvPr/>
        </p:nvSpPr>
        <p:spPr>
          <a:xfrm>
            <a:off x="515504" y="3901246"/>
            <a:ext cx="1055280" cy="98670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D54F53"/>
            </a:solidFill>
            <a:miter/>
          </a:ln>
          <a:effectLst>
            <a:outerShdw blurRad="101600" dist="79888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258" name="b"/>
          <p:cNvSpPr/>
          <p:nvPr/>
        </p:nvSpPr>
        <p:spPr>
          <a:xfrm rot="3392944">
            <a:off x="2039673" y="3849025"/>
            <a:ext cx="1064494" cy="1042821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E8C25C"/>
            </a:solidFill>
            <a:miter/>
          </a:ln>
          <a:effectLst>
            <a:outerShdw blurRad="101600" dist="762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259" name="c"/>
          <p:cNvSpPr/>
          <p:nvPr/>
        </p:nvSpPr>
        <p:spPr>
          <a:xfrm>
            <a:off x="3553982" y="3826828"/>
            <a:ext cx="1061119" cy="106111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89BD49"/>
            </a:solidFill>
            <a:miter/>
          </a:ln>
          <a:effectLst>
            <a:outerShdw blurRad="101600" dist="762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260" name="d"/>
          <p:cNvSpPr/>
          <p:nvPr/>
        </p:nvSpPr>
        <p:spPr>
          <a:xfrm>
            <a:off x="5073222" y="3826828"/>
            <a:ext cx="1243314" cy="106111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4A71A7"/>
            </a:solidFill>
            <a:miter/>
          </a:ln>
          <a:effectLst>
            <a:outerShdw blurRad="101600" dist="762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261" name="Rounded Rectangle"/>
          <p:cNvSpPr/>
          <p:nvPr/>
        </p:nvSpPr>
        <p:spPr>
          <a:xfrm>
            <a:off x="1403713" y="541176"/>
            <a:ext cx="3886292" cy="184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1"/>
            </a:solidFill>
            <a:miter lim="400000"/>
          </a:ln>
          <a:effectLst>
            <a:outerShdw blurRad="101600" dist="127000" dir="2906465" rotWithShape="0">
              <a:srgbClr val="000000">
                <a:alpha val="28574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262" name="TextBox 34"/>
          <p:cNvSpPr txBox="1"/>
          <p:nvPr/>
        </p:nvSpPr>
        <p:spPr>
          <a:xfrm>
            <a:off x="773891" y="3956651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2265" name="TextBox 34"/>
          <p:cNvSpPr txBox="1"/>
          <p:nvPr/>
        </p:nvSpPr>
        <p:spPr>
          <a:xfrm>
            <a:off x="734904" y="4262690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sp>
        <p:nvSpPr>
          <p:cNvPr id="2272" name="TextBox 34"/>
          <p:cNvSpPr txBox="1"/>
          <p:nvPr/>
        </p:nvSpPr>
        <p:spPr>
          <a:xfrm>
            <a:off x="2293129" y="3956651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2273" name="TextBox 34"/>
          <p:cNvSpPr txBox="1"/>
          <p:nvPr/>
        </p:nvSpPr>
        <p:spPr>
          <a:xfrm>
            <a:off x="2254143" y="4262690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sp>
        <p:nvSpPr>
          <p:cNvPr id="2274" name="TextBox 34"/>
          <p:cNvSpPr txBox="1"/>
          <p:nvPr/>
        </p:nvSpPr>
        <p:spPr>
          <a:xfrm>
            <a:off x="3812368" y="3949097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2275" name="TextBox 34"/>
          <p:cNvSpPr txBox="1"/>
          <p:nvPr/>
        </p:nvSpPr>
        <p:spPr>
          <a:xfrm>
            <a:off x="3792070" y="4255136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sp>
        <p:nvSpPr>
          <p:cNvPr id="2276" name="TextBox 34"/>
          <p:cNvSpPr txBox="1"/>
          <p:nvPr/>
        </p:nvSpPr>
        <p:spPr>
          <a:xfrm>
            <a:off x="5324287" y="3956030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2277" name="TextBox 34"/>
          <p:cNvSpPr txBox="1"/>
          <p:nvPr/>
        </p:nvSpPr>
        <p:spPr>
          <a:xfrm>
            <a:off x="5311376" y="4255136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sp>
        <p:nvSpPr>
          <p:cNvPr id="2278" name="Circle"/>
          <p:cNvSpPr/>
          <p:nvPr/>
        </p:nvSpPr>
        <p:spPr>
          <a:xfrm>
            <a:off x="2887936" y="600913"/>
            <a:ext cx="757113" cy="875722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280" name="TextBox 52"/>
          <p:cNvSpPr txBox="1"/>
          <p:nvPr/>
        </p:nvSpPr>
        <p:spPr>
          <a:xfrm>
            <a:off x="2105338" y="1461998"/>
            <a:ext cx="2332653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600">
                <a:solidFill>
                  <a:srgbClr val="535353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r>
              <a:rPr lang="de-DE" sz="4400" dirty="0"/>
              <a:t>SOLID</a:t>
            </a:r>
            <a:endParaRPr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1CF5296-B292-42EB-91B8-C38CBA798070}"/>
              </a:ext>
            </a:extLst>
          </p:cNvPr>
          <p:cNvSpPr/>
          <p:nvPr/>
        </p:nvSpPr>
        <p:spPr>
          <a:xfrm>
            <a:off x="320573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01774A95-CF8C-4BE3-A501-C58766EC1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96" y="462505"/>
            <a:ext cx="5290003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6730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17CC99F-5088-4367-857E-BC236157B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0" y="1036947"/>
            <a:ext cx="7437748" cy="4326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DB42E-C62A-41FF-918E-A4B93CB46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40" y="1036947"/>
            <a:ext cx="4267708" cy="43269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6C33728-5835-45E1-AC83-156C0AE1AAE2}"/>
              </a:ext>
            </a:extLst>
          </p:cNvPr>
          <p:cNvSpPr/>
          <p:nvPr/>
        </p:nvSpPr>
        <p:spPr>
          <a:xfrm>
            <a:off x="5946770" y="5821053"/>
            <a:ext cx="62452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https://inrupt.com/solid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://rubenverborgh.github.io/Solid-DeSemWeb-2018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</a:t>
            </a:r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xmlns="" id="{4D2FFD23-8690-4031-B6AC-BA0B1FA31CE4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9920394" y="308642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SoLiD POD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35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7965" y="108968"/>
            <a:ext cx="3050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Decentralize Architecture with</a:t>
            </a:r>
          </a:p>
          <a:p>
            <a:r>
              <a:rPr lang="en-US" dirty="0" smtClean="0"/>
              <a:t>     different App Technique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915">
            <a:off x="4581772" y="2343480"/>
            <a:ext cx="3132563" cy="44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7" y="3320052"/>
            <a:ext cx="4639655" cy="44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7576">
            <a:off x="4909997" y="4299648"/>
            <a:ext cx="2868272" cy="4416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7020157" y="1350234"/>
            <a:ext cx="22302" cy="469466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/>
          <p:cNvSpPr/>
          <p:nvPr/>
        </p:nvSpPr>
        <p:spPr>
          <a:xfrm>
            <a:off x="8977248" y="5488267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Decentralized </a:t>
            </a:r>
            <a:r>
              <a:rPr lang="en-US" dirty="0"/>
              <a:t>Web App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2822" y="6073519"/>
            <a:ext cx="3090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Dynamic sequence </a:t>
            </a:r>
            <a:r>
              <a:rPr lang="en-US" dirty="0"/>
              <a:t>of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873" y="1767085"/>
            <a:ext cx="3638095" cy="363809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10463382" y="2885952"/>
            <a:ext cx="230638" cy="654912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9352616" y="3528535"/>
            <a:ext cx="223024" cy="763507"/>
          </a:xfrm>
          <a:prstGeom prst="up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61265" y="376167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983716" y="2998362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Result Stream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24" y="880034"/>
            <a:ext cx="1934284" cy="1774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35" y="2810515"/>
            <a:ext cx="1934284" cy="17741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86" y="4518129"/>
            <a:ext cx="1934284" cy="17741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795600" y="2067283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05641" y="3096333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56255" y="3925258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20" name="Donut 19"/>
          <p:cNvSpPr/>
          <p:nvPr/>
        </p:nvSpPr>
        <p:spPr>
          <a:xfrm>
            <a:off x="4057650" y="1100138"/>
            <a:ext cx="294058" cy="250096"/>
          </a:xfrm>
          <a:prstGeom prst="don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Donut 20"/>
          <p:cNvSpPr/>
          <p:nvPr/>
        </p:nvSpPr>
        <p:spPr>
          <a:xfrm>
            <a:off x="4228167" y="1353316"/>
            <a:ext cx="294058" cy="250096"/>
          </a:xfrm>
          <a:prstGeom prst="don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Donut 21"/>
          <p:cNvSpPr/>
          <p:nvPr/>
        </p:nvSpPr>
        <p:spPr>
          <a:xfrm>
            <a:off x="1064035" y="2868172"/>
            <a:ext cx="294058" cy="250096"/>
          </a:xfrm>
          <a:prstGeom prst="don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153218" y="4238492"/>
            <a:ext cx="294058" cy="250096"/>
          </a:xfrm>
          <a:prstGeom prst="don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704261" y="5547885"/>
            <a:ext cx="294058" cy="250096"/>
          </a:xfrm>
          <a:prstGeom prst="don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851290" y="5815727"/>
            <a:ext cx="294058" cy="250096"/>
          </a:xfrm>
          <a:prstGeom prst="don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07885" y="901162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22225" y="1300186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267" y="2749077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3432" y="4160455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44026" y="5571443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75448" y="5922622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</p:spTree>
    <p:extLst>
      <p:ext uri="{BB962C8B-B14F-4D97-AF65-F5344CB8AC3E}">
        <p14:creationId xmlns:p14="http://schemas.microsoft.com/office/powerpoint/2010/main" val="42427012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795967C-1275-4638-96A5-C5A57800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9" y="904064"/>
            <a:ext cx="5750996" cy="4554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3B03D19-F80A-4961-9FAB-B1B6B504F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66" y="1507113"/>
            <a:ext cx="5845263" cy="35502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EAD3A65-018A-446B-AF71-85B882C24A82}"/>
              </a:ext>
            </a:extLst>
          </p:cNvPr>
          <p:cNvSpPr/>
          <p:nvPr/>
        </p:nvSpPr>
        <p:spPr>
          <a:xfrm>
            <a:off x="5809018" y="5719700"/>
            <a:ext cx="62452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https://inrupt.com/solid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://rubenverborgh.github.io/Solid-DeSemWeb-2018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</a:t>
            </a:r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624BD662-749B-4FAD-B8BD-B5C16AB5DEED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5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C2A43C-39CC-416B-A086-CADCBBAE7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0" y="916707"/>
            <a:ext cx="6589337" cy="4513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EBA015-7F04-4794-846F-09F1203A1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20" y="916707"/>
            <a:ext cx="4946373" cy="45131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1A85047-0BAB-4E1E-B909-162CC0D04719}"/>
              </a:ext>
            </a:extLst>
          </p:cNvPr>
          <p:cNvSpPr/>
          <p:nvPr/>
        </p:nvSpPr>
        <p:spPr>
          <a:xfrm>
            <a:off x="5809018" y="6077919"/>
            <a:ext cx="6245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Source:</a:t>
            </a:r>
            <a:r>
              <a:rPr lang="en-US" dirty="0"/>
              <a:t> </a:t>
            </a:r>
            <a:r>
              <a:rPr lang="en-US" u="sng" dirty="0"/>
              <a:t>https://rubenverborgh.github.io/Solid-DeSemWeb-2018</a:t>
            </a:r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xmlns="" id="{B7821311-79B8-4CB0-A9D1-DC5EC28E9632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00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889813" y="1803189"/>
            <a:ext cx="3117792" cy="2743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2" h="16563" extrusionOk="0">
                <a:moveTo>
                  <a:pt x="2266" y="13294"/>
                </a:moveTo>
                <a:lnTo>
                  <a:pt x="2334" y="5114"/>
                </a:lnTo>
                <a:lnTo>
                  <a:pt x="0" y="5104"/>
                </a:lnTo>
                <a:lnTo>
                  <a:pt x="1333" y="3065"/>
                </a:lnTo>
                <a:lnTo>
                  <a:pt x="4690" y="3101"/>
                </a:lnTo>
                <a:lnTo>
                  <a:pt x="4638" y="13375"/>
                </a:lnTo>
                <a:cubicBezTo>
                  <a:pt x="9551" y="18899"/>
                  <a:pt x="19289" y="16291"/>
                  <a:pt x="20191" y="9209"/>
                </a:cubicBezTo>
                <a:cubicBezTo>
                  <a:pt x="21073" y="2278"/>
                  <a:pt x="12553" y="-2308"/>
                  <a:pt x="6387" y="1778"/>
                </a:cubicBezTo>
                <a:lnTo>
                  <a:pt x="6763" y="2253"/>
                </a:lnTo>
                <a:lnTo>
                  <a:pt x="5128" y="2581"/>
                </a:lnTo>
                <a:lnTo>
                  <a:pt x="5855" y="1150"/>
                </a:lnTo>
                <a:lnTo>
                  <a:pt x="6210" y="1590"/>
                </a:lnTo>
                <a:cubicBezTo>
                  <a:pt x="12687" y="-2701"/>
                  <a:pt x="21600" y="2279"/>
                  <a:pt x="20416" y="9527"/>
                </a:cubicBezTo>
                <a:cubicBezTo>
                  <a:pt x="19826" y="13132"/>
                  <a:pt x="17015" y="15532"/>
                  <a:pt x="13745" y="16298"/>
                </a:cubicBezTo>
                <a:cubicBezTo>
                  <a:pt x="12125" y="16678"/>
                  <a:pt x="10395" y="16656"/>
                  <a:pt x="8765" y="16189"/>
                </a:cubicBezTo>
                <a:cubicBezTo>
                  <a:pt x="7135" y="15723"/>
                  <a:pt x="5603" y="14810"/>
                  <a:pt x="4376" y="13400"/>
                </a:cubicBezTo>
                <a:lnTo>
                  <a:pt x="4403" y="3339"/>
                </a:lnTo>
                <a:lnTo>
                  <a:pt x="1478" y="3303"/>
                </a:lnTo>
                <a:lnTo>
                  <a:pt x="393" y="4878"/>
                </a:lnTo>
                <a:lnTo>
                  <a:pt x="2595" y="4885"/>
                </a:lnTo>
                <a:lnTo>
                  <a:pt x="2571" y="13295"/>
                </a:lnTo>
                <a:cubicBezTo>
                  <a:pt x="3041" y="13457"/>
                  <a:pt x="2909" y="14098"/>
                  <a:pt x="2407" y="14091"/>
                </a:cubicBezTo>
                <a:cubicBezTo>
                  <a:pt x="1907" y="14084"/>
                  <a:pt x="1794" y="13445"/>
                  <a:pt x="2266" y="13294"/>
                </a:cubicBez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" name="Shape"/>
          <p:cNvSpPr/>
          <p:nvPr/>
        </p:nvSpPr>
        <p:spPr>
          <a:xfrm>
            <a:off x="1730190" y="2889118"/>
            <a:ext cx="2527971" cy="455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9" y="299"/>
                </a:moveTo>
                <a:lnTo>
                  <a:pt x="0" y="21457"/>
                </a:lnTo>
                <a:lnTo>
                  <a:pt x="20432" y="21600"/>
                </a:lnTo>
                <a:lnTo>
                  <a:pt x="21600" y="0"/>
                </a:lnTo>
                <a:lnTo>
                  <a:pt x="1119" y="299"/>
                </a:ln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4" name="Shape"/>
          <p:cNvSpPr/>
          <p:nvPr/>
        </p:nvSpPr>
        <p:spPr>
          <a:xfrm>
            <a:off x="5478057" y="2889118"/>
            <a:ext cx="2355895" cy="455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9" y="299"/>
                </a:moveTo>
                <a:lnTo>
                  <a:pt x="0" y="21457"/>
                </a:lnTo>
                <a:lnTo>
                  <a:pt x="20432" y="21600"/>
                </a:lnTo>
                <a:lnTo>
                  <a:pt x="21600" y="0"/>
                </a:lnTo>
                <a:lnTo>
                  <a:pt x="1119" y="299"/>
                </a:ln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" name="Shape"/>
          <p:cNvSpPr/>
          <p:nvPr/>
        </p:nvSpPr>
        <p:spPr>
          <a:xfrm>
            <a:off x="8903878" y="2889118"/>
            <a:ext cx="2300050" cy="455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9" y="299"/>
                </a:moveTo>
                <a:lnTo>
                  <a:pt x="0" y="21457"/>
                </a:lnTo>
                <a:lnTo>
                  <a:pt x="20432" y="21600"/>
                </a:lnTo>
                <a:lnTo>
                  <a:pt x="21600" y="0"/>
                </a:lnTo>
                <a:lnTo>
                  <a:pt x="1119" y="299"/>
                </a:ln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6" name="TinyPPT_8.png" descr="TinyPPT_8.png"/>
          <p:cNvPicPr>
            <a:picLocks noChangeAspect="1"/>
          </p:cNvPicPr>
          <p:nvPr/>
        </p:nvPicPr>
        <p:blipFill>
          <a:blip r:embed="rId2">
            <a:alphaModFix amt="85611"/>
            <a:extLst/>
          </a:blip>
          <a:srcRect/>
          <a:stretch>
            <a:fillRect/>
          </a:stretch>
        </p:blipFill>
        <p:spPr>
          <a:xfrm>
            <a:off x="1246290" y="4971448"/>
            <a:ext cx="2855552" cy="168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TinyPPT_8.png" descr="TinyPPT_8.png"/>
          <p:cNvPicPr>
            <a:picLocks noChangeAspect="1"/>
          </p:cNvPicPr>
          <p:nvPr/>
        </p:nvPicPr>
        <p:blipFill>
          <a:blip r:embed="rId2">
            <a:alphaModFix amt="85611"/>
            <a:extLst/>
          </a:blip>
          <a:srcRect/>
          <a:stretch>
            <a:fillRect/>
          </a:stretch>
        </p:blipFill>
        <p:spPr>
          <a:xfrm>
            <a:off x="4618238" y="4971448"/>
            <a:ext cx="2855552" cy="168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TinyPPT_8.png" descr="TinyPPT_8.png"/>
          <p:cNvPicPr>
            <a:picLocks noChangeAspect="1"/>
          </p:cNvPicPr>
          <p:nvPr/>
        </p:nvPicPr>
        <p:blipFill>
          <a:blip r:embed="rId2">
            <a:alphaModFix amt="85611"/>
            <a:extLst/>
          </a:blip>
          <a:srcRect/>
          <a:stretch>
            <a:fillRect/>
          </a:stretch>
        </p:blipFill>
        <p:spPr>
          <a:xfrm>
            <a:off x="8085439" y="4971448"/>
            <a:ext cx="2855552" cy="16838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"/>
          <p:cNvSpPr/>
          <p:nvPr/>
        </p:nvSpPr>
        <p:spPr>
          <a:xfrm>
            <a:off x="4336976" y="1765975"/>
            <a:ext cx="3238501" cy="2748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2" h="16779" extrusionOk="0">
                <a:moveTo>
                  <a:pt x="11730" y="3"/>
                </a:moveTo>
                <a:cubicBezTo>
                  <a:pt x="9994" y="49"/>
                  <a:pt x="8226" y="579"/>
                  <a:pt x="6623" y="1699"/>
                </a:cubicBezTo>
                <a:lnTo>
                  <a:pt x="6871" y="1924"/>
                </a:lnTo>
                <a:cubicBezTo>
                  <a:pt x="12961" y="-2318"/>
                  <a:pt x="21497" y="2300"/>
                  <a:pt x="20669" y="9385"/>
                </a:cubicBezTo>
                <a:cubicBezTo>
                  <a:pt x="20451" y="11248"/>
                  <a:pt x="19641" y="12815"/>
                  <a:pt x="18443" y="13991"/>
                </a:cubicBezTo>
                <a:cubicBezTo>
                  <a:pt x="17241" y="15170"/>
                  <a:pt x="15665" y="15942"/>
                  <a:pt x="13990" y="16285"/>
                </a:cubicBezTo>
                <a:cubicBezTo>
                  <a:pt x="11001" y="16896"/>
                  <a:pt x="7688" y="16135"/>
                  <a:pt x="5313" y="13632"/>
                </a:cubicBezTo>
                <a:lnTo>
                  <a:pt x="286" y="13625"/>
                </a:lnTo>
                <a:lnTo>
                  <a:pt x="287" y="12870"/>
                </a:lnTo>
                <a:cubicBezTo>
                  <a:pt x="775" y="12381"/>
                  <a:pt x="1268" y="11895"/>
                  <a:pt x="1765" y="11413"/>
                </a:cubicBezTo>
                <a:cubicBezTo>
                  <a:pt x="2263" y="10930"/>
                  <a:pt x="2766" y="10451"/>
                  <a:pt x="3275" y="9978"/>
                </a:cubicBezTo>
                <a:cubicBezTo>
                  <a:pt x="3788" y="9501"/>
                  <a:pt x="4310" y="9028"/>
                  <a:pt x="4751" y="8489"/>
                </a:cubicBezTo>
                <a:cubicBezTo>
                  <a:pt x="4979" y="8210"/>
                  <a:pt x="5186" y="7910"/>
                  <a:pt x="5365" y="7606"/>
                </a:cubicBezTo>
                <a:cubicBezTo>
                  <a:pt x="5537" y="7313"/>
                  <a:pt x="5684" y="7012"/>
                  <a:pt x="5722" y="6675"/>
                </a:cubicBezTo>
                <a:cubicBezTo>
                  <a:pt x="5818" y="5808"/>
                  <a:pt x="5183" y="5013"/>
                  <a:pt x="4267" y="4896"/>
                </a:cubicBezTo>
                <a:cubicBezTo>
                  <a:pt x="3157" y="4756"/>
                  <a:pt x="2204" y="5635"/>
                  <a:pt x="2331" y="6681"/>
                </a:cubicBezTo>
                <a:lnTo>
                  <a:pt x="589" y="6687"/>
                </a:lnTo>
                <a:cubicBezTo>
                  <a:pt x="546" y="5601"/>
                  <a:pt x="1046" y="4636"/>
                  <a:pt x="1851" y="3995"/>
                </a:cubicBezTo>
                <a:cubicBezTo>
                  <a:pt x="2684" y="3330"/>
                  <a:pt x="3843" y="3009"/>
                  <a:pt x="5027" y="3314"/>
                </a:cubicBezTo>
                <a:cubicBezTo>
                  <a:pt x="6325" y="3648"/>
                  <a:pt x="7222" y="4531"/>
                  <a:pt x="7471" y="5653"/>
                </a:cubicBezTo>
                <a:cubicBezTo>
                  <a:pt x="7618" y="6317"/>
                  <a:pt x="7518" y="7005"/>
                  <a:pt x="7231" y="7659"/>
                </a:cubicBezTo>
                <a:cubicBezTo>
                  <a:pt x="7026" y="8127"/>
                  <a:pt x="6723" y="8581"/>
                  <a:pt x="6383" y="9011"/>
                </a:cubicBezTo>
                <a:cubicBezTo>
                  <a:pt x="5967" y="9537"/>
                  <a:pt x="5510" y="10029"/>
                  <a:pt x="5050" y="10519"/>
                </a:cubicBezTo>
                <a:cubicBezTo>
                  <a:pt x="4567" y="11035"/>
                  <a:pt x="4075" y="11557"/>
                  <a:pt x="3585" y="12074"/>
                </a:cubicBezTo>
                <a:lnTo>
                  <a:pt x="6737" y="12075"/>
                </a:lnTo>
                <a:cubicBezTo>
                  <a:pt x="6873" y="12466"/>
                  <a:pt x="7487" y="12386"/>
                  <a:pt x="7505" y="11974"/>
                </a:cubicBezTo>
                <a:cubicBezTo>
                  <a:pt x="7523" y="11536"/>
                  <a:pt x="6869" y="11425"/>
                  <a:pt x="6721" y="11839"/>
                </a:cubicBezTo>
                <a:lnTo>
                  <a:pt x="4121" y="11849"/>
                </a:lnTo>
                <a:cubicBezTo>
                  <a:pt x="4663" y="11322"/>
                  <a:pt x="5187" y="10781"/>
                  <a:pt x="5696" y="10228"/>
                </a:cubicBezTo>
                <a:cubicBezTo>
                  <a:pt x="6258" y="9617"/>
                  <a:pt x="6805" y="8984"/>
                  <a:pt x="7224" y="8274"/>
                </a:cubicBezTo>
                <a:cubicBezTo>
                  <a:pt x="7413" y="7953"/>
                  <a:pt x="7572" y="7617"/>
                  <a:pt x="7671" y="7262"/>
                </a:cubicBezTo>
                <a:cubicBezTo>
                  <a:pt x="8116" y="5668"/>
                  <a:pt x="7312" y="3995"/>
                  <a:pt x="5705" y="3301"/>
                </a:cubicBezTo>
                <a:cubicBezTo>
                  <a:pt x="5237" y="3099"/>
                  <a:pt x="4761" y="2994"/>
                  <a:pt x="4290" y="2976"/>
                </a:cubicBezTo>
                <a:cubicBezTo>
                  <a:pt x="3502" y="2948"/>
                  <a:pt x="2737" y="3161"/>
                  <a:pt x="2101" y="3554"/>
                </a:cubicBezTo>
                <a:cubicBezTo>
                  <a:pt x="911" y="4290"/>
                  <a:pt x="252" y="5584"/>
                  <a:pt x="383" y="6917"/>
                </a:cubicBezTo>
                <a:lnTo>
                  <a:pt x="2585" y="6907"/>
                </a:lnTo>
                <a:cubicBezTo>
                  <a:pt x="2527" y="6657"/>
                  <a:pt x="2536" y="6413"/>
                  <a:pt x="2598" y="6189"/>
                </a:cubicBezTo>
                <a:cubicBezTo>
                  <a:pt x="2660" y="5966"/>
                  <a:pt x="2775" y="5760"/>
                  <a:pt x="2934" y="5591"/>
                </a:cubicBezTo>
                <a:cubicBezTo>
                  <a:pt x="3264" y="5240"/>
                  <a:pt x="3779" y="5047"/>
                  <a:pt x="4329" y="5154"/>
                </a:cubicBezTo>
                <a:cubicBezTo>
                  <a:pt x="5094" y="5302"/>
                  <a:pt x="5568" y="6011"/>
                  <a:pt x="5441" y="6743"/>
                </a:cubicBezTo>
                <a:cubicBezTo>
                  <a:pt x="5378" y="7102"/>
                  <a:pt x="5182" y="7422"/>
                  <a:pt x="4972" y="7727"/>
                </a:cubicBezTo>
                <a:cubicBezTo>
                  <a:pt x="4767" y="8024"/>
                  <a:pt x="4553" y="8315"/>
                  <a:pt x="4319" y="8592"/>
                </a:cubicBezTo>
                <a:cubicBezTo>
                  <a:pt x="3884" y="9107"/>
                  <a:pt x="3387" y="9570"/>
                  <a:pt x="2889" y="10032"/>
                </a:cubicBezTo>
                <a:cubicBezTo>
                  <a:pt x="2391" y="10495"/>
                  <a:pt x="1892" y="10956"/>
                  <a:pt x="1403" y="11428"/>
                </a:cubicBezTo>
                <a:cubicBezTo>
                  <a:pt x="926" y="11888"/>
                  <a:pt x="459" y="12358"/>
                  <a:pt x="3" y="12836"/>
                </a:cubicBezTo>
                <a:lnTo>
                  <a:pt x="0" y="13889"/>
                </a:lnTo>
                <a:lnTo>
                  <a:pt x="5193" y="13894"/>
                </a:lnTo>
                <a:cubicBezTo>
                  <a:pt x="10353" y="19282"/>
                  <a:pt x="20081" y="16751"/>
                  <a:pt x="20953" y="9390"/>
                </a:cubicBezTo>
                <a:cubicBezTo>
                  <a:pt x="21600" y="3921"/>
                  <a:pt x="16819" y="-130"/>
                  <a:pt x="11730" y="3"/>
                </a:cubicBezTo>
                <a:close/>
                <a:moveTo>
                  <a:pt x="6391" y="1336"/>
                </a:moveTo>
                <a:lnTo>
                  <a:pt x="5636" y="2626"/>
                </a:lnTo>
                <a:lnTo>
                  <a:pt x="7182" y="2298"/>
                </a:lnTo>
                <a:lnTo>
                  <a:pt x="6391" y="1336"/>
                </a:ln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0" name="Shape"/>
          <p:cNvSpPr/>
          <p:nvPr/>
        </p:nvSpPr>
        <p:spPr>
          <a:xfrm>
            <a:off x="7833952" y="1718276"/>
            <a:ext cx="3111501" cy="2805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3" h="16762" extrusionOk="0">
                <a:moveTo>
                  <a:pt x="11390" y="1"/>
                </a:moveTo>
                <a:cubicBezTo>
                  <a:pt x="9602" y="25"/>
                  <a:pt x="7772" y="504"/>
                  <a:pt x="6094" y="1536"/>
                </a:cubicBezTo>
                <a:lnTo>
                  <a:pt x="6325" y="1810"/>
                </a:lnTo>
                <a:cubicBezTo>
                  <a:pt x="12693" y="-2184"/>
                  <a:pt x="21432" y="2276"/>
                  <a:pt x="20690" y="9141"/>
                </a:cubicBezTo>
                <a:cubicBezTo>
                  <a:pt x="19921" y="16245"/>
                  <a:pt x="9901" y="19092"/>
                  <a:pt x="4584" y="13717"/>
                </a:cubicBezTo>
                <a:cubicBezTo>
                  <a:pt x="3421" y="13839"/>
                  <a:pt x="2257" y="13488"/>
                  <a:pt x="1422" y="12762"/>
                </a:cubicBezTo>
                <a:cubicBezTo>
                  <a:pt x="761" y="12188"/>
                  <a:pt x="361" y="11420"/>
                  <a:pt x="296" y="10604"/>
                </a:cubicBezTo>
                <a:lnTo>
                  <a:pt x="2263" y="10611"/>
                </a:lnTo>
                <a:cubicBezTo>
                  <a:pt x="2354" y="11353"/>
                  <a:pt x="2915" y="11880"/>
                  <a:pt x="3609" y="12083"/>
                </a:cubicBezTo>
                <a:cubicBezTo>
                  <a:pt x="3943" y="12181"/>
                  <a:pt x="4310" y="12202"/>
                  <a:pt x="4661" y="12134"/>
                </a:cubicBezTo>
                <a:cubicBezTo>
                  <a:pt x="5015" y="12065"/>
                  <a:pt x="5369" y="11917"/>
                  <a:pt x="5637" y="11639"/>
                </a:cubicBezTo>
                <a:cubicBezTo>
                  <a:pt x="6996" y="10231"/>
                  <a:pt x="5488" y="8622"/>
                  <a:pt x="3479" y="8754"/>
                </a:cubicBezTo>
                <a:lnTo>
                  <a:pt x="3249" y="8988"/>
                </a:lnTo>
                <a:cubicBezTo>
                  <a:pt x="3740" y="8957"/>
                  <a:pt x="4192" y="9009"/>
                  <a:pt x="4601" y="9136"/>
                </a:cubicBezTo>
                <a:cubicBezTo>
                  <a:pt x="4998" y="9260"/>
                  <a:pt x="5371" y="9460"/>
                  <a:pt x="5612" y="9765"/>
                </a:cubicBezTo>
                <a:cubicBezTo>
                  <a:pt x="6031" y="10295"/>
                  <a:pt x="5983" y="11049"/>
                  <a:pt x="5328" y="11559"/>
                </a:cubicBezTo>
                <a:cubicBezTo>
                  <a:pt x="4773" y="11992"/>
                  <a:pt x="4053" y="11999"/>
                  <a:pt x="3485" y="11754"/>
                </a:cubicBezTo>
                <a:cubicBezTo>
                  <a:pt x="2917" y="11509"/>
                  <a:pt x="2491" y="11011"/>
                  <a:pt x="2474" y="10362"/>
                </a:cubicBezTo>
                <a:lnTo>
                  <a:pt x="2" y="10330"/>
                </a:lnTo>
                <a:cubicBezTo>
                  <a:pt x="-35" y="11396"/>
                  <a:pt x="471" y="12419"/>
                  <a:pt x="1382" y="13121"/>
                </a:cubicBezTo>
                <a:cubicBezTo>
                  <a:pt x="2235" y="13777"/>
                  <a:pt x="3360" y="14085"/>
                  <a:pt x="4483" y="13971"/>
                </a:cubicBezTo>
                <a:cubicBezTo>
                  <a:pt x="10033" y="19416"/>
                  <a:pt x="20272" y="16412"/>
                  <a:pt x="21022" y="9118"/>
                </a:cubicBezTo>
                <a:cubicBezTo>
                  <a:pt x="21565" y="3830"/>
                  <a:pt x="16660" y="-70"/>
                  <a:pt x="11390" y="1"/>
                </a:cubicBezTo>
                <a:close/>
                <a:moveTo>
                  <a:pt x="5812" y="1170"/>
                </a:moveTo>
                <a:lnTo>
                  <a:pt x="5032" y="2489"/>
                </a:lnTo>
                <a:lnTo>
                  <a:pt x="6675" y="2191"/>
                </a:lnTo>
                <a:lnTo>
                  <a:pt x="5812" y="1170"/>
                </a:lnTo>
                <a:close/>
                <a:moveTo>
                  <a:pt x="4139" y="2896"/>
                </a:moveTo>
                <a:cubicBezTo>
                  <a:pt x="3797" y="2909"/>
                  <a:pt x="3458" y="2963"/>
                  <a:pt x="3134" y="3054"/>
                </a:cubicBezTo>
                <a:cubicBezTo>
                  <a:pt x="1841" y="3416"/>
                  <a:pt x="765" y="4366"/>
                  <a:pt x="529" y="5747"/>
                </a:cubicBezTo>
                <a:lnTo>
                  <a:pt x="768" y="5756"/>
                </a:lnTo>
                <a:cubicBezTo>
                  <a:pt x="1008" y="4476"/>
                  <a:pt x="2013" y="3611"/>
                  <a:pt x="3211" y="3282"/>
                </a:cubicBezTo>
                <a:cubicBezTo>
                  <a:pt x="4414" y="2952"/>
                  <a:pt x="5826" y="3166"/>
                  <a:pt x="6790" y="4160"/>
                </a:cubicBezTo>
                <a:cubicBezTo>
                  <a:pt x="7230" y="4613"/>
                  <a:pt x="7450" y="5173"/>
                  <a:pt x="7439" y="5734"/>
                </a:cubicBezTo>
                <a:cubicBezTo>
                  <a:pt x="7428" y="6299"/>
                  <a:pt x="7180" y="6858"/>
                  <a:pt x="6705" y="7288"/>
                </a:cubicBezTo>
                <a:cubicBezTo>
                  <a:pt x="6226" y="7073"/>
                  <a:pt x="5780" y="7623"/>
                  <a:pt x="6164" y="7955"/>
                </a:cubicBezTo>
                <a:cubicBezTo>
                  <a:pt x="6534" y="8276"/>
                  <a:pt x="7131" y="7900"/>
                  <a:pt x="6909" y="7487"/>
                </a:cubicBezTo>
                <a:cubicBezTo>
                  <a:pt x="7937" y="6513"/>
                  <a:pt x="7977" y="5008"/>
                  <a:pt x="6999" y="3995"/>
                </a:cubicBezTo>
                <a:cubicBezTo>
                  <a:pt x="6220" y="3187"/>
                  <a:pt x="5165" y="2860"/>
                  <a:pt x="4139" y="2896"/>
                </a:cubicBezTo>
                <a:close/>
                <a:moveTo>
                  <a:pt x="3958" y="4812"/>
                </a:moveTo>
                <a:cubicBezTo>
                  <a:pt x="3396" y="4871"/>
                  <a:pt x="2869" y="5185"/>
                  <a:pt x="2655" y="5743"/>
                </a:cubicBezTo>
                <a:lnTo>
                  <a:pt x="2873" y="5941"/>
                </a:lnTo>
                <a:cubicBezTo>
                  <a:pt x="3014" y="5495"/>
                  <a:pt x="3391" y="5205"/>
                  <a:pt x="3826" y="5094"/>
                </a:cubicBezTo>
                <a:cubicBezTo>
                  <a:pt x="4274" y="4979"/>
                  <a:pt x="4803" y="5061"/>
                  <a:pt x="5073" y="5455"/>
                </a:cubicBezTo>
                <a:cubicBezTo>
                  <a:pt x="5342" y="5846"/>
                  <a:pt x="5209" y="6277"/>
                  <a:pt x="4903" y="6561"/>
                </a:cubicBezTo>
                <a:cubicBezTo>
                  <a:pt x="4710" y="6740"/>
                  <a:pt x="4455" y="6855"/>
                  <a:pt x="4189" y="6932"/>
                </a:cubicBezTo>
                <a:cubicBezTo>
                  <a:pt x="3904" y="7014"/>
                  <a:pt x="3595" y="7058"/>
                  <a:pt x="3259" y="7058"/>
                </a:cubicBezTo>
                <a:cubicBezTo>
                  <a:pt x="3260" y="7060"/>
                  <a:pt x="3262" y="7063"/>
                  <a:pt x="3264" y="7065"/>
                </a:cubicBezTo>
                <a:cubicBezTo>
                  <a:pt x="3288" y="7097"/>
                  <a:pt x="3318" y="7124"/>
                  <a:pt x="3353" y="7145"/>
                </a:cubicBezTo>
                <a:lnTo>
                  <a:pt x="3252" y="7056"/>
                </a:lnTo>
                <a:lnTo>
                  <a:pt x="3248" y="8998"/>
                </a:lnTo>
                <a:lnTo>
                  <a:pt x="3485" y="8796"/>
                </a:lnTo>
                <a:lnTo>
                  <a:pt x="3491" y="7303"/>
                </a:lnTo>
                <a:cubicBezTo>
                  <a:pt x="3846" y="7266"/>
                  <a:pt x="4171" y="7186"/>
                  <a:pt x="4466" y="7068"/>
                </a:cubicBezTo>
                <a:cubicBezTo>
                  <a:pt x="4743" y="6958"/>
                  <a:pt x="5004" y="6812"/>
                  <a:pt x="5194" y="6605"/>
                </a:cubicBezTo>
                <a:cubicBezTo>
                  <a:pt x="5482" y="6291"/>
                  <a:pt x="5591" y="5852"/>
                  <a:pt x="5367" y="5445"/>
                </a:cubicBezTo>
                <a:cubicBezTo>
                  <a:pt x="5086" y="4934"/>
                  <a:pt x="4496" y="4756"/>
                  <a:pt x="3958" y="4812"/>
                </a:cubicBezTo>
                <a:close/>
                <a:moveTo>
                  <a:pt x="702" y="5748"/>
                </a:moveTo>
                <a:lnTo>
                  <a:pt x="526" y="5746"/>
                </a:lnTo>
                <a:lnTo>
                  <a:pt x="521" y="5959"/>
                </a:lnTo>
                <a:lnTo>
                  <a:pt x="2872" y="5938"/>
                </a:lnTo>
                <a:lnTo>
                  <a:pt x="2667" y="5738"/>
                </a:lnTo>
                <a:lnTo>
                  <a:pt x="702" y="5748"/>
                </a:ln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1" name="TextBox 52"/>
          <p:cNvSpPr txBox="1"/>
          <p:nvPr/>
        </p:nvSpPr>
        <p:spPr>
          <a:xfrm>
            <a:off x="1860693" y="3648582"/>
            <a:ext cx="16355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>
                <a:solidFill>
                  <a:srgbClr val="535353"/>
                </a:solidFill>
              </a:defRPr>
            </a:lvl1pPr>
          </a:lstStyle>
          <a:p>
            <a:endParaRPr sz="1800" dirty="0"/>
          </a:p>
        </p:txBody>
      </p:sp>
      <p:sp>
        <p:nvSpPr>
          <p:cNvPr id="12" name="TextBox 52"/>
          <p:cNvSpPr txBox="1"/>
          <p:nvPr/>
        </p:nvSpPr>
        <p:spPr>
          <a:xfrm>
            <a:off x="2061545" y="2975413"/>
            <a:ext cx="124983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b="1" dirty="0" err="1"/>
              <a:t>WebID</a:t>
            </a:r>
            <a:r>
              <a:rPr lang="en-US" b="1" dirty="0"/>
              <a:t> - TLS</a:t>
            </a:r>
          </a:p>
        </p:txBody>
      </p:sp>
      <p:sp>
        <p:nvSpPr>
          <p:cNvPr id="13" name="TextBox 52"/>
          <p:cNvSpPr txBox="1"/>
          <p:nvPr/>
        </p:nvSpPr>
        <p:spPr>
          <a:xfrm>
            <a:off x="5777099" y="2940460"/>
            <a:ext cx="1634385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>
                <a:solidFill>
                  <a:srgbClr val="535353"/>
                </a:solidFill>
              </a:defRPr>
            </a:lvl1pPr>
          </a:lstStyle>
          <a:p>
            <a:r>
              <a:rPr lang="en-US" sz="1800" b="1" dirty="0" err="1"/>
              <a:t>WebID</a:t>
            </a:r>
            <a:r>
              <a:rPr lang="en-US" sz="1800" b="1" dirty="0"/>
              <a:t> - OIDC</a:t>
            </a:r>
          </a:p>
          <a:p>
            <a:endParaRPr lang="en-US" dirty="0"/>
          </a:p>
        </p:txBody>
      </p:sp>
      <p:sp>
        <p:nvSpPr>
          <p:cNvPr id="14" name="TextBox 52"/>
          <p:cNvSpPr txBox="1"/>
          <p:nvPr/>
        </p:nvSpPr>
        <p:spPr>
          <a:xfrm>
            <a:off x="5623592" y="3494030"/>
            <a:ext cx="12024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endParaRPr dirty="0"/>
          </a:p>
        </p:txBody>
      </p:sp>
      <p:sp>
        <p:nvSpPr>
          <p:cNvPr id="15" name="TextBox 52"/>
          <p:cNvSpPr txBox="1"/>
          <p:nvPr/>
        </p:nvSpPr>
        <p:spPr>
          <a:xfrm>
            <a:off x="8888174" y="3319976"/>
            <a:ext cx="197846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>
                <a:solidFill>
                  <a:srgbClr val="535353"/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 - </a:t>
            </a:r>
            <a:r>
              <a:rPr lang="en-US" dirty="0" err="1"/>
              <a:t>Pwd</a:t>
            </a:r>
            <a:endParaRPr dirty="0"/>
          </a:p>
        </p:txBody>
      </p:sp>
      <p:sp>
        <p:nvSpPr>
          <p:cNvPr id="16" name="TextBox 52"/>
          <p:cNvSpPr txBox="1"/>
          <p:nvPr/>
        </p:nvSpPr>
        <p:spPr>
          <a:xfrm>
            <a:off x="9032450" y="2806044"/>
            <a:ext cx="158428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b="1" dirty="0"/>
              <a:t>   Alternative Authentication</a:t>
            </a:r>
          </a:p>
        </p:txBody>
      </p:sp>
      <p:sp>
        <p:nvSpPr>
          <p:cNvPr id="17" name="TextBox 52"/>
          <p:cNvSpPr txBox="1"/>
          <p:nvPr/>
        </p:nvSpPr>
        <p:spPr>
          <a:xfrm>
            <a:off x="2184168" y="2903392"/>
            <a:ext cx="112721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rPr dirty="0"/>
              <a:t>     </a:t>
            </a:r>
          </a:p>
        </p:txBody>
      </p:sp>
      <p:sp>
        <p:nvSpPr>
          <p:cNvPr id="18" name="TextBox 52"/>
          <p:cNvSpPr txBox="1"/>
          <p:nvPr/>
        </p:nvSpPr>
        <p:spPr>
          <a:xfrm>
            <a:off x="5935831" y="2900498"/>
            <a:ext cx="112721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rPr dirty="0"/>
              <a:t>    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9319167" y="2893561"/>
            <a:ext cx="1127212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endParaRPr dirty="0"/>
          </a:p>
        </p:txBody>
      </p:sp>
      <p:sp>
        <p:nvSpPr>
          <p:cNvPr id="44" name="Rectangle 43"/>
          <p:cNvSpPr/>
          <p:nvPr/>
        </p:nvSpPr>
        <p:spPr>
          <a:xfrm>
            <a:off x="4258161" y="371833"/>
            <a:ext cx="407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/>
              <a:t>Primary Authentication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23850" y="3424994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 OAuth2/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OpenID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Connect protocols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469635" y="3463916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WebID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- TLS protocol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989322" y="3463292"/>
            <a:ext cx="1776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        </a:t>
            </a:r>
          </a:p>
          <a:p>
            <a:r>
              <a:rPr lang="en-US" dirty="0" err="1">
                <a:solidFill>
                  <a:srgbClr val="24292E"/>
                </a:solidFill>
                <a:latin typeface="-apple-system"/>
              </a:rPr>
              <a:t>WebID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-TLS 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Delegation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67" y="2071723"/>
            <a:ext cx="787862" cy="5724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98" y="1983767"/>
            <a:ext cx="1013464" cy="8076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68" y="2071968"/>
            <a:ext cx="756563" cy="606064"/>
          </a:xfrm>
          <a:prstGeom prst="rect">
            <a:avLst/>
          </a:prstGeom>
        </p:spPr>
      </p:pic>
      <p:sp>
        <p:nvSpPr>
          <p:cNvPr id="27" name="Circle">
            <a:extLst>
              <a:ext uri="{FF2B5EF4-FFF2-40B4-BE49-F238E27FC236}">
                <a16:creationId xmlns:a16="http://schemas.microsoft.com/office/drawing/2014/main" xmlns="" id="{147BAA61-279A-4103-8BDF-C31198FE5A11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79956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4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4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4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4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6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4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4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4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4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4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4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6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4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4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14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14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4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4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6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4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14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 advAuto="0"/>
      <p:bldP spid="4" grpId="0" animBg="1" advAuto="0"/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61" y="0"/>
            <a:ext cx="8735977" cy="65414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36126" y="137097"/>
            <a:ext cx="2155874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b="1" dirty="0" err="1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TLS </a:t>
            </a:r>
          </a:p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b="1" dirty="0" smtClean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endParaRPr lang="en-US" b="1" dirty="0">
              <a:solidFill>
                <a:srgbClr val="0070C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4946" y="6194950"/>
            <a:ext cx="614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Resource: https</a:t>
            </a:r>
            <a:r>
              <a:rPr lang="en-US" dirty="0"/>
              <a:t>://</a:t>
            </a:r>
            <a:r>
              <a:rPr lang="en-US" dirty="0" smtClean="0"/>
              <a:t>www.w3.org/2005/Incubator/webid/spec/tls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281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5" idx="2"/>
          </p:cNvCxnSpPr>
          <p:nvPr/>
        </p:nvCxnSpPr>
        <p:spPr>
          <a:xfrm>
            <a:off x="1002396" y="989582"/>
            <a:ext cx="60594" cy="528043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Straight Connector 3"/>
          <p:cNvCxnSpPr/>
          <p:nvPr/>
        </p:nvCxnSpPr>
        <p:spPr>
          <a:xfrm>
            <a:off x="11163622" y="937119"/>
            <a:ext cx="0" cy="533290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4"/>
          <p:cNvSpPr/>
          <p:nvPr/>
        </p:nvSpPr>
        <p:spPr>
          <a:xfrm>
            <a:off x="534179" y="620252"/>
            <a:ext cx="936434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Alice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06422" y="598219"/>
            <a:ext cx="936434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Bob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85872" y="1278641"/>
            <a:ext cx="10177750" cy="1101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/>
          <p:cNvSpPr/>
          <p:nvPr/>
        </p:nvSpPr>
        <p:spPr>
          <a:xfrm>
            <a:off x="4123770" y="996167"/>
            <a:ext cx="3546164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Requested for Bob.com (unauthorized)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85872" y="1704611"/>
            <a:ext cx="1017775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4556678" y="1441551"/>
            <a:ext cx="1959191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401 unauthorized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4431" y="3862760"/>
            <a:ext cx="1013919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/>
          <p:cNvSpPr/>
          <p:nvPr/>
        </p:nvSpPr>
        <p:spPr>
          <a:xfrm>
            <a:off x="-147525" y="1967672"/>
            <a:ext cx="1141659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 In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34861" y="2294588"/>
            <a:ext cx="5216493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Popup.html - By selected 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 provider (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URI)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94188" y="2570426"/>
            <a:ext cx="5739072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https://alice.solidtest.space/signIn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=&gt; Authentication via 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TLS 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0383" y="2897967"/>
            <a:ext cx="4445448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User 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Concent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Screen to also 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signIn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Bob.com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7497" y="3539915"/>
            <a:ext cx="5336717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 response   redirected to 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https://bob.com/res1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93352" y="3946790"/>
            <a:ext cx="5516254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erver of Bob received signed Id token from 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alice.solidtest.space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51288" y="4204028"/>
            <a:ext cx="6444393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Bob server controls resource – validates ID token, extraction Alice 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URI </a:t>
            </a:r>
          </a:p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Alice is signed In in Bob server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062990" y="6041277"/>
            <a:ext cx="10100632" cy="673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Rectangle 30"/>
          <p:cNvSpPr/>
          <p:nvPr/>
        </p:nvSpPr>
        <p:spPr>
          <a:xfrm>
            <a:off x="3002398" y="6108598"/>
            <a:ext cx="4706738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Bob.com confirms now </a:t>
            </a:r>
            <a:r>
              <a:rPr lang="en-US" sz="1400" b="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lice authorized OIDC provider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53917" y="5715469"/>
            <a:ext cx="1803699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extchange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3886" y="58326"/>
            <a:ext cx="620875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b="1" dirty="0" err="1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b="1" dirty="0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OIDC – Two servers are involved for data Exchange</a:t>
            </a:r>
            <a:endParaRPr lang="en-US" b="1" dirty="0">
              <a:solidFill>
                <a:srgbClr val="00206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5468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"/>
          <p:cNvSpPr/>
          <p:nvPr/>
        </p:nvSpPr>
        <p:spPr>
          <a:xfrm>
            <a:off x="3746380" y="1808286"/>
            <a:ext cx="776590" cy="1271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15"/>
                </a:moveTo>
                <a:lnTo>
                  <a:pt x="21349" y="0"/>
                </a:lnTo>
                <a:lnTo>
                  <a:pt x="21600" y="20509"/>
                </a:lnTo>
                <a:lnTo>
                  <a:pt x="537" y="21600"/>
                </a:lnTo>
                <a:lnTo>
                  <a:pt x="6520" y="11003"/>
                </a:lnTo>
                <a:lnTo>
                  <a:pt x="0" y="715"/>
                </a:lnTo>
                <a:close/>
              </a:path>
            </a:pathLst>
          </a:custGeom>
          <a:solidFill>
            <a:srgbClr val="F2AA3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1" name="Shape"/>
          <p:cNvSpPr/>
          <p:nvPr/>
        </p:nvSpPr>
        <p:spPr>
          <a:xfrm>
            <a:off x="7282583" y="1042108"/>
            <a:ext cx="777922" cy="1267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66"/>
                </a:moveTo>
                <a:lnTo>
                  <a:pt x="21600" y="0"/>
                </a:lnTo>
                <a:lnTo>
                  <a:pt x="14824" y="11112"/>
                </a:lnTo>
                <a:lnTo>
                  <a:pt x="21348" y="21006"/>
                </a:lnTo>
                <a:lnTo>
                  <a:pt x="449" y="21600"/>
                </a:lnTo>
                <a:lnTo>
                  <a:pt x="0" y="1166"/>
                </a:lnTo>
                <a:close/>
              </a:path>
            </a:pathLst>
          </a:custGeom>
          <a:solidFill>
            <a:srgbClr val="F2AA3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2" name="Triangle"/>
          <p:cNvSpPr/>
          <p:nvPr/>
        </p:nvSpPr>
        <p:spPr>
          <a:xfrm>
            <a:off x="4258329" y="2804859"/>
            <a:ext cx="282691" cy="222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54"/>
                </a:moveTo>
                <a:lnTo>
                  <a:pt x="21600" y="0"/>
                </a:lnTo>
                <a:lnTo>
                  <a:pt x="19201" y="21600"/>
                </a:lnTo>
                <a:lnTo>
                  <a:pt x="0" y="1754"/>
                </a:lnTo>
                <a:close/>
              </a:path>
            </a:pathLst>
          </a:custGeom>
          <a:solidFill>
            <a:srgbClr val="D981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Triangle"/>
          <p:cNvSpPr/>
          <p:nvPr/>
        </p:nvSpPr>
        <p:spPr>
          <a:xfrm>
            <a:off x="7281591" y="1098800"/>
            <a:ext cx="252529" cy="214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30" y="0"/>
                </a:lnTo>
                <a:lnTo>
                  <a:pt x="21600" y="20292"/>
                </a:lnTo>
                <a:lnTo>
                  <a:pt x="0" y="21600"/>
                </a:lnTo>
                <a:close/>
              </a:path>
            </a:pathLst>
          </a:custGeom>
          <a:solidFill>
            <a:srgbClr val="D981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4" name="Triangle"/>
          <p:cNvSpPr/>
          <p:nvPr/>
        </p:nvSpPr>
        <p:spPr>
          <a:xfrm>
            <a:off x="4685917" y="3464495"/>
            <a:ext cx="535674" cy="158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958"/>
                </a:moveTo>
                <a:lnTo>
                  <a:pt x="21442" y="21600"/>
                </a:lnTo>
                <a:lnTo>
                  <a:pt x="21600" y="0"/>
                </a:lnTo>
                <a:lnTo>
                  <a:pt x="0" y="3958"/>
                </a:lnTo>
                <a:close/>
              </a:path>
            </a:pathLst>
          </a:custGeom>
          <a:solidFill>
            <a:srgbClr val="3A85D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Triangle"/>
          <p:cNvSpPr/>
          <p:nvPr/>
        </p:nvSpPr>
        <p:spPr>
          <a:xfrm>
            <a:off x="4953754" y="3528082"/>
            <a:ext cx="283541" cy="470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68" y="0"/>
                </a:moveTo>
                <a:lnTo>
                  <a:pt x="0" y="21600"/>
                </a:lnTo>
                <a:lnTo>
                  <a:pt x="21600" y="1204"/>
                </a:lnTo>
                <a:lnTo>
                  <a:pt x="8668" y="0"/>
                </a:lnTo>
                <a:close/>
              </a:path>
            </a:pathLst>
          </a:custGeom>
          <a:solidFill>
            <a:srgbClr val="43BDF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6" name="Triangle"/>
          <p:cNvSpPr/>
          <p:nvPr/>
        </p:nvSpPr>
        <p:spPr>
          <a:xfrm>
            <a:off x="7244674" y="2934398"/>
            <a:ext cx="330090" cy="269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52" y="21600"/>
                </a:lnTo>
                <a:lnTo>
                  <a:pt x="21600" y="9991"/>
                </a:lnTo>
                <a:lnTo>
                  <a:pt x="0" y="0"/>
                </a:lnTo>
                <a:close/>
              </a:path>
            </a:pathLst>
          </a:custGeom>
          <a:solidFill>
            <a:srgbClr val="E83F6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7" name="Triangle"/>
          <p:cNvSpPr/>
          <p:nvPr/>
        </p:nvSpPr>
        <p:spPr>
          <a:xfrm>
            <a:off x="7436366" y="2910576"/>
            <a:ext cx="437223" cy="127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4292"/>
                </a:lnTo>
                <a:lnTo>
                  <a:pt x="2056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83F6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8" name="Triangle"/>
          <p:cNvSpPr/>
          <p:nvPr/>
        </p:nvSpPr>
        <p:spPr>
          <a:xfrm>
            <a:off x="3937587" y="3097577"/>
            <a:ext cx="507723" cy="234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7" y="12538"/>
                </a:moveTo>
                <a:lnTo>
                  <a:pt x="0" y="21600"/>
                </a:lnTo>
                <a:lnTo>
                  <a:pt x="21600" y="0"/>
                </a:lnTo>
                <a:lnTo>
                  <a:pt x="247" y="12538"/>
                </a:lnTo>
                <a:close/>
              </a:path>
            </a:pathLst>
          </a:custGeom>
          <a:solidFill>
            <a:srgbClr val="E83F6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9" name="Triangle"/>
          <p:cNvSpPr/>
          <p:nvPr/>
        </p:nvSpPr>
        <p:spPr>
          <a:xfrm>
            <a:off x="4214145" y="3092548"/>
            <a:ext cx="370552" cy="350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394"/>
                </a:moveTo>
                <a:lnTo>
                  <a:pt x="4923" y="21600"/>
                </a:lnTo>
                <a:lnTo>
                  <a:pt x="21600" y="0"/>
                </a:lnTo>
                <a:lnTo>
                  <a:pt x="0" y="13394"/>
                </a:lnTo>
                <a:close/>
              </a:path>
            </a:pathLst>
          </a:custGeom>
          <a:solidFill>
            <a:srgbClr val="E83F6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0" name="Circle"/>
          <p:cNvSpPr/>
          <p:nvPr/>
        </p:nvSpPr>
        <p:spPr>
          <a:xfrm>
            <a:off x="5294191" y="542692"/>
            <a:ext cx="954730" cy="954730"/>
          </a:xfrm>
          <a:prstGeom prst="ellipse">
            <a:avLst/>
          </a:prstGeom>
          <a:solidFill>
            <a:srgbClr val="EA406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1" name="Triangle"/>
          <p:cNvSpPr/>
          <p:nvPr/>
        </p:nvSpPr>
        <p:spPr>
          <a:xfrm>
            <a:off x="6511767" y="746950"/>
            <a:ext cx="846300" cy="546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9531" y="0"/>
                </a:lnTo>
                <a:lnTo>
                  <a:pt x="21600" y="4921"/>
                </a:lnTo>
                <a:lnTo>
                  <a:pt x="0" y="21600"/>
                </a:lnTo>
                <a:close/>
              </a:path>
            </a:pathLst>
          </a:custGeom>
          <a:solidFill>
            <a:srgbClr val="F7CE4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2" name="Triangle"/>
          <p:cNvSpPr/>
          <p:nvPr/>
        </p:nvSpPr>
        <p:spPr>
          <a:xfrm>
            <a:off x="6353300" y="734236"/>
            <a:ext cx="338723" cy="414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7547" y="0"/>
                </a:lnTo>
                <a:lnTo>
                  <a:pt x="21600" y="6029"/>
                </a:lnTo>
                <a:lnTo>
                  <a:pt x="0" y="21600"/>
                </a:lnTo>
                <a:close/>
              </a:path>
            </a:pathLst>
          </a:custGeom>
          <a:solidFill>
            <a:srgbClr val="F7CE4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3" name="Triangle"/>
          <p:cNvSpPr/>
          <p:nvPr/>
        </p:nvSpPr>
        <p:spPr>
          <a:xfrm>
            <a:off x="7564071" y="1298203"/>
            <a:ext cx="204844" cy="496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3540" y="0"/>
                </a:lnTo>
                <a:lnTo>
                  <a:pt x="21600" y="2968"/>
                </a:lnTo>
                <a:lnTo>
                  <a:pt x="0" y="21600"/>
                </a:lnTo>
                <a:close/>
              </a:path>
            </a:pathLst>
          </a:custGeom>
          <a:solidFill>
            <a:srgbClr val="F7CE4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4" name="Triangle"/>
          <p:cNvSpPr/>
          <p:nvPr/>
        </p:nvSpPr>
        <p:spPr>
          <a:xfrm>
            <a:off x="6471177" y="520988"/>
            <a:ext cx="218383" cy="31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7040" y="0"/>
                </a:lnTo>
                <a:lnTo>
                  <a:pt x="21600" y="5271"/>
                </a:lnTo>
                <a:lnTo>
                  <a:pt x="0" y="21600"/>
                </a:lnTo>
                <a:close/>
              </a:path>
            </a:pathLst>
          </a:custGeom>
          <a:solidFill>
            <a:srgbClr val="F7CE4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Triangle"/>
          <p:cNvSpPr/>
          <p:nvPr/>
        </p:nvSpPr>
        <p:spPr>
          <a:xfrm>
            <a:off x="4394543" y="1009033"/>
            <a:ext cx="905652" cy="336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17" y="0"/>
                </a:moveTo>
                <a:lnTo>
                  <a:pt x="0" y="5352"/>
                </a:lnTo>
                <a:lnTo>
                  <a:pt x="21600" y="21600"/>
                </a:lnTo>
                <a:lnTo>
                  <a:pt x="3217" y="0"/>
                </a:lnTo>
                <a:close/>
              </a:path>
            </a:pathLst>
          </a:custGeom>
          <a:solidFill>
            <a:srgbClr val="F7CE4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6" name="Triangle"/>
          <p:cNvSpPr/>
          <p:nvPr/>
        </p:nvSpPr>
        <p:spPr>
          <a:xfrm>
            <a:off x="4840347" y="914007"/>
            <a:ext cx="387245" cy="346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5255"/>
                </a:lnTo>
                <a:lnTo>
                  <a:pt x="21600" y="21600"/>
                </a:lnTo>
                <a:lnTo>
                  <a:pt x="3230" y="0"/>
                </a:lnTo>
                <a:close/>
              </a:path>
            </a:pathLst>
          </a:custGeom>
          <a:solidFill>
            <a:srgbClr val="F7CE4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Triangle"/>
          <p:cNvSpPr/>
          <p:nvPr/>
        </p:nvSpPr>
        <p:spPr>
          <a:xfrm>
            <a:off x="4960268" y="560233"/>
            <a:ext cx="199616" cy="450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193"/>
                </a:moveTo>
                <a:lnTo>
                  <a:pt x="8038" y="0"/>
                </a:lnTo>
                <a:lnTo>
                  <a:pt x="21600" y="21600"/>
                </a:lnTo>
                <a:lnTo>
                  <a:pt x="0" y="3193"/>
                </a:lnTo>
                <a:close/>
              </a:path>
            </a:pathLst>
          </a:custGeom>
          <a:solidFill>
            <a:srgbClr val="F7CE4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Triangle"/>
          <p:cNvSpPr/>
          <p:nvPr/>
        </p:nvSpPr>
        <p:spPr>
          <a:xfrm>
            <a:off x="4829701" y="684668"/>
            <a:ext cx="192483" cy="22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281"/>
                </a:moveTo>
                <a:lnTo>
                  <a:pt x="7418" y="0"/>
                </a:lnTo>
                <a:lnTo>
                  <a:pt x="21600" y="21600"/>
                </a:lnTo>
                <a:lnTo>
                  <a:pt x="0" y="4281"/>
                </a:lnTo>
                <a:close/>
              </a:path>
            </a:pathLst>
          </a:custGeom>
          <a:solidFill>
            <a:srgbClr val="F7CE4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9" name="Shape"/>
          <p:cNvSpPr/>
          <p:nvPr/>
        </p:nvSpPr>
        <p:spPr>
          <a:xfrm>
            <a:off x="4515930" y="1361213"/>
            <a:ext cx="3033638" cy="1544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994"/>
                </a:moveTo>
                <a:lnTo>
                  <a:pt x="21600" y="0"/>
                </a:lnTo>
                <a:lnTo>
                  <a:pt x="21425" y="18072"/>
                </a:lnTo>
                <a:lnTo>
                  <a:pt x="47" y="21600"/>
                </a:lnTo>
                <a:lnTo>
                  <a:pt x="0" y="3994"/>
                </a:lnTo>
                <a:close/>
              </a:path>
            </a:pathLst>
          </a:custGeom>
          <a:solidFill>
            <a:srgbClr val="F7CE4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0" name="Shape"/>
          <p:cNvSpPr/>
          <p:nvPr/>
        </p:nvSpPr>
        <p:spPr>
          <a:xfrm>
            <a:off x="4721868" y="2640305"/>
            <a:ext cx="2348937" cy="953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95"/>
                </a:moveTo>
                <a:lnTo>
                  <a:pt x="21600" y="0"/>
                </a:lnTo>
                <a:lnTo>
                  <a:pt x="21549" y="17234"/>
                </a:lnTo>
                <a:lnTo>
                  <a:pt x="8" y="21600"/>
                </a:lnTo>
                <a:lnTo>
                  <a:pt x="0" y="4395"/>
                </a:lnTo>
                <a:close/>
              </a:path>
            </a:pathLst>
          </a:custGeom>
          <a:solidFill>
            <a:srgbClr val="43BDF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1" name="TextBox 34"/>
          <p:cNvSpPr txBox="1"/>
          <p:nvPr/>
        </p:nvSpPr>
        <p:spPr>
          <a:xfrm rot="21314379">
            <a:off x="4650631" y="2620087"/>
            <a:ext cx="2620661" cy="954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500">
                <a:solidFill>
                  <a:srgbClr val="FFFFFF"/>
                </a:solidFill>
                <a:latin typeface="Playlist"/>
                <a:ea typeface="Playlist"/>
                <a:cs typeface="Playlist"/>
                <a:sym typeface="Playlist"/>
              </a:defRPr>
            </a:lvl1pPr>
          </a:lstStyle>
          <a:p>
            <a:r>
              <a:rPr lang="de-DE" sz="2800" dirty="0"/>
              <a:t>FIND YOUR FAVOURITE!</a:t>
            </a:r>
            <a:endParaRPr sz="2800" dirty="0"/>
          </a:p>
        </p:txBody>
      </p:sp>
      <p:sp>
        <p:nvSpPr>
          <p:cNvPr id="402" name="TextBox 34"/>
          <p:cNvSpPr txBox="1"/>
          <p:nvPr/>
        </p:nvSpPr>
        <p:spPr>
          <a:xfrm rot="21253039">
            <a:off x="4444142" y="1660853"/>
            <a:ext cx="3033638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Chocolate Dulce"/>
                <a:ea typeface="Chocolate Dulce"/>
                <a:cs typeface="Chocolate Dulce"/>
                <a:sym typeface="Chocolate Dulce"/>
              </a:defRPr>
            </a:lvl1pPr>
          </a:lstStyle>
          <a:p>
            <a:r>
              <a:rPr lang="de-DE" dirty="0"/>
              <a:t>PHEVOS</a:t>
            </a:r>
            <a:endParaRPr dirty="0"/>
          </a:p>
        </p:txBody>
      </p:sp>
      <p:pic>
        <p:nvPicPr>
          <p:cNvPr id="403" name="icon-pngs-9.jpg copy 4.png" descr="icon-pngs-9.jpg copy 4.png"/>
          <p:cNvPicPr>
            <a:picLocks noChangeAspect="1"/>
          </p:cNvPicPr>
          <p:nvPr/>
        </p:nvPicPr>
        <p:blipFill>
          <a:blip r:embed="rId2">
            <a:extLst/>
          </a:blip>
          <a:srcRect t="1079" b="1079"/>
          <a:stretch>
            <a:fillRect/>
          </a:stretch>
        </p:blipFill>
        <p:spPr>
          <a:xfrm>
            <a:off x="5474892" y="723392"/>
            <a:ext cx="593486" cy="59348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Rounded Rectangle 121">
            <a:extLst>
              <a:ext uri="{FF2B5EF4-FFF2-40B4-BE49-F238E27FC236}">
                <a16:creationId xmlns:a16="http://schemas.microsoft.com/office/drawing/2014/main" xmlns="" id="{7814E644-9B01-42B5-930F-E0B9BF021663}"/>
              </a:ext>
            </a:extLst>
          </p:cNvPr>
          <p:cNvSpPr/>
          <p:nvPr/>
        </p:nvSpPr>
        <p:spPr>
          <a:xfrm>
            <a:off x="5672261" y="4419597"/>
            <a:ext cx="1062280" cy="291967"/>
          </a:xfrm>
          <a:prstGeom prst="roundRect">
            <a:avLst>
              <a:gd name="adj" fmla="val 41071"/>
            </a:avLst>
          </a:prstGeom>
          <a:gradFill flip="none" rotWithShape="1">
            <a:gsLst>
              <a:gs pos="14000">
                <a:srgbClr val="BF3559"/>
              </a:gs>
              <a:gs pos="80000">
                <a:srgbClr val="EB694D"/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C033E0F-475B-40D7-8652-8B3C419084EE}"/>
              </a:ext>
            </a:extLst>
          </p:cNvPr>
          <p:cNvSpPr txBox="1"/>
          <p:nvPr/>
        </p:nvSpPr>
        <p:spPr>
          <a:xfrm>
            <a:off x="5750857" y="4440985"/>
            <a:ext cx="905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" panose="020B0503020202020204" pitchFamily="34" charset="0"/>
              </a:rPr>
              <a:t>ORGANIZE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8448D3D5-EF42-4B1E-A36D-E1165AFF7A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9703" y="4835289"/>
            <a:ext cx="630076" cy="540996"/>
          </a:xfrm>
          <a:prstGeom prst="rect">
            <a:avLst/>
          </a:prstGeom>
        </p:spPr>
      </p:pic>
      <p:sp>
        <p:nvSpPr>
          <p:cNvPr id="29" name="Rounded Rectangle 131">
            <a:extLst>
              <a:ext uri="{FF2B5EF4-FFF2-40B4-BE49-F238E27FC236}">
                <a16:creationId xmlns:a16="http://schemas.microsoft.com/office/drawing/2014/main" xmlns="" id="{8BC0F0C7-BF64-4289-94EF-C623C0524D82}"/>
              </a:ext>
            </a:extLst>
          </p:cNvPr>
          <p:cNvSpPr/>
          <p:nvPr/>
        </p:nvSpPr>
        <p:spPr>
          <a:xfrm>
            <a:off x="7283253" y="4432785"/>
            <a:ext cx="1062280" cy="291967"/>
          </a:xfrm>
          <a:prstGeom prst="roundRect">
            <a:avLst>
              <a:gd name="adj" fmla="val 41071"/>
            </a:avLst>
          </a:prstGeom>
          <a:gradFill flip="none" rotWithShape="1">
            <a:gsLst>
              <a:gs pos="14000">
                <a:srgbClr val="DFA34B"/>
              </a:gs>
              <a:gs pos="80000">
                <a:srgbClr val="F0E06D"/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50D24B3-CC48-41DC-A590-989C9ED5DEB1}"/>
              </a:ext>
            </a:extLst>
          </p:cNvPr>
          <p:cNvSpPr txBox="1"/>
          <p:nvPr/>
        </p:nvSpPr>
        <p:spPr>
          <a:xfrm>
            <a:off x="7361849" y="4454173"/>
            <a:ext cx="905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" panose="020B0503020202020204" pitchFamily="34" charset="0"/>
              </a:rPr>
              <a:t>SHARE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2F6022C-0D2C-46D4-9D90-C34D0DF7F7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4095" y="4811920"/>
            <a:ext cx="630076" cy="581044"/>
          </a:xfrm>
          <a:prstGeom prst="rect">
            <a:avLst/>
          </a:prstGeom>
        </p:spPr>
      </p:pic>
      <p:sp>
        <p:nvSpPr>
          <p:cNvPr id="32" name="Rounded Rectangle 141">
            <a:extLst>
              <a:ext uri="{FF2B5EF4-FFF2-40B4-BE49-F238E27FC236}">
                <a16:creationId xmlns:a16="http://schemas.microsoft.com/office/drawing/2014/main" xmlns="" id="{F4704BD9-56A7-42FC-863E-731B7275D771}"/>
              </a:ext>
            </a:extLst>
          </p:cNvPr>
          <p:cNvSpPr/>
          <p:nvPr/>
        </p:nvSpPr>
        <p:spPr>
          <a:xfrm>
            <a:off x="2409689" y="4409416"/>
            <a:ext cx="1062280" cy="291967"/>
          </a:xfrm>
          <a:prstGeom prst="roundRect">
            <a:avLst>
              <a:gd name="adj" fmla="val 41071"/>
            </a:avLst>
          </a:prstGeom>
          <a:gradFill flip="none" rotWithShape="1">
            <a:gsLst>
              <a:gs pos="13000">
                <a:srgbClr val="6BB553"/>
              </a:gs>
              <a:gs pos="80000">
                <a:srgbClr val="A6C43F"/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ED0F7CA-AC1A-41CF-BC22-4912D589A1F2}"/>
              </a:ext>
            </a:extLst>
          </p:cNvPr>
          <p:cNvSpPr txBox="1"/>
          <p:nvPr/>
        </p:nvSpPr>
        <p:spPr>
          <a:xfrm>
            <a:off x="2488285" y="4430804"/>
            <a:ext cx="905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/>
                </a:solidFill>
                <a:latin typeface="Avenir Next" panose="020B0503020202020204" pitchFamily="34" charset="0"/>
              </a:rPr>
              <a:t>PHOTO</a:t>
            </a:r>
            <a:endParaRPr lang="en-US" sz="1200" b="1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34" name="Rounded Rectangle 151">
            <a:extLst>
              <a:ext uri="{FF2B5EF4-FFF2-40B4-BE49-F238E27FC236}">
                <a16:creationId xmlns:a16="http://schemas.microsoft.com/office/drawing/2014/main" xmlns="" id="{7DC4D8ED-B7FD-46B0-97D9-F8397B5CD7A5}"/>
              </a:ext>
            </a:extLst>
          </p:cNvPr>
          <p:cNvSpPr/>
          <p:nvPr/>
        </p:nvSpPr>
        <p:spPr>
          <a:xfrm>
            <a:off x="4013051" y="4409982"/>
            <a:ext cx="1062280" cy="291967"/>
          </a:xfrm>
          <a:prstGeom prst="roundRect">
            <a:avLst>
              <a:gd name="adj" fmla="val 41071"/>
            </a:avLst>
          </a:prstGeom>
          <a:gradFill flip="none" rotWithShape="1">
            <a:gsLst>
              <a:gs pos="14000">
                <a:srgbClr val="455785"/>
              </a:gs>
              <a:gs pos="80000">
                <a:srgbClr val="4F8BC8"/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4CA80CB-8F79-496E-91DC-9C6DA3B361A9}"/>
              </a:ext>
            </a:extLst>
          </p:cNvPr>
          <p:cNvSpPr txBox="1"/>
          <p:nvPr/>
        </p:nvSpPr>
        <p:spPr>
          <a:xfrm>
            <a:off x="4091647" y="4431370"/>
            <a:ext cx="905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" panose="020B0503020202020204" pitchFamily="34" charset="0"/>
              </a:rPr>
              <a:t>EVENTS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252EDBF7-848C-4254-B308-DC4DDB8BB6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29153" y="4932694"/>
            <a:ext cx="630076" cy="66494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ED12DC21-12D1-4F13-9A05-6A0D8964F0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8493" y="4879523"/>
            <a:ext cx="630076" cy="663648"/>
          </a:xfrm>
          <a:prstGeom prst="rect">
            <a:avLst/>
          </a:prstGeom>
        </p:spPr>
      </p:pic>
      <p:sp>
        <p:nvSpPr>
          <p:cNvPr id="39" name="Circle">
            <a:extLst>
              <a:ext uri="{FF2B5EF4-FFF2-40B4-BE49-F238E27FC236}">
                <a16:creationId xmlns:a16="http://schemas.microsoft.com/office/drawing/2014/main" xmlns="" id="{6AC5D2A0-51C2-4B48-984A-821FC576D9F3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E2FDFC0-65D4-4070-AC45-3F3EE60FEB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53" y="3593865"/>
            <a:ext cx="3719136" cy="29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86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32338" y="433753"/>
            <a:ext cx="9999784" cy="60256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00016" y="0"/>
            <a:ext cx="4708340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1.User persona :: Sharing Photo with friends is difficult 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5342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80266" y="445477"/>
            <a:ext cx="11049734" cy="61077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37052" y="25650"/>
            <a:ext cx="5622052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2.User persona :: </a:t>
            </a:r>
            <a:r>
              <a:rPr lang="en-US" sz="1400" b="1" dirty="0"/>
              <a:t>event </a:t>
            </a:r>
            <a:r>
              <a:rPr lang="en-US" sz="1400" b="1" dirty="0" smtClean="0"/>
              <a:t>organization is tough on different Platform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4180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3FA9C2-A831-48DA-A286-F63DAAACAAEE}"/>
              </a:ext>
            </a:extLst>
          </p:cNvPr>
          <p:cNvSpPr txBox="1"/>
          <p:nvPr/>
        </p:nvSpPr>
        <p:spPr>
          <a:xfrm>
            <a:off x="286622" y="925841"/>
            <a:ext cx="333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FFC000"/>
                </a:solidFill>
                <a:latin typeface="Avenir Next" panose="020B0503020202020204" pitchFamily="34" charset="0"/>
              </a:rPr>
              <a:t>Aditya Shukla</a:t>
            </a:r>
            <a:endParaRPr lang="en-US" sz="3200" dirty="0">
              <a:solidFill>
                <a:srgbClr val="FFC000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8286978-4FB9-4E42-86A0-6090303CCACD}"/>
              </a:ext>
            </a:extLst>
          </p:cNvPr>
          <p:cNvSpPr txBox="1"/>
          <p:nvPr/>
        </p:nvSpPr>
        <p:spPr>
          <a:xfrm>
            <a:off x="9124181" y="1196049"/>
            <a:ext cx="265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accent1">
                    <a:lumMod val="75000"/>
                  </a:schemeClr>
                </a:solidFill>
                <a:latin typeface="Avenir Next" panose="020B0503020202020204" pitchFamily="34" charset="0"/>
              </a:rPr>
              <a:t>Mayur Lakhani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EFCE80-DA00-4C0D-AEBD-FC583FC8A129}"/>
              </a:ext>
            </a:extLst>
          </p:cNvPr>
          <p:cNvSpPr txBox="1"/>
          <p:nvPr/>
        </p:nvSpPr>
        <p:spPr>
          <a:xfrm>
            <a:off x="9505792" y="1780824"/>
            <a:ext cx="214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  <a:latin typeface="Avenir Next" panose="020B0503020202020204" pitchFamily="34" charset="0"/>
              </a:rPr>
              <a:t>Web Developer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xmlns="" id="{9F2BC9DD-9E82-4319-9637-1D01A431697C}"/>
              </a:ext>
            </a:extLst>
          </p:cNvPr>
          <p:cNvSpPr/>
          <p:nvPr/>
        </p:nvSpPr>
        <p:spPr>
          <a:xfrm>
            <a:off x="1073284" y="2649641"/>
            <a:ext cx="1378800" cy="144752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  <a:effectLst>
            <a:outerShdw blurRad="101600" dist="70920" dir="2412304" rotWithShape="0">
              <a:srgbClr val="000000">
                <a:alpha val="46484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3" name="Polygon">
            <a:extLst>
              <a:ext uri="{FF2B5EF4-FFF2-40B4-BE49-F238E27FC236}">
                <a16:creationId xmlns:a16="http://schemas.microsoft.com/office/drawing/2014/main" xmlns="" id="{C53FE66E-5B96-42FE-B369-853B9B74D8D8}"/>
              </a:ext>
            </a:extLst>
          </p:cNvPr>
          <p:cNvSpPr/>
          <p:nvPr/>
        </p:nvSpPr>
        <p:spPr>
          <a:xfrm>
            <a:off x="3648173" y="2007909"/>
            <a:ext cx="4315243" cy="4338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rgbClr val="00AAD6"/>
              </a:gs>
              <a:gs pos="100000">
                <a:srgbClr val="1C698E"/>
              </a:gs>
            </a:gsLst>
            <a:lin ang="2700000"/>
          </a:gradFill>
          <a:ln w="12700">
            <a:miter lim="400000"/>
          </a:ln>
          <a:effectLst>
            <a:outerShdw blurRad="127000" dist="203200" dir="7476341" rotWithShape="0">
              <a:srgbClr val="000000">
                <a:alpha val="32475"/>
              </a:srgbClr>
            </a:outerShdw>
          </a:effectLst>
        </p:spPr>
        <p:txBody>
          <a:bodyPr tIns="45720" bIns="45720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de-DE" sz="3200" dirty="0">
                <a:solidFill>
                  <a:schemeClr val="bg1"/>
                </a:solidFill>
              </a:rPr>
              <a:t>   </a:t>
            </a:r>
            <a:r>
              <a:rPr lang="de-DE" sz="8800" dirty="0">
                <a:solidFill>
                  <a:schemeClr val="bg1"/>
                </a:solidFill>
              </a:rPr>
              <a:t>PHEVOS</a:t>
            </a:r>
          </a:p>
        </p:txBody>
      </p:sp>
      <p:sp>
        <p:nvSpPr>
          <p:cNvPr id="25" name="Circle">
            <a:extLst>
              <a:ext uri="{FF2B5EF4-FFF2-40B4-BE49-F238E27FC236}">
                <a16:creationId xmlns:a16="http://schemas.microsoft.com/office/drawing/2014/main" xmlns="" id="{4A7DA281-EEF5-4125-9B43-83F2BC195EEB}"/>
              </a:ext>
            </a:extLst>
          </p:cNvPr>
          <p:cNvSpPr/>
          <p:nvPr/>
        </p:nvSpPr>
        <p:spPr>
          <a:xfrm>
            <a:off x="9393392" y="2702528"/>
            <a:ext cx="1491126" cy="147443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  <a:effectLst>
            <a:outerShdw blurRad="101600" dist="70920" dir="2412304" rotWithShape="0">
              <a:srgbClr val="000000">
                <a:alpha val="46484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73D204D-E760-4875-8DDF-B3B2A17CEC0A}"/>
              </a:ext>
            </a:extLst>
          </p:cNvPr>
          <p:cNvSpPr txBox="1"/>
          <p:nvPr/>
        </p:nvSpPr>
        <p:spPr>
          <a:xfrm>
            <a:off x="286622" y="1644104"/>
            <a:ext cx="256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C000"/>
                </a:solidFill>
                <a:latin typeface="Avenir Next" panose="020B0503020202020204" pitchFamily="34" charset="0"/>
              </a:rPr>
              <a:t>Web Developer</a:t>
            </a:r>
            <a:endParaRPr lang="en-US" sz="2400" dirty="0">
              <a:solidFill>
                <a:srgbClr val="FFC000"/>
              </a:solidFill>
              <a:latin typeface="Avenir Next" panose="020B0503020202020204" pitchFamily="34" charset="0"/>
            </a:endParaRPr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xmlns="" id="{1EDAD0A8-FD56-48E8-B46B-A2DF0C7B0F5A}"/>
              </a:ext>
            </a:extLst>
          </p:cNvPr>
          <p:cNvSpPr/>
          <p:nvPr/>
        </p:nvSpPr>
        <p:spPr>
          <a:xfrm>
            <a:off x="11217076" y="100399"/>
            <a:ext cx="757113" cy="78581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159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69A4F5A-BAF7-B04E-9777-773CC12B8238}"/>
              </a:ext>
            </a:extLst>
          </p:cNvPr>
          <p:cNvSpPr/>
          <p:nvPr/>
        </p:nvSpPr>
        <p:spPr>
          <a:xfrm>
            <a:off x="5916837" y="1517247"/>
            <a:ext cx="179734" cy="338551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E8EAED"/>
              </a:gs>
              <a:gs pos="99000">
                <a:srgbClr val="D4D9DD"/>
              </a:gs>
            </a:gsLst>
            <a:lin ang="108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99000">
                  <a:srgbClr val="D4D9DD"/>
                </a:gs>
              </a:gsLst>
              <a:lin ang="0" scaled="1"/>
              <a:tileRect/>
            </a:gradFill>
          </a:ln>
          <a:effectLst>
            <a:outerShdw blurRad="228600" dist="76200" algn="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33A52517-3989-1E4C-8BF1-D6160EF83A9A}"/>
              </a:ext>
            </a:extLst>
          </p:cNvPr>
          <p:cNvSpPr/>
          <p:nvPr/>
        </p:nvSpPr>
        <p:spPr>
          <a:xfrm rot="849617" flipH="1">
            <a:off x="6360780" y="1100969"/>
            <a:ext cx="2914576" cy="720833"/>
          </a:xfrm>
          <a:custGeom>
            <a:avLst/>
            <a:gdLst>
              <a:gd name="connsiteX0" fmla="*/ 0 w 2663150"/>
              <a:gd name="connsiteY0" fmla="*/ 0 h 665823"/>
              <a:gd name="connsiteX1" fmla="*/ 2663150 w 2663150"/>
              <a:gd name="connsiteY1" fmla="*/ 0 h 665823"/>
              <a:gd name="connsiteX2" fmla="*/ 2663150 w 2663150"/>
              <a:gd name="connsiteY2" fmla="*/ 665823 h 665823"/>
              <a:gd name="connsiteX3" fmla="*/ 0 w 2663150"/>
              <a:gd name="connsiteY3" fmla="*/ 665823 h 665823"/>
              <a:gd name="connsiteX4" fmla="*/ 0 w 2663150"/>
              <a:gd name="connsiteY4" fmla="*/ 0 h 665823"/>
              <a:gd name="connsiteX0" fmla="*/ 0 w 2663150"/>
              <a:gd name="connsiteY0" fmla="*/ 0 h 665823"/>
              <a:gd name="connsiteX1" fmla="*/ 2663150 w 2663150"/>
              <a:gd name="connsiteY1" fmla="*/ 0 h 665823"/>
              <a:gd name="connsiteX2" fmla="*/ 2663150 w 2663150"/>
              <a:gd name="connsiteY2" fmla="*/ 665823 h 665823"/>
              <a:gd name="connsiteX3" fmla="*/ 69012 w 2663150"/>
              <a:gd name="connsiteY3" fmla="*/ 660073 h 665823"/>
              <a:gd name="connsiteX4" fmla="*/ 0 w 2663150"/>
              <a:gd name="connsiteY4" fmla="*/ 0 h 665823"/>
              <a:gd name="connsiteX0" fmla="*/ 0 w 2663150"/>
              <a:gd name="connsiteY0" fmla="*/ 0 h 665823"/>
              <a:gd name="connsiteX1" fmla="*/ 2191573 w 2663150"/>
              <a:gd name="connsiteY1" fmla="*/ 0 h 665823"/>
              <a:gd name="connsiteX2" fmla="*/ 2663150 w 2663150"/>
              <a:gd name="connsiteY2" fmla="*/ 665823 h 665823"/>
              <a:gd name="connsiteX3" fmla="*/ 69012 w 2663150"/>
              <a:gd name="connsiteY3" fmla="*/ 660073 h 665823"/>
              <a:gd name="connsiteX4" fmla="*/ 0 w 2663150"/>
              <a:gd name="connsiteY4" fmla="*/ 0 h 665823"/>
              <a:gd name="connsiteX0" fmla="*/ 0 w 2668901"/>
              <a:gd name="connsiteY0" fmla="*/ 0 h 660073"/>
              <a:gd name="connsiteX1" fmla="*/ 2191573 w 2668901"/>
              <a:gd name="connsiteY1" fmla="*/ 0 h 660073"/>
              <a:gd name="connsiteX2" fmla="*/ 2668901 w 2668901"/>
              <a:gd name="connsiteY2" fmla="*/ 637069 h 660073"/>
              <a:gd name="connsiteX3" fmla="*/ 69012 w 2668901"/>
              <a:gd name="connsiteY3" fmla="*/ 660073 h 660073"/>
              <a:gd name="connsiteX4" fmla="*/ 0 w 2668901"/>
              <a:gd name="connsiteY4" fmla="*/ 0 h 6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8901" h="660073">
                <a:moveTo>
                  <a:pt x="0" y="0"/>
                </a:moveTo>
                <a:lnTo>
                  <a:pt x="2191573" y="0"/>
                </a:lnTo>
                <a:lnTo>
                  <a:pt x="2668901" y="637069"/>
                </a:lnTo>
                <a:lnTo>
                  <a:pt x="69012" y="6600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tx1">
                  <a:alpha val="41000"/>
                </a:schemeClr>
              </a:gs>
            </a:gsLst>
            <a:lin ang="21594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E45B29-7F0A-8B4E-91E2-3C89D5874E61}"/>
              </a:ext>
            </a:extLst>
          </p:cNvPr>
          <p:cNvSpPr/>
          <p:nvPr/>
        </p:nvSpPr>
        <p:spPr>
          <a:xfrm flipH="1">
            <a:off x="6441056" y="602848"/>
            <a:ext cx="2714495" cy="8051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E8EAED"/>
              </a:gs>
              <a:gs pos="99000">
                <a:srgbClr val="D4D9DD"/>
              </a:gs>
            </a:gsLst>
            <a:path path="circle">
              <a:fillToRect t="100000" r="100000"/>
            </a:path>
            <a:tileRect l="-100000" b="-10000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F0322116-6F72-174A-BC53-A6DA2727CF2C}"/>
              </a:ext>
            </a:extLst>
          </p:cNvPr>
          <p:cNvSpPr/>
          <p:nvPr/>
        </p:nvSpPr>
        <p:spPr>
          <a:xfrm>
            <a:off x="5397207" y="403316"/>
            <a:ext cx="1192696" cy="119269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E8EAED"/>
              </a:gs>
              <a:gs pos="99000">
                <a:srgbClr val="D4D9DD"/>
              </a:gs>
            </a:gsLst>
            <a:path path="circle">
              <a:fillToRect t="100000" r="100000"/>
            </a:path>
            <a:tileRect l="-100000" b="-100000"/>
          </a:gradFill>
          <a:ln w="15875">
            <a:gradFill flip="none" rotWithShape="1">
              <a:gsLst>
                <a:gs pos="0">
                  <a:schemeClr val="bg1"/>
                </a:gs>
                <a:gs pos="99000">
                  <a:srgbClr val="D4D9DD"/>
                </a:gs>
              </a:gsLst>
              <a:lin ang="8100000" scaled="1"/>
              <a:tileRect/>
            </a:gradFill>
          </a:ln>
          <a:effectLst>
            <a:outerShdw blurRad="139700" dist="190500" dir="2700000" sx="95000" sy="9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E4F64B3-EC9D-9D43-A818-C362539AB23E}"/>
              </a:ext>
            </a:extLst>
          </p:cNvPr>
          <p:cNvSpPr/>
          <p:nvPr/>
        </p:nvSpPr>
        <p:spPr>
          <a:xfrm>
            <a:off x="5620744" y="626853"/>
            <a:ext cx="745622" cy="745622"/>
          </a:xfrm>
          <a:prstGeom prst="ellipse">
            <a:avLst/>
          </a:prstGeom>
          <a:ln w="22225">
            <a:gradFill flip="none" rotWithShape="1">
              <a:gsLst>
                <a:gs pos="0">
                  <a:srgbClr val="FFC000"/>
                </a:gs>
                <a:gs pos="72000">
                  <a:srgbClr val="F37922"/>
                </a:gs>
              </a:gsLst>
              <a:lin ang="81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E59006F9-AB0C-5345-952A-3BF452BE06F8}"/>
              </a:ext>
            </a:extLst>
          </p:cNvPr>
          <p:cNvSpPr/>
          <p:nvPr/>
        </p:nvSpPr>
        <p:spPr>
          <a:xfrm>
            <a:off x="4197684" y="602848"/>
            <a:ext cx="839080" cy="805132"/>
          </a:xfrm>
          <a:prstGeom prst="roundRect">
            <a:avLst/>
          </a:prstGeom>
          <a:gradFill flip="none" rotWithShape="1">
            <a:gsLst>
              <a:gs pos="0">
                <a:srgbClr val="FF9F22"/>
              </a:gs>
              <a:gs pos="45000">
                <a:srgbClr val="F8730E"/>
              </a:gs>
              <a:gs pos="98000">
                <a:srgbClr val="FF5609"/>
              </a:gs>
            </a:gsLst>
            <a:lin ang="2700000" scaled="1"/>
            <a:tileRect/>
          </a:gradFill>
          <a:ln w="3175">
            <a:noFill/>
          </a:ln>
          <a:effectLst>
            <a:innerShdw blurRad="63500" dist="50800" dir="189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E2AEEAC2-F966-B54A-8805-E12C8F3DB884}"/>
              </a:ext>
            </a:extLst>
          </p:cNvPr>
          <p:cNvSpPr/>
          <p:nvPr/>
        </p:nvSpPr>
        <p:spPr>
          <a:xfrm rot="849617" flipH="1">
            <a:off x="6360781" y="4065580"/>
            <a:ext cx="2914576" cy="720833"/>
          </a:xfrm>
          <a:custGeom>
            <a:avLst/>
            <a:gdLst>
              <a:gd name="connsiteX0" fmla="*/ 0 w 2663150"/>
              <a:gd name="connsiteY0" fmla="*/ 0 h 665823"/>
              <a:gd name="connsiteX1" fmla="*/ 2663150 w 2663150"/>
              <a:gd name="connsiteY1" fmla="*/ 0 h 665823"/>
              <a:gd name="connsiteX2" fmla="*/ 2663150 w 2663150"/>
              <a:gd name="connsiteY2" fmla="*/ 665823 h 665823"/>
              <a:gd name="connsiteX3" fmla="*/ 0 w 2663150"/>
              <a:gd name="connsiteY3" fmla="*/ 665823 h 665823"/>
              <a:gd name="connsiteX4" fmla="*/ 0 w 2663150"/>
              <a:gd name="connsiteY4" fmla="*/ 0 h 665823"/>
              <a:gd name="connsiteX0" fmla="*/ 0 w 2663150"/>
              <a:gd name="connsiteY0" fmla="*/ 0 h 665823"/>
              <a:gd name="connsiteX1" fmla="*/ 2663150 w 2663150"/>
              <a:gd name="connsiteY1" fmla="*/ 0 h 665823"/>
              <a:gd name="connsiteX2" fmla="*/ 2663150 w 2663150"/>
              <a:gd name="connsiteY2" fmla="*/ 665823 h 665823"/>
              <a:gd name="connsiteX3" fmla="*/ 69012 w 2663150"/>
              <a:gd name="connsiteY3" fmla="*/ 660073 h 665823"/>
              <a:gd name="connsiteX4" fmla="*/ 0 w 2663150"/>
              <a:gd name="connsiteY4" fmla="*/ 0 h 665823"/>
              <a:gd name="connsiteX0" fmla="*/ 0 w 2663150"/>
              <a:gd name="connsiteY0" fmla="*/ 0 h 665823"/>
              <a:gd name="connsiteX1" fmla="*/ 2191573 w 2663150"/>
              <a:gd name="connsiteY1" fmla="*/ 0 h 665823"/>
              <a:gd name="connsiteX2" fmla="*/ 2663150 w 2663150"/>
              <a:gd name="connsiteY2" fmla="*/ 665823 h 665823"/>
              <a:gd name="connsiteX3" fmla="*/ 69012 w 2663150"/>
              <a:gd name="connsiteY3" fmla="*/ 660073 h 665823"/>
              <a:gd name="connsiteX4" fmla="*/ 0 w 2663150"/>
              <a:gd name="connsiteY4" fmla="*/ 0 h 665823"/>
              <a:gd name="connsiteX0" fmla="*/ 0 w 2668901"/>
              <a:gd name="connsiteY0" fmla="*/ 0 h 660073"/>
              <a:gd name="connsiteX1" fmla="*/ 2191573 w 2668901"/>
              <a:gd name="connsiteY1" fmla="*/ 0 h 660073"/>
              <a:gd name="connsiteX2" fmla="*/ 2668901 w 2668901"/>
              <a:gd name="connsiteY2" fmla="*/ 637069 h 660073"/>
              <a:gd name="connsiteX3" fmla="*/ 69012 w 2668901"/>
              <a:gd name="connsiteY3" fmla="*/ 660073 h 660073"/>
              <a:gd name="connsiteX4" fmla="*/ 0 w 2668901"/>
              <a:gd name="connsiteY4" fmla="*/ 0 h 6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8901" h="660073">
                <a:moveTo>
                  <a:pt x="0" y="0"/>
                </a:moveTo>
                <a:lnTo>
                  <a:pt x="2191573" y="0"/>
                </a:lnTo>
                <a:lnTo>
                  <a:pt x="2668901" y="637069"/>
                </a:lnTo>
                <a:lnTo>
                  <a:pt x="69012" y="6600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tx1">
                  <a:alpha val="41000"/>
                </a:schemeClr>
              </a:gs>
            </a:gsLst>
            <a:lin ang="21594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C8DC0D9-275B-2544-8897-6EC23241A83B}"/>
              </a:ext>
            </a:extLst>
          </p:cNvPr>
          <p:cNvSpPr/>
          <p:nvPr/>
        </p:nvSpPr>
        <p:spPr>
          <a:xfrm flipH="1">
            <a:off x="6441057" y="3567459"/>
            <a:ext cx="3272108" cy="8051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E8EAED"/>
              </a:gs>
              <a:gs pos="99000">
                <a:srgbClr val="D4D9DD"/>
              </a:gs>
            </a:gsLst>
            <a:path path="circle">
              <a:fillToRect t="100000" r="100000"/>
            </a:path>
            <a:tileRect l="-100000" b="-10000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9680C92-E850-6C46-B94F-B8826EE7B349}"/>
              </a:ext>
            </a:extLst>
          </p:cNvPr>
          <p:cNvSpPr/>
          <p:nvPr/>
        </p:nvSpPr>
        <p:spPr>
          <a:xfrm>
            <a:off x="5397208" y="3367927"/>
            <a:ext cx="1192696" cy="119269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E8EAED"/>
              </a:gs>
              <a:gs pos="99000">
                <a:srgbClr val="D4D9DD"/>
              </a:gs>
            </a:gsLst>
            <a:path path="circle">
              <a:fillToRect t="100000" r="100000"/>
            </a:path>
            <a:tileRect l="-100000" b="-100000"/>
          </a:gradFill>
          <a:ln w="15875">
            <a:gradFill flip="none" rotWithShape="1">
              <a:gsLst>
                <a:gs pos="0">
                  <a:schemeClr val="bg1"/>
                </a:gs>
                <a:gs pos="99000">
                  <a:srgbClr val="D4D9DD"/>
                </a:gs>
              </a:gsLst>
              <a:lin ang="8100000" scaled="1"/>
              <a:tileRect/>
            </a:gradFill>
          </a:ln>
          <a:effectLst>
            <a:outerShdw blurRad="139700" dist="190500" dir="2700000" sx="95000" sy="9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8BB7DC79-5BDB-784E-8600-530276F575AF}"/>
              </a:ext>
            </a:extLst>
          </p:cNvPr>
          <p:cNvSpPr/>
          <p:nvPr/>
        </p:nvSpPr>
        <p:spPr>
          <a:xfrm>
            <a:off x="5620745" y="3591464"/>
            <a:ext cx="745622" cy="745622"/>
          </a:xfrm>
          <a:prstGeom prst="ellipse">
            <a:avLst/>
          </a:prstGeom>
          <a:ln w="22225">
            <a:gradFill flip="none" rotWithShape="1">
              <a:gsLst>
                <a:gs pos="0">
                  <a:srgbClr val="FF85FF"/>
                </a:gs>
                <a:gs pos="82000">
                  <a:srgbClr val="D0236E"/>
                </a:gs>
              </a:gsLst>
              <a:lin ang="81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xmlns="" id="{A8A7A921-6C7E-334D-91A3-43B214DB5C19}"/>
              </a:ext>
            </a:extLst>
          </p:cNvPr>
          <p:cNvSpPr/>
          <p:nvPr/>
        </p:nvSpPr>
        <p:spPr>
          <a:xfrm>
            <a:off x="4197685" y="3567459"/>
            <a:ext cx="839080" cy="805132"/>
          </a:xfrm>
          <a:prstGeom prst="roundRect">
            <a:avLst/>
          </a:prstGeom>
          <a:gradFill flip="none" rotWithShape="1">
            <a:gsLst>
              <a:gs pos="0">
                <a:srgbClr val="EC5734"/>
              </a:gs>
              <a:gs pos="45000">
                <a:srgbClr val="D93E5A"/>
              </a:gs>
              <a:gs pos="98000">
                <a:srgbClr val="D0236E"/>
              </a:gs>
            </a:gsLst>
            <a:lin ang="2700000" scaled="1"/>
            <a:tileRect/>
          </a:gradFill>
          <a:ln w="3175">
            <a:noFill/>
          </a:ln>
          <a:effectLst>
            <a:innerShdw blurRad="63500" dist="50800" dir="189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C021F27C-74B2-5D4D-925E-F9241D8FF36A}"/>
              </a:ext>
            </a:extLst>
          </p:cNvPr>
          <p:cNvSpPr/>
          <p:nvPr/>
        </p:nvSpPr>
        <p:spPr>
          <a:xfrm rot="20750383">
            <a:off x="2740396" y="2580001"/>
            <a:ext cx="2914576" cy="720833"/>
          </a:xfrm>
          <a:custGeom>
            <a:avLst/>
            <a:gdLst>
              <a:gd name="connsiteX0" fmla="*/ 0 w 2663150"/>
              <a:gd name="connsiteY0" fmla="*/ 0 h 665823"/>
              <a:gd name="connsiteX1" fmla="*/ 2663150 w 2663150"/>
              <a:gd name="connsiteY1" fmla="*/ 0 h 665823"/>
              <a:gd name="connsiteX2" fmla="*/ 2663150 w 2663150"/>
              <a:gd name="connsiteY2" fmla="*/ 665823 h 665823"/>
              <a:gd name="connsiteX3" fmla="*/ 0 w 2663150"/>
              <a:gd name="connsiteY3" fmla="*/ 665823 h 665823"/>
              <a:gd name="connsiteX4" fmla="*/ 0 w 2663150"/>
              <a:gd name="connsiteY4" fmla="*/ 0 h 665823"/>
              <a:gd name="connsiteX0" fmla="*/ 0 w 2663150"/>
              <a:gd name="connsiteY0" fmla="*/ 0 h 665823"/>
              <a:gd name="connsiteX1" fmla="*/ 2663150 w 2663150"/>
              <a:gd name="connsiteY1" fmla="*/ 0 h 665823"/>
              <a:gd name="connsiteX2" fmla="*/ 2663150 w 2663150"/>
              <a:gd name="connsiteY2" fmla="*/ 665823 h 665823"/>
              <a:gd name="connsiteX3" fmla="*/ 69012 w 2663150"/>
              <a:gd name="connsiteY3" fmla="*/ 660073 h 665823"/>
              <a:gd name="connsiteX4" fmla="*/ 0 w 2663150"/>
              <a:gd name="connsiteY4" fmla="*/ 0 h 665823"/>
              <a:gd name="connsiteX0" fmla="*/ 0 w 2663150"/>
              <a:gd name="connsiteY0" fmla="*/ 0 h 665823"/>
              <a:gd name="connsiteX1" fmla="*/ 2191573 w 2663150"/>
              <a:gd name="connsiteY1" fmla="*/ 0 h 665823"/>
              <a:gd name="connsiteX2" fmla="*/ 2663150 w 2663150"/>
              <a:gd name="connsiteY2" fmla="*/ 665823 h 665823"/>
              <a:gd name="connsiteX3" fmla="*/ 69012 w 2663150"/>
              <a:gd name="connsiteY3" fmla="*/ 660073 h 665823"/>
              <a:gd name="connsiteX4" fmla="*/ 0 w 2663150"/>
              <a:gd name="connsiteY4" fmla="*/ 0 h 665823"/>
              <a:gd name="connsiteX0" fmla="*/ 0 w 2668901"/>
              <a:gd name="connsiteY0" fmla="*/ 0 h 660073"/>
              <a:gd name="connsiteX1" fmla="*/ 2191573 w 2668901"/>
              <a:gd name="connsiteY1" fmla="*/ 0 h 660073"/>
              <a:gd name="connsiteX2" fmla="*/ 2668901 w 2668901"/>
              <a:gd name="connsiteY2" fmla="*/ 637069 h 660073"/>
              <a:gd name="connsiteX3" fmla="*/ 69012 w 2668901"/>
              <a:gd name="connsiteY3" fmla="*/ 660073 h 660073"/>
              <a:gd name="connsiteX4" fmla="*/ 0 w 2668901"/>
              <a:gd name="connsiteY4" fmla="*/ 0 h 6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8901" h="660073">
                <a:moveTo>
                  <a:pt x="0" y="0"/>
                </a:moveTo>
                <a:lnTo>
                  <a:pt x="2191573" y="0"/>
                </a:lnTo>
                <a:lnTo>
                  <a:pt x="2668901" y="637069"/>
                </a:lnTo>
                <a:lnTo>
                  <a:pt x="69012" y="6600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tx1">
                  <a:alpha val="41000"/>
                </a:schemeClr>
              </a:gs>
            </a:gsLst>
            <a:lin ang="21594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9AFF395-8D2C-B54E-819B-5FFE191374AF}"/>
              </a:ext>
            </a:extLst>
          </p:cNvPr>
          <p:cNvSpPr/>
          <p:nvPr/>
        </p:nvSpPr>
        <p:spPr>
          <a:xfrm>
            <a:off x="3079102" y="2081880"/>
            <a:ext cx="2344402" cy="8051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E8EAED"/>
              </a:gs>
              <a:gs pos="99000">
                <a:srgbClr val="D4D9DD"/>
              </a:gs>
            </a:gsLst>
            <a:path path="circle">
              <a:fillToRect t="100000" r="100000"/>
            </a:path>
            <a:tileRect l="-100000" b="-10000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B1F3036-BE50-A742-9D66-0AA381073543}"/>
              </a:ext>
            </a:extLst>
          </p:cNvPr>
          <p:cNvSpPr/>
          <p:nvPr/>
        </p:nvSpPr>
        <p:spPr>
          <a:xfrm flipH="1">
            <a:off x="5425849" y="1882348"/>
            <a:ext cx="1192696" cy="119269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E8EAED"/>
              </a:gs>
              <a:gs pos="99000">
                <a:srgbClr val="D4D9DD"/>
              </a:gs>
            </a:gsLst>
            <a:path path="circle">
              <a:fillToRect t="100000" r="100000"/>
            </a:path>
            <a:tileRect l="-100000" b="-100000"/>
          </a:gradFill>
          <a:ln w="15875">
            <a:gradFill flip="none" rotWithShape="1">
              <a:gsLst>
                <a:gs pos="0">
                  <a:schemeClr val="bg1"/>
                </a:gs>
                <a:gs pos="99000">
                  <a:srgbClr val="D4D9DD"/>
                </a:gs>
              </a:gsLst>
              <a:lin ang="8100000" scaled="1"/>
              <a:tileRect/>
            </a:gradFill>
          </a:ln>
          <a:effectLst>
            <a:outerShdw blurRad="139700" dist="190500" dir="2700000" sx="95000" sy="9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9E88D9F-3BB1-4F41-B7D6-6C35D8D7E1ED}"/>
              </a:ext>
            </a:extLst>
          </p:cNvPr>
          <p:cNvSpPr/>
          <p:nvPr/>
        </p:nvSpPr>
        <p:spPr>
          <a:xfrm flipH="1">
            <a:off x="5649386" y="2105885"/>
            <a:ext cx="745622" cy="745622"/>
          </a:xfrm>
          <a:prstGeom prst="ellipse">
            <a:avLst/>
          </a:prstGeom>
          <a:ln w="22225">
            <a:gradFill flip="none" rotWithShape="1">
              <a:gsLst>
                <a:gs pos="0">
                  <a:srgbClr val="92D050"/>
                </a:gs>
                <a:gs pos="82000">
                  <a:srgbClr val="25B39B"/>
                </a:gs>
              </a:gsLst>
              <a:lin ang="81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E39DD240-A6C4-2F44-B8FA-D60E53049CA2}"/>
              </a:ext>
            </a:extLst>
          </p:cNvPr>
          <p:cNvSpPr/>
          <p:nvPr/>
        </p:nvSpPr>
        <p:spPr>
          <a:xfrm flipH="1">
            <a:off x="6978988" y="2081880"/>
            <a:ext cx="839080" cy="805132"/>
          </a:xfrm>
          <a:prstGeom prst="roundRect">
            <a:avLst/>
          </a:prstGeom>
          <a:gradFill flip="none" rotWithShape="1">
            <a:gsLst>
              <a:gs pos="0">
                <a:srgbClr val="80C360"/>
              </a:gs>
              <a:gs pos="45000">
                <a:srgbClr val="18B09F"/>
              </a:gs>
              <a:gs pos="98000">
                <a:srgbClr val="07A0D6"/>
              </a:gs>
            </a:gsLst>
            <a:lin ang="2700000" scaled="1"/>
            <a:tileRect/>
          </a:gradFill>
          <a:ln w="3175">
            <a:noFill/>
          </a:ln>
          <a:effectLst>
            <a:innerShdw blurRad="63500" dist="50800" dir="189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xmlns="" id="{41774786-8517-C14E-8283-567969AC297C}"/>
              </a:ext>
            </a:extLst>
          </p:cNvPr>
          <p:cNvSpPr/>
          <p:nvPr/>
        </p:nvSpPr>
        <p:spPr>
          <a:xfrm rot="20750383">
            <a:off x="2733026" y="5525726"/>
            <a:ext cx="2914576" cy="720833"/>
          </a:xfrm>
          <a:custGeom>
            <a:avLst/>
            <a:gdLst>
              <a:gd name="connsiteX0" fmla="*/ 0 w 2663150"/>
              <a:gd name="connsiteY0" fmla="*/ 0 h 665823"/>
              <a:gd name="connsiteX1" fmla="*/ 2663150 w 2663150"/>
              <a:gd name="connsiteY1" fmla="*/ 0 h 665823"/>
              <a:gd name="connsiteX2" fmla="*/ 2663150 w 2663150"/>
              <a:gd name="connsiteY2" fmla="*/ 665823 h 665823"/>
              <a:gd name="connsiteX3" fmla="*/ 0 w 2663150"/>
              <a:gd name="connsiteY3" fmla="*/ 665823 h 665823"/>
              <a:gd name="connsiteX4" fmla="*/ 0 w 2663150"/>
              <a:gd name="connsiteY4" fmla="*/ 0 h 665823"/>
              <a:gd name="connsiteX0" fmla="*/ 0 w 2663150"/>
              <a:gd name="connsiteY0" fmla="*/ 0 h 665823"/>
              <a:gd name="connsiteX1" fmla="*/ 2663150 w 2663150"/>
              <a:gd name="connsiteY1" fmla="*/ 0 h 665823"/>
              <a:gd name="connsiteX2" fmla="*/ 2663150 w 2663150"/>
              <a:gd name="connsiteY2" fmla="*/ 665823 h 665823"/>
              <a:gd name="connsiteX3" fmla="*/ 69012 w 2663150"/>
              <a:gd name="connsiteY3" fmla="*/ 660073 h 665823"/>
              <a:gd name="connsiteX4" fmla="*/ 0 w 2663150"/>
              <a:gd name="connsiteY4" fmla="*/ 0 h 665823"/>
              <a:gd name="connsiteX0" fmla="*/ 0 w 2663150"/>
              <a:gd name="connsiteY0" fmla="*/ 0 h 665823"/>
              <a:gd name="connsiteX1" fmla="*/ 2191573 w 2663150"/>
              <a:gd name="connsiteY1" fmla="*/ 0 h 665823"/>
              <a:gd name="connsiteX2" fmla="*/ 2663150 w 2663150"/>
              <a:gd name="connsiteY2" fmla="*/ 665823 h 665823"/>
              <a:gd name="connsiteX3" fmla="*/ 69012 w 2663150"/>
              <a:gd name="connsiteY3" fmla="*/ 660073 h 665823"/>
              <a:gd name="connsiteX4" fmla="*/ 0 w 2663150"/>
              <a:gd name="connsiteY4" fmla="*/ 0 h 665823"/>
              <a:gd name="connsiteX0" fmla="*/ 0 w 2668901"/>
              <a:gd name="connsiteY0" fmla="*/ 0 h 660073"/>
              <a:gd name="connsiteX1" fmla="*/ 2191573 w 2668901"/>
              <a:gd name="connsiteY1" fmla="*/ 0 h 660073"/>
              <a:gd name="connsiteX2" fmla="*/ 2668901 w 2668901"/>
              <a:gd name="connsiteY2" fmla="*/ 637069 h 660073"/>
              <a:gd name="connsiteX3" fmla="*/ 69012 w 2668901"/>
              <a:gd name="connsiteY3" fmla="*/ 660073 h 660073"/>
              <a:gd name="connsiteX4" fmla="*/ 0 w 2668901"/>
              <a:gd name="connsiteY4" fmla="*/ 0 h 6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8901" h="660073">
                <a:moveTo>
                  <a:pt x="0" y="0"/>
                </a:moveTo>
                <a:lnTo>
                  <a:pt x="2191573" y="0"/>
                </a:lnTo>
                <a:lnTo>
                  <a:pt x="2668901" y="637069"/>
                </a:lnTo>
                <a:lnTo>
                  <a:pt x="69012" y="6600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tx1">
                  <a:alpha val="41000"/>
                </a:schemeClr>
              </a:gs>
            </a:gsLst>
            <a:lin ang="21594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832C9E1-3FD8-6146-8BDE-0D052AAB6ECC}"/>
              </a:ext>
            </a:extLst>
          </p:cNvPr>
          <p:cNvSpPr/>
          <p:nvPr/>
        </p:nvSpPr>
        <p:spPr>
          <a:xfrm>
            <a:off x="2564966" y="5027605"/>
            <a:ext cx="3002360" cy="8051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E8EAED"/>
              </a:gs>
              <a:gs pos="99000">
                <a:srgbClr val="D4D9DD"/>
              </a:gs>
            </a:gsLst>
            <a:path path="circle">
              <a:fillToRect t="100000" r="100000"/>
            </a:path>
            <a:tileRect l="-100000" b="-10000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32EB44F6-1B5E-094F-A642-F77B004D9534}"/>
              </a:ext>
            </a:extLst>
          </p:cNvPr>
          <p:cNvSpPr/>
          <p:nvPr/>
        </p:nvSpPr>
        <p:spPr>
          <a:xfrm flipH="1">
            <a:off x="5418479" y="4828073"/>
            <a:ext cx="1192696" cy="119269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E8EAED"/>
              </a:gs>
              <a:gs pos="99000">
                <a:srgbClr val="D4D9DD"/>
              </a:gs>
            </a:gsLst>
            <a:path path="circle">
              <a:fillToRect t="100000" r="100000"/>
            </a:path>
            <a:tileRect l="-100000" b="-100000"/>
          </a:gradFill>
          <a:ln w="15875">
            <a:gradFill flip="none" rotWithShape="1">
              <a:gsLst>
                <a:gs pos="0">
                  <a:schemeClr val="bg1"/>
                </a:gs>
                <a:gs pos="99000">
                  <a:srgbClr val="D4D9DD"/>
                </a:gs>
              </a:gsLst>
              <a:lin ang="8100000" scaled="1"/>
              <a:tileRect/>
            </a:gradFill>
          </a:ln>
          <a:effectLst>
            <a:outerShdw blurRad="139700" dist="190500" dir="2700000" sx="95000" sy="9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0E7B9E1-6527-3A43-9A0D-E68019DEF366}"/>
              </a:ext>
            </a:extLst>
          </p:cNvPr>
          <p:cNvSpPr/>
          <p:nvPr/>
        </p:nvSpPr>
        <p:spPr>
          <a:xfrm flipH="1">
            <a:off x="5642016" y="5051610"/>
            <a:ext cx="745622" cy="745622"/>
          </a:xfrm>
          <a:prstGeom prst="ellipse">
            <a:avLst/>
          </a:prstGeom>
          <a:ln w="22225">
            <a:gradFill flip="none" rotWithShape="1">
              <a:gsLst>
                <a:gs pos="0">
                  <a:srgbClr val="00B0F0"/>
                </a:gs>
                <a:gs pos="74000">
                  <a:srgbClr val="0177C1"/>
                </a:gs>
              </a:gsLst>
              <a:lin ang="81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xmlns="" id="{214622DF-16EA-4444-8921-AB86FF5A609B}"/>
              </a:ext>
            </a:extLst>
          </p:cNvPr>
          <p:cNvSpPr/>
          <p:nvPr/>
        </p:nvSpPr>
        <p:spPr>
          <a:xfrm flipH="1">
            <a:off x="6971618" y="5027605"/>
            <a:ext cx="839080" cy="805132"/>
          </a:xfrm>
          <a:prstGeom prst="roundRect">
            <a:avLst/>
          </a:prstGeom>
          <a:gradFill flip="none" rotWithShape="1">
            <a:gsLst>
              <a:gs pos="0">
                <a:srgbClr val="0997DB"/>
              </a:gs>
              <a:gs pos="45000">
                <a:srgbClr val="0177C1"/>
              </a:gs>
              <a:gs pos="98000">
                <a:srgbClr val="0059AB"/>
              </a:gs>
            </a:gsLst>
            <a:lin ang="2700000" scaled="1"/>
            <a:tileRect/>
          </a:gradFill>
          <a:ln w="3175">
            <a:noFill/>
          </a:ln>
          <a:effectLst>
            <a:innerShdw blurRad="63500" dist="50800" dir="189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9BE75A4-27EF-6843-A6EC-0C13B52B5298}"/>
              </a:ext>
            </a:extLst>
          </p:cNvPr>
          <p:cNvSpPr txBox="1"/>
          <p:nvPr/>
        </p:nvSpPr>
        <p:spPr>
          <a:xfrm>
            <a:off x="7644206" y="664589"/>
            <a:ext cx="1374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37922"/>
                </a:solidFill>
                <a:latin typeface="Avenir Next" panose="020B0503020202020204" pitchFamily="34" charset="0"/>
              </a:rPr>
              <a:t>EVENT ORGANIZE </a:t>
            </a:r>
            <a:endParaRPr lang="en-US" sz="2000" dirty="0">
              <a:solidFill>
                <a:srgbClr val="F37922"/>
              </a:solidFill>
              <a:latin typeface="Avenir Next" panose="020B0503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5D39EC8-5FC9-A940-8CA1-9A9DFAA82535}"/>
              </a:ext>
            </a:extLst>
          </p:cNvPr>
          <p:cNvSpPr txBox="1"/>
          <p:nvPr/>
        </p:nvSpPr>
        <p:spPr>
          <a:xfrm>
            <a:off x="6458589" y="769741"/>
            <a:ext cx="1165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F37922"/>
                </a:solidFill>
                <a:latin typeface="Impact" panose="020B0806030902050204" pitchFamily="34" charset="0"/>
              </a:rPr>
              <a:t>CHARLIE</a:t>
            </a:r>
            <a:endParaRPr lang="en-US" sz="2000" dirty="0">
              <a:solidFill>
                <a:srgbClr val="F37922"/>
              </a:solidFill>
              <a:latin typeface="Impact" panose="020B080603090205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ADDDDF6-B8F7-7243-BCCD-2542B4FB7014}"/>
              </a:ext>
            </a:extLst>
          </p:cNvPr>
          <p:cNvCxnSpPr/>
          <p:nvPr/>
        </p:nvCxnSpPr>
        <p:spPr>
          <a:xfrm>
            <a:off x="7604723" y="707814"/>
            <a:ext cx="0" cy="4966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09797AF-76A5-7B48-B0F3-699FD50BC566}"/>
              </a:ext>
            </a:extLst>
          </p:cNvPr>
          <p:cNvSpPr txBox="1"/>
          <p:nvPr/>
        </p:nvSpPr>
        <p:spPr>
          <a:xfrm>
            <a:off x="4197684" y="1124844"/>
            <a:ext cx="851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alpha val="70000"/>
                  </a:schemeClr>
                </a:solidFill>
                <a:latin typeface="Avenir Next" panose="020B0503020202020204" pitchFamily="34" charset="0"/>
              </a:rPr>
              <a:t>OPTION 01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03A09539-5548-B84F-B25A-089F54A051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25" y="660315"/>
            <a:ext cx="457796" cy="46452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B4DFE67-4601-BE43-9FEA-1DEBF78F646D}"/>
              </a:ext>
            </a:extLst>
          </p:cNvPr>
          <p:cNvSpPr txBox="1"/>
          <p:nvPr/>
        </p:nvSpPr>
        <p:spPr>
          <a:xfrm>
            <a:off x="3955348" y="2142867"/>
            <a:ext cx="147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5B39B"/>
                </a:solidFill>
                <a:latin typeface="Avenir Next" panose="020B0503020202020204" pitchFamily="34" charset="0"/>
              </a:rPr>
              <a:t>PHOTO UPLOAD</a:t>
            </a:r>
            <a:endParaRPr lang="en-US" dirty="0">
              <a:solidFill>
                <a:srgbClr val="25B39B"/>
              </a:solidFill>
              <a:latin typeface="Avenir Next" panose="020B0503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E170059-114E-0E4A-9F9C-D2E52CBF4C45}"/>
              </a:ext>
            </a:extLst>
          </p:cNvPr>
          <p:cNvSpPr txBox="1"/>
          <p:nvPr/>
        </p:nvSpPr>
        <p:spPr>
          <a:xfrm>
            <a:off x="3176411" y="2296868"/>
            <a:ext cx="76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25B39B"/>
                </a:solidFill>
                <a:latin typeface="Impact" panose="020B0806030902050204" pitchFamily="34" charset="0"/>
              </a:rPr>
              <a:t>ALICE</a:t>
            </a:r>
            <a:endParaRPr lang="en-US" sz="2000" dirty="0">
              <a:solidFill>
                <a:srgbClr val="25B39B"/>
              </a:solidFill>
              <a:latin typeface="Impact" panose="020B080603090205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E78197C0-3135-A349-99BB-959C73F7B84F}"/>
              </a:ext>
            </a:extLst>
          </p:cNvPr>
          <p:cNvCxnSpPr/>
          <p:nvPr/>
        </p:nvCxnSpPr>
        <p:spPr>
          <a:xfrm>
            <a:off x="3979552" y="2225929"/>
            <a:ext cx="0" cy="4966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AC98249-9A97-F54E-A67C-90B24BE1BD8C}"/>
              </a:ext>
            </a:extLst>
          </p:cNvPr>
          <p:cNvSpPr txBox="1"/>
          <p:nvPr/>
        </p:nvSpPr>
        <p:spPr>
          <a:xfrm>
            <a:off x="4190170" y="4105204"/>
            <a:ext cx="851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alpha val="70000"/>
                  </a:schemeClr>
                </a:solidFill>
                <a:latin typeface="Avenir Next" panose="020B0503020202020204" pitchFamily="34" charset="0"/>
              </a:rPr>
              <a:t>OPTION 03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AD70BA6E-1702-6349-AD09-EAA270BFBD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11" y="3640724"/>
            <a:ext cx="457796" cy="46443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8D971EE-A7A4-4648-B011-3FA1F49C0864}"/>
              </a:ext>
            </a:extLst>
          </p:cNvPr>
          <p:cNvSpPr txBox="1"/>
          <p:nvPr/>
        </p:nvSpPr>
        <p:spPr>
          <a:xfrm>
            <a:off x="6976402" y="2624397"/>
            <a:ext cx="851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alpha val="70000"/>
                  </a:schemeClr>
                </a:solidFill>
                <a:latin typeface="Avenir Next" panose="020B0503020202020204" pitchFamily="34" charset="0"/>
              </a:rPr>
              <a:t>OPTION 02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5DB7852B-86D4-2140-BC94-BDF34526A4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843" y="2175951"/>
            <a:ext cx="457796" cy="43236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67DE3F0-D40F-034F-BD49-BF3EA384D33C}"/>
              </a:ext>
            </a:extLst>
          </p:cNvPr>
          <p:cNvSpPr txBox="1"/>
          <p:nvPr/>
        </p:nvSpPr>
        <p:spPr>
          <a:xfrm>
            <a:off x="5714441" y="2553411"/>
            <a:ext cx="610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OPTION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929E36C-A903-3549-91BF-AA38A82F08C2}"/>
              </a:ext>
            </a:extLst>
          </p:cNvPr>
          <p:cNvSpPr txBox="1"/>
          <p:nvPr/>
        </p:nvSpPr>
        <p:spPr>
          <a:xfrm rot="10800000" flipV="1">
            <a:off x="3527237" y="5138306"/>
            <a:ext cx="195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177C1"/>
                </a:solidFill>
                <a:latin typeface="Avenir Next" panose="020B0503020202020204" pitchFamily="34" charset="0"/>
              </a:rPr>
              <a:t>SEARCH FOR AN EVENT</a:t>
            </a:r>
            <a:endParaRPr lang="en-US" dirty="0">
              <a:solidFill>
                <a:srgbClr val="0177C1"/>
              </a:solidFill>
              <a:latin typeface="Avenir Next" panose="020B0503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072EEEE-3F58-7F40-A888-D6AC84D42C36}"/>
              </a:ext>
            </a:extLst>
          </p:cNvPr>
          <p:cNvSpPr txBox="1"/>
          <p:nvPr/>
        </p:nvSpPr>
        <p:spPr>
          <a:xfrm>
            <a:off x="2689134" y="5180173"/>
            <a:ext cx="89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177C1"/>
                </a:solidFill>
                <a:latin typeface="Impact" panose="020B0806030902050204" pitchFamily="34" charset="0"/>
              </a:rPr>
              <a:t>BOB</a:t>
            </a:r>
            <a:endParaRPr lang="en-US" sz="2800" dirty="0">
              <a:solidFill>
                <a:srgbClr val="0177C1"/>
              </a:solidFill>
              <a:latin typeface="Impact" panose="020B080603090205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C7E94A21-112A-F94D-A0E3-2283EC7FBB4D}"/>
              </a:ext>
            </a:extLst>
          </p:cNvPr>
          <p:cNvCxnSpPr/>
          <p:nvPr/>
        </p:nvCxnSpPr>
        <p:spPr>
          <a:xfrm>
            <a:off x="3527237" y="5238060"/>
            <a:ext cx="0" cy="4966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966E7D4-0743-D340-9BC4-41E1557B875F}"/>
              </a:ext>
            </a:extLst>
          </p:cNvPr>
          <p:cNvSpPr txBox="1"/>
          <p:nvPr/>
        </p:nvSpPr>
        <p:spPr>
          <a:xfrm>
            <a:off x="6978754" y="5578048"/>
            <a:ext cx="851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alpha val="70000"/>
                  </a:schemeClr>
                </a:solidFill>
                <a:latin typeface="Avenir Next" panose="020B0503020202020204" pitchFamily="34" charset="0"/>
              </a:rPr>
              <a:t>OPTION 04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212FD1D9-E087-3841-A6E6-71D624FB3C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95" y="5126557"/>
            <a:ext cx="457796" cy="43845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E0FD4D4-2045-1440-9221-A204545E8ADA}"/>
              </a:ext>
            </a:extLst>
          </p:cNvPr>
          <p:cNvSpPr txBox="1"/>
          <p:nvPr/>
        </p:nvSpPr>
        <p:spPr>
          <a:xfrm>
            <a:off x="7657373" y="3755849"/>
            <a:ext cx="218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0216B"/>
                </a:solidFill>
                <a:latin typeface="Avenir Next" panose="020B0503020202020204" pitchFamily="34" charset="0"/>
              </a:rPr>
              <a:t>INVITE ATTENDEE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93CBE7E-3F04-EC47-8DBD-1ACC154228EE}"/>
              </a:ext>
            </a:extLst>
          </p:cNvPr>
          <p:cNvSpPr txBox="1"/>
          <p:nvPr/>
        </p:nvSpPr>
        <p:spPr>
          <a:xfrm>
            <a:off x="6486739" y="3714534"/>
            <a:ext cx="1203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D0216B"/>
                </a:solidFill>
                <a:latin typeface="Impact" panose="020B0806030902050204" pitchFamily="34" charset="0"/>
              </a:rPr>
              <a:t>DAVE</a:t>
            </a:r>
            <a:endParaRPr lang="en-US" sz="2800" dirty="0">
              <a:solidFill>
                <a:srgbClr val="D0216B"/>
              </a:solidFill>
              <a:latin typeface="Impact" panose="020B080603090205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7E83229A-D146-C54E-AC9D-CE5C27EB543E}"/>
              </a:ext>
            </a:extLst>
          </p:cNvPr>
          <p:cNvCxnSpPr/>
          <p:nvPr/>
        </p:nvCxnSpPr>
        <p:spPr>
          <a:xfrm>
            <a:off x="7604723" y="3703988"/>
            <a:ext cx="0" cy="4966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oogle Shape;279;p22">
            <a:extLst>
              <a:ext uri="{FF2B5EF4-FFF2-40B4-BE49-F238E27FC236}">
                <a16:creationId xmlns:a16="http://schemas.microsoft.com/office/drawing/2014/main" xmlns="" id="{8B534908-58E7-406C-8661-A6E9B6934BB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5300" y="381523"/>
            <a:ext cx="1203150" cy="12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76;p22">
            <a:extLst>
              <a:ext uri="{FF2B5EF4-FFF2-40B4-BE49-F238E27FC236}">
                <a16:creationId xmlns:a16="http://schemas.microsoft.com/office/drawing/2014/main" xmlns="" id="{13D98141-1EBB-46E5-9ABC-FC7296B4FF9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9379" y="1913213"/>
            <a:ext cx="1130525" cy="11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78;p22">
            <a:extLst>
              <a:ext uri="{FF2B5EF4-FFF2-40B4-BE49-F238E27FC236}">
                <a16:creationId xmlns:a16="http://schemas.microsoft.com/office/drawing/2014/main" xmlns="" id="{B2A3249E-4C6D-48FE-AECC-FCC67F9C451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3701" y="3361380"/>
            <a:ext cx="1203141" cy="118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277;p22">
            <a:extLst>
              <a:ext uri="{FF2B5EF4-FFF2-40B4-BE49-F238E27FC236}">
                <a16:creationId xmlns:a16="http://schemas.microsoft.com/office/drawing/2014/main" xmlns="" id="{7CCDDB07-087C-45C7-B566-A0349CBAE9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56878" y="4853692"/>
            <a:ext cx="1099651" cy="112789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Circle">
            <a:extLst>
              <a:ext uri="{FF2B5EF4-FFF2-40B4-BE49-F238E27FC236}">
                <a16:creationId xmlns:a16="http://schemas.microsoft.com/office/drawing/2014/main" xmlns="" id="{CAC1C440-5801-4FD8-8C7B-26AF7F254D7D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2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Rounded Rectangle"/>
          <p:cNvSpPr/>
          <p:nvPr/>
        </p:nvSpPr>
        <p:spPr>
          <a:xfrm>
            <a:off x="7587984" y="2118398"/>
            <a:ext cx="821810" cy="1381500"/>
          </a:xfrm>
          <a:prstGeom prst="roundRect">
            <a:avLst>
              <a:gd name="adj" fmla="val 14129"/>
            </a:avLst>
          </a:prstGeom>
          <a:solidFill>
            <a:srgbClr val="794C0C"/>
          </a:solidFill>
          <a:ln w="12700">
            <a:miter lim="400000"/>
          </a:ln>
          <a:effectLst>
            <a:outerShdw blurRad="203200" dist="228600" dir="8890792" rotWithShape="0">
              <a:srgbClr val="000000">
                <a:alpha val="23507"/>
              </a:srgbClr>
            </a:outerShdw>
          </a:effectLst>
        </p:spPr>
        <p:txBody>
          <a:bodyPr lIns="45719" tIns="45719" rIns="45719" bIns="45719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475" name="Rounded Rectangle"/>
          <p:cNvSpPr/>
          <p:nvPr/>
        </p:nvSpPr>
        <p:spPr>
          <a:xfrm>
            <a:off x="7587984" y="692510"/>
            <a:ext cx="821810" cy="1381500"/>
          </a:xfrm>
          <a:prstGeom prst="roundRect">
            <a:avLst>
              <a:gd name="adj" fmla="val 14129"/>
            </a:avLst>
          </a:prstGeom>
          <a:solidFill>
            <a:srgbClr val="7C2C21"/>
          </a:solidFill>
          <a:ln w="12700">
            <a:miter lim="400000"/>
          </a:ln>
          <a:effectLst>
            <a:outerShdw blurRad="203200" dist="228600" dir="8890792" rotWithShape="0">
              <a:srgbClr val="000000">
                <a:alpha val="23507"/>
              </a:srgbClr>
            </a:outerShdw>
          </a:effectLst>
        </p:spPr>
        <p:txBody>
          <a:bodyPr lIns="45719" tIns="45719" rIns="45719" bIns="45719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477" name="Rectangle"/>
          <p:cNvSpPr/>
          <p:nvPr/>
        </p:nvSpPr>
        <p:spPr>
          <a:xfrm>
            <a:off x="3958776" y="953470"/>
            <a:ext cx="4413448" cy="884968"/>
          </a:xfrm>
          <a:prstGeom prst="rect">
            <a:avLst/>
          </a:prstGeom>
          <a:gradFill>
            <a:gsLst>
              <a:gs pos="69000">
                <a:srgbClr val="F8FCFF"/>
              </a:gs>
              <a:gs pos="99000">
                <a:srgbClr val="B8BCC0"/>
              </a:gs>
            </a:gsLst>
            <a:lin ang="17400000"/>
          </a:gradFill>
          <a:ln w="12700">
            <a:miter lim="400000"/>
          </a:ln>
          <a:effectLst>
            <a:outerShdw blurRad="203200" dist="228600" dir="2118751" rotWithShape="0">
              <a:srgbClr val="000000">
                <a:alpha val="23507"/>
              </a:srgbClr>
            </a:outerShdw>
          </a:effectLst>
        </p:spPr>
        <p:txBody>
          <a:bodyPr lIns="45719" tIns="45719" rIns="45719" bIns="45719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479" name="TextBox 52"/>
          <p:cNvSpPr txBox="1"/>
          <p:nvPr/>
        </p:nvSpPr>
        <p:spPr>
          <a:xfrm>
            <a:off x="4369022" y="1174674"/>
            <a:ext cx="3474807" cy="461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2800" b="0">
                <a:solidFill>
                  <a:srgbClr val="DA2C2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de-DE" sz="2400" dirty="0"/>
              <a:t>PERMISSION GRANTING</a:t>
            </a:r>
            <a:r>
              <a:rPr sz="2400" dirty="0"/>
              <a:t>     </a:t>
            </a:r>
          </a:p>
        </p:txBody>
      </p:sp>
      <p:sp>
        <p:nvSpPr>
          <p:cNvPr id="484" name="TextBox 52"/>
          <p:cNvSpPr txBox="1"/>
          <p:nvPr/>
        </p:nvSpPr>
        <p:spPr>
          <a:xfrm>
            <a:off x="1026367" y="352318"/>
            <a:ext cx="2214091" cy="49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defTabSz="1828800">
              <a:defRPr sz="5200" b="0">
                <a:solidFill>
                  <a:srgbClr val="535353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r>
              <a:rPr lang="de-DE" sz="2600" dirty="0"/>
              <a:t>ADVANTAGES</a:t>
            </a:r>
            <a:endParaRPr sz="2600" dirty="0"/>
          </a:p>
        </p:txBody>
      </p:sp>
      <p:sp>
        <p:nvSpPr>
          <p:cNvPr id="486" name="Rectangle"/>
          <p:cNvSpPr/>
          <p:nvPr/>
        </p:nvSpPr>
        <p:spPr>
          <a:xfrm>
            <a:off x="3958776" y="2365941"/>
            <a:ext cx="4413448" cy="884968"/>
          </a:xfrm>
          <a:prstGeom prst="rect">
            <a:avLst/>
          </a:prstGeom>
          <a:gradFill>
            <a:gsLst>
              <a:gs pos="69000">
                <a:srgbClr val="F8FCFF"/>
              </a:gs>
              <a:gs pos="99000">
                <a:srgbClr val="B8BCC0"/>
              </a:gs>
            </a:gsLst>
            <a:lin ang="17400000"/>
          </a:gradFill>
          <a:ln w="12700">
            <a:miter lim="400000"/>
          </a:ln>
          <a:effectLst>
            <a:outerShdw blurRad="203200" dist="228600" dir="2118751" rotWithShape="0">
              <a:srgbClr val="000000">
                <a:alpha val="23507"/>
              </a:srgbClr>
            </a:outerShdw>
          </a:effectLst>
        </p:spPr>
        <p:txBody>
          <a:bodyPr lIns="45719" tIns="45719" rIns="45719" bIns="45719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488" name="TextBox 52"/>
          <p:cNvSpPr txBox="1"/>
          <p:nvPr/>
        </p:nvSpPr>
        <p:spPr>
          <a:xfrm>
            <a:off x="4348172" y="2587145"/>
            <a:ext cx="3294771" cy="400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2800" b="0">
                <a:solidFill>
                  <a:srgbClr val="F0922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de-DE" sz="2000" dirty="0"/>
              <a:t>NO USER DATA COLLECTION</a:t>
            </a:r>
            <a:r>
              <a:rPr sz="2000" dirty="0"/>
              <a:t>     </a:t>
            </a:r>
          </a:p>
        </p:txBody>
      </p:sp>
      <p:sp>
        <p:nvSpPr>
          <p:cNvPr id="489" name="TextBox 34"/>
          <p:cNvSpPr txBox="1"/>
          <p:nvPr/>
        </p:nvSpPr>
        <p:spPr>
          <a:xfrm>
            <a:off x="4369023" y="2627315"/>
            <a:ext cx="397679" cy="482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defTabSz="1828800">
              <a:defRPr sz="5400" b="0">
                <a:solidFill>
                  <a:srgbClr val="F0922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endParaRPr sz="2700" dirty="0"/>
          </a:p>
        </p:txBody>
      </p:sp>
      <p:sp>
        <p:nvSpPr>
          <p:cNvPr id="491" name="Rounded Rectangle"/>
          <p:cNvSpPr/>
          <p:nvPr/>
        </p:nvSpPr>
        <p:spPr>
          <a:xfrm>
            <a:off x="7566327" y="3542840"/>
            <a:ext cx="821810" cy="1381499"/>
          </a:xfrm>
          <a:prstGeom prst="roundRect">
            <a:avLst>
              <a:gd name="adj" fmla="val 14129"/>
            </a:avLst>
          </a:prstGeom>
          <a:solidFill>
            <a:srgbClr val="185359"/>
          </a:solidFill>
          <a:ln w="12700">
            <a:miter lim="400000"/>
          </a:ln>
          <a:effectLst>
            <a:outerShdw blurRad="203200" dist="228600" dir="8890792" rotWithShape="0">
              <a:srgbClr val="000000">
                <a:alpha val="23507"/>
              </a:srgbClr>
            </a:outerShdw>
          </a:effectLst>
        </p:spPr>
        <p:txBody>
          <a:bodyPr lIns="45719" tIns="45719" rIns="45719" bIns="45719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492" name="Rectangle"/>
          <p:cNvSpPr/>
          <p:nvPr/>
        </p:nvSpPr>
        <p:spPr>
          <a:xfrm>
            <a:off x="3958776" y="3790382"/>
            <a:ext cx="4413448" cy="884968"/>
          </a:xfrm>
          <a:prstGeom prst="rect">
            <a:avLst/>
          </a:prstGeom>
          <a:gradFill>
            <a:gsLst>
              <a:gs pos="69000">
                <a:srgbClr val="F8FCFF"/>
              </a:gs>
              <a:gs pos="99000">
                <a:srgbClr val="B8BCC0"/>
              </a:gs>
            </a:gsLst>
            <a:lin ang="17400000"/>
          </a:gradFill>
          <a:ln w="12700">
            <a:miter lim="400000"/>
          </a:ln>
          <a:effectLst>
            <a:outerShdw blurRad="203200" dist="228600" dir="2118751" rotWithShape="0">
              <a:srgbClr val="000000">
                <a:alpha val="23507"/>
              </a:srgbClr>
            </a:outerShdw>
          </a:effectLst>
        </p:spPr>
        <p:txBody>
          <a:bodyPr lIns="45719" tIns="45719" rIns="45719" bIns="45719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494" name="TextBox 52"/>
          <p:cNvSpPr txBox="1"/>
          <p:nvPr/>
        </p:nvSpPr>
        <p:spPr>
          <a:xfrm>
            <a:off x="4506686" y="4011586"/>
            <a:ext cx="2465655" cy="400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2800" b="0">
                <a:solidFill>
                  <a:srgbClr val="4BA7B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de-DE" sz="2000" dirty="0"/>
              <a:t>FETCHING FRIENDS</a:t>
            </a:r>
            <a:r>
              <a:rPr sz="2000" dirty="0"/>
              <a:t>     </a:t>
            </a:r>
          </a:p>
        </p:txBody>
      </p:sp>
      <p:grpSp>
        <p:nvGrpSpPr>
          <p:cNvPr id="499" name="Group"/>
          <p:cNvGrpSpPr/>
          <p:nvPr/>
        </p:nvGrpSpPr>
        <p:grpSpPr>
          <a:xfrm>
            <a:off x="7658857" y="3541394"/>
            <a:ext cx="1244629" cy="1380550"/>
            <a:chOff x="0" y="0"/>
            <a:chExt cx="2489257" cy="2761099"/>
          </a:xfrm>
        </p:grpSpPr>
        <p:sp>
          <p:nvSpPr>
            <p:cNvPr id="497" name="Shape"/>
            <p:cNvSpPr/>
            <p:nvPr/>
          </p:nvSpPr>
          <p:spPr>
            <a:xfrm rot="10800000" flipH="1">
              <a:off x="0" y="1370856"/>
              <a:ext cx="2488865" cy="139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778" y="0"/>
                  </a:lnTo>
                  <a:lnTo>
                    <a:pt x="21600" y="21600"/>
                  </a:lnTo>
                  <a:lnTo>
                    <a:pt x="9980" y="214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987">
                  <a:srgbClr val="206269"/>
                </a:gs>
                <a:gs pos="17836">
                  <a:srgbClr val="2C848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498" name="Shape"/>
            <p:cNvSpPr/>
            <p:nvPr/>
          </p:nvSpPr>
          <p:spPr>
            <a:xfrm>
              <a:off x="0" y="0"/>
              <a:ext cx="2489258" cy="1380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776" y="0"/>
                  </a:lnTo>
                  <a:lnTo>
                    <a:pt x="21600" y="21529"/>
                  </a:lnTo>
                  <a:lnTo>
                    <a:pt x="9951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6896">
                  <a:srgbClr val="5FCFCF"/>
                </a:gs>
                <a:gs pos="16137">
                  <a:srgbClr val="00A9A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</p:grpSp>
      <p:sp>
        <p:nvSpPr>
          <p:cNvPr id="500" name="Rounded Rectangle"/>
          <p:cNvSpPr/>
          <p:nvPr/>
        </p:nvSpPr>
        <p:spPr>
          <a:xfrm>
            <a:off x="7554357" y="4955311"/>
            <a:ext cx="821810" cy="1381499"/>
          </a:xfrm>
          <a:prstGeom prst="roundRect">
            <a:avLst>
              <a:gd name="adj" fmla="val 14129"/>
            </a:avLst>
          </a:prstGeom>
          <a:solidFill>
            <a:srgbClr val="0E303D"/>
          </a:solidFill>
          <a:ln w="12700">
            <a:miter lim="400000"/>
          </a:ln>
          <a:effectLst>
            <a:outerShdw blurRad="203200" dist="228600" dir="8890792" rotWithShape="0">
              <a:srgbClr val="000000">
                <a:alpha val="23507"/>
              </a:srgbClr>
            </a:outerShdw>
          </a:effectLst>
        </p:spPr>
        <p:txBody>
          <a:bodyPr lIns="45719" tIns="45719" rIns="45719" bIns="45719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501" name="Rectangle"/>
          <p:cNvSpPr/>
          <p:nvPr/>
        </p:nvSpPr>
        <p:spPr>
          <a:xfrm>
            <a:off x="3958776" y="5202853"/>
            <a:ext cx="4413448" cy="884968"/>
          </a:xfrm>
          <a:prstGeom prst="rect">
            <a:avLst/>
          </a:prstGeom>
          <a:gradFill>
            <a:gsLst>
              <a:gs pos="69000">
                <a:srgbClr val="F8FCFF"/>
              </a:gs>
              <a:gs pos="99000">
                <a:srgbClr val="B8BCC0"/>
              </a:gs>
            </a:gsLst>
            <a:lin ang="17400000"/>
          </a:gradFill>
          <a:ln w="12700">
            <a:miter lim="400000"/>
          </a:ln>
          <a:effectLst>
            <a:outerShdw blurRad="203200" dist="228600" dir="2118751" rotWithShape="0">
              <a:srgbClr val="000000">
                <a:alpha val="23507"/>
              </a:srgbClr>
            </a:outerShdw>
          </a:effectLst>
        </p:spPr>
        <p:txBody>
          <a:bodyPr lIns="45719" tIns="45719" rIns="45719" bIns="45719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503" name="TextBox 52"/>
          <p:cNvSpPr txBox="1"/>
          <p:nvPr/>
        </p:nvSpPr>
        <p:spPr>
          <a:xfrm>
            <a:off x="4348171" y="5424057"/>
            <a:ext cx="3099003" cy="400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2800" b="0">
                <a:solidFill>
                  <a:srgbClr val="315D7B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de-DE" sz="2000" dirty="0"/>
              <a:t>PERSONAL ONLINE STORAGE</a:t>
            </a:r>
            <a:endParaRPr sz="2000" dirty="0"/>
          </a:p>
        </p:txBody>
      </p:sp>
      <p:grpSp>
        <p:nvGrpSpPr>
          <p:cNvPr id="508" name="Group"/>
          <p:cNvGrpSpPr/>
          <p:nvPr/>
        </p:nvGrpSpPr>
        <p:grpSpPr>
          <a:xfrm>
            <a:off x="7646887" y="4953865"/>
            <a:ext cx="1244630" cy="1380550"/>
            <a:chOff x="0" y="0"/>
            <a:chExt cx="2489257" cy="2761099"/>
          </a:xfrm>
        </p:grpSpPr>
        <p:sp>
          <p:nvSpPr>
            <p:cNvPr id="506" name="Shape"/>
            <p:cNvSpPr/>
            <p:nvPr/>
          </p:nvSpPr>
          <p:spPr>
            <a:xfrm rot="10800000" flipH="1">
              <a:off x="0" y="1370856"/>
              <a:ext cx="2488865" cy="139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778" y="0"/>
                  </a:lnTo>
                  <a:lnTo>
                    <a:pt x="21600" y="21600"/>
                  </a:lnTo>
                  <a:lnTo>
                    <a:pt x="9980" y="214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987">
                  <a:srgbClr val="0A384C"/>
                </a:gs>
                <a:gs pos="17836">
                  <a:srgbClr val="0F456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507" name="Shape"/>
            <p:cNvSpPr/>
            <p:nvPr/>
          </p:nvSpPr>
          <p:spPr>
            <a:xfrm>
              <a:off x="0" y="0"/>
              <a:ext cx="2489258" cy="1380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776" y="0"/>
                  </a:lnTo>
                  <a:lnTo>
                    <a:pt x="21600" y="21529"/>
                  </a:lnTo>
                  <a:lnTo>
                    <a:pt x="9951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6896">
                  <a:srgbClr val="007AAA"/>
                </a:gs>
                <a:gs pos="15323">
                  <a:srgbClr val="1E5F7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</p:grpSp>
      <p:grpSp>
        <p:nvGrpSpPr>
          <p:cNvPr id="511" name="Group"/>
          <p:cNvGrpSpPr/>
          <p:nvPr/>
        </p:nvGrpSpPr>
        <p:grpSpPr>
          <a:xfrm>
            <a:off x="7680513" y="2116952"/>
            <a:ext cx="1244631" cy="1380552"/>
            <a:chOff x="0" y="0"/>
            <a:chExt cx="2489259" cy="2761103"/>
          </a:xfrm>
        </p:grpSpPr>
        <p:sp>
          <p:nvSpPr>
            <p:cNvPr id="509" name="Shape"/>
            <p:cNvSpPr/>
            <p:nvPr/>
          </p:nvSpPr>
          <p:spPr>
            <a:xfrm rot="10800000" flipH="1">
              <a:off x="0" y="1370859"/>
              <a:ext cx="2488867" cy="139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778" y="0"/>
                  </a:lnTo>
                  <a:lnTo>
                    <a:pt x="21600" y="21600"/>
                  </a:lnTo>
                  <a:lnTo>
                    <a:pt x="9980" y="214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987">
                  <a:srgbClr val="7B4910"/>
                </a:gs>
                <a:gs pos="17836">
                  <a:srgbClr val="B96F18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510" name="Shape"/>
            <p:cNvSpPr/>
            <p:nvPr/>
          </p:nvSpPr>
          <p:spPr>
            <a:xfrm>
              <a:off x="0" y="0"/>
              <a:ext cx="2489260" cy="138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776" y="0"/>
                  </a:lnTo>
                  <a:lnTo>
                    <a:pt x="21600" y="21529"/>
                  </a:lnTo>
                  <a:lnTo>
                    <a:pt x="9951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016">
                  <a:srgbClr val="F9BA3E"/>
                </a:gs>
                <a:gs pos="16906">
                  <a:srgbClr val="FF9B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</p:grpSp>
      <p:grpSp>
        <p:nvGrpSpPr>
          <p:cNvPr id="514" name="Group"/>
          <p:cNvGrpSpPr/>
          <p:nvPr/>
        </p:nvGrpSpPr>
        <p:grpSpPr>
          <a:xfrm>
            <a:off x="7680513" y="691064"/>
            <a:ext cx="1244631" cy="1380552"/>
            <a:chOff x="0" y="0"/>
            <a:chExt cx="2489259" cy="2761102"/>
          </a:xfrm>
        </p:grpSpPr>
        <p:sp>
          <p:nvSpPr>
            <p:cNvPr id="512" name="Shape"/>
            <p:cNvSpPr/>
            <p:nvPr/>
          </p:nvSpPr>
          <p:spPr>
            <a:xfrm rot="10800000" flipH="1">
              <a:off x="0" y="1370858"/>
              <a:ext cx="2488867" cy="139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778" y="0"/>
                  </a:lnTo>
                  <a:lnTo>
                    <a:pt x="21600" y="21600"/>
                  </a:lnTo>
                  <a:lnTo>
                    <a:pt x="9980" y="214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987">
                  <a:srgbClr val="80291C"/>
                </a:gs>
                <a:gs pos="21563">
                  <a:srgbClr val="C4262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513" name="Shape"/>
            <p:cNvSpPr/>
            <p:nvPr/>
          </p:nvSpPr>
          <p:spPr>
            <a:xfrm>
              <a:off x="0" y="0"/>
              <a:ext cx="2489260" cy="138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776" y="0"/>
                  </a:lnTo>
                  <a:lnTo>
                    <a:pt x="21600" y="21529"/>
                  </a:lnTo>
                  <a:lnTo>
                    <a:pt x="9951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6896">
                  <a:srgbClr val="FF556C"/>
                </a:gs>
                <a:gs pos="17635">
                  <a:srgbClr val="FF232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</p:grpSp>
      <p:pic>
        <p:nvPicPr>
          <p:cNvPr id="515" name="Picture1.png" descr="Picture1.png"/>
          <p:cNvPicPr>
            <a:picLocks/>
          </p:cNvPicPr>
          <p:nvPr/>
        </p:nvPicPr>
        <p:blipFill>
          <a:blip r:embed="rId2">
            <a:alphaModFix amt="71516"/>
            <a:extLst/>
          </a:blip>
          <a:stretch>
            <a:fillRect/>
          </a:stretch>
        </p:blipFill>
        <p:spPr>
          <a:xfrm flipH="1">
            <a:off x="3950493" y="-246845"/>
            <a:ext cx="397679" cy="7239504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Circle">
            <a:extLst>
              <a:ext uri="{FF2B5EF4-FFF2-40B4-BE49-F238E27FC236}">
                <a16:creationId xmlns:a16="http://schemas.microsoft.com/office/drawing/2014/main" xmlns="" id="{298EDCB0-7AB2-45AA-B145-F6DD38DA2EC1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671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"/>
          <p:cNvSpPr/>
          <p:nvPr/>
        </p:nvSpPr>
        <p:spPr>
          <a:xfrm rot="17189595">
            <a:off x="3560140" y="1955343"/>
            <a:ext cx="1525312" cy="1672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extrusionOk="0">
                <a:moveTo>
                  <a:pt x="0" y="21442"/>
                </a:moveTo>
                <a:lnTo>
                  <a:pt x="7529" y="2070"/>
                </a:lnTo>
                <a:cubicBezTo>
                  <a:pt x="8171" y="889"/>
                  <a:pt x="9454" y="105"/>
                  <a:pt x="10900" y="10"/>
                </a:cubicBezTo>
                <a:cubicBezTo>
                  <a:pt x="12603" y="-103"/>
                  <a:pt x="14207" y="741"/>
                  <a:pt x="14946" y="2138"/>
                </a:cubicBezTo>
                <a:lnTo>
                  <a:pt x="21600" y="21430"/>
                </a:lnTo>
                <a:lnTo>
                  <a:pt x="13313" y="21497"/>
                </a:lnTo>
                <a:lnTo>
                  <a:pt x="11196" y="15583"/>
                </a:lnTo>
                <a:lnTo>
                  <a:pt x="8977" y="21436"/>
                </a:lnTo>
                <a:lnTo>
                  <a:pt x="0" y="21442"/>
                </a:lnTo>
                <a:close/>
              </a:path>
            </a:pathLst>
          </a:custGeom>
          <a:gradFill flip="none" rotWithShape="1">
            <a:gsLst>
              <a:gs pos="0">
                <a:srgbClr val="D7591B"/>
              </a:gs>
              <a:gs pos="100000">
                <a:srgbClr val="F89A01"/>
              </a:gs>
            </a:gsLst>
            <a:lin ang="21594000" scaled="0"/>
            <a:tileRect/>
          </a:gra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100" name="Group"/>
          <p:cNvGrpSpPr/>
          <p:nvPr/>
        </p:nvGrpSpPr>
        <p:grpSpPr>
          <a:xfrm>
            <a:off x="3921633" y="3020552"/>
            <a:ext cx="2220144" cy="2927491"/>
            <a:chOff x="-30" y="0"/>
            <a:chExt cx="2220142" cy="2927490"/>
          </a:xfrm>
        </p:grpSpPr>
        <p:sp>
          <p:nvSpPr>
            <p:cNvPr id="98" name="Shape"/>
            <p:cNvSpPr/>
            <p:nvPr/>
          </p:nvSpPr>
          <p:spPr>
            <a:xfrm rot="12984303">
              <a:off x="347385" y="965718"/>
              <a:ext cx="1525312" cy="167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0" y="21442"/>
                  </a:moveTo>
                  <a:lnTo>
                    <a:pt x="7529" y="2070"/>
                  </a:lnTo>
                  <a:cubicBezTo>
                    <a:pt x="8171" y="889"/>
                    <a:pt x="9454" y="105"/>
                    <a:pt x="10900" y="10"/>
                  </a:cubicBezTo>
                  <a:cubicBezTo>
                    <a:pt x="12603" y="-103"/>
                    <a:pt x="14207" y="741"/>
                    <a:pt x="14946" y="2138"/>
                  </a:cubicBezTo>
                  <a:lnTo>
                    <a:pt x="21600" y="21430"/>
                  </a:lnTo>
                  <a:lnTo>
                    <a:pt x="13313" y="21497"/>
                  </a:lnTo>
                  <a:lnTo>
                    <a:pt x="11196" y="15583"/>
                  </a:lnTo>
                  <a:lnTo>
                    <a:pt x="8977" y="21436"/>
                  </a:lnTo>
                  <a:lnTo>
                    <a:pt x="0" y="214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031E"/>
                </a:gs>
                <a:gs pos="100000">
                  <a:srgbClr val="C9205E"/>
                </a:gs>
              </a:gsLst>
              <a:lin ang="21594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9" name="Shape"/>
            <p:cNvSpPr/>
            <p:nvPr/>
          </p:nvSpPr>
          <p:spPr>
            <a:xfrm rot="12984303">
              <a:off x="474420" y="210633"/>
              <a:ext cx="1151587" cy="1343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180" extrusionOk="0">
                  <a:moveTo>
                    <a:pt x="9869" y="1991"/>
                  </a:moveTo>
                  <a:cubicBezTo>
                    <a:pt x="8496" y="292"/>
                    <a:pt x="5961" y="-420"/>
                    <a:pt x="3670" y="250"/>
                  </a:cubicBezTo>
                  <a:cubicBezTo>
                    <a:pt x="1241" y="960"/>
                    <a:pt x="-272" y="3020"/>
                    <a:pt x="41" y="5189"/>
                  </a:cubicBezTo>
                  <a:lnTo>
                    <a:pt x="4693" y="17186"/>
                  </a:lnTo>
                  <a:cubicBezTo>
                    <a:pt x="5125" y="18296"/>
                    <a:pt x="5947" y="19267"/>
                    <a:pt x="7047" y="19968"/>
                  </a:cubicBezTo>
                  <a:cubicBezTo>
                    <a:pt x="8118" y="20650"/>
                    <a:pt x="9405" y="21045"/>
                    <a:pt x="10741" y="21101"/>
                  </a:cubicBezTo>
                  <a:lnTo>
                    <a:pt x="21328" y="21180"/>
                  </a:lnTo>
                  <a:cubicBezTo>
                    <a:pt x="19652" y="20595"/>
                    <a:pt x="18200" y="19626"/>
                    <a:pt x="17132" y="18381"/>
                  </a:cubicBezTo>
                  <a:cubicBezTo>
                    <a:pt x="16322" y="17436"/>
                    <a:pt x="15763" y="16368"/>
                    <a:pt x="15246" y="15297"/>
                  </a:cubicBezTo>
                  <a:cubicBezTo>
                    <a:pt x="14694" y="14153"/>
                    <a:pt x="14183" y="12989"/>
                    <a:pt x="13714" y="11808"/>
                  </a:cubicBezTo>
                  <a:lnTo>
                    <a:pt x="9869" y="199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80619"/>
                </a:gs>
                <a:gs pos="100000">
                  <a:srgbClr val="F9452A"/>
                </a:gs>
              </a:gsLst>
              <a:lin ang="27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grpSp>
        <p:nvGrpSpPr>
          <p:cNvPr id="103" name="Group"/>
          <p:cNvGrpSpPr/>
          <p:nvPr/>
        </p:nvGrpSpPr>
        <p:grpSpPr>
          <a:xfrm>
            <a:off x="5443347" y="3662747"/>
            <a:ext cx="2864722" cy="2249876"/>
            <a:chOff x="0" y="41"/>
            <a:chExt cx="2864720" cy="2249874"/>
          </a:xfrm>
        </p:grpSpPr>
        <p:sp>
          <p:nvSpPr>
            <p:cNvPr id="101" name="Shape"/>
            <p:cNvSpPr/>
            <p:nvPr/>
          </p:nvSpPr>
          <p:spPr>
            <a:xfrm rot="8634786">
              <a:off x="993234" y="288815"/>
              <a:ext cx="1525312" cy="1672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0" y="21442"/>
                  </a:moveTo>
                  <a:lnTo>
                    <a:pt x="7529" y="2070"/>
                  </a:lnTo>
                  <a:cubicBezTo>
                    <a:pt x="8171" y="889"/>
                    <a:pt x="9454" y="105"/>
                    <a:pt x="10900" y="10"/>
                  </a:cubicBezTo>
                  <a:cubicBezTo>
                    <a:pt x="12603" y="-103"/>
                    <a:pt x="14207" y="741"/>
                    <a:pt x="14946" y="2138"/>
                  </a:cubicBezTo>
                  <a:lnTo>
                    <a:pt x="21600" y="21430"/>
                  </a:lnTo>
                  <a:lnTo>
                    <a:pt x="13313" y="21497"/>
                  </a:lnTo>
                  <a:lnTo>
                    <a:pt x="11196" y="15583"/>
                  </a:lnTo>
                  <a:lnTo>
                    <a:pt x="8977" y="21436"/>
                  </a:lnTo>
                  <a:lnTo>
                    <a:pt x="0" y="214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3F60"/>
                </a:gs>
                <a:gs pos="100000">
                  <a:srgbClr val="1A72A6"/>
                </a:gs>
              </a:gsLst>
              <a:lin ang="21594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2" name="Shape"/>
            <p:cNvSpPr/>
            <p:nvPr/>
          </p:nvSpPr>
          <p:spPr>
            <a:xfrm rot="8634786">
              <a:off x="285176" y="233675"/>
              <a:ext cx="1151587" cy="1343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180" extrusionOk="0">
                  <a:moveTo>
                    <a:pt x="9869" y="1991"/>
                  </a:moveTo>
                  <a:cubicBezTo>
                    <a:pt x="8496" y="292"/>
                    <a:pt x="5961" y="-420"/>
                    <a:pt x="3670" y="250"/>
                  </a:cubicBezTo>
                  <a:cubicBezTo>
                    <a:pt x="1241" y="960"/>
                    <a:pt x="-272" y="3020"/>
                    <a:pt x="41" y="5189"/>
                  </a:cubicBezTo>
                  <a:lnTo>
                    <a:pt x="4693" y="17186"/>
                  </a:lnTo>
                  <a:cubicBezTo>
                    <a:pt x="5125" y="18296"/>
                    <a:pt x="5947" y="19267"/>
                    <a:pt x="7047" y="19968"/>
                  </a:cubicBezTo>
                  <a:cubicBezTo>
                    <a:pt x="8118" y="20650"/>
                    <a:pt x="9405" y="21045"/>
                    <a:pt x="10741" y="21101"/>
                  </a:cubicBezTo>
                  <a:lnTo>
                    <a:pt x="21328" y="21180"/>
                  </a:lnTo>
                  <a:cubicBezTo>
                    <a:pt x="19652" y="20595"/>
                    <a:pt x="18200" y="19626"/>
                    <a:pt x="17132" y="18381"/>
                  </a:cubicBezTo>
                  <a:cubicBezTo>
                    <a:pt x="16322" y="17436"/>
                    <a:pt x="15763" y="16368"/>
                    <a:pt x="15246" y="15297"/>
                  </a:cubicBezTo>
                  <a:cubicBezTo>
                    <a:pt x="14694" y="14153"/>
                    <a:pt x="14183" y="12989"/>
                    <a:pt x="13714" y="11808"/>
                  </a:cubicBezTo>
                  <a:lnTo>
                    <a:pt x="9869" y="1991"/>
                  </a:lnTo>
                  <a:close/>
                </a:path>
              </a:pathLst>
            </a:custGeom>
            <a:gradFill flip="none" rotWithShape="1">
              <a:gsLst>
                <a:gs pos="2895">
                  <a:srgbClr val="48085F"/>
                </a:gs>
                <a:gs pos="98093">
                  <a:srgbClr val="8E2E9C"/>
                </a:gs>
              </a:gsLst>
              <a:lin ang="27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grpSp>
        <p:nvGrpSpPr>
          <p:cNvPr id="106" name="Group"/>
          <p:cNvGrpSpPr/>
          <p:nvPr/>
        </p:nvGrpSpPr>
        <p:grpSpPr>
          <a:xfrm>
            <a:off x="6509615" y="1710915"/>
            <a:ext cx="2334319" cy="2548005"/>
            <a:chOff x="0" y="-16"/>
            <a:chExt cx="2334318" cy="2548003"/>
          </a:xfrm>
        </p:grpSpPr>
        <p:sp>
          <p:nvSpPr>
            <p:cNvPr id="104" name="Shape"/>
            <p:cNvSpPr/>
            <p:nvPr/>
          </p:nvSpPr>
          <p:spPr>
            <a:xfrm rot="4258471">
              <a:off x="532558" y="157393"/>
              <a:ext cx="1525312" cy="167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0" y="21442"/>
                  </a:moveTo>
                  <a:lnTo>
                    <a:pt x="7529" y="2070"/>
                  </a:lnTo>
                  <a:cubicBezTo>
                    <a:pt x="8171" y="889"/>
                    <a:pt x="9454" y="105"/>
                    <a:pt x="10900" y="10"/>
                  </a:cubicBezTo>
                  <a:cubicBezTo>
                    <a:pt x="12603" y="-103"/>
                    <a:pt x="14207" y="741"/>
                    <a:pt x="14946" y="2138"/>
                  </a:cubicBezTo>
                  <a:lnTo>
                    <a:pt x="21600" y="21430"/>
                  </a:lnTo>
                  <a:lnTo>
                    <a:pt x="13313" y="21497"/>
                  </a:lnTo>
                  <a:lnTo>
                    <a:pt x="11196" y="15583"/>
                  </a:lnTo>
                  <a:lnTo>
                    <a:pt x="8977" y="21436"/>
                  </a:lnTo>
                  <a:lnTo>
                    <a:pt x="0" y="214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87A3"/>
                </a:gs>
                <a:gs pos="100000">
                  <a:srgbClr val="00D9EF"/>
                </a:gs>
              </a:gsLst>
              <a:lin ang="21594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5" name="Shape"/>
            <p:cNvSpPr/>
            <p:nvPr/>
          </p:nvSpPr>
          <p:spPr>
            <a:xfrm rot="4258471">
              <a:off x="246945" y="1112939"/>
              <a:ext cx="1151587" cy="1343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180" extrusionOk="0">
                  <a:moveTo>
                    <a:pt x="9869" y="1991"/>
                  </a:moveTo>
                  <a:cubicBezTo>
                    <a:pt x="8496" y="292"/>
                    <a:pt x="5961" y="-420"/>
                    <a:pt x="3670" y="250"/>
                  </a:cubicBezTo>
                  <a:cubicBezTo>
                    <a:pt x="1241" y="960"/>
                    <a:pt x="-272" y="3020"/>
                    <a:pt x="41" y="5189"/>
                  </a:cubicBezTo>
                  <a:lnTo>
                    <a:pt x="4693" y="17186"/>
                  </a:lnTo>
                  <a:cubicBezTo>
                    <a:pt x="5125" y="18296"/>
                    <a:pt x="5947" y="19267"/>
                    <a:pt x="7047" y="19968"/>
                  </a:cubicBezTo>
                  <a:cubicBezTo>
                    <a:pt x="8118" y="20650"/>
                    <a:pt x="9405" y="21045"/>
                    <a:pt x="10741" y="21101"/>
                  </a:cubicBezTo>
                  <a:lnTo>
                    <a:pt x="21328" y="21180"/>
                  </a:lnTo>
                  <a:cubicBezTo>
                    <a:pt x="19652" y="20595"/>
                    <a:pt x="18200" y="19626"/>
                    <a:pt x="17132" y="18381"/>
                  </a:cubicBezTo>
                  <a:cubicBezTo>
                    <a:pt x="16322" y="17436"/>
                    <a:pt x="15763" y="16368"/>
                    <a:pt x="15246" y="15297"/>
                  </a:cubicBezTo>
                  <a:cubicBezTo>
                    <a:pt x="14694" y="14153"/>
                    <a:pt x="14183" y="12989"/>
                    <a:pt x="13714" y="11808"/>
                  </a:cubicBezTo>
                  <a:lnTo>
                    <a:pt x="9869" y="199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66991"/>
                </a:gs>
                <a:gs pos="100000">
                  <a:srgbClr val="4DBBE6"/>
                </a:gs>
              </a:gsLst>
              <a:lin ang="27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grpSp>
        <p:nvGrpSpPr>
          <p:cNvPr id="109" name="Group"/>
          <p:cNvGrpSpPr/>
          <p:nvPr/>
        </p:nvGrpSpPr>
        <p:grpSpPr>
          <a:xfrm>
            <a:off x="5260459" y="645787"/>
            <a:ext cx="1932325" cy="2212456"/>
            <a:chOff x="0" y="-51"/>
            <a:chExt cx="1932324" cy="2212454"/>
          </a:xfrm>
        </p:grpSpPr>
        <p:sp>
          <p:nvSpPr>
            <p:cNvPr id="107" name="Shape"/>
            <p:cNvSpPr/>
            <p:nvPr/>
          </p:nvSpPr>
          <p:spPr>
            <a:xfrm>
              <a:off x="0" y="-52"/>
              <a:ext cx="1525311" cy="1672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0" y="21442"/>
                  </a:moveTo>
                  <a:lnTo>
                    <a:pt x="7529" y="2070"/>
                  </a:lnTo>
                  <a:cubicBezTo>
                    <a:pt x="8171" y="889"/>
                    <a:pt x="9454" y="105"/>
                    <a:pt x="10900" y="10"/>
                  </a:cubicBezTo>
                  <a:cubicBezTo>
                    <a:pt x="12603" y="-103"/>
                    <a:pt x="14207" y="741"/>
                    <a:pt x="14946" y="2138"/>
                  </a:cubicBezTo>
                  <a:lnTo>
                    <a:pt x="21600" y="21430"/>
                  </a:lnTo>
                  <a:lnTo>
                    <a:pt x="13313" y="21497"/>
                  </a:lnTo>
                  <a:lnTo>
                    <a:pt x="11196" y="15583"/>
                  </a:lnTo>
                  <a:lnTo>
                    <a:pt x="8977" y="21436"/>
                  </a:lnTo>
                  <a:lnTo>
                    <a:pt x="0" y="214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DA600"/>
                </a:gs>
                <a:gs pos="100000">
                  <a:srgbClr val="73FA00"/>
                </a:gs>
              </a:gsLst>
              <a:lin ang="21000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8" name="Shape"/>
            <p:cNvSpPr/>
            <p:nvPr/>
          </p:nvSpPr>
          <p:spPr>
            <a:xfrm>
              <a:off x="780738" y="868940"/>
              <a:ext cx="1151587" cy="1343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180" extrusionOk="0">
                  <a:moveTo>
                    <a:pt x="9869" y="1991"/>
                  </a:moveTo>
                  <a:cubicBezTo>
                    <a:pt x="8496" y="292"/>
                    <a:pt x="5961" y="-420"/>
                    <a:pt x="3670" y="250"/>
                  </a:cubicBezTo>
                  <a:cubicBezTo>
                    <a:pt x="1241" y="960"/>
                    <a:pt x="-272" y="3020"/>
                    <a:pt x="41" y="5189"/>
                  </a:cubicBezTo>
                  <a:lnTo>
                    <a:pt x="4693" y="17186"/>
                  </a:lnTo>
                  <a:cubicBezTo>
                    <a:pt x="5125" y="18296"/>
                    <a:pt x="5947" y="19267"/>
                    <a:pt x="7047" y="19968"/>
                  </a:cubicBezTo>
                  <a:cubicBezTo>
                    <a:pt x="8118" y="20650"/>
                    <a:pt x="9405" y="21045"/>
                    <a:pt x="10741" y="21101"/>
                  </a:cubicBezTo>
                  <a:lnTo>
                    <a:pt x="21328" y="21180"/>
                  </a:lnTo>
                  <a:cubicBezTo>
                    <a:pt x="19652" y="20595"/>
                    <a:pt x="18200" y="19626"/>
                    <a:pt x="17132" y="18381"/>
                  </a:cubicBezTo>
                  <a:cubicBezTo>
                    <a:pt x="16322" y="17436"/>
                    <a:pt x="15763" y="16368"/>
                    <a:pt x="15246" y="15297"/>
                  </a:cubicBezTo>
                  <a:cubicBezTo>
                    <a:pt x="14694" y="14153"/>
                    <a:pt x="14183" y="12989"/>
                    <a:pt x="13714" y="11808"/>
                  </a:cubicBezTo>
                  <a:lnTo>
                    <a:pt x="9869" y="199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894D"/>
                </a:gs>
                <a:gs pos="100000">
                  <a:srgbClr val="00D179"/>
                </a:gs>
              </a:gsLst>
              <a:lin ang="27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10" name="Shape"/>
          <p:cNvSpPr/>
          <p:nvPr/>
        </p:nvSpPr>
        <p:spPr>
          <a:xfrm rot="17189595">
            <a:off x="4591175" y="1750363"/>
            <a:ext cx="1151587" cy="1343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8" h="21180" extrusionOk="0">
                <a:moveTo>
                  <a:pt x="9869" y="1991"/>
                </a:moveTo>
                <a:cubicBezTo>
                  <a:pt x="8496" y="292"/>
                  <a:pt x="5961" y="-420"/>
                  <a:pt x="3670" y="250"/>
                </a:cubicBezTo>
                <a:cubicBezTo>
                  <a:pt x="1241" y="960"/>
                  <a:pt x="-272" y="3020"/>
                  <a:pt x="41" y="5189"/>
                </a:cubicBezTo>
                <a:lnTo>
                  <a:pt x="4693" y="17186"/>
                </a:lnTo>
                <a:cubicBezTo>
                  <a:pt x="5125" y="18296"/>
                  <a:pt x="5947" y="19267"/>
                  <a:pt x="7047" y="19968"/>
                </a:cubicBezTo>
                <a:cubicBezTo>
                  <a:pt x="8118" y="20650"/>
                  <a:pt x="9405" y="21045"/>
                  <a:pt x="10741" y="21101"/>
                </a:cubicBezTo>
                <a:lnTo>
                  <a:pt x="21328" y="21180"/>
                </a:lnTo>
                <a:cubicBezTo>
                  <a:pt x="19652" y="20595"/>
                  <a:pt x="18200" y="19626"/>
                  <a:pt x="17132" y="18381"/>
                </a:cubicBezTo>
                <a:cubicBezTo>
                  <a:pt x="16322" y="17436"/>
                  <a:pt x="15763" y="16368"/>
                  <a:pt x="15246" y="15297"/>
                </a:cubicBezTo>
                <a:cubicBezTo>
                  <a:pt x="14694" y="14153"/>
                  <a:pt x="14183" y="12989"/>
                  <a:pt x="13714" y="11808"/>
                </a:cubicBezTo>
                <a:lnTo>
                  <a:pt x="9869" y="1991"/>
                </a:lnTo>
                <a:close/>
              </a:path>
            </a:pathLst>
          </a:custGeom>
          <a:gradFill flip="none" rotWithShape="1">
            <a:gsLst>
              <a:gs pos="680">
                <a:srgbClr val="E07301"/>
              </a:gs>
              <a:gs pos="100000">
                <a:srgbClr val="FEDA0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12" name="TextBox 52"/>
          <p:cNvSpPr txBox="1"/>
          <p:nvPr/>
        </p:nvSpPr>
        <p:spPr>
          <a:xfrm>
            <a:off x="7307558" y="1148114"/>
            <a:ext cx="248025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52AB3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de-DE" sz="2400" dirty="0"/>
              <a:t>PHOTO/FILE CRUD</a:t>
            </a:r>
            <a:r>
              <a:rPr sz="2400" dirty="0"/>
              <a:t>    </a:t>
            </a:r>
          </a:p>
        </p:txBody>
      </p:sp>
      <p:sp>
        <p:nvSpPr>
          <p:cNvPr id="114" name="TextBox 34"/>
          <p:cNvSpPr txBox="1"/>
          <p:nvPr/>
        </p:nvSpPr>
        <p:spPr>
          <a:xfrm>
            <a:off x="5826578" y="967120"/>
            <a:ext cx="49529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1</a:t>
            </a:r>
          </a:p>
        </p:txBody>
      </p:sp>
      <p:sp>
        <p:nvSpPr>
          <p:cNvPr id="115" name="Circle"/>
          <p:cNvSpPr/>
          <p:nvPr/>
        </p:nvSpPr>
        <p:spPr>
          <a:xfrm>
            <a:off x="5832928" y="962102"/>
            <a:ext cx="482597" cy="482597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TextBox 34"/>
          <p:cNvSpPr txBox="1"/>
          <p:nvPr/>
        </p:nvSpPr>
        <p:spPr>
          <a:xfrm>
            <a:off x="7822258" y="2400197"/>
            <a:ext cx="49529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118" name="Circle"/>
          <p:cNvSpPr/>
          <p:nvPr/>
        </p:nvSpPr>
        <p:spPr>
          <a:xfrm>
            <a:off x="7819730" y="2395179"/>
            <a:ext cx="482597" cy="482597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0" name="TextBox 52"/>
          <p:cNvSpPr txBox="1"/>
          <p:nvPr/>
        </p:nvSpPr>
        <p:spPr>
          <a:xfrm>
            <a:off x="8350292" y="3389692"/>
            <a:ext cx="31077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00AAB8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de-DE" sz="2400" dirty="0"/>
              <a:t>PERMISSION GRANTING</a:t>
            </a:r>
            <a:r>
              <a:rPr sz="2400" dirty="0"/>
              <a:t>     </a:t>
            </a:r>
          </a:p>
        </p:txBody>
      </p:sp>
      <p:sp>
        <p:nvSpPr>
          <p:cNvPr id="123" name="TextBox 34"/>
          <p:cNvSpPr txBox="1"/>
          <p:nvPr/>
        </p:nvSpPr>
        <p:spPr>
          <a:xfrm>
            <a:off x="7152437" y="4876206"/>
            <a:ext cx="49529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24" name="Circle"/>
          <p:cNvSpPr/>
          <p:nvPr/>
        </p:nvSpPr>
        <p:spPr>
          <a:xfrm>
            <a:off x="7158787" y="4862310"/>
            <a:ext cx="482597" cy="482597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6" name="TextBox 52"/>
          <p:cNvSpPr txBox="1"/>
          <p:nvPr/>
        </p:nvSpPr>
        <p:spPr>
          <a:xfrm>
            <a:off x="4998442" y="5649465"/>
            <a:ext cx="204934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235076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de-DE" sz="2400" dirty="0"/>
              <a:t>GALLERY VIEW</a:t>
            </a:r>
            <a:r>
              <a:rPr sz="2400" dirty="0"/>
              <a:t>     </a:t>
            </a:r>
          </a:p>
        </p:txBody>
      </p:sp>
      <p:sp>
        <p:nvSpPr>
          <p:cNvPr id="129" name="TextBox 34"/>
          <p:cNvSpPr txBox="1"/>
          <p:nvPr/>
        </p:nvSpPr>
        <p:spPr>
          <a:xfrm>
            <a:off x="4545650" y="4876206"/>
            <a:ext cx="49529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4</a:t>
            </a:r>
          </a:p>
        </p:txBody>
      </p:sp>
      <p:sp>
        <p:nvSpPr>
          <p:cNvPr id="130" name="Circle"/>
          <p:cNvSpPr/>
          <p:nvPr/>
        </p:nvSpPr>
        <p:spPr>
          <a:xfrm>
            <a:off x="4548178" y="4862310"/>
            <a:ext cx="482596" cy="482597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2" name="TextBox 52"/>
          <p:cNvSpPr txBox="1"/>
          <p:nvPr/>
        </p:nvSpPr>
        <p:spPr>
          <a:xfrm>
            <a:off x="1007706" y="4247149"/>
            <a:ext cx="28340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1400">
                <a:solidFill>
                  <a:srgbClr val="9B284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de-DE" sz="2400" dirty="0"/>
              <a:t>EVENT SCHEDULLING</a:t>
            </a:r>
            <a:r>
              <a:rPr sz="2400" dirty="0"/>
              <a:t>     </a:t>
            </a:r>
          </a:p>
        </p:txBody>
      </p:sp>
      <p:sp>
        <p:nvSpPr>
          <p:cNvPr id="136" name="TextBox 52"/>
          <p:cNvSpPr txBox="1"/>
          <p:nvPr/>
        </p:nvSpPr>
        <p:spPr>
          <a:xfrm>
            <a:off x="645795" y="1529338"/>
            <a:ext cx="31204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1400">
                <a:solidFill>
                  <a:srgbClr val="E14E17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de-DE" sz="2400" dirty="0"/>
              <a:t>SEARCHING DATA</a:t>
            </a:r>
            <a:r>
              <a:rPr sz="2400" dirty="0"/>
              <a:t>     </a:t>
            </a:r>
          </a:p>
        </p:txBody>
      </p:sp>
      <p:sp>
        <p:nvSpPr>
          <p:cNvPr id="139" name="TextBox 34"/>
          <p:cNvSpPr txBox="1"/>
          <p:nvPr/>
        </p:nvSpPr>
        <p:spPr>
          <a:xfrm>
            <a:off x="3764966" y="2409075"/>
            <a:ext cx="49529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5</a:t>
            </a:r>
          </a:p>
        </p:txBody>
      </p:sp>
      <p:sp>
        <p:nvSpPr>
          <p:cNvPr id="140" name="Circle"/>
          <p:cNvSpPr/>
          <p:nvPr/>
        </p:nvSpPr>
        <p:spPr>
          <a:xfrm>
            <a:off x="3753560" y="2395180"/>
            <a:ext cx="482597" cy="482596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3" name="TextBox 52"/>
          <p:cNvSpPr txBox="1"/>
          <p:nvPr/>
        </p:nvSpPr>
        <p:spPr>
          <a:xfrm>
            <a:off x="339126" y="291843"/>
            <a:ext cx="203084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535353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r>
              <a:rPr lang="de-DE" dirty="0"/>
              <a:t>FUNCTIONALITY</a:t>
            </a:r>
            <a:endParaRPr dirty="0"/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xmlns="" id="{F731367A-1C0D-49EB-8455-6B66A0C52B5D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210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olygon"/>
          <p:cNvSpPr/>
          <p:nvPr/>
        </p:nvSpPr>
        <p:spPr>
          <a:xfrm>
            <a:off x="920031" y="2861458"/>
            <a:ext cx="1719388" cy="1985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rgbClr val="A8D242"/>
              </a:gs>
              <a:gs pos="100000">
                <a:srgbClr val="407700"/>
              </a:gs>
            </a:gsLst>
            <a:lin ang="2700000"/>
          </a:gradFill>
          <a:ln w="12700">
            <a:miter lim="400000"/>
          </a:ln>
          <a:effectLst>
            <a:outerShdw blurRad="127000" dist="203200" dir="7476341" rotWithShape="0">
              <a:srgbClr val="000000">
                <a:alpha val="32475"/>
              </a:srgbClr>
            </a:outerShdw>
          </a:effectLst>
        </p:spPr>
        <p:txBody>
          <a:bodyPr tIns="45720" bIns="45720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75" name="Shape"/>
          <p:cNvSpPr/>
          <p:nvPr/>
        </p:nvSpPr>
        <p:spPr>
          <a:xfrm>
            <a:off x="632261" y="2181609"/>
            <a:ext cx="1606488" cy="3548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1" h="21422" extrusionOk="0">
                <a:moveTo>
                  <a:pt x="17224" y="0"/>
                </a:moveTo>
                <a:cubicBezTo>
                  <a:pt x="16204" y="0"/>
                  <a:pt x="15183" y="176"/>
                  <a:pt x="14405" y="532"/>
                </a:cubicBezTo>
                <a:cubicBezTo>
                  <a:pt x="13190" y="1087"/>
                  <a:pt x="12933" y="1911"/>
                  <a:pt x="13614" y="2585"/>
                </a:cubicBezTo>
                <a:lnTo>
                  <a:pt x="0" y="6179"/>
                </a:lnTo>
                <a:lnTo>
                  <a:pt x="0" y="15270"/>
                </a:lnTo>
                <a:lnTo>
                  <a:pt x="13593" y="18857"/>
                </a:lnTo>
                <a:cubicBezTo>
                  <a:pt x="12939" y="19526"/>
                  <a:pt x="13203" y="20339"/>
                  <a:pt x="14405" y="20888"/>
                </a:cubicBezTo>
                <a:cubicBezTo>
                  <a:pt x="15962" y="21600"/>
                  <a:pt x="18486" y="21600"/>
                  <a:pt x="20043" y="20888"/>
                </a:cubicBezTo>
                <a:cubicBezTo>
                  <a:pt x="21600" y="20176"/>
                  <a:pt x="21600" y="19022"/>
                  <a:pt x="20043" y="18310"/>
                </a:cubicBezTo>
                <a:cubicBezTo>
                  <a:pt x="18486" y="17599"/>
                  <a:pt x="15962" y="17599"/>
                  <a:pt x="14405" y="18310"/>
                </a:cubicBezTo>
                <a:cubicBezTo>
                  <a:pt x="14289" y="18363"/>
                  <a:pt x="14199" y="18423"/>
                  <a:pt x="14101" y="18480"/>
                </a:cubicBezTo>
                <a:lnTo>
                  <a:pt x="969" y="15014"/>
                </a:lnTo>
                <a:lnTo>
                  <a:pt x="969" y="6432"/>
                </a:lnTo>
                <a:lnTo>
                  <a:pt x="14132" y="2959"/>
                </a:lnTo>
                <a:cubicBezTo>
                  <a:pt x="14222" y="3009"/>
                  <a:pt x="14302" y="3062"/>
                  <a:pt x="14405" y="3110"/>
                </a:cubicBezTo>
                <a:cubicBezTo>
                  <a:pt x="15962" y="3821"/>
                  <a:pt x="18486" y="3821"/>
                  <a:pt x="20043" y="3110"/>
                </a:cubicBezTo>
                <a:cubicBezTo>
                  <a:pt x="21600" y="2398"/>
                  <a:pt x="21600" y="1244"/>
                  <a:pt x="20043" y="532"/>
                </a:cubicBezTo>
                <a:cubicBezTo>
                  <a:pt x="19265" y="176"/>
                  <a:pt x="18244" y="0"/>
                  <a:pt x="17224" y="0"/>
                </a:cubicBezTo>
                <a:close/>
              </a:path>
            </a:pathLst>
          </a:custGeom>
          <a:solidFill>
            <a:srgbClr val="7BAA3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76" name="Shape"/>
          <p:cNvSpPr/>
          <p:nvPr/>
        </p:nvSpPr>
        <p:spPr>
          <a:xfrm>
            <a:off x="1779725" y="4390218"/>
            <a:ext cx="1742120" cy="1194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9" h="21327" extrusionOk="0">
                <a:moveTo>
                  <a:pt x="17409" y="0"/>
                </a:moveTo>
                <a:cubicBezTo>
                  <a:pt x="16474" y="0"/>
                  <a:pt x="15540" y="520"/>
                  <a:pt x="14828" y="1573"/>
                </a:cubicBezTo>
                <a:cubicBezTo>
                  <a:pt x="13751" y="3163"/>
                  <a:pt x="13490" y="5504"/>
                  <a:pt x="14041" y="7459"/>
                </a:cubicBezTo>
                <a:lnTo>
                  <a:pt x="3285" y="16632"/>
                </a:lnTo>
                <a:cubicBezTo>
                  <a:pt x="3268" y="16605"/>
                  <a:pt x="3255" y="16574"/>
                  <a:pt x="3237" y="16547"/>
                </a:cubicBezTo>
                <a:cubicBezTo>
                  <a:pt x="2497" y="15454"/>
                  <a:pt x="1296" y="15454"/>
                  <a:pt x="555" y="16547"/>
                </a:cubicBezTo>
                <a:cubicBezTo>
                  <a:pt x="-185" y="17640"/>
                  <a:pt x="-185" y="19414"/>
                  <a:pt x="555" y="20507"/>
                </a:cubicBezTo>
                <a:cubicBezTo>
                  <a:pt x="1296" y="21600"/>
                  <a:pt x="2497" y="21600"/>
                  <a:pt x="3237" y="20507"/>
                </a:cubicBezTo>
                <a:cubicBezTo>
                  <a:pt x="3736" y="19769"/>
                  <a:pt x="3872" y="18732"/>
                  <a:pt x="3698" y="17794"/>
                </a:cubicBezTo>
                <a:lnTo>
                  <a:pt x="14492" y="8592"/>
                </a:lnTo>
                <a:cubicBezTo>
                  <a:pt x="14596" y="8799"/>
                  <a:pt x="14700" y="9006"/>
                  <a:pt x="14828" y="9194"/>
                </a:cubicBezTo>
                <a:cubicBezTo>
                  <a:pt x="16253" y="11299"/>
                  <a:pt x="18564" y="11299"/>
                  <a:pt x="19990" y="9194"/>
                </a:cubicBezTo>
                <a:cubicBezTo>
                  <a:pt x="21415" y="7090"/>
                  <a:pt x="21415" y="3677"/>
                  <a:pt x="19990" y="1573"/>
                </a:cubicBezTo>
                <a:cubicBezTo>
                  <a:pt x="19277" y="520"/>
                  <a:pt x="18343" y="0"/>
                  <a:pt x="1740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77" name="TextBox 34"/>
          <p:cNvSpPr txBox="1"/>
          <p:nvPr/>
        </p:nvSpPr>
        <p:spPr>
          <a:xfrm>
            <a:off x="959253" y="3313163"/>
            <a:ext cx="175482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defRPr sz="5400" b="0"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r>
              <a:rPr lang="de-DE" sz="2000" dirty="0"/>
              <a:t>PHOTO:</a:t>
            </a:r>
          </a:p>
          <a:p>
            <a:r>
              <a:rPr lang="de-DE" sz="2000" dirty="0"/>
              <a:t>INSTAGRAM, FLICKER</a:t>
            </a:r>
            <a:endParaRPr sz="2000" dirty="0"/>
          </a:p>
        </p:txBody>
      </p:sp>
      <p:sp>
        <p:nvSpPr>
          <p:cNvPr id="286" name="Polygon"/>
          <p:cNvSpPr/>
          <p:nvPr/>
        </p:nvSpPr>
        <p:spPr>
          <a:xfrm>
            <a:off x="3590075" y="2867310"/>
            <a:ext cx="1719388" cy="1985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DDDDDD"/>
              </a:gs>
            </a:gsLst>
            <a:lin ang="2700000"/>
          </a:gradFill>
          <a:ln w="12700">
            <a:miter lim="400000"/>
          </a:ln>
          <a:effectLst>
            <a:outerShdw blurRad="127000" dist="203200" dir="7476341" rotWithShape="0">
              <a:srgbClr val="000000">
                <a:alpha val="32475"/>
              </a:srgbClr>
            </a:outerShdw>
          </a:effectLst>
        </p:spPr>
        <p:txBody>
          <a:bodyPr tIns="45720" bIns="45720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87" name="TextBox 34"/>
          <p:cNvSpPr txBox="1"/>
          <p:nvPr/>
        </p:nvSpPr>
        <p:spPr>
          <a:xfrm>
            <a:off x="3827726" y="3301830"/>
            <a:ext cx="146510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defRPr sz="5400" b="0">
                <a:solidFill>
                  <a:srgbClr val="535353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r>
              <a:rPr lang="de-DE" sz="2000" dirty="0"/>
              <a:t>EVENTS:</a:t>
            </a:r>
          </a:p>
          <a:p>
            <a:r>
              <a:rPr lang="de-DE" sz="2000" dirty="0"/>
              <a:t>FACEBOOK, MEETUP</a:t>
            </a:r>
            <a:endParaRPr sz="2000" dirty="0"/>
          </a:p>
        </p:txBody>
      </p:sp>
      <p:pic>
        <p:nvPicPr>
          <p:cNvPr id="35" name="Google Shape;366;p26">
            <a:extLst>
              <a:ext uri="{FF2B5EF4-FFF2-40B4-BE49-F238E27FC236}">
                <a16:creationId xmlns:a16="http://schemas.microsoft.com/office/drawing/2014/main" xmlns="" id="{E3785862-F847-476E-816A-E9C46C81415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1758" y="1169564"/>
            <a:ext cx="5847184" cy="4060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Circle">
            <a:extLst>
              <a:ext uri="{FF2B5EF4-FFF2-40B4-BE49-F238E27FC236}">
                <a16:creationId xmlns:a16="http://schemas.microsoft.com/office/drawing/2014/main" xmlns="" id="{00645DFB-218F-4D1F-A080-0AADE9933D30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8" name="TextBox 52">
            <a:extLst>
              <a:ext uri="{FF2B5EF4-FFF2-40B4-BE49-F238E27FC236}">
                <a16:creationId xmlns:a16="http://schemas.microsoft.com/office/drawing/2014/main" xmlns="" id="{33062E1E-B722-46C5-91D3-A164C1C31A97}"/>
              </a:ext>
            </a:extLst>
          </p:cNvPr>
          <p:cNvSpPr txBox="1"/>
          <p:nvPr/>
        </p:nvSpPr>
        <p:spPr>
          <a:xfrm>
            <a:off x="730352" y="382949"/>
            <a:ext cx="326314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defRPr sz="5200" b="0">
                <a:solidFill>
                  <a:srgbClr val="535353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r>
              <a:rPr lang="de-DE" sz="2600" dirty="0"/>
              <a:t>COMPETITION MODEL</a:t>
            </a:r>
            <a:endParaRPr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3C181D-686E-483F-88C3-DBDE7AC83EDD}"/>
              </a:ext>
            </a:extLst>
          </p:cNvPr>
          <p:cNvSpPr/>
          <p:nvPr/>
        </p:nvSpPr>
        <p:spPr>
          <a:xfrm>
            <a:off x="5809018" y="6077919"/>
            <a:ext cx="6245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Source:</a:t>
            </a:r>
            <a:r>
              <a:rPr lang="en-US" dirty="0"/>
              <a:t> </a:t>
            </a:r>
            <a:r>
              <a:rPr lang="en-US" u="sng" dirty="0"/>
              <a:t>https://rubenverborgh.github.io/Solid-DeSemWeb-2018</a:t>
            </a:r>
          </a:p>
        </p:txBody>
      </p:sp>
    </p:spTree>
    <p:extLst>
      <p:ext uri="{BB962C8B-B14F-4D97-AF65-F5344CB8AC3E}">
        <p14:creationId xmlns:p14="http://schemas.microsoft.com/office/powerpoint/2010/main" val="3196462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ygon">
            <a:extLst>
              <a:ext uri="{FF2B5EF4-FFF2-40B4-BE49-F238E27FC236}">
                <a16:creationId xmlns:a16="http://schemas.microsoft.com/office/drawing/2014/main" xmlns="" id="{8EC8D888-C47C-4029-9C1D-C9FB70AA4AAE}"/>
              </a:ext>
            </a:extLst>
          </p:cNvPr>
          <p:cNvSpPr/>
          <p:nvPr/>
        </p:nvSpPr>
        <p:spPr>
          <a:xfrm>
            <a:off x="337109" y="3288878"/>
            <a:ext cx="1719388" cy="1985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  <a:effectLst>
            <a:outerShdw blurRad="127000" dist="203200" dir="7476341" rotWithShape="0">
              <a:srgbClr val="000000">
                <a:alpha val="32475"/>
              </a:srgbClr>
            </a:outerShdw>
          </a:effectLst>
        </p:spPr>
        <p:txBody>
          <a:bodyPr tIns="45720" bIns="45720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xmlns="" id="{AFCEACBF-D8FC-4130-95E8-7EFFC9908555}"/>
              </a:ext>
            </a:extLst>
          </p:cNvPr>
          <p:cNvSpPr txBox="1"/>
          <p:nvPr/>
        </p:nvSpPr>
        <p:spPr>
          <a:xfrm>
            <a:off x="337110" y="3773736"/>
            <a:ext cx="1719387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defRPr sz="5400" b="0"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r>
              <a:rPr lang="de-DE" sz="1800" dirty="0"/>
              <a:t>PHOTO</a:t>
            </a:r>
            <a:r>
              <a:rPr lang="de-DE" sz="1800" dirty="0" smtClean="0"/>
              <a:t>+</a:t>
            </a:r>
          </a:p>
          <a:p>
            <a:r>
              <a:rPr lang="de-DE" sz="1800" dirty="0" smtClean="0"/>
              <a:t>EVENT: NICE      MARKET</a:t>
            </a:r>
            <a:endParaRPr sz="1800" dirty="0"/>
          </a:p>
        </p:txBody>
      </p:sp>
      <p:sp>
        <p:nvSpPr>
          <p:cNvPr id="7" name="Polygon">
            <a:extLst>
              <a:ext uri="{FF2B5EF4-FFF2-40B4-BE49-F238E27FC236}">
                <a16:creationId xmlns:a16="http://schemas.microsoft.com/office/drawing/2014/main" xmlns="" id="{259254B0-6416-4D23-91D6-5E9EE9836B0D}"/>
              </a:ext>
            </a:extLst>
          </p:cNvPr>
          <p:cNvSpPr/>
          <p:nvPr/>
        </p:nvSpPr>
        <p:spPr>
          <a:xfrm>
            <a:off x="2701701" y="3288878"/>
            <a:ext cx="1719388" cy="1985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rgbClr val="00AAD6"/>
              </a:gs>
              <a:gs pos="100000">
                <a:srgbClr val="1C698E"/>
              </a:gs>
            </a:gsLst>
            <a:lin ang="2700000"/>
          </a:gradFill>
          <a:ln w="12700">
            <a:miter lim="400000"/>
          </a:ln>
          <a:effectLst>
            <a:outerShdw blurRad="127000" dist="203200" dir="7476341" rotWithShape="0">
              <a:srgbClr val="000000">
                <a:alpha val="32475"/>
              </a:srgbClr>
            </a:outerShdw>
          </a:effectLst>
        </p:spPr>
        <p:txBody>
          <a:bodyPr tIns="45720" bIns="45720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xmlns="" id="{4BEF7659-70F9-4065-99A5-7D979B279909}"/>
              </a:ext>
            </a:extLst>
          </p:cNvPr>
          <p:cNvSpPr txBox="1"/>
          <p:nvPr/>
        </p:nvSpPr>
        <p:spPr>
          <a:xfrm>
            <a:off x="3072148" y="3620278"/>
            <a:ext cx="1079973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defRPr sz="5400" b="0"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lang="de-DE" sz="2000" dirty="0"/>
          </a:p>
          <a:p>
            <a:r>
              <a:rPr lang="de-DE" sz="2000" dirty="0"/>
              <a:t>LIGHT USERS</a:t>
            </a:r>
            <a:endParaRPr sz="2000" dirty="0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xmlns="" id="{CE5D0496-CD52-421C-90D6-1B68CA6CE06E}"/>
              </a:ext>
            </a:extLst>
          </p:cNvPr>
          <p:cNvSpPr/>
          <p:nvPr/>
        </p:nvSpPr>
        <p:spPr>
          <a:xfrm rot="10800000">
            <a:off x="3258937" y="2780980"/>
            <a:ext cx="1604107" cy="3391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0" h="21503" extrusionOk="0">
                <a:moveTo>
                  <a:pt x="17218" y="0"/>
                </a:moveTo>
                <a:cubicBezTo>
                  <a:pt x="16196" y="0"/>
                  <a:pt x="15174" y="187"/>
                  <a:pt x="14394" y="561"/>
                </a:cubicBezTo>
                <a:cubicBezTo>
                  <a:pt x="13191" y="1138"/>
                  <a:pt x="12927" y="1989"/>
                  <a:pt x="13581" y="2692"/>
                </a:cubicBezTo>
                <a:lnTo>
                  <a:pt x="0" y="6451"/>
                </a:lnTo>
                <a:lnTo>
                  <a:pt x="0" y="15999"/>
                </a:lnTo>
                <a:lnTo>
                  <a:pt x="15260" y="20220"/>
                </a:lnTo>
                <a:cubicBezTo>
                  <a:pt x="15044" y="20561"/>
                  <a:pt x="15187" y="20943"/>
                  <a:pt x="15748" y="21212"/>
                </a:cubicBezTo>
                <a:cubicBezTo>
                  <a:pt x="16558" y="21600"/>
                  <a:pt x="17872" y="21600"/>
                  <a:pt x="18682" y="21212"/>
                </a:cubicBezTo>
                <a:cubicBezTo>
                  <a:pt x="19492" y="20823"/>
                  <a:pt x="19492" y="20194"/>
                  <a:pt x="18682" y="19805"/>
                </a:cubicBezTo>
                <a:cubicBezTo>
                  <a:pt x="17872" y="19417"/>
                  <a:pt x="16558" y="19417"/>
                  <a:pt x="15748" y="19805"/>
                </a:cubicBezTo>
                <a:cubicBezTo>
                  <a:pt x="15742" y="19808"/>
                  <a:pt x="15739" y="19812"/>
                  <a:pt x="15732" y="19815"/>
                </a:cubicBezTo>
                <a:lnTo>
                  <a:pt x="971" y="15730"/>
                </a:lnTo>
                <a:lnTo>
                  <a:pt x="971" y="6718"/>
                </a:lnTo>
                <a:lnTo>
                  <a:pt x="14085" y="3087"/>
                </a:lnTo>
                <a:cubicBezTo>
                  <a:pt x="14185" y="3148"/>
                  <a:pt x="14277" y="3212"/>
                  <a:pt x="14394" y="3268"/>
                </a:cubicBezTo>
                <a:cubicBezTo>
                  <a:pt x="15954" y="4016"/>
                  <a:pt x="18482" y="4016"/>
                  <a:pt x="20041" y="3268"/>
                </a:cubicBezTo>
                <a:cubicBezTo>
                  <a:pt x="21600" y="2521"/>
                  <a:pt x="21600" y="1309"/>
                  <a:pt x="20041" y="561"/>
                </a:cubicBezTo>
                <a:cubicBezTo>
                  <a:pt x="19261" y="187"/>
                  <a:pt x="18239" y="0"/>
                  <a:pt x="1721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pic>
        <p:nvPicPr>
          <p:cNvPr id="16" name="Google Shape;378;p27">
            <a:extLst>
              <a:ext uri="{FF2B5EF4-FFF2-40B4-BE49-F238E27FC236}">
                <a16:creationId xmlns:a16="http://schemas.microsoft.com/office/drawing/2014/main" xmlns="" id="{45028303-E8F0-4924-B455-86748143D5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47806" y="1883867"/>
            <a:ext cx="6353175" cy="275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ircle">
            <a:extLst>
              <a:ext uri="{FF2B5EF4-FFF2-40B4-BE49-F238E27FC236}">
                <a16:creationId xmlns:a16="http://schemas.microsoft.com/office/drawing/2014/main" xmlns="" id="{97944F27-A87E-49D4-8F28-5BB2D4C9D127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9" name="TextBox 52">
            <a:extLst>
              <a:ext uri="{FF2B5EF4-FFF2-40B4-BE49-F238E27FC236}">
                <a16:creationId xmlns:a16="http://schemas.microsoft.com/office/drawing/2014/main" xmlns="" id="{BC49AEC2-1D42-4BF4-AC18-74D7B58CD8F9}"/>
              </a:ext>
            </a:extLst>
          </p:cNvPr>
          <p:cNvSpPr txBox="1"/>
          <p:nvPr/>
        </p:nvSpPr>
        <p:spPr>
          <a:xfrm>
            <a:off x="730353" y="382949"/>
            <a:ext cx="163525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lvl1pPr defTabSz="1828800">
              <a:defRPr sz="5200" b="0">
                <a:solidFill>
                  <a:srgbClr val="535353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r>
              <a:rPr lang="de-DE" sz="2600" dirty="0"/>
              <a:t>STRATEGY</a:t>
            </a:r>
            <a:endParaRPr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A389E29-2FF7-46A2-A2DA-B07820293019}"/>
              </a:ext>
            </a:extLst>
          </p:cNvPr>
          <p:cNvSpPr/>
          <p:nvPr/>
        </p:nvSpPr>
        <p:spPr>
          <a:xfrm>
            <a:off x="5809018" y="5988306"/>
            <a:ext cx="6245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Source:</a:t>
            </a:r>
            <a:r>
              <a:rPr lang="en-US" dirty="0"/>
              <a:t> </a:t>
            </a:r>
            <a:r>
              <a:rPr lang="en-US" u="sng" dirty="0"/>
              <a:t>https://rubenverborgh.github.io/Solid-DeSemWeb-2018</a:t>
            </a:r>
          </a:p>
        </p:txBody>
      </p:sp>
    </p:spTree>
    <p:extLst>
      <p:ext uri="{BB962C8B-B14F-4D97-AF65-F5344CB8AC3E}">
        <p14:creationId xmlns:p14="http://schemas.microsoft.com/office/powerpoint/2010/main" val="2960242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"/>
          <p:cNvGrpSpPr/>
          <p:nvPr/>
        </p:nvGrpSpPr>
        <p:grpSpPr>
          <a:xfrm>
            <a:off x="2797671" y="4433766"/>
            <a:ext cx="1487969" cy="1272338"/>
            <a:chOff x="0" y="0"/>
            <a:chExt cx="1487967" cy="1272336"/>
          </a:xfrm>
        </p:grpSpPr>
        <p:sp>
          <p:nvSpPr>
            <p:cNvPr id="164" name="Rectangle"/>
            <p:cNvSpPr/>
            <p:nvPr/>
          </p:nvSpPr>
          <p:spPr>
            <a:xfrm>
              <a:off x="0" y="211171"/>
              <a:ext cx="1086336" cy="1058758"/>
            </a:xfrm>
            <a:prstGeom prst="rect">
              <a:avLst/>
            </a:prstGeom>
            <a:gradFill flip="none" rotWithShape="1">
              <a:gsLst>
                <a:gs pos="0">
                  <a:srgbClr val="FF5B5F"/>
                </a:gs>
                <a:gs pos="100000">
                  <a:srgbClr val="B4362F"/>
                </a:gs>
              </a:gsLst>
              <a:lin ang="20102978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65" name="Shape"/>
            <p:cNvSpPr/>
            <p:nvPr/>
          </p:nvSpPr>
          <p:spPr>
            <a:xfrm>
              <a:off x="1077202" y="0"/>
              <a:ext cx="410766" cy="1272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9" y="21600"/>
                  </a:moveTo>
                  <a:lnTo>
                    <a:pt x="21600" y="14529"/>
                  </a:lnTo>
                  <a:lnTo>
                    <a:pt x="21210" y="0"/>
                  </a:lnTo>
                  <a:lnTo>
                    <a:pt x="0" y="3529"/>
                  </a:lnTo>
                  <a:lnTo>
                    <a:pt x="219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5B5F"/>
                </a:gs>
                <a:gs pos="100000">
                  <a:srgbClr val="B4362F"/>
                </a:gs>
              </a:gsLst>
              <a:lin ang="20102978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8167516" y="4437961"/>
            <a:ext cx="1220440" cy="1268782"/>
            <a:chOff x="0" y="0"/>
            <a:chExt cx="1220439" cy="1268781"/>
          </a:xfrm>
        </p:grpSpPr>
        <p:sp>
          <p:nvSpPr>
            <p:cNvPr id="167" name="Rectangle"/>
            <p:cNvSpPr/>
            <p:nvPr/>
          </p:nvSpPr>
          <p:spPr>
            <a:xfrm>
              <a:off x="134103" y="101366"/>
              <a:ext cx="1086337" cy="1167416"/>
            </a:xfrm>
            <a:prstGeom prst="rect">
              <a:avLst/>
            </a:prstGeom>
            <a:gradFill flip="none" rotWithShape="1">
              <a:gsLst>
                <a:gs pos="0">
                  <a:srgbClr val="FF5B5F"/>
                </a:gs>
                <a:gs pos="100000">
                  <a:srgbClr val="B4362F"/>
                </a:gs>
              </a:gsLst>
              <a:lin ang="20102978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68" name="Shape"/>
            <p:cNvSpPr/>
            <p:nvPr/>
          </p:nvSpPr>
          <p:spPr>
            <a:xfrm>
              <a:off x="0" y="0"/>
              <a:ext cx="149510" cy="126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40" y="14613"/>
                  </a:lnTo>
                  <a:lnTo>
                    <a:pt x="19691" y="21600"/>
                  </a:lnTo>
                  <a:lnTo>
                    <a:pt x="21600" y="159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5B5F"/>
                </a:gs>
                <a:gs pos="100000">
                  <a:srgbClr val="B4362F"/>
                </a:gs>
              </a:gsLst>
              <a:lin ang="20102978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70" name="Rectangle"/>
          <p:cNvSpPr/>
          <p:nvPr/>
        </p:nvSpPr>
        <p:spPr>
          <a:xfrm>
            <a:off x="4271435" y="4398634"/>
            <a:ext cx="3897453" cy="859840"/>
          </a:xfrm>
          <a:prstGeom prst="rect">
            <a:avLst/>
          </a:prstGeom>
          <a:gradFill>
            <a:gsLst>
              <a:gs pos="0">
                <a:srgbClr val="B4362F"/>
              </a:gs>
              <a:gs pos="100000">
                <a:srgbClr val="FF5B5F"/>
              </a:gs>
            </a:gsLst>
            <a:lin ang="20102978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71" name="Shape"/>
          <p:cNvSpPr/>
          <p:nvPr/>
        </p:nvSpPr>
        <p:spPr>
          <a:xfrm>
            <a:off x="4271451" y="1893407"/>
            <a:ext cx="3905580" cy="863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0"/>
                </a:moveTo>
                <a:lnTo>
                  <a:pt x="21585" y="24"/>
                </a:lnTo>
                <a:lnTo>
                  <a:pt x="21600" y="21600"/>
                </a:lnTo>
                <a:lnTo>
                  <a:pt x="0" y="21575"/>
                </a:lnTo>
                <a:lnTo>
                  <a:pt x="4" y="0"/>
                </a:lnTo>
                <a:close/>
              </a:path>
            </a:pathLst>
          </a:custGeom>
          <a:gradFill>
            <a:gsLst>
              <a:gs pos="0">
                <a:srgbClr val="A8D5D6"/>
              </a:gs>
              <a:gs pos="100000">
                <a:srgbClr val="86ACB3"/>
              </a:gs>
            </a:gsLst>
            <a:lin ang="9810818"/>
          </a:gra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175" name="Group"/>
          <p:cNvGrpSpPr/>
          <p:nvPr/>
        </p:nvGrpSpPr>
        <p:grpSpPr>
          <a:xfrm>
            <a:off x="2149537" y="1151257"/>
            <a:ext cx="2139242" cy="1567256"/>
            <a:chOff x="0" y="0"/>
            <a:chExt cx="2139241" cy="1567255"/>
          </a:xfrm>
        </p:grpSpPr>
        <p:sp>
          <p:nvSpPr>
            <p:cNvPr id="172" name="Square"/>
            <p:cNvSpPr/>
            <p:nvPr/>
          </p:nvSpPr>
          <p:spPr>
            <a:xfrm>
              <a:off x="0" y="0"/>
              <a:ext cx="1335444" cy="1332903"/>
            </a:xfrm>
            <a:prstGeom prst="rect">
              <a:avLst/>
            </a:prstGeom>
            <a:solidFill>
              <a:srgbClr val="ACC8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73" name="Shape"/>
            <p:cNvSpPr/>
            <p:nvPr/>
          </p:nvSpPr>
          <p:spPr>
            <a:xfrm>
              <a:off x="1335711" y="6820"/>
              <a:ext cx="795825" cy="155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550" y="9655"/>
                  </a:lnTo>
                  <a:lnTo>
                    <a:pt x="21600" y="21600"/>
                  </a:lnTo>
                  <a:lnTo>
                    <a:pt x="4" y="183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8A9A9"/>
                </a:gs>
                <a:gs pos="100000">
                  <a:srgbClr val="4E706C"/>
                </a:gs>
              </a:gsLst>
              <a:lin ang="239284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74" name="Shape"/>
            <p:cNvSpPr/>
            <p:nvPr/>
          </p:nvSpPr>
          <p:spPr>
            <a:xfrm>
              <a:off x="3459" y="1329011"/>
              <a:ext cx="2135783" cy="238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47"/>
                  </a:moveTo>
                  <a:lnTo>
                    <a:pt x="13462" y="0"/>
                  </a:lnTo>
                  <a:lnTo>
                    <a:pt x="21600" y="21600"/>
                  </a:lnTo>
                  <a:lnTo>
                    <a:pt x="18581" y="20674"/>
                  </a:lnTo>
                  <a:lnTo>
                    <a:pt x="0" y="347"/>
                  </a:lnTo>
                  <a:close/>
                </a:path>
              </a:pathLst>
            </a:custGeom>
            <a:solidFill>
              <a:srgbClr val="4562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8172046" y="1151257"/>
            <a:ext cx="1868398" cy="1572450"/>
            <a:chOff x="0" y="0"/>
            <a:chExt cx="1868396" cy="1572449"/>
          </a:xfrm>
        </p:grpSpPr>
        <p:sp>
          <p:nvSpPr>
            <p:cNvPr id="176" name="Square"/>
            <p:cNvSpPr/>
            <p:nvPr/>
          </p:nvSpPr>
          <p:spPr>
            <a:xfrm>
              <a:off x="524940" y="0"/>
              <a:ext cx="1335444" cy="1332903"/>
            </a:xfrm>
            <a:prstGeom prst="rect">
              <a:avLst/>
            </a:prstGeom>
            <a:solidFill>
              <a:srgbClr val="A6C3C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77" name="Shape"/>
            <p:cNvSpPr/>
            <p:nvPr/>
          </p:nvSpPr>
          <p:spPr>
            <a:xfrm>
              <a:off x="0" y="1061"/>
              <a:ext cx="525472" cy="1570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744"/>
                  </a:lnTo>
                  <a:lnTo>
                    <a:pt x="59" y="21600"/>
                  </a:lnTo>
                  <a:lnTo>
                    <a:pt x="21577" y="18306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706C"/>
                </a:gs>
                <a:gs pos="100000">
                  <a:srgbClr val="A8D5D6"/>
                </a:gs>
              </a:gsLst>
              <a:lin ang="1654455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78" name="Shape"/>
            <p:cNvSpPr/>
            <p:nvPr/>
          </p:nvSpPr>
          <p:spPr>
            <a:xfrm>
              <a:off x="1190" y="1321561"/>
              <a:ext cx="1867207" cy="250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7"/>
                  </a:moveTo>
                  <a:lnTo>
                    <a:pt x="6164" y="0"/>
                  </a:lnTo>
                  <a:lnTo>
                    <a:pt x="0" y="21600"/>
                  </a:lnTo>
                  <a:lnTo>
                    <a:pt x="9570" y="10846"/>
                  </a:lnTo>
                  <a:lnTo>
                    <a:pt x="21600" y="907"/>
                  </a:lnTo>
                  <a:close/>
                </a:path>
              </a:pathLst>
            </a:custGeom>
            <a:solidFill>
              <a:srgbClr val="4562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2648598" y="2542909"/>
            <a:ext cx="1640574" cy="1061052"/>
            <a:chOff x="0" y="0"/>
            <a:chExt cx="1640573" cy="1061051"/>
          </a:xfrm>
        </p:grpSpPr>
        <p:sp>
          <p:nvSpPr>
            <p:cNvPr id="180" name="Rectangle"/>
            <p:cNvSpPr/>
            <p:nvPr/>
          </p:nvSpPr>
          <p:spPr>
            <a:xfrm>
              <a:off x="0" y="0"/>
              <a:ext cx="1040676" cy="1058757"/>
            </a:xfrm>
            <a:prstGeom prst="rect">
              <a:avLst/>
            </a:prstGeom>
            <a:gradFill flip="none" rotWithShape="1">
              <a:gsLst>
                <a:gs pos="0">
                  <a:srgbClr val="5E7D92"/>
                </a:gs>
                <a:gs pos="100000">
                  <a:srgbClr val="304151"/>
                </a:gs>
              </a:gsLst>
              <a:lin ang="1749363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81" name="Shape"/>
            <p:cNvSpPr/>
            <p:nvPr/>
          </p:nvSpPr>
          <p:spPr>
            <a:xfrm>
              <a:off x="1036351" y="12217"/>
              <a:ext cx="604223" cy="1048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" y="0"/>
                  </a:moveTo>
                  <a:lnTo>
                    <a:pt x="21574" y="3386"/>
                  </a:lnTo>
                  <a:lnTo>
                    <a:pt x="21600" y="21014"/>
                  </a:lnTo>
                  <a:lnTo>
                    <a:pt x="0" y="21600"/>
                  </a:lnTo>
                  <a:lnTo>
                    <a:pt x="5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7D92"/>
                </a:gs>
                <a:gs pos="100000">
                  <a:srgbClr val="304151"/>
                </a:gs>
              </a:gsLst>
              <a:lin ang="114192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8173031" y="2536185"/>
            <a:ext cx="1368539" cy="1054727"/>
            <a:chOff x="0" y="0"/>
            <a:chExt cx="1368537" cy="1054725"/>
          </a:xfrm>
        </p:grpSpPr>
        <p:sp>
          <p:nvSpPr>
            <p:cNvPr id="183" name="Rectangle"/>
            <p:cNvSpPr/>
            <p:nvPr/>
          </p:nvSpPr>
          <p:spPr>
            <a:xfrm>
              <a:off x="386904" y="0"/>
              <a:ext cx="981634" cy="1054726"/>
            </a:xfrm>
            <a:prstGeom prst="rect">
              <a:avLst/>
            </a:prstGeom>
            <a:gradFill flip="none" rotWithShape="1">
              <a:gsLst>
                <a:gs pos="0">
                  <a:srgbClr val="5E7D92"/>
                </a:gs>
                <a:gs pos="100000">
                  <a:srgbClr val="304151"/>
                </a:gs>
              </a:gsLst>
              <a:lin ang="1749363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84" name="Shape"/>
            <p:cNvSpPr/>
            <p:nvPr/>
          </p:nvSpPr>
          <p:spPr>
            <a:xfrm>
              <a:off x="0" y="10090"/>
              <a:ext cx="396738" cy="1041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96" y="0"/>
                  </a:moveTo>
                  <a:lnTo>
                    <a:pt x="122" y="3341"/>
                  </a:lnTo>
                  <a:lnTo>
                    <a:pt x="0" y="21262"/>
                  </a:lnTo>
                  <a:lnTo>
                    <a:pt x="21600" y="21600"/>
                  </a:lnTo>
                  <a:lnTo>
                    <a:pt x="2129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7D92"/>
                </a:gs>
                <a:gs pos="100000">
                  <a:srgbClr val="304151"/>
                </a:gs>
              </a:gsLst>
              <a:lin ang="704638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943400" y="3574760"/>
            <a:ext cx="2345958" cy="1381066"/>
            <a:chOff x="0" y="0"/>
            <a:chExt cx="2345956" cy="1381065"/>
          </a:xfrm>
        </p:grpSpPr>
        <p:sp>
          <p:nvSpPr>
            <p:cNvPr id="186" name="Rectangle"/>
            <p:cNvSpPr/>
            <p:nvPr/>
          </p:nvSpPr>
          <p:spPr>
            <a:xfrm>
              <a:off x="0" y="25799"/>
              <a:ext cx="1346956" cy="1355267"/>
            </a:xfrm>
            <a:prstGeom prst="rect">
              <a:avLst/>
            </a:prstGeom>
            <a:solidFill>
              <a:srgbClr val="E5D6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87" name="Shape"/>
            <p:cNvSpPr/>
            <p:nvPr/>
          </p:nvSpPr>
          <p:spPr>
            <a:xfrm>
              <a:off x="1345936" y="0"/>
              <a:ext cx="1000021" cy="1374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" y="21600"/>
                  </a:moveTo>
                  <a:lnTo>
                    <a:pt x="21600" y="13405"/>
                  </a:lnTo>
                  <a:lnTo>
                    <a:pt x="21493" y="0"/>
                  </a:lnTo>
                  <a:lnTo>
                    <a:pt x="0" y="449"/>
                  </a:lnTo>
                  <a:lnTo>
                    <a:pt x="1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5A979"/>
                </a:gs>
                <a:gs pos="100000">
                  <a:srgbClr val="5C5741"/>
                </a:gs>
              </a:gsLst>
              <a:lin ang="21392098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grpSp>
        <p:nvGrpSpPr>
          <p:cNvPr id="191" name="Group"/>
          <p:cNvGrpSpPr/>
          <p:nvPr/>
        </p:nvGrpSpPr>
        <p:grpSpPr>
          <a:xfrm>
            <a:off x="8174877" y="3578472"/>
            <a:ext cx="2073723" cy="1365850"/>
            <a:chOff x="0" y="0"/>
            <a:chExt cx="2073721" cy="1365849"/>
          </a:xfrm>
        </p:grpSpPr>
        <p:sp>
          <p:nvSpPr>
            <p:cNvPr id="189" name="Square"/>
            <p:cNvSpPr/>
            <p:nvPr/>
          </p:nvSpPr>
          <p:spPr>
            <a:xfrm>
              <a:off x="726766" y="14912"/>
              <a:ext cx="1346956" cy="1344218"/>
            </a:xfrm>
            <a:prstGeom prst="rect">
              <a:avLst/>
            </a:prstGeom>
            <a:solidFill>
              <a:srgbClr val="E5D6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90" name="Shape"/>
            <p:cNvSpPr/>
            <p:nvPr/>
          </p:nvSpPr>
          <p:spPr>
            <a:xfrm>
              <a:off x="0" y="0"/>
              <a:ext cx="730744" cy="136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3" y="0"/>
                  </a:moveTo>
                  <a:lnTo>
                    <a:pt x="0" y="13667"/>
                  </a:lnTo>
                  <a:lnTo>
                    <a:pt x="21588" y="21600"/>
                  </a:lnTo>
                  <a:lnTo>
                    <a:pt x="21600" y="229"/>
                  </a:lnTo>
                  <a:lnTo>
                    <a:pt x="24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5A979"/>
                </a:gs>
                <a:gs pos="100000">
                  <a:srgbClr val="5C5741"/>
                </a:gs>
              </a:gsLst>
              <a:lin ang="10988317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92" name="Rectangle"/>
          <p:cNvSpPr/>
          <p:nvPr/>
        </p:nvSpPr>
        <p:spPr>
          <a:xfrm>
            <a:off x="4276212" y="2747158"/>
            <a:ext cx="3897452" cy="859840"/>
          </a:xfrm>
          <a:prstGeom prst="rect">
            <a:avLst/>
          </a:prstGeom>
          <a:gradFill>
            <a:gsLst>
              <a:gs pos="0">
                <a:srgbClr val="5E7D92"/>
              </a:gs>
              <a:gs pos="100000">
                <a:srgbClr val="304151"/>
              </a:gs>
            </a:gsLst>
            <a:lin ang="704638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93" name="Rectangle"/>
          <p:cNvSpPr/>
          <p:nvPr/>
        </p:nvSpPr>
        <p:spPr>
          <a:xfrm>
            <a:off x="4279573" y="3577052"/>
            <a:ext cx="3897452" cy="859840"/>
          </a:xfrm>
          <a:prstGeom prst="rect">
            <a:avLst/>
          </a:prstGeom>
          <a:gradFill>
            <a:gsLst>
              <a:gs pos="0">
                <a:srgbClr val="5C5741"/>
              </a:gs>
              <a:gs pos="100000">
                <a:srgbClr val="E6D2B3"/>
              </a:gs>
            </a:gsLst>
            <a:lin ang="21392098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96" name="TextBox 52"/>
          <p:cNvSpPr txBox="1"/>
          <p:nvPr/>
        </p:nvSpPr>
        <p:spPr>
          <a:xfrm>
            <a:off x="3517946" y="394693"/>
            <a:ext cx="5179573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600">
                <a:solidFill>
                  <a:srgbClr val="535353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FUTURE ASPECTS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8" name="Atom"/>
          <p:cNvSpPr/>
          <p:nvPr/>
        </p:nvSpPr>
        <p:spPr>
          <a:xfrm>
            <a:off x="9053790" y="1455736"/>
            <a:ext cx="583333" cy="657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21600" extrusionOk="0">
                <a:moveTo>
                  <a:pt x="10524" y="0"/>
                </a:moveTo>
                <a:cubicBezTo>
                  <a:pt x="9635" y="0"/>
                  <a:pt x="8359" y="577"/>
                  <a:pt x="7326" y="3327"/>
                </a:cubicBezTo>
                <a:cubicBezTo>
                  <a:pt x="7137" y="3832"/>
                  <a:pt x="6970" y="4380"/>
                  <a:pt x="6824" y="4961"/>
                </a:cubicBezTo>
                <a:cubicBezTo>
                  <a:pt x="6200" y="4785"/>
                  <a:pt x="5595" y="4643"/>
                  <a:pt x="5020" y="4540"/>
                </a:cubicBezTo>
                <a:cubicBezTo>
                  <a:pt x="1890" y="3980"/>
                  <a:pt x="703" y="4698"/>
                  <a:pt x="258" y="5400"/>
                </a:cubicBezTo>
                <a:cubicBezTo>
                  <a:pt x="-186" y="6101"/>
                  <a:pt x="-276" y="7396"/>
                  <a:pt x="1822" y="9586"/>
                </a:cubicBezTo>
                <a:cubicBezTo>
                  <a:pt x="2207" y="9988"/>
                  <a:pt x="2643" y="10394"/>
                  <a:pt x="3123" y="10799"/>
                </a:cubicBezTo>
                <a:cubicBezTo>
                  <a:pt x="2644" y="11204"/>
                  <a:pt x="2207" y="11610"/>
                  <a:pt x="1822" y="12013"/>
                </a:cubicBezTo>
                <a:cubicBezTo>
                  <a:pt x="-276" y="14202"/>
                  <a:pt x="-186" y="15499"/>
                  <a:pt x="258" y="16200"/>
                </a:cubicBezTo>
                <a:cubicBezTo>
                  <a:pt x="591" y="16726"/>
                  <a:pt x="1341" y="17260"/>
                  <a:pt x="3011" y="17260"/>
                </a:cubicBezTo>
                <a:cubicBezTo>
                  <a:pt x="3571" y="17260"/>
                  <a:pt x="4234" y="17200"/>
                  <a:pt x="5020" y="17060"/>
                </a:cubicBezTo>
                <a:cubicBezTo>
                  <a:pt x="5595" y="16957"/>
                  <a:pt x="6200" y="16815"/>
                  <a:pt x="6824" y="16639"/>
                </a:cubicBezTo>
                <a:cubicBezTo>
                  <a:pt x="6970" y="17220"/>
                  <a:pt x="7137" y="17766"/>
                  <a:pt x="7326" y="18271"/>
                </a:cubicBezTo>
                <a:cubicBezTo>
                  <a:pt x="8359" y="21022"/>
                  <a:pt x="9635" y="21600"/>
                  <a:pt x="10524" y="21600"/>
                </a:cubicBezTo>
                <a:cubicBezTo>
                  <a:pt x="11413" y="21600"/>
                  <a:pt x="12689" y="21022"/>
                  <a:pt x="13722" y="18271"/>
                </a:cubicBezTo>
                <a:cubicBezTo>
                  <a:pt x="13911" y="17766"/>
                  <a:pt x="14080" y="17220"/>
                  <a:pt x="14226" y="16639"/>
                </a:cubicBezTo>
                <a:cubicBezTo>
                  <a:pt x="14850" y="16815"/>
                  <a:pt x="15453" y="16957"/>
                  <a:pt x="16028" y="17060"/>
                </a:cubicBezTo>
                <a:cubicBezTo>
                  <a:pt x="16814" y="17200"/>
                  <a:pt x="17479" y="17260"/>
                  <a:pt x="18038" y="17260"/>
                </a:cubicBezTo>
                <a:cubicBezTo>
                  <a:pt x="19709" y="17260"/>
                  <a:pt x="20457" y="16726"/>
                  <a:pt x="20790" y="16200"/>
                </a:cubicBezTo>
                <a:cubicBezTo>
                  <a:pt x="21234" y="15499"/>
                  <a:pt x="21324" y="14202"/>
                  <a:pt x="19226" y="12013"/>
                </a:cubicBezTo>
                <a:cubicBezTo>
                  <a:pt x="18841" y="11610"/>
                  <a:pt x="18405" y="11204"/>
                  <a:pt x="17925" y="10799"/>
                </a:cubicBezTo>
                <a:cubicBezTo>
                  <a:pt x="18404" y="10394"/>
                  <a:pt x="18841" y="9988"/>
                  <a:pt x="19226" y="9586"/>
                </a:cubicBezTo>
                <a:cubicBezTo>
                  <a:pt x="21324" y="7396"/>
                  <a:pt x="21234" y="6101"/>
                  <a:pt x="20790" y="5400"/>
                </a:cubicBezTo>
                <a:cubicBezTo>
                  <a:pt x="20345" y="4698"/>
                  <a:pt x="19158" y="3980"/>
                  <a:pt x="16028" y="4540"/>
                </a:cubicBezTo>
                <a:cubicBezTo>
                  <a:pt x="15453" y="4643"/>
                  <a:pt x="14850" y="4785"/>
                  <a:pt x="14226" y="4961"/>
                </a:cubicBezTo>
                <a:cubicBezTo>
                  <a:pt x="14080" y="4380"/>
                  <a:pt x="13911" y="3832"/>
                  <a:pt x="13722" y="3327"/>
                </a:cubicBezTo>
                <a:cubicBezTo>
                  <a:pt x="12689" y="577"/>
                  <a:pt x="11413" y="0"/>
                  <a:pt x="10524" y="0"/>
                </a:cubicBezTo>
                <a:close/>
                <a:moveTo>
                  <a:pt x="10524" y="856"/>
                </a:moveTo>
                <a:cubicBezTo>
                  <a:pt x="11556" y="856"/>
                  <a:pt x="12661" y="2513"/>
                  <a:pt x="13329" y="5231"/>
                </a:cubicBezTo>
                <a:cubicBezTo>
                  <a:pt x="12420" y="5525"/>
                  <a:pt x="11478" y="5885"/>
                  <a:pt x="10524" y="6304"/>
                </a:cubicBezTo>
                <a:cubicBezTo>
                  <a:pt x="9571" y="5885"/>
                  <a:pt x="8628" y="5525"/>
                  <a:pt x="7719" y="5231"/>
                </a:cubicBezTo>
                <a:cubicBezTo>
                  <a:pt x="8386" y="2513"/>
                  <a:pt x="9492" y="856"/>
                  <a:pt x="10524" y="856"/>
                </a:cubicBezTo>
                <a:close/>
                <a:moveTo>
                  <a:pt x="3015" y="5197"/>
                </a:moveTo>
                <a:cubicBezTo>
                  <a:pt x="3968" y="5197"/>
                  <a:pt x="5206" y="5394"/>
                  <a:pt x="6633" y="5801"/>
                </a:cubicBezTo>
                <a:cubicBezTo>
                  <a:pt x="6458" y="6666"/>
                  <a:pt x="6330" y="7591"/>
                  <a:pt x="6252" y="8553"/>
                </a:cubicBezTo>
                <a:cubicBezTo>
                  <a:pt x="5377" y="9095"/>
                  <a:pt x="4562" y="9658"/>
                  <a:pt x="3828" y="10229"/>
                </a:cubicBezTo>
                <a:cubicBezTo>
                  <a:pt x="3348" y="9826"/>
                  <a:pt x="2912" y="9422"/>
                  <a:pt x="2530" y="9023"/>
                </a:cubicBezTo>
                <a:cubicBezTo>
                  <a:pt x="1217" y="7653"/>
                  <a:pt x="672" y="6459"/>
                  <a:pt x="1072" y="5828"/>
                </a:cubicBezTo>
                <a:cubicBezTo>
                  <a:pt x="1335" y="5413"/>
                  <a:pt x="2020" y="5197"/>
                  <a:pt x="3015" y="5197"/>
                </a:cubicBezTo>
                <a:close/>
                <a:moveTo>
                  <a:pt x="18035" y="5197"/>
                </a:moveTo>
                <a:cubicBezTo>
                  <a:pt x="19030" y="5197"/>
                  <a:pt x="19713" y="5413"/>
                  <a:pt x="19976" y="5828"/>
                </a:cubicBezTo>
                <a:cubicBezTo>
                  <a:pt x="20376" y="6459"/>
                  <a:pt x="19831" y="7653"/>
                  <a:pt x="18518" y="9023"/>
                </a:cubicBezTo>
                <a:cubicBezTo>
                  <a:pt x="18136" y="9422"/>
                  <a:pt x="17702" y="9826"/>
                  <a:pt x="17221" y="10229"/>
                </a:cubicBezTo>
                <a:cubicBezTo>
                  <a:pt x="16488" y="9658"/>
                  <a:pt x="15673" y="9095"/>
                  <a:pt x="14798" y="8553"/>
                </a:cubicBezTo>
                <a:cubicBezTo>
                  <a:pt x="14720" y="7591"/>
                  <a:pt x="14590" y="6665"/>
                  <a:pt x="14415" y="5801"/>
                </a:cubicBezTo>
                <a:cubicBezTo>
                  <a:pt x="15842" y="5394"/>
                  <a:pt x="17082" y="5197"/>
                  <a:pt x="18035" y="5197"/>
                </a:cubicBezTo>
                <a:close/>
                <a:moveTo>
                  <a:pt x="7532" y="6078"/>
                </a:moveTo>
                <a:cubicBezTo>
                  <a:pt x="8148" y="6281"/>
                  <a:pt x="8794" y="6520"/>
                  <a:pt x="9461" y="6795"/>
                </a:cubicBezTo>
                <a:cubicBezTo>
                  <a:pt x="9088" y="6975"/>
                  <a:pt x="8715" y="7162"/>
                  <a:pt x="8343" y="7358"/>
                </a:cubicBezTo>
                <a:cubicBezTo>
                  <a:pt x="7971" y="7553"/>
                  <a:pt x="7605" y="7754"/>
                  <a:pt x="7248" y="7958"/>
                </a:cubicBezTo>
                <a:cubicBezTo>
                  <a:pt x="7320" y="7295"/>
                  <a:pt x="7416" y="6666"/>
                  <a:pt x="7532" y="6078"/>
                </a:cubicBezTo>
                <a:close/>
                <a:moveTo>
                  <a:pt x="13516" y="6078"/>
                </a:moveTo>
                <a:cubicBezTo>
                  <a:pt x="13632" y="6666"/>
                  <a:pt x="13728" y="7295"/>
                  <a:pt x="13800" y="7958"/>
                </a:cubicBezTo>
                <a:cubicBezTo>
                  <a:pt x="13443" y="7754"/>
                  <a:pt x="13078" y="7553"/>
                  <a:pt x="12706" y="7358"/>
                </a:cubicBezTo>
                <a:cubicBezTo>
                  <a:pt x="12335" y="7162"/>
                  <a:pt x="11962" y="6975"/>
                  <a:pt x="11589" y="6795"/>
                </a:cubicBezTo>
                <a:cubicBezTo>
                  <a:pt x="12256" y="6520"/>
                  <a:pt x="12900" y="6281"/>
                  <a:pt x="13516" y="6078"/>
                </a:cubicBezTo>
                <a:close/>
                <a:moveTo>
                  <a:pt x="10524" y="7258"/>
                </a:moveTo>
                <a:cubicBezTo>
                  <a:pt x="11084" y="7514"/>
                  <a:pt x="11656" y="7793"/>
                  <a:pt x="12236" y="8099"/>
                </a:cubicBezTo>
                <a:cubicBezTo>
                  <a:pt x="12807" y="8399"/>
                  <a:pt x="13361" y="8709"/>
                  <a:pt x="13892" y="9029"/>
                </a:cubicBezTo>
                <a:cubicBezTo>
                  <a:pt x="13929" y="9598"/>
                  <a:pt x="13948" y="10189"/>
                  <a:pt x="13948" y="10799"/>
                </a:cubicBezTo>
                <a:cubicBezTo>
                  <a:pt x="13948" y="11410"/>
                  <a:pt x="13927" y="12000"/>
                  <a:pt x="13890" y="12570"/>
                </a:cubicBezTo>
                <a:cubicBezTo>
                  <a:pt x="13359" y="12889"/>
                  <a:pt x="12806" y="13201"/>
                  <a:pt x="12236" y="13501"/>
                </a:cubicBezTo>
                <a:cubicBezTo>
                  <a:pt x="11655" y="13807"/>
                  <a:pt x="11084" y="14087"/>
                  <a:pt x="10524" y="14342"/>
                </a:cubicBezTo>
                <a:cubicBezTo>
                  <a:pt x="9964" y="14087"/>
                  <a:pt x="9393" y="13807"/>
                  <a:pt x="8812" y="13501"/>
                </a:cubicBezTo>
                <a:cubicBezTo>
                  <a:pt x="8241" y="13201"/>
                  <a:pt x="7689" y="12891"/>
                  <a:pt x="7158" y="12571"/>
                </a:cubicBezTo>
                <a:cubicBezTo>
                  <a:pt x="7121" y="12002"/>
                  <a:pt x="7100" y="11410"/>
                  <a:pt x="7100" y="10799"/>
                </a:cubicBezTo>
                <a:cubicBezTo>
                  <a:pt x="7100" y="10189"/>
                  <a:pt x="7121" y="9598"/>
                  <a:pt x="7158" y="9029"/>
                </a:cubicBezTo>
                <a:cubicBezTo>
                  <a:pt x="7689" y="8709"/>
                  <a:pt x="8241" y="8399"/>
                  <a:pt x="8812" y="8099"/>
                </a:cubicBezTo>
                <a:cubicBezTo>
                  <a:pt x="9393" y="7793"/>
                  <a:pt x="9964" y="7514"/>
                  <a:pt x="10524" y="7258"/>
                </a:cubicBezTo>
                <a:close/>
                <a:moveTo>
                  <a:pt x="10524" y="9608"/>
                </a:moveTo>
                <a:cubicBezTo>
                  <a:pt x="10189" y="9608"/>
                  <a:pt x="9855" y="9724"/>
                  <a:pt x="9600" y="9957"/>
                </a:cubicBezTo>
                <a:cubicBezTo>
                  <a:pt x="9089" y="10422"/>
                  <a:pt x="9089" y="11178"/>
                  <a:pt x="9600" y="11643"/>
                </a:cubicBezTo>
                <a:cubicBezTo>
                  <a:pt x="10110" y="12108"/>
                  <a:pt x="10938" y="12108"/>
                  <a:pt x="11448" y="11643"/>
                </a:cubicBezTo>
                <a:cubicBezTo>
                  <a:pt x="11959" y="11178"/>
                  <a:pt x="11959" y="10422"/>
                  <a:pt x="11448" y="9957"/>
                </a:cubicBezTo>
                <a:cubicBezTo>
                  <a:pt x="11193" y="9724"/>
                  <a:pt x="10859" y="9608"/>
                  <a:pt x="10524" y="9608"/>
                </a:cubicBezTo>
                <a:close/>
                <a:moveTo>
                  <a:pt x="6185" y="9638"/>
                </a:moveTo>
                <a:cubicBezTo>
                  <a:pt x="6169" y="10021"/>
                  <a:pt x="6161" y="10408"/>
                  <a:pt x="6161" y="10799"/>
                </a:cubicBezTo>
                <a:cubicBezTo>
                  <a:pt x="6161" y="11190"/>
                  <a:pt x="6169" y="11579"/>
                  <a:pt x="6185" y="11962"/>
                </a:cubicBezTo>
                <a:cubicBezTo>
                  <a:pt x="5601" y="11581"/>
                  <a:pt x="5050" y="11191"/>
                  <a:pt x="4540" y="10799"/>
                </a:cubicBezTo>
                <a:cubicBezTo>
                  <a:pt x="5050" y="10407"/>
                  <a:pt x="5601" y="10019"/>
                  <a:pt x="6185" y="9638"/>
                </a:cubicBezTo>
                <a:close/>
                <a:moveTo>
                  <a:pt x="14863" y="9638"/>
                </a:moveTo>
                <a:cubicBezTo>
                  <a:pt x="15447" y="10019"/>
                  <a:pt x="15998" y="10407"/>
                  <a:pt x="16508" y="10799"/>
                </a:cubicBezTo>
                <a:cubicBezTo>
                  <a:pt x="15998" y="11191"/>
                  <a:pt x="15447" y="11581"/>
                  <a:pt x="14863" y="11962"/>
                </a:cubicBezTo>
                <a:cubicBezTo>
                  <a:pt x="14879" y="11579"/>
                  <a:pt x="14887" y="11190"/>
                  <a:pt x="14887" y="10799"/>
                </a:cubicBezTo>
                <a:cubicBezTo>
                  <a:pt x="14887" y="10408"/>
                  <a:pt x="14879" y="10021"/>
                  <a:pt x="14863" y="9638"/>
                </a:cubicBezTo>
                <a:close/>
                <a:moveTo>
                  <a:pt x="3828" y="11371"/>
                </a:moveTo>
                <a:cubicBezTo>
                  <a:pt x="4562" y="11942"/>
                  <a:pt x="5377" y="12505"/>
                  <a:pt x="6252" y="13047"/>
                </a:cubicBezTo>
                <a:cubicBezTo>
                  <a:pt x="6330" y="14009"/>
                  <a:pt x="6458" y="14933"/>
                  <a:pt x="6633" y="15797"/>
                </a:cubicBezTo>
                <a:cubicBezTo>
                  <a:pt x="5206" y="16204"/>
                  <a:pt x="3968" y="16403"/>
                  <a:pt x="3015" y="16403"/>
                </a:cubicBezTo>
                <a:cubicBezTo>
                  <a:pt x="2020" y="16403"/>
                  <a:pt x="1335" y="16187"/>
                  <a:pt x="1072" y="15772"/>
                </a:cubicBezTo>
                <a:cubicBezTo>
                  <a:pt x="672" y="15141"/>
                  <a:pt x="1217" y="13947"/>
                  <a:pt x="2530" y="12577"/>
                </a:cubicBezTo>
                <a:cubicBezTo>
                  <a:pt x="2912" y="12178"/>
                  <a:pt x="3348" y="11774"/>
                  <a:pt x="3828" y="11371"/>
                </a:cubicBezTo>
                <a:close/>
                <a:moveTo>
                  <a:pt x="17220" y="11371"/>
                </a:moveTo>
                <a:cubicBezTo>
                  <a:pt x="17700" y="11774"/>
                  <a:pt x="18136" y="12178"/>
                  <a:pt x="18518" y="12577"/>
                </a:cubicBezTo>
                <a:cubicBezTo>
                  <a:pt x="19831" y="13947"/>
                  <a:pt x="20376" y="15141"/>
                  <a:pt x="19976" y="15772"/>
                </a:cubicBezTo>
                <a:cubicBezTo>
                  <a:pt x="19713" y="16187"/>
                  <a:pt x="19030" y="16403"/>
                  <a:pt x="18035" y="16403"/>
                </a:cubicBezTo>
                <a:cubicBezTo>
                  <a:pt x="17082" y="16403"/>
                  <a:pt x="15842" y="16204"/>
                  <a:pt x="14415" y="15797"/>
                </a:cubicBezTo>
                <a:cubicBezTo>
                  <a:pt x="14590" y="14933"/>
                  <a:pt x="14718" y="14009"/>
                  <a:pt x="14796" y="13047"/>
                </a:cubicBezTo>
                <a:cubicBezTo>
                  <a:pt x="15671" y="12505"/>
                  <a:pt x="16486" y="11942"/>
                  <a:pt x="17220" y="11371"/>
                </a:cubicBezTo>
                <a:close/>
                <a:moveTo>
                  <a:pt x="7248" y="13642"/>
                </a:moveTo>
                <a:cubicBezTo>
                  <a:pt x="7605" y="13846"/>
                  <a:pt x="7971" y="14047"/>
                  <a:pt x="8343" y="14242"/>
                </a:cubicBezTo>
                <a:cubicBezTo>
                  <a:pt x="8715" y="14438"/>
                  <a:pt x="9088" y="14625"/>
                  <a:pt x="9461" y="14805"/>
                </a:cubicBezTo>
                <a:cubicBezTo>
                  <a:pt x="8794" y="15080"/>
                  <a:pt x="8148" y="15319"/>
                  <a:pt x="7532" y="15522"/>
                </a:cubicBezTo>
                <a:cubicBezTo>
                  <a:pt x="7416" y="14934"/>
                  <a:pt x="7320" y="14305"/>
                  <a:pt x="7248" y="13642"/>
                </a:cubicBezTo>
                <a:close/>
                <a:moveTo>
                  <a:pt x="13800" y="13642"/>
                </a:moveTo>
                <a:cubicBezTo>
                  <a:pt x="13728" y="14305"/>
                  <a:pt x="13632" y="14934"/>
                  <a:pt x="13516" y="15522"/>
                </a:cubicBezTo>
                <a:cubicBezTo>
                  <a:pt x="12900" y="15319"/>
                  <a:pt x="12256" y="15080"/>
                  <a:pt x="11589" y="14805"/>
                </a:cubicBezTo>
                <a:cubicBezTo>
                  <a:pt x="11962" y="14625"/>
                  <a:pt x="12335" y="14438"/>
                  <a:pt x="12706" y="14242"/>
                </a:cubicBezTo>
                <a:cubicBezTo>
                  <a:pt x="13078" y="14047"/>
                  <a:pt x="13443" y="13846"/>
                  <a:pt x="13800" y="13642"/>
                </a:cubicBezTo>
                <a:close/>
                <a:moveTo>
                  <a:pt x="10524" y="15294"/>
                </a:moveTo>
                <a:cubicBezTo>
                  <a:pt x="11478" y="15713"/>
                  <a:pt x="12420" y="16075"/>
                  <a:pt x="13329" y="16369"/>
                </a:cubicBezTo>
                <a:cubicBezTo>
                  <a:pt x="12661" y="19087"/>
                  <a:pt x="11556" y="20744"/>
                  <a:pt x="10524" y="20744"/>
                </a:cubicBezTo>
                <a:cubicBezTo>
                  <a:pt x="9492" y="20744"/>
                  <a:pt x="8386" y="19087"/>
                  <a:pt x="7719" y="16369"/>
                </a:cubicBezTo>
                <a:cubicBezTo>
                  <a:pt x="8628" y="16075"/>
                  <a:pt x="9571" y="15713"/>
                  <a:pt x="10524" y="1529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99" name="TextBox 34"/>
          <p:cNvSpPr txBox="1"/>
          <p:nvPr/>
        </p:nvSpPr>
        <p:spPr>
          <a:xfrm>
            <a:off x="2499845" y="1384766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535353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201" name="TextBox 52"/>
          <p:cNvSpPr txBox="1"/>
          <p:nvPr/>
        </p:nvSpPr>
        <p:spPr>
          <a:xfrm>
            <a:off x="4624800" y="2000234"/>
            <a:ext cx="314544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800" dirty="0"/>
              <a:t>Artificial Intelligence</a:t>
            </a:r>
            <a:r>
              <a:rPr sz="2800" dirty="0"/>
              <a:t> </a:t>
            </a:r>
            <a:r>
              <a:rPr dirty="0"/>
              <a:t>    </a:t>
            </a:r>
          </a:p>
        </p:txBody>
      </p:sp>
      <p:sp>
        <p:nvSpPr>
          <p:cNvPr id="202" name="TextBox 34"/>
          <p:cNvSpPr txBox="1"/>
          <p:nvPr/>
        </p:nvSpPr>
        <p:spPr>
          <a:xfrm>
            <a:off x="2499845" y="1663624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53535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204" name="TextBox 34"/>
          <p:cNvSpPr txBox="1"/>
          <p:nvPr/>
        </p:nvSpPr>
        <p:spPr>
          <a:xfrm>
            <a:off x="2850112" y="2678735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205" name="TextBox 34"/>
          <p:cNvSpPr txBox="1"/>
          <p:nvPr/>
        </p:nvSpPr>
        <p:spPr>
          <a:xfrm>
            <a:off x="2850112" y="2957594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de-DE" dirty="0"/>
              <a:t>0</a:t>
            </a:r>
            <a:r>
              <a:rPr dirty="0"/>
              <a:t>2</a:t>
            </a:r>
          </a:p>
        </p:txBody>
      </p:sp>
      <p:sp>
        <p:nvSpPr>
          <p:cNvPr id="206" name="TextBox 34"/>
          <p:cNvSpPr txBox="1"/>
          <p:nvPr/>
        </p:nvSpPr>
        <p:spPr>
          <a:xfrm>
            <a:off x="2330526" y="3870593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535353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207" name="TextBox 34"/>
          <p:cNvSpPr txBox="1"/>
          <p:nvPr/>
        </p:nvSpPr>
        <p:spPr>
          <a:xfrm>
            <a:off x="2330526" y="4149452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53535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208" name="TextBox 34"/>
          <p:cNvSpPr txBox="1"/>
          <p:nvPr/>
        </p:nvSpPr>
        <p:spPr>
          <a:xfrm>
            <a:off x="3017257" y="4919152"/>
            <a:ext cx="58333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209" name="TextBox 34"/>
          <p:cNvSpPr txBox="1"/>
          <p:nvPr/>
        </p:nvSpPr>
        <p:spPr>
          <a:xfrm>
            <a:off x="3017257" y="5198010"/>
            <a:ext cx="58333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04</a:t>
            </a:r>
          </a:p>
        </p:txBody>
      </p:sp>
      <p:sp>
        <p:nvSpPr>
          <p:cNvPr id="211" name="TextBox 52"/>
          <p:cNvSpPr txBox="1"/>
          <p:nvPr/>
        </p:nvSpPr>
        <p:spPr>
          <a:xfrm>
            <a:off x="4494658" y="4574537"/>
            <a:ext cx="311050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800" dirty="0"/>
              <a:t>Voice Recognition</a:t>
            </a:r>
            <a:r>
              <a:rPr dirty="0"/>
              <a:t>     </a:t>
            </a:r>
          </a:p>
        </p:txBody>
      </p:sp>
      <p:sp>
        <p:nvSpPr>
          <p:cNvPr id="214" name="TextBox 52"/>
          <p:cNvSpPr txBox="1"/>
          <p:nvPr/>
        </p:nvSpPr>
        <p:spPr>
          <a:xfrm>
            <a:off x="4014976" y="3764974"/>
            <a:ext cx="424777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800" dirty="0"/>
              <a:t>COOL User Interface View</a:t>
            </a:r>
            <a:r>
              <a:rPr dirty="0"/>
              <a:t>     </a:t>
            </a:r>
          </a:p>
        </p:txBody>
      </p:sp>
      <p:sp>
        <p:nvSpPr>
          <p:cNvPr id="217" name="TextBox 52"/>
          <p:cNvSpPr txBox="1"/>
          <p:nvPr/>
        </p:nvSpPr>
        <p:spPr>
          <a:xfrm>
            <a:off x="3961354" y="2713034"/>
            <a:ext cx="4320547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800" dirty="0"/>
              <a:t>True Data Ownership in Social App</a:t>
            </a:r>
            <a:r>
              <a:rPr dirty="0"/>
              <a:t>    </a:t>
            </a:r>
          </a:p>
        </p:txBody>
      </p:sp>
      <p:sp>
        <p:nvSpPr>
          <p:cNvPr id="219" name="Court Building"/>
          <p:cNvSpPr/>
          <p:nvPr/>
        </p:nvSpPr>
        <p:spPr>
          <a:xfrm>
            <a:off x="8834005" y="2832137"/>
            <a:ext cx="482597" cy="482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58" y="3613"/>
                </a:lnTo>
                <a:lnTo>
                  <a:pt x="1158" y="4293"/>
                </a:lnTo>
                <a:lnTo>
                  <a:pt x="20444" y="4293"/>
                </a:lnTo>
                <a:lnTo>
                  <a:pt x="20444" y="3613"/>
                </a:lnTo>
                <a:lnTo>
                  <a:pt x="10800" y="0"/>
                </a:lnTo>
                <a:close/>
                <a:moveTo>
                  <a:pt x="2354" y="4683"/>
                </a:moveTo>
                <a:lnTo>
                  <a:pt x="2354" y="6036"/>
                </a:lnTo>
                <a:lnTo>
                  <a:pt x="3269" y="6036"/>
                </a:lnTo>
                <a:lnTo>
                  <a:pt x="3269" y="6676"/>
                </a:lnTo>
                <a:cubicBezTo>
                  <a:pt x="3553" y="6676"/>
                  <a:pt x="3618" y="7023"/>
                  <a:pt x="3618" y="7023"/>
                </a:cubicBezTo>
                <a:lnTo>
                  <a:pt x="3618" y="15657"/>
                </a:lnTo>
                <a:lnTo>
                  <a:pt x="3346" y="15657"/>
                </a:lnTo>
                <a:lnTo>
                  <a:pt x="3346" y="16762"/>
                </a:lnTo>
                <a:lnTo>
                  <a:pt x="2354" y="16762"/>
                </a:lnTo>
                <a:lnTo>
                  <a:pt x="2354" y="18115"/>
                </a:lnTo>
                <a:lnTo>
                  <a:pt x="19246" y="18115"/>
                </a:lnTo>
                <a:lnTo>
                  <a:pt x="19246" y="16762"/>
                </a:lnTo>
                <a:lnTo>
                  <a:pt x="18254" y="16762"/>
                </a:lnTo>
                <a:lnTo>
                  <a:pt x="18254" y="15657"/>
                </a:lnTo>
                <a:lnTo>
                  <a:pt x="17984" y="15657"/>
                </a:lnTo>
                <a:lnTo>
                  <a:pt x="17984" y="7023"/>
                </a:lnTo>
                <a:cubicBezTo>
                  <a:pt x="17984" y="7023"/>
                  <a:pt x="18049" y="6676"/>
                  <a:pt x="18333" y="6676"/>
                </a:cubicBezTo>
                <a:lnTo>
                  <a:pt x="18333" y="6036"/>
                </a:lnTo>
                <a:lnTo>
                  <a:pt x="19246" y="6036"/>
                </a:lnTo>
                <a:lnTo>
                  <a:pt x="19246" y="4683"/>
                </a:lnTo>
                <a:lnTo>
                  <a:pt x="2354" y="4683"/>
                </a:lnTo>
                <a:close/>
                <a:moveTo>
                  <a:pt x="5670" y="6036"/>
                </a:moveTo>
                <a:lnTo>
                  <a:pt x="7489" y="6036"/>
                </a:lnTo>
                <a:lnTo>
                  <a:pt x="7489" y="6676"/>
                </a:lnTo>
                <a:cubicBezTo>
                  <a:pt x="7773" y="6676"/>
                  <a:pt x="7838" y="7023"/>
                  <a:pt x="7838" y="7023"/>
                </a:cubicBezTo>
                <a:lnTo>
                  <a:pt x="7838" y="15657"/>
                </a:lnTo>
                <a:lnTo>
                  <a:pt x="7568" y="15657"/>
                </a:lnTo>
                <a:lnTo>
                  <a:pt x="7568" y="16762"/>
                </a:lnTo>
                <a:lnTo>
                  <a:pt x="5591" y="16762"/>
                </a:lnTo>
                <a:lnTo>
                  <a:pt x="5591" y="15657"/>
                </a:lnTo>
                <a:lnTo>
                  <a:pt x="5321" y="15657"/>
                </a:lnTo>
                <a:lnTo>
                  <a:pt x="5321" y="7023"/>
                </a:lnTo>
                <a:cubicBezTo>
                  <a:pt x="5321" y="7023"/>
                  <a:pt x="5386" y="6676"/>
                  <a:pt x="5670" y="6676"/>
                </a:cubicBezTo>
                <a:lnTo>
                  <a:pt x="5670" y="6036"/>
                </a:lnTo>
                <a:close/>
                <a:moveTo>
                  <a:pt x="9890" y="6036"/>
                </a:moveTo>
                <a:lnTo>
                  <a:pt x="11710" y="6036"/>
                </a:lnTo>
                <a:lnTo>
                  <a:pt x="11710" y="6676"/>
                </a:lnTo>
                <a:cubicBezTo>
                  <a:pt x="11993" y="6676"/>
                  <a:pt x="12059" y="7023"/>
                  <a:pt x="12059" y="7023"/>
                </a:cubicBezTo>
                <a:lnTo>
                  <a:pt x="12059" y="15657"/>
                </a:lnTo>
                <a:lnTo>
                  <a:pt x="11789" y="15657"/>
                </a:lnTo>
                <a:lnTo>
                  <a:pt x="11789" y="16762"/>
                </a:lnTo>
                <a:lnTo>
                  <a:pt x="9813" y="16762"/>
                </a:lnTo>
                <a:lnTo>
                  <a:pt x="9813" y="15657"/>
                </a:lnTo>
                <a:lnTo>
                  <a:pt x="9541" y="15657"/>
                </a:lnTo>
                <a:lnTo>
                  <a:pt x="9541" y="7023"/>
                </a:lnTo>
                <a:cubicBezTo>
                  <a:pt x="9541" y="7023"/>
                  <a:pt x="9607" y="6676"/>
                  <a:pt x="9890" y="6676"/>
                </a:cubicBezTo>
                <a:lnTo>
                  <a:pt x="9890" y="6036"/>
                </a:lnTo>
                <a:close/>
                <a:moveTo>
                  <a:pt x="14113" y="6036"/>
                </a:moveTo>
                <a:lnTo>
                  <a:pt x="15932" y="6036"/>
                </a:lnTo>
                <a:lnTo>
                  <a:pt x="15932" y="6676"/>
                </a:lnTo>
                <a:cubicBezTo>
                  <a:pt x="16216" y="6676"/>
                  <a:pt x="16281" y="7023"/>
                  <a:pt x="16281" y="7023"/>
                </a:cubicBezTo>
                <a:lnTo>
                  <a:pt x="16281" y="15657"/>
                </a:lnTo>
                <a:lnTo>
                  <a:pt x="16009" y="15657"/>
                </a:lnTo>
                <a:lnTo>
                  <a:pt x="16009" y="16762"/>
                </a:lnTo>
                <a:lnTo>
                  <a:pt x="14033" y="16762"/>
                </a:lnTo>
                <a:lnTo>
                  <a:pt x="14033" y="15657"/>
                </a:lnTo>
                <a:lnTo>
                  <a:pt x="13763" y="15657"/>
                </a:lnTo>
                <a:lnTo>
                  <a:pt x="13763" y="7023"/>
                </a:lnTo>
                <a:cubicBezTo>
                  <a:pt x="13763" y="7023"/>
                  <a:pt x="13829" y="6676"/>
                  <a:pt x="14113" y="6676"/>
                </a:cubicBezTo>
                <a:lnTo>
                  <a:pt x="14113" y="6036"/>
                </a:lnTo>
                <a:close/>
                <a:moveTo>
                  <a:pt x="1158" y="18505"/>
                </a:moveTo>
                <a:lnTo>
                  <a:pt x="1158" y="19858"/>
                </a:lnTo>
                <a:lnTo>
                  <a:pt x="20444" y="19858"/>
                </a:lnTo>
                <a:lnTo>
                  <a:pt x="20444" y="18505"/>
                </a:lnTo>
                <a:lnTo>
                  <a:pt x="1158" y="18505"/>
                </a:lnTo>
                <a:close/>
                <a:moveTo>
                  <a:pt x="0" y="2024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247"/>
                </a:lnTo>
                <a:lnTo>
                  <a:pt x="0" y="2024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pic>
        <p:nvPicPr>
          <p:cNvPr id="222" name="TINYPPT" descr="TINYPPT"/>
          <p:cNvPicPr>
            <a:picLocks/>
          </p:cNvPicPr>
          <p:nvPr/>
        </p:nvPicPr>
        <p:blipFill>
          <a:blip r:embed="rId2">
            <a:alphaModFix amt="49261"/>
            <a:extLst/>
          </a:blip>
          <a:stretch>
            <a:fillRect/>
          </a:stretch>
        </p:blipFill>
        <p:spPr>
          <a:xfrm>
            <a:off x="3908226" y="5767901"/>
            <a:ext cx="4925097" cy="343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C05100A4-4329-4A0F-A994-CD7AAA2F0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57" y="3870593"/>
            <a:ext cx="817302" cy="829146"/>
          </a:xfrm>
          <a:prstGeom prst="rect">
            <a:avLst/>
          </a:prstGeom>
        </p:spPr>
      </p:pic>
      <p:pic>
        <p:nvPicPr>
          <p:cNvPr id="62" name="icon-pngs-9.jpg copy 2.png" descr="icon-pngs-9.jpg copy 2.png">
            <a:extLst>
              <a:ext uri="{FF2B5EF4-FFF2-40B4-BE49-F238E27FC236}">
                <a16:creationId xmlns:a16="http://schemas.microsoft.com/office/drawing/2014/main" xmlns="" id="{DED5FFCF-ECE3-4BCF-920F-C9F45E0A3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rcRect l="2447" r="2447"/>
          <a:stretch>
            <a:fillRect/>
          </a:stretch>
        </p:blipFill>
        <p:spPr>
          <a:xfrm>
            <a:off x="8577632" y="5000340"/>
            <a:ext cx="531716" cy="531714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Circle">
            <a:extLst>
              <a:ext uri="{FF2B5EF4-FFF2-40B4-BE49-F238E27FC236}">
                <a16:creationId xmlns:a16="http://schemas.microsoft.com/office/drawing/2014/main" xmlns="" id="{4A08035A-4F52-4F7D-8ED7-5ACEA23EC113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9650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612B30-0C92-4158-A6DD-C7E17961B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0" y="0"/>
            <a:ext cx="11837636" cy="3602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38D7FBA-6450-486A-B4A0-F9354989E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0" y="3355942"/>
            <a:ext cx="11837636" cy="30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1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ircle">
            <a:extLst>
              <a:ext uri="{FF2B5EF4-FFF2-40B4-BE49-F238E27FC236}">
                <a16:creationId xmlns:a16="http://schemas.microsoft.com/office/drawing/2014/main" xmlns="" id="{1A65B148-4F53-4245-A38E-79A8613E3DD0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" name="Triangle">
            <a:extLst>
              <a:ext uri="{FF2B5EF4-FFF2-40B4-BE49-F238E27FC236}">
                <a16:creationId xmlns:a16="http://schemas.microsoft.com/office/drawing/2014/main" xmlns="" id="{0D81E6B4-302D-4F3A-9FE1-C77830EAFC05}"/>
              </a:ext>
            </a:extLst>
          </p:cNvPr>
          <p:cNvSpPr/>
          <p:nvPr/>
        </p:nvSpPr>
        <p:spPr>
          <a:xfrm>
            <a:off x="4601765" y="1848792"/>
            <a:ext cx="3509071" cy="3270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2"/>
                </a:moveTo>
                <a:lnTo>
                  <a:pt x="21600" y="0"/>
                </a:lnTo>
                <a:lnTo>
                  <a:pt x="10794" y="21600"/>
                </a:lnTo>
                <a:lnTo>
                  <a:pt x="0" y="32"/>
                </a:lnTo>
                <a:close/>
              </a:path>
            </a:pathLst>
          </a:custGeom>
          <a:solidFill>
            <a:srgbClr val="EA4267"/>
          </a:soli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" name="Triangle">
            <a:extLst>
              <a:ext uri="{FF2B5EF4-FFF2-40B4-BE49-F238E27FC236}">
                <a16:creationId xmlns:a16="http://schemas.microsoft.com/office/drawing/2014/main" xmlns="" id="{8D8A807B-303B-4AC8-A23D-7C1F9A01A560}"/>
              </a:ext>
            </a:extLst>
          </p:cNvPr>
          <p:cNvSpPr/>
          <p:nvPr/>
        </p:nvSpPr>
        <p:spPr>
          <a:xfrm>
            <a:off x="7295788" y="2119767"/>
            <a:ext cx="890697" cy="1367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20" y="0"/>
                </a:moveTo>
                <a:lnTo>
                  <a:pt x="21600" y="1418"/>
                </a:lnTo>
                <a:lnTo>
                  <a:pt x="0" y="21600"/>
                </a:lnTo>
                <a:lnTo>
                  <a:pt x="20020" y="0"/>
                </a:lnTo>
                <a:close/>
              </a:path>
            </a:pathLst>
          </a:custGeom>
          <a:solidFill>
            <a:srgbClr val="F4D247"/>
          </a:soli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6" name="Triangle">
            <a:extLst>
              <a:ext uri="{FF2B5EF4-FFF2-40B4-BE49-F238E27FC236}">
                <a16:creationId xmlns:a16="http://schemas.microsoft.com/office/drawing/2014/main" xmlns="" id="{D7623728-96AC-46F2-A9E3-FF8879CE3EA1}"/>
              </a:ext>
            </a:extLst>
          </p:cNvPr>
          <p:cNvSpPr/>
          <p:nvPr/>
        </p:nvSpPr>
        <p:spPr>
          <a:xfrm>
            <a:off x="7429932" y="2768191"/>
            <a:ext cx="523411" cy="62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577" y="0"/>
                </a:lnTo>
                <a:lnTo>
                  <a:pt x="21600" y="4813"/>
                </a:lnTo>
                <a:lnTo>
                  <a:pt x="0" y="21600"/>
                </a:lnTo>
                <a:close/>
              </a:path>
            </a:pathLst>
          </a:custGeom>
          <a:solidFill>
            <a:srgbClr val="F4D247"/>
          </a:soli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7" name="Triangle">
            <a:extLst>
              <a:ext uri="{FF2B5EF4-FFF2-40B4-BE49-F238E27FC236}">
                <a16:creationId xmlns:a16="http://schemas.microsoft.com/office/drawing/2014/main" xmlns="" id="{DB0EA2C7-59E3-43D7-B6BA-56548BAFA6E4}"/>
              </a:ext>
            </a:extLst>
          </p:cNvPr>
          <p:cNvSpPr/>
          <p:nvPr/>
        </p:nvSpPr>
        <p:spPr>
          <a:xfrm flipH="1">
            <a:off x="4526130" y="2119767"/>
            <a:ext cx="890697" cy="1367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20" y="0"/>
                </a:moveTo>
                <a:lnTo>
                  <a:pt x="21600" y="1418"/>
                </a:lnTo>
                <a:lnTo>
                  <a:pt x="0" y="21600"/>
                </a:lnTo>
                <a:lnTo>
                  <a:pt x="20020" y="0"/>
                </a:lnTo>
                <a:close/>
              </a:path>
            </a:pathLst>
          </a:custGeom>
          <a:solidFill>
            <a:srgbClr val="F4D247"/>
          </a:soli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8" name="Triangle">
            <a:extLst>
              <a:ext uri="{FF2B5EF4-FFF2-40B4-BE49-F238E27FC236}">
                <a16:creationId xmlns:a16="http://schemas.microsoft.com/office/drawing/2014/main" xmlns="" id="{BA450CDD-4E2C-47F9-B986-56251C8CE327}"/>
              </a:ext>
            </a:extLst>
          </p:cNvPr>
          <p:cNvSpPr/>
          <p:nvPr/>
        </p:nvSpPr>
        <p:spPr>
          <a:xfrm flipH="1">
            <a:off x="4759272" y="2768191"/>
            <a:ext cx="523411" cy="62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577" y="0"/>
                </a:lnTo>
                <a:lnTo>
                  <a:pt x="21600" y="4813"/>
                </a:lnTo>
                <a:lnTo>
                  <a:pt x="0" y="21600"/>
                </a:lnTo>
                <a:close/>
              </a:path>
            </a:pathLst>
          </a:custGeom>
          <a:solidFill>
            <a:srgbClr val="F4D247"/>
          </a:soli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xmlns="" id="{56369DF0-2136-42B2-9986-64EDE48B21CA}"/>
              </a:ext>
            </a:extLst>
          </p:cNvPr>
          <p:cNvSpPr txBox="1"/>
          <p:nvPr/>
        </p:nvSpPr>
        <p:spPr>
          <a:xfrm rot="1697">
            <a:off x="4839481" y="2441744"/>
            <a:ext cx="3033639" cy="72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100">
                <a:solidFill>
                  <a:srgbClr val="FFFFFF"/>
                </a:solidFill>
                <a:latin typeface="Chocolate Dulce"/>
                <a:ea typeface="Chocolate Dulce"/>
                <a:cs typeface="Chocolate Dulce"/>
                <a:sym typeface="Chocolate Dulce"/>
              </a:defRPr>
            </a:lvl1pPr>
          </a:lstStyle>
          <a:p>
            <a:r>
              <a:rPr lang="de-DE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5015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0" y="80811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/>
              <a:t>References</a:t>
            </a:r>
          </a:p>
          <a:p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1773699" y="1625263"/>
            <a:ext cx="74903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Https://github.com/solid/solid-spec</a:t>
            </a:r>
            <a:r>
              <a:rPr lang="en-US" dirty="0">
                <a:solidFill>
                  <a:schemeClr val="accent1"/>
                </a:solidFill>
              </a:rPr>
              <a:t>   [Online – GitHub  21.05.2019]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https://solid.mit.edu/</a:t>
            </a:r>
            <a:r>
              <a:rPr lang="en-US" dirty="0">
                <a:solidFill>
                  <a:schemeClr val="accent1"/>
                </a:solidFill>
              </a:rPr>
              <a:t>    [Online 10.05.2019]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https://solid.inrupt.com/how-it-works</a:t>
            </a:r>
            <a:r>
              <a:rPr lang="en-US" dirty="0">
                <a:solidFill>
                  <a:schemeClr val="accent1"/>
                </a:solidFill>
              </a:rPr>
              <a:t>  [Online 17.05.2019]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AutoNum type="arabicPeriod" startAt="4"/>
            </a:pPr>
            <a:r>
              <a:rPr lang="en-US" u="sng" dirty="0">
                <a:solidFill>
                  <a:schemeClr val="accent1"/>
                </a:solidFill>
              </a:rPr>
              <a:t>https://rubenverborgh.github.io/Solid-DeSemWeb-2018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r>
              <a:rPr lang="en-US" dirty="0">
                <a:solidFill>
                  <a:schemeClr val="accent1"/>
                </a:solidFill>
              </a:rPr>
              <a:t>      [Online 17.05.2019]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56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"/>
          <p:cNvGrpSpPr/>
          <p:nvPr/>
        </p:nvGrpSpPr>
        <p:grpSpPr>
          <a:xfrm>
            <a:off x="2646357" y="2112024"/>
            <a:ext cx="2380260" cy="2380025"/>
            <a:chOff x="-61" y="0"/>
            <a:chExt cx="2380259" cy="2380023"/>
          </a:xfrm>
        </p:grpSpPr>
        <p:sp>
          <p:nvSpPr>
            <p:cNvPr id="3" name="Circle"/>
            <p:cNvSpPr/>
            <p:nvPr/>
          </p:nvSpPr>
          <p:spPr>
            <a:xfrm>
              <a:off x="136724" y="136622"/>
              <a:ext cx="2106808" cy="2106808"/>
            </a:xfrm>
            <a:prstGeom prst="ellipse">
              <a:avLst/>
            </a:prstGeom>
            <a:gradFill flip="none" rotWithShape="1">
              <a:gsLst>
                <a:gs pos="28583">
                  <a:srgbClr val="FEFCFF"/>
                </a:gs>
                <a:gs pos="70671">
                  <a:srgbClr val="F0EFF0"/>
                </a:gs>
                <a:gs pos="100000">
                  <a:srgbClr val="E2E2E2"/>
                </a:gs>
              </a:gsLst>
              <a:lin ang="21597546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4" name="Shape"/>
            <p:cNvSpPr/>
            <p:nvPr/>
          </p:nvSpPr>
          <p:spPr>
            <a:xfrm>
              <a:off x="-62" y="-1"/>
              <a:ext cx="2380260" cy="238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extrusionOk="0">
                  <a:moveTo>
                    <a:pt x="9838" y="0"/>
                  </a:moveTo>
                  <a:cubicBezTo>
                    <a:pt x="7320" y="0"/>
                    <a:pt x="4803" y="1007"/>
                    <a:pt x="2882" y="3018"/>
                  </a:cubicBezTo>
                  <a:cubicBezTo>
                    <a:pt x="-960" y="7039"/>
                    <a:pt x="-960" y="13557"/>
                    <a:pt x="2882" y="17579"/>
                  </a:cubicBezTo>
                  <a:cubicBezTo>
                    <a:pt x="6724" y="21600"/>
                    <a:pt x="12956" y="21600"/>
                    <a:pt x="16798" y="17579"/>
                  </a:cubicBezTo>
                  <a:cubicBezTo>
                    <a:pt x="20640" y="13557"/>
                    <a:pt x="20640" y="7039"/>
                    <a:pt x="16798" y="3018"/>
                  </a:cubicBezTo>
                  <a:cubicBezTo>
                    <a:pt x="14877" y="1007"/>
                    <a:pt x="12356" y="0"/>
                    <a:pt x="9838" y="0"/>
                  </a:cubicBezTo>
                  <a:close/>
                  <a:moveTo>
                    <a:pt x="9838" y="1183"/>
                  </a:moveTo>
                  <a:cubicBezTo>
                    <a:pt x="12067" y="1183"/>
                    <a:pt x="14297" y="2071"/>
                    <a:pt x="15998" y="3851"/>
                  </a:cubicBezTo>
                  <a:cubicBezTo>
                    <a:pt x="19399" y="7411"/>
                    <a:pt x="19399" y="13186"/>
                    <a:pt x="15998" y="16745"/>
                  </a:cubicBezTo>
                  <a:cubicBezTo>
                    <a:pt x="12597" y="20305"/>
                    <a:pt x="7083" y="20305"/>
                    <a:pt x="3682" y="16745"/>
                  </a:cubicBezTo>
                  <a:cubicBezTo>
                    <a:pt x="281" y="13186"/>
                    <a:pt x="281" y="7411"/>
                    <a:pt x="3682" y="3851"/>
                  </a:cubicBezTo>
                  <a:cubicBezTo>
                    <a:pt x="5383" y="2071"/>
                    <a:pt x="7609" y="1183"/>
                    <a:pt x="9838" y="118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DFCFF"/>
                </a:gs>
                <a:gs pos="58932">
                  <a:srgbClr val="F0EFF0"/>
                </a:gs>
                <a:gs pos="100000">
                  <a:srgbClr val="E2E2E2"/>
                </a:gs>
              </a:gsLst>
              <a:lin ang="10774140" scaled="0"/>
            </a:gradFill>
            <a:ln w="12700" cap="flat">
              <a:noFill/>
              <a:miter lim="400000"/>
            </a:ln>
            <a:effectLst>
              <a:outerShdw blurRad="38100" dist="48801" dir="2497295" rotWithShape="0">
                <a:srgbClr val="000000">
                  <a:alpha val="33588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</p:grpSp>
      <p:grpSp>
        <p:nvGrpSpPr>
          <p:cNvPr id="5" name="Group"/>
          <p:cNvGrpSpPr/>
          <p:nvPr/>
        </p:nvGrpSpPr>
        <p:grpSpPr>
          <a:xfrm>
            <a:off x="3875737" y="1427699"/>
            <a:ext cx="1877379" cy="3748706"/>
            <a:chOff x="0" y="0"/>
            <a:chExt cx="1877377" cy="3748704"/>
          </a:xfrm>
        </p:grpSpPr>
        <p:sp>
          <p:nvSpPr>
            <p:cNvPr id="6" name="Shape"/>
            <p:cNvSpPr/>
            <p:nvPr/>
          </p:nvSpPr>
          <p:spPr>
            <a:xfrm>
              <a:off x="0" y="344449"/>
              <a:ext cx="1550101" cy="3059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01" h="21565" extrusionOk="0">
                  <a:moveTo>
                    <a:pt x="254" y="0"/>
                  </a:moveTo>
                  <a:cubicBezTo>
                    <a:pt x="169" y="0"/>
                    <a:pt x="85" y="6"/>
                    <a:pt x="0" y="6"/>
                  </a:cubicBezTo>
                  <a:lnTo>
                    <a:pt x="0" y="944"/>
                  </a:lnTo>
                  <a:cubicBezTo>
                    <a:pt x="85" y="944"/>
                    <a:pt x="169" y="938"/>
                    <a:pt x="254" y="938"/>
                  </a:cubicBezTo>
                  <a:cubicBezTo>
                    <a:pt x="4798" y="938"/>
                    <a:pt x="9341" y="1899"/>
                    <a:pt x="12808" y="3822"/>
                  </a:cubicBezTo>
                  <a:cubicBezTo>
                    <a:pt x="19743" y="7667"/>
                    <a:pt x="19743" y="13903"/>
                    <a:pt x="12808" y="17748"/>
                  </a:cubicBezTo>
                  <a:cubicBezTo>
                    <a:pt x="9276" y="19707"/>
                    <a:pt x="4629" y="20662"/>
                    <a:pt x="0" y="20625"/>
                  </a:cubicBezTo>
                  <a:lnTo>
                    <a:pt x="0" y="21564"/>
                  </a:lnTo>
                  <a:cubicBezTo>
                    <a:pt x="5062" y="21600"/>
                    <a:pt x="10141" y="20553"/>
                    <a:pt x="14004" y="18411"/>
                  </a:cubicBezTo>
                  <a:cubicBezTo>
                    <a:pt x="21600" y="14199"/>
                    <a:pt x="21600" y="7371"/>
                    <a:pt x="14004" y="3159"/>
                  </a:cubicBezTo>
                  <a:cubicBezTo>
                    <a:pt x="10206" y="1053"/>
                    <a:pt x="5232" y="0"/>
                    <a:pt x="254" y="0"/>
                  </a:cubicBezTo>
                  <a:close/>
                </a:path>
              </a:pathLst>
            </a:custGeom>
            <a:solidFill>
              <a:srgbClr val="BFCAC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7" name="Line"/>
            <p:cNvSpPr/>
            <p:nvPr/>
          </p:nvSpPr>
          <p:spPr>
            <a:xfrm>
              <a:off x="22433" y="0"/>
              <a:ext cx="1854945" cy="3748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extrusionOk="0">
                  <a:moveTo>
                    <a:pt x="0" y="0"/>
                  </a:moveTo>
                  <a:cubicBezTo>
                    <a:pt x="11833" y="56"/>
                    <a:pt x="21395" y="4814"/>
                    <a:pt x="21497" y="10697"/>
                  </a:cubicBezTo>
                  <a:cubicBezTo>
                    <a:pt x="21600" y="16652"/>
                    <a:pt x="11997" y="21527"/>
                    <a:pt x="20" y="21600"/>
                  </a:cubicBezTo>
                </a:path>
              </a:pathLst>
            </a:custGeom>
            <a:noFill/>
            <a:ln w="19050" cap="flat">
              <a:solidFill>
                <a:srgbClr val="A7A7A7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dirty="0"/>
            </a:p>
          </p:txBody>
        </p:sp>
      </p:grpSp>
      <p:grpSp>
        <p:nvGrpSpPr>
          <p:cNvPr id="8" name="Group"/>
          <p:cNvGrpSpPr/>
          <p:nvPr/>
        </p:nvGrpSpPr>
        <p:grpSpPr>
          <a:xfrm>
            <a:off x="4143732" y="1758847"/>
            <a:ext cx="247633" cy="247633"/>
            <a:chOff x="0" y="0"/>
            <a:chExt cx="247631" cy="247631"/>
          </a:xfrm>
        </p:grpSpPr>
        <p:sp>
          <p:nvSpPr>
            <p:cNvPr id="9" name="Circle"/>
            <p:cNvSpPr/>
            <p:nvPr/>
          </p:nvSpPr>
          <p:spPr>
            <a:xfrm>
              <a:off x="-1" y="-1"/>
              <a:ext cx="247633" cy="2476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48801" dir="2497295" rotWithShape="0">
                <a:srgbClr val="000000">
                  <a:alpha val="33588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0" name="Circle"/>
            <p:cNvSpPr/>
            <p:nvPr/>
          </p:nvSpPr>
          <p:spPr>
            <a:xfrm>
              <a:off x="42406" y="42406"/>
              <a:ext cx="162821" cy="162821"/>
            </a:xfrm>
            <a:prstGeom prst="ellipse">
              <a:avLst/>
            </a:prstGeom>
            <a:gradFill flip="none" rotWithShape="1">
              <a:gsLst>
                <a:gs pos="2419">
                  <a:srgbClr val="0CB100"/>
                </a:gs>
                <a:gs pos="29316">
                  <a:srgbClr val="85CE02"/>
                </a:gs>
                <a:gs pos="100000">
                  <a:srgbClr val="FFEA03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</p:grpSp>
      <p:sp>
        <p:nvSpPr>
          <p:cNvPr id="11" name="Line"/>
          <p:cNvSpPr/>
          <p:nvPr/>
        </p:nvSpPr>
        <p:spPr>
          <a:xfrm>
            <a:off x="4354126" y="1088906"/>
            <a:ext cx="617474" cy="605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147" y="0"/>
                </a:lnTo>
                <a:lnTo>
                  <a:pt x="21600" y="165"/>
                </a:lnTo>
              </a:path>
            </a:pathLst>
          </a:custGeom>
          <a:ln w="12700">
            <a:solidFill>
              <a:srgbClr val="C1CCCF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2" name="Shape"/>
          <p:cNvSpPr/>
          <p:nvPr/>
        </p:nvSpPr>
        <p:spPr>
          <a:xfrm>
            <a:off x="5450015" y="295448"/>
            <a:ext cx="2790822" cy="103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8025" y="21600"/>
                </a:moveTo>
                <a:cubicBezTo>
                  <a:pt x="18647" y="19796"/>
                  <a:pt x="19271" y="17996"/>
                  <a:pt x="19897" y="16200"/>
                </a:cubicBezTo>
                <a:cubicBezTo>
                  <a:pt x="20210" y="15302"/>
                  <a:pt x="20523" y="14406"/>
                  <a:pt x="20833" y="13500"/>
                </a:cubicBezTo>
                <a:cubicBezTo>
                  <a:pt x="21056" y="12848"/>
                  <a:pt x="21277" y="12192"/>
                  <a:pt x="21496" y="11531"/>
                </a:cubicBezTo>
                <a:cubicBezTo>
                  <a:pt x="21564" y="11342"/>
                  <a:pt x="21600" y="11087"/>
                  <a:pt x="21596" y="10825"/>
                </a:cubicBezTo>
                <a:cubicBezTo>
                  <a:pt x="21591" y="10533"/>
                  <a:pt x="21536" y="10262"/>
                  <a:pt x="21448" y="10091"/>
                </a:cubicBezTo>
                <a:cubicBezTo>
                  <a:pt x="21250" y="9411"/>
                  <a:pt x="21045" y="8747"/>
                  <a:pt x="20833" y="8100"/>
                </a:cubicBezTo>
                <a:cubicBezTo>
                  <a:pt x="20530" y="7178"/>
                  <a:pt x="20212" y="6291"/>
                  <a:pt x="19897" y="5400"/>
                </a:cubicBezTo>
                <a:cubicBezTo>
                  <a:pt x="19266" y="3618"/>
                  <a:pt x="18642" y="1818"/>
                  <a:pt x="18025" y="0"/>
                </a:cubicBezTo>
                <a:lnTo>
                  <a:pt x="0" y="0"/>
                </a:lnTo>
                <a:lnTo>
                  <a:pt x="0" y="21600"/>
                </a:lnTo>
                <a:lnTo>
                  <a:pt x="18025" y="21600"/>
                </a:lnTo>
                <a:close/>
              </a:path>
            </a:pathLst>
          </a:custGeom>
          <a:gradFill>
            <a:gsLst>
              <a:gs pos="2419">
                <a:srgbClr val="0CB100"/>
              </a:gs>
              <a:gs pos="29316">
                <a:srgbClr val="85CE02"/>
              </a:gs>
              <a:gs pos="100000">
                <a:srgbClr val="FFEA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3" name="Shape"/>
          <p:cNvSpPr/>
          <p:nvPr/>
        </p:nvSpPr>
        <p:spPr>
          <a:xfrm rot="16200000">
            <a:off x="4932422" y="294852"/>
            <a:ext cx="1043811" cy="104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8" extrusionOk="0">
                <a:moveTo>
                  <a:pt x="0" y="10754"/>
                </a:moveTo>
                <a:cubicBezTo>
                  <a:pt x="-3" y="10892"/>
                  <a:pt x="60" y="11023"/>
                  <a:pt x="169" y="11106"/>
                </a:cubicBezTo>
                <a:lnTo>
                  <a:pt x="341" y="11278"/>
                </a:lnTo>
                <a:cubicBezTo>
                  <a:pt x="398" y="11335"/>
                  <a:pt x="455" y="11393"/>
                  <a:pt x="512" y="11450"/>
                </a:cubicBezTo>
                <a:cubicBezTo>
                  <a:pt x="741" y="11679"/>
                  <a:pt x="969" y="11908"/>
                  <a:pt x="1197" y="12137"/>
                </a:cubicBezTo>
                <a:cubicBezTo>
                  <a:pt x="1654" y="12595"/>
                  <a:pt x="2111" y="13054"/>
                  <a:pt x="2568" y="13512"/>
                </a:cubicBezTo>
                <a:cubicBezTo>
                  <a:pt x="3482" y="14428"/>
                  <a:pt x="4395" y="15345"/>
                  <a:pt x="5309" y="16261"/>
                </a:cubicBezTo>
                <a:cubicBezTo>
                  <a:pt x="6223" y="17177"/>
                  <a:pt x="7136" y="18094"/>
                  <a:pt x="8050" y="19010"/>
                </a:cubicBezTo>
                <a:cubicBezTo>
                  <a:pt x="8507" y="19468"/>
                  <a:pt x="8964" y="19927"/>
                  <a:pt x="9421" y="20385"/>
                </a:cubicBezTo>
                <a:cubicBezTo>
                  <a:pt x="9649" y="20614"/>
                  <a:pt x="9877" y="20843"/>
                  <a:pt x="10106" y="21072"/>
                </a:cubicBezTo>
                <a:cubicBezTo>
                  <a:pt x="10220" y="21187"/>
                  <a:pt x="10334" y="21301"/>
                  <a:pt x="10448" y="21416"/>
                </a:cubicBezTo>
                <a:cubicBezTo>
                  <a:pt x="10526" y="21530"/>
                  <a:pt x="10655" y="21598"/>
                  <a:pt x="10792" y="21598"/>
                </a:cubicBezTo>
                <a:cubicBezTo>
                  <a:pt x="10929" y="21597"/>
                  <a:pt x="11057" y="21529"/>
                  <a:pt x="11134" y="21416"/>
                </a:cubicBezTo>
                <a:cubicBezTo>
                  <a:pt x="11248" y="21301"/>
                  <a:pt x="11362" y="21187"/>
                  <a:pt x="11476" y="21072"/>
                </a:cubicBezTo>
                <a:cubicBezTo>
                  <a:pt x="11705" y="20843"/>
                  <a:pt x="11933" y="20614"/>
                  <a:pt x="12162" y="20385"/>
                </a:cubicBezTo>
                <a:cubicBezTo>
                  <a:pt x="12618" y="19927"/>
                  <a:pt x="13075" y="19468"/>
                  <a:pt x="13532" y="19010"/>
                </a:cubicBezTo>
                <a:cubicBezTo>
                  <a:pt x="14446" y="18094"/>
                  <a:pt x="15360" y="17177"/>
                  <a:pt x="16273" y="16261"/>
                </a:cubicBezTo>
                <a:cubicBezTo>
                  <a:pt x="17187" y="15345"/>
                  <a:pt x="18101" y="14428"/>
                  <a:pt x="19014" y="13512"/>
                </a:cubicBezTo>
                <a:cubicBezTo>
                  <a:pt x="19471" y="13054"/>
                  <a:pt x="19928" y="12595"/>
                  <a:pt x="20385" y="12137"/>
                </a:cubicBezTo>
                <a:cubicBezTo>
                  <a:pt x="20613" y="11908"/>
                  <a:pt x="20842" y="11679"/>
                  <a:pt x="21070" y="11450"/>
                </a:cubicBezTo>
                <a:cubicBezTo>
                  <a:pt x="21184" y="11335"/>
                  <a:pt x="21298" y="11221"/>
                  <a:pt x="21413" y="11106"/>
                </a:cubicBezTo>
                <a:cubicBezTo>
                  <a:pt x="21529" y="11027"/>
                  <a:pt x="21597" y="10894"/>
                  <a:pt x="21594" y="10753"/>
                </a:cubicBezTo>
                <a:cubicBezTo>
                  <a:pt x="21591" y="10619"/>
                  <a:pt x="21524" y="10494"/>
                  <a:pt x="21413" y="10419"/>
                </a:cubicBezTo>
                <a:cubicBezTo>
                  <a:pt x="21298" y="10304"/>
                  <a:pt x="21184" y="10190"/>
                  <a:pt x="21070" y="10075"/>
                </a:cubicBezTo>
                <a:cubicBezTo>
                  <a:pt x="20842" y="9846"/>
                  <a:pt x="20613" y="9617"/>
                  <a:pt x="20385" y="9388"/>
                </a:cubicBezTo>
                <a:cubicBezTo>
                  <a:pt x="19928" y="8930"/>
                  <a:pt x="19471" y="8472"/>
                  <a:pt x="19014" y="8014"/>
                </a:cubicBezTo>
                <a:cubicBezTo>
                  <a:pt x="18101" y="7097"/>
                  <a:pt x="17187" y="6181"/>
                  <a:pt x="16273" y="5264"/>
                </a:cubicBezTo>
                <a:cubicBezTo>
                  <a:pt x="15360" y="4348"/>
                  <a:pt x="14446" y="3432"/>
                  <a:pt x="13532" y="2515"/>
                </a:cubicBezTo>
                <a:cubicBezTo>
                  <a:pt x="13075" y="2057"/>
                  <a:pt x="12618" y="1599"/>
                  <a:pt x="12162" y="1141"/>
                </a:cubicBezTo>
                <a:cubicBezTo>
                  <a:pt x="11933" y="911"/>
                  <a:pt x="11705" y="682"/>
                  <a:pt x="11476" y="453"/>
                </a:cubicBezTo>
                <a:cubicBezTo>
                  <a:pt x="11419" y="396"/>
                  <a:pt x="11362" y="339"/>
                  <a:pt x="11305" y="281"/>
                </a:cubicBezTo>
                <a:cubicBezTo>
                  <a:pt x="11248" y="224"/>
                  <a:pt x="11191" y="167"/>
                  <a:pt x="11134" y="110"/>
                </a:cubicBezTo>
                <a:cubicBezTo>
                  <a:pt x="11034" y="37"/>
                  <a:pt x="10913" y="-2"/>
                  <a:pt x="10789" y="0"/>
                </a:cubicBezTo>
                <a:cubicBezTo>
                  <a:pt x="10667" y="1"/>
                  <a:pt x="10548" y="42"/>
                  <a:pt x="10450" y="116"/>
                </a:cubicBezTo>
                <a:cubicBezTo>
                  <a:pt x="10337" y="232"/>
                  <a:pt x="10223" y="348"/>
                  <a:pt x="10108" y="464"/>
                </a:cubicBezTo>
                <a:cubicBezTo>
                  <a:pt x="9880" y="695"/>
                  <a:pt x="9651" y="926"/>
                  <a:pt x="9421" y="1156"/>
                </a:cubicBezTo>
                <a:cubicBezTo>
                  <a:pt x="8965" y="1611"/>
                  <a:pt x="8507" y="2062"/>
                  <a:pt x="8050" y="2515"/>
                </a:cubicBezTo>
                <a:cubicBezTo>
                  <a:pt x="7131" y="3427"/>
                  <a:pt x="6221" y="4346"/>
                  <a:pt x="5309" y="5264"/>
                </a:cubicBezTo>
                <a:cubicBezTo>
                  <a:pt x="4397" y="6183"/>
                  <a:pt x="3485" y="7100"/>
                  <a:pt x="2571" y="8016"/>
                </a:cubicBezTo>
                <a:cubicBezTo>
                  <a:pt x="2114" y="8475"/>
                  <a:pt x="1657" y="8933"/>
                  <a:pt x="1200" y="9390"/>
                </a:cubicBezTo>
                <a:cubicBezTo>
                  <a:pt x="971" y="9619"/>
                  <a:pt x="742" y="9848"/>
                  <a:pt x="513" y="10077"/>
                </a:cubicBezTo>
                <a:cubicBezTo>
                  <a:pt x="399" y="10191"/>
                  <a:pt x="285" y="10305"/>
                  <a:pt x="170" y="10420"/>
                </a:cubicBezTo>
                <a:cubicBezTo>
                  <a:pt x="65" y="10499"/>
                  <a:pt x="3" y="10622"/>
                  <a:pt x="0" y="10754"/>
                </a:cubicBezTo>
                <a:close/>
              </a:path>
            </a:pathLst>
          </a:custGeom>
          <a:gradFill>
            <a:gsLst>
              <a:gs pos="2419">
                <a:srgbClr val="0CB100"/>
              </a:gs>
              <a:gs pos="29316">
                <a:srgbClr val="85CE02"/>
              </a:gs>
              <a:gs pos="100000">
                <a:srgbClr val="FFEA03"/>
              </a:gs>
            </a:gsLst>
            <a:lin ang="2089255"/>
          </a:gradFill>
          <a:ln w="12700">
            <a:miter lim="400000"/>
          </a:ln>
          <a:effectLst>
            <a:outerShdw blurRad="63500" dist="76275" dir="726333" rotWithShape="0">
              <a:srgbClr val="000000">
                <a:alpha val="33588"/>
              </a:srgbClr>
            </a:outerShdw>
          </a:effectLst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4" name="TextBox 34"/>
          <p:cNvSpPr txBox="1"/>
          <p:nvPr/>
        </p:nvSpPr>
        <p:spPr>
          <a:xfrm>
            <a:off x="5115463" y="542581"/>
            <a:ext cx="652236" cy="570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5" name="Circle"/>
          <p:cNvSpPr/>
          <p:nvPr/>
        </p:nvSpPr>
        <p:spPr>
          <a:xfrm>
            <a:off x="3566747" y="3472158"/>
            <a:ext cx="539602" cy="539600"/>
          </a:xfrm>
          <a:prstGeom prst="ellipse">
            <a:avLst/>
          </a:prstGeom>
          <a:solidFill>
            <a:srgbClr val="A7A6A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6" name="TextBox 52"/>
          <p:cNvSpPr txBox="1"/>
          <p:nvPr/>
        </p:nvSpPr>
        <p:spPr>
          <a:xfrm>
            <a:off x="2857918" y="3054488"/>
            <a:ext cx="1957259" cy="485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2000">
                <a:solidFill>
                  <a:srgbClr val="FF8029"/>
                </a:solidFill>
                <a:latin typeface="Avenir Next Condensed Medium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r>
              <a:rPr lang="en-US" dirty="0" smtClean="0"/>
              <a:t>       Agenda</a:t>
            </a:r>
            <a:endParaRPr dirty="0"/>
          </a:p>
        </p:txBody>
      </p:sp>
      <p:sp>
        <p:nvSpPr>
          <p:cNvPr id="17" name="TextBox 52"/>
          <p:cNvSpPr txBox="1"/>
          <p:nvPr/>
        </p:nvSpPr>
        <p:spPr>
          <a:xfrm>
            <a:off x="2879885" y="2705714"/>
            <a:ext cx="1913323" cy="61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2600">
                <a:solidFill>
                  <a:srgbClr val="535353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endParaRPr dirty="0"/>
          </a:p>
        </p:txBody>
      </p:sp>
      <p:sp>
        <p:nvSpPr>
          <p:cNvPr id="18" name="TextBox 52"/>
          <p:cNvSpPr txBox="1"/>
          <p:nvPr/>
        </p:nvSpPr>
        <p:spPr>
          <a:xfrm>
            <a:off x="6215229" y="690047"/>
            <a:ext cx="1500803" cy="39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2100"/>
            </a:lvl1pPr>
          </a:lstStyle>
          <a:p>
            <a:endParaRPr dirty="0"/>
          </a:p>
        </p:txBody>
      </p:sp>
      <p:sp>
        <p:nvSpPr>
          <p:cNvPr id="19" name="TextBox 52"/>
          <p:cNvSpPr txBox="1"/>
          <p:nvPr/>
        </p:nvSpPr>
        <p:spPr>
          <a:xfrm>
            <a:off x="6173178" y="525647"/>
            <a:ext cx="1542854" cy="32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rPr b="1" dirty="0" smtClean="0"/>
              <a:t>C</a:t>
            </a:r>
            <a:r>
              <a:rPr lang="en-US" b="1" dirty="0" smtClean="0"/>
              <a:t>urrent Trends    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&amp; </a:t>
            </a:r>
            <a:r>
              <a:rPr lang="en-US" b="1" dirty="0"/>
              <a:t>Issues </a:t>
            </a:r>
            <a:r>
              <a:rPr b="1" dirty="0" smtClean="0"/>
              <a:t>     </a:t>
            </a:r>
            <a:endParaRPr b="1" dirty="0"/>
          </a:p>
        </p:txBody>
      </p:sp>
      <p:grpSp>
        <p:nvGrpSpPr>
          <p:cNvPr id="20" name="Group"/>
          <p:cNvGrpSpPr/>
          <p:nvPr/>
        </p:nvGrpSpPr>
        <p:grpSpPr>
          <a:xfrm>
            <a:off x="4889863" y="2235443"/>
            <a:ext cx="247632" cy="247633"/>
            <a:chOff x="0" y="0"/>
            <a:chExt cx="247631" cy="247631"/>
          </a:xfrm>
        </p:grpSpPr>
        <p:sp>
          <p:nvSpPr>
            <p:cNvPr id="21" name="Circle"/>
            <p:cNvSpPr/>
            <p:nvPr/>
          </p:nvSpPr>
          <p:spPr>
            <a:xfrm>
              <a:off x="-1" y="-1"/>
              <a:ext cx="247633" cy="2476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48801" dir="2497295" rotWithShape="0">
                <a:srgbClr val="000000">
                  <a:alpha val="33588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22" name="Circle"/>
            <p:cNvSpPr/>
            <p:nvPr/>
          </p:nvSpPr>
          <p:spPr>
            <a:xfrm>
              <a:off x="42406" y="42406"/>
              <a:ext cx="162821" cy="162821"/>
            </a:xfrm>
            <a:prstGeom prst="ellipse">
              <a:avLst/>
            </a:prstGeom>
            <a:gradFill flip="none" rotWithShape="1">
              <a:gsLst>
                <a:gs pos="1499">
                  <a:srgbClr val="FF1000"/>
                </a:gs>
                <a:gs pos="56776">
                  <a:srgbClr val="FF5B02"/>
                </a:gs>
                <a:gs pos="100000">
                  <a:srgbClr val="FFA503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</p:grpSp>
      <p:sp>
        <p:nvSpPr>
          <p:cNvPr id="23" name="Line"/>
          <p:cNvSpPr/>
          <p:nvPr/>
        </p:nvSpPr>
        <p:spPr>
          <a:xfrm>
            <a:off x="5205200" y="2057299"/>
            <a:ext cx="411236" cy="171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147" y="0"/>
                </a:lnTo>
                <a:lnTo>
                  <a:pt x="21600" y="165"/>
                </a:lnTo>
              </a:path>
            </a:pathLst>
          </a:custGeom>
          <a:ln w="12700">
            <a:solidFill>
              <a:srgbClr val="C1CCCF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4" name="Shape"/>
          <p:cNvSpPr/>
          <p:nvPr/>
        </p:nvSpPr>
        <p:spPr>
          <a:xfrm>
            <a:off x="6270499" y="1517672"/>
            <a:ext cx="2790823" cy="103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8025" y="21600"/>
                </a:moveTo>
                <a:cubicBezTo>
                  <a:pt x="18647" y="19796"/>
                  <a:pt x="19271" y="17996"/>
                  <a:pt x="19897" y="16200"/>
                </a:cubicBezTo>
                <a:cubicBezTo>
                  <a:pt x="20210" y="15302"/>
                  <a:pt x="20523" y="14406"/>
                  <a:pt x="20833" y="13500"/>
                </a:cubicBezTo>
                <a:cubicBezTo>
                  <a:pt x="21056" y="12848"/>
                  <a:pt x="21277" y="12192"/>
                  <a:pt x="21496" y="11531"/>
                </a:cubicBezTo>
                <a:cubicBezTo>
                  <a:pt x="21564" y="11342"/>
                  <a:pt x="21600" y="11087"/>
                  <a:pt x="21596" y="10825"/>
                </a:cubicBezTo>
                <a:cubicBezTo>
                  <a:pt x="21591" y="10533"/>
                  <a:pt x="21536" y="10262"/>
                  <a:pt x="21448" y="10091"/>
                </a:cubicBezTo>
                <a:cubicBezTo>
                  <a:pt x="21250" y="9411"/>
                  <a:pt x="21045" y="8747"/>
                  <a:pt x="20833" y="8100"/>
                </a:cubicBezTo>
                <a:cubicBezTo>
                  <a:pt x="20530" y="7178"/>
                  <a:pt x="20212" y="6291"/>
                  <a:pt x="19897" y="5400"/>
                </a:cubicBezTo>
                <a:cubicBezTo>
                  <a:pt x="19266" y="3618"/>
                  <a:pt x="18642" y="1818"/>
                  <a:pt x="18025" y="0"/>
                </a:cubicBezTo>
                <a:lnTo>
                  <a:pt x="0" y="0"/>
                </a:lnTo>
                <a:lnTo>
                  <a:pt x="0" y="21600"/>
                </a:lnTo>
                <a:lnTo>
                  <a:pt x="18025" y="21600"/>
                </a:ln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25" name="Shape"/>
          <p:cNvSpPr/>
          <p:nvPr/>
        </p:nvSpPr>
        <p:spPr>
          <a:xfrm rot="16200000">
            <a:off x="5752907" y="1517076"/>
            <a:ext cx="1043810" cy="104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8" extrusionOk="0">
                <a:moveTo>
                  <a:pt x="0" y="10754"/>
                </a:moveTo>
                <a:cubicBezTo>
                  <a:pt x="-3" y="10892"/>
                  <a:pt x="60" y="11023"/>
                  <a:pt x="169" y="11106"/>
                </a:cubicBezTo>
                <a:lnTo>
                  <a:pt x="341" y="11278"/>
                </a:lnTo>
                <a:cubicBezTo>
                  <a:pt x="398" y="11335"/>
                  <a:pt x="455" y="11393"/>
                  <a:pt x="512" y="11450"/>
                </a:cubicBezTo>
                <a:cubicBezTo>
                  <a:pt x="741" y="11679"/>
                  <a:pt x="969" y="11908"/>
                  <a:pt x="1197" y="12137"/>
                </a:cubicBezTo>
                <a:cubicBezTo>
                  <a:pt x="1654" y="12595"/>
                  <a:pt x="2111" y="13054"/>
                  <a:pt x="2568" y="13512"/>
                </a:cubicBezTo>
                <a:cubicBezTo>
                  <a:pt x="3482" y="14428"/>
                  <a:pt x="4395" y="15345"/>
                  <a:pt x="5309" y="16261"/>
                </a:cubicBezTo>
                <a:cubicBezTo>
                  <a:pt x="6223" y="17177"/>
                  <a:pt x="7136" y="18094"/>
                  <a:pt x="8050" y="19010"/>
                </a:cubicBezTo>
                <a:cubicBezTo>
                  <a:pt x="8507" y="19468"/>
                  <a:pt x="8964" y="19927"/>
                  <a:pt x="9421" y="20385"/>
                </a:cubicBezTo>
                <a:cubicBezTo>
                  <a:pt x="9649" y="20614"/>
                  <a:pt x="9877" y="20843"/>
                  <a:pt x="10106" y="21072"/>
                </a:cubicBezTo>
                <a:cubicBezTo>
                  <a:pt x="10220" y="21187"/>
                  <a:pt x="10334" y="21301"/>
                  <a:pt x="10448" y="21416"/>
                </a:cubicBezTo>
                <a:cubicBezTo>
                  <a:pt x="10526" y="21530"/>
                  <a:pt x="10655" y="21598"/>
                  <a:pt x="10792" y="21598"/>
                </a:cubicBezTo>
                <a:cubicBezTo>
                  <a:pt x="10929" y="21597"/>
                  <a:pt x="11057" y="21529"/>
                  <a:pt x="11134" y="21416"/>
                </a:cubicBezTo>
                <a:cubicBezTo>
                  <a:pt x="11248" y="21301"/>
                  <a:pt x="11362" y="21187"/>
                  <a:pt x="11476" y="21072"/>
                </a:cubicBezTo>
                <a:cubicBezTo>
                  <a:pt x="11705" y="20843"/>
                  <a:pt x="11933" y="20614"/>
                  <a:pt x="12162" y="20385"/>
                </a:cubicBezTo>
                <a:cubicBezTo>
                  <a:pt x="12618" y="19927"/>
                  <a:pt x="13075" y="19468"/>
                  <a:pt x="13532" y="19010"/>
                </a:cubicBezTo>
                <a:cubicBezTo>
                  <a:pt x="14446" y="18094"/>
                  <a:pt x="15360" y="17177"/>
                  <a:pt x="16273" y="16261"/>
                </a:cubicBezTo>
                <a:cubicBezTo>
                  <a:pt x="17187" y="15345"/>
                  <a:pt x="18101" y="14428"/>
                  <a:pt x="19014" y="13512"/>
                </a:cubicBezTo>
                <a:cubicBezTo>
                  <a:pt x="19471" y="13054"/>
                  <a:pt x="19928" y="12595"/>
                  <a:pt x="20385" y="12137"/>
                </a:cubicBezTo>
                <a:cubicBezTo>
                  <a:pt x="20613" y="11908"/>
                  <a:pt x="20842" y="11679"/>
                  <a:pt x="21070" y="11450"/>
                </a:cubicBezTo>
                <a:cubicBezTo>
                  <a:pt x="21184" y="11335"/>
                  <a:pt x="21298" y="11221"/>
                  <a:pt x="21413" y="11106"/>
                </a:cubicBezTo>
                <a:cubicBezTo>
                  <a:pt x="21529" y="11027"/>
                  <a:pt x="21597" y="10894"/>
                  <a:pt x="21594" y="10753"/>
                </a:cubicBezTo>
                <a:cubicBezTo>
                  <a:pt x="21591" y="10619"/>
                  <a:pt x="21524" y="10494"/>
                  <a:pt x="21413" y="10419"/>
                </a:cubicBezTo>
                <a:cubicBezTo>
                  <a:pt x="21298" y="10304"/>
                  <a:pt x="21184" y="10190"/>
                  <a:pt x="21070" y="10075"/>
                </a:cubicBezTo>
                <a:cubicBezTo>
                  <a:pt x="20842" y="9846"/>
                  <a:pt x="20613" y="9617"/>
                  <a:pt x="20385" y="9388"/>
                </a:cubicBezTo>
                <a:cubicBezTo>
                  <a:pt x="19928" y="8930"/>
                  <a:pt x="19471" y="8472"/>
                  <a:pt x="19014" y="8014"/>
                </a:cubicBezTo>
                <a:cubicBezTo>
                  <a:pt x="18101" y="7097"/>
                  <a:pt x="17187" y="6181"/>
                  <a:pt x="16273" y="5264"/>
                </a:cubicBezTo>
                <a:cubicBezTo>
                  <a:pt x="15360" y="4348"/>
                  <a:pt x="14446" y="3432"/>
                  <a:pt x="13532" y="2515"/>
                </a:cubicBezTo>
                <a:cubicBezTo>
                  <a:pt x="13075" y="2057"/>
                  <a:pt x="12618" y="1599"/>
                  <a:pt x="12162" y="1141"/>
                </a:cubicBezTo>
                <a:cubicBezTo>
                  <a:pt x="11933" y="911"/>
                  <a:pt x="11705" y="682"/>
                  <a:pt x="11476" y="453"/>
                </a:cubicBezTo>
                <a:cubicBezTo>
                  <a:pt x="11419" y="396"/>
                  <a:pt x="11362" y="339"/>
                  <a:pt x="11305" y="281"/>
                </a:cubicBezTo>
                <a:cubicBezTo>
                  <a:pt x="11248" y="224"/>
                  <a:pt x="11191" y="167"/>
                  <a:pt x="11134" y="110"/>
                </a:cubicBezTo>
                <a:cubicBezTo>
                  <a:pt x="11034" y="37"/>
                  <a:pt x="10913" y="-2"/>
                  <a:pt x="10789" y="0"/>
                </a:cubicBezTo>
                <a:cubicBezTo>
                  <a:pt x="10667" y="1"/>
                  <a:pt x="10548" y="42"/>
                  <a:pt x="10450" y="116"/>
                </a:cubicBezTo>
                <a:cubicBezTo>
                  <a:pt x="10337" y="232"/>
                  <a:pt x="10223" y="348"/>
                  <a:pt x="10108" y="464"/>
                </a:cubicBezTo>
                <a:cubicBezTo>
                  <a:pt x="9880" y="695"/>
                  <a:pt x="9651" y="926"/>
                  <a:pt x="9421" y="1156"/>
                </a:cubicBezTo>
                <a:cubicBezTo>
                  <a:pt x="8965" y="1611"/>
                  <a:pt x="8507" y="2062"/>
                  <a:pt x="8050" y="2515"/>
                </a:cubicBezTo>
                <a:cubicBezTo>
                  <a:pt x="7131" y="3427"/>
                  <a:pt x="6221" y="4346"/>
                  <a:pt x="5309" y="5264"/>
                </a:cubicBezTo>
                <a:cubicBezTo>
                  <a:pt x="4397" y="6183"/>
                  <a:pt x="3485" y="7100"/>
                  <a:pt x="2571" y="8016"/>
                </a:cubicBezTo>
                <a:cubicBezTo>
                  <a:pt x="2114" y="8475"/>
                  <a:pt x="1657" y="8933"/>
                  <a:pt x="1200" y="9390"/>
                </a:cubicBezTo>
                <a:cubicBezTo>
                  <a:pt x="971" y="9619"/>
                  <a:pt x="742" y="9848"/>
                  <a:pt x="513" y="10077"/>
                </a:cubicBezTo>
                <a:cubicBezTo>
                  <a:pt x="399" y="10191"/>
                  <a:pt x="285" y="10305"/>
                  <a:pt x="170" y="10420"/>
                </a:cubicBezTo>
                <a:cubicBezTo>
                  <a:pt x="65" y="10499"/>
                  <a:pt x="3" y="10622"/>
                  <a:pt x="0" y="10754"/>
                </a:cubicBez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  <a:effectLst>
            <a:outerShdw blurRad="63500" dist="76275" dir="726333" rotWithShape="0">
              <a:srgbClr val="000000">
                <a:alpha val="33588"/>
              </a:srgbClr>
            </a:outerShdw>
          </a:effectLst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26" name="TextBox 34"/>
          <p:cNvSpPr txBox="1"/>
          <p:nvPr/>
        </p:nvSpPr>
        <p:spPr>
          <a:xfrm>
            <a:off x="5948648" y="1772016"/>
            <a:ext cx="652236" cy="57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02</a:t>
            </a:r>
          </a:p>
        </p:txBody>
      </p:sp>
      <p:sp>
        <p:nvSpPr>
          <p:cNvPr id="27" name="TextBox 52"/>
          <p:cNvSpPr txBox="1"/>
          <p:nvPr/>
        </p:nvSpPr>
        <p:spPr>
          <a:xfrm>
            <a:off x="6922734" y="1850644"/>
            <a:ext cx="1796942" cy="796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2100"/>
            </a:lvl1pPr>
          </a:lstStyle>
          <a:p>
            <a:r>
              <a:rPr lang="en-US" sz="1800" b="1" dirty="0" smtClean="0"/>
              <a:t>Centralization</a:t>
            </a:r>
            <a:r>
              <a:rPr sz="1800" dirty="0" smtClean="0"/>
              <a:t>    </a:t>
            </a:r>
            <a:endParaRPr sz="1800" dirty="0"/>
          </a:p>
        </p:txBody>
      </p:sp>
      <p:sp>
        <p:nvSpPr>
          <p:cNvPr id="28" name="TextBox 52"/>
          <p:cNvSpPr txBox="1"/>
          <p:nvPr/>
        </p:nvSpPr>
        <p:spPr>
          <a:xfrm>
            <a:off x="6993663" y="1775630"/>
            <a:ext cx="1344456" cy="32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rPr lang="en-US" dirty="0" smtClean="0"/>
              <a:t> </a:t>
            </a:r>
            <a:endParaRPr dirty="0"/>
          </a:p>
        </p:txBody>
      </p:sp>
      <p:grpSp>
        <p:nvGrpSpPr>
          <p:cNvPr id="29" name="Group"/>
          <p:cNvGrpSpPr/>
          <p:nvPr/>
        </p:nvGrpSpPr>
        <p:grpSpPr>
          <a:xfrm>
            <a:off x="5223017" y="3178235"/>
            <a:ext cx="247632" cy="247632"/>
            <a:chOff x="0" y="0"/>
            <a:chExt cx="247631" cy="247631"/>
          </a:xfrm>
        </p:grpSpPr>
        <p:sp>
          <p:nvSpPr>
            <p:cNvPr id="30" name="Circle"/>
            <p:cNvSpPr/>
            <p:nvPr/>
          </p:nvSpPr>
          <p:spPr>
            <a:xfrm>
              <a:off x="-1" y="-1"/>
              <a:ext cx="247633" cy="2476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48801" dir="2497295" rotWithShape="0">
                <a:srgbClr val="000000">
                  <a:alpha val="33588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31" name="Circle"/>
            <p:cNvSpPr/>
            <p:nvPr/>
          </p:nvSpPr>
          <p:spPr>
            <a:xfrm>
              <a:off x="42406" y="42406"/>
              <a:ext cx="162821" cy="162821"/>
            </a:xfrm>
            <a:prstGeom prst="ellipse">
              <a:avLst/>
            </a:prstGeom>
            <a:gradFill flip="none" rotWithShape="1">
              <a:gsLst>
                <a:gs pos="2419">
                  <a:srgbClr val="8F007E"/>
                </a:gs>
                <a:gs pos="29316">
                  <a:srgbClr val="BC1C98"/>
                </a:gs>
                <a:gs pos="100000">
                  <a:srgbClr val="EA39B2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</p:grpSp>
      <p:sp>
        <p:nvSpPr>
          <p:cNvPr id="32" name="Line"/>
          <p:cNvSpPr/>
          <p:nvPr/>
        </p:nvSpPr>
        <p:spPr>
          <a:xfrm>
            <a:off x="5599903" y="3322660"/>
            <a:ext cx="581670" cy="2"/>
          </a:xfrm>
          <a:prstGeom prst="line">
            <a:avLst/>
          </a:prstGeom>
          <a:ln w="12700">
            <a:solidFill>
              <a:srgbClr val="C1CCCF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3" name="Shape"/>
          <p:cNvSpPr/>
          <p:nvPr/>
        </p:nvSpPr>
        <p:spPr>
          <a:xfrm>
            <a:off x="6754801" y="2801425"/>
            <a:ext cx="2790823" cy="103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8025" y="21600"/>
                </a:moveTo>
                <a:cubicBezTo>
                  <a:pt x="18647" y="19796"/>
                  <a:pt x="19271" y="17996"/>
                  <a:pt x="19897" y="16200"/>
                </a:cubicBezTo>
                <a:cubicBezTo>
                  <a:pt x="20210" y="15302"/>
                  <a:pt x="20523" y="14406"/>
                  <a:pt x="20833" y="13500"/>
                </a:cubicBezTo>
                <a:cubicBezTo>
                  <a:pt x="21056" y="12848"/>
                  <a:pt x="21277" y="12192"/>
                  <a:pt x="21496" y="11531"/>
                </a:cubicBezTo>
                <a:cubicBezTo>
                  <a:pt x="21564" y="11342"/>
                  <a:pt x="21600" y="11087"/>
                  <a:pt x="21596" y="10825"/>
                </a:cubicBezTo>
                <a:cubicBezTo>
                  <a:pt x="21591" y="10533"/>
                  <a:pt x="21536" y="10262"/>
                  <a:pt x="21448" y="10091"/>
                </a:cubicBezTo>
                <a:cubicBezTo>
                  <a:pt x="21250" y="9411"/>
                  <a:pt x="21045" y="8747"/>
                  <a:pt x="20833" y="8100"/>
                </a:cubicBezTo>
                <a:cubicBezTo>
                  <a:pt x="20530" y="7178"/>
                  <a:pt x="20212" y="6291"/>
                  <a:pt x="19897" y="5400"/>
                </a:cubicBezTo>
                <a:cubicBezTo>
                  <a:pt x="19266" y="3618"/>
                  <a:pt x="18642" y="1818"/>
                  <a:pt x="18025" y="0"/>
                </a:cubicBezTo>
                <a:lnTo>
                  <a:pt x="0" y="0"/>
                </a:lnTo>
                <a:lnTo>
                  <a:pt x="0" y="21600"/>
                </a:lnTo>
                <a:lnTo>
                  <a:pt x="18025" y="21600"/>
                </a:ln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34" name="Shape"/>
          <p:cNvSpPr/>
          <p:nvPr/>
        </p:nvSpPr>
        <p:spPr>
          <a:xfrm rot="16200000">
            <a:off x="6237208" y="2800829"/>
            <a:ext cx="1043810" cy="104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8" extrusionOk="0">
                <a:moveTo>
                  <a:pt x="0" y="10754"/>
                </a:moveTo>
                <a:cubicBezTo>
                  <a:pt x="-3" y="10892"/>
                  <a:pt x="60" y="11023"/>
                  <a:pt x="169" y="11106"/>
                </a:cubicBezTo>
                <a:lnTo>
                  <a:pt x="341" y="11278"/>
                </a:lnTo>
                <a:cubicBezTo>
                  <a:pt x="398" y="11335"/>
                  <a:pt x="455" y="11393"/>
                  <a:pt x="512" y="11450"/>
                </a:cubicBezTo>
                <a:cubicBezTo>
                  <a:pt x="741" y="11679"/>
                  <a:pt x="969" y="11908"/>
                  <a:pt x="1197" y="12137"/>
                </a:cubicBezTo>
                <a:cubicBezTo>
                  <a:pt x="1654" y="12595"/>
                  <a:pt x="2111" y="13054"/>
                  <a:pt x="2568" y="13512"/>
                </a:cubicBezTo>
                <a:cubicBezTo>
                  <a:pt x="3482" y="14428"/>
                  <a:pt x="4395" y="15345"/>
                  <a:pt x="5309" y="16261"/>
                </a:cubicBezTo>
                <a:cubicBezTo>
                  <a:pt x="6223" y="17177"/>
                  <a:pt x="7136" y="18094"/>
                  <a:pt x="8050" y="19010"/>
                </a:cubicBezTo>
                <a:cubicBezTo>
                  <a:pt x="8507" y="19468"/>
                  <a:pt x="8964" y="19927"/>
                  <a:pt x="9421" y="20385"/>
                </a:cubicBezTo>
                <a:cubicBezTo>
                  <a:pt x="9649" y="20614"/>
                  <a:pt x="9877" y="20843"/>
                  <a:pt x="10106" y="21072"/>
                </a:cubicBezTo>
                <a:cubicBezTo>
                  <a:pt x="10220" y="21187"/>
                  <a:pt x="10334" y="21301"/>
                  <a:pt x="10448" y="21416"/>
                </a:cubicBezTo>
                <a:cubicBezTo>
                  <a:pt x="10526" y="21530"/>
                  <a:pt x="10655" y="21598"/>
                  <a:pt x="10792" y="21598"/>
                </a:cubicBezTo>
                <a:cubicBezTo>
                  <a:pt x="10929" y="21597"/>
                  <a:pt x="11057" y="21529"/>
                  <a:pt x="11134" y="21416"/>
                </a:cubicBezTo>
                <a:cubicBezTo>
                  <a:pt x="11248" y="21301"/>
                  <a:pt x="11362" y="21187"/>
                  <a:pt x="11476" y="21072"/>
                </a:cubicBezTo>
                <a:cubicBezTo>
                  <a:pt x="11705" y="20843"/>
                  <a:pt x="11933" y="20614"/>
                  <a:pt x="12162" y="20385"/>
                </a:cubicBezTo>
                <a:cubicBezTo>
                  <a:pt x="12618" y="19927"/>
                  <a:pt x="13075" y="19468"/>
                  <a:pt x="13532" y="19010"/>
                </a:cubicBezTo>
                <a:cubicBezTo>
                  <a:pt x="14446" y="18094"/>
                  <a:pt x="15360" y="17177"/>
                  <a:pt x="16273" y="16261"/>
                </a:cubicBezTo>
                <a:cubicBezTo>
                  <a:pt x="17187" y="15345"/>
                  <a:pt x="18101" y="14428"/>
                  <a:pt x="19014" y="13512"/>
                </a:cubicBezTo>
                <a:cubicBezTo>
                  <a:pt x="19471" y="13054"/>
                  <a:pt x="19928" y="12595"/>
                  <a:pt x="20385" y="12137"/>
                </a:cubicBezTo>
                <a:cubicBezTo>
                  <a:pt x="20613" y="11908"/>
                  <a:pt x="20842" y="11679"/>
                  <a:pt x="21070" y="11450"/>
                </a:cubicBezTo>
                <a:cubicBezTo>
                  <a:pt x="21184" y="11335"/>
                  <a:pt x="21298" y="11221"/>
                  <a:pt x="21413" y="11106"/>
                </a:cubicBezTo>
                <a:cubicBezTo>
                  <a:pt x="21529" y="11027"/>
                  <a:pt x="21597" y="10894"/>
                  <a:pt x="21594" y="10753"/>
                </a:cubicBezTo>
                <a:cubicBezTo>
                  <a:pt x="21591" y="10619"/>
                  <a:pt x="21524" y="10494"/>
                  <a:pt x="21413" y="10419"/>
                </a:cubicBezTo>
                <a:cubicBezTo>
                  <a:pt x="21298" y="10304"/>
                  <a:pt x="21184" y="10190"/>
                  <a:pt x="21070" y="10075"/>
                </a:cubicBezTo>
                <a:cubicBezTo>
                  <a:pt x="20842" y="9846"/>
                  <a:pt x="20613" y="9617"/>
                  <a:pt x="20385" y="9388"/>
                </a:cubicBezTo>
                <a:cubicBezTo>
                  <a:pt x="19928" y="8930"/>
                  <a:pt x="19471" y="8472"/>
                  <a:pt x="19014" y="8014"/>
                </a:cubicBezTo>
                <a:cubicBezTo>
                  <a:pt x="18101" y="7097"/>
                  <a:pt x="17187" y="6181"/>
                  <a:pt x="16273" y="5264"/>
                </a:cubicBezTo>
                <a:cubicBezTo>
                  <a:pt x="15360" y="4348"/>
                  <a:pt x="14446" y="3432"/>
                  <a:pt x="13532" y="2515"/>
                </a:cubicBezTo>
                <a:cubicBezTo>
                  <a:pt x="13075" y="2057"/>
                  <a:pt x="12618" y="1599"/>
                  <a:pt x="12162" y="1141"/>
                </a:cubicBezTo>
                <a:cubicBezTo>
                  <a:pt x="11933" y="911"/>
                  <a:pt x="11705" y="682"/>
                  <a:pt x="11476" y="453"/>
                </a:cubicBezTo>
                <a:cubicBezTo>
                  <a:pt x="11419" y="396"/>
                  <a:pt x="11362" y="339"/>
                  <a:pt x="11305" y="281"/>
                </a:cubicBezTo>
                <a:cubicBezTo>
                  <a:pt x="11248" y="224"/>
                  <a:pt x="11191" y="167"/>
                  <a:pt x="11134" y="110"/>
                </a:cubicBezTo>
                <a:cubicBezTo>
                  <a:pt x="11034" y="37"/>
                  <a:pt x="10913" y="-2"/>
                  <a:pt x="10789" y="0"/>
                </a:cubicBezTo>
                <a:cubicBezTo>
                  <a:pt x="10667" y="1"/>
                  <a:pt x="10548" y="42"/>
                  <a:pt x="10450" y="116"/>
                </a:cubicBezTo>
                <a:cubicBezTo>
                  <a:pt x="10337" y="232"/>
                  <a:pt x="10223" y="348"/>
                  <a:pt x="10108" y="464"/>
                </a:cubicBezTo>
                <a:cubicBezTo>
                  <a:pt x="9880" y="695"/>
                  <a:pt x="9651" y="926"/>
                  <a:pt x="9421" y="1156"/>
                </a:cubicBezTo>
                <a:cubicBezTo>
                  <a:pt x="8965" y="1611"/>
                  <a:pt x="8507" y="2062"/>
                  <a:pt x="8050" y="2515"/>
                </a:cubicBezTo>
                <a:cubicBezTo>
                  <a:pt x="7131" y="3427"/>
                  <a:pt x="6221" y="4346"/>
                  <a:pt x="5309" y="5264"/>
                </a:cubicBezTo>
                <a:cubicBezTo>
                  <a:pt x="4397" y="6183"/>
                  <a:pt x="3485" y="7100"/>
                  <a:pt x="2571" y="8016"/>
                </a:cubicBezTo>
                <a:cubicBezTo>
                  <a:pt x="2114" y="8475"/>
                  <a:pt x="1657" y="8933"/>
                  <a:pt x="1200" y="9390"/>
                </a:cubicBezTo>
                <a:cubicBezTo>
                  <a:pt x="971" y="9619"/>
                  <a:pt x="742" y="9848"/>
                  <a:pt x="513" y="10077"/>
                </a:cubicBezTo>
                <a:cubicBezTo>
                  <a:pt x="399" y="10191"/>
                  <a:pt x="285" y="10305"/>
                  <a:pt x="170" y="10420"/>
                </a:cubicBezTo>
                <a:cubicBezTo>
                  <a:pt x="65" y="10499"/>
                  <a:pt x="3" y="10622"/>
                  <a:pt x="0" y="10754"/>
                </a:cubicBez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  <a:effectLst>
            <a:outerShdw blurRad="63500" dist="76275" dir="726333" rotWithShape="0">
              <a:srgbClr val="000000">
                <a:alpha val="33588"/>
              </a:srgbClr>
            </a:outerShdw>
          </a:effectLst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35" name="TextBox 34"/>
          <p:cNvSpPr txBox="1"/>
          <p:nvPr/>
        </p:nvSpPr>
        <p:spPr>
          <a:xfrm>
            <a:off x="6432948" y="3048559"/>
            <a:ext cx="652236" cy="57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36" name="TextBox 52"/>
          <p:cNvSpPr txBox="1"/>
          <p:nvPr/>
        </p:nvSpPr>
        <p:spPr>
          <a:xfrm>
            <a:off x="7520014" y="3216573"/>
            <a:ext cx="1260356" cy="39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2100"/>
            </a:lvl1pPr>
          </a:lstStyle>
          <a:p>
            <a:r>
              <a:rPr dirty="0" smtClean="0"/>
              <a:t>    </a:t>
            </a:r>
            <a:endParaRPr dirty="0"/>
          </a:p>
        </p:txBody>
      </p:sp>
      <p:sp>
        <p:nvSpPr>
          <p:cNvPr id="37" name="TextBox 52"/>
          <p:cNvSpPr txBox="1"/>
          <p:nvPr/>
        </p:nvSpPr>
        <p:spPr>
          <a:xfrm>
            <a:off x="7473854" y="3011843"/>
            <a:ext cx="2190143" cy="525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rPr lang="en-US" b="1" dirty="0" smtClean="0"/>
              <a:t>Solid Intro with</a:t>
            </a:r>
          </a:p>
          <a:p>
            <a:r>
              <a:rPr lang="en-US" b="1" dirty="0" smtClean="0"/>
              <a:t>Decentralization</a:t>
            </a:r>
            <a:endParaRPr b="1" dirty="0"/>
          </a:p>
        </p:txBody>
      </p:sp>
      <p:grpSp>
        <p:nvGrpSpPr>
          <p:cNvPr id="38" name="Group"/>
          <p:cNvGrpSpPr/>
          <p:nvPr/>
        </p:nvGrpSpPr>
        <p:grpSpPr>
          <a:xfrm>
            <a:off x="4901846" y="4084396"/>
            <a:ext cx="247633" cy="247632"/>
            <a:chOff x="0" y="0"/>
            <a:chExt cx="247631" cy="247631"/>
          </a:xfrm>
        </p:grpSpPr>
        <p:sp>
          <p:nvSpPr>
            <p:cNvPr id="39" name="Circle"/>
            <p:cNvSpPr/>
            <p:nvPr/>
          </p:nvSpPr>
          <p:spPr>
            <a:xfrm>
              <a:off x="-1" y="-1"/>
              <a:ext cx="247633" cy="2476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48801" dir="2497295" rotWithShape="0">
                <a:srgbClr val="000000">
                  <a:alpha val="33588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40" name="Circle"/>
            <p:cNvSpPr/>
            <p:nvPr/>
          </p:nvSpPr>
          <p:spPr>
            <a:xfrm>
              <a:off x="42406" y="42406"/>
              <a:ext cx="162821" cy="162821"/>
            </a:xfrm>
            <a:prstGeom prst="ellipse">
              <a:avLst/>
            </a:prstGeom>
            <a:gradFill flip="none" rotWithShape="1">
              <a:gsLst>
                <a:gs pos="22846">
                  <a:srgbClr val="6428AA"/>
                </a:gs>
                <a:gs pos="63240">
                  <a:srgbClr val="863DC8"/>
                </a:gs>
                <a:gs pos="99804">
                  <a:srgbClr val="A852E6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</p:grpSp>
      <p:sp>
        <p:nvSpPr>
          <p:cNvPr id="41" name="Line"/>
          <p:cNvSpPr/>
          <p:nvPr/>
        </p:nvSpPr>
        <p:spPr>
          <a:xfrm rot="10800000" flipH="1">
            <a:off x="5188325" y="4343944"/>
            <a:ext cx="411235" cy="171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147" y="0"/>
                </a:lnTo>
                <a:lnTo>
                  <a:pt x="21600" y="165"/>
                </a:lnTo>
              </a:path>
            </a:pathLst>
          </a:custGeom>
          <a:ln w="12700">
            <a:solidFill>
              <a:srgbClr val="C1CCCF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42" name="Shape"/>
          <p:cNvSpPr/>
          <p:nvPr/>
        </p:nvSpPr>
        <p:spPr>
          <a:xfrm>
            <a:off x="6263997" y="4039505"/>
            <a:ext cx="2790822" cy="103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8025" y="21600"/>
                </a:moveTo>
                <a:cubicBezTo>
                  <a:pt x="18647" y="19796"/>
                  <a:pt x="19271" y="17996"/>
                  <a:pt x="19897" y="16200"/>
                </a:cubicBezTo>
                <a:cubicBezTo>
                  <a:pt x="20210" y="15302"/>
                  <a:pt x="20523" y="14406"/>
                  <a:pt x="20833" y="13500"/>
                </a:cubicBezTo>
                <a:cubicBezTo>
                  <a:pt x="21056" y="12848"/>
                  <a:pt x="21277" y="12192"/>
                  <a:pt x="21496" y="11531"/>
                </a:cubicBezTo>
                <a:cubicBezTo>
                  <a:pt x="21564" y="11342"/>
                  <a:pt x="21600" y="11087"/>
                  <a:pt x="21596" y="10825"/>
                </a:cubicBezTo>
                <a:cubicBezTo>
                  <a:pt x="21591" y="10533"/>
                  <a:pt x="21536" y="10262"/>
                  <a:pt x="21448" y="10091"/>
                </a:cubicBezTo>
                <a:cubicBezTo>
                  <a:pt x="21250" y="9411"/>
                  <a:pt x="21045" y="8747"/>
                  <a:pt x="20833" y="8100"/>
                </a:cubicBezTo>
                <a:cubicBezTo>
                  <a:pt x="20530" y="7178"/>
                  <a:pt x="20212" y="6291"/>
                  <a:pt x="19897" y="5400"/>
                </a:cubicBezTo>
                <a:cubicBezTo>
                  <a:pt x="19266" y="3618"/>
                  <a:pt x="18642" y="1818"/>
                  <a:pt x="18025" y="0"/>
                </a:cubicBezTo>
                <a:lnTo>
                  <a:pt x="0" y="0"/>
                </a:lnTo>
                <a:lnTo>
                  <a:pt x="0" y="21600"/>
                </a:lnTo>
                <a:lnTo>
                  <a:pt x="18025" y="21600"/>
                </a:lnTo>
                <a:close/>
              </a:path>
            </a:pathLst>
          </a:custGeom>
          <a:gradFill>
            <a:gsLst>
              <a:gs pos="22846">
                <a:srgbClr val="6428AA"/>
              </a:gs>
              <a:gs pos="63240">
                <a:srgbClr val="863DC8"/>
              </a:gs>
              <a:gs pos="99804">
                <a:srgbClr val="A852E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43" name="Shape"/>
          <p:cNvSpPr/>
          <p:nvPr/>
        </p:nvSpPr>
        <p:spPr>
          <a:xfrm rot="16200000">
            <a:off x="5746404" y="4038910"/>
            <a:ext cx="1043810" cy="104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8" extrusionOk="0">
                <a:moveTo>
                  <a:pt x="0" y="10754"/>
                </a:moveTo>
                <a:cubicBezTo>
                  <a:pt x="-3" y="10892"/>
                  <a:pt x="60" y="11023"/>
                  <a:pt x="169" y="11106"/>
                </a:cubicBezTo>
                <a:lnTo>
                  <a:pt x="341" y="11278"/>
                </a:lnTo>
                <a:cubicBezTo>
                  <a:pt x="398" y="11335"/>
                  <a:pt x="455" y="11393"/>
                  <a:pt x="512" y="11450"/>
                </a:cubicBezTo>
                <a:cubicBezTo>
                  <a:pt x="741" y="11679"/>
                  <a:pt x="969" y="11908"/>
                  <a:pt x="1197" y="12137"/>
                </a:cubicBezTo>
                <a:cubicBezTo>
                  <a:pt x="1654" y="12595"/>
                  <a:pt x="2111" y="13054"/>
                  <a:pt x="2568" y="13512"/>
                </a:cubicBezTo>
                <a:cubicBezTo>
                  <a:pt x="3482" y="14428"/>
                  <a:pt x="4395" y="15345"/>
                  <a:pt x="5309" y="16261"/>
                </a:cubicBezTo>
                <a:cubicBezTo>
                  <a:pt x="6223" y="17177"/>
                  <a:pt x="7136" y="18094"/>
                  <a:pt x="8050" y="19010"/>
                </a:cubicBezTo>
                <a:cubicBezTo>
                  <a:pt x="8507" y="19468"/>
                  <a:pt x="8964" y="19927"/>
                  <a:pt x="9421" y="20385"/>
                </a:cubicBezTo>
                <a:cubicBezTo>
                  <a:pt x="9649" y="20614"/>
                  <a:pt x="9877" y="20843"/>
                  <a:pt x="10106" y="21072"/>
                </a:cubicBezTo>
                <a:cubicBezTo>
                  <a:pt x="10220" y="21187"/>
                  <a:pt x="10334" y="21301"/>
                  <a:pt x="10448" y="21416"/>
                </a:cubicBezTo>
                <a:cubicBezTo>
                  <a:pt x="10526" y="21530"/>
                  <a:pt x="10655" y="21598"/>
                  <a:pt x="10792" y="21598"/>
                </a:cubicBezTo>
                <a:cubicBezTo>
                  <a:pt x="10929" y="21597"/>
                  <a:pt x="11057" y="21529"/>
                  <a:pt x="11134" y="21416"/>
                </a:cubicBezTo>
                <a:cubicBezTo>
                  <a:pt x="11248" y="21301"/>
                  <a:pt x="11362" y="21187"/>
                  <a:pt x="11476" y="21072"/>
                </a:cubicBezTo>
                <a:cubicBezTo>
                  <a:pt x="11705" y="20843"/>
                  <a:pt x="11933" y="20614"/>
                  <a:pt x="12162" y="20385"/>
                </a:cubicBezTo>
                <a:cubicBezTo>
                  <a:pt x="12618" y="19927"/>
                  <a:pt x="13075" y="19468"/>
                  <a:pt x="13532" y="19010"/>
                </a:cubicBezTo>
                <a:cubicBezTo>
                  <a:pt x="14446" y="18094"/>
                  <a:pt x="15360" y="17177"/>
                  <a:pt x="16273" y="16261"/>
                </a:cubicBezTo>
                <a:cubicBezTo>
                  <a:pt x="17187" y="15345"/>
                  <a:pt x="18101" y="14428"/>
                  <a:pt x="19014" y="13512"/>
                </a:cubicBezTo>
                <a:cubicBezTo>
                  <a:pt x="19471" y="13054"/>
                  <a:pt x="19928" y="12595"/>
                  <a:pt x="20385" y="12137"/>
                </a:cubicBezTo>
                <a:cubicBezTo>
                  <a:pt x="20613" y="11908"/>
                  <a:pt x="20842" y="11679"/>
                  <a:pt x="21070" y="11450"/>
                </a:cubicBezTo>
                <a:cubicBezTo>
                  <a:pt x="21184" y="11335"/>
                  <a:pt x="21298" y="11221"/>
                  <a:pt x="21413" y="11106"/>
                </a:cubicBezTo>
                <a:cubicBezTo>
                  <a:pt x="21529" y="11027"/>
                  <a:pt x="21597" y="10894"/>
                  <a:pt x="21594" y="10753"/>
                </a:cubicBezTo>
                <a:cubicBezTo>
                  <a:pt x="21591" y="10619"/>
                  <a:pt x="21524" y="10494"/>
                  <a:pt x="21413" y="10419"/>
                </a:cubicBezTo>
                <a:cubicBezTo>
                  <a:pt x="21298" y="10304"/>
                  <a:pt x="21184" y="10190"/>
                  <a:pt x="21070" y="10075"/>
                </a:cubicBezTo>
                <a:cubicBezTo>
                  <a:pt x="20842" y="9846"/>
                  <a:pt x="20613" y="9617"/>
                  <a:pt x="20385" y="9388"/>
                </a:cubicBezTo>
                <a:cubicBezTo>
                  <a:pt x="19928" y="8930"/>
                  <a:pt x="19471" y="8472"/>
                  <a:pt x="19014" y="8014"/>
                </a:cubicBezTo>
                <a:cubicBezTo>
                  <a:pt x="18101" y="7097"/>
                  <a:pt x="17187" y="6181"/>
                  <a:pt x="16273" y="5264"/>
                </a:cubicBezTo>
                <a:cubicBezTo>
                  <a:pt x="15360" y="4348"/>
                  <a:pt x="14446" y="3432"/>
                  <a:pt x="13532" y="2515"/>
                </a:cubicBezTo>
                <a:cubicBezTo>
                  <a:pt x="13075" y="2057"/>
                  <a:pt x="12618" y="1599"/>
                  <a:pt x="12162" y="1141"/>
                </a:cubicBezTo>
                <a:cubicBezTo>
                  <a:pt x="11933" y="911"/>
                  <a:pt x="11705" y="682"/>
                  <a:pt x="11476" y="453"/>
                </a:cubicBezTo>
                <a:cubicBezTo>
                  <a:pt x="11419" y="396"/>
                  <a:pt x="11362" y="339"/>
                  <a:pt x="11305" y="281"/>
                </a:cubicBezTo>
                <a:cubicBezTo>
                  <a:pt x="11248" y="224"/>
                  <a:pt x="11191" y="167"/>
                  <a:pt x="11134" y="110"/>
                </a:cubicBezTo>
                <a:cubicBezTo>
                  <a:pt x="11034" y="37"/>
                  <a:pt x="10913" y="-2"/>
                  <a:pt x="10789" y="0"/>
                </a:cubicBezTo>
                <a:cubicBezTo>
                  <a:pt x="10667" y="1"/>
                  <a:pt x="10548" y="42"/>
                  <a:pt x="10450" y="116"/>
                </a:cubicBezTo>
                <a:cubicBezTo>
                  <a:pt x="10337" y="232"/>
                  <a:pt x="10223" y="348"/>
                  <a:pt x="10108" y="464"/>
                </a:cubicBezTo>
                <a:cubicBezTo>
                  <a:pt x="9880" y="695"/>
                  <a:pt x="9651" y="926"/>
                  <a:pt x="9421" y="1156"/>
                </a:cubicBezTo>
                <a:cubicBezTo>
                  <a:pt x="8965" y="1611"/>
                  <a:pt x="8507" y="2062"/>
                  <a:pt x="8050" y="2515"/>
                </a:cubicBezTo>
                <a:cubicBezTo>
                  <a:pt x="7131" y="3427"/>
                  <a:pt x="6221" y="4346"/>
                  <a:pt x="5309" y="5264"/>
                </a:cubicBezTo>
                <a:cubicBezTo>
                  <a:pt x="4397" y="6183"/>
                  <a:pt x="3485" y="7100"/>
                  <a:pt x="2571" y="8016"/>
                </a:cubicBezTo>
                <a:cubicBezTo>
                  <a:pt x="2114" y="8475"/>
                  <a:pt x="1657" y="8933"/>
                  <a:pt x="1200" y="9390"/>
                </a:cubicBezTo>
                <a:cubicBezTo>
                  <a:pt x="971" y="9619"/>
                  <a:pt x="742" y="9848"/>
                  <a:pt x="513" y="10077"/>
                </a:cubicBezTo>
                <a:cubicBezTo>
                  <a:pt x="399" y="10191"/>
                  <a:pt x="285" y="10305"/>
                  <a:pt x="170" y="10420"/>
                </a:cubicBezTo>
                <a:cubicBezTo>
                  <a:pt x="65" y="10499"/>
                  <a:pt x="3" y="10622"/>
                  <a:pt x="0" y="10754"/>
                </a:cubicBezTo>
                <a:close/>
              </a:path>
            </a:pathLst>
          </a:custGeom>
          <a:gradFill>
            <a:gsLst>
              <a:gs pos="22846">
                <a:srgbClr val="6428AA"/>
              </a:gs>
              <a:gs pos="63240">
                <a:srgbClr val="863DC8"/>
              </a:gs>
              <a:gs pos="99804">
                <a:srgbClr val="A852E6"/>
              </a:gs>
            </a:gsLst>
            <a:lin ang="2089255"/>
          </a:gradFill>
          <a:ln w="12700">
            <a:miter lim="400000"/>
          </a:ln>
          <a:effectLst>
            <a:outerShdw blurRad="63500" dist="76275" dir="726333" rotWithShape="0">
              <a:srgbClr val="000000">
                <a:alpha val="33588"/>
              </a:srgbClr>
            </a:outerShdw>
          </a:effectLst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44" name="TextBox 34"/>
          <p:cNvSpPr txBox="1"/>
          <p:nvPr/>
        </p:nvSpPr>
        <p:spPr>
          <a:xfrm>
            <a:off x="5942145" y="4273940"/>
            <a:ext cx="652236" cy="57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04</a:t>
            </a:r>
          </a:p>
        </p:txBody>
      </p:sp>
      <p:sp>
        <p:nvSpPr>
          <p:cNvPr id="45" name="TextBox 52"/>
          <p:cNvSpPr txBox="1"/>
          <p:nvPr/>
        </p:nvSpPr>
        <p:spPr>
          <a:xfrm>
            <a:off x="7029210" y="4454653"/>
            <a:ext cx="1260355" cy="412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2100"/>
            </a:lvl1pPr>
          </a:lstStyle>
          <a:p>
            <a:r>
              <a:rPr dirty="0" smtClean="0"/>
              <a:t>     </a:t>
            </a:r>
            <a:endParaRPr dirty="0"/>
          </a:p>
        </p:txBody>
      </p:sp>
      <p:sp>
        <p:nvSpPr>
          <p:cNvPr id="46" name="TextBox 52"/>
          <p:cNvSpPr txBox="1"/>
          <p:nvPr/>
        </p:nvSpPr>
        <p:spPr>
          <a:xfrm>
            <a:off x="6982276" y="4373577"/>
            <a:ext cx="1631392" cy="32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rPr lang="en-US" b="1" dirty="0" smtClean="0"/>
              <a:t>Security in Apps</a:t>
            </a:r>
            <a:endParaRPr b="1" dirty="0"/>
          </a:p>
        </p:txBody>
      </p:sp>
      <p:grpSp>
        <p:nvGrpSpPr>
          <p:cNvPr id="47" name="Group"/>
          <p:cNvGrpSpPr/>
          <p:nvPr/>
        </p:nvGrpSpPr>
        <p:grpSpPr>
          <a:xfrm>
            <a:off x="4143732" y="4570705"/>
            <a:ext cx="247633" cy="247632"/>
            <a:chOff x="0" y="0"/>
            <a:chExt cx="247631" cy="247631"/>
          </a:xfrm>
        </p:grpSpPr>
        <p:sp>
          <p:nvSpPr>
            <p:cNvPr id="48" name="Circle"/>
            <p:cNvSpPr/>
            <p:nvPr/>
          </p:nvSpPr>
          <p:spPr>
            <a:xfrm>
              <a:off x="-1" y="-1"/>
              <a:ext cx="247633" cy="2476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48801" dir="2497295" rotWithShape="0">
                <a:srgbClr val="000000">
                  <a:alpha val="33588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49" name="Circle"/>
            <p:cNvSpPr/>
            <p:nvPr/>
          </p:nvSpPr>
          <p:spPr>
            <a:xfrm>
              <a:off x="42406" y="42406"/>
              <a:ext cx="162821" cy="162821"/>
            </a:xfrm>
            <a:prstGeom prst="ellipse">
              <a:avLst/>
            </a:pr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</p:grpSp>
      <p:sp>
        <p:nvSpPr>
          <p:cNvPr id="50" name="Line"/>
          <p:cNvSpPr/>
          <p:nvPr/>
        </p:nvSpPr>
        <p:spPr>
          <a:xfrm rot="10800000" flipH="1">
            <a:off x="4354126" y="4906532"/>
            <a:ext cx="617475" cy="605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147" y="0"/>
                </a:lnTo>
                <a:lnTo>
                  <a:pt x="21600" y="165"/>
                </a:lnTo>
              </a:path>
            </a:pathLst>
          </a:custGeom>
          <a:ln w="12700">
            <a:solidFill>
              <a:srgbClr val="C1CCCF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51" name="Shape"/>
          <p:cNvSpPr/>
          <p:nvPr/>
        </p:nvSpPr>
        <p:spPr>
          <a:xfrm>
            <a:off x="5281757" y="5292961"/>
            <a:ext cx="2790822" cy="103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8025" y="21600"/>
                </a:moveTo>
                <a:cubicBezTo>
                  <a:pt x="18647" y="19796"/>
                  <a:pt x="19271" y="17996"/>
                  <a:pt x="19897" y="16200"/>
                </a:cubicBezTo>
                <a:cubicBezTo>
                  <a:pt x="20210" y="15302"/>
                  <a:pt x="20523" y="14406"/>
                  <a:pt x="20833" y="13500"/>
                </a:cubicBezTo>
                <a:cubicBezTo>
                  <a:pt x="21056" y="12848"/>
                  <a:pt x="21277" y="12192"/>
                  <a:pt x="21496" y="11531"/>
                </a:cubicBezTo>
                <a:cubicBezTo>
                  <a:pt x="21564" y="11342"/>
                  <a:pt x="21600" y="11087"/>
                  <a:pt x="21596" y="10825"/>
                </a:cubicBezTo>
                <a:cubicBezTo>
                  <a:pt x="21591" y="10533"/>
                  <a:pt x="21536" y="10262"/>
                  <a:pt x="21448" y="10091"/>
                </a:cubicBezTo>
                <a:cubicBezTo>
                  <a:pt x="21250" y="9411"/>
                  <a:pt x="21045" y="8747"/>
                  <a:pt x="20833" y="8100"/>
                </a:cubicBezTo>
                <a:cubicBezTo>
                  <a:pt x="20530" y="7178"/>
                  <a:pt x="20212" y="6291"/>
                  <a:pt x="19897" y="5400"/>
                </a:cubicBezTo>
                <a:cubicBezTo>
                  <a:pt x="19266" y="3618"/>
                  <a:pt x="18642" y="1818"/>
                  <a:pt x="18025" y="0"/>
                </a:cubicBezTo>
                <a:lnTo>
                  <a:pt x="0" y="0"/>
                </a:lnTo>
                <a:lnTo>
                  <a:pt x="0" y="21600"/>
                </a:lnTo>
                <a:lnTo>
                  <a:pt x="18025" y="21600"/>
                </a:ln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52" name="Shape"/>
          <p:cNvSpPr/>
          <p:nvPr/>
        </p:nvSpPr>
        <p:spPr>
          <a:xfrm rot="16200000">
            <a:off x="4764164" y="5292365"/>
            <a:ext cx="1043811" cy="104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8" extrusionOk="0">
                <a:moveTo>
                  <a:pt x="0" y="10754"/>
                </a:moveTo>
                <a:cubicBezTo>
                  <a:pt x="-3" y="10892"/>
                  <a:pt x="60" y="11023"/>
                  <a:pt x="169" y="11106"/>
                </a:cubicBezTo>
                <a:lnTo>
                  <a:pt x="341" y="11278"/>
                </a:lnTo>
                <a:cubicBezTo>
                  <a:pt x="398" y="11335"/>
                  <a:pt x="455" y="11393"/>
                  <a:pt x="512" y="11450"/>
                </a:cubicBezTo>
                <a:cubicBezTo>
                  <a:pt x="741" y="11679"/>
                  <a:pt x="969" y="11908"/>
                  <a:pt x="1197" y="12137"/>
                </a:cubicBezTo>
                <a:cubicBezTo>
                  <a:pt x="1654" y="12595"/>
                  <a:pt x="2111" y="13054"/>
                  <a:pt x="2568" y="13512"/>
                </a:cubicBezTo>
                <a:cubicBezTo>
                  <a:pt x="3482" y="14428"/>
                  <a:pt x="4395" y="15345"/>
                  <a:pt x="5309" y="16261"/>
                </a:cubicBezTo>
                <a:cubicBezTo>
                  <a:pt x="6223" y="17177"/>
                  <a:pt x="7136" y="18094"/>
                  <a:pt x="8050" y="19010"/>
                </a:cubicBezTo>
                <a:cubicBezTo>
                  <a:pt x="8507" y="19468"/>
                  <a:pt x="8964" y="19927"/>
                  <a:pt x="9421" y="20385"/>
                </a:cubicBezTo>
                <a:cubicBezTo>
                  <a:pt x="9649" y="20614"/>
                  <a:pt x="9877" y="20843"/>
                  <a:pt x="10106" y="21072"/>
                </a:cubicBezTo>
                <a:cubicBezTo>
                  <a:pt x="10220" y="21187"/>
                  <a:pt x="10334" y="21301"/>
                  <a:pt x="10448" y="21416"/>
                </a:cubicBezTo>
                <a:cubicBezTo>
                  <a:pt x="10526" y="21530"/>
                  <a:pt x="10655" y="21598"/>
                  <a:pt x="10792" y="21598"/>
                </a:cubicBezTo>
                <a:cubicBezTo>
                  <a:pt x="10929" y="21597"/>
                  <a:pt x="11057" y="21529"/>
                  <a:pt x="11134" y="21416"/>
                </a:cubicBezTo>
                <a:cubicBezTo>
                  <a:pt x="11248" y="21301"/>
                  <a:pt x="11362" y="21187"/>
                  <a:pt x="11476" y="21072"/>
                </a:cubicBezTo>
                <a:cubicBezTo>
                  <a:pt x="11705" y="20843"/>
                  <a:pt x="11933" y="20614"/>
                  <a:pt x="12162" y="20385"/>
                </a:cubicBezTo>
                <a:cubicBezTo>
                  <a:pt x="12618" y="19927"/>
                  <a:pt x="13075" y="19468"/>
                  <a:pt x="13532" y="19010"/>
                </a:cubicBezTo>
                <a:cubicBezTo>
                  <a:pt x="14446" y="18094"/>
                  <a:pt x="15360" y="17177"/>
                  <a:pt x="16273" y="16261"/>
                </a:cubicBezTo>
                <a:cubicBezTo>
                  <a:pt x="17187" y="15345"/>
                  <a:pt x="18101" y="14428"/>
                  <a:pt x="19014" y="13512"/>
                </a:cubicBezTo>
                <a:cubicBezTo>
                  <a:pt x="19471" y="13054"/>
                  <a:pt x="19928" y="12595"/>
                  <a:pt x="20385" y="12137"/>
                </a:cubicBezTo>
                <a:cubicBezTo>
                  <a:pt x="20613" y="11908"/>
                  <a:pt x="20842" y="11679"/>
                  <a:pt x="21070" y="11450"/>
                </a:cubicBezTo>
                <a:cubicBezTo>
                  <a:pt x="21184" y="11335"/>
                  <a:pt x="21298" y="11221"/>
                  <a:pt x="21413" y="11106"/>
                </a:cubicBezTo>
                <a:cubicBezTo>
                  <a:pt x="21529" y="11027"/>
                  <a:pt x="21597" y="10894"/>
                  <a:pt x="21594" y="10753"/>
                </a:cubicBezTo>
                <a:cubicBezTo>
                  <a:pt x="21591" y="10619"/>
                  <a:pt x="21524" y="10494"/>
                  <a:pt x="21413" y="10419"/>
                </a:cubicBezTo>
                <a:cubicBezTo>
                  <a:pt x="21298" y="10304"/>
                  <a:pt x="21184" y="10190"/>
                  <a:pt x="21070" y="10075"/>
                </a:cubicBezTo>
                <a:cubicBezTo>
                  <a:pt x="20842" y="9846"/>
                  <a:pt x="20613" y="9617"/>
                  <a:pt x="20385" y="9388"/>
                </a:cubicBezTo>
                <a:cubicBezTo>
                  <a:pt x="19928" y="8930"/>
                  <a:pt x="19471" y="8472"/>
                  <a:pt x="19014" y="8014"/>
                </a:cubicBezTo>
                <a:cubicBezTo>
                  <a:pt x="18101" y="7097"/>
                  <a:pt x="17187" y="6181"/>
                  <a:pt x="16273" y="5264"/>
                </a:cubicBezTo>
                <a:cubicBezTo>
                  <a:pt x="15360" y="4348"/>
                  <a:pt x="14446" y="3432"/>
                  <a:pt x="13532" y="2515"/>
                </a:cubicBezTo>
                <a:cubicBezTo>
                  <a:pt x="13075" y="2057"/>
                  <a:pt x="12618" y="1599"/>
                  <a:pt x="12162" y="1141"/>
                </a:cubicBezTo>
                <a:cubicBezTo>
                  <a:pt x="11933" y="911"/>
                  <a:pt x="11705" y="682"/>
                  <a:pt x="11476" y="453"/>
                </a:cubicBezTo>
                <a:cubicBezTo>
                  <a:pt x="11419" y="396"/>
                  <a:pt x="11362" y="339"/>
                  <a:pt x="11305" y="281"/>
                </a:cubicBezTo>
                <a:cubicBezTo>
                  <a:pt x="11248" y="224"/>
                  <a:pt x="11191" y="167"/>
                  <a:pt x="11134" y="110"/>
                </a:cubicBezTo>
                <a:cubicBezTo>
                  <a:pt x="11034" y="37"/>
                  <a:pt x="10913" y="-2"/>
                  <a:pt x="10789" y="0"/>
                </a:cubicBezTo>
                <a:cubicBezTo>
                  <a:pt x="10667" y="1"/>
                  <a:pt x="10548" y="42"/>
                  <a:pt x="10450" y="116"/>
                </a:cubicBezTo>
                <a:cubicBezTo>
                  <a:pt x="10337" y="232"/>
                  <a:pt x="10223" y="348"/>
                  <a:pt x="10108" y="464"/>
                </a:cubicBezTo>
                <a:cubicBezTo>
                  <a:pt x="9880" y="695"/>
                  <a:pt x="9651" y="926"/>
                  <a:pt x="9421" y="1156"/>
                </a:cubicBezTo>
                <a:cubicBezTo>
                  <a:pt x="8965" y="1611"/>
                  <a:pt x="8507" y="2062"/>
                  <a:pt x="8050" y="2515"/>
                </a:cubicBezTo>
                <a:cubicBezTo>
                  <a:pt x="7131" y="3427"/>
                  <a:pt x="6221" y="4346"/>
                  <a:pt x="5309" y="5264"/>
                </a:cubicBezTo>
                <a:cubicBezTo>
                  <a:pt x="4397" y="6183"/>
                  <a:pt x="3485" y="7100"/>
                  <a:pt x="2571" y="8016"/>
                </a:cubicBezTo>
                <a:cubicBezTo>
                  <a:pt x="2114" y="8475"/>
                  <a:pt x="1657" y="8933"/>
                  <a:pt x="1200" y="9390"/>
                </a:cubicBezTo>
                <a:cubicBezTo>
                  <a:pt x="971" y="9619"/>
                  <a:pt x="742" y="9848"/>
                  <a:pt x="513" y="10077"/>
                </a:cubicBezTo>
                <a:cubicBezTo>
                  <a:pt x="399" y="10191"/>
                  <a:pt x="285" y="10305"/>
                  <a:pt x="170" y="10420"/>
                </a:cubicBezTo>
                <a:cubicBezTo>
                  <a:pt x="65" y="10499"/>
                  <a:pt x="3" y="10622"/>
                  <a:pt x="0" y="10754"/>
                </a:cubicBez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  <a:effectLst>
            <a:outerShdw blurRad="63500" dist="76275" dir="726333" rotWithShape="0">
              <a:srgbClr val="000000">
                <a:alpha val="33588"/>
              </a:srgbClr>
            </a:outerShdw>
          </a:effectLst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53" name="TextBox 34"/>
          <p:cNvSpPr txBox="1"/>
          <p:nvPr/>
        </p:nvSpPr>
        <p:spPr>
          <a:xfrm>
            <a:off x="4959906" y="5540329"/>
            <a:ext cx="652235" cy="57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05</a:t>
            </a:r>
          </a:p>
        </p:txBody>
      </p:sp>
      <p:sp>
        <p:nvSpPr>
          <p:cNvPr id="54" name="TextBox 52"/>
          <p:cNvSpPr txBox="1"/>
          <p:nvPr/>
        </p:nvSpPr>
        <p:spPr>
          <a:xfrm>
            <a:off x="6046991" y="5712103"/>
            <a:ext cx="1260354" cy="411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2100"/>
            </a:lvl1pPr>
          </a:lstStyle>
          <a:p>
            <a:endParaRPr dirty="0"/>
          </a:p>
        </p:txBody>
      </p:sp>
      <p:sp>
        <p:nvSpPr>
          <p:cNvPr id="55" name="TextBox 52"/>
          <p:cNvSpPr txBox="1"/>
          <p:nvPr/>
        </p:nvSpPr>
        <p:spPr>
          <a:xfrm>
            <a:off x="6181573" y="5661030"/>
            <a:ext cx="1344457" cy="32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rPr lang="en-US" b="1" dirty="0" smtClean="0"/>
              <a:t>Demo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9718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4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1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8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8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2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1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8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2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1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7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8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2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5" grpId="0" animBg="1" advAuto="0"/>
      <p:bldP spid="8" grpId="0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3" grpId="0" animBg="1" advAuto="0"/>
      <p:bldP spid="24" grpId="0" animBg="1" advAuto="0"/>
      <p:bldP spid="25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38" grpId="0" animBg="1" advAuto="0"/>
      <p:bldP spid="41" grpId="0" animBg="1" advAuto="0"/>
      <p:bldP spid="42" grpId="0" animBg="1" advAuto="0"/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03" y="3993839"/>
            <a:ext cx="1243936" cy="1243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809" y="3993219"/>
            <a:ext cx="1241202" cy="1241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88" y="4244349"/>
            <a:ext cx="881879" cy="881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60" y="5126228"/>
            <a:ext cx="912410" cy="91241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8784844">
            <a:off x="2322213" y="3354470"/>
            <a:ext cx="868896" cy="739797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64" y="5303257"/>
            <a:ext cx="1463043" cy="9144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86" y="4721263"/>
            <a:ext cx="675053" cy="5165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37" y="4468210"/>
            <a:ext cx="577053" cy="724201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3750697" y="5085149"/>
            <a:ext cx="853392" cy="71613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88" y="5126228"/>
            <a:ext cx="1070761" cy="10707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59" y="4442012"/>
            <a:ext cx="1596626" cy="1596626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805518" y="5005214"/>
            <a:ext cx="920371" cy="71613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55" y="1419352"/>
            <a:ext cx="2366074" cy="2366074"/>
          </a:xfrm>
          <a:prstGeom prst="rect">
            <a:avLst/>
          </a:prstGeom>
        </p:spPr>
      </p:pic>
      <p:sp>
        <p:nvSpPr>
          <p:cNvPr id="34" name="Bent-Up Arrow 33"/>
          <p:cNvSpPr/>
          <p:nvPr/>
        </p:nvSpPr>
        <p:spPr>
          <a:xfrm>
            <a:off x="10206808" y="4355096"/>
            <a:ext cx="949569" cy="1008185"/>
          </a:xfrm>
          <a:prstGeom prst="bentUp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5889" y="349687"/>
            <a:ext cx="3637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Current Trends in APPs</a:t>
            </a:r>
          </a:p>
        </p:txBody>
      </p:sp>
      <p:sp>
        <p:nvSpPr>
          <p:cNvPr id="23" name="Circle">
            <a:extLst>
              <a:ext uri="{FF2B5EF4-FFF2-40B4-BE49-F238E27FC236}">
                <a16:creationId xmlns:a16="http://schemas.microsoft.com/office/drawing/2014/main" xmlns="" id="{A540DE1F-5BE8-483B-9C8A-5682141B926D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246" y="-176393"/>
            <a:ext cx="2481912" cy="41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140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26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3" y="1553375"/>
            <a:ext cx="828365" cy="828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9" y="726831"/>
            <a:ext cx="826544" cy="826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2" y="1140103"/>
            <a:ext cx="587263" cy="587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6" y="2489693"/>
            <a:ext cx="607594" cy="607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54" y="2295269"/>
            <a:ext cx="713044" cy="71304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855918">
            <a:off x="2601835" y="1727366"/>
            <a:ext cx="853392" cy="71613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56" y="2499070"/>
            <a:ext cx="1463043" cy="91440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7868807">
            <a:off x="2402104" y="3817452"/>
            <a:ext cx="853392" cy="71613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8" y="4382517"/>
            <a:ext cx="1514428" cy="1514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315547" y="726831"/>
            <a:ext cx="0" cy="476937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932" y="554018"/>
            <a:ext cx="1905266" cy="19052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43" y="2459284"/>
            <a:ext cx="1715194" cy="14663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32" y="4382517"/>
            <a:ext cx="1808998" cy="1570572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13392737">
            <a:off x="7872137" y="4548976"/>
            <a:ext cx="834670" cy="727934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Right Arrow 19"/>
          <p:cNvSpPr/>
          <p:nvPr/>
        </p:nvSpPr>
        <p:spPr>
          <a:xfrm rot="19522598">
            <a:off x="8456762" y="1603908"/>
            <a:ext cx="853392" cy="71613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91204" y="184686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Centralized App Architecture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250748" y="3212259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Centralized </a:t>
            </a:r>
            <a:r>
              <a:rPr lang="de-DE" dirty="0" smtClean="0"/>
              <a:t>Apps</a:t>
            </a:r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2915657" y="3373955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D</a:t>
            </a:r>
            <a:r>
              <a:rPr lang="de-DE" dirty="0" smtClean="0"/>
              <a:t>ocuments</a:t>
            </a:r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876866" y="6031245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Server System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10146725" y="60226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Devices</a:t>
            </a:r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7068389" y="3953724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</a:t>
            </a:r>
            <a:r>
              <a:rPr lang="de-DE" dirty="0" smtClean="0"/>
              <a:t>nternet</a:t>
            </a:r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9794065" y="2286933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Cenetral Serve </a:t>
            </a:r>
          </a:p>
          <a:p>
            <a:r>
              <a:rPr lang="de-DE" dirty="0"/>
              <a:t> </a:t>
            </a:r>
            <a:r>
              <a:rPr lang="de-DE" dirty="0" smtClean="0"/>
              <a:t>      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4487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9746" y="1628078"/>
            <a:ext cx="2575932" cy="42374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96144" y="121320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Traditional way of apps not suitable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97" y="2665140"/>
            <a:ext cx="3132563" cy="44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47" y="3320052"/>
            <a:ext cx="3143715" cy="44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95" y="4071230"/>
            <a:ext cx="3132565" cy="4416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7020157" y="1350234"/>
            <a:ext cx="22302" cy="469466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846" y="1868487"/>
            <a:ext cx="2903130" cy="29031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37846" y="5069183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Client of Centralized Web App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79546" y="2295808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 related Logic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72822" y="6073519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Hard coded sequence of interface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0" y="3106765"/>
            <a:ext cx="906743" cy="906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9" y="4749224"/>
            <a:ext cx="952241" cy="9522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1" y="1753991"/>
            <a:ext cx="911149" cy="9111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36" y="1287400"/>
            <a:ext cx="4578141" cy="457814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604815" y="5438515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2426" y="6027981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Incompatible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0232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Circle"/>
          <p:cNvSpPr/>
          <p:nvPr/>
        </p:nvSpPr>
        <p:spPr>
          <a:xfrm>
            <a:off x="4202028" y="2012078"/>
            <a:ext cx="3428835" cy="3428835"/>
          </a:xfrm>
          <a:prstGeom prst="ellipse">
            <a:avLst/>
          </a:prstGeom>
          <a:solidFill>
            <a:srgbClr val="0C5B8D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02" name="Circle"/>
          <p:cNvSpPr/>
          <p:nvPr/>
        </p:nvSpPr>
        <p:spPr>
          <a:xfrm>
            <a:off x="4405521" y="2215571"/>
            <a:ext cx="3021849" cy="3021849"/>
          </a:xfrm>
          <a:prstGeom prst="ellipse">
            <a:avLst/>
          </a:prstGeom>
          <a:solidFill>
            <a:srgbClr val="6DA742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03" name="Circle"/>
          <p:cNvSpPr/>
          <p:nvPr/>
        </p:nvSpPr>
        <p:spPr>
          <a:xfrm>
            <a:off x="4587631" y="2397681"/>
            <a:ext cx="2657629" cy="2657629"/>
          </a:xfrm>
          <a:prstGeom prst="ellipse">
            <a:avLst/>
          </a:prstGeom>
          <a:solidFill>
            <a:srgbClr val="FED205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04" name="Rectangle"/>
          <p:cNvSpPr/>
          <p:nvPr/>
        </p:nvSpPr>
        <p:spPr>
          <a:xfrm>
            <a:off x="1098167" y="4464328"/>
            <a:ext cx="2556058" cy="1482146"/>
          </a:xfrm>
          <a:prstGeom prst="rect">
            <a:avLst/>
          </a:prstGeom>
          <a:gradFill>
            <a:gsLst>
              <a:gs pos="0">
                <a:srgbClr val="126AA6"/>
              </a:gs>
              <a:gs pos="100000">
                <a:srgbClr val="0C5B8D"/>
              </a:gs>
            </a:gsLst>
            <a:lin ang="613108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05" name="Shape"/>
          <p:cNvSpPr/>
          <p:nvPr/>
        </p:nvSpPr>
        <p:spPr>
          <a:xfrm>
            <a:off x="3651944" y="4464328"/>
            <a:ext cx="2441193" cy="1482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904" y="10620"/>
                </a:lnTo>
                <a:cubicBezTo>
                  <a:pt x="17585" y="10873"/>
                  <a:pt x="18275" y="11049"/>
                  <a:pt x="18971" y="11147"/>
                </a:cubicBezTo>
                <a:cubicBezTo>
                  <a:pt x="19680" y="11248"/>
                  <a:pt x="20392" y="11267"/>
                  <a:pt x="21103" y="11205"/>
                </a:cubicBezTo>
                <a:lnTo>
                  <a:pt x="21600" y="13871"/>
                </a:lnTo>
                <a:cubicBezTo>
                  <a:pt x="20991" y="14093"/>
                  <a:pt x="20381" y="14318"/>
                  <a:pt x="19772" y="14545"/>
                </a:cubicBezTo>
                <a:cubicBezTo>
                  <a:pt x="19181" y="14765"/>
                  <a:pt x="18590" y="14987"/>
                  <a:pt x="17999" y="15211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C5A8D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06" name="Rectangle"/>
          <p:cNvSpPr/>
          <p:nvPr/>
        </p:nvSpPr>
        <p:spPr>
          <a:xfrm>
            <a:off x="1098024" y="3008230"/>
            <a:ext cx="2556058" cy="1482145"/>
          </a:xfrm>
          <a:prstGeom prst="rect">
            <a:avLst/>
          </a:prstGeom>
          <a:gradFill>
            <a:gsLst>
              <a:gs pos="0">
                <a:srgbClr val="6CA342"/>
              </a:gs>
              <a:gs pos="100000">
                <a:srgbClr val="537D38"/>
              </a:gs>
            </a:gsLst>
            <a:lin ang="613108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07" name="Shape"/>
          <p:cNvSpPr/>
          <p:nvPr/>
        </p:nvSpPr>
        <p:spPr>
          <a:xfrm>
            <a:off x="3647550" y="2979973"/>
            <a:ext cx="1900699" cy="2210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180" y="16617"/>
                </a:lnTo>
                <a:cubicBezTo>
                  <a:pt x="15700" y="17033"/>
                  <a:pt x="16251" y="17419"/>
                  <a:pt x="16830" y="17773"/>
                </a:cubicBezTo>
                <a:cubicBezTo>
                  <a:pt x="17436" y="18143"/>
                  <a:pt x="18071" y="18477"/>
                  <a:pt x="18731" y="18772"/>
                </a:cubicBezTo>
                <a:lnTo>
                  <a:pt x="21600" y="21600"/>
                </a:lnTo>
                <a:lnTo>
                  <a:pt x="17039" y="20139"/>
                </a:lnTo>
                <a:lnTo>
                  <a:pt x="0" y="14483"/>
                </a:lnTo>
                <a:lnTo>
                  <a:pt x="0" y="0"/>
                </a:lnTo>
                <a:close/>
              </a:path>
            </a:pathLst>
          </a:custGeom>
          <a:solidFill>
            <a:srgbClr val="6DA742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08" name="Rectangle"/>
          <p:cNvSpPr/>
          <p:nvPr/>
        </p:nvSpPr>
        <p:spPr>
          <a:xfrm>
            <a:off x="1098167" y="1512068"/>
            <a:ext cx="2556058" cy="1482146"/>
          </a:xfrm>
          <a:prstGeom prst="rect">
            <a:avLst/>
          </a:prstGeom>
          <a:gradFill>
            <a:gsLst>
              <a:gs pos="0">
                <a:srgbClr val="FFD610"/>
              </a:gs>
              <a:gs pos="100000">
                <a:srgbClr val="D7B22A"/>
              </a:gs>
            </a:gsLst>
            <a:lin ang="613108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09" name="Shape"/>
          <p:cNvSpPr/>
          <p:nvPr/>
        </p:nvSpPr>
        <p:spPr>
          <a:xfrm>
            <a:off x="3648717" y="1506517"/>
            <a:ext cx="1310164" cy="2988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0813"/>
                </a:lnTo>
                <a:lnTo>
                  <a:pt x="19558" y="21600"/>
                </a:lnTo>
                <a:lnTo>
                  <a:pt x="0" y="10713"/>
                </a:lnTo>
                <a:lnTo>
                  <a:pt x="0" y="0"/>
                </a:lnTo>
                <a:close/>
              </a:path>
            </a:pathLst>
          </a:custGeom>
          <a:solidFill>
            <a:srgbClr val="FED205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10" name="Rectangle"/>
          <p:cNvSpPr/>
          <p:nvPr/>
        </p:nvSpPr>
        <p:spPr>
          <a:xfrm rot="10800000">
            <a:off x="8173008" y="1499192"/>
            <a:ext cx="2556058" cy="1482146"/>
          </a:xfrm>
          <a:prstGeom prst="rect">
            <a:avLst/>
          </a:prstGeom>
          <a:gradFill>
            <a:gsLst>
              <a:gs pos="0">
                <a:srgbClr val="E78726"/>
              </a:gs>
              <a:gs pos="100000">
                <a:srgbClr val="B86A28"/>
              </a:gs>
            </a:gsLst>
            <a:lin ang="613108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11" name="Rectangle"/>
          <p:cNvSpPr/>
          <p:nvPr/>
        </p:nvSpPr>
        <p:spPr>
          <a:xfrm rot="10800000">
            <a:off x="8177166" y="2982183"/>
            <a:ext cx="2556058" cy="1482145"/>
          </a:xfrm>
          <a:prstGeom prst="rect">
            <a:avLst/>
          </a:prstGeom>
          <a:gradFill>
            <a:gsLst>
              <a:gs pos="0">
                <a:srgbClr val="D92B28"/>
              </a:gs>
              <a:gs pos="100000">
                <a:srgbClr val="941A1D"/>
              </a:gs>
            </a:gsLst>
            <a:lin ang="613108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12" name="Rectangle"/>
          <p:cNvSpPr/>
          <p:nvPr/>
        </p:nvSpPr>
        <p:spPr>
          <a:xfrm rot="10800000">
            <a:off x="8174884" y="4458777"/>
            <a:ext cx="2556058" cy="1482146"/>
          </a:xfrm>
          <a:prstGeom prst="rect">
            <a:avLst/>
          </a:prstGeom>
          <a:gradFill>
            <a:gsLst>
              <a:gs pos="0">
                <a:srgbClr val="851F5F"/>
              </a:gs>
              <a:gs pos="100000">
                <a:srgbClr val="621042"/>
              </a:gs>
            </a:gsLst>
            <a:lin ang="613108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13" name="Circle"/>
          <p:cNvSpPr/>
          <p:nvPr/>
        </p:nvSpPr>
        <p:spPr>
          <a:xfrm>
            <a:off x="4774455" y="2584505"/>
            <a:ext cx="2283981" cy="2283981"/>
          </a:xfrm>
          <a:prstGeom prst="ellipse">
            <a:avLst/>
          </a:prstGeom>
          <a:solidFill>
            <a:srgbClr val="EC8A24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14" name="Shape"/>
          <p:cNvSpPr/>
          <p:nvPr/>
        </p:nvSpPr>
        <p:spPr>
          <a:xfrm rot="10800000">
            <a:off x="5634507" y="1506517"/>
            <a:ext cx="2542659" cy="1482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432" y="1830"/>
                </a:lnTo>
                <a:lnTo>
                  <a:pt x="21600" y="536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D8A24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15" name="Circle"/>
          <p:cNvSpPr/>
          <p:nvPr/>
        </p:nvSpPr>
        <p:spPr>
          <a:xfrm>
            <a:off x="4975331" y="2785381"/>
            <a:ext cx="1882229" cy="1882229"/>
          </a:xfrm>
          <a:prstGeom prst="ellipse">
            <a:avLst/>
          </a:prstGeom>
          <a:solidFill>
            <a:srgbClr val="DD2A29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16" name="Shape"/>
          <p:cNvSpPr/>
          <p:nvPr/>
        </p:nvSpPr>
        <p:spPr>
          <a:xfrm rot="10800000">
            <a:off x="6138686" y="2810621"/>
            <a:ext cx="2044515" cy="1659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098" y="17634"/>
                </a:lnTo>
                <a:lnTo>
                  <a:pt x="21600" y="21600"/>
                </a:lnTo>
                <a:lnTo>
                  <a:pt x="37" y="19368"/>
                </a:lnTo>
                <a:lnTo>
                  <a:pt x="0" y="0"/>
                </a:lnTo>
                <a:close/>
              </a:path>
            </a:pathLst>
          </a:custGeom>
          <a:solidFill>
            <a:srgbClr val="DD2A28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17" name="Circle"/>
          <p:cNvSpPr/>
          <p:nvPr/>
        </p:nvSpPr>
        <p:spPr>
          <a:xfrm>
            <a:off x="5181955" y="2992005"/>
            <a:ext cx="1468981" cy="1468981"/>
          </a:xfrm>
          <a:prstGeom prst="ellipse">
            <a:avLst/>
          </a:prstGeom>
          <a:solidFill>
            <a:srgbClr val="892063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18" name="Circle"/>
          <p:cNvSpPr/>
          <p:nvPr/>
        </p:nvSpPr>
        <p:spPr>
          <a:xfrm>
            <a:off x="5375881" y="3185931"/>
            <a:ext cx="1081129" cy="108112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19" name="Shape"/>
          <p:cNvSpPr/>
          <p:nvPr/>
        </p:nvSpPr>
        <p:spPr>
          <a:xfrm rot="10800000">
            <a:off x="6322115" y="3235567"/>
            <a:ext cx="1858277" cy="2710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0694"/>
                </a:lnTo>
                <a:lnTo>
                  <a:pt x="19940" y="21600"/>
                </a:lnTo>
                <a:lnTo>
                  <a:pt x="0" y="11809"/>
                </a:lnTo>
                <a:lnTo>
                  <a:pt x="0" y="0"/>
                </a:lnTo>
                <a:close/>
              </a:path>
            </a:pathLst>
          </a:custGeom>
          <a:solidFill>
            <a:srgbClr val="892063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pic>
        <p:nvPicPr>
          <p:cNvPr id="2420" name="TinyPPT_12.png" descr="TinyPPT_12.png"/>
          <p:cNvPicPr>
            <a:picLocks noChangeAspect="1"/>
          </p:cNvPicPr>
          <p:nvPr/>
        </p:nvPicPr>
        <p:blipFill>
          <a:blip r:embed="rId2">
            <a:extLst/>
          </a:blip>
          <a:srcRect t="85165"/>
          <a:stretch>
            <a:fillRect/>
          </a:stretch>
        </p:blipFill>
        <p:spPr>
          <a:xfrm rot="3261425">
            <a:off x="5629150" y="4349487"/>
            <a:ext cx="2702292" cy="233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1" name="TinyPPT_12.png" descr="TinyPPT_12.png"/>
          <p:cNvPicPr>
            <a:picLocks noChangeAspect="1"/>
          </p:cNvPicPr>
          <p:nvPr/>
        </p:nvPicPr>
        <p:blipFill>
          <a:blip r:embed="rId2">
            <a:alphaModFix amt="70622"/>
            <a:extLst/>
          </a:blip>
          <a:srcRect t="85165"/>
          <a:stretch>
            <a:fillRect/>
          </a:stretch>
        </p:blipFill>
        <p:spPr>
          <a:xfrm rot="14733232" flipH="1">
            <a:off x="3049011" y="3011254"/>
            <a:ext cx="2972833" cy="257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2" name="TinyPPT_12.png" descr="TinyPPT_12.png"/>
          <p:cNvPicPr>
            <a:picLocks noChangeAspect="1"/>
          </p:cNvPicPr>
          <p:nvPr/>
        </p:nvPicPr>
        <p:blipFill>
          <a:blip r:embed="rId2">
            <a:alphaModFix amt="70622"/>
            <a:extLst/>
          </a:blip>
          <a:srcRect t="85165"/>
          <a:stretch>
            <a:fillRect/>
          </a:stretch>
        </p:blipFill>
        <p:spPr>
          <a:xfrm rot="9385299" flipH="1">
            <a:off x="5200640" y="2152969"/>
            <a:ext cx="2132645" cy="184548"/>
          </a:xfrm>
          <a:prstGeom prst="rect">
            <a:avLst/>
          </a:prstGeom>
          <a:ln w="12700">
            <a:miter lim="400000"/>
          </a:ln>
        </p:spPr>
      </p:pic>
      <p:sp>
        <p:nvSpPr>
          <p:cNvPr id="2425" name="TextBox 52"/>
          <p:cNvSpPr txBox="1"/>
          <p:nvPr/>
        </p:nvSpPr>
        <p:spPr>
          <a:xfrm>
            <a:off x="1351449" y="4870773"/>
            <a:ext cx="190069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000" dirty="0"/>
              <a:t>Central Server System</a:t>
            </a:r>
            <a:r>
              <a:rPr sz="2000" dirty="0"/>
              <a:t>     </a:t>
            </a:r>
          </a:p>
        </p:txBody>
      </p:sp>
      <p:sp>
        <p:nvSpPr>
          <p:cNvPr id="2426" name="TextBox 34"/>
          <p:cNvSpPr txBox="1"/>
          <p:nvPr/>
        </p:nvSpPr>
        <p:spPr>
          <a:xfrm>
            <a:off x="1484557" y="5092570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sp>
        <p:nvSpPr>
          <p:cNvPr id="2431" name="TextBox 34"/>
          <p:cNvSpPr txBox="1"/>
          <p:nvPr/>
        </p:nvSpPr>
        <p:spPr>
          <a:xfrm>
            <a:off x="1484557" y="1815075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2433" name="TextBox 52"/>
          <p:cNvSpPr txBox="1"/>
          <p:nvPr/>
        </p:nvSpPr>
        <p:spPr>
          <a:xfrm>
            <a:off x="1426876" y="2059059"/>
            <a:ext cx="189313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000" dirty="0"/>
              <a:t>VENDOR-LOCK IN</a:t>
            </a:r>
            <a:r>
              <a:rPr sz="2000" dirty="0"/>
              <a:t>     </a:t>
            </a:r>
          </a:p>
        </p:txBody>
      </p:sp>
      <p:sp>
        <p:nvSpPr>
          <p:cNvPr id="2434" name="TextBox 34"/>
          <p:cNvSpPr txBox="1"/>
          <p:nvPr/>
        </p:nvSpPr>
        <p:spPr>
          <a:xfrm>
            <a:off x="1484557" y="2099954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sp>
        <p:nvSpPr>
          <p:cNvPr id="2435" name="TextBox 34"/>
          <p:cNvSpPr txBox="1"/>
          <p:nvPr/>
        </p:nvSpPr>
        <p:spPr>
          <a:xfrm>
            <a:off x="9804981" y="1855431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2437" name="TextBox 52"/>
          <p:cNvSpPr txBox="1"/>
          <p:nvPr/>
        </p:nvSpPr>
        <p:spPr>
          <a:xfrm>
            <a:off x="8747438" y="1869330"/>
            <a:ext cx="14275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000" dirty="0"/>
              <a:t>NO VENDOR LOCK-IN</a:t>
            </a:r>
            <a:r>
              <a:rPr sz="2000" dirty="0"/>
              <a:t>     </a:t>
            </a:r>
          </a:p>
        </p:txBody>
      </p:sp>
      <p:sp>
        <p:nvSpPr>
          <p:cNvPr id="2438" name="TextBox 34"/>
          <p:cNvSpPr txBox="1"/>
          <p:nvPr/>
        </p:nvSpPr>
        <p:spPr>
          <a:xfrm>
            <a:off x="9804981" y="2140310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sp>
        <p:nvSpPr>
          <p:cNvPr id="2439" name="TextBox 34"/>
          <p:cNvSpPr txBox="1"/>
          <p:nvPr/>
        </p:nvSpPr>
        <p:spPr>
          <a:xfrm>
            <a:off x="9804981" y="3332870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2442" name="TextBox 34"/>
          <p:cNvSpPr txBox="1"/>
          <p:nvPr/>
        </p:nvSpPr>
        <p:spPr>
          <a:xfrm>
            <a:off x="9804981" y="3617748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sp>
        <p:nvSpPr>
          <p:cNvPr id="2443" name="TextBox 34"/>
          <p:cNvSpPr txBox="1"/>
          <p:nvPr/>
        </p:nvSpPr>
        <p:spPr>
          <a:xfrm>
            <a:off x="9806410" y="4837128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2445" name="TextBox 52"/>
          <p:cNvSpPr txBox="1"/>
          <p:nvPr/>
        </p:nvSpPr>
        <p:spPr>
          <a:xfrm>
            <a:off x="8523775" y="4769404"/>
            <a:ext cx="185827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000" dirty="0"/>
              <a:t>PEER 2 PEER CONNECTION</a:t>
            </a:r>
            <a:r>
              <a:rPr sz="2000" dirty="0"/>
              <a:t>     </a:t>
            </a:r>
          </a:p>
        </p:txBody>
      </p:sp>
      <p:sp>
        <p:nvSpPr>
          <p:cNvPr id="2446" name="TextBox 34"/>
          <p:cNvSpPr txBox="1"/>
          <p:nvPr/>
        </p:nvSpPr>
        <p:spPr>
          <a:xfrm>
            <a:off x="9806410" y="5122007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sp>
        <p:nvSpPr>
          <p:cNvPr id="2447" name="Circle"/>
          <p:cNvSpPr/>
          <p:nvPr/>
        </p:nvSpPr>
        <p:spPr>
          <a:xfrm>
            <a:off x="5675147" y="3461216"/>
            <a:ext cx="482597" cy="4825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449" name="TextBox 52"/>
          <p:cNvSpPr txBox="1"/>
          <p:nvPr/>
        </p:nvSpPr>
        <p:spPr>
          <a:xfrm>
            <a:off x="7967702" y="917076"/>
            <a:ext cx="286668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600">
                <a:solidFill>
                  <a:srgbClr val="535353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rPr lang="de-DE" dirty="0"/>
              <a:t>DECENTRALIZED</a:t>
            </a:r>
            <a:endParaRPr dirty="0"/>
          </a:p>
        </p:txBody>
      </p:sp>
      <p:sp>
        <p:nvSpPr>
          <p:cNvPr id="52" name="TextBox 52">
            <a:extLst>
              <a:ext uri="{FF2B5EF4-FFF2-40B4-BE49-F238E27FC236}">
                <a16:creationId xmlns:a16="http://schemas.microsoft.com/office/drawing/2014/main" xmlns="" id="{0E26E47B-E9C5-4778-9238-DA3D8F7A1FA0}"/>
              </a:ext>
            </a:extLst>
          </p:cNvPr>
          <p:cNvSpPr txBox="1"/>
          <p:nvPr/>
        </p:nvSpPr>
        <p:spPr>
          <a:xfrm>
            <a:off x="1171977" y="954419"/>
            <a:ext cx="240292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600">
                <a:solidFill>
                  <a:srgbClr val="535353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rPr lang="de-DE" dirty="0"/>
              <a:t>CENTRALIZED</a:t>
            </a:r>
            <a:endParaRPr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7F6229D-38FF-4B25-BDBB-C86A6FAD41CD}"/>
              </a:ext>
            </a:extLst>
          </p:cNvPr>
          <p:cNvSpPr txBox="1"/>
          <p:nvPr/>
        </p:nvSpPr>
        <p:spPr>
          <a:xfrm>
            <a:off x="1351450" y="3374612"/>
            <a:ext cx="205807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000" dirty="0"/>
              <a:t>Multiple Copies of Data</a:t>
            </a:r>
            <a:r>
              <a:rPr sz="2000" dirty="0"/>
              <a:t> </a:t>
            </a:r>
            <a:r>
              <a:rPr dirty="0"/>
              <a:t>   </a:t>
            </a:r>
          </a:p>
        </p:txBody>
      </p:sp>
      <p:sp>
        <p:nvSpPr>
          <p:cNvPr id="55" name="TextBox 52">
            <a:extLst>
              <a:ext uri="{FF2B5EF4-FFF2-40B4-BE49-F238E27FC236}">
                <a16:creationId xmlns:a16="http://schemas.microsoft.com/office/drawing/2014/main" xmlns="" id="{7CE8E721-03D7-4F77-8485-3CF6C46B4A0C}"/>
              </a:ext>
            </a:extLst>
          </p:cNvPr>
          <p:cNvSpPr txBox="1"/>
          <p:nvPr/>
        </p:nvSpPr>
        <p:spPr>
          <a:xfrm>
            <a:off x="8494888" y="3252319"/>
            <a:ext cx="181231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000" dirty="0"/>
              <a:t>REUSING EXISTING DATA</a:t>
            </a:r>
            <a:r>
              <a:rPr dirty="0"/>
              <a:t>    </a:t>
            </a:r>
          </a:p>
        </p:txBody>
      </p:sp>
      <p:sp>
        <p:nvSpPr>
          <p:cNvPr id="47" name="Circle">
            <a:extLst>
              <a:ext uri="{FF2B5EF4-FFF2-40B4-BE49-F238E27FC236}">
                <a16:creationId xmlns:a16="http://schemas.microsoft.com/office/drawing/2014/main" xmlns="" id="{AA8A14A3-8904-4A55-BC01-56175758CDE0}"/>
              </a:ext>
            </a:extLst>
          </p:cNvPr>
          <p:cNvSpPr/>
          <p:nvPr/>
        </p:nvSpPr>
        <p:spPr>
          <a:xfrm>
            <a:off x="11217076" y="100399"/>
            <a:ext cx="757113" cy="78581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35340" y="102550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SoLiD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5" y="908904"/>
            <a:ext cx="6143625" cy="5438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36749" y="1349824"/>
            <a:ext cx="2068195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3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aleway"/>
              </a:rPr>
              <a:t>What is Solid?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Raleway"/>
            </a:endParaRPr>
          </a:p>
        </p:txBody>
      </p:sp>
      <p:pic>
        <p:nvPicPr>
          <p:cNvPr id="10" name="TinyPPT_2019.png" descr="TinyPPT_2019.png"/>
          <p:cNvPicPr>
            <a:picLocks/>
          </p:cNvPicPr>
          <p:nvPr/>
        </p:nvPicPr>
        <p:blipFill>
          <a:blip r:embed="rId3">
            <a:alphaModFix amt="64876"/>
            <a:extLst/>
          </a:blip>
          <a:srcRect l="29878" t="16791"/>
          <a:stretch>
            <a:fillRect/>
          </a:stretch>
        </p:blipFill>
        <p:spPr>
          <a:xfrm>
            <a:off x="602941" y="5878429"/>
            <a:ext cx="4895901" cy="797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TinyPPT_2019.png" descr="TinyPPT_2019.png"/>
          <p:cNvPicPr>
            <a:picLocks/>
          </p:cNvPicPr>
          <p:nvPr/>
        </p:nvPicPr>
        <p:blipFill>
          <a:blip r:embed="rId3">
            <a:alphaModFix amt="64876"/>
            <a:extLst/>
          </a:blip>
          <a:srcRect l="29878" t="16791"/>
          <a:stretch>
            <a:fillRect/>
          </a:stretch>
        </p:blipFill>
        <p:spPr>
          <a:xfrm>
            <a:off x="3317246" y="1804869"/>
            <a:ext cx="4895902" cy="797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TinyPPT_2019.png" descr="TinyPPT_2019.png"/>
          <p:cNvPicPr>
            <a:picLocks/>
          </p:cNvPicPr>
          <p:nvPr/>
        </p:nvPicPr>
        <p:blipFill>
          <a:blip r:embed="rId3">
            <a:alphaModFix amt="64876"/>
            <a:extLst/>
          </a:blip>
          <a:srcRect l="29878" t="16791"/>
          <a:stretch>
            <a:fillRect/>
          </a:stretch>
        </p:blipFill>
        <p:spPr>
          <a:xfrm>
            <a:off x="2415802" y="3161969"/>
            <a:ext cx="4895902" cy="79795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"/>
          <p:cNvSpPr/>
          <p:nvPr/>
        </p:nvSpPr>
        <p:spPr>
          <a:xfrm>
            <a:off x="2747557" y="807470"/>
            <a:ext cx="1092598" cy="1291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15" y="0"/>
                </a:moveTo>
                <a:lnTo>
                  <a:pt x="0" y="16932"/>
                </a:lnTo>
                <a:lnTo>
                  <a:pt x="8285" y="21600"/>
                </a:lnTo>
                <a:lnTo>
                  <a:pt x="21600" y="4661"/>
                </a:lnTo>
                <a:lnTo>
                  <a:pt x="13315" y="0"/>
                </a:ln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sp>
        <p:nvSpPr>
          <p:cNvPr id="15" name="Shape"/>
          <p:cNvSpPr/>
          <p:nvPr/>
        </p:nvSpPr>
        <p:spPr>
          <a:xfrm>
            <a:off x="1846113" y="2164569"/>
            <a:ext cx="1092598" cy="1291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15" y="0"/>
                </a:moveTo>
                <a:lnTo>
                  <a:pt x="0" y="16932"/>
                </a:lnTo>
                <a:lnTo>
                  <a:pt x="8285" y="21600"/>
                </a:lnTo>
                <a:lnTo>
                  <a:pt x="21600" y="4661"/>
                </a:lnTo>
                <a:lnTo>
                  <a:pt x="13315" y="0"/>
                </a:lnTo>
                <a:close/>
              </a:path>
            </a:pathLst>
          </a:custGeom>
          <a:gradFill>
            <a:gsLst>
              <a:gs pos="0">
                <a:srgbClr val="ACA9DC"/>
              </a:gs>
              <a:gs pos="36873">
                <a:srgbClr val="8080B1"/>
              </a:gs>
              <a:gs pos="77608">
                <a:srgbClr val="535685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sp>
        <p:nvSpPr>
          <p:cNvPr id="16" name="Shape"/>
          <p:cNvSpPr/>
          <p:nvPr/>
        </p:nvSpPr>
        <p:spPr>
          <a:xfrm>
            <a:off x="944940" y="3517666"/>
            <a:ext cx="1092598" cy="1291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15" y="0"/>
                </a:moveTo>
                <a:lnTo>
                  <a:pt x="0" y="16932"/>
                </a:lnTo>
                <a:lnTo>
                  <a:pt x="8285" y="21600"/>
                </a:lnTo>
                <a:lnTo>
                  <a:pt x="21600" y="4661"/>
                </a:lnTo>
                <a:lnTo>
                  <a:pt x="13315" y="0"/>
                </a:lnTo>
                <a:close/>
              </a:path>
            </a:pathLst>
          </a:custGeom>
          <a:gradFill>
            <a:gsLst>
              <a:gs pos="0">
                <a:srgbClr val="2AF598"/>
              </a:gs>
              <a:gs pos="47956">
                <a:srgbClr val="15CACB"/>
              </a:gs>
              <a:gs pos="100000">
                <a:srgbClr val="009EFD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sp>
        <p:nvSpPr>
          <p:cNvPr id="17" name="Shape"/>
          <p:cNvSpPr/>
          <p:nvPr/>
        </p:nvSpPr>
        <p:spPr>
          <a:xfrm>
            <a:off x="43497" y="4874765"/>
            <a:ext cx="1092598" cy="1291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15" y="0"/>
                </a:moveTo>
                <a:lnTo>
                  <a:pt x="0" y="16932"/>
                </a:lnTo>
                <a:lnTo>
                  <a:pt x="8285" y="21600"/>
                </a:lnTo>
                <a:lnTo>
                  <a:pt x="21600" y="4661"/>
                </a:lnTo>
                <a:lnTo>
                  <a:pt x="13315" y="0"/>
                </a:lnTo>
                <a:close/>
              </a:path>
            </a:pathLst>
          </a:custGeom>
          <a:gradFill>
            <a:gsLst>
              <a:gs pos="0">
                <a:srgbClr val="FFEA03"/>
              </a:gs>
              <a:gs pos="47107">
                <a:srgbClr val="FFBA02"/>
              </a:gs>
              <a:gs pos="97580">
                <a:srgbClr val="FF8A00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pic>
        <p:nvPicPr>
          <p:cNvPr id="18" name="Picture 17" descr="Picture 46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16000">
            <a:off x="2068540" y="-943570"/>
            <a:ext cx="193509" cy="8745139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"/>
          <p:cNvSpPr/>
          <p:nvPr/>
        </p:nvSpPr>
        <p:spPr>
          <a:xfrm>
            <a:off x="2743985" y="805088"/>
            <a:ext cx="4307285" cy="1014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83" y="0"/>
                </a:moveTo>
                <a:lnTo>
                  <a:pt x="0" y="21600"/>
                </a:lnTo>
                <a:lnTo>
                  <a:pt x="19988" y="21600"/>
                </a:lnTo>
                <a:cubicBezTo>
                  <a:pt x="20455" y="21600"/>
                  <a:pt x="20689" y="21596"/>
                  <a:pt x="20937" y="21262"/>
                </a:cubicBezTo>
                <a:cubicBezTo>
                  <a:pt x="21209" y="20842"/>
                  <a:pt x="21422" y="19939"/>
                  <a:pt x="21520" y="18786"/>
                </a:cubicBezTo>
                <a:cubicBezTo>
                  <a:pt x="21599" y="17732"/>
                  <a:pt x="21600" y="16742"/>
                  <a:pt x="21600" y="14789"/>
                </a:cubicBezTo>
                <a:lnTo>
                  <a:pt x="21600" y="6845"/>
                </a:lnTo>
                <a:cubicBezTo>
                  <a:pt x="21600" y="4862"/>
                  <a:pt x="21599" y="3868"/>
                  <a:pt x="21520" y="2814"/>
                </a:cubicBezTo>
                <a:cubicBezTo>
                  <a:pt x="21422" y="1661"/>
                  <a:pt x="21209" y="758"/>
                  <a:pt x="20937" y="338"/>
                </a:cubicBezTo>
                <a:cubicBezTo>
                  <a:pt x="20689" y="4"/>
                  <a:pt x="20456" y="0"/>
                  <a:pt x="19996" y="0"/>
                </a:cubicBezTo>
                <a:lnTo>
                  <a:pt x="3383" y="0"/>
                </a:ln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sp>
        <p:nvSpPr>
          <p:cNvPr id="20" name="Shape"/>
          <p:cNvSpPr/>
          <p:nvPr/>
        </p:nvSpPr>
        <p:spPr>
          <a:xfrm>
            <a:off x="1842541" y="2162188"/>
            <a:ext cx="4307285" cy="1014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83" y="0"/>
                </a:moveTo>
                <a:lnTo>
                  <a:pt x="0" y="21600"/>
                </a:lnTo>
                <a:lnTo>
                  <a:pt x="19988" y="21600"/>
                </a:lnTo>
                <a:cubicBezTo>
                  <a:pt x="20455" y="21600"/>
                  <a:pt x="20689" y="21596"/>
                  <a:pt x="20937" y="21262"/>
                </a:cubicBezTo>
                <a:cubicBezTo>
                  <a:pt x="21209" y="20842"/>
                  <a:pt x="21422" y="19939"/>
                  <a:pt x="21520" y="18786"/>
                </a:cubicBezTo>
                <a:cubicBezTo>
                  <a:pt x="21599" y="17732"/>
                  <a:pt x="21600" y="16742"/>
                  <a:pt x="21600" y="14789"/>
                </a:cubicBezTo>
                <a:lnTo>
                  <a:pt x="21600" y="6845"/>
                </a:lnTo>
                <a:cubicBezTo>
                  <a:pt x="21600" y="4862"/>
                  <a:pt x="21599" y="3868"/>
                  <a:pt x="21520" y="2814"/>
                </a:cubicBezTo>
                <a:cubicBezTo>
                  <a:pt x="21422" y="1661"/>
                  <a:pt x="21209" y="758"/>
                  <a:pt x="20937" y="338"/>
                </a:cubicBezTo>
                <a:cubicBezTo>
                  <a:pt x="20689" y="4"/>
                  <a:pt x="20456" y="0"/>
                  <a:pt x="19996" y="0"/>
                </a:cubicBezTo>
                <a:lnTo>
                  <a:pt x="3383" y="0"/>
                </a:lnTo>
                <a:close/>
              </a:path>
            </a:pathLst>
          </a:custGeom>
          <a:gradFill>
            <a:gsLst>
              <a:gs pos="0">
                <a:srgbClr val="ACA9DC"/>
              </a:gs>
              <a:gs pos="36873">
                <a:srgbClr val="8080B1"/>
              </a:gs>
              <a:gs pos="77608">
                <a:srgbClr val="535685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sp>
        <p:nvSpPr>
          <p:cNvPr id="21" name="Shape"/>
          <p:cNvSpPr/>
          <p:nvPr/>
        </p:nvSpPr>
        <p:spPr>
          <a:xfrm>
            <a:off x="941369" y="3515284"/>
            <a:ext cx="4307285" cy="1014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83" y="0"/>
                </a:moveTo>
                <a:lnTo>
                  <a:pt x="0" y="21600"/>
                </a:lnTo>
                <a:lnTo>
                  <a:pt x="19988" y="21600"/>
                </a:lnTo>
                <a:cubicBezTo>
                  <a:pt x="20455" y="21600"/>
                  <a:pt x="20689" y="21596"/>
                  <a:pt x="20937" y="21262"/>
                </a:cubicBezTo>
                <a:cubicBezTo>
                  <a:pt x="21209" y="20842"/>
                  <a:pt x="21422" y="19939"/>
                  <a:pt x="21520" y="18786"/>
                </a:cubicBezTo>
                <a:cubicBezTo>
                  <a:pt x="21599" y="17732"/>
                  <a:pt x="21600" y="16742"/>
                  <a:pt x="21600" y="14789"/>
                </a:cubicBezTo>
                <a:lnTo>
                  <a:pt x="21600" y="6845"/>
                </a:lnTo>
                <a:cubicBezTo>
                  <a:pt x="21600" y="4862"/>
                  <a:pt x="21599" y="3868"/>
                  <a:pt x="21520" y="2814"/>
                </a:cubicBezTo>
                <a:cubicBezTo>
                  <a:pt x="21422" y="1661"/>
                  <a:pt x="21209" y="758"/>
                  <a:pt x="20937" y="338"/>
                </a:cubicBezTo>
                <a:cubicBezTo>
                  <a:pt x="20689" y="4"/>
                  <a:pt x="20456" y="0"/>
                  <a:pt x="19996" y="0"/>
                </a:cubicBezTo>
                <a:lnTo>
                  <a:pt x="3383" y="0"/>
                </a:lnTo>
                <a:close/>
              </a:path>
            </a:pathLst>
          </a:custGeom>
          <a:gradFill>
            <a:gsLst>
              <a:gs pos="0">
                <a:srgbClr val="2AF598"/>
              </a:gs>
              <a:gs pos="47956">
                <a:srgbClr val="15CACB"/>
              </a:gs>
              <a:gs pos="100000">
                <a:srgbClr val="009EFD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sp>
        <p:nvSpPr>
          <p:cNvPr id="22" name="Shape"/>
          <p:cNvSpPr/>
          <p:nvPr/>
        </p:nvSpPr>
        <p:spPr>
          <a:xfrm>
            <a:off x="39925" y="4872384"/>
            <a:ext cx="4307285" cy="1014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83" y="0"/>
                </a:moveTo>
                <a:lnTo>
                  <a:pt x="0" y="21600"/>
                </a:lnTo>
                <a:lnTo>
                  <a:pt x="19988" y="21600"/>
                </a:lnTo>
                <a:cubicBezTo>
                  <a:pt x="20455" y="21600"/>
                  <a:pt x="20689" y="21596"/>
                  <a:pt x="20937" y="21262"/>
                </a:cubicBezTo>
                <a:cubicBezTo>
                  <a:pt x="21209" y="20842"/>
                  <a:pt x="21422" y="19939"/>
                  <a:pt x="21520" y="18786"/>
                </a:cubicBezTo>
                <a:cubicBezTo>
                  <a:pt x="21599" y="17732"/>
                  <a:pt x="21600" y="16742"/>
                  <a:pt x="21600" y="14789"/>
                </a:cubicBezTo>
                <a:lnTo>
                  <a:pt x="21600" y="6845"/>
                </a:lnTo>
                <a:cubicBezTo>
                  <a:pt x="21600" y="4862"/>
                  <a:pt x="21599" y="3868"/>
                  <a:pt x="21520" y="2814"/>
                </a:cubicBezTo>
                <a:cubicBezTo>
                  <a:pt x="21422" y="1661"/>
                  <a:pt x="21209" y="758"/>
                  <a:pt x="20937" y="338"/>
                </a:cubicBezTo>
                <a:cubicBezTo>
                  <a:pt x="20689" y="4"/>
                  <a:pt x="20456" y="0"/>
                  <a:pt x="19996" y="0"/>
                </a:cubicBezTo>
                <a:lnTo>
                  <a:pt x="3383" y="0"/>
                </a:lnTo>
                <a:close/>
              </a:path>
            </a:pathLst>
          </a:custGeom>
          <a:gradFill>
            <a:gsLst>
              <a:gs pos="0">
                <a:srgbClr val="FFEA03"/>
              </a:gs>
              <a:gs pos="47107">
                <a:srgbClr val="FFBA02"/>
              </a:gs>
              <a:gs pos="97580">
                <a:srgbClr val="FF8A00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sp>
        <p:nvSpPr>
          <p:cNvPr id="23" name="TextBox 52"/>
          <p:cNvSpPr txBox="1"/>
          <p:nvPr/>
        </p:nvSpPr>
        <p:spPr>
          <a:xfrm>
            <a:off x="4334022" y="1147304"/>
            <a:ext cx="112721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dirty="0" smtClean="0"/>
              <a:t>     </a:t>
            </a:r>
            <a:endParaRPr dirty="0"/>
          </a:p>
        </p:txBody>
      </p:sp>
      <p:sp>
        <p:nvSpPr>
          <p:cNvPr id="24" name="TextBox 52"/>
          <p:cNvSpPr txBox="1"/>
          <p:nvPr/>
        </p:nvSpPr>
        <p:spPr>
          <a:xfrm>
            <a:off x="4296412" y="1017545"/>
            <a:ext cx="2005125" cy="44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sz="2300" dirty="0"/>
              <a:t>What is Solid?</a:t>
            </a:r>
            <a:endParaRPr sz="2300" dirty="0"/>
          </a:p>
        </p:txBody>
      </p:sp>
      <p:sp>
        <p:nvSpPr>
          <p:cNvPr id="25" name="TextBox 34"/>
          <p:cNvSpPr txBox="1"/>
          <p:nvPr/>
        </p:nvSpPr>
        <p:spPr>
          <a:xfrm>
            <a:off x="3472454" y="931403"/>
            <a:ext cx="66672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sp>
        <p:nvSpPr>
          <p:cNvPr id="27" name="TextBox 52"/>
          <p:cNvSpPr txBox="1"/>
          <p:nvPr/>
        </p:nvSpPr>
        <p:spPr>
          <a:xfrm>
            <a:off x="2790012" y="2276729"/>
            <a:ext cx="310669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 algn="l"/>
            <a:r>
              <a:rPr lang="en-US" sz="1400" dirty="0"/>
              <a:t>Solid (derived from "social linked data</a:t>
            </a:r>
            <a:r>
              <a:rPr lang="en-US" sz="1400" dirty="0" smtClean="0"/>
              <a:t>"),</a:t>
            </a:r>
            <a:r>
              <a:rPr sz="1400" dirty="0" smtClean="0"/>
              <a:t>  </a:t>
            </a:r>
            <a:endParaRPr lang="en-US" sz="1400" dirty="0" smtClean="0"/>
          </a:p>
          <a:p>
            <a:pPr algn="l"/>
            <a:r>
              <a:rPr lang="en-US" sz="1400" dirty="0"/>
              <a:t>set of conventions and tools for building decentralized social </a:t>
            </a:r>
            <a:r>
              <a:rPr lang="en-US" sz="1400" dirty="0" smtClean="0"/>
              <a:t>application.</a:t>
            </a:r>
            <a:r>
              <a:rPr sz="1400" dirty="0" smtClean="0"/>
              <a:t>  </a:t>
            </a:r>
            <a:endParaRPr sz="1400" dirty="0"/>
          </a:p>
        </p:txBody>
      </p:sp>
      <p:sp>
        <p:nvSpPr>
          <p:cNvPr id="28" name="TextBox 52"/>
          <p:cNvSpPr txBox="1"/>
          <p:nvPr/>
        </p:nvSpPr>
        <p:spPr>
          <a:xfrm>
            <a:off x="3468414" y="2405015"/>
            <a:ext cx="120242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sp>
        <p:nvSpPr>
          <p:cNvPr id="29" name="TextBox 34"/>
          <p:cNvSpPr txBox="1"/>
          <p:nvPr/>
        </p:nvSpPr>
        <p:spPr>
          <a:xfrm>
            <a:off x="2644798" y="2336159"/>
            <a:ext cx="66672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sp>
        <p:nvSpPr>
          <p:cNvPr id="30" name="TextBox 52"/>
          <p:cNvSpPr txBox="1"/>
          <p:nvPr/>
        </p:nvSpPr>
        <p:spPr>
          <a:xfrm>
            <a:off x="1947811" y="3728856"/>
            <a:ext cx="26920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dirty="0" smtClean="0"/>
              <a:t>The project </a:t>
            </a:r>
            <a:r>
              <a:rPr lang="en-US" dirty="0"/>
              <a:t>led by Prof. Tim Berners-Lee, </a:t>
            </a:r>
          </a:p>
          <a:p>
            <a:r>
              <a:rPr lang="en-US" dirty="0"/>
              <a:t>inventor of the World Wide Web, taking place at MIT</a:t>
            </a:r>
            <a:endParaRPr dirty="0"/>
          </a:p>
        </p:txBody>
      </p:sp>
      <p:sp>
        <p:nvSpPr>
          <p:cNvPr id="31" name="TextBox 52"/>
          <p:cNvSpPr txBox="1"/>
          <p:nvPr/>
        </p:nvSpPr>
        <p:spPr>
          <a:xfrm>
            <a:off x="2577755" y="3750611"/>
            <a:ext cx="120242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sp>
        <p:nvSpPr>
          <p:cNvPr id="32" name="TextBox 34"/>
          <p:cNvSpPr txBox="1"/>
          <p:nvPr/>
        </p:nvSpPr>
        <p:spPr>
          <a:xfrm>
            <a:off x="1741096" y="3664470"/>
            <a:ext cx="66672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sp>
        <p:nvSpPr>
          <p:cNvPr id="33" name="TextBox 52"/>
          <p:cNvSpPr txBox="1"/>
          <p:nvPr/>
        </p:nvSpPr>
        <p:spPr>
          <a:xfrm>
            <a:off x="1736565" y="5267841"/>
            <a:ext cx="112721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sp>
        <p:nvSpPr>
          <p:cNvPr id="34" name="TextBox 52"/>
          <p:cNvSpPr txBox="1"/>
          <p:nvPr/>
        </p:nvSpPr>
        <p:spPr>
          <a:xfrm>
            <a:off x="1013562" y="5092219"/>
            <a:ext cx="238827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dirty="0"/>
              <a:t>In order to provide true </a:t>
            </a:r>
            <a:r>
              <a:rPr lang="en-US" dirty="0" smtClean="0"/>
              <a:t>data ownership as </a:t>
            </a:r>
            <a:r>
              <a:rPr lang="en-US" dirty="0"/>
              <a:t>well as </a:t>
            </a:r>
            <a:r>
              <a:rPr lang="en-US" dirty="0" smtClean="0"/>
              <a:t>improved data privacy.</a:t>
            </a:r>
            <a:endParaRPr dirty="0"/>
          </a:p>
        </p:txBody>
      </p:sp>
      <p:sp>
        <p:nvSpPr>
          <p:cNvPr id="35" name="TextBox 34"/>
          <p:cNvSpPr txBox="1"/>
          <p:nvPr/>
        </p:nvSpPr>
        <p:spPr>
          <a:xfrm>
            <a:off x="849597" y="5051940"/>
            <a:ext cx="66672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endParaRPr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341" y="6580943"/>
            <a:ext cx="42481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0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"/>
          <p:cNvSpPr/>
          <p:nvPr/>
        </p:nvSpPr>
        <p:spPr>
          <a:xfrm>
            <a:off x="2420082" y="3618977"/>
            <a:ext cx="1536702" cy="2110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9360" y="0"/>
                </a:moveTo>
                <a:cubicBezTo>
                  <a:pt x="3129" y="6464"/>
                  <a:pt x="-2" y="14030"/>
                  <a:pt x="0" y="21600"/>
                </a:cubicBezTo>
                <a:lnTo>
                  <a:pt x="15055" y="21600"/>
                </a:lnTo>
                <a:cubicBezTo>
                  <a:pt x="15053" y="16269"/>
                  <a:pt x="17241" y="10938"/>
                  <a:pt x="21598" y="6376"/>
                </a:cubicBezTo>
                <a:lnTo>
                  <a:pt x="9360" y="0"/>
                </a:lnTo>
                <a:close/>
              </a:path>
            </a:pathLst>
          </a:custGeom>
          <a:gradFill>
            <a:gsLst>
              <a:gs pos="0">
                <a:srgbClr val="FFE30B"/>
              </a:gs>
              <a:gs pos="100000">
                <a:srgbClr val="FF9C2D"/>
              </a:gs>
            </a:gsLst>
            <a:path>
              <a:fillToRect l="70408" t="56555" r="29591" b="43444"/>
            </a:path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96" name="Shape"/>
          <p:cNvSpPr/>
          <p:nvPr/>
        </p:nvSpPr>
        <p:spPr>
          <a:xfrm>
            <a:off x="3486443" y="4240103"/>
            <a:ext cx="732633" cy="1487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13722" y="0"/>
                </a:moveTo>
                <a:cubicBezTo>
                  <a:pt x="4581" y="6473"/>
                  <a:pt x="-5" y="14036"/>
                  <a:pt x="0" y="21600"/>
                </a:cubicBezTo>
                <a:lnTo>
                  <a:pt x="9639" y="21600"/>
                </a:lnTo>
                <a:cubicBezTo>
                  <a:pt x="9635" y="15005"/>
                  <a:pt x="13650" y="8421"/>
                  <a:pt x="21595" y="2771"/>
                </a:cubicBezTo>
                <a:lnTo>
                  <a:pt x="1372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reflection blurRad="6350" stA="50000" endA="300" endPos="55000" dir="5400000" sy="-100000" algn="bl" rotWithShape="0"/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97" name="TextBox 36"/>
          <p:cNvSpPr txBox="1"/>
          <p:nvPr/>
        </p:nvSpPr>
        <p:spPr>
          <a:xfrm>
            <a:off x="911761" y="3886160"/>
            <a:ext cx="115284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8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sz="4000" dirty="0"/>
              <a:t>01</a:t>
            </a:r>
          </a:p>
        </p:txBody>
      </p:sp>
      <p:sp>
        <p:nvSpPr>
          <p:cNvPr id="398" name="TextBox 33"/>
          <p:cNvSpPr txBox="1"/>
          <p:nvPr/>
        </p:nvSpPr>
        <p:spPr>
          <a:xfrm>
            <a:off x="708631" y="4676466"/>
            <a:ext cx="1645114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chemeClr val="accent4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400" dirty="0"/>
              <a:t>True Data Ownership</a:t>
            </a:r>
          </a:p>
          <a:p>
            <a:endParaRPr dirty="0"/>
          </a:p>
        </p:txBody>
      </p:sp>
      <p:pic>
        <p:nvPicPr>
          <p:cNvPr id="400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70" y="4551572"/>
            <a:ext cx="493647" cy="588454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Shape"/>
          <p:cNvSpPr/>
          <p:nvPr/>
        </p:nvSpPr>
        <p:spPr>
          <a:xfrm flipH="1">
            <a:off x="8298014" y="3618977"/>
            <a:ext cx="1536701" cy="2110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9360" y="0"/>
                </a:moveTo>
                <a:cubicBezTo>
                  <a:pt x="3129" y="6464"/>
                  <a:pt x="-2" y="14030"/>
                  <a:pt x="0" y="21600"/>
                </a:cubicBezTo>
                <a:lnTo>
                  <a:pt x="15055" y="21600"/>
                </a:lnTo>
                <a:cubicBezTo>
                  <a:pt x="15053" y="16269"/>
                  <a:pt x="17241" y="10938"/>
                  <a:pt x="21598" y="6376"/>
                </a:cubicBezTo>
                <a:lnTo>
                  <a:pt x="9360" y="0"/>
                </a:lnTo>
                <a:close/>
              </a:path>
            </a:pathLst>
          </a:custGeom>
          <a:gradFill>
            <a:gsLst>
              <a:gs pos="0">
                <a:srgbClr val="34B8D1"/>
              </a:gs>
              <a:gs pos="100000">
                <a:srgbClr val="4464EC"/>
              </a:gs>
            </a:gsLst>
            <a:path>
              <a:fillToRect l="72530" t="56518" r="27469" b="43481"/>
            </a:path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404" name="Shape"/>
          <p:cNvSpPr/>
          <p:nvPr/>
        </p:nvSpPr>
        <p:spPr>
          <a:xfrm flipH="1">
            <a:off x="8035722" y="4240103"/>
            <a:ext cx="732632" cy="1487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13722" y="0"/>
                </a:moveTo>
                <a:cubicBezTo>
                  <a:pt x="4581" y="6473"/>
                  <a:pt x="-5" y="14036"/>
                  <a:pt x="0" y="21600"/>
                </a:cubicBezTo>
                <a:lnTo>
                  <a:pt x="9639" y="21600"/>
                </a:lnTo>
                <a:cubicBezTo>
                  <a:pt x="9635" y="15005"/>
                  <a:pt x="13650" y="8421"/>
                  <a:pt x="21595" y="2771"/>
                </a:cubicBezTo>
                <a:lnTo>
                  <a:pt x="1372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reflection blurRad="6350" stA="50000" endA="300" endPos="55000" dir="5400000" sy="-100000" algn="bl" rotWithShape="0"/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405" name="Shape"/>
          <p:cNvSpPr/>
          <p:nvPr/>
        </p:nvSpPr>
        <p:spPr>
          <a:xfrm rot="17233451" flipH="1">
            <a:off x="5224465" y="1568035"/>
            <a:ext cx="1536701" cy="2110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9360" y="0"/>
                </a:moveTo>
                <a:cubicBezTo>
                  <a:pt x="3129" y="6464"/>
                  <a:pt x="-2" y="14030"/>
                  <a:pt x="0" y="21600"/>
                </a:cubicBezTo>
                <a:lnTo>
                  <a:pt x="15055" y="21600"/>
                </a:lnTo>
                <a:cubicBezTo>
                  <a:pt x="15053" y="16269"/>
                  <a:pt x="17241" y="10938"/>
                  <a:pt x="21598" y="6376"/>
                </a:cubicBezTo>
                <a:lnTo>
                  <a:pt x="9360" y="0"/>
                </a:lnTo>
                <a:close/>
              </a:path>
            </a:pathLst>
          </a:custGeom>
          <a:gradFill>
            <a:gsLst>
              <a:gs pos="0">
                <a:srgbClr val="FF4394"/>
              </a:gs>
              <a:gs pos="100000">
                <a:srgbClr val="C50B4C"/>
              </a:gs>
            </a:gsLst>
            <a:path>
              <a:fillToRect l="72205" t="59376" r="27794" b="40623"/>
            </a:path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406" name="Shape"/>
          <p:cNvSpPr/>
          <p:nvPr/>
        </p:nvSpPr>
        <p:spPr>
          <a:xfrm rot="17233451" flipH="1">
            <a:off x="5725480" y="2605785"/>
            <a:ext cx="732633" cy="1487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13722" y="0"/>
                </a:moveTo>
                <a:cubicBezTo>
                  <a:pt x="4581" y="6473"/>
                  <a:pt x="-5" y="14036"/>
                  <a:pt x="0" y="21600"/>
                </a:cubicBezTo>
                <a:lnTo>
                  <a:pt x="9639" y="21600"/>
                </a:lnTo>
                <a:cubicBezTo>
                  <a:pt x="9635" y="15005"/>
                  <a:pt x="13650" y="8421"/>
                  <a:pt x="21595" y="2771"/>
                </a:cubicBezTo>
                <a:lnTo>
                  <a:pt x="1372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407" name="Shape"/>
          <p:cNvSpPr/>
          <p:nvPr/>
        </p:nvSpPr>
        <p:spPr>
          <a:xfrm rot="19390664" flipH="1">
            <a:off x="7100509" y="2084385"/>
            <a:ext cx="1536701" cy="2110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9360" y="0"/>
                </a:moveTo>
                <a:cubicBezTo>
                  <a:pt x="3129" y="6464"/>
                  <a:pt x="-2" y="14030"/>
                  <a:pt x="0" y="21600"/>
                </a:cubicBezTo>
                <a:lnTo>
                  <a:pt x="15055" y="21600"/>
                </a:lnTo>
                <a:cubicBezTo>
                  <a:pt x="15053" y="16269"/>
                  <a:pt x="17241" y="10938"/>
                  <a:pt x="21598" y="6376"/>
                </a:cubicBezTo>
                <a:lnTo>
                  <a:pt x="9360" y="0"/>
                </a:lnTo>
                <a:close/>
              </a:path>
            </a:pathLst>
          </a:custGeom>
          <a:gradFill>
            <a:gsLst>
              <a:gs pos="0">
                <a:srgbClr val="8059AB"/>
              </a:gs>
              <a:gs pos="100000">
                <a:srgbClr val="49168D"/>
              </a:gs>
            </a:gsLst>
            <a:path>
              <a:fillToRect l="71909" t="55513" r="28090" b="44486"/>
            </a:path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408" name="Shape"/>
          <p:cNvSpPr/>
          <p:nvPr/>
        </p:nvSpPr>
        <p:spPr>
          <a:xfrm rot="19390664" flipH="1">
            <a:off x="7158103" y="3054583"/>
            <a:ext cx="732632" cy="1487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13722" y="0"/>
                </a:moveTo>
                <a:cubicBezTo>
                  <a:pt x="4581" y="6473"/>
                  <a:pt x="-5" y="14036"/>
                  <a:pt x="0" y="21600"/>
                </a:cubicBezTo>
                <a:lnTo>
                  <a:pt x="9639" y="21600"/>
                </a:lnTo>
                <a:cubicBezTo>
                  <a:pt x="9635" y="15005"/>
                  <a:pt x="13650" y="8421"/>
                  <a:pt x="21595" y="2771"/>
                </a:cubicBezTo>
                <a:lnTo>
                  <a:pt x="1372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409" name="Shape"/>
          <p:cNvSpPr/>
          <p:nvPr/>
        </p:nvSpPr>
        <p:spPr>
          <a:xfrm rot="2206397">
            <a:off x="3626444" y="2084454"/>
            <a:ext cx="1536701" cy="2110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9360" y="0"/>
                </a:moveTo>
                <a:cubicBezTo>
                  <a:pt x="3129" y="6464"/>
                  <a:pt x="-2" y="14030"/>
                  <a:pt x="0" y="21600"/>
                </a:cubicBezTo>
                <a:lnTo>
                  <a:pt x="15055" y="21600"/>
                </a:lnTo>
                <a:cubicBezTo>
                  <a:pt x="15053" y="16269"/>
                  <a:pt x="17241" y="10938"/>
                  <a:pt x="21598" y="6376"/>
                </a:cubicBezTo>
                <a:lnTo>
                  <a:pt x="9360" y="0"/>
                </a:lnTo>
                <a:close/>
              </a:path>
            </a:pathLst>
          </a:custGeom>
          <a:gradFill>
            <a:gsLst>
              <a:gs pos="0">
                <a:srgbClr val="FFA400"/>
              </a:gs>
              <a:gs pos="100000">
                <a:srgbClr val="FF5939"/>
              </a:gs>
            </a:gsLst>
            <a:path>
              <a:fillToRect l="69374" t="55598" r="30625" b="44401"/>
            </a:path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410" name="Shape"/>
          <p:cNvSpPr/>
          <p:nvPr/>
        </p:nvSpPr>
        <p:spPr>
          <a:xfrm rot="2206397">
            <a:off x="4375281" y="3041676"/>
            <a:ext cx="732633" cy="1487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13722" y="0"/>
                </a:moveTo>
                <a:cubicBezTo>
                  <a:pt x="4581" y="6473"/>
                  <a:pt x="-5" y="14036"/>
                  <a:pt x="0" y="21600"/>
                </a:cubicBezTo>
                <a:lnTo>
                  <a:pt x="9639" y="21600"/>
                </a:lnTo>
                <a:cubicBezTo>
                  <a:pt x="9635" y="15005"/>
                  <a:pt x="13650" y="8421"/>
                  <a:pt x="21595" y="2771"/>
                </a:cubicBezTo>
                <a:lnTo>
                  <a:pt x="1372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411" name="TextBox 36"/>
          <p:cNvSpPr txBox="1"/>
          <p:nvPr/>
        </p:nvSpPr>
        <p:spPr>
          <a:xfrm>
            <a:off x="1801832" y="1420757"/>
            <a:ext cx="52554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E6A85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sz="3200" dirty="0"/>
              <a:t>02</a:t>
            </a:r>
          </a:p>
        </p:txBody>
      </p:sp>
      <p:sp>
        <p:nvSpPr>
          <p:cNvPr id="412" name="TextBox 33"/>
          <p:cNvSpPr txBox="1"/>
          <p:nvPr/>
        </p:nvSpPr>
        <p:spPr>
          <a:xfrm>
            <a:off x="2162588" y="1985146"/>
            <a:ext cx="160910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E6A85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400" dirty="0"/>
              <a:t>Modular Design</a:t>
            </a:r>
            <a:endParaRPr sz="2400" dirty="0"/>
          </a:p>
        </p:txBody>
      </p:sp>
      <p:pic>
        <p:nvPicPr>
          <p:cNvPr id="414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70" y="2879722"/>
            <a:ext cx="664665" cy="636580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TextBox 36"/>
          <p:cNvSpPr txBox="1"/>
          <p:nvPr/>
        </p:nvSpPr>
        <p:spPr>
          <a:xfrm>
            <a:off x="5566252" y="293470"/>
            <a:ext cx="84544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800">
                <a:solidFill>
                  <a:srgbClr val="C93768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sz="3200" dirty="0"/>
              <a:t>03</a:t>
            </a:r>
          </a:p>
        </p:txBody>
      </p:sp>
      <p:sp>
        <p:nvSpPr>
          <p:cNvPr id="418" name="TextBox 33"/>
          <p:cNvSpPr txBox="1"/>
          <p:nvPr/>
        </p:nvSpPr>
        <p:spPr>
          <a:xfrm>
            <a:off x="4854787" y="904171"/>
            <a:ext cx="227605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C93768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400" dirty="0"/>
              <a:t>Reusing existing data</a:t>
            </a:r>
          </a:p>
          <a:p>
            <a:endParaRPr sz="2400" dirty="0"/>
          </a:p>
        </p:txBody>
      </p:sp>
      <p:pic>
        <p:nvPicPr>
          <p:cNvPr id="420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77" y="2300727"/>
            <a:ext cx="597915" cy="539784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TextBox 36"/>
          <p:cNvSpPr txBox="1"/>
          <p:nvPr/>
        </p:nvSpPr>
        <p:spPr>
          <a:xfrm>
            <a:off x="8518322" y="1842880"/>
            <a:ext cx="52554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471D8A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sz="3200" dirty="0"/>
              <a:t>04</a:t>
            </a:r>
          </a:p>
        </p:txBody>
      </p:sp>
      <p:sp>
        <p:nvSpPr>
          <p:cNvPr id="424" name="TextBox 33"/>
          <p:cNvSpPr txBox="1"/>
          <p:nvPr/>
        </p:nvSpPr>
        <p:spPr>
          <a:xfrm>
            <a:off x="9263894" y="2185411"/>
            <a:ext cx="20242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471D8A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400" dirty="0"/>
              <a:t>Data Reliability</a:t>
            </a:r>
            <a:endParaRPr sz="2400" dirty="0"/>
          </a:p>
        </p:txBody>
      </p:sp>
      <p:pic>
        <p:nvPicPr>
          <p:cNvPr id="426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63" y="2826471"/>
            <a:ext cx="655032" cy="664665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TextBox 36"/>
          <p:cNvSpPr txBox="1"/>
          <p:nvPr/>
        </p:nvSpPr>
        <p:spPr>
          <a:xfrm>
            <a:off x="9917764" y="4026252"/>
            <a:ext cx="84043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800">
                <a:solidFill>
                  <a:srgbClr val="4B63E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sz="3200" dirty="0"/>
              <a:t>05</a:t>
            </a:r>
          </a:p>
        </p:txBody>
      </p:sp>
      <p:sp>
        <p:nvSpPr>
          <p:cNvPr id="430" name="TextBox 33"/>
          <p:cNvSpPr txBox="1"/>
          <p:nvPr/>
        </p:nvSpPr>
        <p:spPr>
          <a:xfrm>
            <a:off x="9976353" y="4753409"/>
            <a:ext cx="172271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4B63E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de-DE" sz="2400" dirty="0"/>
              <a:t>FasteTransferr Data</a:t>
            </a:r>
            <a:endParaRPr sz="2400" dirty="0"/>
          </a:p>
        </p:txBody>
      </p:sp>
      <p:pic>
        <p:nvPicPr>
          <p:cNvPr id="43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12" y="4546168"/>
            <a:ext cx="664665" cy="560217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">
            <a:extLst>
              <a:ext uri="{FF2B5EF4-FFF2-40B4-BE49-F238E27FC236}">
                <a16:creationId xmlns:a16="http://schemas.microsoft.com/office/drawing/2014/main" xmlns="" id="{3729473D-D3B1-47A8-A0C2-9B5B75D725B9}"/>
              </a:ext>
            </a:extLst>
          </p:cNvPr>
          <p:cNvSpPr/>
          <p:nvPr/>
        </p:nvSpPr>
        <p:spPr>
          <a:xfrm>
            <a:off x="4197398" y="4067399"/>
            <a:ext cx="3705649" cy="1950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59" extrusionOk="0">
                <a:moveTo>
                  <a:pt x="10798" y="0"/>
                </a:moveTo>
                <a:cubicBezTo>
                  <a:pt x="8032" y="0"/>
                  <a:pt x="5269" y="1744"/>
                  <a:pt x="3159" y="5243"/>
                </a:cubicBezTo>
                <a:cubicBezTo>
                  <a:pt x="1093" y="8667"/>
                  <a:pt x="44" y="13135"/>
                  <a:pt x="0" y="17622"/>
                </a:cubicBezTo>
                <a:lnTo>
                  <a:pt x="18033" y="17622"/>
                </a:lnTo>
                <a:lnTo>
                  <a:pt x="18033" y="18655"/>
                </a:lnTo>
                <a:cubicBezTo>
                  <a:pt x="17905" y="18723"/>
                  <a:pt x="17785" y="18822"/>
                  <a:pt x="17683" y="18990"/>
                </a:cubicBezTo>
                <a:cubicBezTo>
                  <a:pt x="17343" y="19554"/>
                  <a:pt x="17343" y="20472"/>
                  <a:pt x="17683" y="21036"/>
                </a:cubicBezTo>
                <a:cubicBezTo>
                  <a:pt x="18024" y="21600"/>
                  <a:pt x="18573" y="21600"/>
                  <a:pt x="18913" y="21036"/>
                </a:cubicBezTo>
                <a:cubicBezTo>
                  <a:pt x="19253" y="20472"/>
                  <a:pt x="19253" y="19554"/>
                  <a:pt x="18913" y="18990"/>
                </a:cubicBezTo>
                <a:cubicBezTo>
                  <a:pt x="18812" y="18822"/>
                  <a:pt x="18691" y="18723"/>
                  <a:pt x="18564" y="18655"/>
                </a:cubicBezTo>
                <a:lnTo>
                  <a:pt x="18564" y="17622"/>
                </a:lnTo>
                <a:lnTo>
                  <a:pt x="21600" y="17622"/>
                </a:lnTo>
                <a:cubicBezTo>
                  <a:pt x="21556" y="13135"/>
                  <a:pt x="20507" y="8667"/>
                  <a:pt x="18441" y="5243"/>
                </a:cubicBezTo>
                <a:cubicBezTo>
                  <a:pt x="16331" y="1744"/>
                  <a:pt x="13564" y="0"/>
                  <a:pt x="10798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de-DE" dirty="0"/>
              <a:t>         </a:t>
            </a:r>
            <a:r>
              <a:rPr lang="de-DE" sz="2400" dirty="0">
                <a:solidFill>
                  <a:srgbClr val="002060"/>
                </a:solidFill>
              </a:rPr>
              <a:t>SOCIAL LINKED DATA</a:t>
            </a:r>
            <a:endParaRPr sz="2400" dirty="0">
              <a:solidFill>
                <a:srgbClr val="002060"/>
              </a:solidFill>
            </a:endParaRPr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xmlns="" id="{9E7EE202-C0E8-44D8-A156-A9B5CA1D8767}"/>
              </a:ext>
            </a:extLst>
          </p:cNvPr>
          <p:cNvSpPr/>
          <p:nvPr/>
        </p:nvSpPr>
        <p:spPr>
          <a:xfrm>
            <a:off x="11310386" y="100399"/>
            <a:ext cx="757113" cy="785819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9550744" y="320471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SoLiD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2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528</Words>
  <Application>Microsoft Office PowerPoint</Application>
  <PresentationFormat>Widescreen</PresentationFormat>
  <Paragraphs>191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-apple-system</vt:lpstr>
      <vt:lpstr>Arial</vt:lpstr>
      <vt:lpstr>Avenir Next</vt:lpstr>
      <vt:lpstr>Avenir Next Condensed</vt:lpstr>
      <vt:lpstr>Avenir Next Condensed Demi Bold</vt:lpstr>
      <vt:lpstr>Avenir Next Condensed Medium</vt:lpstr>
      <vt:lpstr>Avenir Next Demi Bold</vt:lpstr>
      <vt:lpstr>Avenir Next Medium</vt:lpstr>
      <vt:lpstr>BuiltTitlingRg-Regular</vt:lpstr>
      <vt:lpstr>Calibri</vt:lpstr>
      <vt:lpstr>Calibri Light</vt:lpstr>
      <vt:lpstr>Century Gothic</vt:lpstr>
      <vt:lpstr>Chocolate Dulce</vt:lpstr>
      <vt:lpstr>Impact</vt:lpstr>
      <vt:lpstr>Playlist</vt:lpstr>
      <vt:lpstr>Raleway</vt:lpstr>
      <vt:lpstr>tinyPPT.com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LAKHANI MAYUR</cp:lastModifiedBy>
  <cp:revision>237</cp:revision>
  <dcterms:modified xsi:type="dcterms:W3CDTF">2019-05-27T15:14:50Z</dcterms:modified>
  <cp:contentStatus/>
</cp:coreProperties>
</file>