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12" r:id="rId2"/>
    <p:sldId id="337" r:id="rId3"/>
    <p:sldId id="321" r:id="rId4"/>
    <p:sldId id="315" r:id="rId5"/>
    <p:sldId id="322" r:id="rId6"/>
    <p:sldId id="325" r:id="rId7"/>
    <p:sldId id="339" r:id="rId8"/>
    <p:sldId id="340" r:id="rId9"/>
    <p:sldId id="329" r:id="rId10"/>
    <p:sldId id="338" r:id="rId11"/>
    <p:sldId id="330" r:id="rId12"/>
    <p:sldId id="326" r:id="rId13"/>
    <p:sldId id="335" r:id="rId14"/>
    <p:sldId id="336" r:id="rId15"/>
    <p:sldId id="324" r:id="rId16"/>
    <p:sldId id="317" r:id="rId17"/>
    <p:sldId id="332" r:id="rId18"/>
    <p:sldId id="333" r:id="rId19"/>
    <p:sldId id="334" r:id="rId20"/>
    <p:sldId id="319" r:id="rId21"/>
    <p:sldId id="32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Shukla" initials="AS" lastIdx="1" clrIdx="0">
    <p:extLst>
      <p:ext uri="{19B8F6BF-5375-455C-9EA6-DF929625EA0E}">
        <p15:presenceInfo xmlns:p15="http://schemas.microsoft.com/office/powerpoint/2012/main" userId="Aditya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951" autoAdjust="0"/>
  </p:normalViewPr>
  <p:slideViewPr>
    <p:cSldViewPr snapToGrid="0" snapToObjects="1">
      <p:cViewPr varScale="1">
        <p:scale>
          <a:sx n="70" d="100"/>
          <a:sy n="70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7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8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inyPPT.c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8644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nyPPT.c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7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nypp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8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hlinkClick r:id="rId4"/>
          </p:cNvPr>
          <p:cNvSpPr txBox="1"/>
          <p:nvPr/>
        </p:nvSpPr>
        <p:spPr>
          <a:xfrm>
            <a:off x="4432851" y="6487074"/>
            <a:ext cx="332629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indent="0" algn="ctr" defTabSz="59526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Security in Solid Applications</a:t>
            </a:r>
          </a:p>
          <a:p>
            <a:pPr algn="ctr" defTabSz="595265"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000" b="1"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 spd="med"/>
  <p:txStyles>
    <p:titleStyle>
      <a:lvl1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90491" marR="0" indent="-190491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00050" marR="0" indent="-219065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35802" marR="0" indent="-273832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435042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81602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19701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57799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95898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339965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5/Incubator/webid/spec/identity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5/Incubator/webid/spec/tls/#the-webid-profile-document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5/Incubator/webid/spec/tls/#certificate-creation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5/Incubator/webid/spec/tls/" TargetMode="External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ob.com/res1" TargetMode="External"/><Relationship Id="rId2" Type="http://schemas.openxmlformats.org/officeDocument/2006/relationships/hyperlink" Target="https://alice.solidtest.space/signIn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hyperlink" Target="http://vos.openlinksw.com/owiki/wiki/VOS/WebIDTLSDelegationWhatWhyHow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jp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.mit.edu/" TargetMode="External"/><Relationship Id="rId2" Type="http://schemas.openxmlformats.org/officeDocument/2006/relationships/hyperlink" Target="https://github.com/solid/solid-spe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os.openlinksw.com/owiki/wiki/VOS/WebIDTLSDelegationWhatWhyHow" TargetMode="External"/><Relationship Id="rId5" Type="http://schemas.openxmlformats.org/officeDocument/2006/relationships/hyperlink" Target="https://rubenverborgh.github.io/Solid-DeSemWeb-2018" TargetMode="External"/><Relationship Id="rId4" Type="http://schemas.openxmlformats.org/officeDocument/2006/relationships/hyperlink" Target="https://solid.inrupt.com/how-it-work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2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benverborgh.github.io/Solid-DeSemWeb-2018/#decentralized-data" TargetMode="External"/><Relationship Id="rId4" Type="http://schemas.openxmlformats.org/officeDocument/2006/relationships/hyperlink" Target="https://inrupt.com/sol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58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379064"/>
            <a:ext cx="2765607" cy="14028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56682" y="2043549"/>
            <a:ext cx="37369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DWE – Seminar Web Engineering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 Security 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SoLiD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536" y="5661555"/>
            <a:ext cx="31953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Advised by: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Valentin </a:t>
            </a:r>
            <a:r>
              <a:rPr kumimoji="0" lang="en-US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Siegert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2245" y="5458252"/>
            <a:ext cx="561535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Presented by: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SreeKanth</a:t>
            </a:r>
            <a:r>
              <a:rPr lang="en-US" dirty="0" smtClean="0"/>
              <a:t> Reddy </a:t>
            </a:r>
            <a:r>
              <a:rPr lang="en-US" dirty="0" err="1" smtClean="0"/>
              <a:t>Seelam</a:t>
            </a:r>
            <a:r>
              <a:rPr lang="en-US" dirty="0" smtClean="0"/>
              <a:t> (474430)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Mayur</a:t>
            </a:r>
            <a:r>
              <a:rPr lang="en-US" dirty="0" smtClean="0"/>
              <a:t> Lakhani (485315)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42" y="462505"/>
            <a:ext cx="6143625" cy="5438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9" y="2368216"/>
            <a:ext cx="1973178" cy="27532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71" y="3637155"/>
            <a:ext cx="727953" cy="7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7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495110" y="1136343"/>
            <a:ext cx="1611968" cy="4225771"/>
          </a:xfrm>
          <a:prstGeom prst="rect">
            <a:avLst/>
          </a:pr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621544" y="2100696"/>
            <a:ext cx="1485534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FB: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My </a:t>
            </a: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Contact list 1</a:t>
            </a:r>
          </a:p>
        </p:txBody>
      </p:sp>
      <p:sp>
        <p:nvSpPr>
          <p:cNvPr id="4" name="TextBox 10"/>
          <p:cNvSpPr txBox="1"/>
          <p:nvPr/>
        </p:nvSpPr>
        <p:spPr>
          <a:xfrm>
            <a:off x="786554" y="3414057"/>
            <a:ext cx="105176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My Pictures 1</a:t>
            </a:r>
          </a:p>
        </p:txBody>
      </p:sp>
      <p:sp>
        <p:nvSpPr>
          <p:cNvPr id="5" name="TextBox 13"/>
          <p:cNvSpPr txBox="1"/>
          <p:nvPr/>
        </p:nvSpPr>
        <p:spPr>
          <a:xfrm>
            <a:off x="823234" y="4540498"/>
            <a:ext cx="104220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My  agenda 1</a:t>
            </a:r>
          </a:p>
        </p:txBody>
      </p:sp>
      <p:sp>
        <p:nvSpPr>
          <p:cNvPr id="6" name="Rectangle: Rounded Corners 14"/>
          <p:cNvSpPr/>
          <p:nvPr/>
        </p:nvSpPr>
        <p:spPr>
          <a:xfrm>
            <a:off x="2435202" y="1175057"/>
            <a:ext cx="1546406" cy="1202637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: Rounded Corners 15"/>
          <p:cNvSpPr/>
          <p:nvPr/>
        </p:nvSpPr>
        <p:spPr>
          <a:xfrm>
            <a:off x="2435202" y="4273887"/>
            <a:ext cx="1567135" cy="1221266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2649684" y="1955069"/>
            <a:ext cx="125566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Linkedln</a:t>
            </a:r>
            <a:r>
              <a:rPr lang="en-US" sz="12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My </a:t>
            </a: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Contact list 2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2578663" y="5027257"/>
            <a:ext cx="104220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Doodle: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My  </a:t>
            </a: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agenda 2</a:t>
            </a:r>
          </a:p>
        </p:txBody>
      </p:sp>
      <p:sp>
        <p:nvSpPr>
          <p:cNvPr id="10" name="TextBox 20"/>
          <p:cNvSpPr txBox="1"/>
          <p:nvPr/>
        </p:nvSpPr>
        <p:spPr>
          <a:xfrm>
            <a:off x="2649684" y="2934629"/>
            <a:ext cx="1235637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 dirty="0" err="1">
                <a:solidFill>
                  <a:srgbClr val="404040"/>
                </a:solidFill>
                <a:uFillTx/>
                <a:latin typeface="Calibri"/>
              </a:rPr>
              <a:t>Mutiple</a:t>
            </a:r>
            <a:r>
              <a:rPr lang="en-US" sz="2000" b="1" i="0" u="none" strike="noStrike" kern="1200" cap="none" spc="0" baseline="0" dirty="0">
                <a:solidFill>
                  <a:srgbClr val="404040"/>
                </a:solidFill>
                <a:uFillTx/>
                <a:latin typeface="Calibri"/>
              </a:rPr>
              <a:t> data silos</a:t>
            </a:r>
          </a:p>
        </p:txBody>
      </p:sp>
      <p:cxnSp>
        <p:nvCxnSpPr>
          <p:cNvPr id="11" name="Straight Connector 22"/>
          <p:cNvCxnSpPr/>
          <p:nvPr/>
        </p:nvCxnSpPr>
        <p:spPr>
          <a:xfrm>
            <a:off x="4673498" y="376869"/>
            <a:ext cx="71021" cy="5734971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</a:ln>
        </p:spPr>
      </p:cxnSp>
      <p:sp>
        <p:nvSpPr>
          <p:cNvPr id="12" name="Rectangle: Rounded Corners 31"/>
          <p:cNvSpPr/>
          <p:nvPr/>
        </p:nvSpPr>
        <p:spPr>
          <a:xfrm>
            <a:off x="5786880" y="1348026"/>
            <a:ext cx="948223" cy="91440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404040"/>
                </a:solidFill>
                <a:uFillTx/>
                <a:latin typeface="Calibri"/>
              </a:rPr>
              <a:t>Photo Gallery</a:t>
            </a:r>
          </a:p>
        </p:txBody>
      </p:sp>
      <p:sp>
        <p:nvSpPr>
          <p:cNvPr id="13" name="Rectangle: Rounded Corners 32"/>
          <p:cNvSpPr/>
          <p:nvPr/>
        </p:nvSpPr>
        <p:spPr>
          <a:xfrm>
            <a:off x="7545345" y="825337"/>
            <a:ext cx="1143813" cy="91440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404040"/>
                </a:solidFill>
                <a:uFillTx/>
                <a:latin typeface="Calibri"/>
              </a:rPr>
              <a:t>Social </a:t>
            </a:r>
            <a:r>
              <a:rPr lang="en-US" sz="1800" b="1" i="0" u="none" strike="noStrike" kern="1200" cap="none" spc="0" baseline="0" dirty="0" smtClean="0">
                <a:solidFill>
                  <a:srgbClr val="404040"/>
                </a:solidFill>
                <a:uFillTx/>
                <a:latin typeface="Calibri"/>
              </a:rPr>
              <a:t>feeds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Calibri"/>
            </a:endParaRPr>
          </a:p>
        </p:txBody>
      </p:sp>
      <p:sp>
        <p:nvSpPr>
          <p:cNvPr id="14" name="Rectangle: Rounded Corners 33"/>
          <p:cNvSpPr/>
          <p:nvPr/>
        </p:nvSpPr>
        <p:spPr>
          <a:xfrm>
            <a:off x="9671215" y="1543991"/>
            <a:ext cx="1238225" cy="91440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404040"/>
                </a:solidFill>
                <a:uFillTx/>
                <a:latin typeface="Calibri"/>
              </a:rPr>
              <a:t>Meeting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404040"/>
                </a:solidFill>
                <a:uFillTx/>
                <a:latin typeface="Calibri"/>
              </a:rPr>
              <a:t>Scheduler</a:t>
            </a:r>
          </a:p>
        </p:txBody>
      </p:sp>
      <p:sp>
        <p:nvSpPr>
          <p:cNvPr id="15" name="Oval 47"/>
          <p:cNvSpPr/>
          <p:nvPr/>
        </p:nvSpPr>
        <p:spPr>
          <a:xfrm>
            <a:off x="5012605" y="2934629"/>
            <a:ext cx="6821113" cy="301741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76196" cap="flat">
            <a:solidFill>
              <a:srgbClr val="D6DCE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TextBox 51"/>
          <p:cNvSpPr txBox="1"/>
          <p:nvPr/>
        </p:nvSpPr>
        <p:spPr>
          <a:xfrm>
            <a:off x="6439488" y="5233376"/>
            <a:ext cx="93794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My Pictures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7926293" y="3959909"/>
            <a:ext cx="96365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My  agenda </a:t>
            </a:r>
          </a:p>
        </p:txBody>
      </p:sp>
      <p:sp>
        <p:nvSpPr>
          <p:cNvPr id="18" name="TextBox 53"/>
          <p:cNvSpPr txBox="1"/>
          <p:nvPr/>
        </p:nvSpPr>
        <p:spPr>
          <a:xfrm>
            <a:off x="9490402" y="5234080"/>
            <a:ext cx="117711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My Contact list </a:t>
            </a:r>
          </a:p>
        </p:txBody>
      </p:sp>
      <p:sp>
        <p:nvSpPr>
          <p:cNvPr id="19" name="TextBox 54"/>
          <p:cNvSpPr txBox="1"/>
          <p:nvPr/>
        </p:nvSpPr>
        <p:spPr>
          <a:xfrm>
            <a:off x="7929731" y="5070302"/>
            <a:ext cx="1072728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Personal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 pod</a:t>
            </a:r>
          </a:p>
        </p:txBody>
      </p:sp>
      <p:cxnSp>
        <p:nvCxnSpPr>
          <p:cNvPr id="20" name="Straight Arrow Connector 63"/>
          <p:cNvCxnSpPr/>
          <p:nvPr/>
        </p:nvCxnSpPr>
        <p:spPr>
          <a:xfrm>
            <a:off x="6439488" y="2276874"/>
            <a:ext cx="73261" cy="228067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1" name="Straight Arrow Connector 64"/>
          <p:cNvCxnSpPr>
            <a:stCxn id="13" idx="2"/>
          </p:cNvCxnSpPr>
          <p:nvPr/>
        </p:nvCxnSpPr>
        <p:spPr>
          <a:xfrm>
            <a:off x="8117256" y="1739737"/>
            <a:ext cx="114703" cy="148543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Straight Arrow Connector 65"/>
          <p:cNvCxnSpPr>
            <a:stCxn id="14" idx="2"/>
          </p:cNvCxnSpPr>
          <p:nvPr/>
        </p:nvCxnSpPr>
        <p:spPr>
          <a:xfrm flipH="1">
            <a:off x="10053224" y="2458391"/>
            <a:ext cx="237104" cy="198494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Straight Arrow Connector 73"/>
          <p:cNvCxnSpPr/>
          <p:nvPr/>
        </p:nvCxnSpPr>
        <p:spPr>
          <a:xfrm flipH="1">
            <a:off x="6826535" y="1721787"/>
            <a:ext cx="1066565" cy="283576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4" name="Straight Arrow Connector 75"/>
          <p:cNvCxnSpPr/>
          <p:nvPr/>
        </p:nvCxnSpPr>
        <p:spPr>
          <a:xfrm>
            <a:off x="8584990" y="1733126"/>
            <a:ext cx="1000089" cy="271020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5" name="Straight Arrow Connector 80"/>
          <p:cNvCxnSpPr/>
          <p:nvPr/>
        </p:nvCxnSpPr>
        <p:spPr>
          <a:xfrm flipH="1">
            <a:off x="8976088" y="2458391"/>
            <a:ext cx="1040002" cy="129686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6" name="TextBox 86"/>
          <p:cNvSpPr txBox="1"/>
          <p:nvPr/>
        </p:nvSpPr>
        <p:spPr>
          <a:xfrm>
            <a:off x="983382" y="359020"/>
            <a:ext cx="39239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Centralized Web Applications</a:t>
            </a:r>
          </a:p>
        </p:txBody>
      </p:sp>
      <p:sp>
        <p:nvSpPr>
          <p:cNvPr id="27" name="Rectangle 88"/>
          <p:cNvSpPr/>
          <p:nvPr/>
        </p:nvSpPr>
        <p:spPr>
          <a:xfrm>
            <a:off x="6215908" y="341190"/>
            <a:ext cx="3239289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DeCentralized Web Applications</a:t>
            </a:r>
          </a:p>
        </p:txBody>
      </p:sp>
      <p:pic>
        <p:nvPicPr>
          <p:cNvPr id="2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97" y="1303230"/>
            <a:ext cx="1112669" cy="800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84" y="1203734"/>
            <a:ext cx="1112669" cy="800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491" y="4510387"/>
            <a:ext cx="1112669" cy="800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52" y="3765398"/>
            <a:ext cx="1217569" cy="7922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12" y="4326410"/>
            <a:ext cx="1217569" cy="7195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3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385" y="3295525"/>
            <a:ext cx="1217569" cy="7195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09" y="2549763"/>
            <a:ext cx="1217569" cy="7946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315" y="4557552"/>
            <a:ext cx="1217569" cy="7631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6" name="Rectangle 35"/>
          <p:cNvSpPr/>
          <p:nvPr/>
        </p:nvSpPr>
        <p:spPr>
          <a:xfrm>
            <a:off x="69835" y="94968"/>
            <a:ext cx="352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27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" y="1795087"/>
            <a:ext cx="3438813" cy="3438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59" y="1953087"/>
            <a:ext cx="2531795" cy="25317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52907" y="2487769"/>
            <a:ext cx="5519854" cy="57881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/>
          <p:nvPr/>
        </p:nvCxnSpPr>
        <p:spPr>
          <a:xfrm flipV="1">
            <a:off x="3267307" y="3371387"/>
            <a:ext cx="4605454" cy="28621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2676293" y="3066585"/>
            <a:ext cx="5196468" cy="1524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/>
        </p:nvCxnSpPr>
        <p:spPr>
          <a:xfrm flipV="1">
            <a:off x="3438813" y="3493633"/>
            <a:ext cx="4433948" cy="65462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/>
          <p:cNvSpPr/>
          <p:nvPr/>
        </p:nvSpPr>
        <p:spPr>
          <a:xfrm>
            <a:off x="9283156" y="158804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Decoupled SoLiD App + POD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78532" y="1768421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Trusetd Social App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8537386" y="1628998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Secure User POD</a:t>
            </a:r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4161922" y="5394348"/>
            <a:ext cx="348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Fig: SoLiD apps presented with Pod</a:t>
            </a:r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3814392" y="309497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permission/denied access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2036" y="97248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47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rgbClr val="E0E3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4499" y="7941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24292E"/>
                </a:solidFill>
                <a:latin typeface="-apple-system"/>
              </a:rPr>
              <a:t>WebID</a:t>
            </a:r>
            <a:r>
              <a:rPr lang="en-US" b="1" dirty="0" smtClean="0">
                <a:solidFill>
                  <a:srgbClr val="24292E"/>
                </a:solidFill>
                <a:latin typeface="-apple-system"/>
              </a:rPr>
              <a:t> Identity</a:t>
            </a:r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34" y="79419"/>
            <a:ext cx="8469926" cy="54980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88376" y="6169447"/>
            <a:ext cx="640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Source: </a:t>
            </a:r>
            <a:r>
              <a:rPr lang="en-US" dirty="0">
                <a:hlinkClick r:id="rId3"/>
              </a:rPr>
              <a:t>https://www.w3.org/2005/Incubator/webid/spec/identity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125" y="5550279"/>
            <a:ext cx="9868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24292E"/>
                </a:solidFill>
                <a:latin typeface="-apple-system"/>
              </a:rPr>
              <a:t>WebIDs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provide globally unique decentralized identifiers, enable cross-service federated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S</a:t>
            </a:r>
            <a:r>
              <a:rPr lang="en-US" dirty="0" err="1" smtClean="0">
                <a:solidFill>
                  <a:srgbClr val="24292E"/>
                </a:solidFill>
                <a:latin typeface="-apple-system"/>
              </a:rPr>
              <a:t>ignIn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, prevent service provider lock-in, and give users control over their own identity.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956" y="100676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95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11" y="179648"/>
            <a:ext cx="6947110" cy="57982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64729" y="137444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5A9C"/>
                </a:solidFill>
                <a:latin typeface="Arial" panose="020B0604020202020204" pitchFamily="34" charset="0"/>
              </a:rPr>
              <a:t>WebID</a:t>
            </a:r>
            <a:r>
              <a:rPr lang="en-US" b="1" dirty="0">
                <a:solidFill>
                  <a:srgbClr val="005A9C"/>
                </a:solidFill>
                <a:latin typeface="Arial" panose="020B0604020202020204" pitchFamily="34" charset="0"/>
              </a:rPr>
              <a:t> Profile </a:t>
            </a:r>
            <a:endParaRPr lang="en-US" b="1" dirty="0" smtClean="0">
              <a:solidFill>
                <a:srgbClr val="005A9C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5A9C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5A9C"/>
                </a:solidFill>
                <a:latin typeface="Arial" panose="020B0604020202020204" pitchFamily="34" charset="0"/>
              </a:rPr>
              <a:t>  Document</a:t>
            </a:r>
            <a:endParaRPr lang="en-US" b="1" dirty="0">
              <a:solidFill>
                <a:srgbClr val="005A9C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606" y="6128740"/>
            <a:ext cx="8876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hlinkClick r:id="rId3"/>
              </a:rPr>
              <a:t>https://www.w3.org/2005/Incubator/webid/spec/tls/#the-webid-profile-document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217" y="131136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988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82" y="907128"/>
            <a:ext cx="5579737" cy="4690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23532" y="332322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 Certificate creation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44566" y="4848308"/>
            <a:ext cx="474743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&lt;form action="/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srv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certificateMaker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"   method="POST"&gt;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keygen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challenge="random" name="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spkac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  &lt;input type="submit" name="Create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 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Certificate"/&gt;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&lt;/form&gt;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1835" y="6092924"/>
            <a:ext cx="9059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hlinkClick r:id="rId3"/>
              </a:rPr>
              <a:t>https://www.w3.org/2005/Incubator/webid/spec/tls/#certificate-creation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801" y="86100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793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7965" y="108968"/>
            <a:ext cx="3050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Decentralize Architecture with</a:t>
            </a:r>
          </a:p>
          <a:p>
            <a:r>
              <a:rPr lang="en-US" dirty="0" smtClean="0"/>
              <a:t>     different App Technique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915">
            <a:off x="4581772" y="2343480"/>
            <a:ext cx="3132563" cy="44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7" y="3320052"/>
            <a:ext cx="4639655" cy="44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7576">
            <a:off x="4909997" y="4299648"/>
            <a:ext cx="2868272" cy="4416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7020157" y="1350234"/>
            <a:ext cx="22302" cy="46946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8977248" y="5488267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Decentralized </a:t>
            </a:r>
            <a:r>
              <a:rPr lang="en-US" dirty="0"/>
              <a:t>Web 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72822" y="6073519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Dynamic sequence </a:t>
            </a:r>
            <a:r>
              <a:rPr lang="en-US" dirty="0"/>
              <a:t>of interface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73" y="1767085"/>
            <a:ext cx="3638095" cy="3638095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10463382" y="2885952"/>
            <a:ext cx="230638" cy="65491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9352616" y="3528535"/>
            <a:ext cx="223024" cy="763507"/>
          </a:xfrm>
          <a:prstGeom prst="up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61265" y="376167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83716" y="2998362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 Stream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24" y="880034"/>
            <a:ext cx="1934284" cy="17741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5" y="2810515"/>
            <a:ext cx="1934284" cy="17741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86" y="4518129"/>
            <a:ext cx="1934284" cy="177410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795600" y="206728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05641" y="309633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6255" y="3925258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36" name="Donut 35"/>
          <p:cNvSpPr/>
          <p:nvPr/>
        </p:nvSpPr>
        <p:spPr>
          <a:xfrm>
            <a:off x="4057650" y="1100138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Donut 36"/>
          <p:cNvSpPr/>
          <p:nvPr/>
        </p:nvSpPr>
        <p:spPr>
          <a:xfrm>
            <a:off x="4228167" y="1353316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Donut 37"/>
          <p:cNvSpPr/>
          <p:nvPr/>
        </p:nvSpPr>
        <p:spPr>
          <a:xfrm>
            <a:off x="1064035" y="2868172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1153218" y="4238492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2704261" y="5547885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Donut 40"/>
          <p:cNvSpPr/>
          <p:nvPr/>
        </p:nvSpPr>
        <p:spPr>
          <a:xfrm>
            <a:off x="2851290" y="5815727"/>
            <a:ext cx="294058" cy="250096"/>
          </a:xfrm>
          <a:prstGeom prst="don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7885" y="90116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22225" y="1300186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6215" y="2469469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05301" y="4643177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44026" y="557144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75448" y="592262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Interface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491" y="102032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230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889813" y="1803189"/>
            <a:ext cx="3117792" cy="2743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2" h="16563" extrusionOk="0">
                <a:moveTo>
                  <a:pt x="2266" y="13294"/>
                </a:moveTo>
                <a:lnTo>
                  <a:pt x="2334" y="5114"/>
                </a:lnTo>
                <a:lnTo>
                  <a:pt x="0" y="5104"/>
                </a:lnTo>
                <a:lnTo>
                  <a:pt x="1333" y="3065"/>
                </a:lnTo>
                <a:lnTo>
                  <a:pt x="4690" y="3101"/>
                </a:lnTo>
                <a:lnTo>
                  <a:pt x="4638" y="13375"/>
                </a:lnTo>
                <a:cubicBezTo>
                  <a:pt x="9551" y="18899"/>
                  <a:pt x="19289" y="16291"/>
                  <a:pt x="20191" y="9209"/>
                </a:cubicBezTo>
                <a:cubicBezTo>
                  <a:pt x="21073" y="2278"/>
                  <a:pt x="12553" y="-2308"/>
                  <a:pt x="6387" y="1778"/>
                </a:cubicBezTo>
                <a:lnTo>
                  <a:pt x="6763" y="2253"/>
                </a:lnTo>
                <a:lnTo>
                  <a:pt x="5128" y="2581"/>
                </a:lnTo>
                <a:lnTo>
                  <a:pt x="5855" y="1150"/>
                </a:lnTo>
                <a:lnTo>
                  <a:pt x="6210" y="1590"/>
                </a:lnTo>
                <a:cubicBezTo>
                  <a:pt x="12687" y="-2701"/>
                  <a:pt x="21600" y="2279"/>
                  <a:pt x="20416" y="9527"/>
                </a:cubicBezTo>
                <a:cubicBezTo>
                  <a:pt x="19826" y="13132"/>
                  <a:pt x="17015" y="15532"/>
                  <a:pt x="13745" y="16298"/>
                </a:cubicBezTo>
                <a:cubicBezTo>
                  <a:pt x="12125" y="16678"/>
                  <a:pt x="10395" y="16656"/>
                  <a:pt x="8765" y="16189"/>
                </a:cubicBezTo>
                <a:cubicBezTo>
                  <a:pt x="7135" y="15723"/>
                  <a:pt x="5603" y="14810"/>
                  <a:pt x="4376" y="13400"/>
                </a:cubicBezTo>
                <a:lnTo>
                  <a:pt x="4403" y="3339"/>
                </a:lnTo>
                <a:lnTo>
                  <a:pt x="1478" y="3303"/>
                </a:lnTo>
                <a:lnTo>
                  <a:pt x="393" y="4878"/>
                </a:lnTo>
                <a:lnTo>
                  <a:pt x="2595" y="4885"/>
                </a:lnTo>
                <a:lnTo>
                  <a:pt x="2571" y="13295"/>
                </a:lnTo>
                <a:cubicBezTo>
                  <a:pt x="3041" y="13457"/>
                  <a:pt x="2909" y="14098"/>
                  <a:pt x="2407" y="14091"/>
                </a:cubicBezTo>
                <a:cubicBezTo>
                  <a:pt x="1907" y="14084"/>
                  <a:pt x="1794" y="13445"/>
                  <a:pt x="2266" y="13294"/>
                </a:cubicBez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"/>
          <p:cNvSpPr/>
          <p:nvPr/>
        </p:nvSpPr>
        <p:spPr>
          <a:xfrm>
            <a:off x="1730190" y="2889118"/>
            <a:ext cx="2527971" cy="455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9" y="299"/>
                </a:moveTo>
                <a:lnTo>
                  <a:pt x="0" y="21457"/>
                </a:lnTo>
                <a:lnTo>
                  <a:pt x="20432" y="21600"/>
                </a:lnTo>
                <a:lnTo>
                  <a:pt x="21600" y="0"/>
                </a:lnTo>
                <a:lnTo>
                  <a:pt x="1119" y="299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"/>
          <p:cNvSpPr/>
          <p:nvPr/>
        </p:nvSpPr>
        <p:spPr>
          <a:xfrm>
            <a:off x="5478057" y="2889118"/>
            <a:ext cx="2355895" cy="455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9" y="299"/>
                </a:moveTo>
                <a:lnTo>
                  <a:pt x="0" y="21457"/>
                </a:lnTo>
                <a:lnTo>
                  <a:pt x="20432" y="21600"/>
                </a:lnTo>
                <a:lnTo>
                  <a:pt x="21600" y="0"/>
                </a:lnTo>
                <a:lnTo>
                  <a:pt x="1119" y="299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"/>
          <p:cNvSpPr/>
          <p:nvPr/>
        </p:nvSpPr>
        <p:spPr>
          <a:xfrm>
            <a:off x="8903878" y="2889118"/>
            <a:ext cx="2300050" cy="455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9" y="299"/>
                </a:moveTo>
                <a:lnTo>
                  <a:pt x="0" y="21457"/>
                </a:lnTo>
                <a:lnTo>
                  <a:pt x="20432" y="21600"/>
                </a:lnTo>
                <a:lnTo>
                  <a:pt x="21600" y="0"/>
                </a:lnTo>
                <a:lnTo>
                  <a:pt x="1119" y="299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TinyPPT_8.png" descr="TinyPPT_8.png"/>
          <p:cNvPicPr>
            <a:picLocks noChangeAspect="1"/>
          </p:cNvPicPr>
          <p:nvPr/>
        </p:nvPicPr>
        <p:blipFill>
          <a:blip r:embed="rId2">
            <a:alphaModFix amt="85611"/>
            <a:extLst/>
          </a:blip>
          <a:srcRect/>
          <a:stretch>
            <a:fillRect/>
          </a:stretch>
        </p:blipFill>
        <p:spPr>
          <a:xfrm>
            <a:off x="1246290" y="4971448"/>
            <a:ext cx="2855552" cy="168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TinyPPT_8.png" descr="TinyPPT_8.png"/>
          <p:cNvPicPr>
            <a:picLocks noChangeAspect="1"/>
          </p:cNvPicPr>
          <p:nvPr/>
        </p:nvPicPr>
        <p:blipFill>
          <a:blip r:embed="rId2">
            <a:alphaModFix amt="85611"/>
            <a:extLst/>
          </a:blip>
          <a:srcRect/>
          <a:stretch>
            <a:fillRect/>
          </a:stretch>
        </p:blipFill>
        <p:spPr>
          <a:xfrm>
            <a:off x="4618238" y="4971448"/>
            <a:ext cx="2855552" cy="168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TinyPPT_8.png" descr="TinyPPT_8.png"/>
          <p:cNvPicPr>
            <a:picLocks noChangeAspect="1"/>
          </p:cNvPicPr>
          <p:nvPr/>
        </p:nvPicPr>
        <p:blipFill>
          <a:blip r:embed="rId2">
            <a:alphaModFix amt="85611"/>
            <a:extLst/>
          </a:blip>
          <a:srcRect/>
          <a:stretch>
            <a:fillRect/>
          </a:stretch>
        </p:blipFill>
        <p:spPr>
          <a:xfrm>
            <a:off x="8085439" y="4971448"/>
            <a:ext cx="2855552" cy="16838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"/>
          <p:cNvSpPr/>
          <p:nvPr/>
        </p:nvSpPr>
        <p:spPr>
          <a:xfrm>
            <a:off x="4336976" y="1765975"/>
            <a:ext cx="3238501" cy="2748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2" h="16779" extrusionOk="0">
                <a:moveTo>
                  <a:pt x="11730" y="3"/>
                </a:moveTo>
                <a:cubicBezTo>
                  <a:pt x="9994" y="49"/>
                  <a:pt x="8226" y="579"/>
                  <a:pt x="6623" y="1699"/>
                </a:cubicBezTo>
                <a:lnTo>
                  <a:pt x="6871" y="1924"/>
                </a:lnTo>
                <a:cubicBezTo>
                  <a:pt x="12961" y="-2318"/>
                  <a:pt x="21497" y="2300"/>
                  <a:pt x="20669" y="9385"/>
                </a:cubicBezTo>
                <a:cubicBezTo>
                  <a:pt x="20451" y="11248"/>
                  <a:pt x="19641" y="12815"/>
                  <a:pt x="18443" y="13991"/>
                </a:cubicBezTo>
                <a:cubicBezTo>
                  <a:pt x="17241" y="15170"/>
                  <a:pt x="15665" y="15942"/>
                  <a:pt x="13990" y="16285"/>
                </a:cubicBezTo>
                <a:cubicBezTo>
                  <a:pt x="11001" y="16896"/>
                  <a:pt x="7688" y="16135"/>
                  <a:pt x="5313" y="13632"/>
                </a:cubicBezTo>
                <a:lnTo>
                  <a:pt x="286" y="13625"/>
                </a:lnTo>
                <a:lnTo>
                  <a:pt x="287" y="12870"/>
                </a:lnTo>
                <a:cubicBezTo>
                  <a:pt x="775" y="12381"/>
                  <a:pt x="1268" y="11895"/>
                  <a:pt x="1765" y="11413"/>
                </a:cubicBezTo>
                <a:cubicBezTo>
                  <a:pt x="2263" y="10930"/>
                  <a:pt x="2766" y="10451"/>
                  <a:pt x="3275" y="9978"/>
                </a:cubicBezTo>
                <a:cubicBezTo>
                  <a:pt x="3788" y="9501"/>
                  <a:pt x="4310" y="9028"/>
                  <a:pt x="4751" y="8489"/>
                </a:cubicBezTo>
                <a:cubicBezTo>
                  <a:pt x="4979" y="8210"/>
                  <a:pt x="5186" y="7910"/>
                  <a:pt x="5365" y="7606"/>
                </a:cubicBezTo>
                <a:cubicBezTo>
                  <a:pt x="5537" y="7313"/>
                  <a:pt x="5684" y="7012"/>
                  <a:pt x="5722" y="6675"/>
                </a:cubicBezTo>
                <a:cubicBezTo>
                  <a:pt x="5818" y="5808"/>
                  <a:pt x="5183" y="5013"/>
                  <a:pt x="4267" y="4896"/>
                </a:cubicBezTo>
                <a:cubicBezTo>
                  <a:pt x="3157" y="4756"/>
                  <a:pt x="2204" y="5635"/>
                  <a:pt x="2331" y="6681"/>
                </a:cubicBezTo>
                <a:lnTo>
                  <a:pt x="589" y="6687"/>
                </a:lnTo>
                <a:cubicBezTo>
                  <a:pt x="546" y="5601"/>
                  <a:pt x="1046" y="4636"/>
                  <a:pt x="1851" y="3995"/>
                </a:cubicBezTo>
                <a:cubicBezTo>
                  <a:pt x="2684" y="3330"/>
                  <a:pt x="3843" y="3009"/>
                  <a:pt x="5027" y="3314"/>
                </a:cubicBezTo>
                <a:cubicBezTo>
                  <a:pt x="6325" y="3648"/>
                  <a:pt x="7222" y="4531"/>
                  <a:pt x="7471" y="5653"/>
                </a:cubicBezTo>
                <a:cubicBezTo>
                  <a:pt x="7618" y="6317"/>
                  <a:pt x="7518" y="7005"/>
                  <a:pt x="7231" y="7659"/>
                </a:cubicBezTo>
                <a:cubicBezTo>
                  <a:pt x="7026" y="8127"/>
                  <a:pt x="6723" y="8581"/>
                  <a:pt x="6383" y="9011"/>
                </a:cubicBezTo>
                <a:cubicBezTo>
                  <a:pt x="5967" y="9537"/>
                  <a:pt x="5510" y="10029"/>
                  <a:pt x="5050" y="10519"/>
                </a:cubicBezTo>
                <a:cubicBezTo>
                  <a:pt x="4567" y="11035"/>
                  <a:pt x="4075" y="11557"/>
                  <a:pt x="3585" y="12074"/>
                </a:cubicBezTo>
                <a:lnTo>
                  <a:pt x="6737" y="12075"/>
                </a:lnTo>
                <a:cubicBezTo>
                  <a:pt x="6873" y="12466"/>
                  <a:pt x="7487" y="12386"/>
                  <a:pt x="7505" y="11974"/>
                </a:cubicBezTo>
                <a:cubicBezTo>
                  <a:pt x="7523" y="11536"/>
                  <a:pt x="6869" y="11425"/>
                  <a:pt x="6721" y="11839"/>
                </a:cubicBezTo>
                <a:lnTo>
                  <a:pt x="4121" y="11849"/>
                </a:lnTo>
                <a:cubicBezTo>
                  <a:pt x="4663" y="11322"/>
                  <a:pt x="5187" y="10781"/>
                  <a:pt x="5696" y="10228"/>
                </a:cubicBezTo>
                <a:cubicBezTo>
                  <a:pt x="6258" y="9617"/>
                  <a:pt x="6805" y="8984"/>
                  <a:pt x="7224" y="8274"/>
                </a:cubicBezTo>
                <a:cubicBezTo>
                  <a:pt x="7413" y="7953"/>
                  <a:pt x="7572" y="7617"/>
                  <a:pt x="7671" y="7262"/>
                </a:cubicBezTo>
                <a:cubicBezTo>
                  <a:pt x="8116" y="5668"/>
                  <a:pt x="7312" y="3995"/>
                  <a:pt x="5705" y="3301"/>
                </a:cubicBezTo>
                <a:cubicBezTo>
                  <a:pt x="5237" y="3099"/>
                  <a:pt x="4761" y="2994"/>
                  <a:pt x="4290" y="2976"/>
                </a:cubicBezTo>
                <a:cubicBezTo>
                  <a:pt x="3502" y="2948"/>
                  <a:pt x="2737" y="3161"/>
                  <a:pt x="2101" y="3554"/>
                </a:cubicBezTo>
                <a:cubicBezTo>
                  <a:pt x="911" y="4290"/>
                  <a:pt x="252" y="5584"/>
                  <a:pt x="383" y="6917"/>
                </a:cubicBezTo>
                <a:lnTo>
                  <a:pt x="2585" y="6907"/>
                </a:lnTo>
                <a:cubicBezTo>
                  <a:pt x="2527" y="6657"/>
                  <a:pt x="2536" y="6413"/>
                  <a:pt x="2598" y="6189"/>
                </a:cubicBezTo>
                <a:cubicBezTo>
                  <a:pt x="2660" y="5966"/>
                  <a:pt x="2775" y="5760"/>
                  <a:pt x="2934" y="5591"/>
                </a:cubicBezTo>
                <a:cubicBezTo>
                  <a:pt x="3264" y="5240"/>
                  <a:pt x="3779" y="5047"/>
                  <a:pt x="4329" y="5154"/>
                </a:cubicBezTo>
                <a:cubicBezTo>
                  <a:pt x="5094" y="5302"/>
                  <a:pt x="5568" y="6011"/>
                  <a:pt x="5441" y="6743"/>
                </a:cubicBezTo>
                <a:cubicBezTo>
                  <a:pt x="5378" y="7102"/>
                  <a:pt x="5182" y="7422"/>
                  <a:pt x="4972" y="7727"/>
                </a:cubicBezTo>
                <a:cubicBezTo>
                  <a:pt x="4767" y="8024"/>
                  <a:pt x="4553" y="8315"/>
                  <a:pt x="4319" y="8592"/>
                </a:cubicBezTo>
                <a:cubicBezTo>
                  <a:pt x="3884" y="9107"/>
                  <a:pt x="3387" y="9570"/>
                  <a:pt x="2889" y="10032"/>
                </a:cubicBezTo>
                <a:cubicBezTo>
                  <a:pt x="2391" y="10495"/>
                  <a:pt x="1892" y="10956"/>
                  <a:pt x="1403" y="11428"/>
                </a:cubicBezTo>
                <a:cubicBezTo>
                  <a:pt x="926" y="11888"/>
                  <a:pt x="459" y="12358"/>
                  <a:pt x="3" y="12836"/>
                </a:cubicBezTo>
                <a:lnTo>
                  <a:pt x="0" y="13889"/>
                </a:lnTo>
                <a:lnTo>
                  <a:pt x="5193" y="13894"/>
                </a:lnTo>
                <a:cubicBezTo>
                  <a:pt x="10353" y="19282"/>
                  <a:pt x="20081" y="16751"/>
                  <a:pt x="20953" y="9390"/>
                </a:cubicBezTo>
                <a:cubicBezTo>
                  <a:pt x="21600" y="3921"/>
                  <a:pt x="16819" y="-130"/>
                  <a:pt x="11730" y="3"/>
                </a:cubicBezTo>
                <a:close/>
                <a:moveTo>
                  <a:pt x="6391" y="1336"/>
                </a:moveTo>
                <a:lnTo>
                  <a:pt x="5636" y="2626"/>
                </a:lnTo>
                <a:lnTo>
                  <a:pt x="7182" y="2298"/>
                </a:lnTo>
                <a:lnTo>
                  <a:pt x="6391" y="1336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"/>
          <p:cNvSpPr/>
          <p:nvPr/>
        </p:nvSpPr>
        <p:spPr>
          <a:xfrm>
            <a:off x="7833952" y="1718276"/>
            <a:ext cx="3111501" cy="280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3" h="16762" extrusionOk="0">
                <a:moveTo>
                  <a:pt x="11390" y="1"/>
                </a:moveTo>
                <a:cubicBezTo>
                  <a:pt x="9602" y="25"/>
                  <a:pt x="7772" y="504"/>
                  <a:pt x="6094" y="1536"/>
                </a:cubicBezTo>
                <a:lnTo>
                  <a:pt x="6325" y="1810"/>
                </a:lnTo>
                <a:cubicBezTo>
                  <a:pt x="12693" y="-2184"/>
                  <a:pt x="21432" y="2276"/>
                  <a:pt x="20690" y="9141"/>
                </a:cubicBezTo>
                <a:cubicBezTo>
                  <a:pt x="19921" y="16245"/>
                  <a:pt x="9901" y="19092"/>
                  <a:pt x="4584" y="13717"/>
                </a:cubicBezTo>
                <a:cubicBezTo>
                  <a:pt x="3421" y="13839"/>
                  <a:pt x="2257" y="13488"/>
                  <a:pt x="1422" y="12762"/>
                </a:cubicBezTo>
                <a:cubicBezTo>
                  <a:pt x="761" y="12188"/>
                  <a:pt x="361" y="11420"/>
                  <a:pt x="296" y="10604"/>
                </a:cubicBezTo>
                <a:lnTo>
                  <a:pt x="2263" y="10611"/>
                </a:lnTo>
                <a:cubicBezTo>
                  <a:pt x="2354" y="11353"/>
                  <a:pt x="2915" y="11880"/>
                  <a:pt x="3609" y="12083"/>
                </a:cubicBezTo>
                <a:cubicBezTo>
                  <a:pt x="3943" y="12181"/>
                  <a:pt x="4310" y="12202"/>
                  <a:pt x="4661" y="12134"/>
                </a:cubicBezTo>
                <a:cubicBezTo>
                  <a:pt x="5015" y="12065"/>
                  <a:pt x="5369" y="11917"/>
                  <a:pt x="5637" y="11639"/>
                </a:cubicBezTo>
                <a:cubicBezTo>
                  <a:pt x="6996" y="10231"/>
                  <a:pt x="5488" y="8622"/>
                  <a:pt x="3479" y="8754"/>
                </a:cubicBezTo>
                <a:lnTo>
                  <a:pt x="3249" y="8988"/>
                </a:lnTo>
                <a:cubicBezTo>
                  <a:pt x="3740" y="8957"/>
                  <a:pt x="4192" y="9009"/>
                  <a:pt x="4601" y="9136"/>
                </a:cubicBezTo>
                <a:cubicBezTo>
                  <a:pt x="4998" y="9260"/>
                  <a:pt x="5371" y="9460"/>
                  <a:pt x="5612" y="9765"/>
                </a:cubicBezTo>
                <a:cubicBezTo>
                  <a:pt x="6031" y="10295"/>
                  <a:pt x="5983" y="11049"/>
                  <a:pt x="5328" y="11559"/>
                </a:cubicBezTo>
                <a:cubicBezTo>
                  <a:pt x="4773" y="11992"/>
                  <a:pt x="4053" y="11999"/>
                  <a:pt x="3485" y="11754"/>
                </a:cubicBezTo>
                <a:cubicBezTo>
                  <a:pt x="2917" y="11509"/>
                  <a:pt x="2491" y="11011"/>
                  <a:pt x="2474" y="10362"/>
                </a:cubicBezTo>
                <a:lnTo>
                  <a:pt x="2" y="10330"/>
                </a:lnTo>
                <a:cubicBezTo>
                  <a:pt x="-35" y="11396"/>
                  <a:pt x="471" y="12419"/>
                  <a:pt x="1382" y="13121"/>
                </a:cubicBezTo>
                <a:cubicBezTo>
                  <a:pt x="2235" y="13777"/>
                  <a:pt x="3360" y="14085"/>
                  <a:pt x="4483" y="13971"/>
                </a:cubicBezTo>
                <a:cubicBezTo>
                  <a:pt x="10033" y="19416"/>
                  <a:pt x="20272" y="16412"/>
                  <a:pt x="21022" y="9118"/>
                </a:cubicBezTo>
                <a:cubicBezTo>
                  <a:pt x="21565" y="3830"/>
                  <a:pt x="16660" y="-70"/>
                  <a:pt x="11390" y="1"/>
                </a:cubicBezTo>
                <a:close/>
                <a:moveTo>
                  <a:pt x="5812" y="1170"/>
                </a:moveTo>
                <a:lnTo>
                  <a:pt x="5032" y="2489"/>
                </a:lnTo>
                <a:lnTo>
                  <a:pt x="6675" y="2191"/>
                </a:lnTo>
                <a:lnTo>
                  <a:pt x="5812" y="1170"/>
                </a:lnTo>
                <a:close/>
                <a:moveTo>
                  <a:pt x="4139" y="2896"/>
                </a:moveTo>
                <a:cubicBezTo>
                  <a:pt x="3797" y="2909"/>
                  <a:pt x="3458" y="2963"/>
                  <a:pt x="3134" y="3054"/>
                </a:cubicBezTo>
                <a:cubicBezTo>
                  <a:pt x="1841" y="3416"/>
                  <a:pt x="765" y="4366"/>
                  <a:pt x="529" y="5747"/>
                </a:cubicBezTo>
                <a:lnTo>
                  <a:pt x="768" y="5756"/>
                </a:lnTo>
                <a:cubicBezTo>
                  <a:pt x="1008" y="4476"/>
                  <a:pt x="2013" y="3611"/>
                  <a:pt x="3211" y="3282"/>
                </a:cubicBezTo>
                <a:cubicBezTo>
                  <a:pt x="4414" y="2952"/>
                  <a:pt x="5826" y="3166"/>
                  <a:pt x="6790" y="4160"/>
                </a:cubicBezTo>
                <a:cubicBezTo>
                  <a:pt x="7230" y="4613"/>
                  <a:pt x="7450" y="5173"/>
                  <a:pt x="7439" y="5734"/>
                </a:cubicBezTo>
                <a:cubicBezTo>
                  <a:pt x="7428" y="6299"/>
                  <a:pt x="7180" y="6858"/>
                  <a:pt x="6705" y="7288"/>
                </a:cubicBezTo>
                <a:cubicBezTo>
                  <a:pt x="6226" y="7073"/>
                  <a:pt x="5780" y="7623"/>
                  <a:pt x="6164" y="7955"/>
                </a:cubicBezTo>
                <a:cubicBezTo>
                  <a:pt x="6534" y="8276"/>
                  <a:pt x="7131" y="7900"/>
                  <a:pt x="6909" y="7487"/>
                </a:cubicBezTo>
                <a:cubicBezTo>
                  <a:pt x="7937" y="6513"/>
                  <a:pt x="7977" y="5008"/>
                  <a:pt x="6999" y="3995"/>
                </a:cubicBezTo>
                <a:cubicBezTo>
                  <a:pt x="6220" y="3187"/>
                  <a:pt x="5165" y="2860"/>
                  <a:pt x="4139" y="2896"/>
                </a:cubicBezTo>
                <a:close/>
                <a:moveTo>
                  <a:pt x="3958" y="4812"/>
                </a:moveTo>
                <a:cubicBezTo>
                  <a:pt x="3396" y="4871"/>
                  <a:pt x="2869" y="5185"/>
                  <a:pt x="2655" y="5743"/>
                </a:cubicBezTo>
                <a:lnTo>
                  <a:pt x="2873" y="5941"/>
                </a:lnTo>
                <a:cubicBezTo>
                  <a:pt x="3014" y="5495"/>
                  <a:pt x="3391" y="5205"/>
                  <a:pt x="3826" y="5094"/>
                </a:cubicBezTo>
                <a:cubicBezTo>
                  <a:pt x="4274" y="4979"/>
                  <a:pt x="4803" y="5061"/>
                  <a:pt x="5073" y="5455"/>
                </a:cubicBezTo>
                <a:cubicBezTo>
                  <a:pt x="5342" y="5846"/>
                  <a:pt x="5209" y="6277"/>
                  <a:pt x="4903" y="6561"/>
                </a:cubicBezTo>
                <a:cubicBezTo>
                  <a:pt x="4710" y="6740"/>
                  <a:pt x="4455" y="6855"/>
                  <a:pt x="4189" y="6932"/>
                </a:cubicBezTo>
                <a:cubicBezTo>
                  <a:pt x="3904" y="7014"/>
                  <a:pt x="3595" y="7058"/>
                  <a:pt x="3259" y="7058"/>
                </a:cubicBezTo>
                <a:cubicBezTo>
                  <a:pt x="3260" y="7060"/>
                  <a:pt x="3262" y="7063"/>
                  <a:pt x="3264" y="7065"/>
                </a:cubicBezTo>
                <a:cubicBezTo>
                  <a:pt x="3288" y="7097"/>
                  <a:pt x="3318" y="7124"/>
                  <a:pt x="3353" y="7145"/>
                </a:cubicBezTo>
                <a:lnTo>
                  <a:pt x="3252" y="7056"/>
                </a:lnTo>
                <a:lnTo>
                  <a:pt x="3248" y="8998"/>
                </a:lnTo>
                <a:lnTo>
                  <a:pt x="3485" y="8796"/>
                </a:lnTo>
                <a:lnTo>
                  <a:pt x="3491" y="7303"/>
                </a:lnTo>
                <a:cubicBezTo>
                  <a:pt x="3846" y="7266"/>
                  <a:pt x="4171" y="7186"/>
                  <a:pt x="4466" y="7068"/>
                </a:cubicBezTo>
                <a:cubicBezTo>
                  <a:pt x="4743" y="6958"/>
                  <a:pt x="5004" y="6812"/>
                  <a:pt x="5194" y="6605"/>
                </a:cubicBezTo>
                <a:cubicBezTo>
                  <a:pt x="5482" y="6291"/>
                  <a:pt x="5591" y="5852"/>
                  <a:pt x="5367" y="5445"/>
                </a:cubicBezTo>
                <a:cubicBezTo>
                  <a:pt x="5086" y="4934"/>
                  <a:pt x="4496" y="4756"/>
                  <a:pt x="3958" y="4812"/>
                </a:cubicBezTo>
                <a:close/>
                <a:moveTo>
                  <a:pt x="702" y="5748"/>
                </a:moveTo>
                <a:lnTo>
                  <a:pt x="526" y="5746"/>
                </a:lnTo>
                <a:lnTo>
                  <a:pt x="521" y="5959"/>
                </a:lnTo>
                <a:lnTo>
                  <a:pt x="2872" y="5938"/>
                </a:lnTo>
                <a:lnTo>
                  <a:pt x="2667" y="5738"/>
                </a:lnTo>
                <a:lnTo>
                  <a:pt x="702" y="5748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TextBox 52"/>
          <p:cNvSpPr txBox="1"/>
          <p:nvPr/>
        </p:nvSpPr>
        <p:spPr>
          <a:xfrm>
            <a:off x="1860693" y="3648582"/>
            <a:ext cx="16355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solidFill>
                  <a:srgbClr val="535353"/>
                </a:solidFill>
              </a:defRPr>
            </a:lvl1pPr>
          </a:lstStyle>
          <a:p>
            <a:endParaRPr sz="1800" dirty="0"/>
          </a:p>
        </p:txBody>
      </p:sp>
      <p:sp>
        <p:nvSpPr>
          <p:cNvPr id="12" name="TextBox 52"/>
          <p:cNvSpPr txBox="1"/>
          <p:nvPr/>
        </p:nvSpPr>
        <p:spPr>
          <a:xfrm>
            <a:off x="2061545" y="2975413"/>
            <a:ext cx="124983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b="1" dirty="0" err="1" smtClean="0"/>
              <a:t>WebID</a:t>
            </a:r>
            <a:r>
              <a:rPr lang="en-US" b="1" dirty="0" smtClean="0"/>
              <a:t> - TLS</a:t>
            </a:r>
            <a:endParaRPr lang="en-US" b="1" dirty="0"/>
          </a:p>
        </p:txBody>
      </p:sp>
      <p:sp>
        <p:nvSpPr>
          <p:cNvPr id="13" name="TextBox 52"/>
          <p:cNvSpPr txBox="1"/>
          <p:nvPr/>
        </p:nvSpPr>
        <p:spPr>
          <a:xfrm>
            <a:off x="5777099" y="2940460"/>
            <a:ext cx="1634385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solidFill>
                  <a:srgbClr val="535353"/>
                </a:solidFill>
              </a:defRPr>
            </a:lvl1pPr>
          </a:lstStyle>
          <a:p>
            <a:r>
              <a:rPr lang="en-US" sz="1800" b="1" dirty="0" err="1" smtClean="0"/>
              <a:t>WebID</a:t>
            </a:r>
            <a:r>
              <a:rPr lang="en-US" sz="1800" b="1" dirty="0" smtClean="0"/>
              <a:t> - OIDC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14" name="TextBox 52"/>
          <p:cNvSpPr txBox="1"/>
          <p:nvPr/>
        </p:nvSpPr>
        <p:spPr>
          <a:xfrm>
            <a:off x="5623592" y="3494030"/>
            <a:ext cx="12024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endParaRPr dirty="0"/>
          </a:p>
        </p:txBody>
      </p:sp>
      <p:sp>
        <p:nvSpPr>
          <p:cNvPr id="15" name="TextBox 52"/>
          <p:cNvSpPr txBox="1"/>
          <p:nvPr/>
        </p:nvSpPr>
        <p:spPr>
          <a:xfrm>
            <a:off x="8888174" y="3319976"/>
            <a:ext cx="197846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solidFill>
                  <a:srgbClr val="535353"/>
                </a:solidFill>
              </a:defRPr>
            </a:lvl1pPr>
          </a:lstStyle>
          <a:p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 - </a:t>
            </a:r>
            <a:r>
              <a:rPr lang="en-US" dirty="0" err="1" smtClean="0"/>
              <a:t>Pwd</a:t>
            </a:r>
            <a:endParaRPr dirty="0"/>
          </a:p>
        </p:txBody>
      </p:sp>
      <p:sp>
        <p:nvSpPr>
          <p:cNvPr id="16" name="TextBox 52"/>
          <p:cNvSpPr txBox="1"/>
          <p:nvPr/>
        </p:nvSpPr>
        <p:spPr>
          <a:xfrm>
            <a:off x="9032450" y="2806044"/>
            <a:ext cx="15842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b="1" dirty="0" smtClean="0"/>
              <a:t>   Alternative </a:t>
            </a:r>
            <a:r>
              <a:rPr lang="en-US" b="1" dirty="0"/>
              <a:t>Authentication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2184168" y="2903392"/>
            <a:ext cx="112721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 smtClean="0"/>
              <a:t>     </a:t>
            </a:r>
            <a:endParaRPr dirty="0"/>
          </a:p>
        </p:txBody>
      </p:sp>
      <p:sp>
        <p:nvSpPr>
          <p:cNvPr id="18" name="TextBox 52"/>
          <p:cNvSpPr txBox="1"/>
          <p:nvPr/>
        </p:nvSpPr>
        <p:spPr>
          <a:xfrm>
            <a:off x="5935831" y="2900498"/>
            <a:ext cx="112721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 smtClean="0"/>
              <a:t>    </a:t>
            </a:r>
            <a:endParaRPr dirty="0"/>
          </a:p>
        </p:txBody>
      </p:sp>
      <p:sp>
        <p:nvSpPr>
          <p:cNvPr id="19" name="TextBox 52"/>
          <p:cNvSpPr txBox="1"/>
          <p:nvPr/>
        </p:nvSpPr>
        <p:spPr>
          <a:xfrm>
            <a:off x="9319167" y="2893561"/>
            <a:ext cx="112721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endParaRPr dirty="0"/>
          </a:p>
        </p:txBody>
      </p:sp>
      <p:sp>
        <p:nvSpPr>
          <p:cNvPr id="44" name="Rectangle 43"/>
          <p:cNvSpPr/>
          <p:nvPr/>
        </p:nvSpPr>
        <p:spPr>
          <a:xfrm>
            <a:off x="9658368" y="178895"/>
            <a:ext cx="2371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Security in SoLiD</a:t>
            </a:r>
          </a:p>
          <a:p>
            <a:r>
              <a:rPr lang="de-DE" dirty="0" smtClean="0"/>
              <a:t>Primary Authentication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5323850" y="3424994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OAuth2/</a:t>
            </a:r>
            <a:r>
              <a:rPr lang="en-US" dirty="0" err="1" smtClean="0">
                <a:solidFill>
                  <a:srgbClr val="24292E"/>
                </a:solidFill>
                <a:latin typeface="-apple-system"/>
              </a:rPr>
              <a:t>OpenID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Connect protocols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469635" y="3463916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dirty="0" err="1" smtClean="0">
                <a:solidFill>
                  <a:srgbClr val="24292E"/>
                </a:solidFill>
                <a:latin typeface="-apple-system"/>
              </a:rPr>
              <a:t>WebID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 - TLS protocol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989322" y="3463292"/>
            <a:ext cx="1776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        </a:t>
            </a:r>
          </a:p>
          <a:p>
            <a:r>
              <a:rPr lang="en-US" dirty="0" err="1" smtClean="0">
                <a:solidFill>
                  <a:srgbClr val="24292E"/>
                </a:solidFill>
                <a:latin typeface="-apple-system"/>
              </a:rPr>
              <a:t>WebID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-TLS </a:t>
            </a:r>
          </a:p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Delegation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67" y="2071723"/>
            <a:ext cx="787862" cy="5724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98" y="1983767"/>
            <a:ext cx="1013464" cy="8076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68" y="2071968"/>
            <a:ext cx="756563" cy="60606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4292" y="178895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95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1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14506" y="5418289"/>
            <a:ext cx="2155874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b="1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 </a:t>
            </a:r>
          </a:p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b="1" dirty="0" smtClean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en-US" b="1" dirty="0">
              <a:solidFill>
                <a:srgbClr val="0070C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1957" y="297399"/>
            <a:ext cx="6955304" cy="862178"/>
          </a:xfrm>
          <a:prstGeom prst="rect">
            <a:avLst/>
          </a:pr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inus Sign 5"/>
          <p:cNvSpPr/>
          <p:nvPr/>
        </p:nvSpPr>
        <p:spPr>
          <a:xfrm rot="5400013">
            <a:off x="-1577692" y="3453382"/>
            <a:ext cx="5658874" cy="7584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3520"/>
              <a:gd name="f8" fmla="+- 0 0 -90"/>
              <a:gd name="f9" fmla="+- 0 0 -180"/>
              <a:gd name="f10" fmla="+- 0 0 -270"/>
              <a:gd name="f11" fmla="+- 0 0 -36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+- f38 0 f6"/>
              <a:gd name="f40" fmla="+- f37 0 f6"/>
              <a:gd name="f41" fmla="*/ f39 1 2"/>
              <a:gd name="f42" fmla="*/ f40 1 2"/>
              <a:gd name="f43" fmla="*/ f39 f7 1"/>
              <a:gd name="f44" fmla="*/ f40 73490 1"/>
              <a:gd name="f45" fmla="+- f6 f41 0"/>
              <a:gd name="f46" fmla="+- f6 f42 0"/>
              <a:gd name="f47" fmla="*/ f43 1 200000"/>
              <a:gd name="f48" fmla="*/ f44 1 200000"/>
              <a:gd name="f49" fmla="+- f45 0 f47"/>
              <a:gd name="f50" fmla="+- f45 f47 0"/>
              <a:gd name="f51" fmla="+- f46 0 f48"/>
              <a:gd name="f52" fmla="+- f46 f48 0"/>
              <a:gd name="f53" fmla="*/ f45 f34 1"/>
              <a:gd name="f54" fmla="*/ f46 f34 1"/>
              <a:gd name="f55" fmla="*/ f51 f34 1"/>
              <a:gd name="f56" fmla="*/ f49 f34 1"/>
              <a:gd name="f57" fmla="*/ f52 f34 1"/>
              <a:gd name="f58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7" y="f53"/>
              </a:cxn>
              <a:cxn ang="f31">
                <a:pos x="f54" y="f58"/>
              </a:cxn>
              <a:cxn ang="f32">
                <a:pos x="f55" y="f53"/>
              </a:cxn>
              <a:cxn ang="f33">
                <a:pos x="f54" y="f56"/>
              </a:cxn>
            </a:cxnLst>
            <a:rect l="f55" t="f56" r="f57" b="f58"/>
            <a:pathLst>
              <a:path>
                <a:moveTo>
                  <a:pt x="f55" y="f56"/>
                </a:moveTo>
                <a:lnTo>
                  <a:pt x="f57" y="f56"/>
                </a:lnTo>
                <a:lnTo>
                  <a:pt x="f57" y="f58"/>
                </a:lnTo>
                <a:lnTo>
                  <a:pt x="f55" y="f58"/>
                </a:lnTo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7" name="Straight Connector 7"/>
          <p:cNvCxnSpPr>
            <a:stCxn id="6" idx="6"/>
          </p:cNvCxnSpPr>
          <p:nvPr/>
        </p:nvCxnSpPr>
        <p:spPr>
          <a:xfrm flipH="1" flipV="1">
            <a:off x="1251749" y="1074200"/>
            <a:ext cx="9" cy="67906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" name="Straight Connector 9"/>
          <p:cNvCxnSpPr/>
          <p:nvPr/>
        </p:nvCxnSpPr>
        <p:spPr>
          <a:xfrm>
            <a:off x="1251493" y="5891308"/>
            <a:ext cx="0" cy="60954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9" name="Rectangle: Rounded Corners 10"/>
          <p:cNvSpPr/>
          <p:nvPr/>
        </p:nvSpPr>
        <p:spPr>
          <a:xfrm>
            <a:off x="471880" y="372864"/>
            <a:ext cx="1278386" cy="70133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Bob’s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Client</a:t>
            </a:r>
          </a:p>
        </p:txBody>
      </p:sp>
      <p:sp>
        <p:nvSpPr>
          <p:cNvPr id="10" name="Rectangle: Rounded Corners 12"/>
          <p:cNvSpPr/>
          <p:nvPr/>
        </p:nvSpPr>
        <p:spPr>
          <a:xfrm>
            <a:off x="2114139" y="372864"/>
            <a:ext cx="1194050" cy="665829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TLS-Light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Service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3463546" y="372864"/>
            <a:ext cx="1278386" cy="65695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Guard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4841062" y="381734"/>
            <a:ext cx="1278386" cy="65695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WebId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Verifier</a:t>
            </a:r>
          </a:p>
        </p:txBody>
      </p:sp>
      <p:sp>
        <p:nvSpPr>
          <p:cNvPr id="13" name="Cylinder 15"/>
          <p:cNvSpPr/>
          <p:nvPr/>
        </p:nvSpPr>
        <p:spPr>
          <a:xfrm>
            <a:off x="6400572" y="381734"/>
            <a:ext cx="914400" cy="6658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Cache</a:t>
            </a:r>
          </a:p>
        </p:txBody>
      </p:sp>
      <p:sp>
        <p:nvSpPr>
          <p:cNvPr id="14" name="Rectangle: Rounded Corners 16"/>
          <p:cNvSpPr/>
          <p:nvPr/>
        </p:nvSpPr>
        <p:spPr>
          <a:xfrm>
            <a:off x="7483651" y="392094"/>
            <a:ext cx="1278386" cy="65695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Protected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Resource</a:t>
            </a:r>
          </a:p>
        </p:txBody>
      </p:sp>
      <p:cxnSp>
        <p:nvCxnSpPr>
          <p:cNvPr id="15" name="Straight Connector 17"/>
          <p:cNvCxnSpPr/>
          <p:nvPr/>
        </p:nvCxnSpPr>
        <p:spPr>
          <a:xfrm flipH="1" flipV="1">
            <a:off x="2812014" y="1079342"/>
            <a:ext cx="4341" cy="102211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6" name="Minus Sign 18"/>
          <p:cNvSpPr/>
          <p:nvPr/>
        </p:nvSpPr>
        <p:spPr>
          <a:xfrm rot="5400013">
            <a:off x="264023" y="3591322"/>
            <a:ext cx="5104665" cy="7584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3520"/>
              <a:gd name="f8" fmla="+- 0 0 -90"/>
              <a:gd name="f9" fmla="+- 0 0 -180"/>
              <a:gd name="f10" fmla="+- 0 0 -270"/>
              <a:gd name="f11" fmla="+- 0 0 -36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+- f38 0 f6"/>
              <a:gd name="f40" fmla="+- f37 0 f6"/>
              <a:gd name="f41" fmla="*/ f39 1 2"/>
              <a:gd name="f42" fmla="*/ f40 1 2"/>
              <a:gd name="f43" fmla="*/ f39 f7 1"/>
              <a:gd name="f44" fmla="*/ f40 73490 1"/>
              <a:gd name="f45" fmla="+- f6 f41 0"/>
              <a:gd name="f46" fmla="+- f6 f42 0"/>
              <a:gd name="f47" fmla="*/ f43 1 200000"/>
              <a:gd name="f48" fmla="*/ f44 1 200000"/>
              <a:gd name="f49" fmla="+- f45 0 f47"/>
              <a:gd name="f50" fmla="+- f45 f47 0"/>
              <a:gd name="f51" fmla="+- f46 0 f48"/>
              <a:gd name="f52" fmla="+- f46 f48 0"/>
              <a:gd name="f53" fmla="*/ f45 f34 1"/>
              <a:gd name="f54" fmla="*/ f46 f34 1"/>
              <a:gd name="f55" fmla="*/ f51 f34 1"/>
              <a:gd name="f56" fmla="*/ f49 f34 1"/>
              <a:gd name="f57" fmla="*/ f52 f34 1"/>
              <a:gd name="f58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7" y="f53"/>
              </a:cxn>
              <a:cxn ang="f31">
                <a:pos x="f54" y="f58"/>
              </a:cxn>
              <a:cxn ang="f32">
                <a:pos x="f55" y="f53"/>
              </a:cxn>
              <a:cxn ang="f33">
                <a:pos x="f54" y="f56"/>
              </a:cxn>
            </a:cxnLst>
            <a:rect l="f55" t="f56" r="f57" b="f58"/>
            <a:pathLst>
              <a:path>
                <a:moveTo>
                  <a:pt x="f55" y="f56"/>
                </a:moveTo>
                <a:lnTo>
                  <a:pt x="f57" y="f56"/>
                </a:lnTo>
                <a:lnTo>
                  <a:pt x="f57" y="f58"/>
                </a:lnTo>
                <a:lnTo>
                  <a:pt x="f55" y="f58"/>
                </a:lnTo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2816355" y="5846151"/>
            <a:ext cx="0" cy="60954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8" name="Minus Sign 20"/>
          <p:cNvSpPr/>
          <p:nvPr/>
        </p:nvSpPr>
        <p:spPr>
          <a:xfrm rot="5400013">
            <a:off x="1534792" y="3271439"/>
            <a:ext cx="5294988" cy="7584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3520"/>
              <a:gd name="f8" fmla="+- 0 0 -90"/>
              <a:gd name="f9" fmla="+- 0 0 -180"/>
              <a:gd name="f10" fmla="+- 0 0 -270"/>
              <a:gd name="f11" fmla="+- 0 0 -36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+- f38 0 f6"/>
              <a:gd name="f40" fmla="+- f37 0 f6"/>
              <a:gd name="f41" fmla="*/ f39 1 2"/>
              <a:gd name="f42" fmla="*/ f40 1 2"/>
              <a:gd name="f43" fmla="*/ f39 f7 1"/>
              <a:gd name="f44" fmla="*/ f40 73490 1"/>
              <a:gd name="f45" fmla="+- f6 f41 0"/>
              <a:gd name="f46" fmla="+- f6 f42 0"/>
              <a:gd name="f47" fmla="*/ f43 1 200000"/>
              <a:gd name="f48" fmla="*/ f44 1 200000"/>
              <a:gd name="f49" fmla="+- f45 0 f47"/>
              <a:gd name="f50" fmla="+- f45 f47 0"/>
              <a:gd name="f51" fmla="+- f46 0 f48"/>
              <a:gd name="f52" fmla="+- f46 f48 0"/>
              <a:gd name="f53" fmla="*/ f45 f34 1"/>
              <a:gd name="f54" fmla="*/ f46 f34 1"/>
              <a:gd name="f55" fmla="*/ f51 f34 1"/>
              <a:gd name="f56" fmla="*/ f49 f34 1"/>
              <a:gd name="f57" fmla="*/ f52 f34 1"/>
              <a:gd name="f58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7" y="f53"/>
              </a:cxn>
              <a:cxn ang="f31">
                <a:pos x="f54" y="f58"/>
              </a:cxn>
              <a:cxn ang="f32">
                <a:pos x="f55" y="f53"/>
              </a:cxn>
              <a:cxn ang="f33">
                <a:pos x="f54" y="f56"/>
              </a:cxn>
            </a:cxnLst>
            <a:rect l="f55" t="f56" r="f57" b="f58"/>
            <a:pathLst>
              <a:path>
                <a:moveTo>
                  <a:pt x="f55" y="f56"/>
                </a:moveTo>
                <a:lnTo>
                  <a:pt x="f57" y="f56"/>
                </a:lnTo>
                <a:lnTo>
                  <a:pt x="f57" y="f58"/>
                </a:lnTo>
                <a:lnTo>
                  <a:pt x="f55" y="f58"/>
                </a:lnTo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9" name="Straight Connector 21"/>
          <p:cNvCxnSpPr>
            <a:stCxn id="18" idx="6"/>
          </p:cNvCxnSpPr>
          <p:nvPr/>
        </p:nvCxnSpPr>
        <p:spPr>
          <a:xfrm flipH="1" flipV="1">
            <a:off x="4182291" y="1029806"/>
            <a:ext cx="10" cy="67522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" name="Straight Connector 24"/>
          <p:cNvCxnSpPr/>
          <p:nvPr/>
        </p:nvCxnSpPr>
        <p:spPr>
          <a:xfrm>
            <a:off x="4174894" y="5596374"/>
            <a:ext cx="0" cy="70179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1" name="Rectangle 25"/>
          <p:cNvSpPr/>
          <p:nvPr/>
        </p:nvSpPr>
        <p:spPr>
          <a:xfrm>
            <a:off x="4718477" y="3098307"/>
            <a:ext cx="6637080" cy="1396115"/>
          </a:xfrm>
          <a:prstGeom prst="rect">
            <a:avLst/>
          </a:pr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Minus Sign 26"/>
          <p:cNvSpPr/>
          <p:nvPr/>
        </p:nvSpPr>
        <p:spPr>
          <a:xfrm rot="5400013">
            <a:off x="4712104" y="3430335"/>
            <a:ext cx="1269507" cy="7584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3520"/>
              <a:gd name="f8" fmla="+- 0 0 -90"/>
              <a:gd name="f9" fmla="+- 0 0 -180"/>
              <a:gd name="f10" fmla="+- 0 0 -270"/>
              <a:gd name="f11" fmla="+- 0 0 -36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+- f38 0 f6"/>
              <a:gd name="f40" fmla="+- f37 0 f6"/>
              <a:gd name="f41" fmla="*/ f39 1 2"/>
              <a:gd name="f42" fmla="*/ f40 1 2"/>
              <a:gd name="f43" fmla="*/ f39 f7 1"/>
              <a:gd name="f44" fmla="*/ f40 73490 1"/>
              <a:gd name="f45" fmla="+- f6 f41 0"/>
              <a:gd name="f46" fmla="+- f6 f42 0"/>
              <a:gd name="f47" fmla="*/ f43 1 200000"/>
              <a:gd name="f48" fmla="*/ f44 1 200000"/>
              <a:gd name="f49" fmla="+- f45 0 f47"/>
              <a:gd name="f50" fmla="+- f45 f47 0"/>
              <a:gd name="f51" fmla="+- f46 0 f48"/>
              <a:gd name="f52" fmla="+- f46 f48 0"/>
              <a:gd name="f53" fmla="*/ f45 f34 1"/>
              <a:gd name="f54" fmla="*/ f46 f34 1"/>
              <a:gd name="f55" fmla="*/ f51 f34 1"/>
              <a:gd name="f56" fmla="*/ f49 f34 1"/>
              <a:gd name="f57" fmla="*/ f52 f34 1"/>
              <a:gd name="f58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7" y="f53"/>
              </a:cxn>
              <a:cxn ang="f31">
                <a:pos x="f54" y="f58"/>
              </a:cxn>
              <a:cxn ang="f32">
                <a:pos x="f55" y="f53"/>
              </a:cxn>
              <a:cxn ang="f33">
                <a:pos x="f54" y="f56"/>
              </a:cxn>
            </a:cxnLst>
            <a:rect l="f55" t="f56" r="f57" b="f58"/>
            <a:pathLst>
              <a:path>
                <a:moveTo>
                  <a:pt x="f55" y="f56"/>
                </a:moveTo>
                <a:lnTo>
                  <a:pt x="f57" y="f56"/>
                </a:lnTo>
                <a:lnTo>
                  <a:pt x="f57" y="f58"/>
                </a:lnTo>
                <a:lnTo>
                  <a:pt x="f55" y="f58"/>
                </a:lnTo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3" name="Straight Connector 28"/>
          <p:cNvCxnSpPr>
            <a:endCxn id="22" idx="6"/>
          </p:cNvCxnSpPr>
          <p:nvPr/>
        </p:nvCxnSpPr>
        <p:spPr>
          <a:xfrm>
            <a:off x="5331665" y="1049045"/>
            <a:ext cx="15197" cy="229403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4" name="Straight Connector 30"/>
          <p:cNvCxnSpPr/>
          <p:nvPr/>
        </p:nvCxnSpPr>
        <p:spPr>
          <a:xfrm flipH="1">
            <a:off x="5350620" y="4295211"/>
            <a:ext cx="7608" cy="200295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5" name="Rectangle: Rounded Corners 31"/>
          <p:cNvSpPr/>
          <p:nvPr/>
        </p:nvSpPr>
        <p:spPr>
          <a:xfrm>
            <a:off x="6225390" y="3395176"/>
            <a:ext cx="2132271" cy="85788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Cloud 32"/>
          <p:cNvSpPr/>
          <p:nvPr/>
        </p:nvSpPr>
        <p:spPr>
          <a:xfrm>
            <a:off x="5883057" y="1464813"/>
            <a:ext cx="3156975" cy="12695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7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55" y="1629003"/>
            <a:ext cx="547743" cy="5016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471" y="1646806"/>
            <a:ext cx="547743" cy="4838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457" y="2036121"/>
            <a:ext cx="504986" cy="503148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0" name="Connector: Curved 41"/>
          <p:cNvCxnSpPr/>
          <p:nvPr/>
        </p:nvCxnSpPr>
        <p:spPr>
          <a:xfrm flipV="1">
            <a:off x="6743818" y="1763658"/>
            <a:ext cx="1089389" cy="107314"/>
          </a:xfrm>
          <a:prstGeom prst="curved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1" name="Connector: Curved 47"/>
          <p:cNvCxnSpPr>
            <a:stCxn id="29" idx="3"/>
          </p:cNvCxnSpPr>
          <p:nvPr/>
        </p:nvCxnSpPr>
        <p:spPr>
          <a:xfrm flipV="1">
            <a:off x="7670444" y="1951786"/>
            <a:ext cx="257312" cy="335914"/>
          </a:xfrm>
          <a:prstGeom prst="curved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32" name="TextBox 51"/>
          <p:cNvSpPr txBox="1"/>
          <p:nvPr/>
        </p:nvSpPr>
        <p:spPr>
          <a:xfrm>
            <a:off x="6973287" y="1579644"/>
            <a:ext cx="849916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Social Graph</a:t>
            </a:r>
          </a:p>
        </p:txBody>
      </p:sp>
      <p:sp>
        <p:nvSpPr>
          <p:cNvPr id="33" name="TextBox 52"/>
          <p:cNvSpPr txBox="1"/>
          <p:nvPr/>
        </p:nvSpPr>
        <p:spPr>
          <a:xfrm>
            <a:off x="6384395" y="2079665"/>
            <a:ext cx="394664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Bob</a:t>
            </a:r>
          </a:p>
        </p:txBody>
      </p:sp>
      <p:sp>
        <p:nvSpPr>
          <p:cNvPr id="34" name="TextBox 53"/>
          <p:cNvSpPr txBox="1"/>
          <p:nvPr/>
        </p:nvSpPr>
        <p:spPr>
          <a:xfrm>
            <a:off x="7906515" y="2000871"/>
            <a:ext cx="445952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Alois</a:t>
            </a:r>
          </a:p>
        </p:txBody>
      </p:sp>
      <p:sp>
        <p:nvSpPr>
          <p:cNvPr id="35" name="TextBox 54"/>
          <p:cNvSpPr txBox="1"/>
          <p:nvPr/>
        </p:nvSpPr>
        <p:spPr>
          <a:xfrm>
            <a:off x="7252106" y="2444703"/>
            <a:ext cx="442752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Alice</a:t>
            </a:r>
          </a:p>
        </p:txBody>
      </p:sp>
      <p:cxnSp>
        <p:nvCxnSpPr>
          <p:cNvPr id="36" name="Straight Connector 56"/>
          <p:cNvCxnSpPr/>
          <p:nvPr/>
        </p:nvCxnSpPr>
        <p:spPr>
          <a:xfrm flipV="1">
            <a:off x="6834326" y="1057979"/>
            <a:ext cx="0" cy="58439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7" name="Straight Connector 57"/>
          <p:cNvCxnSpPr/>
          <p:nvPr/>
        </p:nvCxnSpPr>
        <p:spPr>
          <a:xfrm flipH="1" flipV="1">
            <a:off x="8237754" y="1038686"/>
            <a:ext cx="7865" cy="48123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8" name="Straight Connector 61"/>
          <p:cNvCxnSpPr/>
          <p:nvPr/>
        </p:nvCxnSpPr>
        <p:spPr>
          <a:xfrm flipV="1">
            <a:off x="8251643" y="2595368"/>
            <a:ext cx="0" cy="48073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9" name="Straight Connector 62"/>
          <p:cNvCxnSpPr/>
          <p:nvPr/>
        </p:nvCxnSpPr>
        <p:spPr>
          <a:xfrm flipH="1" flipV="1">
            <a:off x="6692420" y="2641527"/>
            <a:ext cx="22055" cy="47494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40" name="Minus Sign 64"/>
          <p:cNvSpPr/>
          <p:nvPr/>
        </p:nvSpPr>
        <p:spPr>
          <a:xfrm rot="5400013">
            <a:off x="9835999" y="3471556"/>
            <a:ext cx="1269507" cy="7584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3520"/>
              <a:gd name="f8" fmla="+- 0 0 -90"/>
              <a:gd name="f9" fmla="+- 0 0 -180"/>
              <a:gd name="f10" fmla="+- 0 0 -270"/>
              <a:gd name="f11" fmla="+- 0 0 -36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+- f38 0 f6"/>
              <a:gd name="f40" fmla="+- f37 0 f6"/>
              <a:gd name="f41" fmla="*/ f39 1 2"/>
              <a:gd name="f42" fmla="*/ f40 1 2"/>
              <a:gd name="f43" fmla="*/ f39 f7 1"/>
              <a:gd name="f44" fmla="*/ f40 73490 1"/>
              <a:gd name="f45" fmla="+- f6 f41 0"/>
              <a:gd name="f46" fmla="+- f6 f42 0"/>
              <a:gd name="f47" fmla="*/ f43 1 200000"/>
              <a:gd name="f48" fmla="*/ f44 1 200000"/>
              <a:gd name="f49" fmla="+- f45 0 f47"/>
              <a:gd name="f50" fmla="+- f45 f47 0"/>
              <a:gd name="f51" fmla="+- f46 0 f48"/>
              <a:gd name="f52" fmla="+- f46 f48 0"/>
              <a:gd name="f53" fmla="*/ f45 f34 1"/>
              <a:gd name="f54" fmla="*/ f46 f34 1"/>
              <a:gd name="f55" fmla="*/ f51 f34 1"/>
              <a:gd name="f56" fmla="*/ f49 f34 1"/>
              <a:gd name="f57" fmla="*/ f52 f34 1"/>
              <a:gd name="f58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7" y="f53"/>
              </a:cxn>
              <a:cxn ang="f31">
                <a:pos x="f54" y="f58"/>
              </a:cxn>
              <a:cxn ang="f32">
                <a:pos x="f55" y="f53"/>
              </a:cxn>
              <a:cxn ang="f33">
                <a:pos x="f54" y="f56"/>
              </a:cxn>
            </a:cxnLst>
            <a:rect l="f55" t="f56" r="f57" b="f58"/>
            <a:pathLst>
              <a:path>
                <a:moveTo>
                  <a:pt x="f55" y="f56"/>
                </a:moveTo>
                <a:lnTo>
                  <a:pt x="f57" y="f56"/>
                </a:lnTo>
                <a:lnTo>
                  <a:pt x="f57" y="f58"/>
                </a:lnTo>
                <a:lnTo>
                  <a:pt x="f55" y="f58"/>
                </a:lnTo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1" name="Rectangle 65"/>
          <p:cNvSpPr/>
          <p:nvPr/>
        </p:nvSpPr>
        <p:spPr>
          <a:xfrm>
            <a:off x="9534659" y="284085"/>
            <a:ext cx="1820899" cy="852257"/>
          </a:xfrm>
          <a:prstGeom prst="rect">
            <a:avLst/>
          </a:pr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Rectangle: Rounded Corners 66"/>
          <p:cNvSpPr/>
          <p:nvPr/>
        </p:nvSpPr>
        <p:spPr>
          <a:xfrm>
            <a:off x="9681667" y="372864"/>
            <a:ext cx="1459803" cy="65695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Bob’s Profile</a:t>
            </a:r>
          </a:p>
        </p:txBody>
      </p:sp>
      <p:cxnSp>
        <p:nvCxnSpPr>
          <p:cNvPr id="43" name="Straight Connector 67"/>
          <p:cNvCxnSpPr/>
          <p:nvPr/>
        </p:nvCxnSpPr>
        <p:spPr>
          <a:xfrm>
            <a:off x="10412483" y="1032650"/>
            <a:ext cx="50493" cy="235165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4" name="Straight Connector 69"/>
          <p:cNvCxnSpPr/>
          <p:nvPr/>
        </p:nvCxnSpPr>
        <p:spPr>
          <a:xfrm>
            <a:off x="10470757" y="4295211"/>
            <a:ext cx="0" cy="210721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45" name="Rectangle 73"/>
          <p:cNvSpPr/>
          <p:nvPr/>
        </p:nvSpPr>
        <p:spPr>
          <a:xfrm>
            <a:off x="7458769" y="3532464"/>
            <a:ext cx="678265" cy="115406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exponent</a:t>
            </a:r>
          </a:p>
        </p:txBody>
      </p:sp>
      <p:sp>
        <p:nvSpPr>
          <p:cNvPr id="46" name="Rectangle 75"/>
          <p:cNvSpPr/>
          <p:nvPr/>
        </p:nvSpPr>
        <p:spPr>
          <a:xfrm>
            <a:off x="7473482" y="3900574"/>
            <a:ext cx="678265" cy="115406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Modulus</a:t>
            </a:r>
          </a:p>
        </p:txBody>
      </p:sp>
      <p:sp>
        <p:nvSpPr>
          <p:cNvPr id="47" name="TextBox 76"/>
          <p:cNvSpPr txBox="1"/>
          <p:nvPr/>
        </p:nvSpPr>
        <p:spPr>
          <a:xfrm>
            <a:off x="7043220" y="3098307"/>
            <a:ext cx="1298749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WebID Verification</a:t>
            </a:r>
          </a:p>
        </p:txBody>
      </p:sp>
      <p:sp>
        <p:nvSpPr>
          <p:cNvPr id="48" name="Oval 77"/>
          <p:cNvSpPr/>
          <p:nvPr/>
        </p:nvSpPr>
        <p:spPr>
          <a:xfrm>
            <a:off x="7043220" y="3726399"/>
            <a:ext cx="45720" cy="1065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49" name="Connector: Curved 79"/>
          <p:cNvCxnSpPr>
            <a:stCxn id="48" idx="7"/>
            <a:endCxn id="45" idx="1"/>
          </p:cNvCxnSpPr>
          <p:nvPr/>
        </p:nvCxnSpPr>
        <p:spPr>
          <a:xfrm rot="5400000" flipH="1" flipV="1">
            <a:off x="7194590" y="3477822"/>
            <a:ext cx="151833" cy="376525"/>
          </a:xfrm>
          <a:prstGeom prst="curvedConnector2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0" name="Connector: Curved 81"/>
          <p:cNvCxnSpPr>
            <a:stCxn id="48" idx="2"/>
            <a:endCxn id="46" idx="1"/>
          </p:cNvCxnSpPr>
          <p:nvPr/>
        </p:nvCxnSpPr>
        <p:spPr>
          <a:xfrm rot="16200000" flipH="1">
            <a:off x="7207106" y="3691900"/>
            <a:ext cx="125351" cy="407402"/>
          </a:xfrm>
          <a:prstGeom prst="curvedConnector2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51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86" y="3621280"/>
            <a:ext cx="547743" cy="50163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2" name="Connector: Curved 85"/>
          <p:cNvCxnSpPr>
            <a:stCxn id="51" idx="0"/>
            <a:endCxn id="48" idx="4"/>
          </p:cNvCxnSpPr>
          <p:nvPr/>
        </p:nvCxnSpPr>
        <p:spPr>
          <a:xfrm rot="16200000" flipH="1">
            <a:off x="6733427" y="3425511"/>
            <a:ext cx="120720" cy="512258"/>
          </a:xfrm>
          <a:prstGeom prst="curvedConnector3">
            <a:avLst>
              <a:gd name="adj1" fmla="val -189364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3" name="Straight Arrow Connector 89"/>
          <p:cNvCxnSpPr/>
          <p:nvPr/>
        </p:nvCxnSpPr>
        <p:spPr>
          <a:xfrm>
            <a:off x="1232876" y="1291059"/>
            <a:ext cx="1541623" cy="1364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54" name="TextBox 90"/>
          <p:cNvSpPr txBox="1"/>
          <p:nvPr/>
        </p:nvSpPr>
        <p:spPr>
          <a:xfrm>
            <a:off x="1623773" y="1259723"/>
            <a:ext cx="705642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lvl="0" hangingPunct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kern="1200" dirty="0"/>
              <a:t>TLS setup</a:t>
            </a:r>
          </a:p>
        </p:txBody>
      </p:sp>
      <p:cxnSp>
        <p:nvCxnSpPr>
          <p:cNvPr id="55" name="Straight Connector 94"/>
          <p:cNvCxnSpPr/>
          <p:nvPr/>
        </p:nvCxnSpPr>
        <p:spPr>
          <a:xfrm>
            <a:off x="1358286" y="1951786"/>
            <a:ext cx="2824005" cy="0"/>
          </a:xfrm>
          <a:prstGeom prst="straightConnector1">
            <a:avLst/>
          </a:prstGeom>
          <a:noFill/>
          <a:ln w="19046" cap="flat">
            <a:solidFill>
              <a:srgbClr val="FFC000"/>
            </a:solidFill>
            <a:prstDash val="solid"/>
            <a:miter/>
          </a:ln>
        </p:spPr>
      </p:cxnSp>
      <p:cxnSp>
        <p:nvCxnSpPr>
          <p:cNvPr id="56" name="Straight Connector 97"/>
          <p:cNvCxnSpPr/>
          <p:nvPr/>
        </p:nvCxnSpPr>
        <p:spPr>
          <a:xfrm>
            <a:off x="4182291" y="1951786"/>
            <a:ext cx="4682" cy="3449996"/>
          </a:xfrm>
          <a:prstGeom prst="straightConnector1">
            <a:avLst/>
          </a:prstGeom>
          <a:noFill/>
          <a:ln w="19046" cap="flat">
            <a:solidFill>
              <a:srgbClr val="FFC000"/>
            </a:solidFill>
            <a:prstDash val="solid"/>
            <a:miter/>
          </a:ln>
        </p:spPr>
      </p:cxnSp>
      <p:cxnSp>
        <p:nvCxnSpPr>
          <p:cNvPr id="57" name="Straight Connector 99"/>
          <p:cNvCxnSpPr/>
          <p:nvPr/>
        </p:nvCxnSpPr>
        <p:spPr>
          <a:xfrm flipH="1">
            <a:off x="6779059" y="4494422"/>
            <a:ext cx="20748" cy="177253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58" name="Straight Connector 100"/>
          <p:cNvCxnSpPr>
            <a:endCxn id="59" idx="6"/>
          </p:cNvCxnSpPr>
          <p:nvPr/>
        </p:nvCxnSpPr>
        <p:spPr>
          <a:xfrm>
            <a:off x="8282018" y="4529682"/>
            <a:ext cx="4" cy="46531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59" name="Minus Sign 102"/>
          <p:cNvSpPr/>
          <p:nvPr/>
        </p:nvSpPr>
        <p:spPr>
          <a:xfrm rot="5400013">
            <a:off x="7702925" y="5041341"/>
            <a:ext cx="1158189" cy="7584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3520"/>
              <a:gd name="f8" fmla="+- 0 0 -90"/>
              <a:gd name="f9" fmla="+- 0 0 -180"/>
              <a:gd name="f10" fmla="+- 0 0 -270"/>
              <a:gd name="f11" fmla="+- 0 0 -36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+- f38 0 f6"/>
              <a:gd name="f40" fmla="+- f37 0 f6"/>
              <a:gd name="f41" fmla="*/ f39 1 2"/>
              <a:gd name="f42" fmla="*/ f40 1 2"/>
              <a:gd name="f43" fmla="*/ f39 f7 1"/>
              <a:gd name="f44" fmla="*/ f40 73490 1"/>
              <a:gd name="f45" fmla="+- f6 f41 0"/>
              <a:gd name="f46" fmla="+- f6 f42 0"/>
              <a:gd name="f47" fmla="*/ f43 1 200000"/>
              <a:gd name="f48" fmla="*/ f44 1 200000"/>
              <a:gd name="f49" fmla="+- f45 0 f47"/>
              <a:gd name="f50" fmla="+- f45 f47 0"/>
              <a:gd name="f51" fmla="+- f46 0 f48"/>
              <a:gd name="f52" fmla="+- f46 f48 0"/>
              <a:gd name="f53" fmla="*/ f45 f34 1"/>
              <a:gd name="f54" fmla="*/ f46 f34 1"/>
              <a:gd name="f55" fmla="*/ f51 f34 1"/>
              <a:gd name="f56" fmla="*/ f49 f34 1"/>
              <a:gd name="f57" fmla="*/ f52 f34 1"/>
              <a:gd name="f58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7" y="f53"/>
              </a:cxn>
              <a:cxn ang="f31">
                <a:pos x="f54" y="f58"/>
              </a:cxn>
              <a:cxn ang="f32">
                <a:pos x="f55" y="f53"/>
              </a:cxn>
              <a:cxn ang="f33">
                <a:pos x="f54" y="f56"/>
              </a:cxn>
            </a:cxnLst>
            <a:rect l="f55" t="f56" r="f57" b="f58"/>
            <a:pathLst>
              <a:path>
                <a:moveTo>
                  <a:pt x="f55" y="f56"/>
                </a:moveTo>
                <a:lnTo>
                  <a:pt x="f57" y="f56"/>
                </a:lnTo>
                <a:lnTo>
                  <a:pt x="f57" y="f58"/>
                </a:lnTo>
                <a:lnTo>
                  <a:pt x="f55" y="f58"/>
                </a:lnTo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0" name="Straight Connector 104"/>
          <p:cNvCxnSpPr>
            <a:stCxn id="59" idx="4"/>
          </p:cNvCxnSpPr>
          <p:nvPr/>
        </p:nvCxnSpPr>
        <p:spPr>
          <a:xfrm flipH="1">
            <a:off x="8272076" y="5846151"/>
            <a:ext cx="9942" cy="44140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1" name="Straight Connector 111"/>
          <p:cNvCxnSpPr>
            <a:endCxn id="59" idx="5"/>
          </p:cNvCxnSpPr>
          <p:nvPr/>
        </p:nvCxnSpPr>
        <p:spPr>
          <a:xfrm>
            <a:off x="4189537" y="5399329"/>
            <a:ext cx="4003287" cy="21246"/>
          </a:xfrm>
          <a:prstGeom prst="straightConnector1">
            <a:avLst/>
          </a:prstGeom>
          <a:noFill/>
          <a:ln w="19046" cap="flat">
            <a:solidFill>
              <a:srgbClr val="FFC000"/>
            </a:solidFill>
            <a:prstDash val="solid"/>
            <a:miter/>
          </a:ln>
        </p:spPr>
      </p:cxnSp>
      <p:cxnSp>
        <p:nvCxnSpPr>
          <p:cNvPr id="62" name="Straight Arrow Connector 118"/>
          <p:cNvCxnSpPr/>
          <p:nvPr/>
        </p:nvCxnSpPr>
        <p:spPr>
          <a:xfrm flipH="1">
            <a:off x="1257320" y="5596374"/>
            <a:ext cx="6935504" cy="25815"/>
          </a:xfrm>
          <a:prstGeom prst="straightConnector1">
            <a:avLst/>
          </a:prstGeom>
          <a:noFill/>
          <a:ln w="19046" cap="flat">
            <a:solidFill>
              <a:srgbClr val="FFC000"/>
            </a:solidFill>
            <a:prstDash val="solid"/>
            <a:miter/>
            <a:tailEnd type="arrow"/>
          </a:ln>
        </p:spPr>
      </p:cxnSp>
      <p:cxnSp>
        <p:nvCxnSpPr>
          <p:cNvPr id="63" name="Straight Connector 121"/>
          <p:cNvCxnSpPr/>
          <p:nvPr/>
        </p:nvCxnSpPr>
        <p:spPr>
          <a:xfrm>
            <a:off x="4287914" y="3429000"/>
            <a:ext cx="1043751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4" name="Straight Arrow Connector 125"/>
          <p:cNvCxnSpPr/>
          <p:nvPr/>
        </p:nvCxnSpPr>
        <p:spPr>
          <a:xfrm flipH="1">
            <a:off x="4287914" y="4122919"/>
            <a:ext cx="1070314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65" name="Straight Connector 128"/>
          <p:cNvCxnSpPr/>
          <p:nvPr/>
        </p:nvCxnSpPr>
        <p:spPr>
          <a:xfrm>
            <a:off x="5339263" y="3439506"/>
            <a:ext cx="11357" cy="67290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6" name="Straight Connector 132"/>
          <p:cNvCxnSpPr/>
          <p:nvPr/>
        </p:nvCxnSpPr>
        <p:spPr>
          <a:xfrm>
            <a:off x="8357661" y="3555507"/>
            <a:ext cx="2113096" cy="3466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7" name="Straight Connector 133"/>
          <p:cNvCxnSpPr/>
          <p:nvPr/>
        </p:nvCxnSpPr>
        <p:spPr>
          <a:xfrm>
            <a:off x="8341970" y="3929643"/>
            <a:ext cx="2113105" cy="3466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8" name="Straight Connector 137"/>
          <p:cNvCxnSpPr/>
          <p:nvPr/>
        </p:nvCxnSpPr>
        <p:spPr>
          <a:xfrm flipH="1">
            <a:off x="10455075" y="3572835"/>
            <a:ext cx="7901" cy="39147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9" name="Connector: Elbow 144"/>
          <p:cNvCxnSpPr/>
          <p:nvPr/>
        </p:nvCxnSpPr>
        <p:spPr>
          <a:xfrm flipV="1">
            <a:off x="1251749" y="2653543"/>
            <a:ext cx="2812630" cy="141402"/>
          </a:xfrm>
          <a:prstGeom prst="bentConnector3">
            <a:avLst/>
          </a:prstGeom>
          <a:noFill/>
          <a:ln w="12701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0" name="Connector: Elbow 159"/>
          <p:cNvCxnSpPr>
            <a:endCxn id="18" idx="5"/>
          </p:cNvCxnSpPr>
          <p:nvPr/>
        </p:nvCxnSpPr>
        <p:spPr>
          <a:xfrm>
            <a:off x="1266983" y="3102742"/>
            <a:ext cx="2826109" cy="547926"/>
          </a:xfrm>
          <a:prstGeom prst="bentConnector3">
            <a:avLst/>
          </a:prstGeom>
          <a:noFill/>
          <a:ln w="12701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1" name="Straight Connector 187"/>
          <p:cNvCxnSpPr/>
          <p:nvPr/>
        </p:nvCxnSpPr>
        <p:spPr>
          <a:xfrm>
            <a:off x="1259375" y="2794945"/>
            <a:ext cx="0" cy="303362"/>
          </a:xfrm>
          <a:prstGeom prst="straightConnector1">
            <a:avLst/>
          </a:prstGeom>
          <a:noFill/>
          <a:ln w="12701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2" name="Straight Connector 104"/>
          <p:cNvCxnSpPr/>
          <p:nvPr/>
        </p:nvCxnSpPr>
        <p:spPr>
          <a:xfrm flipH="1">
            <a:off x="8192750" y="5401782"/>
            <a:ext cx="74" cy="222474"/>
          </a:xfrm>
          <a:prstGeom prst="straightConnector1">
            <a:avLst/>
          </a:prstGeom>
          <a:noFill/>
          <a:ln w="19046" cap="flat">
            <a:solidFill>
              <a:srgbClr val="FFC000"/>
            </a:solidFill>
            <a:prstDash val="solid"/>
            <a:miter/>
          </a:ln>
        </p:spPr>
      </p:cxnSp>
      <p:cxnSp>
        <p:nvCxnSpPr>
          <p:cNvPr id="73" name="Straight Connector 112"/>
          <p:cNvCxnSpPr/>
          <p:nvPr/>
        </p:nvCxnSpPr>
        <p:spPr>
          <a:xfrm>
            <a:off x="4287914" y="4691466"/>
            <a:ext cx="1808089" cy="0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4" name="Straight Connector 114"/>
          <p:cNvCxnSpPr/>
          <p:nvPr/>
        </p:nvCxnSpPr>
        <p:spPr>
          <a:xfrm>
            <a:off x="6096003" y="4691466"/>
            <a:ext cx="0" cy="325279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5" name="Straight Arrow Connector 116"/>
          <p:cNvCxnSpPr/>
          <p:nvPr/>
        </p:nvCxnSpPr>
        <p:spPr>
          <a:xfrm flipH="1">
            <a:off x="4287914" y="5016745"/>
            <a:ext cx="1808089" cy="0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76" name="TextBox 118"/>
          <p:cNvSpPr txBox="1"/>
          <p:nvPr/>
        </p:nvSpPr>
        <p:spPr>
          <a:xfrm>
            <a:off x="4473354" y="4496507"/>
            <a:ext cx="91884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Authorization</a:t>
            </a:r>
          </a:p>
        </p:txBody>
      </p:sp>
      <p:cxnSp>
        <p:nvCxnSpPr>
          <p:cNvPr id="77" name="Straight Connector 120"/>
          <p:cNvCxnSpPr>
            <a:endCxn id="27" idx="1"/>
          </p:cNvCxnSpPr>
          <p:nvPr/>
        </p:nvCxnSpPr>
        <p:spPr>
          <a:xfrm>
            <a:off x="4287914" y="1864644"/>
            <a:ext cx="2017541" cy="15179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8" name="Straight Connector 123"/>
          <p:cNvCxnSpPr>
            <a:stCxn id="27" idx="1"/>
          </p:cNvCxnSpPr>
          <p:nvPr/>
        </p:nvCxnSpPr>
        <p:spPr>
          <a:xfrm flipH="1">
            <a:off x="6304157" y="1879823"/>
            <a:ext cx="1298" cy="446063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9" name="Straight Arrow Connector 125"/>
          <p:cNvCxnSpPr/>
          <p:nvPr/>
        </p:nvCxnSpPr>
        <p:spPr>
          <a:xfrm flipH="1">
            <a:off x="4235738" y="2322374"/>
            <a:ext cx="2061396" cy="18773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80" name="TextBox 128"/>
          <p:cNvSpPr txBox="1"/>
          <p:nvPr/>
        </p:nvSpPr>
        <p:spPr>
          <a:xfrm>
            <a:off x="4636099" y="1558393"/>
            <a:ext cx="1274710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Access Control check</a:t>
            </a:r>
          </a:p>
        </p:txBody>
      </p:sp>
      <p:sp>
        <p:nvSpPr>
          <p:cNvPr id="81" name="Oval 129"/>
          <p:cNvSpPr/>
          <p:nvPr/>
        </p:nvSpPr>
        <p:spPr>
          <a:xfrm>
            <a:off x="661751" y="1162705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82" name="Oval 130"/>
          <p:cNvSpPr/>
          <p:nvPr/>
        </p:nvSpPr>
        <p:spPr>
          <a:xfrm>
            <a:off x="692155" y="1826285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83" name="Oval 131"/>
          <p:cNvSpPr/>
          <p:nvPr/>
        </p:nvSpPr>
        <p:spPr>
          <a:xfrm>
            <a:off x="4510607" y="1940914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84" name="Oval 133"/>
          <p:cNvSpPr/>
          <p:nvPr/>
        </p:nvSpPr>
        <p:spPr>
          <a:xfrm>
            <a:off x="3185888" y="3082350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4</a:t>
            </a:r>
          </a:p>
        </p:txBody>
      </p:sp>
      <p:sp>
        <p:nvSpPr>
          <p:cNvPr id="85" name="Oval 134"/>
          <p:cNvSpPr/>
          <p:nvPr/>
        </p:nvSpPr>
        <p:spPr>
          <a:xfrm>
            <a:off x="4818860" y="3648821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5</a:t>
            </a:r>
          </a:p>
        </p:txBody>
      </p:sp>
      <p:sp>
        <p:nvSpPr>
          <p:cNvPr id="86" name="Oval 135"/>
          <p:cNvSpPr/>
          <p:nvPr/>
        </p:nvSpPr>
        <p:spPr>
          <a:xfrm>
            <a:off x="5475335" y="4719492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7</a:t>
            </a:r>
          </a:p>
        </p:txBody>
      </p:sp>
      <p:sp>
        <p:nvSpPr>
          <p:cNvPr id="87" name="Oval 136"/>
          <p:cNvSpPr/>
          <p:nvPr/>
        </p:nvSpPr>
        <p:spPr>
          <a:xfrm>
            <a:off x="9568473" y="3631557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6</a:t>
            </a:r>
          </a:p>
        </p:txBody>
      </p:sp>
      <p:sp>
        <p:nvSpPr>
          <p:cNvPr id="88" name="Oval 137"/>
          <p:cNvSpPr/>
          <p:nvPr/>
        </p:nvSpPr>
        <p:spPr>
          <a:xfrm>
            <a:off x="8607347" y="5347347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8</a:t>
            </a:r>
          </a:p>
        </p:txBody>
      </p:sp>
      <p:cxnSp>
        <p:nvCxnSpPr>
          <p:cNvPr id="89" name="Straight Connector 141"/>
          <p:cNvCxnSpPr/>
          <p:nvPr/>
        </p:nvCxnSpPr>
        <p:spPr>
          <a:xfrm>
            <a:off x="5456810" y="3532464"/>
            <a:ext cx="768580" cy="0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90" name="Straight Arrow Connector 143"/>
          <p:cNvCxnSpPr/>
          <p:nvPr/>
        </p:nvCxnSpPr>
        <p:spPr>
          <a:xfrm flipH="1">
            <a:off x="5425354" y="3984671"/>
            <a:ext cx="800036" cy="0"/>
          </a:xfrm>
          <a:prstGeom prst="straightConnector1">
            <a:avLst/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" name="Rectangle 1"/>
          <p:cNvSpPr/>
          <p:nvPr/>
        </p:nvSpPr>
        <p:spPr>
          <a:xfrm>
            <a:off x="5997980" y="6238500"/>
            <a:ext cx="605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www.w3.org/2005/Incubator/webid/spec/tls/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372173" y="2277992"/>
            <a:ext cx="13550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dirty="0">
                <a:solidFill>
                  <a:schemeClr val="accent6"/>
                </a:solidFill>
              </a:rPr>
              <a:t>TLS </a:t>
            </a:r>
            <a:r>
              <a:rPr lang="en-US" sz="1500" b="1" dirty="0" smtClean="0">
                <a:solidFill>
                  <a:schemeClr val="accent6"/>
                </a:solidFill>
              </a:rPr>
              <a:t>agent  </a:t>
            </a:r>
          </a:p>
          <a:p>
            <a:pPr hangingPunct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dirty="0" smtClean="0">
                <a:solidFill>
                  <a:schemeClr val="accent6"/>
                </a:solidFill>
              </a:rPr>
              <a:t>cert </a:t>
            </a:r>
            <a:r>
              <a:rPr lang="en-US" sz="1500" b="1" dirty="0" err="1" smtClean="0">
                <a:solidFill>
                  <a:schemeClr val="accent6"/>
                </a:solidFill>
              </a:rPr>
              <a:t>req</a:t>
            </a:r>
            <a:r>
              <a:rPr lang="en-US" sz="1500" b="1" kern="1200" dirty="0" smtClean="0">
                <a:solidFill>
                  <a:schemeClr val="accent6"/>
                </a:solidFill>
              </a:rPr>
              <a:t>  </a:t>
            </a:r>
            <a:r>
              <a:rPr lang="en-US" sz="1500" b="1" dirty="0" smtClean="0">
                <a:solidFill>
                  <a:schemeClr val="accent6"/>
                </a:solidFill>
              </a:rPr>
              <a:t>client</a:t>
            </a:r>
            <a:endParaRPr lang="en-US" sz="1500" b="1" kern="1200" dirty="0">
              <a:solidFill>
                <a:schemeClr val="accent6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446855" y="3112345"/>
            <a:ext cx="105375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 b="1" kern="1200" dirty="0" smtClean="0">
                <a:solidFill>
                  <a:schemeClr val="tx1"/>
                </a:solidFill>
              </a:rPr>
              <a:t>Certificate &amp;</a:t>
            </a:r>
          </a:p>
          <a:p>
            <a:pPr lvl="0" hangingPunct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 b="1" kern="1200" dirty="0" smtClean="0">
                <a:solidFill>
                  <a:schemeClr val="tx1"/>
                </a:solidFill>
              </a:rPr>
              <a:t>private Key </a:t>
            </a:r>
          </a:p>
          <a:p>
            <a:pPr lvl="0" hangingPunct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 b="1" kern="1200" dirty="0" smtClean="0">
                <a:solidFill>
                  <a:schemeClr val="tx1"/>
                </a:solidFill>
              </a:rPr>
              <a:t>verification</a:t>
            </a:r>
            <a:endParaRPr lang="en-US" sz="1300" b="1" kern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48" y="51177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37584" y="27233"/>
            <a:ext cx="1287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1200" dirty="0" smtClean="0"/>
              <a:t>Alice’s Server</a:t>
            </a:r>
            <a:endParaRPr lang="en-US" sz="1600" kern="1200" dirty="0"/>
          </a:p>
        </p:txBody>
      </p:sp>
      <p:sp>
        <p:nvSpPr>
          <p:cNvPr id="92" name="Rectangle 91"/>
          <p:cNvSpPr/>
          <p:nvPr/>
        </p:nvSpPr>
        <p:spPr>
          <a:xfrm>
            <a:off x="9767417" y="5314"/>
            <a:ext cx="1215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1200" dirty="0" smtClean="0"/>
              <a:t>Bob’s </a:t>
            </a:r>
            <a:r>
              <a:rPr lang="en-US" sz="1600" kern="12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5102269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stCxn id="4" idx="2"/>
          </p:cNvCxnSpPr>
          <p:nvPr/>
        </p:nvCxnSpPr>
        <p:spPr>
          <a:xfrm>
            <a:off x="1002396" y="933137"/>
            <a:ext cx="60594" cy="528043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Straight Connector 2"/>
          <p:cNvCxnSpPr/>
          <p:nvPr/>
        </p:nvCxnSpPr>
        <p:spPr>
          <a:xfrm>
            <a:off x="11163622" y="880674"/>
            <a:ext cx="0" cy="533290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/>
          <p:cNvSpPr/>
          <p:nvPr/>
        </p:nvSpPr>
        <p:spPr>
          <a:xfrm>
            <a:off x="534179" y="563807"/>
            <a:ext cx="936434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Alice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6422" y="541774"/>
            <a:ext cx="936434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Bob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85872" y="1222196"/>
            <a:ext cx="10177750" cy="1101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/>
          <p:cNvSpPr/>
          <p:nvPr/>
        </p:nvSpPr>
        <p:spPr>
          <a:xfrm>
            <a:off x="4123770" y="939722"/>
            <a:ext cx="354616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Requested for Bob.com (unauthorized)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5872" y="1648166"/>
            <a:ext cx="1017775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/>
          <p:cNvSpPr/>
          <p:nvPr/>
        </p:nvSpPr>
        <p:spPr>
          <a:xfrm>
            <a:off x="4556678" y="1385106"/>
            <a:ext cx="195919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401 unauthorized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24431" y="3806315"/>
            <a:ext cx="1013919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 10"/>
          <p:cNvSpPr/>
          <p:nvPr/>
        </p:nvSpPr>
        <p:spPr>
          <a:xfrm>
            <a:off x="-147525" y="1911227"/>
            <a:ext cx="1141659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In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4861" y="2238143"/>
            <a:ext cx="5216493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Popup.html - By selected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 provider (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URI)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94188" y="2513981"/>
            <a:ext cx="573907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https://alice.solidtest.space/signIn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=&gt; Authentication via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TLS 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6636" y="2841261"/>
            <a:ext cx="3049233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 to also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signIn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Bob.com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13734" y="3470141"/>
            <a:ext cx="3419526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redirected to 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https://bob.com/res1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3352" y="3890345"/>
            <a:ext cx="5516254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erver of Bob received signed Id token from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alice.solidtest.space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1288" y="4147583"/>
            <a:ext cx="6444393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Bob server controls resource – validates ID token, extraction Alice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URI </a:t>
            </a:r>
          </a:p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Alice is signed In in Bob server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062990" y="5984832"/>
            <a:ext cx="10100632" cy="673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/>
          <p:cNvSpPr/>
          <p:nvPr/>
        </p:nvSpPr>
        <p:spPr>
          <a:xfrm>
            <a:off x="3002398" y="6052153"/>
            <a:ext cx="470673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Bob.com confirms now </a:t>
            </a:r>
            <a:r>
              <a:rPr lang="en-US" sz="1400" b="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lice authorized OIDC provider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3917" y="5659024"/>
            <a:ext cx="180369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400" b="1" dirty="0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400" b="1" dirty="0" err="1" smtClean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extchange</a:t>
            </a: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43886" y="1881"/>
            <a:ext cx="62087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b="1" dirty="0" err="1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b="1" dirty="0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OIDC – Two servers are involved for data Exchange</a:t>
            </a:r>
            <a:endParaRPr lang="en-US" b="1" dirty="0">
              <a:solidFill>
                <a:srgbClr val="00206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52473" y="677272"/>
            <a:ext cx="5214889" cy="650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Direct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rowser request or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AJAX or API Client Request</a:t>
            </a:r>
          </a:p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0504" y="1811616"/>
            <a:ext cx="64633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endParaRPr lang="en-US" sz="14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27258" y="1790842"/>
            <a:ext cx="2210652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Provider Selection</a:t>
            </a:r>
            <a:endParaRPr lang="en-US" sz="16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87548" y="2465667"/>
            <a:ext cx="2406428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Authentication</a:t>
            </a:r>
            <a:endParaRPr lang="en-US" sz="1600" b="1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26904" y="2827262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Concent</a:t>
            </a:r>
            <a:r>
              <a:rPr lang="en-US" sz="1600" b="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2774771" y="3452951"/>
            <a:ext cx="2326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46981" y="4070879"/>
            <a:ext cx="1824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Deriving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URI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73669" y="5643964"/>
            <a:ext cx="2698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WebId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rovider Confirmation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Oval 129"/>
          <p:cNvSpPr/>
          <p:nvPr/>
        </p:nvSpPr>
        <p:spPr>
          <a:xfrm>
            <a:off x="3344454" y="745618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32" name="Oval 130"/>
          <p:cNvSpPr/>
          <p:nvPr/>
        </p:nvSpPr>
        <p:spPr>
          <a:xfrm>
            <a:off x="1914444" y="1803611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33" name="Oval 131"/>
          <p:cNvSpPr/>
          <p:nvPr/>
        </p:nvSpPr>
        <p:spPr>
          <a:xfrm>
            <a:off x="8310551" y="2534543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34" name="Oval 133"/>
          <p:cNvSpPr/>
          <p:nvPr/>
        </p:nvSpPr>
        <p:spPr>
          <a:xfrm>
            <a:off x="2226697" y="2885142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4</a:t>
            </a:r>
          </a:p>
        </p:txBody>
      </p:sp>
      <p:sp>
        <p:nvSpPr>
          <p:cNvPr id="35" name="Oval 134"/>
          <p:cNvSpPr/>
          <p:nvPr/>
        </p:nvSpPr>
        <p:spPr>
          <a:xfrm>
            <a:off x="2443288" y="3516543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5</a:t>
            </a:r>
          </a:p>
        </p:txBody>
      </p:sp>
      <p:sp>
        <p:nvSpPr>
          <p:cNvPr id="36" name="Oval 135"/>
          <p:cNvSpPr/>
          <p:nvPr/>
        </p:nvSpPr>
        <p:spPr>
          <a:xfrm>
            <a:off x="2104515" y="5643964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7</a:t>
            </a:r>
          </a:p>
        </p:txBody>
      </p:sp>
      <p:sp>
        <p:nvSpPr>
          <p:cNvPr id="37" name="Oval 136"/>
          <p:cNvSpPr/>
          <p:nvPr/>
        </p:nvSpPr>
        <p:spPr>
          <a:xfrm>
            <a:off x="2517006" y="4114966"/>
            <a:ext cx="244364" cy="2566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2655" y="76740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17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076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541105" y="341327"/>
            <a:ext cx="1978158" cy="5915244"/>
          </a:xfrm>
          <a:prstGeom prst="rect">
            <a:avLst/>
          </a:pr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95" y="601419"/>
            <a:ext cx="603037" cy="4090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7"/>
          <p:cNvSpPr txBox="1"/>
          <p:nvPr/>
        </p:nvSpPr>
        <p:spPr>
          <a:xfrm>
            <a:off x="1118548" y="355966"/>
            <a:ext cx="95192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Web Agents</a:t>
            </a:r>
          </a:p>
        </p:txBody>
      </p:sp>
      <p:pic>
        <p:nvPicPr>
          <p:cNvPr id="7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542" y="2486107"/>
            <a:ext cx="1062084" cy="704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435" y="843058"/>
            <a:ext cx="1272323" cy="9572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589" y="4314550"/>
            <a:ext cx="1241535" cy="7044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18"/>
          <p:cNvSpPr txBox="1"/>
          <p:nvPr/>
        </p:nvSpPr>
        <p:spPr>
          <a:xfrm>
            <a:off x="9825218" y="1725381"/>
            <a:ext cx="1626973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Enterprise RDBMS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9923617" y="1900616"/>
            <a:ext cx="198860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SQL and/or </a:t>
            </a:r>
            <a:r>
              <a:rPr lang="en-US" sz="1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NoSQL</a:t>
            </a:r>
            <a:endParaRPr lang="en-US" sz="1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9424720" y="3235092"/>
            <a:ext cx="2545067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Web of Docs(www),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Terms(LOD) and Sentences (Semantics)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9893515" y="5204079"/>
            <a:ext cx="168558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Various Web &amp; SOA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Service API’S</a:t>
            </a:r>
          </a:p>
        </p:txBody>
      </p:sp>
      <p:cxnSp>
        <p:nvCxnSpPr>
          <p:cNvPr id="14" name="Connector: Elbow 23"/>
          <p:cNvCxnSpPr/>
          <p:nvPr/>
        </p:nvCxnSpPr>
        <p:spPr>
          <a:xfrm flipV="1">
            <a:off x="8564828" y="1145221"/>
            <a:ext cx="1200607" cy="887938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5" name="Straight Connector 39"/>
          <p:cNvCxnSpPr>
            <a:endCxn id="16" idx="0"/>
          </p:cNvCxnSpPr>
          <p:nvPr/>
        </p:nvCxnSpPr>
        <p:spPr>
          <a:xfrm>
            <a:off x="8564828" y="1992861"/>
            <a:ext cx="21210" cy="68580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6" name="Flowchart: Connector 42"/>
          <p:cNvSpPr/>
          <p:nvPr/>
        </p:nvSpPr>
        <p:spPr>
          <a:xfrm>
            <a:off x="8446459" y="2678670"/>
            <a:ext cx="279157" cy="3271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" name="Connector: Elbow 44"/>
          <p:cNvCxnSpPr/>
          <p:nvPr/>
        </p:nvCxnSpPr>
        <p:spPr>
          <a:xfrm>
            <a:off x="8586042" y="3861785"/>
            <a:ext cx="1239176" cy="90996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8" name="Straight Connector 47"/>
          <p:cNvCxnSpPr/>
          <p:nvPr/>
        </p:nvCxnSpPr>
        <p:spPr>
          <a:xfrm>
            <a:off x="8208395" y="3857350"/>
            <a:ext cx="12326" cy="443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9" name="Straight Connector 50"/>
          <p:cNvCxnSpPr>
            <a:stCxn id="16" idx="2"/>
          </p:cNvCxnSpPr>
          <p:nvPr/>
        </p:nvCxnSpPr>
        <p:spPr>
          <a:xfrm>
            <a:off x="8586042" y="3005779"/>
            <a:ext cx="0" cy="85600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0" name="Straight Arrow Connector 57"/>
          <p:cNvCxnSpPr>
            <a:stCxn id="16" idx="1"/>
          </p:cNvCxnSpPr>
          <p:nvPr/>
        </p:nvCxnSpPr>
        <p:spPr>
          <a:xfrm>
            <a:off x="8725616" y="2842220"/>
            <a:ext cx="1323905" cy="750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1" name="Straight Connector 23"/>
          <p:cNvCxnSpPr>
            <a:stCxn id="16" idx="3"/>
          </p:cNvCxnSpPr>
          <p:nvPr/>
        </p:nvCxnSpPr>
        <p:spPr>
          <a:xfrm flipH="1">
            <a:off x="8165326" y="2842220"/>
            <a:ext cx="28113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22" name="TextBox 24"/>
          <p:cNvSpPr txBox="1"/>
          <p:nvPr/>
        </p:nvSpPr>
        <p:spPr>
          <a:xfrm>
            <a:off x="7684544" y="2474686"/>
            <a:ext cx="794119" cy="9002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HTTP,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ODBC,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JDBC,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ADO.NET ETC</a:t>
            </a:r>
          </a:p>
        </p:txBody>
      </p:sp>
      <p:sp>
        <p:nvSpPr>
          <p:cNvPr id="23" name="Rectangle 32"/>
          <p:cNvSpPr/>
          <p:nvPr/>
        </p:nvSpPr>
        <p:spPr>
          <a:xfrm rot="16200004">
            <a:off x="5091232" y="2860252"/>
            <a:ext cx="3097722" cy="441993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Attribute-based Access Control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(for X and/or Y)</a:t>
            </a:r>
          </a:p>
        </p:txBody>
      </p:sp>
      <p:sp>
        <p:nvSpPr>
          <p:cNvPr id="24" name="Rectangle 33"/>
          <p:cNvSpPr/>
          <p:nvPr/>
        </p:nvSpPr>
        <p:spPr>
          <a:xfrm rot="16200004">
            <a:off x="4666365" y="2909584"/>
            <a:ext cx="3097722" cy="34332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Conceptual Data Layer</a:t>
            </a:r>
          </a:p>
        </p:txBody>
      </p:sp>
      <p:sp>
        <p:nvSpPr>
          <p:cNvPr id="25" name="Rectangle 34"/>
          <p:cNvSpPr/>
          <p:nvPr/>
        </p:nvSpPr>
        <p:spPr>
          <a:xfrm rot="16200004">
            <a:off x="5503074" y="2908665"/>
            <a:ext cx="3097722" cy="345167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Secure Access Layer</a:t>
            </a:r>
          </a:p>
        </p:txBody>
      </p:sp>
      <p:cxnSp>
        <p:nvCxnSpPr>
          <p:cNvPr id="26" name="Straight Arrow Connector 40"/>
          <p:cNvCxnSpPr/>
          <p:nvPr/>
        </p:nvCxnSpPr>
        <p:spPr>
          <a:xfrm flipH="1">
            <a:off x="7224518" y="2849727"/>
            <a:ext cx="460026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7" name="Rectangle 41"/>
          <p:cNvSpPr/>
          <p:nvPr/>
        </p:nvSpPr>
        <p:spPr>
          <a:xfrm>
            <a:off x="4339842" y="1500694"/>
            <a:ext cx="1619237" cy="887937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Authentication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(HTTP, Agent On-Behalf-Of User x)</a:t>
            </a:r>
          </a:p>
        </p:txBody>
      </p:sp>
      <p:sp>
        <p:nvSpPr>
          <p:cNvPr id="28" name="Rectangle 42"/>
          <p:cNvSpPr/>
          <p:nvPr/>
        </p:nvSpPr>
        <p:spPr>
          <a:xfrm>
            <a:off x="4339842" y="2474686"/>
            <a:ext cx="1619237" cy="108027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(Mobile Agent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On-Behalf-Of User Y)</a:t>
            </a:r>
          </a:p>
        </p:txBody>
      </p:sp>
      <p:sp>
        <p:nvSpPr>
          <p:cNvPr id="29" name="Rectangle 43"/>
          <p:cNvSpPr/>
          <p:nvPr/>
        </p:nvSpPr>
        <p:spPr>
          <a:xfrm>
            <a:off x="4358789" y="3627827"/>
            <a:ext cx="1619237" cy="100229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(Other Agent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On-Behalf-Of User X or Y)</a:t>
            </a:r>
          </a:p>
        </p:txBody>
      </p:sp>
      <p:pic>
        <p:nvPicPr>
          <p:cNvPr id="30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606" y="429210"/>
            <a:ext cx="426531" cy="5148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537" y="4942469"/>
            <a:ext cx="540730" cy="52321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2" name="Connector: Elbow 55"/>
          <p:cNvCxnSpPr/>
          <p:nvPr/>
        </p:nvCxnSpPr>
        <p:spPr>
          <a:xfrm rot="10800009" flipV="1">
            <a:off x="2524621" y="636990"/>
            <a:ext cx="914400" cy="810231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33" name="TextBox 57"/>
          <p:cNvSpPr txBox="1"/>
          <p:nvPr/>
        </p:nvSpPr>
        <p:spPr>
          <a:xfrm>
            <a:off x="3329632" y="498375"/>
            <a:ext cx="102829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:has Delegate</a:t>
            </a:r>
          </a:p>
        </p:txBody>
      </p:sp>
      <p:cxnSp>
        <p:nvCxnSpPr>
          <p:cNvPr id="34" name="Straight Connector 59"/>
          <p:cNvCxnSpPr/>
          <p:nvPr/>
        </p:nvCxnSpPr>
        <p:spPr>
          <a:xfrm>
            <a:off x="4373721" y="645036"/>
            <a:ext cx="338959" cy="1067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5" name="Straight Connector 62"/>
          <p:cNvCxnSpPr>
            <a:stCxn id="30" idx="3"/>
          </p:cNvCxnSpPr>
          <p:nvPr/>
        </p:nvCxnSpPr>
        <p:spPr>
          <a:xfrm>
            <a:off x="5120137" y="686622"/>
            <a:ext cx="730157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6" name="TextBox 67"/>
          <p:cNvSpPr txBox="1"/>
          <p:nvPr/>
        </p:nvSpPr>
        <p:spPr>
          <a:xfrm>
            <a:off x="5804044" y="548127"/>
            <a:ext cx="97687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:IdentifiedBy</a:t>
            </a:r>
          </a:p>
        </p:txBody>
      </p:sp>
      <p:cxnSp>
        <p:nvCxnSpPr>
          <p:cNvPr id="37" name="Straight Arrow Connector 70"/>
          <p:cNvCxnSpPr>
            <a:stCxn id="36" idx="3"/>
          </p:cNvCxnSpPr>
          <p:nvPr/>
        </p:nvCxnSpPr>
        <p:spPr>
          <a:xfrm>
            <a:off x="6780916" y="686622"/>
            <a:ext cx="44360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38" name="Straight Arrow Connector 72"/>
          <p:cNvCxnSpPr/>
          <p:nvPr/>
        </p:nvCxnSpPr>
        <p:spPr>
          <a:xfrm>
            <a:off x="2557951" y="3004626"/>
            <a:ext cx="1762150" cy="1019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headEnd type="arrow"/>
            <a:tailEnd type="arrow"/>
          </a:ln>
        </p:spPr>
      </p:cxnSp>
      <p:pic>
        <p:nvPicPr>
          <p:cNvPr id="39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891" y="282659"/>
            <a:ext cx="460025" cy="7277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0" name="TextBox 75"/>
          <p:cNvSpPr txBox="1"/>
          <p:nvPr/>
        </p:nvSpPr>
        <p:spPr>
          <a:xfrm>
            <a:off x="4985327" y="717136"/>
            <a:ext cx="59343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User Y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7196684" y="996046"/>
            <a:ext cx="88491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Profile Doc</a:t>
            </a:r>
          </a:p>
        </p:txBody>
      </p:sp>
      <p:cxnSp>
        <p:nvCxnSpPr>
          <p:cNvPr id="42" name="Connector: Elbow 78"/>
          <p:cNvCxnSpPr/>
          <p:nvPr/>
        </p:nvCxnSpPr>
        <p:spPr>
          <a:xfrm rot="10799991">
            <a:off x="2519272" y="4770131"/>
            <a:ext cx="903967" cy="444718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43" name="TextBox 81"/>
          <p:cNvSpPr txBox="1"/>
          <p:nvPr/>
        </p:nvSpPr>
        <p:spPr>
          <a:xfrm>
            <a:off x="3381131" y="5065574"/>
            <a:ext cx="102829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:has Delegate</a:t>
            </a:r>
          </a:p>
        </p:txBody>
      </p:sp>
      <p:cxnSp>
        <p:nvCxnSpPr>
          <p:cNvPr id="44" name="Straight Connector 82"/>
          <p:cNvCxnSpPr/>
          <p:nvPr/>
        </p:nvCxnSpPr>
        <p:spPr>
          <a:xfrm>
            <a:off x="4430469" y="5208669"/>
            <a:ext cx="458772" cy="1647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5" name="Straight Connector 87"/>
          <p:cNvCxnSpPr>
            <a:stCxn id="31" idx="3"/>
          </p:cNvCxnSpPr>
          <p:nvPr/>
        </p:nvCxnSpPr>
        <p:spPr>
          <a:xfrm>
            <a:off x="5335267" y="5204079"/>
            <a:ext cx="760736" cy="1078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46" name="TextBox 88"/>
          <p:cNvSpPr txBox="1"/>
          <p:nvPr/>
        </p:nvSpPr>
        <p:spPr>
          <a:xfrm>
            <a:off x="5100550" y="5314099"/>
            <a:ext cx="59823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 X</a:t>
            </a:r>
          </a:p>
        </p:txBody>
      </p:sp>
      <p:sp>
        <p:nvSpPr>
          <p:cNvPr id="47" name="Rectangle 89"/>
          <p:cNvSpPr/>
          <p:nvPr/>
        </p:nvSpPr>
        <p:spPr>
          <a:xfrm>
            <a:off x="5999780" y="5065574"/>
            <a:ext cx="97687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:IdentifiedBy</a:t>
            </a:r>
          </a:p>
        </p:txBody>
      </p:sp>
      <p:cxnSp>
        <p:nvCxnSpPr>
          <p:cNvPr id="48" name="Straight Arrow Connector 91"/>
          <p:cNvCxnSpPr>
            <a:stCxn id="47" idx="3"/>
          </p:cNvCxnSpPr>
          <p:nvPr/>
        </p:nvCxnSpPr>
        <p:spPr>
          <a:xfrm>
            <a:off x="6976652" y="5204079"/>
            <a:ext cx="477884" cy="459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49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0529" y="4872654"/>
            <a:ext cx="460025" cy="7277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0" name="TextBox 94"/>
          <p:cNvSpPr txBox="1"/>
          <p:nvPr/>
        </p:nvSpPr>
        <p:spPr>
          <a:xfrm>
            <a:off x="7343427" y="5538785"/>
            <a:ext cx="88491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Profile Doc</a:t>
            </a:r>
          </a:p>
        </p:txBody>
      </p:sp>
      <p:cxnSp>
        <p:nvCxnSpPr>
          <p:cNvPr id="51" name="Connector: Elbow 96"/>
          <p:cNvCxnSpPr/>
          <p:nvPr/>
        </p:nvCxnSpPr>
        <p:spPr>
          <a:xfrm rot="5400013">
            <a:off x="1084341" y="966256"/>
            <a:ext cx="290496" cy="16723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2" name="Connector: Elbow 98"/>
          <p:cNvCxnSpPr/>
          <p:nvPr/>
        </p:nvCxnSpPr>
        <p:spPr>
          <a:xfrm rot="5399996" flipH="1">
            <a:off x="1467341" y="3145668"/>
            <a:ext cx="297665" cy="182331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3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576" y="1563678"/>
            <a:ext cx="258071" cy="469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4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2222" y="1563678"/>
            <a:ext cx="327391" cy="5183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5" name="TextBox 108"/>
          <p:cNvSpPr txBox="1"/>
          <p:nvPr/>
        </p:nvSpPr>
        <p:spPr>
          <a:xfrm>
            <a:off x="1562371" y="1190073"/>
            <a:ext cx="848307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:IdentifiedBy</a:t>
            </a:r>
          </a:p>
        </p:txBody>
      </p:sp>
      <p:sp>
        <p:nvSpPr>
          <p:cNvPr id="56" name="TextBox 109"/>
          <p:cNvSpPr txBox="1"/>
          <p:nvPr/>
        </p:nvSpPr>
        <p:spPr>
          <a:xfrm>
            <a:off x="809957" y="1181432"/>
            <a:ext cx="821058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describedBy</a:t>
            </a:r>
          </a:p>
        </p:txBody>
      </p:sp>
      <p:pic>
        <p:nvPicPr>
          <p:cNvPr id="57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4145" y="2444959"/>
            <a:ext cx="426320" cy="63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8" name="Straight Arrow Connector 113"/>
          <p:cNvCxnSpPr/>
          <p:nvPr/>
        </p:nvCxnSpPr>
        <p:spPr>
          <a:xfrm>
            <a:off x="1144298" y="1375513"/>
            <a:ext cx="0" cy="18251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9" name="Straight Arrow Connector 115"/>
          <p:cNvCxnSpPr/>
          <p:nvPr/>
        </p:nvCxnSpPr>
        <p:spPr>
          <a:xfrm>
            <a:off x="1917441" y="1381283"/>
            <a:ext cx="0" cy="17098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60" name="TextBox 7"/>
          <p:cNvSpPr txBox="1"/>
          <p:nvPr/>
        </p:nvSpPr>
        <p:spPr>
          <a:xfrm>
            <a:off x="1009369" y="2196434"/>
            <a:ext cx="1112934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Mobile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Agents</a:t>
            </a:r>
          </a:p>
        </p:txBody>
      </p:sp>
      <p:cxnSp>
        <p:nvCxnSpPr>
          <p:cNvPr id="61" name="Connector: Elbow 119"/>
          <p:cNvCxnSpPr/>
          <p:nvPr/>
        </p:nvCxnSpPr>
        <p:spPr>
          <a:xfrm rot="5400013">
            <a:off x="1087871" y="3164546"/>
            <a:ext cx="290496" cy="16723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2" name="Connector: Elbow 121"/>
          <p:cNvCxnSpPr/>
          <p:nvPr/>
        </p:nvCxnSpPr>
        <p:spPr>
          <a:xfrm rot="5399996" flipH="1">
            <a:off x="1655878" y="991044"/>
            <a:ext cx="320598" cy="150959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3" name="TextBox 127"/>
          <p:cNvSpPr txBox="1"/>
          <p:nvPr/>
        </p:nvSpPr>
        <p:spPr>
          <a:xfrm>
            <a:off x="703950" y="3407118"/>
            <a:ext cx="821058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describedBy</a:t>
            </a:r>
          </a:p>
        </p:txBody>
      </p:sp>
      <p:sp>
        <p:nvSpPr>
          <p:cNvPr id="64" name="TextBox 128"/>
          <p:cNvSpPr txBox="1"/>
          <p:nvPr/>
        </p:nvSpPr>
        <p:spPr>
          <a:xfrm>
            <a:off x="1443956" y="3420422"/>
            <a:ext cx="848307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:IdentifiedBy</a:t>
            </a:r>
          </a:p>
        </p:txBody>
      </p:sp>
      <p:cxnSp>
        <p:nvCxnSpPr>
          <p:cNvPr id="65" name="Straight Arrow Connector 129"/>
          <p:cNvCxnSpPr/>
          <p:nvPr/>
        </p:nvCxnSpPr>
        <p:spPr>
          <a:xfrm>
            <a:off x="1124428" y="3638443"/>
            <a:ext cx="0" cy="23554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6" name="Straight Arrow Connector 132"/>
          <p:cNvCxnSpPr/>
          <p:nvPr/>
        </p:nvCxnSpPr>
        <p:spPr>
          <a:xfrm>
            <a:off x="1733309" y="3638443"/>
            <a:ext cx="0" cy="23554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67" name="Picture 1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397" y="3886145"/>
            <a:ext cx="258071" cy="469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8" name="Picture 1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224" y="3892591"/>
            <a:ext cx="327391" cy="5183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1" y="4702055"/>
            <a:ext cx="603037" cy="4090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0" name="TextBox 7"/>
          <p:cNvSpPr txBox="1"/>
          <p:nvPr/>
        </p:nvSpPr>
        <p:spPr>
          <a:xfrm>
            <a:off x="950418" y="4446964"/>
            <a:ext cx="102957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Other Agents</a:t>
            </a:r>
          </a:p>
        </p:txBody>
      </p:sp>
      <p:cxnSp>
        <p:nvCxnSpPr>
          <p:cNvPr id="71" name="Connector: Elbow 137"/>
          <p:cNvCxnSpPr/>
          <p:nvPr/>
        </p:nvCxnSpPr>
        <p:spPr>
          <a:xfrm rot="5400013">
            <a:off x="979176" y="5080598"/>
            <a:ext cx="290495" cy="16723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2" name="Connector: Elbow 138"/>
          <p:cNvCxnSpPr/>
          <p:nvPr/>
        </p:nvCxnSpPr>
        <p:spPr>
          <a:xfrm rot="5399996" flipH="1">
            <a:off x="1582062" y="5089600"/>
            <a:ext cx="297665" cy="182331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3" name="TextBox 139"/>
          <p:cNvSpPr txBox="1"/>
          <p:nvPr/>
        </p:nvSpPr>
        <p:spPr>
          <a:xfrm>
            <a:off x="681639" y="5305870"/>
            <a:ext cx="821058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describedBy</a:t>
            </a:r>
          </a:p>
        </p:txBody>
      </p:sp>
      <p:sp>
        <p:nvSpPr>
          <p:cNvPr id="74" name="TextBox 140"/>
          <p:cNvSpPr txBox="1"/>
          <p:nvPr/>
        </p:nvSpPr>
        <p:spPr>
          <a:xfrm>
            <a:off x="1431794" y="5314099"/>
            <a:ext cx="848307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:IdentifiedBy</a:t>
            </a:r>
          </a:p>
        </p:txBody>
      </p:sp>
      <p:cxnSp>
        <p:nvCxnSpPr>
          <p:cNvPr id="75" name="Straight Arrow Connector 141"/>
          <p:cNvCxnSpPr/>
          <p:nvPr/>
        </p:nvCxnSpPr>
        <p:spPr>
          <a:xfrm>
            <a:off x="1048688" y="5519071"/>
            <a:ext cx="0" cy="23554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6" name="Straight Arrow Connector 142"/>
          <p:cNvCxnSpPr/>
          <p:nvPr/>
        </p:nvCxnSpPr>
        <p:spPr>
          <a:xfrm>
            <a:off x="1828827" y="5496257"/>
            <a:ext cx="0" cy="23554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77" name="Picture 1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418" y="5754630"/>
            <a:ext cx="222647" cy="4050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8" name="Picture 1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4414" y="5727298"/>
            <a:ext cx="327391" cy="5183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9" name="TextBox 145"/>
          <p:cNvSpPr txBox="1"/>
          <p:nvPr/>
        </p:nvSpPr>
        <p:spPr>
          <a:xfrm>
            <a:off x="4267550" y="1086736"/>
            <a:ext cx="273075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Virtuoso Data Junction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0068" y="6089898"/>
            <a:ext cx="846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hlinkClick r:id="rId12"/>
              </a:rPr>
              <a:t>http://vos.openlinksw.com/owiki/wiki/VOS/WebIDTLSDelegationWhatWhyHow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052813" y="113565"/>
            <a:ext cx="301500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400"/>
            </a:pPr>
            <a:r>
              <a:rPr lang="en-US" b="1" dirty="0" err="1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WebID</a:t>
            </a:r>
            <a:r>
              <a:rPr lang="en-US" b="1" dirty="0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TLS Delegation</a:t>
            </a:r>
            <a:endParaRPr lang="en-US" b="1" dirty="0">
              <a:solidFill>
                <a:srgbClr val="00206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864" y="36437"/>
            <a:ext cx="5212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18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H="1">
            <a:off x="6611009" y="2436522"/>
            <a:ext cx="1840579" cy="98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468" y="6188"/>
                </a:lnTo>
                <a:cubicBezTo>
                  <a:pt x="21356" y="7178"/>
                  <a:pt x="21081" y="8078"/>
                  <a:pt x="20681" y="8762"/>
                </a:cubicBezTo>
                <a:cubicBezTo>
                  <a:pt x="20163" y="9648"/>
                  <a:pt x="19478" y="10111"/>
                  <a:pt x="18776" y="10049"/>
                </a:cubicBezTo>
                <a:lnTo>
                  <a:pt x="4937" y="10085"/>
                </a:lnTo>
                <a:cubicBezTo>
                  <a:pt x="3803" y="9977"/>
                  <a:pt x="2686" y="10632"/>
                  <a:pt x="1789" y="11930"/>
                </a:cubicBezTo>
                <a:cubicBezTo>
                  <a:pt x="883" y="13242"/>
                  <a:pt x="263" y="15122"/>
                  <a:pt x="43" y="17222"/>
                </a:cubicBezTo>
                <a:lnTo>
                  <a:pt x="0" y="21600"/>
                </a:lnTo>
              </a:path>
            </a:pathLst>
          </a:custGeom>
          <a:ln w="25400">
            <a:solidFill>
              <a:srgbClr val="797979"/>
            </a:solidFill>
            <a:prstDash val="sysDot"/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" name="Line"/>
          <p:cNvSpPr/>
          <p:nvPr/>
        </p:nvSpPr>
        <p:spPr>
          <a:xfrm flipH="1">
            <a:off x="6173854" y="2406127"/>
            <a:ext cx="609771" cy="97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600" extrusionOk="0">
                <a:moveTo>
                  <a:pt x="21484" y="0"/>
                </a:moveTo>
                <a:lnTo>
                  <a:pt x="21409" y="8509"/>
                </a:lnTo>
                <a:cubicBezTo>
                  <a:pt x="20833" y="10086"/>
                  <a:pt x="19360" y="11476"/>
                  <a:pt x="17269" y="12415"/>
                </a:cubicBezTo>
                <a:cubicBezTo>
                  <a:pt x="15407" y="13250"/>
                  <a:pt x="13162" y="13677"/>
                  <a:pt x="10879" y="13631"/>
                </a:cubicBezTo>
                <a:cubicBezTo>
                  <a:pt x="9354" y="13595"/>
                  <a:pt x="7853" y="13726"/>
                  <a:pt x="6434" y="14006"/>
                </a:cubicBezTo>
                <a:cubicBezTo>
                  <a:pt x="5170" y="14255"/>
                  <a:pt x="3943" y="14627"/>
                  <a:pt x="2951" y="15217"/>
                </a:cubicBezTo>
                <a:cubicBezTo>
                  <a:pt x="1634" y="15999"/>
                  <a:pt x="903" y="17047"/>
                  <a:pt x="473" y="18113"/>
                </a:cubicBezTo>
                <a:cubicBezTo>
                  <a:pt x="22" y="19233"/>
                  <a:pt x="-116" y="20412"/>
                  <a:pt x="100" y="21600"/>
                </a:cubicBezTo>
              </a:path>
            </a:pathLst>
          </a:custGeom>
          <a:ln w="25400">
            <a:solidFill>
              <a:srgbClr val="797979"/>
            </a:solidFill>
            <a:prstDash val="sysDot"/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" name="Line"/>
          <p:cNvSpPr/>
          <p:nvPr/>
        </p:nvSpPr>
        <p:spPr>
          <a:xfrm>
            <a:off x="3609011" y="2416891"/>
            <a:ext cx="1840579" cy="98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468" y="6188"/>
                </a:lnTo>
                <a:cubicBezTo>
                  <a:pt x="21356" y="7178"/>
                  <a:pt x="21081" y="8078"/>
                  <a:pt x="20681" y="8762"/>
                </a:cubicBezTo>
                <a:cubicBezTo>
                  <a:pt x="20163" y="9648"/>
                  <a:pt x="19478" y="10111"/>
                  <a:pt x="18776" y="10049"/>
                </a:cubicBezTo>
                <a:lnTo>
                  <a:pt x="4937" y="10085"/>
                </a:lnTo>
                <a:cubicBezTo>
                  <a:pt x="3803" y="9977"/>
                  <a:pt x="2686" y="10632"/>
                  <a:pt x="1789" y="11930"/>
                </a:cubicBezTo>
                <a:cubicBezTo>
                  <a:pt x="883" y="13242"/>
                  <a:pt x="263" y="15122"/>
                  <a:pt x="43" y="17222"/>
                </a:cubicBezTo>
                <a:lnTo>
                  <a:pt x="0" y="21600"/>
                </a:lnTo>
              </a:path>
            </a:pathLst>
          </a:custGeom>
          <a:ln w="25400">
            <a:solidFill>
              <a:srgbClr val="797979"/>
            </a:solidFill>
            <a:prstDash val="sysDot"/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" name="Line"/>
          <p:cNvSpPr/>
          <p:nvPr/>
        </p:nvSpPr>
        <p:spPr>
          <a:xfrm>
            <a:off x="5163882" y="2406327"/>
            <a:ext cx="609771" cy="97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600" extrusionOk="0">
                <a:moveTo>
                  <a:pt x="21484" y="0"/>
                </a:moveTo>
                <a:lnTo>
                  <a:pt x="21409" y="8509"/>
                </a:lnTo>
                <a:cubicBezTo>
                  <a:pt x="20833" y="10086"/>
                  <a:pt x="19360" y="11476"/>
                  <a:pt x="17269" y="12415"/>
                </a:cubicBezTo>
                <a:cubicBezTo>
                  <a:pt x="15407" y="13250"/>
                  <a:pt x="13162" y="13677"/>
                  <a:pt x="10879" y="13631"/>
                </a:cubicBezTo>
                <a:cubicBezTo>
                  <a:pt x="9354" y="13595"/>
                  <a:pt x="7853" y="13726"/>
                  <a:pt x="6434" y="14006"/>
                </a:cubicBezTo>
                <a:cubicBezTo>
                  <a:pt x="5170" y="14255"/>
                  <a:pt x="3943" y="14627"/>
                  <a:pt x="2951" y="15217"/>
                </a:cubicBezTo>
                <a:cubicBezTo>
                  <a:pt x="1634" y="15999"/>
                  <a:pt x="903" y="17047"/>
                  <a:pt x="473" y="18113"/>
                </a:cubicBezTo>
                <a:cubicBezTo>
                  <a:pt x="22" y="19233"/>
                  <a:pt x="-116" y="20412"/>
                  <a:pt x="100" y="21600"/>
                </a:cubicBezTo>
              </a:path>
            </a:pathLst>
          </a:custGeom>
          <a:ln w="25400">
            <a:solidFill>
              <a:srgbClr val="797979"/>
            </a:solidFill>
            <a:prstDash val="sysDot"/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6" name="2"/>
          <p:cNvSpPr/>
          <p:nvPr/>
        </p:nvSpPr>
        <p:spPr>
          <a:xfrm>
            <a:off x="4248156" y="3376061"/>
            <a:ext cx="1962652" cy="196265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FDFDF"/>
            </a:solidFill>
            <a:miter/>
          </a:ln>
          <a:effectLst>
            <a:outerShdw blurRad="114300" dist="130171" dir="1949816" rotWithShape="0">
              <a:srgbClr val="000000">
                <a:alpha val="31535"/>
              </a:srgbClr>
            </a:outerShdw>
          </a:effectLst>
        </p:spPr>
        <p:txBody>
          <a:bodyPr lIns="45719" rIns="45719" anchor="ctr"/>
          <a:lstStyle/>
          <a:p>
            <a:pPr algn="ctr" defTabSz="286043">
              <a:defRPr sz="11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7" name="1"/>
          <p:cNvSpPr/>
          <p:nvPr/>
        </p:nvSpPr>
        <p:spPr>
          <a:xfrm>
            <a:off x="2728917" y="3376061"/>
            <a:ext cx="1962652" cy="196265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FDFDF"/>
            </a:solidFill>
            <a:miter/>
          </a:ln>
          <a:effectLst>
            <a:outerShdw blurRad="114300" dist="130171" dir="1949816" rotWithShape="0">
              <a:srgbClr val="000000">
                <a:alpha val="31535"/>
              </a:srgbClr>
            </a:outerShdw>
          </a:effectLst>
        </p:spPr>
        <p:txBody>
          <a:bodyPr lIns="45719" rIns="45719" anchor="ctr"/>
          <a:lstStyle/>
          <a:p>
            <a:pPr algn="ctr" defTabSz="286043">
              <a:defRPr sz="1100"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8" name="Group 98"/>
          <p:cNvGrpSpPr/>
          <p:nvPr/>
        </p:nvGrpSpPr>
        <p:grpSpPr>
          <a:xfrm rot="16200000">
            <a:off x="3487555" y="2624504"/>
            <a:ext cx="1962570" cy="3480875"/>
            <a:chOff x="0" y="0"/>
            <a:chExt cx="1962569" cy="3480873"/>
          </a:xfrm>
        </p:grpSpPr>
        <p:sp>
          <p:nvSpPr>
            <p:cNvPr id="9" name="Freeform: Shape 33"/>
            <p:cNvSpPr/>
            <p:nvPr/>
          </p:nvSpPr>
          <p:spPr>
            <a:xfrm rot="5400000">
              <a:off x="464353" y="1429097"/>
              <a:ext cx="426104" cy="61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" y="0"/>
                  </a:moveTo>
                  <a:lnTo>
                    <a:pt x="21588" y="0"/>
                  </a:lnTo>
                  <a:lnTo>
                    <a:pt x="21600" y="225"/>
                  </a:lnTo>
                  <a:cubicBezTo>
                    <a:pt x="21600" y="7353"/>
                    <a:pt x="18468" y="13975"/>
                    <a:pt x="13104" y="19468"/>
                  </a:cubicBezTo>
                  <a:lnTo>
                    <a:pt x="10800" y="21600"/>
                  </a:lnTo>
                  <a:lnTo>
                    <a:pt x="8496" y="19468"/>
                  </a:lnTo>
                  <a:cubicBezTo>
                    <a:pt x="3132" y="13975"/>
                    <a:pt x="0" y="7353"/>
                    <a:pt x="0" y="2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63500" dir="1326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6043">
                <a:defRPr sz="11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10" name="Group 97"/>
            <p:cNvGrpSpPr/>
            <p:nvPr/>
          </p:nvGrpSpPr>
          <p:grpSpPr>
            <a:xfrm>
              <a:off x="0" y="-1"/>
              <a:ext cx="1962570" cy="3480875"/>
              <a:chOff x="0" y="0"/>
              <a:chExt cx="1962569" cy="3480874"/>
            </a:xfrm>
          </p:grpSpPr>
          <p:sp>
            <p:nvSpPr>
              <p:cNvPr id="11" name="Freeform 95"/>
              <p:cNvSpPr/>
              <p:nvPr/>
            </p:nvSpPr>
            <p:spPr>
              <a:xfrm rot="5400000">
                <a:off x="-491120" y="2007512"/>
                <a:ext cx="1964482" cy="982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961" y="0"/>
                    </a:lnTo>
                    <a:cubicBezTo>
                      <a:pt x="4961" y="6450"/>
                      <a:pt x="7575" y="11678"/>
                      <a:pt x="10800" y="11678"/>
                    </a:cubicBezTo>
                    <a:cubicBezTo>
                      <a:pt x="14025" y="11678"/>
                      <a:pt x="16639" y="6450"/>
                      <a:pt x="16639" y="0"/>
                    </a:cubicBezTo>
                    <a:lnTo>
                      <a:pt x="21600" y="0"/>
                    </a:lnTo>
                    <a:cubicBezTo>
                      <a:pt x="21600" y="11929"/>
                      <a:pt x="16765" y="21600"/>
                      <a:pt x="10800" y="21600"/>
                    </a:cubicBezTo>
                    <a:cubicBezTo>
                      <a:pt x="4835" y="21600"/>
                      <a:pt x="0" y="119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2" name="Freeform 96"/>
              <p:cNvSpPr/>
              <p:nvPr/>
            </p:nvSpPr>
            <p:spPr>
              <a:xfrm rot="16200000" flipH="1">
                <a:off x="489208" y="491120"/>
                <a:ext cx="1964483" cy="982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961" y="0"/>
                    </a:lnTo>
                    <a:cubicBezTo>
                      <a:pt x="4961" y="6450"/>
                      <a:pt x="7575" y="11678"/>
                      <a:pt x="10800" y="11678"/>
                    </a:cubicBezTo>
                    <a:cubicBezTo>
                      <a:pt x="14025" y="11678"/>
                      <a:pt x="16639" y="6450"/>
                      <a:pt x="16639" y="0"/>
                    </a:cubicBezTo>
                    <a:lnTo>
                      <a:pt x="21600" y="0"/>
                    </a:lnTo>
                    <a:cubicBezTo>
                      <a:pt x="21600" y="11929"/>
                      <a:pt x="16765" y="21600"/>
                      <a:pt x="10800" y="21600"/>
                    </a:cubicBezTo>
                    <a:cubicBezTo>
                      <a:pt x="4835" y="21600"/>
                      <a:pt x="0" y="119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3" name="4"/>
          <p:cNvSpPr/>
          <p:nvPr/>
        </p:nvSpPr>
        <p:spPr>
          <a:xfrm>
            <a:off x="7285829" y="3371554"/>
            <a:ext cx="1962652" cy="196265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FDFDF"/>
            </a:solidFill>
            <a:miter/>
          </a:ln>
          <a:effectLst>
            <a:outerShdw blurRad="114300" dist="130171" dir="1949816" rotWithShape="0">
              <a:srgbClr val="000000">
                <a:alpha val="31535"/>
              </a:srgbClr>
            </a:outerShdw>
          </a:effectLst>
        </p:spPr>
        <p:txBody>
          <a:bodyPr lIns="45719" rIns="45719" anchor="ctr"/>
          <a:lstStyle/>
          <a:p>
            <a:pPr algn="ctr" defTabSz="286043">
              <a:defRPr sz="11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3"/>
          <p:cNvSpPr/>
          <p:nvPr/>
        </p:nvSpPr>
        <p:spPr>
          <a:xfrm>
            <a:off x="5766590" y="3371554"/>
            <a:ext cx="1962652" cy="196265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FDFDF"/>
            </a:solidFill>
            <a:miter/>
          </a:ln>
          <a:effectLst>
            <a:outerShdw blurRad="114300" dist="130171" dir="1949816" rotWithShape="0">
              <a:srgbClr val="000000">
                <a:alpha val="31535"/>
              </a:srgbClr>
            </a:outerShdw>
          </a:effectLst>
        </p:spPr>
        <p:txBody>
          <a:bodyPr lIns="45719" rIns="45719" anchor="ctr"/>
          <a:lstStyle/>
          <a:p>
            <a:pPr algn="ctr" defTabSz="286043">
              <a:defRPr sz="1100"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15" name="Group 101"/>
          <p:cNvGrpSpPr/>
          <p:nvPr/>
        </p:nvGrpSpPr>
        <p:grpSpPr>
          <a:xfrm rot="16200000">
            <a:off x="6525227" y="2619996"/>
            <a:ext cx="1962571" cy="3480875"/>
            <a:chOff x="0" y="0"/>
            <a:chExt cx="1962569" cy="3480873"/>
          </a:xfrm>
        </p:grpSpPr>
        <p:sp>
          <p:nvSpPr>
            <p:cNvPr id="16" name="Freeform: Shape 33"/>
            <p:cNvSpPr/>
            <p:nvPr/>
          </p:nvSpPr>
          <p:spPr>
            <a:xfrm rot="5400000">
              <a:off x="464353" y="1429097"/>
              <a:ext cx="426104" cy="61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" y="0"/>
                  </a:moveTo>
                  <a:lnTo>
                    <a:pt x="21588" y="0"/>
                  </a:lnTo>
                  <a:lnTo>
                    <a:pt x="21600" y="225"/>
                  </a:lnTo>
                  <a:cubicBezTo>
                    <a:pt x="21600" y="7353"/>
                    <a:pt x="18468" y="13975"/>
                    <a:pt x="13104" y="19468"/>
                  </a:cubicBezTo>
                  <a:lnTo>
                    <a:pt x="10800" y="21600"/>
                  </a:lnTo>
                  <a:lnTo>
                    <a:pt x="8496" y="19468"/>
                  </a:lnTo>
                  <a:cubicBezTo>
                    <a:pt x="3132" y="13975"/>
                    <a:pt x="0" y="7353"/>
                    <a:pt x="0" y="2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63500" dir="1326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6043">
                <a:defRPr sz="11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17" name="Group 103"/>
            <p:cNvGrpSpPr/>
            <p:nvPr/>
          </p:nvGrpSpPr>
          <p:grpSpPr>
            <a:xfrm>
              <a:off x="0" y="-1"/>
              <a:ext cx="1962570" cy="3480875"/>
              <a:chOff x="0" y="0"/>
              <a:chExt cx="1962569" cy="3480874"/>
            </a:xfrm>
          </p:grpSpPr>
          <p:sp>
            <p:nvSpPr>
              <p:cNvPr id="18" name="Freeform 104"/>
              <p:cNvSpPr/>
              <p:nvPr/>
            </p:nvSpPr>
            <p:spPr>
              <a:xfrm rot="5400000">
                <a:off x="-491120" y="2007512"/>
                <a:ext cx="1964482" cy="982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961" y="0"/>
                    </a:lnTo>
                    <a:cubicBezTo>
                      <a:pt x="4961" y="6450"/>
                      <a:pt x="7575" y="11678"/>
                      <a:pt x="10800" y="11678"/>
                    </a:cubicBezTo>
                    <a:cubicBezTo>
                      <a:pt x="14025" y="11678"/>
                      <a:pt x="16639" y="6450"/>
                      <a:pt x="16639" y="0"/>
                    </a:cubicBezTo>
                    <a:lnTo>
                      <a:pt x="21600" y="0"/>
                    </a:lnTo>
                    <a:cubicBezTo>
                      <a:pt x="21600" y="11929"/>
                      <a:pt x="16765" y="21600"/>
                      <a:pt x="10800" y="21600"/>
                    </a:cubicBezTo>
                    <a:cubicBezTo>
                      <a:pt x="4835" y="21600"/>
                      <a:pt x="0" y="119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9" name="Freeform 105"/>
              <p:cNvSpPr/>
              <p:nvPr/>
            </p:nvSpPr>
            <p:spPr>
              <a:xfrm rot="16200000" flipH="1">
                <a:off x="489208" y="491120"/>
                <a:ext cx="1964483" cy="982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961" y="0"/>
                    </a:lnTo>
                    <a:cubicBezTo>
                      <a:pt x="4961" y="6450"/>
                      <a:pt x="7575" y="11678"/>
                      <a:pt x="10800" y="11678"/>
                    </a:cubicBezTo>
                    <a:cubicBezTo>
                      <a:pt x="14025" y="11678"/>
                      <a:pt x="16639" y="6450"/>
                      <a:pt x="16639" y="0"/>
                    </a:cubicBezTo>
                    <a:lnTo>
                      <a:pt x="21600" y="0"/>
                    </a:lnTo>
                    <a:cubicBezTo>
                      <a:pt x="21600" y="11929"/>
                      <a:pt x="16765" y="21600"/>
                      <a:pt x="10800" y="21600"/>
                    </a:cubicBezTo>
                    <a:cubicBezTo>
                      <a:pt x="4835" y="21600"/>
                      <a:pt x="0" y="119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20" name="Group 113"/>
          <p:cNvGrpSpPr/>
          <p:nvPr/>
        </p:nvGrpSpPr>
        <p:grpSpPr>
          <a:xfrm rot="16200000">
            <a:off x="4994443" y="2625460"/>
            <a:ext cx="1962570" cy="3480875"/>
            <a:chOff x="0" y="0"/>
            <a:chExt cx="1962569" cy="3480873"/>
          </a:xfrm>
        </p:grpSpPr>
        <p:sp>
          <p:nvSpPr>
            <p:cNvPr id="21" name="Freeform: Shape 34"/>
            <p:cNvSpPr/>
            <p:nvPr/>
          </p:nvSpPr>
          <p:spPr>
            <a:xfrm rot="16200000" flipH="1">
              <a:off x="1058525" y="1413743"/>
              <a:ext cx="453648" cy="65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" y="0"/>
                  </a:moveTo>
                  <a:lnTo>
                    <a:pt x="21588" y="0"/>
                  </a:lnTo>
                  <a:lnTo>
                    <a:pt x="21600" y="225"/>
                  </a:lnTo>
                  <a:cubicBezTo>
                    <a:pt x="21600" y="7353"/>
                    <a:pt x="18468" y="13975"/>
                    <a:pt x="13104" y="19468"/>
                  </a:cubicBezTo>
                  <a:lnTo>
                    <a:pt x="10800" y="21600"/>
                  </a:lnTo>
                  <a:lnTo>
                    <a:pt x="8496" y="19468"/>
                  </a:lnTo>
                  <a:cubicBezTo>
                    <a:pt x="3132" y="13975"/>
                    <a:pt x="0" y="7353"/>
                    <a:pt x="0" y="2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28600" dist="114300" dir="1914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6043">
                <a:defRPr sz="11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2" name="Group 108"/>
            <p:cNvGrpSpPr/>
            <p:nvPr/>
          </p:nvGrpSpPr>
          <p:grpSpPr>
            <a:xfrm>
              <a:off x="-1" y="-1"/>
              <a:ext cx="1962570" cy="3480875"/>
              <a:chOff x="0" y="0"/>
              <a:chExt cx="1962569" cy="3480873"/>
            </a:xfrm>
          </p:grpSpPr>
          <p:sp>
            <p:nvSpPr>
              <p:cNvPr id="23" name="Freeform: Shape 33"/>
              <p:cNvSpPr/>
              <p:nvPr/>
            </p:nvSpPr>
            <p:spPr>
              <a:xfrm rot="5400000">
                <a:off x="456292" y="1429098"/>
                <a:ext cx="426104" cy="615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" y="0"/>
                    </a:moveTo>
                    <a:lnTo>
                      <a:pt x="21588" y="0"/>
                    </a:lnTo>
                    <a:lnTo>
                      <a:pt x="21600" y="225"/>
                    </a:lnTo>
                    <a:cubicBezTo>
                      <a:pt x="21600" y="7353"/>
                      <a:pt x="18468" y="13975"/>
                      <a:pt x="13104" y="19468"/>
                    </a:cubicBezTo>
                    <a:lnTo>
                      <a:pt x="10800" y="21600"/>
                    </a:lnTo>
                    <a:lnTo>
                      <a:pt x="8496" y="19468"/>
                    </a:lnTo>
                    <a:cubicBezTo>
                      <a:pt x="3132" y="13975"/>
                      <a:pt x="0" y="7353"/>
                      <a:pt x="0" y="2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127000" dist="76200" dir="75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6043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grpSp>
            <p:nvGrpSpPr>
              <p:cNvPr id="24" name="Group 110"/>
              <p:cNvGrpSpPr/>
              <p:nvPr/>
            </p:nvGrpSpPr>
            <p:grpSpPr>
              <a:xfrm>
                <a:off x="-1" y="-1"/>
                <a:ext cx="1962571" cy="3480876"/>
                <a:chOff x="0" y="0"/>
                <a:chExt cx="1962569" cy="3480874"/>
              </a:xfrm>
            </p:grpSpPr>
            <p:sp>
              <p:nvSpPr>
                <p:cNvPr id="25" name="Freeform 111"/>
                <p:cNvSpPr/>
                <p:nvPr/>
              </p:nvSpPr>
              <p:spPr>
                <a:xfrm rot="16200000" flipH="1">
                  <a:off x="489208" y="2007513"/>
                  <a:ext cx="1964482" cy="9822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4961" y="0"/>
                      </a:lnTo>
                      <a:cubicBezTo>
                        <a:pt x="4961" y="6450"/>
                        <a:pt x="7575" y="11678"/>
                        <a:pt x="10800" y="11678"/>
                      </a:cubicBezTo>
                      <a:cubicBezTo>
                        <a:pt x="14025" y="11678"/>
                        <a:pt x="16639" y="6450"/>
                        <a:pt x="16639" y="0"/>
                      </a:cubicBezTo>
                      <a:lnTo>
                        <a:pt x="21600" y="0"/>
                      </a:lnTo>
                      <a:cubicBezTo>
                        <a:pt x="21600" y="11929"/>
                        <a:pt x="16765" y="21600"/>
                        <a:pt x="10800" y="21600"/>
                      </a:cubicBezTo>
                      <a:cubicBezTo>
                        <a:pt x="4835" y="21600"/>
                        <a:pt x="0" y="11929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286043">
                    <a:defRPr sz="11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sp>
              <p:nvSpPr>
                <p:cNvPr id="26" name="Freeform 112"/>
                <p:cNvSpPr/>
                <p:nvPr/>
              </p:nvSpPr>
              <p:spPr>
                <a:xfrm rot="5400000">
                  <a:off x="-491121" y="491120"/>
                  <a:ext cx="1964482" cy="9822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4961" y="0"/>
                      </a:lnTo>
                      <a:cubicBezTo>
                        <a:pt x="4961" y="6450"/>
                        <a:pt x="7575" y="11678"/>
                        <a:pt x="10800" y="11678"/>
                      </a:cubicBezTo>
                      <a:cubicBezTo>
                        <a:pt x="14025" y="11678"/>
                        <a:pt x="16639" y="6450"/>
                        <a:pt x="16639" y="0"/>
                      </a:cubicBezTo>
                      <a:lnTo>
                        <a:pt x="21600" y="0"/>
                      </a:lnTo>
                      <a:cubicBezTo>
                        <a:pt x="21600" y="11929"/>
                        <a:pt x="16765" y="21600"/>
                        <a:pt x="10800" y="21600"/>
                      </a:cubicBezTo>
                      <a:cubicBezTo>
                        <a:pt x="4835" y="21600"/>
                        <a:pt x="0" y="11929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286043">
                    <a:defRPr sz="11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</p:grpSp>
        </p:grpSp>
      </p:grpSp>
      <p:sp>
        <p:nvSpPr>
          <p:cNvPr id="27" name="a"/>
          <p:cNvSpPr/>
          <p:nvPr/>
        </p:nvSpPr>
        <p:spPr>
          <a:xfrm>
            <a:off x="3179683" y="3901246"/>
            <a:ext cx="1055280" cy="98670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D54F53"/>
            </a:solidFill>
            <a:miter/>
          </a:ln>
          <a:effectLst>
            <a:outerShdw blurRad="101600" dist="79888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8" name="b"/>
          <p:cNvSpPr/>
          <p:nvPr/>
        </p:nvSpPr>
        <p:spPr>
          <a:xfrm rot="3392944">
            <a:off x="4703852" y="3849025"/>
            <a:ext cx="1064494" cy="1042821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E8C25C"/>
            </a:solidFill>
            <a:miter/>
          </a:ln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9" name="c"/>
          <p:cNvSpPr/>
          <p:nvPr/>
        </p:nvSpPr>
        <p:spPr>
          <a:xfrm>
            <a:off x="6218161" y="3826828"/>
            <a:ext cx="1061119" cy="106111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89BD49"/>
            </a:solidFill>
            <a:miter/>
          </a:ln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0" name="d"/>
          <p:cNvSpPr/>
          <p:nvPr/>
        </p:nvSpPr>
        <p:spPr>
          <a:xfrm>
            <a:off x="7737401" y="3826828"/>
            <a:ext cx="1243314" cy="106111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4A71A7"/>
            </a:solidFill>
            <a:miter/>
          </a:ln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1" name="Rounded Rectangle"/>
          <p:cNvSpPr/>
          <p:nvPr/>
        </p:nvSpPr>
        <p:spPr>
          <a:xfrm>
            <a:off x="4067892" y="541176"/>
            <a:ext cx="3886292" cy="184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1"/>
            </a:solidFill>
            <a:miter lim="400000"/>
          </a:ln>
          <a:effectLst>
            <a:outerShdw blurRad="101600" dist="127000" dir="2906465" rotWithShape="0">
              <a:srgbClr val="000000">
                <a:alpha val="28574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2" name="TextBox 34"/>
          <p:cNvSpPr txBox="1"/>
          <p:nvPr/>
        </p:nvSpPr>
        <p:spPr>
          <a:xfrm>
            <a:off x="3438070" y="3956651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33" name="TextBox 34"/>
          <p:cNvSpPr txBox="1"/>
          <p:nvPr/>
        </p:nvSpPr>
        <p:spPr>
          <a:xfrm>
            <a:off x="3399083" y="4262690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34" name="TextBox 34"/>
          <p:cNvSpPr txBox="1"/>
          <p:nvPr/>
        </p:nvSpPr>
        <p:spPr>
          <a:xfrm>
            <a:off x="4957308" y="3956651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35" name="TextBox 34"/>
          <p:cNvSpPr txBox="1"/>
          <p:nvPr/>
        </p:nvSpPr>
        <p:spPr>
          <a:xfrm>
            <a:off x="4918322" y="4262690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36" name="TextBox 34"/>
          <p:cNvSpPr txBox="1"/>
          <p:nvPr/>
        </p:nvSpPr>
        <p:spPr>
          <a:xfrm>
            <a:off x="6476547" y="3949097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37" name="TextBox 34"/>
          <p:cNvSpPr txBox="1"/>
          <p:nvPr/>
        </p:nvSpPr>
        <p:spPr>
          <a:xfrm>
            <a:off x="6456249" y="4255136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38" name="TextBox 34"/>
          <p:cNvSpPr txBox="1"/>
          <p:nvPr/>
        </p:nvSpPr>
        <p:spPr>
          <a:xfrm>
            <a:off x="7988466" y="3956030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endParaRPr dirty="0"/>
          </a:p>
        </p:txBody>
      </p:sp>
      <p:sp>
        <p:nvSpPr>
          <p:cNvPr id="39" name="TextBox 34"/>
          <p:cNvSpPr txBox="1"/>
          <p:nvPr/>
        </p:nvSpPr>
        <p:spPr>
          <a:xfrm>
            <a:off x="7975555" y="4255136"/>
            <a:ext cx="58333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sp>
        <p:nvSpPr>
          <p:cNvPr id="41" name="TextBox 52"/>
          <p:cNvSpPr txBox="1"/>
          <p:nvPr/>
        </p:nvSpPr>
        <p:spPr>
          <a:xfrm>
            <a:off x="4465441" y="913581"/>
            <a:ext cx="3268151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600">
                <a:solidFill>
                  <a:srgbClr val="535353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r>
              <a:rPr lang="de-DE" sz="3500" dirty="0" smtClean="0"/>
              <a:t>Secuity in SOLID</a:t>
            </a:r>
            <a:endParaRPr sz="3500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E1CF5296-B292-42EB-91B8-C38CBA798070}"/>
              </a:ext>
            </a:extLst>
          </p:cNvPr>
          <p:cNvSpPr/>
          <p:nvPr/>
        </p:nvSpPr>
        <p:spPr>
          <a:xfrm>
            <a:off x="5869916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9974" y="197050"/>
            <a:ext cx="352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82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0" y="80811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References</a:t>
            </a:r>
            <a:endParaRPr lang="en-US" sz="3000" b="1" dirty="0"/>
          </a:p>
          <a:p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1773699" y="1625263"/>
            <a:ext cx="81414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github.com/solid/solid-spec</a:t>
            </a:r>
            <a:r>
              <a:rPr lang="en-US" dirty="0" smtClean="0"/>
              <a:t>  [Online – </a:t>
            </a:r>
            <a:r>
              <a:rPr lang="en-US" dirty="0" err="1" smtClean="0"/>
              <a:t>GitHub</a:t>
            </a:r>
            <a:r>
              <a:rPr lang="en-US" dirty="0" smtClean="0"/>
              <a:t>  10.05.2019]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https://solid.mit.edu/</a:t>
            </a:r>
            <a:r>
              <a:rPr lang="en-US" dirty="0"/>
              <a:t>  </a:t>
            </a:r>
            <a:r>
              <a:rPr lang="en-US" dirty="0" smtClean="0"/>
              <a:t>[Online </a:t>
            </a:r>
            <a:r>
              <a:rPr lang="en-US" dirty="0"/>
              <a:t>10.05.2019]   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https://solid.inrupt.com/how-it-works</a:t>
            </a:r>
            <a:r>
              <a:rPr lang="en-US" dirty="0"/>
              <a:t>  </a:t>
            </a:r>
            <a:r>
              <a:rPr lang="en-US" dirty="0" smtClean="0"/>
              <a:t>[Online </a:t>
            </a:r>
            <a:r>
              <a:rPr lang="en-US" dirty="0"/>
              <a:t>10.05.2019</a:t>
            </a:r>
            <a:r>
              <a:rPr lang="en-US" dirty="0" smtClean="0"/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rubenverborgh.github.io/Solid-DeSemWeb-2018</a:t>
            </a:r>
            <a:r>
              <a:rPr lang="en-US" dirty="0" smtClean="0"/>
              <a:t>  </a:t>
            </a:r>
            <a:r>
              <a:rPr lang="en-US" dirty="0"/>
              <a:t>[</a:t>
            </a:r>
            <a:r>
              <a:rPr lang="en-US" dirty="0" smtClean="0"/>
              <a:t>Online10.05.2019]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vos.openlinksw.com/owiki/wiki/VOS/WebIDTLSDelegationWhatWhyHow</a:t>
            </a:r>
            <a:r>
              <a:rPr lang="en-US" dirty="0" smtClean="0"/>
              <a:t>  </a:t>
            </a:r>
            <a:r>
              <a:rPr lang="en-US" dirty="0"/>
              <a:t>[Online10.05.2019]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569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30" y="1623280"/>
            <a:ext cx="5249350" cy="258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/>
          <p:cNvGrpSpPr/>
          <p:nvPr/>
        </p:nvGrpSpPr>
        <p:grpSpPr>
          <a:xfrm>
            <a:off x="2646357" y="2112024"/>
            <a:ext cx="2380260" cy="2380025"/>
            <a:chOff x="-61" y="0"/>
            <a:chExt cx="2380259" cy="2380023"/>
          </a:xfrm>
        </p:grpSpPr>
        <p:sp>
          <p:nvSpPr>
            <p:cNvPr id="3" name="Circle"/>
            <p:cNvSpPr/>
            <p:nvPr/>
          </p:nvSpPr>
          <p:spPr>
            <a:xfrm>
              <a:off x="136724" y="136622"/>
              <a:ext cx="2106808" cy="2106808"/>
            </a:xfrm>
            <a:prstGeom prst="ellipse">
              <a:avLst/>
            </a:prstGeom>
            <a:gradFill flip="none" rotWithShape="1">
              <a:gsLst>
                <a:gs pos="28583">
                  <a:srgbClr val="FEFCFF"/>
                </a:gs>
                <a:gs pos="70671">
                  <a:srgbClr val="F0EFF0"/>
                </a:gs>
                <a:gs pos="100000">
                  <a:srgbClr val="E2E2E2"/>
                </a:gs>
              </a:gsLst>
              <a:lin ang="21597546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" name="Shape"/>
            <p:cNvSpPr/>
            <p:nvPr/>
          </p:nvSpPr>
          <p:spPr>
            <a:xfrm>
              <a:off x="-62" y="-1"/>
              <a:ext cx="2380260" cy="238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8" y="0"/>
                  </a:moveTo>
                  <a:cubicBezTo>
                    <a:pt x="7320" y="0"/>
                    <a:pt x="4803" y="1007"/>
                    <a:pt x="2882" y="3018"/>
                  </a:cubicBezTo>
                  <a:cubicBezTo>
                    <a:pt x="-960" y="7039"/>
                    <a:pt x="-960" y="13557"/>
                    <a:pt x="2882" y="17579"/>
                  </a:cubicBezTo>
                  <a:cubicBezTo>
                    <a:pt x="6724" y="21600"/>
                    <a:pt x="12956" y="21600"/>
                    <a:pt x="16798" y="17579"/>
                  </a:cubicBezTo>
                  <a:cubicBezTo>
                    <a:pt x="20640" y="13557"/>
                    <a:pt x="20640" y="7039"/>
                    <a:pt x="16798" y="3018"/>
                  </a:cubicBezTo>
                  <a:cubicBezTo>
                    <a:pt x="14877" y="1007"/>
                    <a:pt x="12356" y="0"/>
                    <a:pt x="9838" y="0"/>
                  </a:cubicBezTo>
                  <a:close/>
                  <a:moveTo>
                    <a:pt x="9838" y="1183"/>
                  </a:moveTo>
                  <a:cubicBezTo>
                    <a:pt x="12067" y="1183"/>
                    <a:pt x="14297" y="2071"/>
                    <a:pt x="15998" y="3851"/>
                  </a:cubicBezTo>
                  <a:cubicBezTo>
                    <a:pt x="19399" y="7411"/>
                    <a:pt x="19399" y="13186"/>
                    <a:pt x="15998" y="16745"/>
                  </a:cubicBezTo>
                  <a:cubicBezTo>
                    <a:pt x="12597" y="20305"/>
                    <a:pt x="7083" y="20305"/>
                    <a:pt x="3682" y="16745"/>
                  </a:cubicBezTo>
                  <a:cubicBezTo>
                    <a:pt x="281" y="13186"/>
                    <a:pt x="281" y="7411"/>
                    <a:pt x="3682" y="3851"/>
                  </a:cubicBezTo>
                  <a:cubicBezTo>
                    <a:pt x="5383" y="2071"/>
                    <a:pt x="7609" y="1183"/>
                    <a:pt x="9838" y="118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DFCFF"/>
                </a:gs>
                <a:gs pos="58932">
                  <a:srgbClr val="F0EFF0"/>
                </a:gs>
                <a:gs pos="100000">
                  <a:srgbClr val="E2E2E2"/>
                </a:gs>
              </a:gsLst>
              <a:lin ang="10774140" scaled="0"/>
            </a:gra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" name="Group"/>
          <p:cNvGrpSpPr/>
          <p:nvPr/>
        </p:nvGrpSpPr>
        <p:grpSpPr>
          <a:xfrm>
            <a:off x="3875737" y="1427699"/>
            <a:ext cx="1877379" cy="3748706"/>
            <a:chOff x="0" y="0"/>
            <a:chExt cx="1877377" cy="3748704"/>
          </a:xfrm>
        </p:grpSpPr>
        <p:sp>
          <p:nvSpPr>
            <p:cNvPr id="6" name="Shape"/>
            <p:cNvSpPr/>
            <p:nvPr/>
          </p:nvSpPr>
          <p:spPr>
            <a:xfrm>
              <a:off x="0" y="344449"/>
              <a:ext cx="1550101" cy="305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1" h="21565" extrusionOk="0">
                  <a:moveTo>
                    <a:pt x="254" y="0"/>
                  </a:moveTo>
                  <a:cubicBezTo>
                    <a:pt x="169" y="0"/>
                    <a:pt x="85" y="6"/>
                    <a:pt x="0" y="6"/>
                  </a:cubicBezTo>
                  <a:lnTo>
                    <a:pt x="0" y="944"/>
                  </a:lnTo>
                  <a:cubicBezTo>
                    <a:pt x="85" y="944"/>
                    <a:pt x="169" y="938"/>
                    <a:pt x="254" y="938"/>
                  </a:cubicBezTo>
                  <a:cubicBezTo>
                    <a:pt x="4798" y="938"/>
                    <a:pt x="9341" y="1899"/>
                    <a:pt x="12808" y="3822"/>
                  </a:cubicBezTo>
                  <a:cubicBezTo>
                    <a:pt x="19743" y="7667"/>
                    <a:pt x="19743" y="13903"/>
                    <a:pt x="12808" y="17748"/>
                  </a:cubicBezTo>
                  <a:cubicBezTo>
                    <a:pt x="9276" y="19707"/>
                    <a:pt x="4629" y="20662"/>
                    <a:pt x="0" y="20625"/>
                  </a:cubicBezTo>
                  <a:lnTo>
                    <a:pt x="0" y="21564"/>
                  </a:lnTo>
                  <a:cubicBezTo>
                    <a:pt x="5062" y="21600"/>
                    <a:pt x="10141" y="20553"/>
                    <a:pt x="14004" y="18411"/>
                  </a:cubicBezTo>
                  <a:cubicBezTo>
                    <a:pt x="21600" y="14199"/>
                    <a:pt x="21600" y="7371"/>
                    <a:pt x="14004" y="3159"/>
                  </a:cubicBezTo>
                  <a:cubicBezTo>
                    <a:pt x="10206" y="1053"/>
                    <a:pt x="5232" y="0"/>
                    <a:pt x="254" y="0"/>
                  </a:cubicBezTo>
                  <a:close/>
                </a:path>
              </a:pathLst>
            </a:custGeom>
            <a:solidFill>
              <a:srgbClr val="BFCAC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7" name="Line"/>
            <p:cNvSpPr/>
            <p:nvPr/>
          </p:nvSpPr>
          <p:spPr>
            <a:xfrm>
              <a:off x="22433" y="0"/>
              <a:ext cx="1854945" cy="374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extrusionOk="0">
                  <a:moveTo>
                    <a:pt x="0" y="0"/>
                  </a:moveTo>
                  <a:cubicBezTo>
                    <a:pt x="11833" y="56"/>
                    <a:pt x="21395" y="4814"/>
                    <a:pt x="21497" y="10697"/>
                  </a:cubicBezTo>
                  <a:cubicBezTo>
                    <a:pt x="21600" y="16652"/>
                    <a:pt x="11997" y="21527"/>
                    <a:pt x="20" y="21600"/>
                  </a:cubicBezTo>
                </a:path>
              </a:pathLst>
            </a:custGeom>
            <a:noFill/>
            <a:ln w="19050" cap="flat">
              <a:solidFill>
                <a:srgbClr val="A7A7A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" name="Group"/>
          <p:cNvGrpSpPr/>
          <p:nvPr/>
        </p:nvGrpSpPr>
        <p:grpSpPr>
          <a:xfrm>
            <a:off x="4143732" y="1758847"/>
            <a:ext cx="247633" cy="247633"/>
            <a:chOff x="0" y="0"/>
            <a:chExt cx="247631" cy="247631"/>
          </a:xfrm>
        </p:grpSpPr>
        <p:sp>
          <p:nvSpPr>
            <p:cNvPr id="9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10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2419">
                  <a:srgbClr val="0CB100"/>
                </a:gs>
                <a:gs pos="29316">
                  <a:srgbClr val="85CE02"/>
                </a:gs>
                <a:gs pos="100000">
                  <a:srgbClr val="FFEA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1" name="Line"/>
          <p:cNvSpPr/>
          <p:nvPr/>
        </p:nvSpPr>
        <p:spPr>
          <a:xfrm>
            <a:off x="4354126" y="1088906"/>
            <a:ext cx="617474" cy="605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47" y="0"/>
                </a:lnTo>
                <a:lnTo>
                  <a:pt x="21600" y="165"/>
                </a:lnTo>
              </a:path>
            </a:pathLst>
          </a:cu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Shape"/>
          <p:cNvSpPr/>
          <p:nvPr/>
        </p:nvSpPr>
        <p:spPr>
          <a:xfrm>
            <a:off x="5450015" y="295448"/>
            <a:ext cx="2790822" cy="103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3" name="Shape"/>
          <p:cNvSpPr/>
          <p:nvPr/>
        </p:nvSpPr>
        <p:spPr>
          <a:xfrm rot="16200000">
            <a:off x="4932422" y="294852"/>
            <a:ext cx="1043811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4" name="TextBox 34"/>
          <p:cNvSpPr txBox="1"/>
          <p:nvPr/>
        </p:nvSpPr>
        <p:spPr>
          <a:xfrm>
            <a:off x="5115463" y="542581"/>
            <a:ext cx="652236" cy="570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15" name="Circle"/>
          <p:cNvSpPr/>
          <p:nvPr/>
        </p:nvSpPr>
        <p:spPr>
          <a:xfrm>
            <a:off x="3600402" y="3445816"/>
            <a:ext cx="539602" cy="539600"/>
          </a:xfrm>
          <a:prstGeom prst="ellipse">
            <a:avLst/>
          </a:prstGeom>
          <a:solidFill>
            <a:srgbClr val="A7A6A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" name="TextBox 52"/>
          <p:cNvSpPr txBox="1"/>
          <p:nvPr/>
        </p:nvSpPr>
        <p:spPr>
          <a:xfrm>
            <a:off x="2857918" y="3054488"/>
            <a:ext cx="1957259" cy="485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000">
                <a:solidFill>
                  <a:srgbClr val="FF8029"/>
                </a:solidFill>
                <a:latin typeface="Avenir Next Condensed Medium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r>
              <a:rPr lang="en-US" dirty="0" smtClean="0"/>
              <a:t>       Agenda</a:t>
            </a:r>
            <a:endParaRPr dirty="0"/>
          </a:p>
        </p:txBody>
      </p:sp>
      <p:sp>
        <p:nvSpPr>
          <p:cNvPr id="17" name="TextBox 52"/>
          <p:cNvSpPr txBox="1"/>
          <p:nvPr/>
        </p:nvSpPr>
        <p:spPr>
          <a:xfrm>
            <a:off x="2879885" y="2705714"/>
            <a:ext cx="1913323" cy="61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600">
                <a:solidFill>
                  <a:srgbClr val="535353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endParaRPr dirty="0"/>
          </a:p>
        </p:txBody>
      </p:sp>
      <p:sp>
        <p:nvSpPr>
          <p:cNvPr id="19" name="TextBox 52"/>
          <p:cNvSpPr txBox="1"/>
          <p:nvPr/>
        </p:nvSpPr>
        <p:spPr>
          <a:xfrm>
            <a:off x="6215229" y="690047"/>
            <a:ext cx="1500803" cy="39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endParaRPr dirty="0"/>
          </a:p>
        </p:txBody>
      </p:sp>
      <p:sp>
        <p:nvSpPr>
          <p:cNvPr id="20" name="TextBox 52"/>
          <p:cNvSpPr txBox="1"/>
          <p:nvPr/>
        </p:nvSpPr>
        <p:spPr>
          <a:xfrm>
            <a:off x="6173178" y="525647"/>
            <a:ext cx="1542854" cy="32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rPr b="1" dirty="0" smtClean="0"/>
              <a:t>C</a:t>
            </a:r>
            <a:r>
              <a:rPr lang="en-US" b="1" dirty="0" smtClean="0"/>
              <a:t>urrent Trends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&amp; </a:t>
            </a:r>
            <a:r>
              <a:rPr lang="en-US" b="1" dirty="0"/>
              <a:t>Issues </a:t>
            </a:r>
            <a:r>
              <a:rPr b="1" dirty="0" smtClean="0"/>
              <a:t>     </a:t>
            </a:r>
            <a:endParaRPr b="1" dirty="0"/>
          </a:p>
        </p:txBody>
      </p:sp>
      <p:grpSp>
        <p:nvGrpSpPr>
          <p:cNvPr id="21" name="Group"/>
          <p:cNvGrpSpPr/>
          <p:nvPr/>
        </p:nvGrpSpPr>
        <p:grpSpPr>
          <a:xfrm>
            <a:off x="4889863" y="2235443"/>
            <a:ext cx="247632" cy="247633"/>
            <a:chOff x="0" y="0"/>
            <a:chExt cx="247631" cy="247631"/>
          </a:xfrm>
        </p:grpSpPr>
        <p:sp>
          <p:nvSpPr>
            <p:cNvPr id="22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23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1499">
                  <a:srgbClr val="FF1000"/>
                </a:gs>
                <a:gs pos="56776">
                  <a:srgbClr val="FF5B02"/>
                </a:gs>
                <a:gs pos="100000">
                  <a:srgbClr val="FFA5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4" name="Line"/>
          <p:cNvSpPr/>
          <p:nvPr/>
        </p:nvSpPr>
        <p:spPr>
          <a:xfrm>
            <a:off x="5205200" y="2057299"/>
            <a:ext cx="411236" cy="171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47" y="0"/>
                </a:lnTo>
                <a:lnTo>
                  <a:pt x="21600" y="165"/>
                </a:lnTo>
              </a:path>
            </a:pathLst>
          </a:cu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" name="Shape"/>
          <p:cNvSpPr/>
          <p:nvPr/>
        </p:nvSpPr>
        <p:spPr>
          <a:xfrm>
            <a:off x="6270499" y="1517672"/>
            <a:ext cx="2790823" cy="103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" name="Shape"/>
          <p:cNvSpPr/>
          <p:nvPr/>
        </p:nvSpPr>
        <p:spPr>
          <a:xfrm rot="16200000">
            <a:off x="5752907" y="1517076"/>
            <a:ext cx="1043810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" name="TextBox 34"/>
          <p:cNvSpPr txBox="1"/>
          <p:nvPr/>
        </p:nvSpPr>
        <p:spPr>
          <a:xfrm>
            <a:off x="5948648" y="1772016"/>
            <a:ext cx="652236" cy="57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28" name="TextBox 52"/>
          <p:cNvSpPr txBox="1"/>
          <p:nvPr/>
        </p:nvSpPr>
        <p:spPr>
          <a:xfrm>
            <a:off x="6922734" y="1850644"/>
            <a:ext cx="1796942" cy="796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r>
              <a:rPr lang="en-US" sz="1800" b="1" dirty="0" smtClean="0"/>
              <a:t>Centralization</a:t>
            </a:r>
            <a:r>
              <a:rPr sz="1800" dirty="0" smtClean="0"/>
              <a:t>    </a:t>
            </a:r>
            <a:endParaRPr sz="1800" dirty="0"/>
          </a:p>
        </p:txBody>
      </p:sp>
      <p:sp>
        <p:nvSpPr>
          <p:cNvPr id="29" name="TextBox 52"/>
          <p:cNvSpPr txBox="1"/>
          <p:nvPr/>
        </p:nvSpPr>
        <p:spPr>
          <a:xfrm>
            <a:off x="6993663" y="1775630"/>
            <a:ext cx="1344456" cy="32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rPr lang="en-US" dirty="0" smtClean="0"/>
              <a:t> </a:t>
            </a:r>
            <a:endParaRPr dirty="0"/>
          </a:p>
        </p:txBody>
      </p:sp>
      <p:grpSp>
        <p:nvGrpSpPr>
          <p:cNvPr id="30" name="Group"/>
          <p:cNvGrpSpPr/>
          <p:nvPr/>
        </p:nvGrpSpPr>
        <p:grpSpPr>
          <a:xfrm>
            <a:off x="5223017" y="3178235"/>
            <a:ext cx="247632" cy="247632"/>
            <a:chOff x="0" y="0"/>
            <a:chExt cx="247631" cy="247631"/>
          </a:xfrm>
        </p:grpSpPr>
        <p:sp>
          <p:nvSpPr>
            <p:cNvPr id="31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2419">
                  <a:srgbClr val="8F007E"/>
                </a:gs>
                <a:gs pos="29316">
                  <a:srgbClr val="BC1C98"/>
                </a:gs>
                <a:gs pos="100000">
                  <a:srgbClr val="EA39B2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3" name="Line"/>
          <p:cNvSpPr/>
          <p:nvPr/>
        </p:nvSpPr>
        <p:spPr>
          <a:xfrm>
            <a:off x="5599903" y="3322660"/>
            <a:ext cx="581670" cy="2"/>
          </a:xfrm>
          <a:prstGeom prst="line">
            <a:avLst/>
          </a:pr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Shape"/>
          <p:cNvSpPr/>
          <p:nvPr/>
        </p:nvSpPr>
        <p:spPr>
          <a:xfrm>
            <a:off x="6754801" y="2801425"/>
            <a:ext cx="2790823" cy="103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5" name="Shape"/>
          <p:cNvSpPr/>
          <p:nvPr/>
        </p:nvSpPr>
        <p:spPr>
          <a:xfrm rot="16200000">
            <a:off x="6237208" y="2800829"/>
            <a:ext cx="1043810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6" name="TextBox 34"/>
          <p:cNvSpPr txBox="1"/>
          <p:nvPr/>
        </p:nvSpPr>
        <p:spPr>
          <a:xfrm>
            <a:off x="6432948" y="3048559"/>
            <a:ext cx="652236" cy="57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37" name="TextBox 52"/>
          <p:cNvSpPr txBox="1"/>
          <p:nvPr/>
        </p:nvSpPr>
        <p:spPr>
          <a:xfrm>
            <a:off x="7520014" y="3216573"/>
            <a:ext cx="1260356" cy="39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r>
              <a:rPr dirty="0" smtClean="0"/>
              <a:t>    </a:t>
            </a:r>
            <a:endParaRPr dirty="0"/>
          </a:p>
        </p:txBody>
      </p:sp>
      <p:sp>
        <p:nvSpPr>
          <p:cNvPr id="38" name="TextBox 52"/>
          <p:cNvSpPr txBox="1"/>
          <p:nvPr/>
        </p:nvSpPr>
        <p:spPr>
          <a:xfrm>
            <a:off x="7473854" y="3011843"/>
            <a:ext cx="2190143" cy="52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rPr lang="en-US" b="1" dirty="0" smtClean="0"/>
              <a:t>Solid Intro with</a:t>
            </a:r>
          </a:p>
          <a:p>
            <a:r>
              <a:rPr lang="en-US" b="1" dirty="0" smtClean="0"/>
              <a:t>Decentralization</a:t>
            </a:r>
            <a:endParaRPr b="1" dirty="0"/>
          </a:p>
        </p:txBody>
      </p:sp>
      <p:grpSp>
        <p:nvGrpSpPr>
          <p:cNvPr id="39" name="Group"/>
          <p:cNvGrpSpPr/>
          <p:nvPr/>
        </p:nvGrpSpPr>
        <p:grpSpPr>
          <a:xfrm>
            <a:off x="4901846" y="4084396"/>
            <a:ext cx="247633" cy="247632"/>
            <a:chOff x="0" y="0"/>
            <a:chExt cx="247631" cy="247631"/>
          </a:xfrm>
        </p:grpSpPr>
        <p:sp>
          <p:nvSpPr>
            <p:cNvPr id="40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1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22846">
                  <a:srgbClr val="6428AA"/>
                </a:gs>
                <a:gs pos="63240">
                  <a:srgbClr val="863DC8"/>
                </a:gs>
                <a:gs pos="99804">
                  <a:srgbClr val="A852E6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2" name="Line"/>
          <p:cNvSpPr/>
          <p:nvPr/>
        </p:nvSpPr>
        <p:spPr>
          <a:xfrm rot="10800000" flipH="1">
            <a:off x="5188325" y="4343944"/>
            <a:ext cx="411235" cy="171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47" y="0"/>
                </a:lnTo>
                <a:lnTo>
                  <a:pt x="21600" y="165"/>
                </a:lnTo>
              </a:path>
            </a:pathLst>
          </a:cu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" name="Shape"/>
          <p:cNvSpPr/>
          <p:nvPr/>
        </p:nvSpPr>
        <p:spPr>
          <a:xfrm>
            <a:off x="6263997" y="4039505"/>
            <a:ext cx="2790822" cy="103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4" name="Shape"/>
          <p:cNvSpPr/>
          <p:nvPr/>
        </p:nvSpPr>
        <p:spPr>
          <a:xfrm rot="16200000">
            <a:off x="5746404" y="4038910"/>
            <a:ext cx="1043810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5" name="TextBox 34"/>
          <p:cNvSpPr txBox="1"/>
          <p:nvPr/>
        </p:nvSpPr>
        <p:spPr>
          <a:xfrm>
            <a:off x="5942145" y="4273940"/>
            <a:ext cx="652236" cy="57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04</a:t>
            </a:r>
          </a:p>
        </p:txBody>
      </p:sp>
      <p:sp>
        <p:nvSpPr>
          <p:cNvPr id="46" name="TextBox 52"/>
          <p:cNvSpPr txBox="1"/>
          <p:nvPr/>
        </p:nvSpPr>
        <p:spPr>
          <a:xfrm>
            <a:off x="7029210" y="4454653"/>
            <a:ext cx="1260355" cy="412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r>
              <a:rPr dirty="0" smtClean="0"/>
              <a:t>     </a:t>
            </a:r>
            <a:endParaRPr dirty="0"/>
          </a:p>
        </p:txBody>
      </p:sp>
      <p:sp>
        <p:nvSpPr>
          <p:cNvPr id="47" name="TextBox 52"/>
          <p:cNvSpPr txBox="1"/>
          <p:nvPr/>
        </p:nvSpPr>
        <p:spPr>
          <a:xfrm>
            <a:off x="6982276" y="4373577"/>
            <a:ext cx="1631392" cy="32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rPr lang="en-US" b="1" dirty="0" smtClean="0"/>
              <a:t>Security in Apps</a:t>
            </a:r>
            <a:endParaRPr b="1" dirty="0"/>
          </a:p>
        </p:txBody>
      </p:sp>
      <p:grpSp>
        <p:nvGrpSpPr>
          <p:cNvPr id="48" name="Group"/>
          <p:cNvGrpSpPr/>
          <p:nvPr/>
        </p:nvGrpSpPr>
        <p:grpSpPr>
          <a:xfrm>
            <a:off x="4143732" y="4570705"/>
            <a:ext cx="247633" cy="247632"/>
            <a:chOff x="0" y="0"/>
            <a:chExt cx="247631" cy="247631"/>
          </a:xfrm>
        </p:grpSpPr>
        <p:sp>
          <p:nvSpPr>
            <p:cNvPr id="49" name="Circle"/>
            <p:cNvSpPr/>
            <p:nvPr/>
          </p:nvSpPr>
          <p:spPr>
            <a:xfrm>
              <a:off x="-1" y="-1"/>
              <a:ext cx="247633" cy="2476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48801" dir="2497295" rotWithShape="0">
                <a:srgbClr val="000000">
                  <a:alpha val="33588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Circle"/>
            <p:cNvSpPr/>
            <p:nvPr/>
          </p:nvSpPr>
          <p:spPr>
            <a:xfrm>
              <a:off x="42406" y="42406"/>
              <a:ext cx="162821" cy="162821"/>
            </a:xfrm>
            <a:prstGeom prst="ellipse">
              <a:avLst/>
            </a:pr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1" name="Line"/>
          <p:cNvSpPr/>
          <p:nvPr/>
        </p:nvSpPr>
        <p:spPr>
          <a:xfrm rot="10800000" flipH="1">
            <a:off x="4354126" y="4906532"/>
            <a:ext cx="617475" cy="605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47" y="0"/>
                </a:lnTo>
                <a:lnTo>
                  <a:pt x="21600" y="165"/>
                </a:lnTo>
              </a:path>
            </a:pathLst>
          </a:custGeom>
          <a:ln w="12700">
            <a:solidFill>
              <a:srgbClr val="C1CCCF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" name="Shape"/>
          <p:cNvSpPr/>
          <p:nvPr/>
        </p:nvSpPr>
        <p:spPr>
          <a:xfrm>
            <a:off x="5281757" y="5292961"/>
            <a:ext cx="2790822" cy="103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8025" y="21600"/>
                </a:moveTo>
                <a:cubicBezTo>
                  <a:pt x="18647" y="19796"/>
                  <a:pt x="19271" y="17996"/>
                  <a:pt x="19897" y="16200"/>
                </a:cubicBezTo>
                <a:cubicBezTo>
                  <a:pt x="20210" y="15302"/>
                  <a:pt x="20523" y="14406"/>
                  <a:pt x="20833" y="13500"/>
                </a:cubicBezTo>
                <a:cubicBezTo>
                  <a:pt x="21056" y="12848"/>
                  <a:pt x="21277" y="12192"/>
                  <a:pt x="21496" y="11531"/>
                </a:cubicBezTo>
                <a:cubicBezTo>
                  <a:pt x="21564" y="11342"/>
                  <a:pt x="21600" y="11087"/>
                  <a:pt x="21596" y="10825"/>
                </a:cubicBezTo>
                <a:cubicBezTo>
                  <a:pt x="21591" y="10533"/>
                  <a:pt x="21536" y="10262"/>
                  <a:pt x="21448" y="10091"/>
                </a:cubicBezTo>
                <a:cubicBezTo>
                  <a:pt x="21250" y="9411"/>
                  <a:pt x="21045" y="8747"/>
                  <a:pt x="20833" y="8100"/>
                </a:cubicBezTo>
                <a:cubicBezTo>
                  <a:pt x="20530" y="7178"/>
                  <a:pt x="20212" y="6291"/>
                  <a:pt x="19897" y="5400"/>
                </a:cubicBezTo>
                <a:cubicBezTo>
                  <a:pt x="19266" y="3618"/>
                  <a:pt x="18642" y="1818"/>
                  <a:pt x="18025" y="0"/>
                </a:cubicBezTo>
                <a:lnTo>
                  <a:pt x="0" y="0"/>
                </a:lnTo>
                <a:lnTo>
                  <a:pt x="0" y="21600"/>
                </a:lnTo>
                <a:lnTo>
                  <a:pt x="18025" y="21600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3" name="Shape"/>
          <p:cNvSpPr/>
          <p:nvPr/>
        </p:nvSpPr>
        <p:spPr>
          <a:xfrm rot="16200000">
            <a:off x="4764164" y="5292365"/>
            <a:ext cx="1043811" cy="104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8" extrusionOk="0">
                <a:moveTo>
                  <a:pt x="0" y="10754"/>
                </a:moveTo>
                <a:cubicBezTo>
                  <a:pt x="-3" y="10892"/>
                  <a:pt x="60" y="11023"/>
                  <a:pt x="169" y="11106"/>
                </a:cubicBezTo>
                <a:lnTo>
                  <a:pt x="341" y="11278"/>
                </a:lnTo>
                <a:cubicBezTo>
                  <a:pt x="398" y="11335"/>
                  <a:pt x="455" y="11393"/>
                  <a:pt x="512" y="11450"/>
                </a:cubicBezTo>
                <a:cubicBezTo>
                  <a:pt x="741" y="11679"/>
                  <a:pt x="969" y="11908"/>
                  <a:pt x="1197" y="12137"/>
                </a:cubicBezTo>
                <a:cubicBezTo>
                  <a:pt x="1654" y="12595"/>
                  <a:pt x="2111" y="13054"/>
                  <a:pt x="2568" y="13512"/>
                </a:cubicBezTo>
                <a:cubicBezTo>
                  <a:pt x="3482" y="14428"/>
                  <a:pt x="4395" y="15345"/>
                  <a:pt x="5309" y="16261"/>
                </a:cubicBezTo>
                <a:cubicBezTo>
                  <a:pt x="6223" y="17177"/>
                  <a:pt x="7136" y="18094"/>
                  <a:pt x="8050" y="19010"/>
                </a:cubicBezTo>
                <a:cubicBezTo>
                  <a:pt x="8507" y="19468"/>
                  <a:pt x="8964" y="19927"/>
                  <a:pt x="9421" y="20385"/>
                </a:cubicBezTo>
                <a:cubicBezTo>
                  <a:pt x="9649" y="20614"/>
                  <a:pt x="9877" y="20843"/>
                  <a:pt x="10106" y="21072"/>
                </a:cubicBezTo>
                <a:cubicBezTo>
                  <a:pt x="10220" y="21187"/>
                  <a:pt x="10334" y="21301"/>
                  <a:pt x="10448" y="21416"/>
                </a:cubicBezTo>
                <a:cubicBezTo>
                  <a:pt x="10526" y="21530"/>
                  <a:pt x="10655" y="21598"/>
                  <a:pt x="10792" y="21598"/>
                </a:cubicBezTo>
                <a:cubicBezTo>
                  <a:pt x="10929" y="21597"/>
                  <a:pt x="11057" y="21529"/>
                  <a:pt x="11134" y="21416"/>
                </a:cubicBezTo>
                <a:cubicBezTo>
                  <a:pt x="11248" y="21301"/>
                  <a:pt x="11362" y="21187"/>
                  <a:pt x="11476" y="21072"/>
                </a:cubicBezTo>
                <a:cubicBezTo>
                  <a:pt x="11705" y="20843"/>
                  <a:pt x="11933" y="20614"/>
                  <a:pt x="12162" y="20385"/>
                </a:cubicBezTo>
                <a:cubicBezTo>
                  <a:pt x="12618" y="19927"/>
                  <a:pt x="13075" y="19468"/>
                  <a:pt x="13532" y="19010"/>
                </a:cubicBezTo>
                <a:cubicBezTo>
                  <a:pt x="14446" y="18094"/>
                  <a:pt x="15360" y="17177"/>
                  <a:pt x="16273" y="16261"/>
                </a:cubicBezTo>
                <a:cubicBezTo>
                  <a:pt x="17187" y="15345"/>
                  <a:pt x="18101" y="14428"/>
                  <a:pt x="19014" y="13512"/>
                </a:cubicBezTo>
                <a:cubicBezTo>
                  <a:pt x="19471" y="13054"/>
                  <a:pt x="19928" y="12595"/>
                  <a:pt x="20385" y="12137"/>
                </a:cubicBezTo>
                <a:cubicBezTo>
                  <a:pt x="20613" y="11908"/>
                  <a:pt x="20842" y="11679"/>
                  <a:pt x="21070" y="11450"/>
                </a:cubicBezTo>
                <a:cubicBezTo>
                  <a:pt x="21184" y="11335"/>
                  <a:pt x="21298" y="11221"/>
                  <a:pt x="21413" y="11106"/>
                </a:cubicBezTo>
                <a:cubicBezTo>
                  <a:pt x="21529" y="11027"/>
                  <a:pt x="21597" y="10894"/>
                  <a:pt x="21594" y="10753"/>
                </a:cubicBezTo>
                <a:cubicBezTo>
                  <a:pt x="21591" y="10619"/>
                  <a:pt x="21524" y="10494"/>
                  <a:pt x="21413" y="10419"/>
                </a:cubicBezTo>
                <a:cubicBezTo>
                  <a:pt x="21298" y="10304"/>
                  <a:pt x="21184" y="10190"/>
                  <a:pt x="21070" y="10075"/>
                </a:cubicBezTo>
                <a:cubicBezTo>
                  <a:pt x="20842" y="9846"/>
                  <a:pt x="20613" y="9617"/>
                  <a:pt x="20385" y="9388"/>
                </a:cubicBezTo>
                <a:cubicBezTo>
                  <a:pt x="19928" y="8930"/>
                  <a:pt x="19471" y="8472"/>
                  <a:pt x="19014" y="8014"/>
                </a:cubicBezTo>
                <a:cubicBezTo>
                  <a:pt x="18101" y="7097"/>
                  <a:pt x="17187" y="6181"/>
                  <a:pt x="16273" y="5264"/>
                </a:cubicBezTo>
                <a:cubicBezTo>
                  <a:pt x="15360" y="4348"/>
                  <a:pt x="14446" y="3432"/>
                  <a:pt x="13532" y="2515"/>
                </a:cubicBezTo>
                <a:cubicBezTo>
                  <a:pt x="13075" y="2057"/>
                  <a:pt x="12618" y="1599"/>
                  <a:pt x="12162" y="1141"/>
                </a:cubicBezTo>
                <a:cubicBezTo>
                  <a:pt x="11933" y="911"/>
                  <a:pt x="11705" y="682"/>
                  <a:pt x="11476" y="453"/>
                </a:cubicBezTo>
                <a:cubicBezTo>
                  <a:pt x="11419" y="396"/>
                  <a:pt x="11362" y="339"/>
                  <a:pt x="11305" y="281"/>
                </a:cubicBezTo>
                <a:cubicBezTo>
                  <a:pt x="11248" y="224"/>
                  <a:pt x="11191" y="167"/>
                  <a:pt x="11134" y="110"/>
                </a:cubicBezTo>
                <a:cubicBezTo>
                  <a:pt x="11034" y="37"/>
                  <a:pt x="10913" y="-2"/>
                  <a:pt x="10789" y="0"/>
                </a:cubicBezTo>
                <a:cubicBezTo>
                  <a:pt x="10667" y="1"/>
                  <a:pt x="10548" y="42"/>
                  <a:pt x="10450" y="116"/>
                </a:cubicBezTo>
                <a:cubicBezTo>
                  <a:pt x="10337" y="232"/>
                  <a:pt x="10223" y="348"/>
                  <a:pt x="10108" y="464"/>
                </a:cubicBezTo>
                <a:cubicBezTo>
                  <a:pt x="9880" y="695"/>
                  <a:pt x="9651" y="926"/>
                  <a:pt x="9421" y="1156"/>
                </a:cubicBezTo>
                <a:cubicBezTo>
                  <a:pt x="8965" y="1611"/>
                  <a:pt x="8507" y="2062"/>
                  <a:pt x="8050" y="2515"/>
                </a:cubicBezTo>
                <a:cubicBezTo>
                  <a:pt x="7131" y="3427"/>
                  <a:pt x="6221" y="4346"/>
                  <a:pt x="5309" y="5264"/>
                </a:cubicBezTo>
                <a:cubicBezTo>
                  <a:pt x="4397" y="6183"/>
                  <a:pt x="3485" y="7100"/>
                  <a:pt x="2571" y="8016"/>
                </a:cubicBezTo>
                <a:cubicBezTo>
                  <a:pt x="2114" y="8475"/>
                  <a:pt x="1657" y="8933"/>
                  <a:pt x="1200" y="9390"/>
                </a:cubicBezTo>
                <a:cubicBezTo>
                  <a:pt x="971" y="9619"/>
                  <a:pt x="742" y="9848"/>
                  <a:pt x="513" y="10077"/>
                </a:cubicBezTo>
                <a:cubicBezTo>
                  <a:pt x="399" y="10191"/>
                  <a:pt x="285" y="10305"/>
                  <a:pt x="170" y="10420"/>
                </a:cubicBezTo>
                <a:cubicBezTo>
                  <a:pt x="65" y="10499"/>
                  <a:pt x="3" y="10622"/>
                  <a:pt x="0" y="10754"/>
                </a:cubicBez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  <a:effectLst>
            <a:outerShdw blurRad="63500" dist="76275" dir="726333" rotWithShape="0">
              <a:srgbClr val="000000">
                <a:alpha val="33588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4" name="TextBox 34"/>
          <p:cNvSpPr txBox="1"/>
          <p:nvPr/>
        </p:nvSpPr>
        <p:spPr>
          <a:xfrm>
            <a:off x="4959906" y="5540329"/>
            <a:ext cx="652235" cy="57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05</a:t>
            </a:r>
          </a:p>
        </p:txBody>
      </p:sp>
      <p:sp>
        <p:nvSpPr>
          <p:cNvPr id="55" name="TextBox 52"/>
          <p:cNvSpPr txBox="1"/>
          <p:nvPr/>
        </p:nvSpPr>
        <p:spPr>
          <a:xfrm>
            <a:off x="6046991" y="5712103"/>
            <a:ext cx="1260354" cy="411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2100"/>
            </a:lvl1pPr>
          </a:lstStyle>
          <a:p>
            <a:endParaRPr dirty="0"/>
          </a:p>
        </p:txBody>
      </p:sp>
      <p:sp>
        <p:nvSpPr>
          <p:cNvPr id="56" name="TextBox 52"/>
          <p:cNvSpPr txBox="1"/>
          <p:nvPr/>
        </p:nvSpPr>
        <p:spPr>
          <a:xfrm>
            <a:off x="6181573" y="5661030"/>
            <a:ext cx="1344457" cy="32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rPr lang="en-US" b="1" dirty="0" smtClean="0"/>
              <a:t>Demo</a:t>
            </a:r>
            <a:endParaRPr b="1" dirty="0"/>
          </a:p>
        </p:txBody>
      </p:sp>
      <p:sp>
        <p:nvSpPr>
          <p:cNvPr id="18" name="Rectangle 17"/>
          <p:cNvSpPr/>
          <p:nvPr/>
        </p:nvSpPr>
        <p:spPr>
          <a:xfrm>
            <a:off x="206966" y="177750"/>
            <a:ext cx="352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260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8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2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1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8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2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1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8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5" grpId="0" animBg="1" advAuto="0"/>
      <p:bldP spid="8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9" grpId="0" animBg="1" advAuto="0"/>
      <p:bldP spid="20" grpId="0" animBg="1" advAuto="0"/>
      <p:bldP spid="21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39" grpId="0" animBg="1" advAuto="0"/>
      <p:bldP spid="42" grpId="0" animBg="1" advAuto="0"/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03" y="3993839"/>
            <a:ext cx="1243936" cy="1243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09" y="3993219"/>
            <a:ext cx="1241202" cy="1241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88" y="4244349"/>
            <a:ext cx="881879" cy="881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0" y="5126228"/>
            <a:ext cx="912410" cy="91241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8784844">
            <a:off x="2322213" y="3354470"/>
            <a:ext cx="868896" cy="73979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18" y="5344083"/>
            <a:ext cx="1463043" cy="9144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86" y="4721263"/>
            <a:ext cx="675053" cy="5165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37" y="4468210"/>
            <a:ext cx="577053" cy="72420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3750697" y="5085149"/>
            <a:ext cx="853392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88" y="5126228"/>
            <a:ext cx="1070761" cy="10707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59" y="4442012"/>
            <a:ext cx="1596626" cy="1596626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805518" y="5005214"/>
            <a:ext cx="920371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55" y="1419352"/>
            <a:ext cx="2366074" cy="236607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116610" y="618214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Social apps</a:t>
            </a:r>
            <a:endParaRPr lang="de-DE" dirty="0"/>
          </a:p>
        </p:txBody>
      </p:sp>
      <p:sp>
        <p:nvSpPr>
          <p:cNvPr id="31" name="Rectangle 30"/>
          <p:cNvSpPr/>
          <p:nvPr/>
        </p:nvSpPr>
        <p:spPr>
          <a:xfrm>
            <a:off x="3171267" y="2956852"/>
            <a:ext cx="2532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                                             Login via Single Sign on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5246736" y="6166095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D</a:t>
            </a:r>
            <a:r>
              <a:rPr lang="de-DE" dirty="0" smtClean="0"/>
              <a:t>ocuments</a:t>
            </a:r>
            <a:endParaRPr lang="de-DE" dirty="0"/>
          </a:p>
        </p:txBody>
      </p:sp>
      <p:sp>
        <p:nvSpPr>
          <p:cNvPr id="33" name="Rectangle 32"/>
          <p:cNvSpPr/>
          <p:nvPr/>
        </p:nvSpPr>
        <p:spPr>
          <a:xfrm>
            <a:off x="8337500" y="6165852"/>
            <a:ext cx="151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Central Server</a:t>
            </a:r>
            <a:endParaRPr lang="de-DE" dirty="0"/>
          </a:p>
        </p:txBody>
      </p:sp>
      <p:sp>
        <p:nvSpPr>
          <p:cNvPr id="34" name="Bent-Up Arrow 33"/>
          <p:cNvSpPr/>
          <p:nvPr/>
        </p:nvSpPr>
        <p:spPr>
          <a:xfrm>
            <a:off x="10206808" y="4355096"/>
            <a:ext cx="949569" cy="1008185"/>
          </a:xfrm>
          <a:prstGeom prst="bentUp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155924" y="223452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Business</a:t>
            </a:r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9857468" y="22913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Current Trends in APPs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246" y="-176393"/>
            <a:ext cx="2123429" cy="35673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0810" y="101315"/>
            <a:ext cx="352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140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6" grpId="0" animBg="1"/>
      <p:bldP spid="30" grpId="0"/>
      <p:bldP spid="31" grpId="0"/>
      <p:bldP spid="32" grpId="0"/>
      <p:bldP spid="33" grpId="0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68336" y="48839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Centralize Architecture with Web Apps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3" y="1553375"/>
            <a:ext cx="828365" cy="828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9" y="726831"/>
            <a:ext cx="826544" cy="826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140103"/>
            <a:ext cx="587263" cy="587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6" y="2489693"/>
            <a:ext cx="607594" cy="607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54" y="2295269"/>
            <a:ext cx="713044" cy="7130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855918">
            <a:off x="2601835" y="1727366"/>
            <a:ext cx="853392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56" y="2499070"/>
            <a:ext cx="1463043" cy="91440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7868807">
            <a:off x="2402104" y="3817452"/>
            <a:ext cx="853392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8" y="4382517"/>
            <a:ext cx="1514428" cy="1514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315547" y="989269"/>
            <a:ext cx="0" cy="476937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932" y="554018"/>
            <a:ext cx="1905266" cy="1905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43" y="2459284"/>
            <a:ext cx="1715194" cy="14663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32" y="4382517"/>
            <a:ext cx="1808998" cy="15705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3392737">
            <a:off x="7872137" y="4548976"/>
            <a:ext cx="834670" cy="72793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ight Arrow 16"/>
          <p:cNvSpPr/>
          <p:nvPr/>
        </p:nvSpPr>
        <p:spPr>
          <a:xfrm rot="19522598">
            <a:off x="8456762" y="1603908"/>
            <a:ext cx="853392" cy="71613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91204" y="184686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Centralized App Architecture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250748" y="3212259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Centralized </a:t>
            </a:r>
            <a:r>
              <a:rPr lang="de-DE" dirty="0" smtClean="0"/>
              <a:t>Apps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2915657" y="3373955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D</a:t>
            </a:r>
            <a:r>
              <a:rPr lang="de-DE" dirty="0" smtClean="0"/>
              <a:t>ocuments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876866" y="6031245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Server System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10146725" y="60226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Devices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7068389" y="3953724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</a:t>
            </a:r>
            <a:r>
              <a:rPr lang="de-DE" dirty="0" smtClean="0"/>
              <a:t>nternet</a:t>
            </a:r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9794065" y="2286933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Cenetral Serve </a:t>
            </a:r>
          </a:p>
          <a:p>
            <a:r>
              <a:rPr lang="de-DE" dirty="0"/>
              <a:t> </a:t>
            </a:r>
            <a:r>
              <a:rPr lang="de-DE" dirty="0" smtClean="0"/>
              <a:t>      System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195252" y="61575"/>
            <a:ext cx="271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78447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9746" y="1628078"/>
            <a:ext cx="2575932" cy="42374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96144" y="12132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Traditional way of apps not suitable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97" y="2665140"/>
            <a:ext cx="3132563" cy="44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47" y="3320052"/>
            <a:ext cx="3143715" cy="44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95" y="4071230"/>
            <a:ext cx="3132565" cy="4416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020157" y="1350234"/>
            <a:ext cx="22302" cy="46946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846" y="1868487"/>
            <a:ext cx="2903130" cy="29031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37846" y="5069183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 of Centralized Web App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79546" y="2295808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 related Logic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72822" y="6073519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Hard coded sequence of interface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64" y="3123098"/>
            <a:ext cx="906743" cy="906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9" y="4749224"/>
            <a:ext cx="952241" cy="952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2" y="1358206"/>
            <a:ext cx="911149" cy="9111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6" y="1287400"/>
            <a:ext cx="4578141" cy="45781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04815" y="5438515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2426" y="5862466"/>
            <a:ext cx="14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Incompatible </a:t>
            </a:r>
          </a:p>
          <a:p>
            <a:r>
              <a:rPr lang="en-US" dirty="0" smtClean="0"/>
              <a:t>      server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2426" y="238103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Incompatible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51845" y="409659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Incompatible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887" y="121320"/>
            <a:ext cx="352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573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/>
          <p:cNvGrpSpPr/>
          <p:nvPr/>
        </p:nvGrpSpPr>
        <p:grpSpPr>
          <a:xfrm>
            <a:off x="1616539" y="5197630"/>
            <a:ext cx="4047799" cy="603149"/>
            <a:chOff x="0" y="0"/>
            <a:chExt cx="4047798" cy="603147"/>
          </a:xfrm>
        </p:grpSpPr>
        <p:sp>
          <p:nvSpPr>
            <p:cNvPr id="3" name="Rounded Rectangle"/>
            <p:cNvSpPr/>
            <p:nvPr/>
          </p:nvSpPr>
          <p:spPr>
            <a:xfrm>
              <a:off x="-1" y="-1"/>
              <a:ext cx="4047800" cy="6031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6D6D6"/>
                </a:gs>
                <a:gs pos="100000">
                  <a:srgbClr val="4E2C62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4" name="Rounded Rectangle"/>
            <p:cNvSpPr/>
            <p:nvPr/>
          </p:nvSpPr>
          <p:spPr>
            <a:xfrm>
              <a:off x="-1" y="0"/>
              <a:ext cx="4047800" cy="569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792">
                  <a:srgbClr val="1C1719"/>
                </a:gs>
                <a:gs pos="100000">
                  <a:srgbClr val="7A4442"/>
                </a:gs>
              </a:gsLst>
              <a:lin ang="2700000" scaled="0"/>
            </a:gradFill>
            <a:ln w="12700" cap="flat">
              <a:noFill/>
              <a:miter lim="400000"/>
            </a:ln>
            <a:effectLst>
              <a:outerShdw blurRad="101600" dist="46732" dir="3052229" rotWithShape="0">
                <a:srgbClr val="000000">
                  <a:alpha val="5501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 dirty="0"/>
            </a:p>
          </p:txBody>
        </p:sp>
      </p:grpSp>
      <p:sp>
        <p:nvSpPr>
          <p:cNvPr id="5" name="Shape"/>
          <p:cNvSpPr/>
          <p:nvPr/>
        </p:nvSpPr>
        <p:spPr>
          <a:xfrm>
            <a:off x="4742596" y="4246216"/>
            <a:ext cx="5900586" cy="1733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9" extrusionOk="0">
                <a:moveTo>
                  <a:pt x="0" y="43"/>
                </a:moveTo>
                <a:lnTo>
                  <a:pt x="4517" y="0"/>
                </a:lnTo>
                <a:cubicBezTo>
                  <a:pt x="4759" y="72"/>
                  <a:pt x="4989" y="360"/>
                  <a:pt x="5178" y="827"/>
                </a:cubicBezTo>
                <a:cubicBezTo>
                  <a:pt x="5349" y="1249"/>
                  <a:pt x="5477" y="1800"/>
                  <a:pt x="5632" y="2272"/>
                </a:cubicBezTo>
                <a:cubicBezTo>
                  <a:pt x="5851" y="2939"/>
                  <a:pt x="6118" y="3442"/>
                  <a:pt x="6412" y="3740"/>
                </a:cubicBezTo>
                <a:lnTo>
                  <a:pt x="19479" y="3788"/>
                </a:lnTo>
                <a:lnTo>
                  <a:pt x="21600" y="12845"/>
                </a:lnTo>
                <a:lnTo>
                  <a:pt x="19410" y="21589"/>
                </a:lnTo>
                <a:lnTo>
                  <a:pt x="6663" y="21578"/>
                </a:lnTo>
                <a:cubicBezTo>
                  <a:pt x="6365" y="21600"/>
                  <a:pt x="6074" y="21307"/>
                  <a:pt x="5840" y="20749"/>
                </a:cubicBezTo>
                <a:cubicBezTo>
                  <a:pt x="5589" y="20153"/>
                  <a:pt x="5422" y="19295"/>
                  <a:pt x="5176" y="18683"/>
                </a:cubicBezTo>
                <a:cubicBezTo>
                  <a:pt x="4941" y="18098"/>
                  <a:pt x="4648" y="17768"/>
                  <a:pt x="4344" y="17745"/>
                </a:cubicBezTo>
                <a:lnTo>
                  <a:pt x="1" y="17694"/>
                </a:lnTo>
                <a:lnTo>
                  <a:pt x="0" y="43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6" name="Shape"/>
          <p:cNvSpPr/>
          <p:nvPr/>
        </p:nvSpPr>
        <p:spPr>
          <a:xfrm>
            <a:off x="5015024" y="3149337"/>
            <a:ext cx="5731998" cy="178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"/>
                </a:moveTo>
                <a:lnTo>
                  <a:pt x="4873" y="0"/>
                </a:lnTo>
                <a:cubicBezTo>
                  <a:pt x="5155" y="72"/>
                  <a:pt x="5424" y="360"/>
                  <a:pt x="5644" y="827"/>
                </a:cubicBezTo>
                <a:cubicBezTo>
                  <a:pt x="5842" y="1249"/>
                  <a:pt x="5992" y="1799"/>
                  <a:pt x="6173" y="2271"/>
                </a:cubicBezTo>
                <a:cubicBezTo>
                  <a:pt x="6427" y="2938"/>
                  <a:pt x="6739" y="3440"/>
                  <a:pt x="7081" y="3739"/>
                </a:cubicBezTo>
                <a:lnTo>
                  <a:pt x="19260" y="3792"/>
                </a:lnTo>
                <a:lnTo>
                  <a:pt x="21600" y="12725"/>
                </a:lnTo>
                <a:lnTo>
                  <a:pt x="19105" y="21600"/>
                </a:lnTo>
                <a:lnTo>
                  <a:pt x="7374" y="21570"/>
                </a:lnTo>
                <a:cubicBezTo>
                  <a:pt x="7027" y="21591"/>
                  <a:pt x="6687" y="21298"/>
                  <a:pt x="6414" y="20741"/>
                </a:cubicBezTo>
                <a:cubicBezTo>
                  <a:pt x="6122" y="20145"/>
                  <a:pt x="5927" y="19288"/>
                  <a:pt x="5641" y="18676"/>
                </a:cubicBezTo>
                <a:cubicBezTo>
                  <a:pt x="5367" y="18090"/>
                  <a:pt x="5025" y="17760"/>
                  <a:pt x="4671" y="17738"/>
                </a:cubicBezTo>
                <a:lnTo>
                  <a:pt x="23" y="17689"/>
                </a:lnTo>
                <a:lnTo>
                  <a:pt x="0" y="73"/>
                </a:lnTo>
                <a:close/>
              </a:path>
            </a:pathLst>
          </a:cu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7" name="Shape"/>
          <p:cNvSpPr/>
          <p:nvPr/>
        </p:nvSpPr>
        <p:spPr>
          <a:xfrm>
            <a:off x="5016342" y="2032562"/>
            <a:ext cx="5820991" cy="1751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824" y="19"/>
                </a:lnTo>
                <a:cubicBezTo>
                  <a:pt x="6125" y="91"/>
                  <a:pt x="6410" y="378"/>
                  <a:pt x="6644" y="845"/>
                </a:cubicBezTo>
                <a:cubicBezTo>
                  <a:pt x="6855" y="1267"/>
                  <a:pt x="7015" y="1816"/>
                  <a:pt x="7207" y="2288"/>
                </a:cubicBezTo>
                <a:cubicBezTo>
                  <a:pt x="7478" y="2954"/>
                  <a:pt x="7809" y="3457"/>
                  <a:pt x="8173" y="3755"/>
                </a:cubicBezTo>
                <a:lnTo>
                  <a:pt x="18870" y="3807"/>
                </a:lnTo>
                <a:lnTo>
                  <a:pt x="21600" y="12873"/>
                </a:lnTo>
                <a:lnTo>
                  <a:pt x="18885" y="21600"/>
                </a:lnTo>
                <a:lnTo>
                  <a:pt x="8484" y="21572"/>
                </a:lnTo>
                <a:cubicBezTo>
                  <a:pt x="8115" y="21593"/>
                  <a:pt x="7754" y="21301"/>
                  <a:pt x="7464" y="20743"/>
                </a:cubicBezTo>
                <a:cubicBezTo>
                  <a:pt x="7153" y="20148"/>
                  <a:pt x="6946" y="19291"/>
                  <a:pt x="6641" y="18680"/>
                </a:cubicBezTo>
                <a:cubicBezTo>
                  <a:pt x="6350" y="18095"/>
                  <a:pt x="5986" y="17765"/>
                  <a:pt x="5610" y="17743"/>
                </a:cubicBezTo>
                <a:lnTo>
                  <a:pt x="0" y="177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8" name="Shape"/>
          <p:cNvSpPr/>
          <p:nvPr/>
        </p:nvSpPr>
        <p:spPr>
          <a:xfrm>
            <a:off x="5020375" y="955960"/>
            <a:ext cx="5816958" cy="158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extrusionOk="0">
                <a:moveTo>
                  <a:pt x="0" y="0"/>
                </a:moveTo>
                <a:lnTo>
                  <a:pt x="6398" y="19"/>
                </a:lnTo>
                <a:cubicBezTo>
                  <a:pt x="6729" y="91"/>
                  <a:pt x="7042" y="378"/>
                  <a:pt x="7299" y="845"/>
                </a:cubicBezTo>
                <a:cubicBezTo>
                  <a:pt x="7531" y="1267"/>
                  <a:pt x="7706" y="1817"/>
                  <a:pt x="7917" y="2289"/>
                </a:cubicBezTo>
                <a:cubicBezTo>
                  <a:pt x="8215" y="2955"/>
                  <a:pt x="8579" y="3458"/>
                  <a:pt x="8979" y="3756"/>
                </a:cubicBezTo>
                <a:lnTo>
                  <a:pt x="18735" y="3754"/>
                </a:lnTo>
                <a:lnTo>
                  <a:pt x="21600" y="12827"/>
                </a:lnTo>
                <a:lnTo>
                  <a:pt x="18718" y="21516"/>
                </a:lnTo>
                <a:lnTo>
                  <a:pt x="9321" y="21578"/>
                </a:lnTo>
                <a:cubicBezTo>
                  <a:pt x="8915" y="21600"/>
                  <a:pt x="8519" y="21307"/>
                  <a:pt x="8200" y="20750"/>
                </a:cubicBezTo>
                <a:cubicBezTo>
                  <a:pt x="7859" y="20155"/>
                  <a:pt x="7631" y="19297"/>
                  <a:pt x="7296" y="18686"/>
                </a:cubicBezTo>
                <a:cubicBezTo>
                  <a:pt x="6976" y="18101"/>
                  <a:pt x="6577" y="17771"/>
                  <a:pt x="6163" y="17749"/>
                </a:cubicBezTo>
                <a:lnTo>
                  <a:pt x="0" y="1772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r>
              <a:rPr lang="en-US" dirty="0"/>
              <a:t>Solid </a:t>
            </a:r>
            <a:r>
              <a:rPr lang="en-US" dirty="0" smtClean="0"/>
              <a:t>                                                     </a:t>
            </a:r>
            <a:r>
              <a:rPr lang="en-US" dirty="0" err="1" smtClean="0"/>
              <a:t>SoLiD</a:t>
            </a:r>
            <a:endParaRPr lang="en-US" dirty="0"/>
          </a:p>
          <a:p>
            <a:r>
              <a:rPr lang="en-US" dirty="0" smtClean="0"/>
              <a:t>                                        Derived </a:t>
            </a:r>
            <a:r>
              <a:rPr lang="en-US" dirty="0"/>
              <a:t>from </a:t>
            </a:r>
            <a:r>
              <a:rPr lang="en-US" dirty="0" smtClean="0"/>
              <a:t>“Social Linked Data” </a:t>
            </a:r>
            <a:endParaRPr lang="en-US" dirty="0"/>
          </a:p>
        </p:txBody>
      </p:sp>
      <p:grpSp>
        <p:nvGrpSpPr>
          <p:cNvPr id="9" name="Group"/>
          <p:cNvGrpSpPr/>
          <p:nvPr/>
        </p:nvGrpSpPr>
        <p:grpSpPr>
          <a:xfrm>
            <a:off x="1602786" y="801129"/>
            <a:ext cx="3983774" cy="4940446"/>
            <a:chOff x="0" y="0"/>
            <a:chExt cx="3983773" cy="4940445"/>
          </a:xfrm>
        </p:grpSpPr>
        <p:grpSp>
          <p:nvGrpSpPr>
            <p:cNvPr id="10" name="Group"/>
            <p:cNvGrpSpPr/>
            <p:nvPr/>
          </p:nvGrpSpPr>
          <p:grpSpPr>
            <a:xfrm>
              <a:off x="476243" y="4463600"/>
              <a:ext cx="2670772" cy="476846"/>
              <a:chOff x="0" y="0"/>
              <a:chExt cx="2670770" cy="476844"/>
            </a:xfrm>
          </p:grpSpPr>
          <p:sp>
            <p:nvSpPr>
              <p:cNvPr id="14" name="Rectangle"/>
              <p:cNvSpPr/>
              <p:nvPr/>
            </p:nvSpPr>
            <p:spPr>
              <a:xfrm>
                <a:off x="0" y="0"/>
                <a:ext cx="2670771" cy="47684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dirty="0"/>
              </a:p>
            </p:txBody>
          </p:sp>
          <p:pic>
            <p:nvPicPr>
              <p:cNvPr id="15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496" t="9732" r="22029" b="9733"/>
              <a:stretch>
                <a:fillRect/>
              </a:stretch>
            </p:blipFill>
            <p:spPr>
              <a:xfrm>
                <a:off x="-1" y="-1"/>
                <a:ext cx="2670772" cy="4768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01600" dist="25400" dir="21293758" rotWithShape="0">
                  <a:srgbClr val="000000">
                    <a:alpha val="75000"/>
                  </a:srgbClr>
                </a:outerShdw>
              </a:effectLst>
            </p:spPr>
          </p:pic>
        </p:grpSp>
        <p:grpSp>
          <p:nvGrpSpPr>
            <p:cNvPr id="11" name="Group"/>
            <p:cNvGrpSpPr/>
            <p:nvPr/>
          </p:nvGrpSpPr>
          <p:grpSpPr>
            <a:xfrm>
              <a:off x="0" y="0"/>
              <a:ext cx="3983774" cy="4748802"/>
              <a:chOff x="7" y="-1"/>
              <a:chExt cx="3983773" cy="4748801"/>
            </a:xfrm>
          </p:grpSpPr>
          <p:sp>
            <p:nvSpPr>
              <p:cNvPr id="12" name="Shape"/>
              <p:cNvSpPr/>
              <p:nvPr/>
            </p:nvSpPr>
            <p:spPr>
              <a:xfrm>
                <a:off x="526870" y="533"/>
                <a:ext cx="3456912" cy="4466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9" extrusionOk="0">
                    <a:moveTo>
                      <a:pt x="0" y="0"/>
                    </a:moveTo>
                    <a:lnTo>
                      <a:pt x="0" y="21599"/>
                    </a:lnTo>
                    <a:cubicBezTo>
                      <a:pt x="3017" y="21600"/>
                      <a:pt x="6032" y="21599"/>
                      <a:pt x="9049" y="21599"/>
                    </a:cubicBezTo>
                    <a:cubicBezTo>
                      <a:pt x="10557" y="21599"/>
                      <a:pt x="12066" y="21597"/>
                      <a:pt x="13575" y="21599"/>
                    </a:cubicBezTo>
                    <a:lnTo>
                      <a:pt x="16590" y="21592"/>
                    </a:lnTo>
                    <a:cubicBezTo>
                      <a:pt x="16918" y="21554"/>
                      <a:pt x="17222" y="21448"/>
                      <a:pt x="17472" y="21282"/>
                    </a:cubicBezTo>
                    <a:cubicBezTo>
                      <a:pt x="17863" y="21022"/>
                      <a:pt x="18091" y="20639"/>
                      <a:pt x="18091" y="20236"/>
                    </a:cubicBezTo>
                    <a:lnTo>
                      <a:pt x="18101" y="17588"/>
                    </a:lnTo>
                    <a:cubicBezTo>
                      <a:pt x="18101" y="16251"/>
                      <a:pt x="18101" y="14915"/>
                      <a:pt x="18101" y="13578"/>
                    </a:cubicBezTo>
                    <a:cubicBezTo>
                      <a:pt x="18101" y="10913"/>
                      <a:pt x="18102" y="8246"/>
                      <a:pt x="18101" y="5581"/>
                    </a:cubicBezTo>
                    <a:lnTo>
                      <a:pt x="21600" y="5581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6A999"/>
                  </a:gs>
                  <a:gs pos="100000">
                    <a:srgbClr val="7A4442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101600" dist="46732" dir="3052229" rotWithShape="0">
                  <a:srgbClr val="000000">
                    <a:alpha val="5501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3" name="Shape"/>
              <p:cNvSpPr/>
              <p:nvPr/>
            </p:nvSpPr>
            <p:spPr>
              <a:xfrm>
                <a:off x="7" y="-2"/>
                <a:ext cx="536991" cy="4748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600" extrusionOk="0">
                    <a:moveTo>
                      <a:pt x="10800" y="0"/>
                    </a:moveTo>
                    <a:lnTo>
                      <a:pt x="21593" y="0"/>
                    </a:lnTo>
                    <a:lnTo>
                      <a:pt x="21593" y="20312"/>
                    </a:lnTo>
                    <a:cubicBezTo>
                      <a:pt x="19126" y="20285"/>
                      <a:pt x="16664" y="20292"/>
                      <a:pt x="14258" y="20332"/>
                    </a:cubicBezTo>
                    <a:cubicBezTo>
                      <a:pt x="11911" y="20371"/>
                      <a:pt x="9570" y="20440"/>
                      <a:pt x="7459" y="20575"/>
                    </a:cubicBezTo>
                    <a:cubicBezTo>
                      <a:pt x="4001" y="20795"/>
                      <a:pt x="1482" y="21165"/>
                      <a:pt x="504" y="21600"/>
                    </a:cubicBezTo>
                    <a:cubicBezTo>
                      <a:pt x="205" y="17785"/>
                      <a:pt x="40" y="13971"/>
                      <a:pt x="7" y="10156"/>
                    </a:cubicBezTo>
                    <a:cubicBezTo>
                      <a:pt x="-7" y="8463"/>
                      <a:pt x="5" y="6771"/>
                      <a:pt x="7" y="5078"/>
                    </a:cubicBezTo>
                    <a:cubicBezTo>
                      <a:pt x="9" y="4232"/>
                      <a:pt x="8" y="3385"/>
                      <a:pt x="7" y="2539"/>
                    </a:cubicBezTo>
                    <a:cubicBezTo>
                      <a:pt x="7" y="2116"/>
                      <a:pt x="7" y="1693"/>
                      <a:pt x="7" y="1270"/>
                    </a:cubicBezTo>
                    <a:cubicBezTo>
                      <a:pt x="419" y="1037"/>
                      <a:pt x="1272" y="818"/>
                      <a:pt x="2509" y="627"/>
                    </a:cubicBezTo>
                    <a:cubicBezTo>
                      <a:pt x="4534" y="314"/>
                      <a:pt x="7470" y="92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A9A9A9"/>
                  </a:gs>
                  <a:gs pos="100000">
                    <a:srgbClr val="424242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dirty="0"/>
              </a:p>
            </p:txBody>
          </p:sp>
        </p:grpSp>
      </p:grpSp>
      <p:sp>
        <p:nvSpPr>
          <p:cNvPr id="17" name="TextBox 52"/>
          <p:cNvSpPr txBox="1"/>
          <p:nvPr/>
        </p:nvSpPr>
        <p:spPr>
          <a:xfrm>
            <a:off x="6675915" y="2708841"/>
            <a:ext cx="3967267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/>
            <a:r>
              <a:rPr lang="en-US" dirty="0" smtClean="0"/>
              <a:t>A set of conventions </a:t>
            </a:r>
            <a:r>
              <a:rPr lang="en-US" dirty="0"/>
              <a:t>and tools for building decentralized social </a:t>
            </a:r>
            <a:r>
              <a:rPr lang="en-US" dirty="0" smtClean="0"/>
              <a:t>application  </a:t>
            </a:r>
            <a:endParaRPr lang="en-US" dirty="0"/>
          </a:p>
          <a:p>
            <a:endParaRPr dirty="0"/>
          </a:p>
        </p:txBody>
      </p:sp>
      <p:sp>
        <p:nvSpPr>
          <p:cNvPr id="20" name="TextBox 52"/>
          <p:cNvSpPr txBox="1"/>
          <p:nvPr/>
        </p:nvSpPr>
        <p:spPr>
          <a:xfrm>
            <a:off x="6572077" y="3767698"/>
            <a:ext cx="417494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dirty="0"/>
              <a:t>The project led by Prof. Tim Berners-Lee, </a:t>
            </a:r>
          </a:p>
          <a:p>
            <a:r>
              <a:rPr lang="en-US" dirty="0"/>
              <a:t>inventor of the World Wide Web, taking place at </a:t>
            </a:r>
            <a:r>
              <a:rPr lang="en-US" dirty="0" smtClean="0"/>
              <a:t>MIT</a:t>
            </a:r>
            <a:endParaRPr lang="en-US" dirty="0"/>
          </a:p>
        </p:txBody>
      </p:sp>
      <p:sp>
        <p:nvSpPr>
          <p:cNvPr id="22" name="TextBox 52"/>
          <p:cNvSpPr txBox="1"/>
          <p:nvPr/>
        </p:nvSpPr>
        <p:spPr>
          <a:xfrm>
            <a:off x="6712133" y="3919884"/>
            <a:ext cx="12024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  <p:sp>
        <p:nvSpPr>
          <p:cNvPr id="24" name="TextBox 52"/>
          <p:cNvSpPr txBox="1"/>
          <p:nvPr/>
        </p:nvSpPr>
        <p:spPr>
          <a:xfrm>
            <a:off x="6427389" y="5015256"/>
            <a:ext cx="40432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dirty="0"/>
              <a:t>In order to provide </a:t>
            </a:r>
            <a:r>
              <a:rPr lang="en-US" dirty="0" smtClean="0"/>
              <a:t>true </a:t>
            </a:r>
            <a:r>
              <a:rPr lang="en-US" dirty="0"/>
              <a:t>data ownership as </a:t>
            </a:r>
            <a:r>
              <a:rPr lang="en-US" dirty="0" smtClean="0"/>
              <a:t>well </a:t>
            </a:r>
            <a:r>
              <a:rPr lang="en-US" dirty="0"/>
              <a:t>as improved data </a:t>
            </a:r>
            <a:r>
              <a:rPr lang="en-US" dirty="0" smtClean="0"/>
              <a:t>privacy</a:t>
            </a:r>
            <a:endParaRPr lang="en-US" dirty="0"/>
          </a:p>
        </p:txBody>
      </p:sp>
      <p:grpSp>
        <p:nvGrpSpPr>
          <p:cNvPr id="28" name="Group"/>
          <p:cNvGrpSpPr/>
          <p:nvPr/>
        </p:nvGrpSpPr>
        <p:grpSpPr>
          <a:xfrm>
            <a:off x="2972598" y="2462552"/>
            <a:ext cx="1757266" cy="667877"/>
            <a:chOff x="233525" y="-58139"/>
            <a:chExt cx="1757265" cy="667876"/>
          </a:xfrm>
        </p:grpSpPr>
        <p:sp>
          <p:nvSpPr>
            <p:cNvPr id="29" name="TextBox 52"/>
            <p:cNvSpPr txBox="1"/>
            <p:nvPr/>
          </p:nvSpPr>
          <p:spPr>
            <a:xfrm>
              <a:off x="375888" y="317351"/>
              <a:ext cx="1417584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300"/>
              </a:lvl1pPr>
            </a:lstStyle>
            <a:p>
              <a:r>
                <a:rPr lang="en-US" dirty="0" smtClean="0"/>
                <a:t>Introduction</a:t>
              </a:r>
              <a:endParaRPr dirty="0"/>
            </a:p>
          </p:txBody>
        </p:sp>
        <p:sp>
          <p:nvSpPr>
            <p:cNvPr id="30" name="TextBox 52"/>
            <p:cNvSpPr txBox="1"/>
            <p:nvPr/>
          </p:nvSpPr>
          <p:spPr>
            <a:xfrm>
              <a:off x="355921" y="-58139"/>
              <a:ext cx="1634869" cy="553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100"/>
              </a:lvl1pPr>
            </a:lstStyle>
            <a:p>
              <a:r>
                <a:rPr lang="en-US" sz="3000" dirty="0" err="1" smtClean="0"/>
                <a:t>SoLiD</a:t>
              </a:r>
              <a:endParaRPr sz="3000" dirty="0"/>
            </a:p>
          </p:txBody>
        </p:sp>
        <p:grpSp>
          <p:nvGrpSpPr>
            <p:cNvPr id="31" name="Group"/>
            <p:cNvGrpSpPr/>
            <p:nvPr/>
          </p:nvGrpSpPr>
          <p:grpSpPr>
            <a:xfrm>
              <a:off x="233525" y="69684"/>
              <a:ext cx="1244152" cy="486929"/>
              <a:chOff x="0" y="0"/>
              <a:chExt cx="1244151" cy="486928"/>
            </a:xfrm>
          </p:grpSpPr>
          <p:sp>
            <p:nvSpPr>
              <p:cNvPr id="32" name="Line"/>
              <p:cNvSpPr/>
              <p:nvPr/>
            </p:nvSpPr>
            <p:spPr>
              <a:xfrm>
                <a:off x="0" y="0"/>
                <a:ext cx="1244152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33" name="Line"/>
              <p:cNvSpPr/>
              <p:nvPr/>
            </p:nvSpPr>
            <p:spPr>
              <a:xfrm>
                <a:off x="0" y="486928"/>
                <a:ext cx="1244152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/>
              </a:p>
            </p:txBody>
          </p:sp>
        </p:grpSp>
      </p:grpSp>
      <p:sp>
        <p:nvSpPr>
          <p:cNvPr id="34" name="Freeform 55"/>
          <p:cNvSpPr/>
          <p:nvPr/>
        </p:nvSpPr>
        <p:spPr>
          <a:xfrm>
            <a:off x="5534790" y="4878996"/>
            <a:ext cx="484585" cy="524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4" y="0"/>
                </a:moveTo>
                <a:cubicBezTo>
                  <a:pt x="10545" y="0"/>
                  <a:pt x="10296" y="230"/>
                  <a:pt x="10296" y="507"/>
                </a:cubicBezTo>
                <a:lnTo>
                  <a:pt x="10296" y="2255"/>
                </a:lnTo>
                <a:cubicBezTo>
                  <a:pt x="10296" y="2531"/>
                  <a:pt x="10545" y="2745"/>
                  <a:pt x="10844" y="2745"/>
                </a:cubicBezTo>
                <a:cubicBezTo>
                  <a:pt x="11143" y="2745"/>
                  <a:pt x="11393" y="2531"/>
                  <a:pt x="11393" y="2255"/>
                </a:cubicBezTo>
                <a:lnTo>
                  <a:pt x="11393" y="507"/>
                </a:lnTo>
                <a:cubicBezTo>
                  <a:pt x="11393" y="230"/>
                  <a:pt x="11143" y="0"/>
                  <a:pt x="10844" y="0"/>
                </a:cubicBezTo>
                <a:close/>
                <a:moveTo>
                  <a:pt x="3450" y="2876"/>
                </a:moveTo>
                <a:cubicBezTo>
                  <a:pt x="3311" y="2882"/>
                  <a:pt x="3178" y="2937"/>
                  <a:pt x="3078" y="3039"/>
                </a:cubicBezTo>
                <a:cubicBezTo>
                  <a:pt x="2891" y="3230"/>
                  <a:pt x="2891" y="3519"/>
                  <a:pt x="3078" y="3709"/>
                </a:cubicBezTo>
                <a:lnTo>
                  <a:pt x="4423" y="4951"/>
                </a:lnTo>
                <a:cubicBezTo>
                  <a:pt x="4634" y="5145"/>
                  <a:pt x="4972" y="5145"/>
                  <a:pt x="5183" y="4951"/>
                </a:cubicBezTo>
                <a:cubicBezTo>
                  <a:pt x="5393" y="4756"/>
                  <a:pt x="5393" y="4443"/>
                  <a:pt x="5183" y="4248"/>
                </a:cubicBezTo>
                <a:lnTo>
                  <a:pt x="3839" y="3006"/>
                </a:lnTo>
                <a:cubicBezTo>
                  <a:pt x="3728" y="2914"/>
                  <a:pt x="3588" y="2869"/>
                  <a:pt x="3450" y="2876"/>
                </a:cubicBezTo>
                <a:close/>
                <a:moveTo>
                  <a:pt x="17850" y="3104"/>
                </a:moveTo>
                <a:lnTo>
                  <a:pt x="16505" y="4346"/>
                </a:lnTo>
                <a:cubicBezTo>
                  <a:pt x="16295" y="4541"/>
                  <a:pt x="16295" y="4870"/>
                  <a:pt x="16505" y="5065"/>
                </a:cubicBezTo>
                <a:cubicBezTo>
                  <a:pt x="16612" y="5158"/>
                  <a:pt x="16748" y="5202"/>
                  <a:pt x="16894" y="5196"/>
                </a:cubicBezTo>
                <a:cubicBezTo>
                  <a:pt x="17039" y="5196"/>
                  <a:pt x="17182" y="5143"/>
                  <a:pt x="17284" y="5049"/>
                </a:cubicBezTo>
                <a:lnTo>
                  <a:pt x="18628" y="3791"/>
                </a:lnTo>
                <a:cubicBezTo>
                  <a:pt x="18803" y="3566"/>
                  <a:pt x="18747" y="3266"/>
                  <a:pt x="18504" y="3104"/>
                </a:cubicBezTo>
                <a:cubicBezTo>
                  <a:pt x="18312" y="2977"/>
                  <a:pt x="18039" y="2974"/>
                  <a:pt x="17850" y="3104"/>
                </a:cubicBezTo>
                <a:close/>
                <a:moveTo>
                  <a:pt x="10791" y="3725"/>
                </a:moveTo>
                <a:cubicBezTo>
                  <a:pt x="7094" y="3746"/>
                  <a:pt x="4085" y="6487"/>
                  <a:pt x="4016" y="9901"/>
                </a:cubicBezTo>
                <a:lnTo>
                  <a:pt x="4016" y="10130"/>
                </a:lnTo>
                <a:cubicBezTo>
                  <a:pt x="4040" y="10871"/>
                  <a:pt x="4206" y="11595"/>
                  <a:pt x="4493" y="12287"/>
                </a:cubicBezTo>
                <a:cubicBezTo>
                  <a:pt x="4768" y="12940"/>
                  <a:pt x="5158" y="13544"/>
                  <a:pt x="5661" y="14068"/>
                </a:cubicBezTo>
                <a:cubicBezTo>
                  <a:pt x="6281" y="14691"/>
                  <a:pt x="6966" y="15897"/>
                  <a:pt x="7253" y="16437"/>
                </a:cubicBezTo>
                <a:cubicBezTo>
                  <a:pt x="7341" y="16600"/>
                  <a:pt x="7516" y="16716"/>
                  <a:pt x="7713" y="16715"/>
                </a:cubicBezTo>
                <a:lnTo>
                  <a:pt x="13852" y="16715"/>
                </a:lnTo>
                <a:cubicBezTo>
                  <a:pt x="14049" y="16716"/>
                  <a:pt x="14241" y="16600"/>
                  <a:pt x="14329" y="16437"/>
                </a:cubicBezTo>
                <a:cubicBezTo>
                  <a:pt x="14616" y="15897"/>
                  <a:pt x="15283" y="14693"/>
                  <a:pt x="15904" y="14068"/>
                </a:cubicBezTo>
                <a:cubicBezTo>
                  <a:pt x="16407" y="13544"/>
                  <a:pt x="16815" y="12940"/>
                  <a:pt x="17089" y="12287"/>
                </a:cubicBezTo>
                <a:cubicBezTo>
                  <a:pt x="17376" y="11595"/>
                  <a:pt x="17524" y="10871"/>
                  <a:pt x="17549" y="10130"/>
                </a:cubicBezTo>
                <a:lnTo>
                  <a:pt x="17549" y="9901"/>
                </a:lnTo>
                <a:cubicBezTo>
                  <a:pt x="17480" y="6487"/>
                  <a:pt x="14489" y="3746"/>
                  <a:pt x="10791" y="3725"/>
                </a:cubicBezTo>
                <a:close/>
                <a:moveTo>
                  <a:pt x="10773" y="5163"/>
                </a:moveTo>
                <a:cubicBezTo>
                  <a:pt x="13618" y="5179"/>
                  <a:pt x="15926" y="7291"/>
                  <a:pt x="15974" y="9918"/>
                </a:cubicBezTo>
                <a:lnTo>
                  <a:pt x="15992" y="10097"/>
                </a:lnTo>
                <a:cubicBezTo>
                  <a:pt x="15973" y="10672"/>
                  <a:pt x="15858" y="11242"/>
                  <a:pt x="15638" y="11780"/>
                </a:cubicBezTo>
                <a:cubicBezTo>
                  <a:pt x="15433" y="12265"/>
                  <a:pt x="15129" y="12715"/>
                  <a:pt x="14754" y="13104"/>
                </a:cubicBezTo>
                <a:cubicBezTo>
                  <a:pt x="14153" y="13765"/>
                  <a:pt x="13651" y="14489"/>
                  <a:pt x="13232" y="15261"/>
                </a:cubicBezTo>
                <a:lnTo>
                  <a:pt x="8350" y="15261"/>
                </a:lnTo>
                <a:cubicBezTo>
                  <a:pt x="7936" y="14487"/>
                  <a:pt x="7425" y="13751"/>
                  <a:pt x="6829" y="13087"/>
                </a:cubicBezTo>
                <a:cubicBezTo>
                  <a:pt x="6454" y="12699"/>
                  <a:pt x="6150" y="12265"/>
                  <a:pt x="5944" y="11780"/>
                </a:cubicBezTo>
                <a:cubicBezTo>
                  <a:pt x="5720" y="11243"/>
                  <a:pt x="5596" y="10673"/>
                  <a:pt x="5572" y="10097"/>
                </a:cubicBezTo>
                <a:lnTo>
                  <a:pt x="5572" y="9918"/>
                </a:lnTo>
                <a:cubicBezTo>
                  <a:pt x="5621" y="7291"/>
                  <a:pt x="7929" y="5179"/>
                  <a:pt x="10773" y="5163"/>
                </a:cubicBezTo>
                <a:close/>
                <a:moveTo>
                  <a:pt x="10437" y="7107"/>
                </a:moveTo>
                <a:lnTo>
                  <a:pt x="10119" y="7696"/>
                </a:lnTo>
                <a:cubicBezTo>
                  <a:pt x="9922" y="7745"/>
                  <a:pt x="9731" y="7816"/>
                  <a:pt x="9553" y="7908"/>
                </a:cubicBezTo>
                <a:lnTo>
                  <a:pt x="8863" y="7696"/>
                </a:lnTo>
                <a:lnTo>
                  <a:pt x="8350" y="8169"/>
                </a:lnTo>
                <a:lnTo>
                  <a:pt x="8562" y="8807"/>
                </a:lnTo>
                <a:cubicBezTo>
                  <a:pt x="8458" y="8970"/>
                  <a:pt x="8386" y="9131"/>
                  <a:pt x="8332" y="9313"/>
                </a:cubicBezTo>
                <a:lnTo>
                  <a:pt x="7678" y="9624"/>
                </a:lnTo>
                <a:lnTo>
                  <a:pt x="7678" y="10277"/>
                </a:lnTo>
                <a:lnTo>
                  <a:pt x="8332" y="10571"/>
                </a:lnTo>
                <a:cubicBezTo>
                  <a:pt x="8385" y="10753"/>
                  <a:pt x="8462" y="10930"/>
                  <a:pt x="8562" y="11094"/>
                </a:cubicBezTo>
                <a:lnTo>
                  <a:pt x="8332" y="11731"/>
                </a:lnTo>
                <a:lnTo>
                  <a:pt x="8863" y="12205"/>
                </a:lnTo>
                <a:lnTo>
                  <a:pt x="9553" y="11993"/>
                </a:lnTo>
                <a:cubicBezTo>
                  <a:pt x="9730" y="12086"/>
                  <a:pt x="9922" y="12156"/>
                  <a:pt x="10119" y="12205"/>
                </a:cubicBezTo>
                <a:lnTo>
                  <a:pt x="10437" y="12793"/>
                </a:lnTo>
                <a:lnTo>
                  <a:pt x="11163" y="12793"/>
                </a:lnTo>
                <a:lnTo>
                  <a:pt x="11481" y="12221"/>
                </a:lnTo>
                <a:cubicBezTo>
                  <a:pt x="11674" y="12173"/>
                  <a:pt x="11854" y="12098"/>
                  <a:pt x="12029" y="12009"/>
                </a:cubicBezTo>
                <a:lnTo>
                  <a:pt x="12719" y="12221"/>
                </a:lnTo>
                <a:lnTo>
                  <a:pt x="13232" y="11748"/>
                </a:lnTo>
                <a:lnTo>
                  <a:pt x="13002" y="11110"/>
                </a:lnTo>
                <a:cubicBezTo>
                  <a:pt x="13106" y="10945"/>
                  <a:pt x="13190" y="10770"/>
                  <a:pt x="13250" y="10588"/>
                </a:cubicBezTo>
                <a:lnTo>
                  <a:pt x="13887" y="10293"/>
                </a:lnTo>
                <a:lnTo>
                  <a:pt x="13887" y="9624"/>
                </a:lnTo>
                <a:lnTo>
                  <a:pt x="13250" y="9313"/>
                </a:lnTo>
                <a:cubicBezTo>
                  <a:pt x="13198" y="9131"/>
                  <a:pt x="13121" y="8954"/>
                  <a:pt x="13020" y="8790"/>
                </a:cubicBezTo>
                <a:lnTo>
                  <a:pt x="13250" y="8169"/>
                </a:lnTo>
                <a:lnTo>
                  <a:pt x="12719" y="7679"/>
                </a:lnTo>
                <a:lnTo>
                  <a:pt x="12047" y="7892"/>
                </a:lnTo>
                <a:cubicBezTo>
                  <a:pt x="11870" y="7799"/>
                  <a:pt x="11678" y="7728"/>
                  <a:pt x="11481" y="7679"/>
                </a:cubicBezTo>
                <a:lnTo>
                  <a:pt x="11163" y="7107"/>
                </a:lnTo>
                <a:lnTo>
                  <a:pt x="10437" y="7107"/>
                </a:lnTo>
                <a:close/>
                <a:moveTo>
                  <a:pt x="10791" y="8954"/>
                </a:moveTo>
                <a:cubicBezTo>
                  <a:pt x="11386" y="8962"/>
                  <a:pt x="11879" y="9401"/>
                  <a:pt x="11888" y="9950"/>
                </a:cubicBezTo>
                <a:cubicBezTo>
                  <a:pt x="11888" y="10503"/>
                  <a:pt x="11390" y="10963"/>
                  <a:pt x="10791" y="10963"/>
                </a:cubicBezTo>
                <a:cubicBezTo>
                  <a:pt x="10193" y="10963"/>
                  <a:pt x="9712" y="10503"/>
                  <a:pt x="9712" y="9950"/>
                </a:cubicBezTo>
                <a:cubicBezTo>
                  <a:pt x="9712" y="9398"/>
                  <a:pt x="10193" y="8954"/>
                  <a:pt x="10791" y="8954"/>
                </a:cubicBezTo>
                <a:close/>
                <a:moveTo>
                  <a:pt x="19159" y="9362"/>
                </a:moveTo>
                <a:cubicBezTo>
                  <a:pt x="18860" y="9362"/>
                  <a:pt x="18610" y="9592"/>
                  <a:pt x="18610" y="9869"/>
                </a:cubicBezTo>
                <a:cubicBezTo>
                  <a:pt x="18610" y="10145"/>
                  <a:pt x="18860" y="10359"/>
                  <a:pt x="19159" y="10359"/>
                </a:cubicBezTo>
                <a:lnTo>
                  <a:pt x="21052" y="10359"/>
                </a:lnTo>
                <a:cubicBezTo>
                  <a:pt x="21351" y="10359"/>
                  <a:pt x="21600" y="10145"/>
                  <a:pt x="21600" y="9869"/>
                </a:cubicBezTo>
                <a:cubicBezTo>
                  <a:pt x="21600" y="9592"/>
                  <a:pt x="21351" y="9362"/>
                  <a:pt x="21052" y="9362"/>
                </a:cubicBezTo>
                <a:lnTo>
                  <a:pt x="19159" y="9362"/>
                </a:lnTo>
                <a:close/>
                <a:moveTo>
                  <a:pt x="531" y="9379"/>
                </a:moveTo>
                <a:cubicBezTo>
                  <a:pt x="232" y="9379"/>
                  <a:pt x="0" y="9609"/>
                  <a:pt x="0" y="9885"/>
                </a:cubicBezTo>
                <a:cubicBezTo>
                  <a:pt x="0" y="10161"/>
                  <a:pt x="232" y="10375"/>
                  <a:pt x="531" y="10375"/>
                </a:cubicBezTo>
                <a:lnTo>
                  <a:pt x="2441" y="10375"/>
                </a:lnTo>
                <a:cubicBezTo>
                  <a:pt x="2740" y="10375"/>
                  <a:pt x="2972" y="10161"/>
                  <a:pt x="2972" y="9885"/>
                </a:cubicBezTo>
                <a:cubicBezTo>
                  <a:pt x="2972" y="9609"/>
                  <a:pt x="2740" y="9379"/>
                  <a:pt x="2441" y="9379"/>
                </a:cubicBezTo>
                <a:lnTo>
                  <a:pt x="531" y="9379"/>
                </a:lnTo>
                <a:close/>
                <a:moveTo>
                  <a:pt x="16912" y="14542"/>
                </a:moveTo>
                <a:cubicBezTo>
                  <a:pt x="16774" y="14535"/>
                  <a:pt x="16634" y="14563"/>
                  <a:pt x="16523" y="14656"/>
                </a:cubicBezTo>
                <a:cubicBezTo>
                  <a:pt x="16301" y="14841"/>
                  <a:pt x="16287" y="15170"/>
                  <a:pt x="16487" y="15375"/>
                </a:cubicBezTo>
                <a:cubicBezTo>
                  <a:pt x="16499" y="15387"/>
                  <a:pt x="16510" y="15397"/>
                  <a:pt x="16523" y="15408"/>
                </a:cubicBezTo>
                <a:lnTo>
                  <a:pt x="17867" y="16649"/>
                </a:lnTo>
                <a:cubicBezTo>
                  <a:pt x="18059" y="16862"/>
                  <a:pt x="18398" y="16892"/>
                  <a:pt x="18628" y="16715"/>
                </a:cubicBezTo>
                <a:cubicBezTo>
                  <a:pt x="18858" y="16538"/>
                  <a:pt x="18890" y="16224"/>
                  <a:pt x="18699" y="16012"/>
                </a:cubicBezTo>
                <a:cubicBezTo>
                  <a:pt x="18673" y="15983"/>
                  <a:pt x="18643" y="15953"/>
                  <a:pt x="18610" y="15930"/>
                </a:cubicBezTo>
                <a:lnTo>
                  <a:pt x="17284" y="14705"/>
                </a:lnTo>
                <a:cubicBezTo>
                  <a:pt x="17183" y="14602"/>
                  <a:pt x="17050" y="14548"/>
                  <a:pt x="16912" y="14542"/>
                </a:cubicBezTo>
                <a:close/>
                <a:moveTo>
                  <a:pt x="4423" y="14787"/>
                </a:moveTo>
                <a:lnTo>
                  <a:pt x="3078" y="16045"/>
                </a:lnTo>
                <a:cubicBezTo>
                  <a:pt x="2851" y="16224"/>
                  <a:pt x="2831" y="16537"/>
                  <a:pt x="3025" y="16747"/>
                </a:cubicBezTo>
                <a:cubicBezTo>
                  <a:pt x="3220" y="16957"/>
                  <a:pt x="3559" y="16992"/>
                  <a:pt x="3786" y="16813"/>
                </a:cubicBezTo>
                <a:cubicBezTo>
                  <a:pt x="3807" y="16796"/>
                  <a:pt x="3821" y="16767"/>
                  <a:pt x="3839" y="16747"/>
                </a:cubicBezTo>
                <a:lnTo>
                  <a:pt x="5183" y="15506"/>
                </a:lnTo>
                <a:cubicBezTo>
                  <a:pt x="5378" y="15296"/>
                  <a:pt x="5358" y="14966"/>
                  <a:pt x="5130" y="14787"/>
                </a:cubicBezTo>
                <a:cubicBezTo>
                  <a:pt x="4927" y="14626"/>
                  <a:pt x="4625" y="14626"/>
                  <a:pt x="4423" y="14787"/>
                </a:cubicBezTo>
                <a:close/>
                <a:moveTo>
                  <a:pt x="8456" y="17711"/>
                </a:moveTo>
                <a:cubicBezTo>
                  <a:pt x="8024" y="17735"/>
                  <a:pt x="7705" y="18081"/>
                  <a:pt x="7731" y="18479"/>
                </a:cubicBezTo>
                <a:cubicBezTo>
                  <a:pt x="7754" y="18845"/>
                  <a:pt x="8060" y="19128"/>
                  <a:pt x="8456" y="19149"/>
                </a:cubicBezTo>
                <a:lnTo>
                  <a:pt x="13126" y="19149"/>
                </a:lnTo>
                <a:cubicBezTo>
                  <a:pt x="13558" y="19126"/>
                  <a:pt x="13877" y="18780"/>
                  <a:pt x="13852" y="18381"/>
                </a:cubicBezTo>
                <a:cubicBezTo>
                  <a:pt x="13828" y="18015"/>
                  <a:pt x="13522" y="17733"/>
                  <a:pt x="13126" y="17711"/>
                </a:cubicBezTo>
                <a:lnTo>
                  <a:pt x="8456" y="17711"/>
                </a:lnTo>
                <a:close/>
                <a:moveTo>
                  <a:pt x="9093" y="20146"/>
                </a:moveTo>
                <a:cubicBezTo>
                  <a:pt x="9165" y="20960"/>
                  <a:pt x="9906" y="21599"/>
                  <a:pt x="10791" y="21600"/>
                </a:cubicBezTo>
                <a:cubicBezTo>
                  <a:pt x="11675" y="21599"/>
                  <a:pt x="12419" y="20960"/>
                  <a:pt x="12489" y="20146"/>
                </a:cubicBezTo>
                <a:lnTo>
                  <a:pt x="9093" y="2014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5" name="Freeform 70"/>
          <p:cNvSpPr/>
          <p:nvPr/>
        </p:nvSpPr>
        <p:spPr>
          <a:xfrm>
            <a:off x="5800789" y="2618555"/>
            <a:ext cx="328217" cy="5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44" y="0"/>
                </a:moveTo>
                <a:cubicBezTo>
                  <a:pt x="10199" y="715"/>
                  <a:pt x="9639" y="1495"/>
                  <a:pt x="9298" y="2324"/>
                </a:cubicBezTo>
                <a:cubicBezTo>
                  <a:pt x="9813" y="2621"/>
                  <a:pt x="10276" y="2967"/>
                  <a:pt x="10656" y="3337"/>
                </a:cubicBezTo>
                <a:cubicBezTo>
                  <a:pt x="10696" y="3375"/>
                  <a:pt x="10721" y="3413"/>
                  <a:pt x="10761" y="3453"/>
                </a:cubicBezTo>
                <a:lnTo>
                  <a:pt x="10891" y="3337"/>
                </a:lnTo>
                <a:cubicBezTo>
                  <a:pt x="11295" y="2947"/>
                  <a:pt x="11773" y="2581"/>
                  <a:pt x="12328" y="2275"/>
                </a:cubicBezTo>
                <a:cubicBezTo>
                  <a:pt x="12057" y="1471"/>
                  <a:pt x="11590" y="712"/>
                  <a:pt x="10944" y="0"/>
                </a:cubicBezTo>
                <a:close/>
                <a:moveTo>
                  <a:pt x="5772" y="1776"/>
                </a:moveTo>
                <a:cubicBezTo>
                  <a:pt x="5974" y="2729"/>
                  <a:pt x="6315" y="3659"/>
                  <a:pt x="6817" y="4566"/>
                </a:cubicBezTo>
                <a:cubicBezTo>
                  <a:pt x="7795" y="4878"/>
                  <a:pt x="8708" y="5285"/>
                  <a:pt x="9481" y="5778"/>
                </a:cubicBezTo>
                <a:cubicBezTo>
                  <a:pt x="9882" y="6041"/>
                  <a:pt x="10249" y="6340"/>
                  <a:pt x="10578" y="6641"/>
                </a:cubicBezTo>
                <a:cubicBezTo>
                  <a:pt x="10877" y="6374"/>
                  <a:pt x="11193" y="6118"/>
                  <a:pt x="11544" y="5877"/>
                </a:cubicBezTo>
                <a:cubicBezTo>
                  <a:pt x="11197" y="5077"/>
                  <a:pt x="10669" y="4307"/>
                  <a:pt x="9977" y="3603"/>
                </a:cubicBezTo>
                <a:cubicBezTo>
                  <a:pt x="8190" y="1890"/>
                  <a:pt x="5772" y="1776"/>
                  <a:pt x="5772" y="1776"/>
                </a:cubicBezTo>
                <a:close/>
                <a:moveTo>
                  <a:pt x="15776" y="1776"/>
                </a:moveTo>
                <a:cubicBezTo>
                  <a:pt x="15776" y="1776"/>
                  <a:pt x="13360" y="1879"/>
                  <a:pt x="11544" y="3603"/>
                </a:cubicBezTo>
                <a:cubicBezTo>
                  <a:pt x="11428" y="3715"/>
                  <a:pt x="11339" y="3834"/>
                  <a:pt x="11231" y="3951"/>
                </a:cubicBezTo>
                <a:cubicBezTo>
                  <a:pt x="11624" y="4441"/>
                  <a:pt x="11939" y="4954"/>
                  <a:pt x="12197" y="5479"/>
                </a:cubicBezTo>
                <a:cubicBezTo>
                  <a:pt x="12974" y="5051"/>
                  <a:pt x="13846" y="4701"/>
                  <a:pt x="14783" y="4433"/>
                </a:cubicBezTo>
                <a:cubicBezTo>
                  <a:pt x="15245" y="3570"/>
                  <a:pt x="15583" y="2680"/>
                  <a:pt x="15776" y="1776"/>
                </a:cubicBezTo>
                <a:close/>
                <a:moveTo>
                  <a:pt x="2586" y="4317"/>
                </a:moveTo>
                <a:cubicBezTo>
                  <a:pt x="2902" y="5308"/>
                  <a:pt x="3448" y="6266"/>
                  <a:pt x="4205" y="7156"/>
                </a:cubicBezTo>
                <a:cubicBezTo>
                  <a:pt x="5942" y="7439"/>
                  <a:pt x="7580" y="7930"/>
                  <a:pt x="9011" y="8617"/>
                </a:cubicBezTo>
                <a:cubicBezTo>
                  <a:pt x="9670" y="8945"/>
                  <a:pt x="10258" y="9316"/>
                  <a:pt x="10787" y="9729"/>
                </a:cubicBezTo>
                <a:cubicBezTo>
                  <a:pt x="11068" y="9513"/>
                  <a:pt x="11386" y="9311"/>
                  <a:pt x="11701" y="9115"/>
                </a:cubicBezTo>
                <a:cubicBezTo>
                  <a:pt x="11112" y="8010"/>
                  <a:pt x="10136" y="7010"/>
                  <a:pt x="8880" y="6160"/>
                </a:cubicBezTo>
                <a:cubicBezTo>
                  <a:pt x="7168" y="5111"/>
                  <a:pt x="4953" y="4458"/>
                  <a:pt x="2586" y="4317"/>
                </a:cubicBezTo>
                <a:close/>
                <a:moveTo>
                  <a:pt x="18570" y="4317"/>
                </a:moveTo>
                <a:cubicBezTo>
                  <a:pt x="16199" y="4456"/>
                  <a:pt x="13965" y="5109"/>
                  <a:pt x="12250" y="6160"/>
                </a:cubicBezTo>
                <a:cubicBezTo>
                  <a:pt x="11805" y="6447"/>
                  <a:pt x="11401" y="6754"/>
                  <a:pt x="11048" y="7089"/>
                </a:cubicBezTo>
                <a:cubicBezTo>
                  <a:pt x="11555" y="7618"/>
                  <a:pt x="11986" y="8170"/>
                  <a:pt x="12328" y="8750"/>
                </a:cubicBezTo>
                <a:lnTo>
                  <a:pt x="12563" y="8617"/>
                </a:lnTo>
                <a:cubicBezTo>
                  <a:pt x="13850" y="7997"/>
                  <a:pt x="15297" y="7543"/>
                  <a:pt x="16846" y="7255"/>
                </a:cubicBezTo>
                <a:cubicBezTo>
                  <a:pt x="17646" y="6338"/>
                  <a:pt x="18238" y="5344"/>
                  <a:pt x="18570" y="4317"/>
                </a:cubicBezTo>
                <a:close/>
                <a:moveTo>
                  <a:pt x="993" y="7322"/>
                </a:moveTo>
                <a:cubicBezTo>
                  <a:pt x="993" y="7322"/>
                  <a:pt x="1860" y="9803"/>
                  <a:pt x="5067" y="11389"/>
                </a:cubicBezTo>
                <a:lnTo>
                  <a:pt x="5145" y="11423"/>
                </a:lnTo>
                <a:lnTo>
                  <a:pt x="1619" y="11423"/>
                </a:lnTo>
                <a:cubicBezTo>
                  <a:pt x="736" y="11423"/>
                  <a:pt x="0" y="11874"/>
                  <a:pt x="0" y="12435"/>
                </a:cubicBezTo>
                <a:lnTo>
                  <a:pt x="0" y="13448"/>
                </a:lnTo>
                <a:lnTo>
                  <a:pt x="21600" y="13448"/>
                </a:lnTo>
                <a:lnTo>
                  <a:pt x="21600" y="12452"/>
                </a:lnTo>
                <a:cubicBezTo>
                  <a:pt x="21564" y="11890"/>
                  <a:pt x="20839" y="11448"/>
                  <a:pt x="19955" y="11439"/>
                </a:cubicBezTo>
                <a:lnTo>
                  <a:pt x="16455" y="11439"/>
                </a:lnTo>
                <a:lnTo>
                  <a:pt x="16533" y="11406"/>
                </a:lnTo>
                <a:cubicBezTo>
                  <a:pt x="19732" y="9810"/>
                  <a:pt x="20607" y="7338"/>
                  <a:pt x="20607" y="7338"/>
                </a:cubicBezTo>
                <a:cubicBezTo>
                  <a:pt x="20607" y="7338"/>
                  <a:pt x="16266" y="7435"/>
                  <a:pt x="13059" y="9032"/>
                </a:cubicBezTo>
                <a:cubicBezTo>
                  <a:pt x="12400" y="9362"/>
                  <a:pt x="11801" y="9741"/>
                  <a:pt x="11283" y="10161"/>
                </a:cubicBezTo>
                <a:cubicBezTo>
                  <a:pt x="11739" y="10562"/>
                  <a:pt x="12142" y="10995"/>
                  <a:pt x="12485" y="11439"/>
                </a:cubicBezTo>
                <a:lnTo>
                  <a:pt x="11597" y="11439"/>
                </a:lnTo>
                <a:cubicBezTo>
                  <a:pt x="10860" y="10505"/>
                  <a:pt x="9796" y="9669"/>
                  <a:pt x="8515" y="9015"/>
                </a:cubicBezTo>
                <a:cubicBezTo>
                  <a:pt x="5316" y="7419"/>
                  <a:pt x="993" y="7322"/>
                  <a:pt x="993" y="7322"/>
                </a:cubicBezTo>
                <a:close/>
                <a:moveTo>
                  <a:pt x="1567" y="14477"/>
                </a:moveTo>
                <a:lnTo>
                  <a:pt x="3317" y="20753"/>
                </a:lnTo>
                <a:cubicBezTo>
                  <a:pt x="3452" y="21235"/>
                  <a:pt x="4115" y="21595"/>
                  <a:pt x="4884" y="21600"/>
                </a:cubicBezTo>
                <a:lnTo>
                  <a:pt x="16611" y="21600"/>
                </a:lnTo>
                <a:cubicBezTo>
                  <a:pt x="17381" y="21595"/>
                  <a:pt x="18018" y="21235"/>
                  <a:pt x="18152" y="20753"/>
                </a:cubicBezTo>
                <a:lnTo>
                  <a:pt x="19955" y="14477"/>
                </a:lnTo>
                <a:lnTo>
                  <a:pt x="1567" y="144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6" name="Freeform 110"/>
          <p:cNvSpPr/>
          <p:nvPr/>
        </p:nvSpPr>
        <p:spPr>
          <a:xfrm>
            <a:off x="5995984" y="1341495"/>
            <a:ext cx="431405" cy="48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38" y="0"/>
                </a:moveTo>
                <a:cubicBezTo>
                  <a:pt x="5492" y="0"/>
                  <a:pt x="4650" y="756"/>
                  <a:pt x="4650" y="1693"/>
                </a:cubicBezTo>
                <a:cubicBezTo>
                  <a:pt x="4650" y="2630"/>
                  <a:pt x="5492" y="3386"/>
                  <a:pt x="6538" y="3386"/>
                </a:cubicBezTo>
                <a:cubicBezTo>
                  <a:pt x="7583" y="3386"/>
                  <a:pt x="8425" y="2630"/>
                  <a:pt x="8425" y="1693"/>
                </a:cubicBezTo>
                <a:cubicBezTo>
                  <a:pt x="8425" y="756"/>
                  <a:pt x="7583" y="0"/>
                  <a:pt x="6538" y="0"/>
                </a:cubicBezTo>
                <a:close/>
                <a:moveTo>
                  <a:pt x="17944" y="1907"/>
                </a:moveTo>
                <a:cubicBezTo>
                  <a:pt x="16731" y="1907"/>
                  <a:pt x="15738" y="2779"/>
                  <a:pt x="15738" y="3867"/>
                </a:cubicBezTo>
                <a:cubicBezTo>
                  <a:pt x="15738" y="4955"/>
                  <a:pt x="16731" y="5846"/>
                  <a:pt x="17944" y="5846"/>
                </a:cubicBezTo>
                <a:cubicBezTo>
                  <a:pt x="19157" y="5846"/>
                  <a:pt x="20130" y="4955"/>
                  <a:pt x="20130" y="3867"/>
                </a:cubicBezTo>
                <a:cubicBezTo>
                  <a:pt x="20130" y="2779"/>
                  <a:pt x="19157" y="1907"/>
                  <a:pt x="17944" y="1907"/>
                </a:cubicBezTo>
                <a:close/>
                <a:moveTo>
                  <a:pt x="1351" y="2228"/>
                </a:moveTo>
                <a:cubicBezTo>
                  <a:pt x="847" y="2228"/>
                  <a:pt x="457" y="2595"/>
                  <a:pt x="457" y="3048"/>
                </a:cubicBezTo>
                <a:cubicBezTo>
                  <a:pt x="457" y="3500"/>
                  <a:pt x="847" y="3867"/>
                  <a:pt x="1351" y="3867"/>
                </a:cubicBezTo>
                <a:cubicBezTo>
                  <a:pt x="1855" y="3867"/>
                  <a:pt x="2265" y="3500"/>
                  <a:pt x="2265" y="3048"/>
                </a:cubicBezTo>
                <a:cubicBezTo>
                  <a:pt x="2265" y="2595"/>
                  <a:pt x="1855" y="2228"/>
                  <a:pt x="1351" y="2228"/>
                </a:cubicBezTo>
                <a:close/>
                <a:moveTo>
                  <a:pt x="12320" y="5650"/>
                </a:moveTo>
                <a:cubicBezTo>
                  <a:pt x="9800" y="5650"/>
                  <a:pt x="7750" y="7470"/>
                  <a:pt x="7750" y="9731"/>
                </a:cubicBezTo>
                <a:cubicBezTo>
                  <a:pt x="7750" y="9821"/>
                  <a:pt x="7750" y="9920"/>
                  <a:pt x="7750" y="10016"/>
                </a:cubicBezTo>
                <a:cubicBezTo>
                  <a:pt x="10007" y="9031"/>
                  <a:pt x="12732" y="9863"/>
                  <a:pt x="13830" y="11887"/>
                </a:cubicBezTo>
                <a:cubicBezTo>
                  <a:pt x="14091" y="12367"/>
                  <a:pt x="14231" y="12887"/>
                  <a:pt x="14268" y="13420"/>
                </a:cubicBezTo>
                <a:cubicBezTo>
                  <a:pt x="16539" y="12441"/>
                  <a:pt x="17505" y="10004"/>
                  <a:pt x="16414" y="7966"/>
                </a:cubicBezTo>
                <a:cubicBezTo>
                  <a:pt x="15656" y="6552"/>
                  <a:pt x="14069" y="5654"/>
                  <a:pt x="12320" y="5650"/>
                </a:cubicBezTo>
                <a:close/>
                <a:moveTo>
                  <a:pt x="3636" y="5774"/>
                </a:moveTo>
                <a:cubicBezTo>
                  <a:pt x="2124" y="5774"/>
                  <a:pt x="914" y="6877"/>
                  <a:pt x="914" y="8234"/>
                </a:cubicBezTo>
                <a:cubicBezTo>
                  <a:pt x="914" y="9590"/>
                  <a:pt x="2124" y="10693"/>
                  <a:pt x="3636" y="10693"/>
                </a:cubicBezTo>
                <a:cubicBezTo>
                  <a:pt x="5149" y="10693"/>
                  <a:pt x="6379" y="9590"/>
                  <a:pt x="6379" y="8234"/>
                </a:cubicBezTo>
                <a:cubicBezTo>
                  <a:pt x="6379" y="6877"/>
                  <a:pt x="5149" y="5774"/>
                  <a:pt x="3636" y="5774"/>
                </a:cubicBezTo>
                <a:close/>
                <a:moveTo>
                  <a:pt x="4093" y="6737"/>
                </a:moveTo>
                <a:cubicBezTo>
                  <a:pt x="4766" y="6737"/>
                  <a:pt x="5325" y="7221"/>
                  <a:pt x="5325" y="7824"/>
                </a:cubicBezTo>
                <a:cubicBezTo>
                  <a:pt x="5325" y="7974"/>
                  <a:pt x="5176" y="8109"/>
                  <a:pt x="5008" y="8109"/>
                </a:cubicBezTo>
                <a:cubicBezTo>
                  <a:pt x="4840" y="8109"/>
                  <a:pt x="4709" y="7975"/>
                  <a:pt x="4709" y="7824"/>
                </a:cubicBezTo>
                <a:cubicBezTo>
                  <a:pt x="4709" y="7522"/>
                  <a:pt x="4430" y="7289"/>
                  <a:pt x="4093" y="7289"/>
                </a:cubicBezTo>
                <a:cubicBezTo>
                  <a:pt x="3925" y="7289"/>
                  <a:pt x="3795" y="7155"/>
                  <a:pt x="3795" y="7004"/>
                </a:cubicBezTo>
                <a:cubicBezTo>
                  <a:pt x="3795" y="6853"/>
                  <a:pt x="3925" y="6737"/>
                  <a:pt x="4093" y="6737"/>
                </a:cubicBezTo>
                <a:close/>
                <a:moveTo>
                  <a:pt x="12916" y="6737"/>
                </a:moveTo>
                <a:cubicBezTo>
                  <a:pt x="14429" y="6737"/>
                  <a:pt x="15658" y="7840"/>
                  <a:pt x="15659" y="9196"/>
                </a:cubicBezTo>
                <a:cubicBezTo>
                  <a:pt x="15659" y="9347"/>
                  <a:pt x="15528" y="9463"/>
                  <a:pt x="15360" y="9463"/>
                </a:cubicBezTo>
                <a:cubicBezTo>
                  <a:pt x="15192" y="9463"/>
                  <a:pt x="15042" y="9347"/>
                  <a:pt x="15042" y="9196"/>
                </a:cubicBezTo>
                <a:cubicBezTo>
                  <a:pt x="15042" y="8141"/>
                  <a:pt x="14092" y="7289"/>
                  <a:pt x="12916" y="7289"/>
                </a:cubicBezTo>
                <a:cubicBezTo>
                  <a:pt x="12748" y="7289"/>
                  <a:pt x="12618" y="7155"/>
                  <a:pt x="12618" y="7004"/>
                </a:cubicBezTo>
                <a:cubicBezTo>
                  <a:pt x="12618" y="6853"/>
                  <a:pt x="12748" y="6737"/>
                  <a:pt x="12916" y="6737"/>
                </a:cubicBezTo>
                <a:close/>
                <a:moveTo>
                  <a:pt x="9737" y="10141"/>
                </a:moveTo>
                <a:cubicBezTo>
                  <a:pt x="7553" y="10141"/>
                  <a:pt x="5763" y="11728"/>
                  <a:pt x="5763" y="13687"/>
                </a:cubicBezTo>
                <a:cubicBezTo>
                  <a:pt x="5763" y="15646"/>
                  <a:pt x="7553" y="17234"/>
                  <a:pt x="9737" y="17234"/>
                </a:cubicBezTo>
                <a:cubicBezTo>
                  <a:pt x="11921" y="17234"/>
                  <a:pt x="13691" y="15646"/>
                  <a:pt x="13691" y="13687"/>
                </a:cubicBezTo>
                <a:cubicBezTo>
                  <a:pt x="13691" y="11728"/>
                  <a:pt x="11921" y="10141"/>
                  <a:pt x="9737" y="10141"/>
                </a:cubicBezTo>
                <a:close/>
                <a:moveTo>
                  <a:pt x="10333" y="11246"/>
                </a:moveTo>
                <a:cubicBezTo>
                  <a:pt x="11509" y="11246"/>
                  <a:pt x="12459" y="12098"/>
                  <a:pt x="12459" y="13152"/>
                </a:cubicBezTo>
                <a:cubicBezTo>
                  <a:pt x="12459" y="13303"/>
                  <a:pt x="12329" y="13420"/>
                  <a:pt x="12161" y="13420"/>
                </a:cubicBezTo>
                <a:cubicBezTo>
                  <a:pt x="11993" y="13420"/>
                  <a:pt x="11863" y="13303"/>
                  <a:pt x="11863" y="13152"/>
                </a:cubicBezTo>
                <a:cubicBezTo>
                  <a:pt x="11863" y="12399"/>
                  <a:pt x="11173" y="11780"/>
                  <a:pt x="10333" y="11780"/>
                </a:cubicBezTo>
                <a:cubicBezTo>
                  <a:pt x="10165" y="11780"/>
                  <a:pt x="10035" y="11664"/>
                  <a:pt x="10035" y="11513"/>
                </a:cubicBezTo>
                <a:cubicBezTo>
                  <a:pt x="10035" y="11362"/>
                  <a:pt x="10165" y="11246"/>
                  <a:pt x="10333" y="11246"/>
                </a:cubicBezTo>
                <a:close/>
                <a:moveTo>
                  <a:pt x="19613" y="12867"/>
                </a:moveTo>
                <a:cubicBezTo>
                  <a:pt x="19109" y="12867"/>
                  <a:pt x="18699" y="13235"/>
                  <a:pt x="18699" y="13687"/>
                </a:cubicBezTo>
                <a:cubicBezTo>
                  <a:pt x="18699" y="14139"/>
                  <a:pt x="19109" y="14507"/>
                  <a:pt x="19613" y="14507"/>
                </a:cubicBezTo>
                <a:cubicBezTo>
                  <a:pt x="20117" y="14507"/>
                  <a:pt x="20527" y="14139"/>
                  <a:pt x="20527" y="13687"/>
                </a:cubicBezTo>
                <a:cubicBezTo>
                  <a:pt x="20527" y="13235"/>
                  <a:pt x="20117" y="12867"/>
                  <a:pt x="19613" y="12867"/>
                </a:cubicBezTo>
                <a:close/>
                <a:moveTo>
                  <a:pt x="2424" y="15879"/>
                </a:moveTo>
                <a:cubicBezTo>
                  <a:pt x="1080" y="15879"/>
                  <a:pt x="0" y="16848"/>
                  <a:pt x="0" y="18053"/>
                </a:cubicBezTo>
                <a:cubicBezTo>
                  <a:pt x="0" y="19259"/>
                  <a:pt x="1080" y="20246"/>
                  <a:pt x="2424" y="20246"/>
                </a:cubicBezTo>
                <a:cubicBezTo>
                  <a:pt x="3768" y="20246"/>
                  <a:pt x="4868" y="19259"/>
                  <a:pt x="4868" y="18053"/>
                </a:cubicBezTo>
                <a:cubicBezTo>
                  <a:pt x="4868" y="16848"/>
                  <a:pt x="3768" y="15879"/>
                  <a:pt x="2424" y="15879"/>
                </a:cubicBezTo>
                <a:close/>
                <a:moveTo>
                  <a:pt x="18560" y="16147"/>
                </a:moveTo>
                <a:cubicBezTo>
                  <a:pt x="16879" y="16147"/>
                  <a:pt x="15500" y="17366"/>
                  <a:pt x="15500" y="18873"/>
                </a:cubicBezTo>
                <a:cubicBezTo>
                  <a:pt x="15500" y="20380"/>
                  <a:pt x="16879" y="21600"/>
                  <a:pt x="18560" y="21600"/>
                </a:cubicBezTo>
                <a:cubicBezTo>
                  <a:pt x="20240" y="21600"/>
                  <a:pt x="21600" y="20380"/>
                  <a:pt x="21600" y="18873"/>
                </a:cubicBezTo>
                <a:cubicBezTo>
                  <a:pt x="21600" y="17366"/>
                  <a:pt x="20240" y="16147"/>
                  <a:pt x="18560" y="16147"/>
                </a:cubicBezTo>
                <a:close/>
                <a:moveTo>
                  <a:pt x="18997" y="17198"/>
                </a:moveTo>
                <a:cubicBezTo>
                  <a:pt x="19781" y="17200"/>
                  <a:pt x="20426" y="17760"/>
                  <a:pt x="20428" y="18463"/>
                </a:cubicBezTo>
                <a:cubicBezTo>
                  <a:pt x="20426" y="18639"/>
                  <a:pt x="20266" y="18783"/>
                  <a:pt x="20070" y="18784"/>
                </a:cubicBezTo>
                <a:cubicBezTo>
                  <a:pt x="19874" y="18783"/>
                  <a:pt x="19714" y="18639"/>
                  <a:pt x="19712" y="18463"/>
                </a:cubicBezTo>
                <a:cubicBezTo>
                  <a:pt x="19712" y="18112"/>
                  <a:pt x="19388" y="17840"/>
                  <a:pt x="18997" y="17840"/>
                </a:cubicBezTo>
                <a:cubicBezTo>
                  <a:pt x="18800" y="17840"/>
                  <a:pt x="18659" y="17695"/>
                  <a:pt x="18659" y="17519"/>
                </a:cubicBezTo>
                <a:cubicBezTo>
                  <a:pt x="18659" y="17342"/>
                  <a:pt x="18800" y="17198"/>
                  <a:pt x="18997" y="17198"/>
                </a:cubicBezTo>
                <a:close/>
                <a:moveTo>
                  <a:pt x="7452" y="18873"/>
                </a:moveTo>
                <a:cubicBezTo>
                  <a:pt x="6948" y="18873"/>
                  <a:pt x="6538" y="19241"/>
                  <a:pt x="6538" y="19693"/>
                </a:cubicBezTo>
                <a:cubicBezTo>
                  <a:pt x="6538" y="20145"/>
                  <a:pt x="6948" y="20513"/>
                  <a:pt x="7452" y="20513"/>
                </a:cubicBezTo>
                <a:cubicBezTo>
                  <a:pt x="7956" y="20513"/>
                  <a:pt x="8366" y="20145"/>
                  <a:pt x="8366" y="19693"/>
                </a:cubicBezTo>
                <a:cubicBezTo>
                  <a:pt x="8366" y="19241"/>
                  <a:pt x="7956" y="18873"/>
                  <a:pt x="7452" y="1887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8" name="Rectangle 37"/>
          <p:cNvSpPr/>
          <p:nvPr/>
        </p:nvSpPr>
        <p:spPr>
          <a:xfrm>
            <a:off x="11118496" y="298982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SoLiD</a:t>
            </a:r>
            <a:endParaRPr lang="en-US" dirty="0"/>
          </a:p>
        </p:txBody>
      </p:sp>
      <p:pic>
        <p:nvPicPr>
          <p:cNvPr id="39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24" y="3757568"/>
            <a:ext cx="586017" cy="56125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5"/>
          <p:cNvSpPr/>
          <p:nvPr/>
        </p:nvSpPr>
        <p:spPr>
          <a:xfrm>
            <a:off x="113624" y="52760"/>
            <a:ext cx="352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99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7" grpId="0" animBg="1" advAuto="0"/>
      <p:bldP spid="20" grpId="0" animBg="1" advAuto="0"/>
      <p:bldP spid="22" grpId="0" animBg="1" advAuto="0"/>
      <p:bldP spid="24" grpId="0" animBg="1" advAuto="0"/>
      <p:bldP spid="28" grpId="0" animBg="1" advAuto="0"/>
      <p:bldP spid="34" grpId="0" animBg="1" advAuto="0"/>
      <p:bldP spid="35" grpId="0" animBg="1" advAuto="0"/>
      <p:bldP spid="3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"/>
          <p:cNvSpPr/>
          <p:nvPr/>
        </p:nvSpPr>
        <p:spPr>
          <a:xfrm>
            <a:off x="4849276" y="536039"/>
            <a:ext cx="2536386" cy="2536386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Circle"/>
          <p:cNvSpPr/>
          <p:nvPr/>
        </p:nvSpPr>
        <p:spPr>
          <a:xfrm>
            <a:off x="5153428" y="840190"/>
            <a:ext cx="1928083" cy="1928083"/>
          </a:xfrm>
          <a:prstGeom prst="ellipse">
            <a:avLst/>
          </a:prstGeom>
          <a:gradFill>
            <a:gsLst>
              <a:gs pos="0">
                <a:srgbClr val="00DBDE"/>
              </a:gs>
              <a:gs pos="48159">
                <a:srgbClr val="7E6EEF"/>
              </a:gs>
              <a:gs pos="100000">
                <a:srgbClr val="FC00FF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Circle"/>
          <p:cNvSpPr/>
          <p:nvPr/>
        </p:nvSpPr>
        <p:spPr>
          <a:xfrm>
            <a:off x="2290047" y="1619776"/>
            <a:ext cx="1548340" cy="1548340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Circle"/>
          <p:cNvSpPr/>
          <p:nvPr/>
        </p:nvSpPr>
        <p:spPr>
          <a:xfrm>
            <a:off x="2475716" y="1805446"/>
            <a:ext cx="1177001" cy="1177000"/>
          </a:xfrm>
          <a:prstGeom prst="ellipse">
            <a:avLst/>
          </a:pr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Circle"/>
          <p:cNvSpPr/>
          <p:nvPr/>
        </p:nvSpPr>
        <p:spPr>
          <a:xfrm>
            <a:off x="3552046" y="1879375"/>
            <a:ext cx="671288" cy="671289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Circle"/>
          <p:cNvSpPr/>
          <p:nvPr/>
        </p:nvSpPr>
        <p:spPr>
          <a:xfrm>
            <a:off x="3632544" y="1959873"/>
            <a:ext cx="510293" cy="510293"/>
          </a:xfrm>
          <a:prstGeom prst="ellipse">
            <a:avLst/>
          </a:pr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Circle"/>
          <p:cNvSpPr/>
          <p:nvPr/>
        </p:nvSpPr>
        <p:spPr>
          <a:xfrm>
            <a:off x="4298894" y="1987921"/>
            <a:ext cx="244082" cy="244082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Circle"/>
          <p:cNvSpPr/>
          <p:nvPr/>
        </p:nvSpPr>
        <p:spPr>
          <a:xfrm>
            <a:off x="4328163" y="2017190"/>
            <a:ext cx="185544" cy="185544"/>
          </a:xfrm>
          <a:prstGeom prst="ellipse">
            <a:avLst/>
          </a:pr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Circle"/>
          <p:cNvSpPr/>
          <p:nvPr/>
        </p:nvSpPr>
        <p:spPr>
          <a:xfrm rot="19273713">
            <a:off x="3340963" y="3425064"/>
            <a:ext cx="1548340" cy="1548340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Circle"/>
          <p:cNvSpPr/>
          <p:nvPr/>
        </p:nvSpPr>
        <p:spPr>
          <a:xfrm rot="19273713">
            <a:off x="3526633" y="3610734"/>
            <a:ext cx="1177001" cy="1177001"/>
          </a:xfrm>
          <a:prstGeom prst="ellipse">
            <a:avLst/>
          </a:prstGeom>
          <a:gradFill>
            <a:gsLst>
              <a:gs pos="1100">
                <a:srgbClr val="C23FC6"/>
              </a:gs>
              <a:gs pos="35864">
                <a:srgbClr val="E1359B"/>
              </a:gs>
              <a:gs pos="98109">
                <a:srgbClr val="FF2A70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Circle"/>
          <p:cNvSpPr/>
          <p:nvPr/>
        </p:nvSpPr>
        <p:spPr>
          <a:xfrm rot="19273713">
            <a:off x="4309464" y="3208419"/>
            <a:ext cx="671288" cy="671288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Circle"/>
          <p:cNvSpPr/>
          <p:nvPr/>
        </p:nvSpPr>
        <p:spPr>
          <a:xfrm rot="19273713">
            <a:off x="4389961" y="3288916"/>
            <a:ext cx="510293" cy="510293"/>
          </a:xfrm>
          <a:prstGeom prst="ellipse">
            <a:avLst/>
          </a:prstGeom>
          <a:gradFill>
            <a:gsLst>
              <a:gs pos="1100">
                <a:srgbClr val="C23FC6"/>
              </a:gs>
              <a:gs pos="35864">
                <a:srgbClr val="E1359B"/>
              </a:gs>
              <a:gs pos="98109">
                <a:srgbClr val="FF2A70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Circle"/>
          <p:cNvSpPr/>
          <p:nvPr/>
        </p:nvSpPr>
        <p:spPr>
          <a:xfrm rot="19273713">
            <a:off x="4873023" y="3006187"/>
            <a:ext cx="244082" cy="244082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Circle"/>
          <p:cNvSpPr/>
          <p:nvPr/>
        </p:nvSpPr>
        <p:spPr>
          <a:xfrm rot="19273713">
            <a:off x="4902292" y="3035456"/>
            <a:ext cx="185544" cy="185544"/>
          </a:xfrm>
          <a:prstGeom prst="ellipse">
            <a:avLst/>
          </a:prstGeom>
          <a:gradFill>
            <a:gsLst>
              <a:gs pos="1100">
                <a:srgbClr val="C23FC6"/>
              </a:gs>
              <a:gs pos="35864">
                <a:srgbClr val="E1359B"/>
              </a:gs>
              <a:gs pos="98109">
                <a:srgbClr val="FF2A70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Circle"/>
          <p:cNvSpPr/>
          <p:nvPr/>
        </p:nvSpPr>
        <p:spPr>
          <a:xfrm rot="16970623">
            <a:off x="5297484" y="4153256"/>
            <a:ext cx="1548340" cy="1548340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Circle"/>
          <p:cNvSpPr/>
          <p:nvPr/>
        </p:nvSpPr>
        <p:spPr>
          <a:xfrm rot="16970623">
            <a:off x="5483154" y="4338926"/>
            <a:ext cx="1177001" cy="1177000"/>
          </a:xfrm>
          <a:prstGeom prst="ellipse">
            <a:avLst/>
          </a:prstGeom>
          <a:gradFill>
            <a:gsLst>
              <a:gs pos="195">
                <a:srgbClr val="A852E6"/>
              </a:gs>
              <a:gs pos="36759">
                <a:srgbClr val="863DC8"/>
              </a:gs>
              <a:gs pos="77153">
                <a:srgbClr val="6428AA"/>
              </a:gs>
            </a:gsLst>
            <a:lin ang="5619167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" name="Circle"/>
          <p:cNvSpPr/>
          <p:nvPr/>
        </p:nvSpPr>
        <p:spPr>
          <a:xfrm rot="16970623">
            <a:off x="5760720" y="3735517"/>
            <a:ext cx="671288" cy="671288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9" name="Circle"/>
          <p:cNvSpPr/>
          <p:nvPr/>
        </p:nvSpPr>
        <p:spPr>
          <a:xfrm rot="16970623">
            <a:off x="5841218" y="3816014"/>
            <a:ext cx="510293" cy="510294"/>
          </a:xfrm>
          <a:prstGeom prst="ellipse">
            <a:avLst/>
          </a:prstGeom>
          <a:gradFill>
            <a:gsLst>
              <a:gs pos="195">
                <a:srgbClr val="A852E6"/>
              </a:gs>
              <a:gs pos="36759">
                <a:srgbClr val="863DC8"/>
              </a:gs>
              <a:gs pos="77153">
                <a:srgbClr val="6428AA"/>
              </a:gs>
            </a:gsLst>
            <a:lin ang="5619167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" name="Circle"/>
          <p:cNvSpPr/>
          <p:nvPr/>
        </p:nvSpPr>
        <p:spPr>
          <a:xfrm rot="16970623">
            <a:off x="5974324" y="3419484"/>
            <a:ext cx="244082" cy="244082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1" name="Circle"/>
          <p:cNvSpPr/>
          <p:nvPr/>
        </p:nvSpPr>
        <p:spPr>
          <a:xfrm rot="16970623">
            <a:off x="6003592" y="3448753"/>
            <a:ext cx="185544" cy="185544"/>
          </a:xfrm>
          <a:prstGeom prst="ellipse">
            <a:avLst/>
          </a:prstGeom>
          <a:gradFill>
            <a:gsLst>
              <a:gs pos="195">
                <a:srgbClr val="A852E6"/>
              </a:gs>
              <a:gs pos="36759">
                <a:srgbClr val="863DC8"/>
              </a:gs>
              <a:gs pos="77153">
                <a:srgbClr val="6428AA"/>
              </a:gs>
            </a:gsLst>
            <a:lin ang="5619167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Circle"/>
          <p:cNvSpPr/>
          <p:nvPr/>
        </p:nvSpPr>
        <p:spPr>
          <a:xfrm flipH="1">
            <a:off x="8353613" y="1636356"/>
            <a:ext cx="1548340" cy="1548340"/>
          </a:xfrm>
          <a:prstGeom prst="ellipse">
            <a:avLst/>
          </a:prstGeom>
          <a:gradFill>
            <a:gsLst>
              <a:gs pos="39">
                <a:srgbClr val="CDD5D8"/>
              </a:gs>
              <a:gs pos="36677">
                <a:srgbClr val="E6EAEB"/>
              </a:gs>
              <a:gs pos="77153">
                <a:srgbClr val="FFFFFF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Circle"/>
          <p:cNvSpPr/>
          <p:nvPr/>
        </p:nvSpPr>
        <p:spPr>
          <a:xfrm flipH="1">
            <a:off x="8539283" y="1822025"/>
            <a:ext cx="1177001" cy="1177001"/>
          </a:xfrm>
          <a:prstGeom prst="ellipse">
            <a:avLst/>
          </a:pr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936262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Circle"/>
          <p:cNvSpPr/>
          <p:nvPr/>
        </p:nvSpPr>
        <p:spPr>
          <a:xfrm flipH="1">
            <a:off x="7968665" y="1895955"/>
            <a:ext cx="671288" cy="671289"/>
          </a:xfrm>
          <a:prstGeom prst="ellipse">
            <a:avLst/>
          </a:prstGeom>
          <a:gradFill>
            <a:gsLst>
              <a:gs pos="39">
                <a:srgbClr val="CDD5D8"/>
              </a:gs>
              <a:gs pos="36677">
                <a:srgbClr val="E6EAEB"/>
              </a:gs>
              <a:gs pos="77153">
                <a:srgbClr val="FFFFFF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Circle"/>
          <p:cNvSpPr/>
          <p:nvPr/>
        </p:nvSpPr>
        <p:spPr>
          <a:xfrm flipH="1">
            <a:off x="8049163" y="1976453"/>
            <a:ext cx="510293" cy="510293"/>
          </a:xfrm>
          <a:prstGeom prst="ellipse">
            <a:avLst/>
          </a:pr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936262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Circle"/>
          <p:cNvSpPr/>
          <p:nvPr/>
        </p:nvSpPr>
        <p:spPr>
          <a:xfrm flipH="1">
            <a:off x="7649023" y="2004501"/>
            <a:ext cx="244082" cy="244082"/>
          </a:xfrm>
          <a:prstGeom prst="ellipse">
            <a:avLst/>
          </a:prstGeom>
          <a:gradFill>
            <a:gsLst>
              <a:gs pos="39">
                <a:srgbClr val="CDD5D8"/>
              </a:gs>
              <a:gs pos="36677">
                <a:srgbClr val="E6EAEB"/>
              </a:gs>
              <a:gs pos="77153">
                <a:srgbClr val="FFFFFF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Circle"/>
          <p:cNvSpPr/>
          <p:nvPr/>
        </p:nvSpPr>
        <p:spPr>
          <a:xfrm flipH="1">
            <a:off x="7678292" y="2033770"/>
            <a:ext cx="185544" cy="185544"/>
          </a:xfrm>
          <a:prstGeom prst="ellipse">
            <a:avLst/>
          </a:pr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936262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" name="Circle"/>
          <p:cNvSpPr/>
          <p:nvPr/>
        </p:nvSpPr>
        <p:spPr>
          <a:xfrm rot="2326287" flipH="1">
            <a:off x="7302696" y="3441644"/>
            <a:ext cx="1548340" cy="1548340"/>
          </a:xfrm>
          <a:prstGeom prst="ellipse">
            <a:avLst/>
          </a:prstGeom>
          <a:gradFill>
            <a:gsLst>
              <a:gs pos="39">
                <a:srgbClr val="CDD5D8"/>
              </a:gs>
              <a:gs pos="36677">
                <a:srgbClr val="E6EAEB"/>
              </a:gs>
              <a:gs pos="77153">
                <a:srgbClr val="FFFFFF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9" name="Circle"/>
          <p:cNvSpPr/>
          <p:nvPr/>
        </p:nvSpPr>
        <p:spPr>
          <a:xfrm rot="2326287" flipH="1">
            <a:off x="7488366" y="3627314"/>
            <a:ext cx="1177001" cy="1177001"/>
          </a:xfrm>
          <a:prstGeom prst="ellipse">
            <a:avLst/>
          </a:pr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" name="Circle"/>
          <p:cNvSpPr/>
          <p:nvPr/>
        </p:nvSpPr>
        <p:spPr>
          <a:xfrm rot="2326287" flipH="1">
            <a:off x="7211248" y="3224999"/>
            <a:ext cx="671288" cy="671288"/>
          </a:xfrm>
          <a:prstGeom prst="ellipse">
            <a:avLst/>
          </a:prstGeom>
          <a:gradFill>
            <a:gsLst>
              <a:gs pos="39">
                <a:srgbClr val="CDD5D8"/>
              </a:gs>
              <a:gs pos="36677">
                <a:srgbClr val="E6EAEB"/>
              </a:gs>
              <a:gs pos="77153">
                <a:srgbClr val="FFFFFF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Circle"/>
          <p:cNvSpPr/>
          <p:nvPr/>
        </p:nvSpPr>
        <p:spPr>
          <a:xfrm rot="2326287" flipH="1">
            <a:off x="7291745" y="3305496"/>
            <a:ext cx="510293" cy="510293"/>
          </a:xfrm>
          <a:prstGeom prst="ellipse">
            <a:avLst/>
          </a:pr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" name="Circle"/>
          <p:cNvSpPr/>
          <p:nvPr/>
        </p:nvSpPr>
        <p:spPr>
          <a:xfrm rot="2326287" flipH="1">
            <a:off x="7074895" y="3022767"/>
            <a:ext cx="244082" cy="244082"/>
          </a:xfrm>
          <a:prstGeom prst="ellipse">
            <a:avLst/>
          </a:prstGeom>
          <a:gradFill>
            <a:gsLst>
              <a:gs pos="39">
                <a:srgbClr val="CDD5D8"/>
              </a:gs>
              <a:gs pos="36677">
                <a:srgbClr val="E6EAEB"/>
              </a:gs>
              <a:gs pos="77153">
                <a:srgbClr val="FFFFFF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3" name="Circle"/>
          <p:cNvSpPr/>
          <p:nvPr/>
        </p:nvSpPr>
        <p:spPr>
          <a:xfrm rot="2326287" flipH="1">
            <a:off x="7104164" y="3052036"/>
            <a:ext cx="185544" cy="185544"/>
          </a:xfrm>
          <a:prstGeom prst="ellipse">
            <a:avLst/>
          </a:pr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4" name="Group"/>
          <p:cNvGrpSpPr/>
          <p:nvPr/>
        </p:nvGrpSpPr>
        <p:grpSpPr>
          <a:xfrm>
            <a:off x="4420935" y="1521263"/>
            <a:ext cx="3361922" cy="2083734"/>
            <a:chOff x="0" y="0"/>
            <a:chExt cx="3361921" cy="2083733"/>
          </a:xfrm>
        </p:grpSpPr>
        <p:grpSp>
          <p:nvGrpSpPr>
            <p:cNvPr id="35" name="Group"/>
            <p:cNvGrpSpPr/>
            <p:nvPr/>
          </p:nvGrpSpPr>
          <p:grpSpPr>
            <a:xfrm>
              <a:off x="306568" y="707812"/>
              <a:ext cx="532687" cy="756119"/>
              <a:chOff x="0" y="0"/>
              <a:chExt cx="532686" cy="756117"/>
            </a:xfrm>
          </p:grpSpPr>
          <p:sp>
            <p:nvSpPr>
              <p:cNvPr id="66" name="Circle"/>
              <p:cNvSpPr/>
              <p:nvPr/>
            </p:nvSpPr>
            <p:spPr>
              <a:xfrm>
                <a:off x="371272" y="594703"/>
                <a:ext cx="161415" cy="16141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7" name="Circle"/>
              <p:cNvSpPr/>
              <p:nvPr/>
            </p:nvSpPr>
            <p:spPr>
              <a:xfrm>
                <a:off x="130537" y="282243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" name="Circle"/>
              <p:cNvSpPr/>
              <p:nvPr/>
            </p:nvSpPr>
            <p:spPr>
              <a:xfrm>
                <a:off x="218738" y="419837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" name="Circle"/>
              <p:cNvSpPr/>
              <p:nvPr/>
            </p:nvSpPr>
            <p:spPr>
              <a:xfrm>
                <a:off x="321052" y="532734"/>
                <a:ext cx="45444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" name="Circle"/>
              <p:cNvSpPr/>
              <p:nvPr/>
            </p:nvSpPr>
            <p:spPr>
              <a:xfrm>
                <a:off x="0" y="0"/>
                <a:ext cx="45444" cy="45444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" name="Circle"/>
              <p:cNvSpPr/>
              <p:nvPr/>
            </p:nvSpPr>
            <p:spPr>
              <a:xfrm>
                <a:off x="52920" y="144649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6" name="Group"/>
            <p:cNvGrpSpPr/>
            <p:nvPr/>
          </p:nvGrpSpPr>
          <p:grpSpPr>
            <a:xfrm rot="19183398">
              <a:off x="1083307" y="1245056"/>
              <a:ext cx="532688" cy="756118"/>
              <a:chOff x="0" y="0"/>
              <a:chExt cx="532686" cy="756117"/>
            </a:xfrm>
          </p:grpSpPr>
          <p:sp>
            <p:nvSpPr>
              <p:cNvPr id="60" name="Circle"/>
              <p:cNvSpPr/>
              <p:nvPr/>
            </p:nvSpPr>
            <p:spPr>
              <a:xfrm>
                <a:off x="371272" y="594703"/>
                <a:ext cx="161415" cy="16141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1" name="Circle"/>
              <p:cNvSpPr/>
              <p:nvPr/>
            </p:nvSpPr>
            <p:spPr>
              <a:xfrm>
                <a:off x="0" y="0"/>
                <a:ext cx="45444" cy="45444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" name="Circle"/>
              <p:cNvSpPr/>
              <p:nvPr/>
            </p:nvSpPr>
            <p:spPr>
              <a:xfrm>
                <a:off x="52920" y="144649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Circle"/>
              <p:cNvSpPr/>
              <p:nvPr/>
            </p:nvSpPr>
            <p:spPr>
              <a:xfrm>
                <a:off x="130537" y="282243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Circle"/>
              <p:cNvSpPr/>
              <p:nvPr/>
            </p:nvSpPr>
            <p:spPr>
              <a:xfrm>
                <a:off x="218738" y="419837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Circle"/>
              <p:cNvSpPr/>
              <p:nvPr/>
            </p:nvSpPr>
            <p:spPr>
              <a:xfrm>
                <a:off x="321052" y="532734"/>
                <a:ext cx="45444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7" name="Group"/>
            <p:cNvGrpSpPr/>
            <p:nvPr/>
          </p:nvGrpSpPr>
          <p:grpSpPr>
            <a:xfrm rot="16871660">
              <a:off x="1993352" y="1167135"/>
              <a:ext cx="532688" cy="756119"/>
              <a:chOff x="0" y="0"/>
              <a:chExt cx="532686" cy="756117"/>
            </a:xfrm>
          </p:grpSpPr>
          <p:sp>
            <p:nvSpPr>
              <p:cNvPr id="54" name="Circle"/>
              <p:cNvSpPr/>
              <p:nvPr/>
            </p:nvSpPr>
            <p:spPr>
              <a:xfrm>
                <a:off x="371272" y="594703"/>
                <a:ext cx="161415" cy="16141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5" name="Circle"/>
              <p:cNvSpPr/>
              <p:nvPr/>
            </p:nvSpPr>
            <p:spPr>
              <a:xfrm>
                <a:off x="0" y="0"/>
                <a:ext cx="45444" cy="45444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" name="Circle"/>
              <p:cNvSpPr/>
              <p:nvPr/>
            </p:nvSpPr>
            <p:spPr>
              <a:xfrm>
                <a:off x="52920" y="144649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Circle"/>
              <p:cNvSpPr/>
              <p:nvPr/>
            </p:nvSpPr>
            <p:spPr>
              <a:xfrm>
                <a:off x="130537" y="282243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Circle"/>
              <p:cNvSpPr/>
              <p:nvPr/>
            </p:nvSpPr>
            <p:spPr>
              <a:xfrm>
                <a:off x="218738" y="419837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321052" y="532734"/>
                <a:ext cx="45444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8" name="Group"/>
            <p:cNvGrpSpPr/>
            <p:nvPr/>
          </p:nvGrpSpPr>
          <p:grpSpPr>
            <a:xfrm rot="14345431">
              <a:off x="2634395" y="509529"/>
              <a:ext cx="532687" cy="756118"/>
              <a:chOff x="0" y="0"/>
              <a:chExt cx="532686" cy="756117"/>
            </a:xfrm>
          </p:grpSpPr>
          <p:sp>
            <p:nvSpPr>
              <p:cNvPr id="48" name="Circle"/>
              <p:cNvSpPr/>
              <p:nvPr/>
            </p:nvSpPr>
            <p:spPr>
              <a:xfrm rot="21600000">
                <a:off x="371272" y="594703"/>
                <a:ext cx="161415" cy="16141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" name="Circle"/>
              <p:cNvSpPr/>
              <p:nvPr/>
            </p:nvSpPr>
            <p:spPr>
              <a:xfrm rot="21600000">
                <a:off x="-1" y="-1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Circle"/>
              <p:cNvSpPr/>
              <p:nvPr/>
            </p:nvSpPr>
            <p:spPr>
              <a:xfrm rot="21600000">
                <a:off x="52920" y="144649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1" name="Circle"/>
              <p:cNvSpPr/>
              <p:nvPr/>
            </p:nvSpPr>
            <p:spPr>
              <a:xfrm rot="21600000">
                <a:off x="130537" y="282243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2" name="Circle"/>
              <p:cNvSpPr/>
              <p:nvPr/>
            </p:nvSpPr>
            <p:spPr>
              <a:xfrm rot="21600000">
                <a:off x="218738" y="419837"/>
                <a:ext cx="45445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Circle"/>
              <p:cNvSpPr/>
              <p:nvPr/>
            </p:nvSpPr>
            <p:spPr>
              <a:xfrm rot="21600000">
                <a:off x="321052" y="532734"/>
                <a:ext cx="45444" cy="454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" name="Group"/>
            <p:cNvGrpSpPr/>
            <p:nvPr/>
          </p:nvGrpSpPr>
          <p:grpSpPr>
            <a:xfrm rot="2347059">
              <a:off x="104416" y="96703"/>
              <a:ext cx="402150" cy="473875"/>
              <a:chOff x="130537" y="282243"/>
              <a:chExt cx="402148" cy="473873"/>
            </a:xfrm>
          </p:grpSpPr>
          <p:sp>
            <p:nvSpPr>
              <p:cNvPr id="44" name="Circle"/>
              <p:cNvSpPr/>
              <p:nvPr/>
            </p:nvSpPr>
            <p:spPr>
              <a:xfrm rot="21600000">
                <a:off x="371272" y="594703"/>
                <a:ext cx="161415" cy="16141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Circle"/>
              <p:cNvSpPr/>
              <p:nvPr/>
            </p:nvSpPr>
            <p:spPr>
              <a:xfrm rot="21600000">
                <a:off x="130537" y="282243"/>
                <a:ext cx="58145" cy="581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Circle"/>
              <p:cNvSpPr/>
              <p:nvPr/>
            </p:nvSpPr>
            <p:spPr>
              <a:xfrm rot="21600000">
                <a:off x="218738" y="419837"/>
                <a:ext cx="58145" cy="581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Circle"/>
              <p:cNvSpPr/>
              <p:nvPr/>
            </p:nvSpPr>
            <p:spPr>
              <a:xfrm rot="21600000">
                <a:off x="321052" y="532734"/>
                <a:ext cx="58144" cy="581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0" name="Group"/>
            <p:cNvGrpSpPr/>
            <p:nvPr/>
          </p:nvGrpSpPr>
          <p:grpSpPr>
            <a:xfrm rot="19155062" flipH="1">
              <a:off x="2950976" y="43745"/>
              <a:ext cx="248659" cy="308636"/>
              <a:chOff x="130537" y="282243"/>
              <a:chExt cx="248658" cy="308635"/>
            </a:xfrm>
          </p:grpSpPr>
          <p:sp>
            <p:nvSpPr>
              <p:cNvPr id="41" name="Circle"/>
              <p:cNvSpPr/>
              <p:nvPr/>
            </p:nvSpPr>
            <p:spPr>
              <a:xfrm rot="21600000">
                <a:off x="130537" y="282243"/>
                <a:ext cx="58145" cy="581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Circle"/>
              <p:cNvSpPr/>
              <p:nvPr/>
            </p:nvSpPr>
            <p:spPr>
              <a:xfrm rot="21600000">
                <a:off x="218738" y="419837"/>
                <a:ext cx="58145" cy="581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Circle"/>
              <p:cNvSpPr/>
              <p:nvPr/>
            </p:nvSpPr>
            <p:spPr>
              <a:xfrm rot="21600000">
                <a:off x="321052" y="532734"/>
                <a:ext cx="58144" cy="58145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72" name="Line"/>
          <p:cNvSpPr/>
          <p:nvPr/>
        </p:nvSpPr>
        <p:spPr>
          <a:xfrm>
            <a:off x="4752007" y="431300"/>
            <a:ext cx="2726986" cy="104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7" extrusionOk="0">
                <a:moveTo>
                  <a:pt x="0" y="21217"/>
                </a:moveTo>
                <a:cubicBezTo>
                  <a:pt x="1297" y="9002"/>
                  <a:pt x="5549" y="397"/>
                  <a:pt x="10475" y="13"/>
                </a:cubicBezTo>
                <a:cubicBezTo>
                  <a:pt x="15574" y="-383"/>
                  <a:pt x="20139" y="8079"/>
                  <a:pt x="21600" y="20634"/>
                </a:cubicBezTo>
              </a:path>
            </a:pathLst>
          </a:custGeom>
          <a:ln w="50800">
            <a:solidFill>
              <a:srgbClr val="53535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3" name="Group"/>
          <p:cNvGrpSpPr/>
          <p:nvPr/>
        </p:nvGrpSpPr>
        <p:grpSpPr>
          <a:xfrm>
            <a:off x="5406999" y="1421464"/>
            <a:ext cx="1993155" cy="664880"/>
            <a:chOff x="146809" y="-59268"/>
            <a:chExt cx="1993154" cy="664879"/>
          </a:xfrm>
        </p:grpSpPr>
        <p:sp>
          <p:nvSpPr>
            <p:cNvPr id="74" name="TextBox 52"/>
            <p:cNvSpPr txBox="1"/>
            <p:nvPr/>
          </p:nvSpPr>
          <p:spPr>
            <a:xfrm>
              <a:off x="146809" y="313225"/>
              <a:ext cx="1417584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300"/>
              </a:lvl1pPr>
            </a:lstStyle>
            <a:p>
              <a:r>
                <a:rPr lang="en-US" dirty="0" smtClean="0"/>
                <a:t>      Specification</a:t>
              </a:r>
              <a:endParaRPr dirty="0"/>
            </a:p>
          </p:txBody>
        </p:sp>
        <p:sp>
          <p:nvSpPr>
            <p:cNvPr id="75" name="TextBox 52"/>
            <p:cNvSpPr txBox="1"/>
            <p:nvPr/>
          </p:nvSpPr>
          <p:spPr>
            <a:xfrm>
              <a:off x="428763" y="-59268"/>
              <a:ext cx="17112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100"/>
              </a:lvl1pPr>
            </a:lstStyle>
            <a:p>
              <a:r>
                <a:rPr lang="en-US" sz="2800" dirty="0" err="1" smtClean="0"/>
                <a:t>SoLiD</a:t>
              </a:r>
              <a:endParaRPr sz="2800" dirty="0"/>
            </a:p>
          </p:txBody>
        </p:sp>
        <p:grpSp>
          <p:nvGrpSpPr>
            <p:cNvPr id="76" name="Group"/>
            <p:cNvGrpSpPr/>
            <p:nvPr/>
          </p:nvGrpSpPr>
          <p:grpSpPr>
            <a:xfrm>
              <a:off x="233525" y="69684"/>
              <a:ext cx="1244152" cy="486929"/>
              <a:chOff x="0" y="0"/>
              <a:chExt cx="1244151" cy="486928"/>
            </a:xfrm>
          </p:grpSpPr>
          <p:sp>
            <p:nvSpPr>
              <p:cNvPr id="77" name="Line"/>
              <p:cNvSpPr/>
              <p:nvPr/>
            </p:nvSpPr>
            <p:spPr>
              <a:xfrm>
                <a:off x="0" y="0"/>
                <a:ext cx="1244152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8" name="Line"/>
              <p:cNvSpPr/>
              <p:nvPr/>
            </p:nvSpPr>
            <p:spPr>
              <a:xfrm>
                <a:off x="0" y="486928"/>
                <a:ext cx="1244152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80" name="TextBox 52"/>
          <p:cNvSpPr txBox="1"/>
          <p:nvPr/>
        </p:nvSpPr>
        <p:spPr>
          <a:xfrm>
            <a:off x="1833916" y="3283335"/>
            <a:ext cx="120242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True Data Ownership</a:t>
            </a:r>
          </a:p>
          <a:p>
            <a:endParaRPr lang="de-DE" dirty="0"/>
          </a:p>
        </p:txBody>
      </p:sp>
      <p:sp>
        <p:nvSpPr>
          <p:cNvPr id="82" name="TextBox 52"/>
          <p:cNvSpPr txBox="1"/>
          <p:nvPr/>
        </p:nvSpPr>
        <p:spPr>
          <a:xfrm>
            <a:off x="3546471" y="5109301"/>
            <a:ext cx="120242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Modular Design</a:t>
            </a:r>
          </a:p>
          <a:p>
            <a:endParaRPr lang="de-DE" dirty="0"/>
          </a:p>
        </p:txBody>
      </p:sp>
      <p:sp>
        <p:nvSpPr>
          <p:cNvPr id="84" name="TextBox 52"/>
          <p:cNvSpPr txBox="1"/>
          <p:nvPr/>
        </p:nvSpPr>
        <p:spPr>
          <a:xfrm>
            <a:off x="5453410" y="5792573"/>
            <a:ext cx="145513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    Reusing </a:t>
            </a:r>
            <a:r>
              <a:rPr lang="de-DE" dirty="0">
                <a:solidFill>
                  <a:schemeClr val="tx1"/>
                </a:solidFill>
              </a:rPr>
              <a:t>existing data</a:t>
            </a:r>
          </a:p>
          <a:p>
            <a:endParaRPr lang="de-DE" dirty="0"/>
          </a:p>
        </p:txBody>
      </p:sp>
      <p:sp>
        <p:nvSpPr>
          <p:cNvPr id="86" name="TextBox 52"/>
          <p:cNvSpPr txBox="1"/>
          <p:nvPr/>
        </p:nvSpPr>
        <p:spPr>
          <a:xfrm>
            <a:off x="7701791" y="5167548"/>
            <a:ext cx="120242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    Data </a:t>
            </a:r>
            <a:r>
              <a:rPr lang="de-DE" dirty="0">
                <a:solidFill>
                  <a:schemeClr val="tx1"/>
                </a:solidFill>
              </a:rPr>
              <a:t>Reliability</a:t>
            </a:r>
          </a:p>
        </p:txBody>
      </p:sp>
      <p:sp>
        <p:nvSpPr>
          <p:cNvPr id="88" name="TextBox 52"/>
          <p:cNvSpPr txBox="1"/>
          <p:nvPr/>
        </p:nvSpPr>
        <p:spPr>
          <a:xfrm>
            <a:off x="9086320" y="3265745"/>
            <a:ext cx="144798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      Faster</a:t>
            </a:r>
          </a:p>
          <a:p>
            <a:r>
              <a:rPr lang="de-DE" dirty="0">
                <a:solidFill>
                  <a:schemeClr val="tx1"/>
                </a:solidFill>
              </a:rPr>
              <a:t>Data </a:t>
            </a:r>
            <a:r>
              <a:rPr lang="de-DE" dirty="0" smtClean="0">
                <a:solidFill>
                  <a:schemeClr val="tx1"/>
                </a:solidFill>
              </a:rPr>
              <a:t>Transfer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Freeform 55"/>
          <p:cNvSpPr/>
          <p:nvPr/>
        </p:nvSpPr>
        <p:spPr>
          <a:xfrm>
            <a:off x="8825761" y="2050232"/>
            <a:ext cx="634908" cy="687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4" y="0"/>
                </a:moveTo>
                <a:cubicBezTo>
                  <a:pt x="10545" y="0"/>
                  <a:pt x="10296" y="230"/>
                  <a:pt x="10296" y="507"/>
                </a:cubicBezTo>
                <a:lnTo>
                  <a:pt x="10296" y="2255"/>
                </a:lnTo>
                <a:cubicBezTo>
                  <a:pt x="10296" y="2531"/>
                  <a:pt x="10545" y="2745"/>
                  <a:pt x="10844" y="2745"/>
                </a:cubicBezTo>
                <a:cubicBezTo>
                  <a:pt x="11143" y="2745"/>
                  <a:pt x="11393" y="2531"/>
                  <a:pt x="11393" y="2255"/>
                </a:cubicBezTo>
                <a:lnTo>
                  <a:pt x="11393" y="507"/>
                </a:lnTo>
                <a:cubicBezTo>
                  <a:pt x="11393" y="230"/>
                  <a:pt x="11143" y="0"/>
                  <a:pt x="10844" y="0"/>
                </a:cubicBezTo>
                <a:close/>
                <a:moveTo>
                  <a:pt x="3450" y="2876"/>
                </a:moveTo>
                <a:cubicBezTo>
                  <a:pt x="3311" y="2882"/>
                  <a:pt x="3178" y="2937"/>
                  <a:pt x="3078" y="3039"/>
                </a:cubicBezTo>
                <a:cubicBezTo>
                  <a:pt x="2891" y="3230"/>
                  <a:pt x="2891" y="3519"/>
                  <a:pt x="3078" y="3709"/>
                </a:cubicBezTo>
                <a:lnTo>
                  <a:pt x="4423" y="4951"/>
                </a:lnTo>
                <a:cubicBezTo>
                  <a:pt x="4634" y="5145"/>
                  <a:pt x="4972" y="5145"/>
                  <a:pt x="5183" y="4951"/>
                </a:cubicBezTo>
                <a:cubicBezTo>
                  <a:pt x="5393" y="4756"/>
                  <a:pt x="5393" y="4443"/>
                  <a:pt x="5183" y="4248"/>
                </a:cubicBezTo>
                <a:lnTo>
                  <a:pt x="3839" y="3006"/>
                </a:lnTo>
                <a:cubicBezTo>
                  <a:pt x="3728" y="2914"/>
                  <a:pt x="3588" y="2869"/>
                  <a:pt x="3450" y="2876"/>
                </a:cubicBezTo>
                <a:close/>
                <a:moveTo>
                  <a:pt x="17850" y="3104"/>
                </a:moveTo>
                <a:lnTo>
                  <a:pt x="16505" y="4346"/>
                </a:lnTo>
                <a:cubicBezTo>
                  <a:pt x="16295" y="4541"/>
                  <a:pt x="16295" y="4870"/>
                  <a:pt x="16505" y="5065"/>
                </a:cubicBezTo>
                <a:cubicBezTo>
                  <a:pt x="16612" y="5158"/>
                  <a:pt x="16748" y="5202"/>
                  <a:pt x="16894" y="5196"/>
                </a:cubicBezTo>
                <a:cubicBezTo>
                  <a:pt x="17039" y="5196"/>
                  <a:pt x="17182" y="5143"/>
                  <a:pt x="17284" y="5049"/>
                </a:cubicBezTo>
                <a:lnTo>
                  <a:pt x="18628" y="3791"/>
                </a:lnTo>
                <a:cubicBezTo>
                  <a:pt x="18803" y="3566"/>
                  <a:pt x="18747" y="3266"/>
                  <a:pt x="18504" y="3104"/>
                </a:cubicBezTo>
                <a:cubicBezTo>
                  <a:pt x="18312" y="2977"/>
                  <a:pt x="18039" y="2974"/>
                  <a:pt x="17850" y="3104"/>
                </a:cubicBezTo>
                <a:close/>
                <a:moveTo>
                  <a:pt x="10791" y="3725"/>
                </a:moveTo>
                <a:cubicBezTo>
                  <a:pt x="7094" y="3746"/>
                  <a:pt x="4085" y="6487"/>
                  <a:pt x="4016" y="9901"/>
                </a:cubicBezTo>
                <a:lnTo>
                  <a:pt x="4016" y="10130"/>
                </a:lnTo>
                <a:cubicBezTo>
                  <a:pt x="4040" y="10871"/>
                  <a:pt x="4206" y="11595"/>
                  <a:pt x="4493" y="12287"/>
                </a:cubicBezTo>
                <a:cubicBezTo>
                  <a:pt x="4768" y="12940"/>
                  <a:pt x="5158" y="13544"/>
                  <a:pt x="5661" y="14068"/>
                </a:cubicBezTo>
                <a:cubicBezTo>
                  <a:pt x="6281" y="14691"/>
                  <a:pt x="6966" y="15897"/>
                  <a:pt x="7253" y="16437"/>
                </a:cubicBezTo>
                <a:cubicBezTo>
                  <a:pt x="7341" y="16600"/>
                  <a:pt x="7516" y="16716"/>
                  <a:pt x="7713" y="16715"/>
                </a:cubicBezTo>
                <a:lnTo>
                  <a:pt x="13852" y="16715"/>
                </a:lnTo>
                <a:cubicBezTo>
                  <a:pt x="14049" y="16716"/>
                  <a:pt x="14241" y="16600"/>
                  <a:pt x="14329" y="16437"/>
                </a:cubicBezTo>
                <a:cubicBezTo>
                  <a:pt x="14616" y="15897"/>
                  <a:pt x="15283" y="14693"/>
                  <a:pt x="15904" y="14068"/>
                </a:cubicBezTo>
                <a:cubicBezTo>
                  <a:pt x="16407" y="13544"/>
                  <a:pt x="16815" y="12940"/>
                  <a:pt x="17089" y="12287"/>
                </a:cubicBezTo>
                <a:cubicBezTo>
                  <a:pt x="17376" y="11595"/>
                  <a:pt x="17524" y="10871"/>
                  <a:pt x="17549" y="10130"/>
                </a:cubicBezTo>
                <a:lnTo>
                  <a:pt x="17549" y="9901"/>
                </a:lnTo>
                <a:cubicBezTo>
                  <a:pt x="17480" y="6487"/>
                  <a:pt x="14489" y="3746"/>
                  <a:pt x="10791" y="3725"/>
                </a:cubicBezTo>
                <a:close/>
                <a:moveTo>
                  <a:pt x="10773" y="5163"/>
                </a:moveTo>
                <a:cubicBezTo>
                  <a:pt x="13618" y="5179"/>
                  <a:pt x="15926" y="7291"/>
                  <a:pt x="15974" y="9918"/>
                </a:cubicBezTo>
                <a:lnTo>
                  <a:pt x="15992" y="10097"/>
                </a:lnTo>
                <a:cubicBezTo>
                  <a:pt x="15973" y="10672"/>
                  <a:pt x="15858" y="11242"/>
                  <a:pt x="15638" y="11780"/>
                </a:cubicBezTo>
                <a:cubicBezTo>
                  <a:pt x="15433" y="12265"/>
                  <a:pt x="15129" y="12715"/>
                  <a:pt x="14754" y="13104"/>
                </a:cubicBezTo>
                <a:cubicBezTo>
                  <a:pt x="14153" y="13765"/>
                  <a:pt x="13651" y="14489"/>
                  <a:pt x="13232" y="15261"/>
                </a:cubicBezTo>
                <a:lnTo>
                  <a:pt x="8350" y="15261"/>
                </a:lnTo>
                <a:cubicBezTo>
                  <a:pt x="7936" y="14487"/>
                  <a:pt x="7425" y="13751"/>
                  <a:pt x="6829" y="13087"/>
                </a:cubicBezTo>
                <a:cubicBezTo>
                  <a:pt x="6454" y="12699"/>
                  <a:pt x="6150" y="12265"/>
                  <a:pt x="5944" y="11780"/>
                </a:cubicBezTo>
                <a:cubicBezTo>
                  <a:pt x="5720" y="11243"/>
                  <a:pt x="5596" y="10673"/>
                  <a:pt x="5572" y="10097"/>
                </a:cubicBezTo>
                <a:lnTo>
                  <a:pt x="5572" y="9918"/>
                </a:lnTo>
                <a:cubicBezTo>
                  <a:pt x="5621" y="7291"/>
                  <a:pt x="7929" y="5179"/>
                  <a:pt x="10773" y="5163"/>
                </a:cubicBezTo>
                <a:close/>
                <a:moveTo>
                  <a:pt x="10437" y="7107"/>
                </a:moveTo>
                <a:lnTo>
                  <a:pt x="10119" y="7696"/>
                </a:lnTo>
                <a:cubicBezTo>
                  <a:pt x="9922" y="7745"/>
                  <a:pt x="9731" y="7816"/>
                  <a:pt x="9553" y="7908"/>
                </a:cubicBezTo>
                <a:lnTo>
                  <a:pt x="8863" y="7696"/>
                </a:lnTo>
                <a:lnTo>
                  <a:pt x="8350" y="8169"/>
                </a:lnTo>
                <a:lnTo>
                  <a:pt x="8562" y="8807"/>
                </a:lnTo>
                <a:cubicBezTo>
                  <a:pt x="8458" y="8970"/>
                  <a:pt x="8386" y="9131"/>
                  <a:pt x="8332" y="9313"/>
                </a:cubicBezTo>
                <a:lnTo>
                  <a:pt x="7678" y="9624"/>
                </a:lnTo>
                <a:lnTo>
                  <a:pt x="7678" y="10277"/>
                </a:lnTo>
                <a:lnTo>
                  <a:pt x="8332" y="10571"/>
                </a:lnTo>
                <a:cubicBezTo>
                  <a:pt x="8385" y="10753"/>
                  <a:pt x="8462" y="10930"/>
                  <a:pt x="8562" y="11094"/>
                </a:cubicBezTo>
                <a:lnTo>
                  <a:pt x="8332" y="11731"/>
                </a:lnTo>
                <a:lnTo>
                  <a:pt x="8863" y="12205"/>
                </a:lnTo>
                <a:lnTo>
                  <a:pt x="9553" y="11993"/>
                </a:lnTo>
                <a:cubicBezTo>
                  <a:pt x="9730" y="12086"/>
                  <a:pt x="9922" y="12156"/>
                  <a:pt x="10119" y="12205"/>
                </a:cubicBezTo>
                <a:lnTo>
                  <a:pt x="10437" y="12793"/>
                </a:lnTo>
                <a:lnTo>
                  <a:pt x="11163" y="12793"/>
                </a:lnTo>
                <a:lnTo>
                  <a:pt x="11481" y="12221"/>
                </a:lnTo>
                <a:cubicBezTo>
                  <a:pt x="11674" y="12173"/>
                  <a:pt x="11854" y="12098"/>
                  <a:pt x="12029" y="12009"/>
                </a:cubicBezTo>
                <a:lnTo>
                  <a:pt x="12719" y="12221"/>
                </a:lnTo>
                <a:lnTo>
                  <a:pt x="13232" y="11748"/>
                </a:lnTo>
                <a:lnTo>
                  <a:pt x="13002" y="11110"/>
                </a:lnTo>
                <a:cubicBezTo>
                  <a:pt x="13106" y="10945"/>
                  <a:pt x="13190" y="10770"/>
                  <a:pt x="13250" y="10588"/>
                </a:cubicBezTo>
                <a:lnTo>
                  <a:pt x="13887" y="10293"/>
                </a:lnTo>
                <a:lnTo>
                  <a:pt x="13887" y="9624"/>
                </a:lnTo>
                <a:lnTo>
                  <a:pt x="13250" y="9313"/>
                </a:lnTo>
                <a:cubicBezTo>
                  <a:pt x="13198" y="9131"/>
                  <a:pt x="13121" y="8954"/>
                  <a:pt x="13020" y="8790"/>
                </a:cubicBezTo>
                <a:lnTo>
                  <a:pt x="13250" y="8169"/>
                </a:lnTo>
                <a:lnTo>
                  <a:pt x="12719" y="7679"/>
                </a:lnTo>
                <a:lnTo>
                  <a:pt x="12047" y="7892"/>
                </a:lnTo>
                <a:cubicBezTo>
                  <a:pt x="11870" y="7799"/>
                  <a:pt x="11678" y="7728"/>
                  <a:pt x="11481" y="7679"/>
                </a:cubicBezTo>
                <a:lnTo>
                  <a:pt x="11163" y="7107"/>
                </a:lnTo>
                <a:lnTo>
                  <a:pt x="10437" y="7107"/>
                </a:lnTo>
                <a:close/>
                <a:moveTo>
                  <a:pt x="10791" y="8954"/>
                </a:moveTo>
                <a:cubicBezTo>
                  <a:pt x="11386" y="8962"/>
                  <a:pt x="11879" y="9401"/>
                  <a:pt x="11888" y="9950"/>
                </a:cubicBezTo>
                <a:cubicBezTo>
                  <a:pt x="11888" y="10503"/>
                  <a:pt x="11390" y="10963"/>
                  <a:pt x="10791" y="10963"/>
                </a:cubicBezTo>
                <a:cubicBezTo>
                  <a:pt x="10193" y="10963"/>
                  <a:pt x="9712" y="10503"/>
                  <a:pt x="9712" y="9950"/>
                </a:cubicBezTo>
                <a:cubicBezTo>
                  <a:pt x="9712" y="9398"/>
                  <a:pt x="10193" y="8954"/>
                  <a:pt x="10791" y="8954"/>
                </a:cubicBezTo>
                <a:close/>
                <a:moveTo>
                  <a:pt x="19159" y="9362"/>
                </a:moveTo>
                <a:cubicBezTo>
                  <a:pt x="18860" y="9362"/>
                  <a:pt x="18610" y="9592"/>
                  <a:pt x="18610" y="9869"/>
                </a:cubicBezTo>
                <a:cubicBezTo>
                  <a:pt x="18610" y="10145"/>
                  <a:pt x="18860" y="10359"/>
                  <a:pt x="19159" y="10359"/>
                </a:cubicBezTo>
                <a:lnTo>
                  <a:pt x="21052" y="10359"/>
                </a:lnTo>
                <a:cubicBezTo>
                  <a:pt x="21351" y="10359"/>
                  <a:pt x="21600" y="10145"/>
                  <a:pt x="21600" y="9869"/>
                </a:cubicBezTo>
                <a:cubicBezTo>
                  <a:pt x="21600" y="9592"/>
                  <a:pt x="21351" y="9362"/>
                  <a:pt x="21052" y="9362"/>
                </a:cubicBezTo>
                <a:lnTo>
                  <a:pt x="19159" y="9362"/>
                </a:lnTo>
                <a:close/>
                <a:moveTo>
                  <a:pt x="531" y="9379"/>
                </a:moveTo>
                <a:cubicBezTo>
                  <a:pt x="232" y="9379"/>
                  <a:pt x="0" y="9609"/>
                  <a:pt x="0" y="9885"/>
                </a:cubicBezTo>
                <a:cubicBezTo>
                  <a:pt x="0" y="10161"/>
                  <a:pt x="232" y="10375"/>
                  <a:pt x="531" y="10375"/>
                </a:cubicBezTo>
                <a:lnTo>
                  <a:pt x="2441" y="10375"/>
                </a:lnTo>
                <a:cubicBezTo>
                  <a:pt x="2740" y="10375"/>
                  <a:pt x="2972" y="10161"/>
                  <a:pt x="2972" y="9885"/>
                </a:cubicBezTo>
                <a:cubicBezTo>
                  <a:pt x="2972" y="9609"/>
                  <a:pt x="2740" y="9379"/>
                  <a:pt x="2441" y="9379"/>
                </a:cubicBezTo>
                <a:lnTo>
                  <a:pt x="531" y="9379"/>
                </a:lnTo>
                <a:close/>
                <a:moveTo>
                  <a:pt x="16912" y="14542"/>
                </a:moveTo>
                <a:cubicBezTo>
                  <a:pt x="16774" y="14535"/>
                  <a:pt x="16634" y="14563"/>
                  <a:pt x="16523" y="14656"/>
                </a:cubicBezTo>
                <a:cubicBezTo>
                  <a:pt x="16301" y="14841"/>
                  <a:pt x="16287" y="15170"/>
                  <a:pt x="16487" y="15375"/>
                </a:cubicBezTo>
                <a:cubicBezTo>
                  <a:pt x="16499" y="15387"/>
                  <a:pt x="16510" y="15397"/>
                  <a:pt x="16523" y="15408"/>
                </a:cubicBezTo>
                <a:lnTo>
                  <a:pt x="17867" y="16649"/>
                </a:lnTo>
                <a:cubicBezTo>
                  <a:pt x="18059" y="16862"/>
                  <a:pt x="18398" y="16892"/>
                  <a:pt x="18628" y="16715"/>
                </a:cubicBezTo>
                <a:cubicBezTo>
                  <a:pt x="18858" y="16538"/>
                  <a:pt x="18890" y="16224"/>
                  <a:pt x="18699" y="16012"/>
                </a:cubicBezTo>
                <a:cubicBezTo>
                  <a:pt x="18673" y="15983"/>
                  <a:pt x="18643" y="15953"/>
                  <a:pt x="18610" y="15930"/>
                </a:cubicBezTo>
                <a:lnTo>
                  <a:pt x="17284" y="14705"/>
                </a:lnTo>
                <a:cubicBezTo>
                  <a:pt x="17183" y="14602"/>
                  <a:pt x="17050" y="14548"/>
                  <a:pt x="16912" y="14542"/>
                </a:cubicBezTo>
                <a:close/>
                <a:moveTo>
                  <a:pt x="4423" y="14787"/>
                </a:moveTo>
                <a:lnTo>
                  <a:pt x="3078" y="16045"/>
                </a:lnTo>
                <a:cubicBezTo>
                  <a:pt x="2851" y="16224"/>
                  <a:pt x="2831" y="16537"/>
                  <a:pt x="3025" y="16747"/>
                </a:cubicBezTo>
                <a:cubicBezTo>
                  <a:pt x="3220" y="16957"/>
                  <a:pt x="3559" y="16992"/>
                  <a:pt x="3786" y="16813"/>
                </a:cubicBezTo>
                <a:cubicBezTo>
                  <a:pt x="3807" y="16796"/>
                  <a:pt x="3821" y="16767"/>
                  <a:pt x="3839" y="16747"/>
                </a:cubicBezTo>
                <a:lnTo>
                  <a:pt x="5183" y="15506"/>
                </a:lnTo>
                <a:cubicBezTo>
                  <a:pt x="5378" y="15296"/>
                  <a:pt x="5358" y="14966"/>
                  <a:pt x="5130" y="14787"/>
                </a:cubicBezTo>
                <a:cubicBezTo>
                  <a:pt x="4927" y="14626"/>
                  <a:pt x="4625" y="14626"/>
                  <a:pt x="4423" y="14787"/>
                </a:cubicBezTo>
                <a:close/>
                <a:moveTo>
                  <a:pt x="8456" y="17711"/>
                </a:moveTo>
                <a:cubicBezTo>
                  <a:pt x="8024" y="17735"/>
                  <a:pt x="7705" y="18081"/>
                  <a:pt x="7731" y="18479"/>
                </a:cubicBezTo>
                <a:cubicBezTo>
                  <a:pt x="7754" y="18845"/>
                  <a:pt x="8060" y="19128"/>
                  <a:pt x="8456" y="19149"/>
                </a:cubicBezTo>
                <a:lnTo>
                  <a:pt x="13126" y="19149"/>
                </a:lnTo>
                <a:cubicBezTo>
                  <a:pt x="13558" y="19126"/>
                  <a:pt x="13877" y="18780"/>
                  <a:pt x="13852" y="18381"/>
                </a:cubicBezTo>
                <a:cubicBezTo>
                  <a:pt x="13828" y="18015"/>
                  <a:pt x="13522" y="17733"/>
                  <a:pt x="13126" y="17711"/>
                </a:cubicBezTo>
                <a:lnTo>
                  <a:pt x="8456" y="17711"/>
                </a:lnTo>
                <a:close/>
                <a:moveTo>
                  <a:pt x="9093" y="20146"/>
                </a:moveTo>
                <a:cubicBezTo>
                  <a:pt x="9165" y="20960"/>
                  <a:pt x="9906" y="21599"/>
                  <a:pt x="10791" y="21600"/>
                </a:cubicBezTo>
                <a:cubicBezTo>
                  <a:pt x="11675" y="21599"/>
                  <a:pt x="12419" y="20960"/>
                  <a:pt x="12489" y="20146"/>
                </a:cubicBezTo>
                <a:lnTo>
                  <a:pt x="9093" y="2014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Freeform 70"/>
          <p:cNvSpPr/>
          <p:nvPr/>
        </p:nvSpPr>
        <p:spPr>
          <a:xfrm>
            <a:off x="7882564" y="3853313"/>
            <a:ext cx="430033" cy="676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44" y="0"/>
                </a:moveTo>
                <a:cubicBezTo>
                  <a:pt x="10199" y="715"/>
                  <a:pt x="9639" y="1495"/>
                  <a:pt x="9298" y="2324"/>
                </a:cubicBezTo>
                <a:cubicBezTo>
                  <a:pt x="9813" y="2621"/>
                  <a:pt x="10276" y="2967"/>
                  <a:pt x="10656" y="3337"/>
                </a:cubicBezTo>
                <a:cubicBezTo>
                  <a:pt x="10696" y="3375"/>
                  <a:pt x="10721" y="3413"/>
                  <a:pt x="10761" y="3453"/>
                </a:cubicBezTo>
                <a:lnTo>
                  <a:pt x="10891" y="3337"/>
                </a:lnTo>
                <a:cubicBezTo>
                  <a:pt x="11295" y="2947"/>
                  <a:pt x="11773" y="2581"/>
                  <a:pt x="12328" y="2275"/>
                </a:cubicBezTo>
                <a:cubicBezTo>
                  <a:pt x="12057" y="1471"/>
                  <a:pt x="11590" y="712"/>
                  <a:pt x="10944" y="0"/>
                </a:cubicBezTo>
                <a:close/>
                <a:moveTo>
                  <a:pt x="5772" y="1776"/>
                </a:moveTo>
                <a:cubicBezTo>
                  <a:pt x="5974" y="2729"/>
                  <a:pt x="6315" y="3659"/>
                  <a:pt x="6817" y="4566"/>
                </a:cubicBezTo>
                <a:cubicBezTo>
                  <a:pt x="7795" y="4878"/>
                  <a:pt x="8708" y="5285"/>
                  <a:pt x="9481" y="5778"/>
                </a:cubicBezTo>
                <a:cubicBezTo>
                  <a:pt x="9882" y="6041"/>
                  <a:pt x="10249" y="6340"/>
                  <a:pt x="10578" y="6641"/>
                </a:cubicBezTo>
                <a:cubicBezTo>
                  <a:pt x="10877" y="6374"/>
                  <a:pt x="11193" y="6118"/>
                  <a:pt x="11544" y="5877"/>
                </a:cubicBezTo>
                <a:cubicBezTo>
                  <a:pt x="11197" y="5077"/>
                  <a:pt x="10669" y="4307"/>
                  <a:pt x="9977" y="3603"/>
                </a:cubicBezTo>
                <a:cubicBezTo>
                  <a:pt x="8190" y="1890"/>
                  <a:pt x="5772" y="1776"/>
                  <a:pt x="5772" y="1776"/>
                </a:cubicBezTo>
                <a:close/>
                <a:moveTo>
                  <a:pt x="15776" y="1776"/>
                </a:moveTo>
                <a:cubicBezTo>
                  <a:pt x="15776" y="1776"/>
                  <a:pt x="13360" y="1879"/>
                  <a:pt x="11544" y="3603"/>
                </a:cubicBezTo>
                <a:cubicBezTo>
                  <a:pt x="11428" y="3715"/>
                  <a:pt x="11339" y="3834"/>
                  <a:pt x="11231" y="3951"/>
                </a:cubicBezTo>
                <a:cubicBezTo>
                  <a:pt x="11624" y="4441"/>
                  <a:pt x="11939" y="4954"/>
                  <a:pt x="12197" y="5479"/>
                </a:cubicBezTo>
                <a:cubicBezTo>
                  <a:pt x="12974" y="5051"/>
                  <a:pt x="13846" y="4701"/>
                  <a:pt x="14783" y="4433"/>
                </a:cubicBezTo>
                <a:cubicBezTo>
                  <a:pt x="15245" y="3570"/>
                  <a:pt x="15583" y="2680"/>
                  <a:pt x="15776" y="1776"/>
                </a:cubicBezTo>
                <a:close/>
                <a:moveTo>
                  <a:pt x="2586" y="4317"/>
                </a:moveTo>
                <a:cubicBezTo>
                  <a:pt x="2902" y="5308"/>
                  <a:pt x="3448" y="6266"/>
                  <a:pt x="4205" y="7156"/>
                </a:cubicBezTo>
                <a:cubicBezTo>
                  <a:pt x="5942" y="7439"/>
                  <a:pt x="7580" y="7930"/>
                  <a:pt x="9011" y="8617"/>
                </a:cubicBezTo>
                <a:cubicBezTo>
                  <a:pt x="9670" y="8945"/>
                  <a:pt x="10258" y="9316"/>
                  <a:pt x="10787" y="9729"/>
                </a:cubicBezTo>
                <a:cubicBezTo>
                  <a:pt x="11068" y="9513"/>
                  <a:pt x="11386" y="9311"/>
                  <a:pt x="11701" y="9115"/>
                </a:cubicBezTo>
                <a:cubicBezTo>
                  <a:pt x="11112" y="8010"/>
                  <a:pt x="10136" y="7010"/>
                  <a:pt x="8880" y="6160"/>
                </a:cubicBezTo>
                <a:cubicBezTo>
                  <a:pt x="7168" y="5111"/>
                  <a:pt x="4953" y="4458"/>
                  <a:pt x="2586" y="4317"/>
                </a:cubicBezTo>
                <a:close/>
                <a:moveTo>
                  <a:pt x="18570" y="4317"/>
                </a:moveTo>
                <a:cubicBezTo>
                  <a:pt x="16199" y="4456"/>
                  <a:pt x="13965" y="5109"/>
                  <a:pt x="12250" y="6160"/>
                </a:cubicBezTo>
                <a:cubicBezTo>
                  <a:pt x="11805" y="6447"/>
                  <a:pt x="11401" y="6754"/>
                  <a:pt x="11048" y="7089"/>
                </a:cubicBezTo>
                <a:cubicBezTo>
                  <a:pt x="11555" y="7618"/>
                  <a:pt x="11986" y="8170"/>
                  <a:pt x="12328" y="8750"/>
                </a:cubicBezTo>
                <a:lnTo>
                  <a:pt x="12563" y="8617"/>
                </a:lnTo>
                <a:cubicBezTo>
                  <a:pt x="13850" y="7997"/>
                  <a:pt x="15297" y="7543"/>
                  <a:pt x="16846" y="7255"/>
                </a:cubicBezTo>
                <a:cubicBezTo>
                  <a:pt x="17646" y="6338"/>
                  <a:pt x="18238" y="5344"/>
                  <a:pt x="18570" y="4317"/>
                </a:cubicBezTo>
                <a:close/>
                <a:moveTo>
                  <a:pt x="993" y="7322"/>
                </a:moveTo>
                <a:cubicBezTo>
                  <a:pt x="993" y="7322"/>
                  <a:pt x="1860" y="9803"/>
                  <a:pt x="5067" y="11389"/>
                </a:cubicBezTo>
                <a:lnTo>
                  <a:pt x="5145" y="11423"/>
                </a:lnTo>
                <a:lnTo>
                  <a:pt x="1619" y="11423"/>
                </a:lnTo>
                <a:cubicBezTo>
                  <a:pt x="736" y="11423"/>
                  <a:pt x="0" y="11874"/>
                  <a:pt x="0" y="12435"/>
                </a:cubicBezTo>
                <a:lnTo>
                  <a:pt x="0" y="13448"/>
                </a:lnTo>
                <a:lnTo>
                  <a:pt x="21600" y="13448"/>
                </a:lnTo>
                <a:lnTo>
                  <a:pt x="21600" y="12452"/>
                </a:lnTo>
                <a:cubicBezTo>
                  <a:pt x="21564" y="11890"/>
                  <a:pt x="20839" y="11448"/>
                  <a:pt x="19955" y="11439"/>
                </a:cubicBezTo>
                <a:lnTo>
                  <a:pt x="16455" y="11439"/>
                </a:lnTo>
                <a:lnTo>
                  <a:pt x="16533" y="11406"/>
                </a:lnTo>
                <a:cubicBezTo>
                  <a:pt x="19732" y="9810"/>
                  <a:pt x="20607" y="7338"/>
                  <a:pt x="20607" y="7338"/>
                </a:cubicBezTo>
                <a:cubicBezTo>
                  <a:pt x="20607" y="7338"/>
                  <a:pt x="16266" y="7435"/>
                  <a:pt x="13059" y="9032"/>
                </a:cubicBezTo>
                <a:cubicBezTo>
                  <a:pt x="12400" y="9362"/>
                  <a:pt x="11801" y="9741"/>
                  <a:pt x="11283" y="10161"/>
                </a:cubicBezTo>
                <a:cubicBezTo>
                  <a:pt x="11739" y="10562"/>
                  <a:pt x="12142" y="10995"/>
                  <a:pt x="12485" y="11439"/>
                </a:cubicBezTo>
                <a:lnTo>
                  <a:pt x="11597" y="11439"/>
                </a:lnTo>
                <a:cubicBezTo>
                  <a:pt x="10860" y="10505"/>
                  <a:pt x="9796" y="9669"/>
                  <a:pt x="8515" y="9015"/>
                </a:cubicBezTo>
                <a:cubicBezTo>
                  <a:pt x="5316" y="7419"/>
                  <a:pt x="993" y="7322"/>
                  <a:pt x="993" y="7322"/>
                </a:cubicBezTo>
                <a:close/>
                <a:moveTo>
                  <a:pt x="1567" y="14477"/>
                </a:moveTo>
                <a:lnTo>
                  <a:pt x="3317" y="20753"/>
                </a:lnTo>
                <a:cubicBezTo>
                  <a:pt x="3452" y="21235"/>
                  <a:pt x="4115" y="21595"/>
                  <a:pt x="4884" y="21600"/>
                </a:cubicBezTo>
                <a:lnTo>
                  <a:pt x="16611" y="21600"/>
                </a:lnTo>
                <a:cubicBezTo>
                  <a:pt x="17381" y="21595"/>
                  <a:pt x="18018" y="21235"/>
                  <a:pt x="18152" y="20753"/>
                </a:cubicBezTo>
                <a:lnTo>
                  <a:pt x="19955" y="14477"/>
                </a:lnTo>
                <a:lnTo>
                  <a:pt x="1567" y="144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6" name="Rectangle 95"/>
          <p:cNvSpPr/>
          <p:nvPr/>
        </p:nvSpPr>
        <p:spPr>
          <a:xfrm>
            <a:off x="10453642" y="351373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SoLiD Features</a:t>
            </a:r>
          </a:p>
        </p:txBody>
      </p:sp>
      <p:pic>
        <p:nvPicPr>
          <p:cNvPr id="94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72" y="2083181"/>
            <a:ext cx="493647" cy="588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76" y="4664496"/>
            <a:ext cx="597915" cy="539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31" y="3900882"/>
            <a:ext cx="664665" cy="63658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tangle 80"/>
          <p:cNvSpPr/>
          <p:nvPr/>
        </p:nvSpPr>
        <p:spPr>
          <a:xfrm>
            <a:off x="84184" y="105151"/>
            <a:ext cx="352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de-DE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81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6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6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"/>
                            </p:stCondLst>
                            <p:childTnLst>
                              <p:par>
                                <p:cTn id="9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"/>
                            </p:stCondLst>
                            <p:childTnLst>
                              <p:par>
                                <p:cTn id="9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"/>
                            </p:stCondLst>
                            <p:childTnLst>
                              <p:par>
                                <p:cTn id="10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0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6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"/>
                            </p:stCondLst>
                            <p:childTnLst>
                              <p:par>
                                <p:cTn id="1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800"/>
                            </p:stCondLst>
                            <p:childTnLst>
                              <p:par>
                                <p:cTn id="1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400"/>
                            </p:stCondLst>
                            <p:childTnLst>
                              <p:par>
                                <p:cTn id="1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4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600"/>
                            </p:stCondLst>
                            <p:childTnLst>
                              <p:par>
                                <p:cTn id="1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2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6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00"/>
                            </p:stCondLst>
                            <p:childTnLst>
                              <p:par>
                                <p:cTn id="1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00"/>
                            </p:stCondLst>
                            <p:childTnLst>
                              <p:par>
                                <p:cTn id="1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00"/>
                            </p:stCondLst>
                            <p:childTnLst>
                              <p:par>
                                <p:cTn id="1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00"/>
                            </p:stCondLst>
                            <p:childTnLst>
                              <p:par>
                                <p:cTn id="1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600"/>
                            </p:stCondLst>
                            <p:childTnLst>
                              <p:par>
                                <p:cTn id="1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6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2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6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72" grpId="0" animBg="1" advAuto="0"/>
      <p:bldP spid="73" grpId="0" animBg="1" advAuto="0"/>
      <p:bldP spid="80" grpId="0" animBg="1" advAuto="0"/>
      <p:bldP spid="82" grpId="0" animBg="1" advAuto="0"/>
      <p:bldP spid="84" grpId="0" animBg="1" advAuto="0"/>
      <p:bldP spid="86" grpId="0" animBg="1" advAuto="0"/>
      <p:bldP spid="88" grpId="0" animBg="1" advAuto="0"/>
      <p:bldP spid="89" grpId="0" animBg="1" advAuto="0"/>
      <p:bldP spid="9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AEEF1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17CC99F-5088-4367-857E-BC236157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0" y="1036947"/>
            <a:ext cx="7437748" cy="4326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2DB42E-C62A-41FF-918E-A4B93CB46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40" y="1036947"/>
            <a:ext cx="4267708" cy="4326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37427" y="5888734"/>
            <a:ext cx="9012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="" xmlns:ahyp="http://schemas.microsoft.com/office/drawing/2018/hyperlinkcolor" val="tx"/>
                    </a:ext>
                  </a:extLst>
                </a:hlinkClick>
              </a:rPr>
              <a:t>https://inrupt.com/solid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rubenverborgh.github.io/Solid-DeSemWeb-2018</a:t>
            </a:r>
            <a:r>
              <a:rPr lang="en-US" dirty="0">
                <a:hlinkClick r:id="rId5"/>
              </a:rPr>
              <a:t>/#decentralized-data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82132" y="26406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SoLiD </a:t>
            </a:r>
            <a:r>
              <a:rPr lang="de-DE" dirty="0" smtClean="0"/>
              <a:t>POD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1923" y="36492"/>
            <a:ext cx="352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6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70175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Words>758</Words>
  <Application>Microsoft Office PowerPoint</Application>
  <PresentationFormat>Widescreen</PresentationFormat>
  <Paragraphs>279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Avenir Next Condensed</vt:lpstr>
      <vt:lpstr>Avenir Next Condensed Demi Bold</vt:lpstr>
      <vt:lpstr>Avenir Next Condensed Medium</vt:lpstr>
      <vt:lpstr>BuiltTitlingRg-Regular</vt:lpstr>
      <vt:lpstr>Calibri</vt:lpstr>
      <vt:lpstr>Calibri Light</vt:lpstr>
      <vt:lpstr>Century Gothic</vt:lpstr>
      <vt:lpstr>Impact</vt:lpstr>
      <vt:lpstr>tinyPPT.com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LAKHANI MAYUR</cp:lastModifiedBy>
  <cp:revision>475</cp:revision>
  <dcterms:modified xsi:type="dcterms:W3CDTF">2019-06-20T11:05:16Z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