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5" r:id="rId5"/>
    <p:sldId id="259" r:id="rId6"/>
    <p:sldId id="260" r:id="rId7"/>
    <p:sldId id="261" r:id="rId8"/>
    <p:sldId id="262" r:id="rId9"/>
    <p:sldId id="266" r:id="rId10"/>
    <p:sldId id="263" r:id="rId11"/>
    <p:sldId id="264" r:id="rId12"/>
  </p:sldIdLst>
  <p:sldSz cx="11430000" cy="6445250"/>
  <p:notesSz cx="11430000" cy="64452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94660"/>
  </p:normalViewPr>
  <p:slideViewPr>
    <p:cSldViewPr>
      <p:cViewPr varScale="1">
        <p:scale>
          <a:sx n="83" d="100"/>
          <a:sy n="83" d="100"/>
        </p:scale>
        <p:origin x="75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57250" y="1998027"/>
            <a:ext cx="9715500" cy="1353502"/>
          </a:xfrm>
          <a:prstGeom prst="rect">
            <a:avLst/>
          </a:prstGeom>
        </p:spPr>
        <p:txBody>
          <a:bodyPr wrap="square" lIns="0" tIns="0" rIns="0" bIns="0">
            <a:spAutoFit/>
          </a:bodyPr>
          <a:lstStyle>
            <a:lvl1pPr>
              <a:defRPr sz="3300" b="1" i="0">
                <a:solidFill>
                  <a:srgbClr val="1F1E1E"/>
                </a:solidFill>
                <a:latin typeface="Tahoma"/>
                <a:cs typeface="Tahoma"/>
              </a:defRPr>
            </a:lvl1pPr>
          </a:lstStyle>
          <a:p>
            <a:endParaRPr/>
          </a:p>
        </p:txBody>
      </p:sp>
      <p:sp>
        <p:nvSpPr>
          <p:cNvPr id="3" name="Holder 3"/>
          <p:cNvSpPr>
            <a:spLocks noGrp="1"/>
          </p:cNvSpPr>
          <p:nvPr>
            <p:ph type="subTitle" idx="4"/>
          </p:nvPr>
        </p:nvSpPr>
        <p:spPr>
          <a:xfrm>
            <a:off x="1714500" y="3609340"/>
            <a:ext cx="8001000" cy="1611312"/>
          </a:xfrm>
          <a:prstGeom prst="rect">
            <a:avLst/>
          </a:prstGeom>
        </p:spPr>
        <p:txBody>
          <a:bodyPr wrap="square" lIns="0" tIns="0" rIns="0" bIns="0">
            <a:spAutoFit/>
          </a:bodyPr>
          <a:lstStyle>
            <a:lvl1pPr>
              <a:defRPr sz="1650" b="1" i="0">
                <a:solidFill>
                  <a:srgbClr val="3B3434"/>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1F1E1E"/>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650" b="1" i="0">
                <a:solidFill>
                  <a:srgbClr val="3B3434"/>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1F1E1E"/>
                </a:solidFill>
                <a:latin typeface="Tahoma"/>
                <a:cs typeface="Tahoma"/>
              </a:defRPr>
            </a:lvl1pPr>
          </a:lstStyle>
          <a:p>
            <a:endParaRPr/>
          </a:p>
        </p:txBody>
      </p:sp>
      <p:sp>
        <p:nvSpPr>
          <p:cNvPr id="3" name="Holder 3"/>
          <p:cNvSpPr>
            <a:spLocks noGrp="1"/>
          </p:cNvSpPr>
          <p:nvPr>
            <p:ph sz="half" idx="2"/>
          </p:nvPr>
        </p:nvSpPr>
        <p:spPr>
          <a:xfrm>
            <a:off x="571500" y="1482407"/>
            <a:ext cx="4972050" cy="425386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886450" y="1482407"/>
            <a:ext cx="4972050" cy="425386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1F1E1E"/>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1430000" cy="6438900"/>
          </a:xfrm>
          <a:custGeom>
            <a:avLst/>
            <a:gdLst/>
            <a:ahLst/>
            <a:cxnLst/>
            <a:rect l="l" t="t" r="r" b="b"/>
            <a:pathLst>
              <a:path w="11430000" h="6438900">
                <a:moveTo>
                  <a:pt x="11430000" y="0"/>
                </a:moveTo>
                <a:lnTo>
                  <a:pt x="0" y="0"/>
                </a:lnTo>
                <a:lnTo>
                  <a:pt x="0" y="6438900"/>
                </a:lnTo>
                <a:lnTo>
                  <a:pt x="11430000" y="6438900"/>
                </a:lnTo>
                <a:lnTo>
                  <a:pt x="11430000" y="0"/>
                </a:lnTo>
                <a:close/>
              </a:path>
            </a:pathLst>
          </a:custGeom>
          <a:solidFill>
            <a:srgbClr val="FFFAFA"/>
          </a:solidFill>
        </p:spPr>
        <p:txBody>
          <a:bodyPr wrap="square" lIns="0" tIns="0" rIns="0" bIns="0" rtlCol="0"/>
          <a:lstStyle/>
          <a:p>
            <a:endParaRPr/>
          </a:p>
        </p:txBody>
      </p:sp>
      <p:sp>
        <p:nvSpPr>
          <p:cNvPr id="2" name="Holder 2"/>
          <p:cNvSpPr>
            <a:spLocks noGrp="1"/>
          </p:cNvSpPr>
          <p:nvPr>
            <p:ph type="title"/>
          </p:nvPr>
        </p:nvSpPr>
        <p:spPr>
          <a:xfrm>
            <a:off x="4731306" y="387407"/>
            <a:ext cx="3883659" cy="1086485"/>
          </a:xfrm>
          <a:prstGeom prst="rect">
            <a:avLst/>
          </a:prstGeom>
        </p:spPr>
        <p:txBody>
          <a:bodyPr wrap="square" lIns="0" tIns="0" rIns="0" bIns="0">
            <a:spAutoFit/>
          </a:bodyPr>
          <a:lstStyle>
            <a:lvl1pPr>
              <a:defRPr sz="3300" b="1" i="0">
                <a:solidFill>
                  <a:srgbClr val="1F1E1E"/>
                </a:solidFill>
                <a:latin typeface="Tahoma"/>
                <a:cs typeface="Tahoma"/>
              </a:defRPr>
            </a:lvl1pPr>
          </a:lstStyle>
          <a:p>
            <a:endParaRPr/>
          </a:p>
        </p:txBody>
      </p:sp>
      <p:sp>
        <p:nvSpPr>
          <p:cNvPr id="3" name="Holder 3"/>
          <p:cNvSpPr>
            <a:spLocks noGrp="1"/>
          </p:cNvSpPr>
          <p:nvPr>
            <p:ph type="body" idx="1"/>
          </p:nvPr>
        </p:nvSpPr>
        <p:spPr>
          <a:xfrm>
            <a:off x="5209831" y="2278062"/>
            <a:ext cx="4789805" cy="2977515"/>
          </a:xfrm>
          <a:prstGeom prst="rect">
            <a:avLst/>
          </a:prstGeom>
        </p:spPr>
        <p:txBody>
          <a:bodyPr wrap="square" lIns="0" tIns="0" rIns="0" bIns="0">
            <a:spAutoFit/>
          </a:bodyPr>
          <a:lstStyle>
            <a:lvl1pPr>
              <a:defRPr sz="1650" b="1" i="0">
                <a:solidFill>
                  <a:srgbClr val="3B3434"/>
                </a:solidFill>
                <a:latin typeface="Tahoma"/>
                <a:cs typeface="Tahoma"/>
              </a:defRPr>
            </a:lvl1pPr>
          </a:lstStyle>
          <a:p>
            <a:endParaRPr/>
          </a:p>
        </p:txBody>
      </p:sp>
      <p:sp>
        <p:nvSpPr>
          <p:cNvPr id="4" name="Holder 4"/>
          <p:cNvSpPr>
            <a:spLocks noGrp="1"/>
          </p:cNvSpPr>
          <p:nvPr>
            <p:ph type="ftr" sz="quarter" idx="5"/>
          </p:nvPr>
        </p:nvSpPr>
        <p:spPr>
          <a:xfrm>
            <a:off x="3886200" y="5994082"/>
            <a:ext cx="3657600" cy="3222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71500" y="5994082"/>
            <a:ext cx="2628900" cy="3222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6" name="Holder 6"/>
          <p:cNvSpPr>
            <a:spLocks noGrp="1"/>
          </p:cNvSpPr>
          <p:nvPr>
            <p:ph type="sldNum" sz="quarter" idx="7"/>
          </p:nvPr>
        </p:nvSpPr>
        <p:spPr>
          <a:xfrm>
            <a:off x="8229600" y="5994082"/>
            <a:ext cx="2628900" cy="3222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143750" y="253"/>
            <a:ext cx="4286250" cy="6438645"/>
          </a:xfrm>
          <a:prstGeom prst="rect">
            <a:avLst/>
          </a:prstGeom>
        </p:spPr>
      </p:pic>
      <p:sp>
        <p:nvSpPr>
          <p:cNvPr id="5" name="object 5"/>
          <p:cNvSpPr txBox="1">
            <a:spLocks noGrp="1"/>
          </p:cNvSpPr>
          <p:nvPr>
            <p:ph type="title"/>
          </p:nvPr>
        </p:nvSpPr>
        <p:spPr>
          <a:xfrm>
            <a:off x="557311" y="2016125"/>
            <a:ext cx="5036185" cy="1073150"/>
          </a:xfrm>
          <a:prstGeom prst="rect">
            <a:avLst/>
          </a:prstGeom>
        </p:spPr>
        <p:txBody>
          <a:bodyPr vert="horz" wrap="square" lIns="0" tIns="6350" rIns="0" bIns="0" rtlCol="0">
            <a:spAutoFit/>
          </a:bodyPr>
          <a:lstStyle/>
          <a:p>
            <a:pPr marL="12700" marR="5080">
              <a:lnSpc>
                <a:spcPts val="4200"/>
              </a:lnSpc>
              <a:spcBef>
                <a:spcPts val="50"/>
              </a:spcBef>
            </a:pPr>
            <a:r>
              <a:rPr sz="3350" spc="95" dirty="0"/>
              <a:t>Human</a:t>
            </a:r>
            <a:r>
              <a:rPr sz="3350" spc="-75" dirty="0"/>
              <a:t> </a:t>
            </a:r>
            <a:r>
              <a:rPr sz="3350" spc="50" dirty="0"/>
              <a:t>Authentication </a:t>
            </a:r>
            <a:r>
              <a:rPr sz="3350" dirty="0"/>
              <a:t>Using</a:t>
            </a:r>
            <a:r>
              <a:rPr sz="3350" spc="45" dirty="0"/>
              <a:t> </a:t>
            </a:r>
            <a:r>
              <a:rPr sz="3350" dirty="0"/>
              <a:t>Gait</a:t>
            </a:r>
            <a:r>
              <a:rPr sz="3350" spc="55" dirty="0"/>
              <a:t> </a:t>
            </a:r>
            <a:r>
              <a:rPr sz="3350" spc="-10" dirty="0"/>
              <a:t>Recognition</a:t>
            </a:r>
            <a:endParaRPr sz="3350"/>
          </a:p>
        </p:txBody>
      </p:sp>
      <p:sp>
        <p:nvSpPr>
          <p:cNvPr id="6" name="object 6"/>
          <p:cNvSpPr txBox="1"/>
          <p:nvPr/>
        </p:nvSpPr>
        <p:spPr>
          <a:xfrm>
            <a:off x="557311" y="3286950"/>
            <a:ext cx="5833110" cy="1073150"/>
          </a:xfrm>
          <a:prstGeom prst="rect">
            <a:avLst/>
          </a:prstGeom>
        </p:spPr>
        <p:txBody>
          <a:bodyPr vert="horz" wrap="square" lIns="0" tIns="17780" rIns="0" bIns="0" rtlCol="0">
            <a:spAutoFit/>
          </a:bodyPr>
          <a:lstStyle/>
          <a:p>
            <a:pPr marL="12700" marR="5080">
              <a:lnSpc>
                <a:spcPct val="136700"/>
              </a:lnSpc>
              <a:spcBef>
                <a:spcPts val="140"/>
              </a:spcBef>
            </a:pPr>
            <a:r>
              <a:rPr sz="1250" dirty="0">
                <a:solidFill>
                  <a:srgbClr val="3B3434"/>
                </a:solidFill>
                <a:latin typeface="Verdana"/>
                <a:cs typeface="Verdana"/>
              </a:rPr>
              <a:t>Explore</a:t>
            </a:r>
            <a:r>
              <a:rPr sz="1250" spc="15" dirty="0">
                <a:solidFill>
                  <a:srgbClr val="3B3434"/>
                </a:solidFill>
                <a:latin typeface="Verdana"/>
                <a:cs typeface="Verdana"/>
              </a:rPr>
              <a:t> </a:t>
            </a:r>
            <a:r>
              <a:rPr sz="1250" spc="45" dirty="0">
                <a:solidFill>
                  <a:srgbClr val="3B3434"/>
                </a:solidFill>
                <a:latin typeface="Verdana"/>
                <a:cs typeface="Verdana"/>
              </a:rPr>
              <a:t>biometric</a:t>
            </a:r>
            <a:r>
              <a:rPr sz="1250" spc="20" dirty="0">
                <a:solidFill>
                  <a:srgbClr val="3B3434"/>
                </a:solidFill>
                <a:latin typeface="Verdana"/>
                <a:cs typeface="Verdana"/>
              </a:rPr>
              <a:t> </a:t>
            </a:r>
            <a:r>
              <a:rPr sz="1250" dirty="0">
                <a:solidFill>
                  <a:srgbClr val="3B3434"/>
                </a:solidFill>
                <a:latin typeface="Verdana"/>
                <a:cs typeface="Verdana"/>
              </a:rPr>
              <a:t>authentication</a:t>
            </a:r>
            <a:r>
              <a:rPr sz="1250" spc="20" dirty="0">
                <a:solidFill>
                  <a:srgbClr val="3B3434"/>
                </a:solidFill>
                <a:latin typeface="Verdana"/>
                <a:cs typeface="Verdana"/>
              </a:rPr>
              <a:t> </a:t>
            </a:r>
            <a:r>
              <a:rPr sz="1250" dirty="0">
                <a:solidFill>
                  <a:srgbClr val="3B3434"/>
                </a:solidFill>
                <a:latin typeface="Verdana"/>
                <a:cs typeface="Verdana"/>
              </a:rPr>
              <a:t>through</a:t>
            </a:r>
            <a:r>
              <a:rPr sz="1250" spc="20" dirty="0">
                <a:solidFill>
                  <a:srgbClr val="3B3434"/>
                </a:solidFill>
                <a:latin typeface="Verdana"/>
                <a:cs typeface="Verdana"/>
              </a:rPr>
              <a:t> </a:t>
            </a:r>
            <a:r>
              <a:rPr sz="1250" dirty="0">
                <a:solidFill>
                  <a:srgbClr val="3B3434"/>
                </a:solidFill>
                <a:latin typeface="Verdana"/>
                <a:cs typeface="Verdana"/>
              </a:rPr>
              <a:t>unique</a:t>
            </a:r>
            <a:r>
              <a:rPr sz="1250" spc="20" dirty="0">
                <a:solidFill>
                  <a:srgbClr val="3B3434"/>
                </a:solidFill>
                <a:latin typeface="Verdana"/>
                <a:cs typeface="Verdana"/>
              </a:rPr>
              <a:t> </a:t>
            </a:r>
            <a:r>
              <a:rPr sz="1250" dirty="0">
                <a:solidFill>
                  <a:srgbClr val="3B3434"/>
                </a:solidFill>
                <a:latin typeface="Verdana"/>
                <a:cs typeface="Verdana"/>
              </a:rPr>
              <a:t>walking</a:t>
            </a:r>
            <a:r>
              <a:rPr sz="1250" spc="15" dirty="0">
                <a:solidFill>
                  <a:srgbClr val="3B3434"/>
                </a:solidFill>
                <a:latin typeface="Verdana"/>
                <a:cs typeface="Verdana"/>
              </a:rPr>
              <a:t> </a:t>
            </a:r>
            <a:r>
              <a:rPr sz="1250" dirty="0">
                <a:solidFill>
                  <a:srgbClr val="3B3434"/>
                </a:solidFill>
                <a:latin typeface="Verdana"/>
                <a:cs typeface="Verdana"/>
              </a:rPr>
              <a:t>patterns.</a:t>
            </a:r>
            <a:r>
              <a:rPr sz="1250" spc="20" dirty="0">
                <a:solidFill>
                  <a:srgbClr val="3B3434"/>
                </a:solidFill>
                <a:latin typeface="Verdana"/>
                <a:cs typeface="Verdana"/>
              </a:rPr>
              <a:t> </a:t>
            </a:r>
            <a:r>
              <a:rPr sz="1250" spc="-20" dirty="0">
                <a:solidFill>
                  <a:srgbClr val="3B3434"/>
                </a:solidFill>
                <a:latin typeface="Verdana"/>
                <a:cs typeface="Verdana"/>
              </a:rPr>
              <a:t>This </a:t>
            </a:r>
            <a:r>
              <a:rPr sz="1250" dirty="0">
                <a:solidFill>
                  <a:srgbClr val="3B3434"/>
                </a:solidFill>
                <a:latin typeface="Verdana"/>
                <a:cs typeface="Verdana"/>
              </a:rPr>
              <a:t>method</a:t>
            </a:r>
            <a:r>
              <a:rPr sz="1250" spc="15" dirty="0">
                <a:solidFill>
                  <a:srgbClr val="3B3434"/>
                </a:solidFill>
                <a:latin typeface="Verdana"/>
                <a:cs typeface="Verdana"/>
              </a:rPr>
              <a:t> </a:t>
            </a:r>
            <a:r>
              <a:rPr sz="1250" dirty="0">
                <a:solidFill>
                  <a:srgbClr val="3B3434"/>
                </a:solidFill>
                <a:latin typeface="Verdana"/>
                <a:cs typeface="Verdana"/>
              </a:rPr>
              <a:t>offers</a:t>
            </a:r>
            <a:r>
              <a:rPr sz="1250" spc="15" dirty="0">
                <a:solidFill>
                  <a:srgbClr val="3B3434"/>
                </a:solidFill>
                <a:latin typeface="Verdana"/>
                <a:cs typeface="Verdana"/>
              </a:rPr>
              <a:t> </a:t>
            </a:r>
            <a:r>
              <a:rPr sz="1250" spc="-30" dirty="0">
                <a:solidFill>
                  <a:srgbClr val="3B3434"/>
                </a:solidFill>
                <a:latin typeface="Verdana"/>
                <a:cs typeface="Verdana"/>
              </a:rPr>
              <a:t>a</a:t>
            </a:r>
            <a:r>
              <a:rPr sz="1250" spc="20" dirty="0">
                <a:solidFill>
                  <a:srgbClr val="3B3434"/>
                </a:solidFill>
                <a:latin typeface="Verdana"/>
                <a:cs typeface="Verdana"/>
              </a:rPr>
              <a:t> </a:t>
            </a:r>
            <a:r>
              <a:rPr sz="1250" dirty="0">
                <a:solidFill>
                  <a:srgbClr val="3B3434"/>
                </a:solidFill>
                <a:latin typeface="Verdana"/>
                <a:cs typeface="Verdana"/>
              </a:rPr>
              <a:t>convenient,</a:t>
            </a:r>
            <a:r>
              <a:rPr sz="1250" spc="15" dirty="0">
                <a:solidFill>
                  <a:srgbClr val="3B3434"/>
                </a:solidFill>
                <a:latin typeface="Verdana"/>
                <a:cs typeface="Verdana"/>
              </a:rPr>
              <a:t> </a:t>
            </a:r>
            <a:r>
              <a:rPr sz="1250" dirty="0">
                <a:solidFill>
                  <a:srgbClr val="3B3434"/>
                </a:solidFill>
                <a:latin typeface="Verdana"/>
                <a:cs typeface="Verdana"/>
              </a:rPr>
              <a:t>non-intrusive</a:t>
            </a:r>
            <a:r>
              <a:rPr sz="1250" spc="20" dirty="0">
                <a:solidFill>
                  <a:srgbClr val="3B3434"/>
                </a:solidFill>
                <a:latin typeface="Verdana"/>
                <a:cs typeface="Verdana"/>
              </a:rPr>
              <a:t> </a:t>
            </a:r>
            <a:r>
              <a:rPr sz="1250" dirty="0">
                <a:solidFill>
                  <a:srgbClr val="3B3434"/>
                </a:solidFill>
                <a:latin typeface="Verdana"/>
                <a:cs typeface="Verdana"/>
              </a:rPr>
              <a:t>alternative</a:t>
            </a:r>
            <a:r>
              <a:rPr sz="1250" spc="15" dirty="0">
                <a:solidFill>
                  <a:srgbClr val="3B3434"/>
                </a:solidFill>
                <a:latin typeface="Verdana"/>
                <a:cs typeface="Verdana"/>
              </a:rPr>
              <a:t> </a:t>
            </a:r>
            <a:r>
              <a:rPr sz="1250" spc="65" dirty="0">
                <a:solidFill>
                  <a:srgbClr val="3B3434"/>
                </a:solidFill>
                <a:latin typeface="Verdana"/>
                <a:cs typeface="Verdana"/>
              </a:rPr>
              <a:t>to</a:t>
            </a:r>
            <a:r>
              <a:rPr sz="1250" spc="20" dirty="0">
                <a:solidFill>
                  <a:srgbClr val="3B3434"/>
                </a:solidFill>
                <a:latin typeface="Verdana"/>
                <a:cs typeface="Verdana"/>
              </a:rPr>
              <a:t> </a:t>
            </a:r>
            <a:r>
              <a:rPr sz="1250" dirty="0">
                <a:solidFill>
                  <a:srgbClr val="3B3434"/>
                </a:solidFill>
                <a:latin typeface="Verdana"/>
                <a:cs typeface="Verdana"/>
              </a:rPr>
              <a:t>passwords</a:t>
            </a:r>
            <a:r>
              <a:rPr sz="1250" spc="15" dirty="0">
                <a:solidFill>
                  <a:srgbClr val="3B3434"/>
                </a:solidFill>
                <a:latin typeface="Verdana"/>
                <a:cs typeface="Verdana"/>
              </a:rPr>
              <a:t> </a:t>
            </a:r>
            <a:r>
              <a:rPr sz="1250" spc="-25" dirty="0">
                <a:solidFill>
                  <a:srgbClr val="3B3434"/>
                </a:solidFill>
                <a:latin typeface="Verdana"/>
                <a:cs typeface="Verdana"/>
              </a:rPr>
              <a:t>or </a:t>
            </a:r>
            <a:r>
              <a:rPr sz="1250" dirty="0">
                <a:solidFill>
                  <a:srgbClr val="3B3434"/>
                </a:solidFill>
                <a:latin typeface="Verdana"/>
                <a:cs typeface="Verdana"/>
              </a:rPr>
              <a:t>fingerprints.</a:t>
            </a:r>
            <a:r>
              <a:rPr sz="1250" spc="-5" dirty="0">
                <a:solidFill>
                  <a:srgbClr val="3B3434"/>
                </a:solidFill>
                <a:latin typeface="Verdana"/>
                <a:cs typeface="Verdana"/>
              </a:rPr>
              <a:t> </a:t>
            </a:r>
            <a:r>
              <a:rPr lang="en-US" sz="1250" spc="55" dirty="0">
                <a:solidFill>
                  <a:srgbClr val="3B3434"/>
                </a:solidFill>
                <a:latin typeface="Verdana"/>
                <a:cs typeface="Verdana"/>
              </a:rPr>
              <a:t>G</a:t>
            </a:r>
            <a:r>
              <a:rPr sz="1250" spc="55" dirty="0">
                <a:solidFill>
                  <a:srgbClr val="3B3434"/>
                </a:solidFill>
                <a:latin typeface="Verdana"/>
                <a:cs typeface="Verdana"/>
              </a:rPr>
              <a:t>ait</a:t>
            </a:r>
            <a:r>
              <a:rPr sz="1250" dirty="0">
                <a:solidFill>
                  <a:srgbClr val="3B3434"/>
                </a:solidFill>
                <a:latin typeface="Verdana"/>
                <a:cs typeface="Verdana"/>
              </a:rPr>
              <a:t> </a:t>
            </a:r>
            <a:r>
              <a:rPr sz="1250" spc="45" dirty="0">
                <a:solidFill>
                  <a:srgbClr val="3B3434"/>
                </a:solidFill>
                <a:latin typeface="Verdana"/>
                <a:cs typeface="Verdana"/>
              </a:rPr>
              <a:t>recognition</a:t>
            </a:r>
            <a:r>
              <a:rPr sz="1250" dirty="0">
                <a:solidFill>
                  <a:srgbClr val="3B3434"/>
                </a:solidFill>
                <a:latin typeface="Verdana"/>
                <a:cs typeface="Verdana"/>
              </a:rPr>
              <a:t> is </a:t>
            </a:r>
            <a:r>
              <a:rPr sz="1250" spc="-10" dirty="0">
                <a:solidFill>
                  <a:srgbClr val="3B3434"/>
                </a:solidFill>
                <a:latin typeface="Verdana"/>
                <a:cs typeface="Verdana"/>
              </a:rPr>
              <a:t>an</a:t>
            </a:r>
            <a:r>
              <a:rPr sz="1250" dirty="0">
                <a:solidFill>
                  <a:srgbClr val="3B3434"/>
                </a:solidFill>
                <a:latin typeface="Verdana"/>
                <a:cs typeface="Verdana"/>
              </a:rPr>
              <a:t> emerging technology with </a:t>
            </a:r>
            <a:r>
              <a:rPr sz="1250" spc="-10" dirty="0">
                <a:solidFill>
                  <a:srgbClr val="3B3434"/>
                </a:solidFill>
                <a:latin typeface="Verdana"/>
                <a:cs typeface="Verdana"/>
              </a:rPr>
              <a:t>strong </a:t>
            </a:r>
            <a:r>
              <a:rPr sz="1250" spc="20" dirty="0">
                <a:solidFill>
                  <a:srgbClr val="3B3434"/>
                </a:solidFill>
                <a:latin typeface="Verdana"/>
                <a:cs typeface="Verdana"/>
              </a:rPr>
              <a:t>potential</a:t>
            </a:r>
            <a:r>
              <a:rPr sz="1250" spc="-35" dirty="0">
                <a:solidFill>
                  <a:srgbClr val="3B3434"/>
                </a:solidFill>
                <a:latin typeface="Verdana"/>
                <a:cs typeface="Verdana"/>
              </a:rPr>
              <a:t> </a:t>
            </a:r>
            <a:r>
              <a:rPr sz="1250" spc="20" dirty="0">
                <a:solidFill>
                  <a:srgbClr val="3B3434"/>
                </a:solidFill>
                <a:latin typeface="Verdana"/>
                <a:cs typeface="Verdana"/>
              </a:rPr>
              <a:t>across</a:t>
            </a:r>
            <a:r>
              <a:rPr sz="1250" spc="-35" dirty="0">
                <a:solidFill>
                  <a:srgbClr val="3B3434"/>
                </a:solidFill>
                <a:latin typeface="Verdana"/>
                <a:cs typeface="Verdana"/>
              </a:rPr>
              <a:t> </a:t>
            </a:r>
            <a:r>
              <a:rPr sz="1250" spc="10" dirty="0">
                <a:solidFill>
                  <a:srgbClr val="3B3434"/>
                </a:solidFill>
                <a:latin typeface="Verdana"/>
                <a:cs typeface="Verdana"/>
              </a:rPr>
              <a:t>security</a:t>
            </a:r>
            <a:r>
              <a:rPr sz="1250" spc="-35" dirty="0">
                <a:solidFill>
                  <a:srgbClr val="3B3434"/>
                </a:solidFill>
                <a:latin typeface="Verdana"/>
                <a:cs typeface="Verdana"/>
              </a:rPr>
              <a:t> </a:t>
            </a:r>
            <a:r>
              <a:rPr sz="1250" spc="20" dirty="0">
                <a:solidFill>
                  <a:srgbClr val="3B3434"/>
                </a:solidFill>
                <a:latin typeface="Verdana"/>
                <a:cs typeface="Verdana"/>
              </a:rPr>
              <a:t>and</a:t>
            </a:r>
            <a:r>
              <a:rPr sz="1250" spc="-30" dirty="0">
                <a:solidFill>
                  <a:srgbClr val="3B3434"/>
                </a:solidFill>
                <a:latin typeface="Verdana"/>
                <a:cs typeface="Verdana"/>
              </a:rPr>
              <a:t> </a:t>
            </a:r>
            <a:r>
              <a:rPr sz="1250" spc="20" dirty="0">
                <a:solidFill>
                  <a:srgbClr val="3B3434"/>
                </a:solidFill>
                <a:latin typeface="Verdana"/>
                <a:cs typeface="Verdana"/>
              </a:rPr>
              <a:t>accessibility</a:t>
            </a:r>
            <a:r>
              <a:rPr sz="1250" spc="-35" dirty="0">
                <a:solidFill>
                  <a:srgbClr val="3B3434"/>
                </a:solidFill>
                <a:latin typeface="Verdana"/>
                <a:cs typeface="Verdana"/>
              </a:rPr>
              <a:t> </a:t>
            </a:r>
            <a:r>
              <a:rPr sz="1250" spc="-10" dirty="0">
                <a:solidFill>
                  <a:srgbClr val="3B3434"/>
                </a:solidFill>
                <a:latin typeface="Verdana"/>
                <a:cs typeface="Verdana"/>
              </a:rPr>
              <a:t>domains.</a:t>
            </a:r>
            <a:endParaRPr sz="125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3"/>
            <a:ext cx="4286250" cy="6438645"/>
          </a:xfrm>
          <a:prstGeom prst="rect">
            <a:avLst/>
          </a:prstGeom>
        </p:spPr>
      </p:pic>
      <p:sp>
        <p:nvSpPr>
          <p:cNvPr id="3" name="object 3"/>
          <p:cNvSpPr txBox="1">
            <a:spLocks noGrp="1"/>
          </p:cNvSpPr>
          <p:nvPr>
            <p:ph type="title"/>
          </p:nvPr>
        </p:nvSpPr>
        <p:spPr>
          <a:xfrm>
            <a:off x="4843564" y="2159000"/>
            <a:ext cx="2436495" cy="539750"/>
          </a:xfrm>
          <a:prstGeom prst="rect">
            <a:avLst/>
          </a:prstGeom>
        </p:spPr>
        <p:txBody>
          <a:bodyPr vert="horz" wrap="square" lIns="0" tIns="15875" rIns="0" bIns="0" rtlCol="0">
            <a:spAutoFit/>
          </a:bodyPr>
          <a:lstStyle/>
          <a:p>
            <a:pPr marL="12700">
              <a:lnSpc>
                <a:spcPct val="100000"/>
              </a:lnSpc>
              <a:spcBef>
                <a:spcPts val="125"/>
              </a:spcBef>
            </a:pPr>
            <a:r>
              <a:rPr sz="3350" spc="40" dirty="0"/>
              <a:t>Conclusion</a:t>
            </a:r>
            <a:endParaRPr sz="3350"/>
          </a:p>
        </p:txBody>
      </p:sp>
      <p:sp>
        <p:nvSpPr>
          <p:cNvPr id="4" name="object 4"/>
          <p:cNvSpPr txBox="1"/>
          <p:nvPr/>
        </p:nvSpPr>
        <p:spPr>
          <a:xfrm>
            <a:off x="4843564" y="2905950"/>
            <a:ext cx="5756910" cy="1026499"/>
          </a:xfrm>
          <a:prstGeom prst="rect">
            <a:avLst/>
          </a:prstGeom>
        </p:spPr>
        <p:txBody>
          <a:bodyPr vert="horz" wrap="square" lIns="0" tIns="9525" rIns="0" bIns="0" rtlCol="0">
            <a:spAutoFit/>
          </a:bodyPr>
          <a:lstStyle/>
          <a:p>
            <a:pPr marL="12700" marR="5080">
              <a:lnSpc>
                <a:spcPct val="136200"/>
              </a:lnSpc>
              <a:spcBef>
                <a:spcPts val="75"/>
              </a:spcBef>
            </a:pPr>
            <a:r>
              <a:rPr lang="en-US" sz="1250" dirty="0">
                <a:latin typeface="Verdana" panose="020B0604030504040204" pitchFamily="34" charset="0"/>
                <a:ea typeface="Verdana" panose="020B0604030504040204" pitchFamily="34" charset="0"/>
              </a:rPr>
              <a:t>Gait recognition is a special and easy way to identify people by how they walk. It does not need passwords or fingerprints. This new technology can help in areas like safety, health, and more. Using gait can make how we use devices and stay safe better all over the world.</a:t>
            </a:r>
            <a:endParaRPr sz="1250" dirty="0">
              <a:latin typeface="Verdana" panose="020B0604030504040204" pitchFamily="34" charset="0"/>
              <a:ea typeface="Verdana" panose="020B0604030504040204" pitchFamily="34" charset="0"/>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92D8-EF19-5D17-0CFB-BBF8797F73F4}"/>
              </a:ext>
            </a:extLst>
          </p:cNvPr>
          <p:cNvSpPr>
            <a:spLocks noGrp="1"/>
          </p:cNvSpPr>
          <p:nvPr>
            <p:ph type="title"/>
          </p:nvPr>
        </p:nvSpPr>
        <p:spPr>
          <a:xfrm>
            <a:off x="4343400" y="2422525"/>
            <a:ext cx="5029200" cy="830997"/>
          </a:xfrm>
        </p:spPr>
        <p:txBody>
          <a:bodyPr/>
          <a:lstStyle/>
          <a:p>
            <a:r>
              <a:rPr lang="en-US" sz="5400" dirty="0"/>
              <a:t>Thank You</a:t>
            </a:r>
            <a:endParaRPr lang="en-IN" sz="5400" dirty="0"/>
          </a:p>
        </p:txBody>
      </p:sp>
    </p:spTree>
    <p:extLst>
      <p:ext uri="{BB962C8B-B14F-4D97-AF65-F5344CB8AC3E}">
        <p14:creationId xmlns:p14="http://schemas.microsoft.com/office/powerpoint/2010/main" val="322004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143750" y="253"/>
            <a:ext cx="4286250" cy="6438645"/>
          </a:xfrm>
          <a:prstGeom prst="rect">
            <a:avLst/>
          </a:prstGeom>
        </p:spPr>
      </p:pic>
      <p:sp>
        <p:nvSpPr>
          <p:cNvPr id="5" name="object 5"/>
          <p:cNvSpPr txBox="1">
            <a:spLocks noGrp="1"/>
          </p:cNvSpPr>
          <p:nvPr>
            <p:ph type="title"/>
          </p:nvPr>
        </p:nvSpPr>
        <p:spPr>
          <a:xfrm>
            <a:off x="557311" y="1625600"/>
            <a:ext cx="5632450" cy="539750"/>
          </a:xfrm>
          <a:prstGeom prst="rect">
            <a:avLst/>
          </a:prstGeom>
        </p:spPr>
        <p:txBody>
          <a:bodyPr vert="horz" wrap="square" lIns="0" tIns="15875" rIns="0" bIns="0" rtlCol="0">
            <a:spAutoFit/>
          </a:bodyPr>
          <a:lstStyle/>
          <a:p>
            <a:pPr marL="12700">
              <a:lnSpc>
                <a:spcPct val="100000"/>
              </a:lnSpc>
              <a:spcBef>
                <a:spcPts val="125"/>
              </a:spcBef>
            </a:pPr>
            <a:r>
              <a:rPr sz="3350" spc="85" dirty="0"/>
              <a:t>What</a:t>
            </a:r>
            <a:r>
              <a:rPr sz="3350" spc="-65" dirty="0"/>
              <a:t> </a:t>
            </a:r>
            <a:r>
              <a:rPr sz="3350" dirty="0"/>
              <a:t>is</a:t>
            </a:r>
            <a:r>
              <a:rPr sz="3350" spc="-65" dirty="0"/>
              <a:t> </a:t>
            </a:r>
            <a:r>
              <a:rPr sz="3350" dirty="0"/>
              <a:t>Gait</a:t>
            </a:r>
            <a:r>
              <a:rPr sz="3350" spc="-65" dirty="0"/>
              <a:t> </a:t>
            </a:r>
            <a:r>
              <a:rPr sz="3350" spc="-10" dirty="0"/>
              <a:t>Recognition?</a:t>
            </a:r>
            <a:endParaRPr sz="3350"/>
          </a:p>
        </p:txBody>
      </p:sp>
      <p:grpSp>
        <p:nvGrpSpPr>
          <p:cNvPr id="6" name="object 6"/>
          <p:cNvGrpSpPr/>
          <p:nvPr/>
        </p:nvGrpSpPr>
        <p:grpSpPr>
          <a:xfrm>
            <a:off x="571500" y="2428874"/>
            <a:ext cx="2914650" cy="1228725"/>
            <a:chOff x="571500" y="2428874"/>
            <a:chExt cx="2914650" cy="1228725"/>
          </a:xfrm>
        </p:grpSpPr>
        <p:sp>
          <p:nvSpPr>
            <p:cNvPr id="7" name="object 7"/>
            <p:cNvSpPr/>
            <p:nvPr/>
          </p:nvSpPr>
          <p:spPr>
            <a:xfrm>
              <a:off x="576262" y="2433637"/>
              <a:ext cx="2905125" cy="1219200"/>
            </a:xfrm>
            <a:custGeom>
              <a:avLst/>
              <a:gdLst/>
              <a:ahLst/>
              <a:cxnLst/>
              <a:rect l="l" t="t" r="r" b="b"/>
              <a:pathLst>
                <a:path w="2905125" h="1219200">
                  <a:moveTo>
                    <a:pt x="2856306" y="0"/>
                  </a:moveTo>
                  <a:lnTo>
                    <a:pt x="48816" y="0"/>
                  </a:lnTo>
                  <a:lnTo>
                    <a:pt x="45417" y="330"/>
                  </a:lnTo>
                  <a:lnTo>
                    <a:pt x="10711" y="20370"/>
                  </a:lnTo>
                  <a:lnTo>
                    <a:pt x="0" y="48806"/>
                  </a:lnTo>
                  <a:lnTo>
                    <a:pt x="0" y="1166952"/>
                  </a:lnTo>
                  <a:lnTo>
                    <a:pt x="0" y="1170381"/>
                  </a:lnTo>
                  <a:lnTo>
                    <a:pt x="17725" y="1206322"/>
                  </a:lnTo>
                  <a:lnTo>
                    <a:pt x="48816" y="1219200"/>
                  </a:lnTo>
                  <a:lnTo>
                    <a:pt x="2856306" y="1219200"/>
                  </a:lnTo>
                  <a:lnTo>
                    <a:pt x="2892247" y="1201470"/>
                  </a:lnTo>
                  <a:lnTo>
                    <a:pt x="2905125" y="1170381"/>
                  </a:lnTo>
                  <a:lnTo>
                    <a:pt x="2905125" y="48806"/>
                  </a:lnTo>
                  <a:lnTo>
                    <a:pt x="2887395" y="12877"/>
                  </a:lnTo>
                  <a:lnTo>
                    <a:pt x="2859709" y="330"/>
                  </a:lnTo>
                  <a:lnTo>
                    <a:pt x="2856306" y="0"/>
                  </a:lnTo>
                  <a:close/>
                </a:path>
              </a:pathLst>
            </a:custGeom>
            <a:solidFill>
              <a:srgbClr val="D5DCF6"/>
            </a:solidFill>
          </p:spPr>
          <p:txBody>
            <a:bodyPr wrap="square" lIns="0" tIns="0" rIns="0" bIns="0" rtlCol="0"/>
            <a:lstStyle/>
            <a:p>
              <a:endParaRPr/>
            </a:p>
          </p:txBody>
        </p:sp>
        <p:sp>
          <p:nvSpPr>
            <p:cNvPr id="8" name="object 8"/>
            <p:cNvSpPr/>
            <p:nvPr/>
          </p:nvSpPr>
          <p:spPr>
            <a:xfrm>
              <a:off x="576262" y="2433637"/>
              <a:ext cx="2905125" cy="1219200"/>
            </a:xfrm>
            <a:custGeom>
              <a:avLst/>
              <a:gdLst/>
              <a:ahLst/>
              <a:cxnLst/>
              <a:rect l="l" t="t" r="r" b="b"/>
              <a:pathLst>
                <a:path w="2905125" h="1219200">
                  <a:moveTo>
                    <a:pt x="0" y="1166952"/>
                  </a:moveTo>
                  <a:lnTo>
                    <a:pt x="0" y="52247"/>
                  </a:lnTo>
                  <a:lnTo>
                    <a:pt x="0" y="48806"/>
                  </a:lnTo>
                  <a:lnTo>
                    <a:pt x="332" y="45415"/>
                  </a:lnTo>
                  <a:lnTo>
                    <a:pt x="1002" y="42049"/>
                  </a:lnTo>
                  <a:lnTo>
                    <a:pt x="1671" y="38684"/>
                  </a:lnTo>
                  <a:lnTo>
                    <a:pt x="2664" y="35420"/>
                  </a:lnTo>
                  <a:lnTo>
                    <a:pt x="3978" y="32258"/>
                  </a:lnTo>
                  <a:lnTo>
                    <a:pt x="5288" y="29083"/>
                  </a:lnTo>
                  <a:lnTo>
                    <a:pt x="15304" y="15303"/>
                  </a:lnTo>
                  <a:lnTo>
                    <a:pt x="17725" y="12877"/>
                  </a:lnTo>
                  <a:lnTo>
                    <a:pt x="20364" y="10706"/>
                  </a:lnTo>
                  <a:lnTo>
                    <a:pt x="23216" y="8801"/>
                  </a:lnTo>
                  <a:lnTo>
                    <a:pt x="26069" y="6896"/>
                  </a:lnTo>
                  <a:lnTo>
                    <a:pt x="29080" y="5283"/>
                  </a:lnTo>
                  <a:lnTo>
                    <a:pt x="32251" y="3975"/>
                  </a:lnTo>
                  <a:lnTo>
                    <a:pt x="35421" y="2667"/>
                  </a:lnTo>
                  <a:lnTo>
                    <a:pt x="38685" y="1676"/>
                  </a:lnTo>
                  <a:lnTo>
                    <a:pt x="42053" y="1003"/>
                  </a:lnTo>
                  <a:lnTo>
                    <a:pt x="45417" y="330"/>
                  </a:lnTo>
                  <a:lnTo>
                    <a:pt x="48816" y="0"/>
                  </a:lnTo>
                  <a:lnTo>
                    <a:pt x="52243" y="0"/>
                  </a:lnTo>
                  <a:lnTo>
                    <a:pt x="2852877" y="0"/>
                  </a:lnTo>
                  <a:lnTo>
                    <a:pt x="2856306" y="0"/>
                  </a:lnTo>
                  <a:lnTo>
                    <a:pt x="2859709" y="330"/>
                  </a:lnTo>
                  <a:lnTo>
                    <a:pt x="2894418" y="20370"/>
                  </a:lnTo>
                  <a:lnTo>
                    <a:pt x="2901149" y="32258"/>
                  </a:lnTo>
                  <a:lnTo>
                    <a:pt x="2902458" y="35420"/>
                  </a:lnTo>
                  <a:lnTo>
                    <a:pt x="2903448" y="38684"/>
                  </a:lnTo>
                  <a:lnTo>
                    <a:pt x="2904121" y="42049"/>
                  </a:lnTo>
                  <a:lnTo>
                    <a:pt x="2904782" y="45415"/>
                  </a:lnTo>
                  <a:lnTo>
                    <a:pt x="2905125" y="48806"/>
                  </a:lnTo>
                  <a:lnTo>
                    <a:pt x="2905125" y="52247"/>
                  </a:lnTo>
                  <a:lnTo>
                    <a:pt x="2905125" y="1166952"/>
                  </a:lnTo>
                  <a:lnTo>
                    <a:pt x="2905125" y="1170381"/>
                  </a:lnTo>
                  <a:lnTo>
                    <a:pt x="2904782" y="1173784"/>
                  </a:lnTo>
                  <a:lnTo>
                    <a:pt x="2904121" y="1177150"/>
                  </a:lnTo>
                  <a:lnTo>
                    <a:pt x="2903448" y="1180515"/>
                  </a:lnTo>
                  <a:lnTo>
                    <a:pt x="2902458" y="1183779"/>
                  </a:lnTo>
                  <a:lnTo>
                    <a:pt x="2901149" y="1186942"/>
                  </a:lnTo>
                  <a:lnTo>
                    <a:pt x="2899841" y="1190117"/>
                  </a:lnTo>
                  <a:lnTo>
                    <a:pt x="2889821" y="1203896"/>
                  </a:lnTo>
                  <a:lnTo>
                    <a:pt x="2887395" y="1206322"/>
                  </a:lnTo>
                  <a:lnTo>
                    <a:pt x="2884754" y="1208493"/>
                  </a:lnTo>
                  <a:lnTo>
                    <a:pt x="2881896" y="1210398"/>
                  </a:lnTo>
                  <a:lnTo>
                    <a:pt x="2879051" y="1212303"/>
                  </a:lnTo>
                  <a:lnTo>
                    <a:pt x="2856306" y="1219200"/>
                  </a:lnTo>
                  <a:lnTo>
                    <a:pt x="2852877" y="1219200"/>
                  </a:lnTo>
                  <a:lnTo>
                    <a:pt x="52243" y="1219200"/>
                  </a:lnTo>
                  <a:lnTo>
                    <a:pt x="48816" y="1219200"/>
                  </a:lnTo>
                  <a:lnTo>
                    <a:pt x="45417" y="1218869"/>
                  </a:lnTo>
                  <a:lnTo>
                    <a:pt x="42053" y="1218196"/>
                  </a:lnTo>
                  <a:lnTo>
                    <a:pt x="38685" y="1217523"/>
                  </a:lnTo>
                  <a:lnTo>
                    <a:pt x="23216" y="1210398"/>
                  </a:lnTo>
                  <a:lnTo>
                    <a:pt x="20364" y="1208493"/>
                  </a:lnTo>
                  <a:lnTo>
                    <a:pt x="17725" y="1206322"/>
                  </a:lnTo>
                  <a:lnTo>
                    <a:pt x="15304" y="1203896"/>
                  </a:lnTo>
                  <a:lnTo>
                    <a:pt x="12879" y="1201470"/>
                  </a:lnTo>
                  <a:lnTo>
                    <a:pt x="0" y="1170381"/>
                  </a:lnTo>
                  <a:lnTo>
                    <a:pt x="0" y="1166952"/>
                  </a:lnTo>
                  <a:close/>
                </a:path>
              </a:pathLst>
            </a:custGeom>
            <a:ln w="9525">
              <a:solidFill>
                <a:srgbClr val="BAC2DC"/>
              </a:solidFill>
            </a:ln>
          </p:spPr>
          <p:txBody>
            <a:bodyPr wrap="square" lIns="0" tIns="0" rIns="0" bIns="0" rtlCol="0"/>
            <a:lstStyle/>
            <a:p>
              <a:endParaRPr/>
            </a:p>
          </p:txBody>
        </p:sp>
      </p:grpSp>
      <p:sp>
        <p:nvSpPr>
          <p:cNvPr id="9" name="object 9"/>
          <p:cNvSpPr txBox="1"/>
          <p:nvPr/>
        </p:nvSpPr>
        <p:spPr>
          <a:xfrm>
            <a:off x="729654" y="2582862"/>
            <a:ext cx="2513330" cy="872490"/>
          </a:xfrm>
          <a:prstGeom prst="rect">
            <a:avLst/>
          </a:prstGeom>
        </p:spPr>
        <p:txBody>
          <a:bodyPr vert="horz" wrap="square" lIns="0" tIns="17145" rIns="0" bIns="0" rtlCol="0">
            <a:spAutoFit/>
          </a:bodyPr>
          <a:lstStyle/>
          <a:p>
            <a:pPr marL="12700">
              <a:lnSpc>
                <a:spcPct val="100000"/>
              </a:lnSpc>
              <a:spcBef>
                <a:spcPts val="135"/>
              </a:spcBef>
            </a:pPr>
            <a:r>
              <a:rPr sz="1650" b="1" spc="55" dirty="0">
                <a:solidFill>
                  <a:srgbClr val="3B3434"/>
                </a:solidFill>
                <a:latin typeface="Tahoma"/>
                <a:cs typeface="Tahoma"/>
              </a:rPr>
              <a:t>Unique</a:t>
            </a:r>
            <a:r>
              <a:rPr sz="1650" b="1" spc="100" dirty="0">
                <a:solidFill>
                  <a:srgbClr val="3B3434"/>
                </a:solidFill>
                <a:latin typeface="Tahoma"/>
                <a:cs typeface="Tahoma"/>
              </a:rPr>
              <a:t> </a:t>
            </a:r>
            <a:r>
              <a:rPr sz="1650" b="1" dirty="0">
                <a:solidFill>
                  <a:srgbClr val="3B3434"/>
                </a:solidFill>
                <a:latin typeface="Tahoma"/>
                <a:cs typeface="Tahoma"/>
              </a:rPr>
              <a:t>Walking</a:t>
            </a:r>
            <a:r>
              <a:rPr sz="1650" b="1" spc="100" dirty="0">
                <a:solidFill>
                  <a:srgbClr val="3B3434"/>
                </a:solidFill>
                <a:latin typeface="Tahoma"/>
                <a:cs typeface="Tahoma"/>
              </a:rPr>
              <a:t> </a:t>
            </a:r>
            <a:r>
              <a:rPr sz="1650" b="1" spc="-20" dirty="0">
                <a:solidFill>
                  <a:srgbClr val="3B3434"/>
                </a:solidFill>
                <a:latin typeface="Tahoma"/>
                <a:cs typeface="Tahoma"/>
              </a:rPr>
              <a:t>Style</a:t>
            </a:r>
            <a:endParaRPr sz="1650">
              <a:latin typeface="Tahoma"/>
              <a:cs typeface="Tahoma"/>
            </a:endParaRPr>
          </a:p>
          <a:p>
            <a:pPr marL="12700" marR="5080">
              <a:lnSpc>
                <a:spcPct val="140000"/>
              </a:lnSpc>
              <a:spcBef>
                <a:spcPts val="445"/>
              </a:spcBef>
            </a:pPr>
            <a:r>
              <a:rPr sz="1250" dirty="0">
                <a:solidFill>
                  <a:srgbClr val="3B3434"/>
                </a:solidFill>
                <a:latin typeface="Verdana"/>
                <a:cs typeface="Verdana"/>
              </a:rPr>
              <a:t>Identifies</a:t>
            </a:r>
            <a:r>
              <a:rPr sz="1250" spc="90" dirty="0">
                <a:solidFill>
                  <a:srgbClr val="3B3434"/>
                </a:solidFill>
                <a:latin typeface="Verdana"/>
                <a:cs typeface="Verdana"/>
              </a:rPr>
              <a:t> </a:t>
            </a:r>
            <a:r>
              <a:rPr sz="1250" dirty="0">
                <a:solidFill>
                  <a:srgbClr val="3B3434"/>
                </a:solidFill>
                <a:latin typeface="Verdana"/>
                <a:cs typeface="Verdana"/>
              </a:rPr>
              <a:t>individuals</a:t>
            </a:r>
            <a:r>
              <a:rPr sz="1250" spc="90" dirty="0">
                <a:solidFill>
                  <a:srgbClr val="3B3434"/>
                </a:solidFill>
                <a:latin typeface="Verdana"/>
                <a:cs typeface="Verdana"/>
              </a:rPr>
              <a:t> </a:t>
            </a:r>
            <a:r>
              <a:rPr sz="1250" dirty="0">
                <a:solidFill>
                  <a:srgbClr val="3B3434"/>
                </a:solidFill>
                <a:latin typeface="Verdana"/>
                <a:cs typeface="Verdana"/>
              </a:rPr>
              <a:t>based</a:t>
            </a:r>
            <a:r>
              <a:rPr sz="1250" spc="90" dirty="0">
                <a:solidFill>
                  <a:srgbClr val="3B3434"/>
                </a:solidFill>
                <a:latin typeface="Verdana"/>
                <a:cs typeface="Verdana"/>
              </a:rPr>
              <a:t> </a:t>
            </a:r>
            <a:r>
              <a:rPr sz="1250" spc="30" dirty="0">
                <a:solidFill>
                  <a:srgbClr val="3B3434"/>
                </a:solidFill>
                <a:latin typeface="Verdana"/>
                <a:cs typeface="Verdana"/>
              </a:rPr>
              <a:t>on </a:t>
            </a:r>
            <a:r>
              <a:rPr sz="1250" dirty="0">
                <a:solidFill>
                  <a:srgbClr val="3B3434"/>
                </a:solidFill>
                <a:latin typeface="Verdana"/>
                <a:cs typeface="Verdana"/>
              </a:rPr>
              <a:t>how</a:t>
            </a:r>
            <a:r>
              <a:rPr sz="1250" spc="-75" dirty="0">
                <a:solidFill>
                  <a:srgbClr val="3B3434"/>
                </a:solidFill>
                <a:latin typeface="Verdana"/>
                <a:cs typeface="Verdana"/>
              </a:rPr>
              <a:t> </a:t>
            </a:r>
            <a:r>
              <a:rPr sz="1250" dirty="0">
                <a:solidFill>
                  <a:srgbClr val="3B3434"/>
                </a:solidFill>
                <a:latin typeface="Verdana"/>
                <a:cs typeface="Verdana"/>
              </a:rPr>
              <a:t>they</a:t>
            </a:r>
            <a:r>
              <a:rPr sz="1250" spc="-70" dirty="0">
                <a:solidFill>
                  <a:srgbClr val="3B3434"/>
                </a:solidFill>
                <a:latin typeface="Verdana"/>
                <a:cs typeface="Verdana"/>
              </a:rPr>
              <a:t> </a:t>
            </a:r>
            <a:r>
              <a:rPr sz="1250" spc="-20" dirty="0">
                <a:solidFill>
                  <a:srgbClr val="3B3434"/>
                </a:solidFill>
                <a:latin typeface="Verdana"/>
                <a:cs typeface="Verdana"/>
              </a:rPr>
              <a:t>walk.</a:t>
            </a:r>
            <a:endParaRPr sz="1250">
              <a:latin typeface="Verdana"/>
              <a:cs typeface="Verdana"/>
            </a:endParaRPr>
          </a:p>
        </p:txBody>
      </p:sp>
      <p:grpSp>
        <p:nvGrpSpPr>
          <p:cNvPr id="10" name="object 10"/>
          <p:cNvGrpSpPr/>
          <p:nvPr/>
        </p:nvGrpSpPr>
        <p:grpSpPr>
          <a:xfrm>
            <a:off x="3657600" y="2428874"/>
            <a:ext cx="2914650" cy="1228725"/>
            <a:chOff x="3657600" y="2428874"/>
            <a:chExt cx="2914650" cy="1228725"/>
          </a:xfrm>
        </p:grpSpPr>
        <p:sp>
          <p:nvSpPr>
            <p:cNvPr id="11" name="object 11"/>
            <p:cNvSpPr/>
            <p:nvPr/>
          </p:nvSpPr>
          <p:spPr>
            <a:xfrm>
              <a:off x="3662362" y="2433637"/>
              <a:ext cx="2905125" cy="1219200"/>
            </a:xfrm>
            <a:custGeom>
              <a:avLst/>
              <a:gdLst/>
              <a:ahLst/>
              <a:cxnLst/>
              <a:rect l="l" t="t" r="r" b="b"/>
              <a:pathLst>
                <a:path w="2905125" h="1219200">
                  <a:moveTo>
                    <a:pt x="2856306" y="0"/>
                  </a:moveTo>
                  <a:lnTo>
                    <a:pt x="48818" y="0"/>
                  </a:lnTo>
                  <a:lnTo>
                    <a:pt x="45415" y="330"/>
                  </a:lnTo>
                  <a:lnTo>
                    <a:pt x="10706" y="20370"/>
                  </a:lnTo>
                  <a:lnTo>
                    <a:pt x="0" y="48806"/>
                  </a:lnTo>
                  <a:lnTo>
                    <a:pt x="0" y="1166952"/>
                  </a:lnTo>
                  <a:lnTo>
                    <a:pt x="0" y="1170381"/>
                  </a:lnTo>
                  <a:lnTo>
                    <a:pt x="17729" y="1206322"/>
                  </a:lnTo>
                  <a:lnTo>
                    <a:pt x="48818" y="1219200"/>
                  </a:lnTo>
                  <a:lnTo>
                    <a:pt x="2856306" y="1219200"/>
                  </a:lnTo>
                  <a:lnTo>
                    <a:pt x="2892247" y="1201470"/>
                  </a:lnTo>
                  <a:lnTo>
                    <a:pt x="2905125" y="1170381"/>
                  </a:lnTo>
                  <a:lnTo>
                    <a:pt x="2905125" y="48806"/>
                  </a:lnTo>
                  <a:lnTo>
                    <a:pt x="2887395" y="12877"/>
                  </a:lnTo>
                  <a:lnTo>
                    <a:pt x="2859709" y="330"/>
                  </a:lnTo>
                  <a:lnTo>
                    <a:pt x="2856306" y="0"/>
                  </a:lnTo>
                  <a:close/>
                </a:path>
              </a:pathLst>
            </a:custGeom>
            <a:solidFill>
              <a:srgbClr val="D5DCF6"/>
            </a:solidFill>
          </p:spPr>
          <p:txBody>
            <a:bodyPr wrap="square" lIns="0" tIns="0" rIns="0" bIns="0" rtlCol="0"/>
            <a:lstStyle/>
            <a:p>
              <a:endParaRPr/>
            </a:p>
          </p:txBody>
        </p:sp>
        <p:sp>
          <p:nvSpPr>
            <p:cNvPr id="12" name="object 12"/>
            <p:cNvSpPr/>
            <p:nvPr/>
          </p:nvSpPr>
          <p:spPr>
            <a:xfrm>
              <a:off x="3662362" y="2433637"/>
              <a:ext cx="2905125" cy="1219200"/>
            </a:xfrm>
            <a:custGeom>
              <a:avLst/>
              <a:gdLst/>
              <a:ahLst/>
              <a:cxnLst/>
              <a:rect l="l" t="t" r="r" b="b"/>
              <a:pathLst>
                <a:path w="2905125" h="1219200">
                  <a:moveTo>
                    <a:pt x="0" y="1166952"/>
                  </a:moveTo>
                  <a:lnTo>
                    <a:pt x="0" y="52247"/>
                  </a:lnTo>
                  <a:lnTo>
                    <a:pt x="0" y="48806"/>
                  </a:lnTo>
                  <a:lnTo>
                    <a:pt x="330" y="45415"/>
                  </a:lnTo>
                  <a:lnTo>
                    <a:pt x="1003" y="42049"/>
                  </a:lnTo>
                  <a:lnTo>
                    <a:pt x="1676" y="38684"/>
                  </a:lnTo>
                  <a:lnTo>
                    <a:pt x="2667" y="35420"/>
                  </a:lnTo>
                  <a:lnTo>
                    <a:pt x="3975" y="32258"/>
                  </a:lnTo>
                  <a:lnTo>
                    <a:pt x="5283" y="29083"/>
                  </a:lnTo>
                  <a:lnTo>
                    <a:pt x="35420" y="2667"/>
                  </a:lnTo>
                  <a:lnTo>
                    <a:pt x="48818" y="0"/>
                  </a:lnTo>
                  <a:lnTo>
                    <a:pt x="52247" y="0"/>
                  </a:lnTo>
                  <a:lnTo>
                    <a:pt x="2852877" y="0"/>
                  </a:lnTo>
                  <a:lnTo>
                    <a:pt x="2856306" y="0"/>
                  </a:lnTo>
                  <a:lnTo>
                    <a:pt x="2859709" y="330"/>
                  </a:lnTo>
                  <a:lnTo>
                    <a:pt x="2863075" y="1003"/>
                  </a:lnTo>
                  <a:lnTo>
                    <a:pt x="2866440" y="1676"/>
                  </a:lnTo>
                  <a:lnTo>
                    <a:pt x="2889821" y="15303"/>
                  </a:lnTo>
                  <a:lnTo>
                    <a:pt x="2892247" y="17729"/>
                  </a:lnTo>
                  <a:lnTo>
                    <a:pt x="2901149" y="32258"/>
                  </a:lnTo>
                  <a:lnTo>
                    <a:pt x="2902458" y="35420"/>
                  </a:lnTo>
                  <a:lnTo>
                    <a:pt x="2903448" y="38684"/>
                  </a:lnTo>
                  <a:lnTo>
                    <a:pt x="2904121" y="42049"/>
                  </a:lnTo>
                  <a:lnTo>
                    <a:pt x="2904782" y="45415"/>
                  </a:lnTo>
                  <a:lnTo>
                    <a:pt x="2905125" y="48806"/>
                  </a:lnTo>
                  <a:lnTo>
                    <a:pt x="2905125" y="52247"/>
                  </a:lnTo>
                  <a:lnTo>
                    <a:pt x="2905125" y="1166952"/>
                  </a:lnTo>
                  <a:lnTo>
                    <a:pt x="2905125" y="1170381"/>
                  </a:lnTo>
                  <a:lnTo>
                    <a:pt x="2904782" y="1173784"/>
                  </a:lnTo>
                  <a:lnTo>
                    <a:pt x="2904121" y="1177150"/>
                  </a:lnTo>
                  <a:lnTo>
                    <a:pt x="2903448" y="1180515"/>
                  </a:lnTo>
                  <a:lnTo>
                    <a:pt x="2902458" y="1183779"/>
                  </a:lnTo>
                  <a:lnTo>
                    <a:pt x="2901149" y="1186942"/>
                  </a:lnTo>
                  <a:lnTo>
                    <a:pt x="2899841" y="1190117"/>
                  </a:lnTo>
                  <a:lnTo>
                    <a:pt x="2889821" y="1203896"/>
                  </a:lnTo>
                  <a:lnTo>
                    <a:pt x="2887395" y="1206322"/>
                  </a:lnTo>
                  <a:lnTo>
                    <a:pt x="2856306" y="1219200"/>
                  </a:lnTo>
                  <a:lnTo>
                    <a:pt x="2852877" y="1219200"/>
                  </a:lnTo>
                  <a:lnTo>
                    <a:pt x="52247" y="1219200"/>
                  </a:lnTo>
                  <a:lnTo>
                    <a:pt x="48818" y="1219200"/>
                  </a:lnTo>
                  <a:lnTo>
                    <a:pt x="45415" y="1218869"/>
                  </a:lnTo>
                  <a:lnTo>
                    <a:pt x="15303" y="1203896"/>
                  </a:lnTo>
                  <a:lnTo>
                    <a:pt x="12877" y="1201470"/>
                  </a:lnTo>
                  <a:lnTo>
                    <a:pt x="0" y="1170381"/>
                  </a:lnTo>
                  <a:lnTo>
                    <a:pt x="0" y="1166952"/>
                  </a:lnTo>
                  <a:close/>
                </a:path>
              </a:pathLst>
            </a:custGeom>
            <a:ln w="9525">
              <a:solidFill>
                <a:srgbClr val="BAC2DC"/>
              </a:solidFill>
            </a:ln>
          </p:spPr>
          <p:txBody>
            <a:bodyPr wrap="square" lIns="0" tIns="0" rIns="0" bIns="0" rtlCol="0"/>
            <a:lstStyle/>
            <a:p>
              <a:endParaRPr/>
            </a:p>
          </p:txBody>
        </p:sp>
      </p:grpSp>
      <p:sp>
        <p:nvSpPr>
          <p:cNvPr id="13" name="object 13"/>
          <p:cNvSpPr txBox="1"/>
          <p:nvPr/>
        </p:nvSpPr>
        <p:spPr>
          <a:xfrm>
            <a:off x="3812921" y="2582862"/>
            <a:ext cx="2577465" cy="872490"/>
          </a:xfrm>
          <a:prstGeom prst="rect">
            <a:avLst/>
          </a:prstGeom>
        </p:spPr>
        <p:txBody>
          <a:bodyPr vert="horz" wrap="square" lIns="0" tIns="17145" rIns="0" bIns="0" rtlCol="0">
            <a:spAutoFit/>
          </a:bodyPr>
          <a:lstStyle/>
          <a:p>
            <a:pPr marL="12700">
              <a:lnSpc>
                <a:spcPct val="100000"/>
              </a:lnSpc>
              <a:spcBef>
                <a:spcPts val="135"/>
              </a:spcBef>
            </a:pPr>
            <a:r>
              <a:rPr sz="1650" b="1" dirty="0">
                <a:solidFill>
                  <a:srgbClr val="3B3434"/>
                </a:solidFill>
                <a:latin typeface="Tahoma"/>
                <a:cs typeface="Tahoma"/>
              </a:rPr>
              <a:t>Gait</a:t>
            </a:r>
            <a:r>
              <a:rPr sz="1650" b="1" spc="35" dirty="0">
                <a:solidFill>
                  <a:srgbClr val="3B3434"/>
                </a:solidFill>
                <a:latin typeface="Tahoma"/>
                <a:cs typeface="Tahoma"/>
              </a:rPr>
              <a:t> </a:t>
            </a:r>
            <a:r>
              <a:rPr sz="1650" b="1" spc="45" dirty="0">
                <a:solidFill>
                  <a:srgbClr val="3B3434"/>
                </a:solidFill>
                <a:latin typeface="Tahoma"/>
                <a:cs typeface="Tahoma"/>
              </a:rPr>
              <a:t>Components</a:t>
            </a:r>
            <a:endParaRPr sz="1650">
              <a:latin typeface="Tahoma"/>
              <a:cs typeface="Tahoma"/>
            </a:endParaRPr>
          </a:p>
          <a:p>
            <a:pPr marL="12700" marR="5080">
              <a:lnSpc>
                <a:spcPct val="140000"/>
              </a:lnSpc>
              <a:spcBef>
                <a:spcPts val="445"/>
              </a:spcBef>
            </a:pPr>
            <a:r>
              <a:rPr sz="1250" spc="45" dirty="0">
                <a:solidFill>
                  <a:srgbClr val="3B3434"/>
                </a:solidFill>
                <a:latin typeface="Verdana"/>
                <a:cs typeface="Verdana"/>
              </a:rPr>
              <a:t>Considers</a:t>
            </a:r>
            <a:r>
              <a:rPr sz="1250" spc="-50" dirty="0">
                <a:solidFill>
                  <a:srgbClr val="3B3434"/>
                </a:solidFill>
                <a:latin typeface="Verdana"/>
                <a:cs typeface="Verdana"/>
              </a:rPr>
              <a:t> </a:t>
            </a:r>
            <a:r>
              <a:rPr sz="1250" dirty="0">
                <a:solidFill>
                  <a:srgbClr val="3B3434"/>
                </a:solidFill>
                <a:latin typeface="Verdana"/>
                <a:cs typeface="Verdana"/>
              </a:rPr>
              <a:t>stride</a:t>
            </a:r>
            <a:r>
              <a:rPr sz="1250" spc="-50" dirty="0">
                <a:solidFill>
                  <a:srgbClr val="3B3434"/>
                </a:solidFill>
                <a:latin typeface="Verdana"/>
                <a:cs typeface="Verdana"/>
              </a:rPr>
              <a:t> </a:t>
            </a:r>
            <a:r>
              <a:rPr sz="1250" dirty="0">
                <a:solidFill>
                  <a:srgbClr val="3B3434"/>
                </a:solidFill>
                <a:latin typeface="Verdana"/>
                <a:cs typeface="Verdana"/>
              </a:rPr>
              <a:t>length,</a:t>
            </a:r>
            <a:r>
              <a:rPr sz="1250" spc="-45" dirty="0">
                <a:solidFill>
                  <a:srgbClr val="3B3434"/>
                </a:solidFill>
                <a:latin typeface="Verdana"/>
                <a:cs typeface="Verdana"/>
              </a:rPr>
              <a:t> </a:t>
            </a:r>
            <a:r>
              <a:rPr sz="1250" spc="-10" dirty="0">
                <a:solidFill>
                  <a:srgbClr val="3B3434"/>
                </a:solidFill>
                <a:latin typeface="Verdana"/>
                <a:cs typeface="Verdana"/>
              </a:rPr>
              <a:t>speed, </a:t>
            </a:r>
            <a:r>
              <a:rPr sz="1250" dirty="0">
                <a:solidFill>
                  <a:srgbClr val="3B3434"/>
                </a:solidFill>
                <a:latin typeface="Verdana"/>
                <a:cs typeface="Verdana"/>
              </a:rPr>
              <a:t>and</a:t>
            </a:r>
            <a:r>
              <a:rPr sz="1250" spc="-90" dirty="0">
                <a:solidFill>
                  <a:srgbClr val="3B3434"/>
                </a:solidFill>
                <a:latin typeface="Verdana"/>
                <a:cs typeface="Verdana"/>
              </a:rPr>
              <a:t> </a:t>
            </a:r>
            <a:r>
              <a:rPr sz="1250" spc="50" dirty="0">
                <a:solidFill>
                  <a:srgbClr val="3B3434"/>
                </a:solidFill>
                <a:latin typeface="Verdana"/>
                <a:cs typeface="Verdana"/>
              </a:rPr>
              <a:t>body</a:t>
            </a:r>
            <a:r>
              <a:rPr sz="1250" spc="-90" dirty="0">
                <a:solidFill>
                  <a:srgbClr val="3B3434"/>
                </a:solidFill>
                <a:latin typeface="Verdana"/>
                <a:cs typeface="Verdana"/>
              </a:rPr>
              <a:t> </a:t>
            </a:r>
            <a:r>
              <a:rPr sz="1250" spc="-10" dirty="0">
                <a:solidFill>
                  <a:srgbClr val="3B3434"/>
                </a:solidFill>
                <a:latin typeface="Verdana"/>
                <a:cs typeface="Verdana"/>
              </a:rPr>
              <a:t>dynamics.</a:t>
            </a:r>
            <a:endParaRPr sz="1250">
              <a:latin typeface="Verdana"/>
              <a:cs typeface="Verdana"/>
            </a:endParaRPr>
          </a:p>
        </p:txBody>
      </p:sp>
      <p:grpSp>
        <p:nvGrpSpPr>
          <p:cNvPr id="14" name="object 14"/>
          <p:cNvGrpSpPr/>
          <p:nvPr/>
        </p:nvGrpSpPr>
        <p:grpSpPr>
          <a:xfrm>
            <a:off x="571500" y="3819525"/>
            <a:ext cx="6000750" cy="971550"/>
            <a:chOff x="571500" y="3819525"/>
            <a:chExt cx="6000750" cy="971550"/>
          </a:xfrm>
        </p:grpSpPr>
        <p:sp>
          <p:nvSpPr>
            <p:cNvPr id="15" name="object 15"/>
            <p:cNvSpPr/>
            <p:nvPr/>
          </p:nvSpPr>
          <p:spPr>
            <a:xfrm>
              <a:off x="576262" y="3824287"/>
              <a:ext cx="5991225" cy="962025"/>
            </a:xfrm>
            <a:custGeom>
              <a:avLst/>
              <a:gdLst/>
              <a:ahLst/>
              <a:cxnLst/>
              <a:rect l="l" t="t" r="r" b="b"/>
              <a:pathLst>
                <a:path w="5991225" h="962025">
                  <a:moveTo>
                    <a:pt x="5942406" y="0"/>
                  </a:moveTo>
                  <a:lnTo>
                    <a:pt x="48816" y="0"/>
                  </a:lnTo>
                  <a:lnTo>
                    <a:pt x="45417" y="330"/>
                  </a:lnTo>
                  <a:lnTo>
                    <a:pt x="10711" y="20370"/>
                  </a:lnTo>
                  <a:lnTo>
                    <a:pt x="0" y="48806"/>
                  </a:lnTo>
                  <a:lnTo>
                    <a:pt x="0" y="909777"/>
                  </a:lnTo>
                  <a:lnTo>
                    <a:pt x="0" y="913206"/>
                  </a:lnTo>
                  <a:lnTo>
                    <a:pt x="17725" y="949147"/>
                  </a:lnTo>
                  <a:lnTo>
                    <a:pt x="48816" y="962025"/>
                  </a:lnTo>
                  <a:lnTo>
                    <a:pt x="5942406" y="962025"/>
                  </a:lnTo>
                  <a:lnTo>
                    <a:pt x="5978347" y="944295"/>
                  </a:lnTo>
                  <a:lnTo>
                    <a:pt x="5991225" y="913206"/>
                  </a:lnTo>
                  <a:lnTo>
                    <a:pt x="5991225" y="48806"/>
                  </a:lnTo>
                  <a:lnTo>
                    <a:pt x="5973495" y="12877"/>
                  </a:lnTo>
                  <a:lnTo>
                    <a:pt x="5945809" y="330"/>
                  </a:lnTo>
                  <a:lnTo>
                    <a:pt x="5942406" y="0"/>
                  </a:lnTo>
                  <a:close/>
                </a:path>
              </a:pathLst>
            </a:custGeom>
            <a:solidFill>
              <a:srgbClr val="D5DCF6"/>
            </a:solidFill>
          </p:spPr>
          <p:txBody>
            <a:bodyPr wrap="square" lIns="0" tIns="0" rIns="0" bIns="0" rtlCol="0"/>
            <a:lstStyle/>
            <a:p>
              <a:endParaRPr/>
            </a:p>
          </p:txBody>
        </p:sp>
        <p:sp>
          <p:nvSpPr>
            <p:cNvPr id="16" name="object 16"/>
            <p:cNvSpPr/>
            <p:nvPr/>
          </p:nvSpPr>
          <p:spPr>
            <a:xfrm>
              <a:off x="576262" y="3824287"/>
              <a:ext cx="5991225" cy="962025"/>
            </a:xfrm>
            <a:custGeom>
              <a:avLst/>
              <a:gdLst/>
              <a:ahLst/>
              <a:cxnLst/>
              <a:rect l="l" t="t" r="r" b="b"/>
              <a:pathLst>
                <a:path w="5991225" h="962025">
                  <a:moveTo>
                    <a:pt x="0" y="909777"/>
                  </a:moveTo>
                  <a:lnTo>
                    <a:pt x="0" y="52247"/>
                  </a:lnTo>
                  <a:lnTo>
                    <a:pt x="0" y="48806"/>
                  </a:lnTo>
                  <a:lnTo>
                    <a:pt x="332" y="45415"/>
                  </a:lnTo>
                  <a:lnTo>
                    <a:pt x="1002" y="42049"/>
                  </a:lnTo>
                  <a:lnTo>
                    <a:pt x="1671" y="38684"/>
                  </a:lnTo>
                  <a:lnTo>
                    <a:pt x="2664" y="35420"/>
                  </a:lnTo>
                  <a:lnTo>
                    <a:pt x="3978" y="32258"/>
                  </a:lnTo>
                  <a:lnTo>
                    <a:pt x="5288" y="29083"/>
                  </a:lnTo>
                  <a:lnTo>
                    <a:pt x="15304" y="15303"/>
                  </a:lnTo>
                  <a:lnTo>
                    <a:pt x="17725" y="12877"/>
                  </a:lnTo>
                  <a:lnTo>
                    <a:pt x="20364" y="10706"/>
                  </a:lnTo>
                  <a:lnTo>
                    <a:pt x="23216" y="8801"/>
                  </a:lnTo>
                  <a:lnTo>
                    <a:pt x="26069" y="6896"/>
                  </a:lnTo>
                  <a:lnTo>
                    <a:pt x="29080" y="5283"/>
                  </a:lnTo>
                  <a:lnTo>
                    <a:pt x="32251" y="3975"/>
                  </a:lnTo>
                  <a:lnTo>
                    <a:pt x="35421" y="2667"/>
                  </a:lnTo>
                  <a:lnTo>
                    <a:pt x="38685" y="1676"/>
                  </a:lnTo>
                  <a:lnTo>
                    <a:pt x="42053" y="1003"/>
                  </a:lnTo>
                  <a:lnTo>
                    <a:pt x="45417" y="330"/>
                  </a:lnTo>
                  <a:lnTo>
                    <a:pt x="48816" y="0"/>
                  </a:lnTo>
                  <a:lnTo>
                    <a:pt x="52243" y="0"/>
                  </a:lnTo>
                  <a:lnTo>
                    <a:pt x="5938977" y="0"/>
                  </a:lnTo>
                  <a:lnTo>
                    <a:pt x="5942406" y="0"/>
                  </a:lnTo>
                  <a:lnTo>
                    <a:pt x="5945809" y="330"/>
                  </a:lnTo>
                  <a:lnTo>
                    <a:pt x="5949175" y="1003"/>
                  </a:lnTo>
                  <a:lnTo>
                    <a:pt x="5952540" y="1676"/>
                  </a:lnTo>
                  <a:lnTo>
                    <a:pt x="5975921" y="15303"/>
                  </a:lnTo>
                  <a:lnTo>
                    <a:pt x="5978347" y="17729"/>
                  </a:lnTo>
                  <a:lnTo>
                    <a:pt x="5987249" y="32258"/>
                  </a:lnTo>
                  <a:lnTo>
                    <a:pt x="5988558" y="35420"/>
                  </a:lnTo>
                  <a:lnTo>
                    <a:pt x="5989548" y="38684"/>
                  </a:lnTo>
                  <a:lnTo>
                    <a:pt x="5990221" y="42049"/>
                  </a:lnTo>
                  <a:lnTo>
                    <a:pt x="5990882" y="45415"/>
                  </a:lnTo>
                  <a:lnTo>
                    <a:pt x="5991225" y="48806"/>
                  </a:lnTo>
                  <a:lnTo>
                    <a:pt x="5991225" y="52247"/>
                  </a:lnTo>
                  <a:lnTo>
                    <a:pt x="5991225" y="909777"/>
                  </a:lnTo>
                  <a:lnTo>
                    <a:pt x="5991225" y="913206"/>
                  </a:lnTo>
                  <a:lnTo>
                    <a:pt x="5990882" y="916609"/>
                  </a:lnTo>
                  <a:lnTo>
                    <a:pt x="5990221" y="919975"/>
                  </a:lnTo>
                  <a:lnTo>
                    <a:pt x="5989548" y="923340"/>
                  </a:lnTo>
                  <a:lnTo>
                    <a:pt x="5988558" y="926604"/>
                  </a:lnTo>
                  <a:lnTo>
                    <a:pt x="5987249" y="929767"/>
                  </a:lnTo>
                  <a:lnTo>
                    <a:pt x="5985941" y="932942"/>
                  </a:lnTo>
                  <a:lnTo>
                    <a:pt x="5975921" y="946721"/>
                  </a:lnTo>
                  <a:lnTo>
                    <a:pt x="5973495" y="949147"/>
                  </a:lnTo>
                  <a:lnTo>
                    <a:pt x="5949175" y="961021"/>
                  </a:lnTo>
                  <a:lnTo>
                    <a:pt x="5945809" y="961694"/>
                  </a:lnTo>
                  <a:lnTo>
                    <a:pt x="5942406" y="962025"/>
                  </a:lnTo>
                  <a:lnTo>
                    <a:pt x="5938977" y="962025"/>
                  </a:lnTo>
                  <a:lnTo>
                    <a:pt x="52243" y="962025"/>
                  </a:lnTo>
                  <a:lnTo>
                    <a:pt x="48816" y="962025"/>
                  </a:lnTo>
                  <a:lnTo>
                    <a:pt x="45417" y="961694"/>
                  </a:lnTo>
                  <a:lnTo>
                    <a:pt x="42053" y="961021"/>
                  </a:lnTo>
                  <a:lnTo>
                    <a:pt x="38685" y="960348"/>
                  </a:lnTo>
                  <a:lnTo>
                    <a:pt x="23216" y="953223"/>
                  </a:lnTo>
                  <a:lnTo>
                    <a:pt x="20364" y="951318"/>
                  </a:lnTo>
                  <a:lnTo>
                    <a:pt x="17725" y="949147"/>
                  </a:lnTo>
                  <a:lnTo>
                    <a:pt x="15304" y="946721"/>
                  </a:lnTo>
                  <a:lnTo>
                    <a:pt x="12879" y="944295"/>
                  </a:lnTo>
                  <a:lnTo>
                    <a:pt x="3978" y="929767"/>
                  </a:lnTo>
                  <a:lnTo>
                    <a:pt x="2664" y="926604"/>
                  </a:lnTo>
                  <a:lnTo>
                    <a:pt x="1671" y="923340"/>
                  </a:lnTo>
                  <a:lnTo>
                    <a:pt x="1002" y="919975"/>
                  </a:lnTo>
                  <a:lnTo>
                    <a:pt x="332" y="916609"/>
                  </a:lnTo>
                  <a:lnTo>
                    <a:pt x="0" y="913206"/>
                  </a:lnTo>
                  <a:lnTo>
                    <a:pt x="0" y="909777"/>
                  </a:lnTo>
                  <a:close/>
                </a:path>
              </a:pathLst>
            </a:custGeom>
            <a:ln w="9525">
              <a:solidFill>
                <a:srgbClr val="BAC2DC"/>
              </a:solidFill>
            </a:ln>
          </p:spPr>
          <p:txBody>
            <a:bodyPr wrap="square" lIns="0" tIns="0" rIns="0" bIns="0" rtlCol="0"/>
            <a:lstStyle/>
            <a:p>
              <a:endParaRPr/>
            </a:p>
          </p:txBody>
        </p:sp>
      </p:grpSp>
      <p:sp>
        <p:nvSpPr>
          <p:cNvPr id="17" name="object 17"/>
          <p:cNvSpPr txBox="1"/>
          <p:nvPr/>
        </p:nvSpPr>
        <p:spPr>
          <a:xfrm>
            <a:off x="729654" y="3973512"/>
            <a:ext cx="4770755" cy="615315"/>
          </a:xfrm>
          <a:prstGeom prst="rect">
            <a:avLst/>
          </a:prstGeom>
        </p:spPr>
        <p:txBody>
          <a:bodyPr vert="horz" wrap="square" lIns="0" tIns="17145" rIns="0" bIns="0" rtlCol="0">
            <a:spAutoFit/>
          </a:bodyPr>
          <a:lstStyle/>
          <a:p>
            <a:pPr marL="12700">
              <a:lnSpc>
                <a:spcPct val="100000"/>
              </a:lnSpc>
              <a:spcBef>
                <a:spcPts val="135"/>
              </a:spcBef>
            </a:pPr>
            <a:r>
              <a:rPr sz="1650" b="1" dirty="0">
                <a:solidFill>
                  <a:srgbClr val="3B3434"/>
                </a:solidFill>
                <a:latin typeface="Tahoma"/>
                <a:cs typeface="Tahoma"/>
              </a:rPr>
              <a:t>Consistent</a:t>
            </a:r>
            <a:r>
              <a:rPr sz="1650" b="1" spc="285" dirty="0">
                <a:solidFill>
                  <a:srgbClr val="3B3434"/>
                </a:solidFill>
                <a:latin typeface="Tahoma"/>
                <a:cs typeface="Tahoma"/>
              </a:rPr>
              <a:t> </a:t>
            </a:r>
            <a:r>
              <a:rPr sz="1650" b="1" spc="-10" dirty="0">
                <a:solidFill>
                  <a:srgbClr val="3B3434"/>
                </a:solidFill>
                <a:latin typeface="Tahoma"/>
                <a:cs typeface="Tahoma"/>
              </a:rPr>
              <a:t>Patterns</a:t>
            </a:r>
            <a:endParaRPr sz="1650">
              <a:latin typeface="Tahoma"/>
              <a:cs typeface="Tahoma"/>
            </a:endParaRPr>
          </a:p>
          <a:p>
            <a:pPr marL="12700">
              <a:lnSpc>
                <a:spcPct val="100000"/>
              </a:lnSpc>
              <a:spcBef>
                <a:spcPts val="1120"/>
              </a:spcBef>
            </a:pPr>
            <a:r>
              <a:rPr sz="1250" spc="10" dirty="0">
                <a:solidFill>
                  <a:srgbClr val="3B3434"/>
                </a:solidFill>
                <a:latin typeface="Verdana"/>
                <a:cs typeface="Verdana"/>
              </a:rPr>
              <a:t>Relies</a:t>
            </a:r>
            <a:r>
              <a:rPr sz="1250" spc="-60" dirty="0">
                <a:solidFill>
                  <a:srgbClr val="3B3434"/>
                </a:solidFill>
                <a:latin typeface="Verdana"/>
                <a:cs typeface="Verdana"/>
              </a:rPr>
              <a:t> </a:t>
            </a:r>
            <a:r>
              <a:rPr sz="1250" spc="55" dirty="0">
                <a:solidFill>
                  <a:srgbClr val="3B3434"/>
                </a:solidFill>
                <a:latin typeface="Verdana"/>
                <a:cs typeface="Verdana"/>
              </a:rPr>
              <a:t>on</a:t>
            </a:r>
            <a:r>
              <a:rPr sz="1250" spc="-60" dirty="0">
                <a:solidFill>
                  <a:srgbClr val="3B3434"/>
                </a:solidFill>
                <a:latin typeface="Verdana"/>
                <a:cs typeface="Verdana"/>
              </a:rPr>
              <a:t> </a:t>
            </a:r>
            <a:r>
              <a:rPr sz="1250" spc="20" dirty="0">
                <a:solidFill>
                  <a:srgbClr val="3B3434"/>
                </a:solidFill>
                <a:latin typeface="Verdana"/>
                <a:cs typeface="Verdana"/>
              </a:rPr>
              <a:t>distinctive,</a:t>
            </a:r>
            <a:r>
              <a:rPr sz="1250" spc="-55" dirty="0">
                <a:solidFill>
                  <a:srgbClr val="3B3434"/>
                </a:solidFill>
                <a:latin typeface="Verdana"/>
                <a:cs typeface="Verdana"/>
              </a:rPr>
              <a:t> </a:t>
            </a:r>
            <a:r>
              <a:rPr sz="1250" spc="20" dirty="0">
                <a:solidFill>
                  <a:srgbClr val="3B3434"/>
                </a:solidFill>
                <a:latin typeface="Verdana"/>
                <a:cs typeface="Verdana"/>
              </a:rPr>
              <a:t>reproducible</a:t>
            </a:r>
            <a:r>
              <a:rPr sz="1250" spc="-60" dirty="0">
                <a:solidFill>
                  <a:srgbClr val="3B3434"/>
                </a:solidFill>
                <a:latin typeface="Verdana"/>
                <a:cs typeface="Verdana"/>
              </a:rPr>
              <a:t> </a:t>
            </a:r>
            <a:r>
              <a:rPr sz="1250" spc="10" dirty="0">
                <a:solidFill>
                  <a:srgbClr val="3B3434"/>
                </a:solidFill>
                <a:latin typeface="Verdana"/>
                <a:cs typeface="Verdana"/>
              </a:rPr>
              <a:t>walking</a:t>
            </a:r>
            <a:r>
              <a:rPr sz="1250" spc="-55" dirty="0">
                <a:solidFill>
                  <a:srgbClr val="3B3434"/>
                </a:solidFill>
                <a:latin typeface="Verdana"/>
                <a:cs typeface="Verdana"/>
              </a:rPr>
              <a:t> </a:t>
            </a:r>
            <a:r>
              <a:rPr sz="1250" spc="-10" dirty="0">
                <a:solidFill>
                  <a:srgbClr val="3B3434"/>
                </a:solidFill>
                <a:latin typeface="Verdana"/>
                <a:cs typeface="Verdana"/>
              </a:rPr>
              <a:t>characteristics.</a:t>
            </a:r>
            <a:endParaRPr sz="125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3"/>
            <a:ext cx="4286250" cy="6438645"/>
          </a:xfrm>
          <a:prstGeom prst="rect">
            <a:avLst/>
          </a:prstGeom>
        </p:spPr>
      </p:pic>
      <p:sp>
        <p:nvSpPr>
          <p:cNvPr id="3" name="object 3"/>
          <p:cNvSpPr txBox="1">
            <a:spLocks noGrp="1"/>
          </p:cNvSpPr>
          <p:nvPr>
            <p:ph type="title"/>
          </p:nvPr>
        </p:nvSpPr>
        <p:spPr>
          <a:xfrm>
            <a:off x="4843564" y="930275"/>
            <a:ext cx="4775835" cy="1111250"/>
          </a:xfrm>
          <a:prstGeom prst="rect">
            <a:avLst/>
          </a:prstGeom>
        </p:spPr>
        <p:txBody>
          <a:bodyPr vert="horz" wrap="square" lIns="0" tIns="12065" rIns="0" bIns="0" rtlCol="0">
            <a:spAutoFit/>
          </a:bodyPr>
          <a:lstStyle/>
          <a:p>
            <a:pPr marL="12700" marR="5080">
              <a:lnSpc>
                <a:spcPct val="106300"/>
              </a:lnSpc>
              <a:spcBef>
                <a:spcPts val="95"/>
              </a:spcBef>
            </a:pPr>
            <a:r>
              <a:rPr sz="3350" spc="60" dirty="0"/>
              <a:t>How</a:t>
            </a:r>
            <a:r>
              <a:rPr sz="3350" spc="-30" dirty="0"/>
              <a:t> </a:t>
            </a:r>
            <a:r>
              <a:rPr sz="3350" dirty="0"/>
              <a:t>Gait</a:t>
            </a:r>
            <a:r>
              <a:rPr sz="3350" spc="-35" dirty="0"/>
              <a:t> </a:t>
            </a:r>
            <a:r>
              <a:rPr sz="3350" spc="-10" dirty="0"/>
              <a:t>Recognition Works</a:t>
            </a:r>
            <a:endParaRPr sz="3350"/>
          </a:p>
        </p:txBody>
      </p:sp>
      <p:grpSp>
        <p:nvGrpSpPr>
          <p:cNvPr id="4" name="object 4"/>
          <p:cNvGrpSpPr/>
          <p:nvPr/>
        </p:nvGrpSpPr>
        <p:grpSpPr>
          <a:xfrm>
            <a:off x="4857750" y="2295524"/>
            <a:ext cx="123825" cy="628650"/>
            <a:chOff x="4857750" y="2295524"/>
            <a:chExt cx="123825" cy="628650"/>
          </a:xfrm>
        </p:grpSpPr>
        <p:sp>
          <p:nvSpPr>
            <p:cNvPr id="5" name="object 5"/>
            <p:cNvSpPr/>
            <p:nvPr/>
          </p:nvSpPr>
          <p:spPr>
            <a:xfrm>
              <a:off x="4862512" y="2300287"/>
              <a:ext cx="114300" cy="619125"/>
            </a:xfrm>
            <a:custGeom>
              <a:avLst/>
              <a:gdLst/>
              <a:ahLst/>
              <a:cxnLst/>
              <a:rect l="l" t="t" r="r" b="b"/>
              <a:pathLst>
                <a:path w="114300" h="619125">
                  <a:moveTo>
                    <a:pt x="65481" y="0"/>
                  </a:moveTo>
                  <a:lnTo>
                    <a:pt x="48818" y="0"/>
                  </a:lnTo>
                  <a:lnTo>
                    <a:pt x="45415" y="330"/>
                  </a:lnTo>
                  <a:lnTo>
                    <a:pt x="10706" y="20370"/>
                  </a:lnTo>
                  <a:lnTo>
                    <a:pt x="0" y="48806"/>
                  </a:lnTo>
                  <a:lnTo>
                    <a:pt x="0" y="566877"/>
                  </a:lnTo>
                  <a:lnTo>
                    <a:pt x="0" y="570306"/>
                  </a:lnTo>
                  <a:lnTo>
                    <a:pt x="17729" y="606247"/>
                  </a:lnTo>
                  <a:lnTo>
                    <a:pt x="48818" y="619125"/>
                  </a:lnTo>
                  <a:lnTo>
                    <a:pt x="65481" y="619125"/>
                  </a:lnTo>
                  <a:lnTo>
                    <a:pt x="101422" y="601395"/>
                  </a:lnTo>
                  <a:lnTo>
                    <a:pt x="114300" y="570306"/>
                  </a:lnTo>
                  <a:lnTo>
                    <a:pt x="114300" y="48806"/>
                  </a:lnTo>
                  <a:lnTo>
                    <a:pt x="96570" y="12877"/>
                  </a:lnTo>
                  <a:lnTo>
                    <a:pt x="68884" y="330"/>
                  </a:lnTo>
                  <a:lnTo>
                    <a:pt x="65481" y="0"/>
                  </a:lnTo>
                  <a:close/>
                </a:path>
              </a:pathLst>
            </a:custGeom>
            <a:solidFill>
              <a:srgbClr val="D5DCF6"/>
            </a:solidFill>
          </p:spPr>
          <p:txBody>
            <a:bodyPr wrap="square" lIns="0" tIns="0" rIns="0" bIns="0" rtlCol="0"/>
            <a:lstStyle/>
            <a:p>
              <a:endParaRPr/>
            </a:p>
          </p:txBody>
        </p:sp>
        <p:sp>
          <p:nvSpPr>
            <p:cNvPr id="6" name="object 6"/>
            <p:cNvSpPr/>
            <p:nvPr/>
          </p:nvSpPr>
          <p:spPr>
            <a:xfrm>
              <a:off x="4862512" y="2300287"/>
              <a:ext cx="114300" cy="619125"/>
            </a:xfrm>
            <a:custGeom>
              <a:avLst/>
              <a:gdLst/>
              <a:ahLst/>
              <a:cxnLst/>
              <a:rect l="l" t="t" r="r" b="b"/>
              <a:pathLst>
                <a:path w="114300" h="619125">
                  <a:moveTo>
                    <a:pt x="0" y="566877"/>
                  </a:moveTo>
                  <a:lnTo>
                    <a:pt x="0" y="52247"/>
                  </a:lnTo>
                  <a:lnTo>
                    <a:pt x="0" y="48806"/>
                  </a:lnTo>
                  <a:lnTo>
                    <a:pt x="330" y="45415"/>
                  </a:lnTo>
                  <a:lnTo>
                    <a:pt x="1003" y="42049"/>
                  </a:lnTo>
                  <a:lnTo>
                    <a:pt x="1676" y="38684"/>
                  </a:lnTo>
                  <a:lnTo>
                    <a:pt x="2667" y="35420"/>
                  </a:lnTo>
                  <a:lnTo>
                    <a:pt x="3975" y="32258"/>
                  </a:lnTo>
                  <a:lnTo>
                    <a:pt x="5283" y="29083"/>
                  </a:lnTo>
                  <a:lnTo>
                    <a:pt x="35420" y="2667"/>
                  </a:lnTo>
                  <a:lnTo>
                    <a:pt x="48818" y="0"/>
                  </a:lnTo>
                  <a:lnTo>
                    <a:pt x="52247" y="0"/>
                  </a:lnTo>
                  <a:lnTo>
                    <a:pt x="62052" y="0"/>
                  </a:lnTo>
                  <a:lnTo>
                    <a:pt x="65481" y="0"/>
                  </a:lnTo>
                  <a:lnTo>
                    <a:pt x="68884" y="330"/>
                  </a:lnTo>
                  <a:lnTo>
                    <a:pt x="91071" y="8801"/>
                  </a:lnTo>
                  <a:lnTo>
                    <a:pt x="93929" y="10706"/>
                  </a:lnTo>
                  <a:lnTo>
                    <a:pt x="110324" y="32258"/>
                  </a:lnTo>
                  <a:lnTo>
                    <a:pt x="111633" y="35420"/>
                  </a:lnTo>
                  <a:lnTo>
                    <a:pt x="112623" y="38684"/>
                  </a:lnTo>
                  <a:lnTo>
                    <a:pt x="113296" y="42049"/>
                  </a:lnTo>
                  <a:lnTo>
                    <a:pt x="113957" y="45415"/>
                  </a:lnTo>
                  <a:lnTo>
                    <a:pt x="114300" y="48806"/>
                  </a:lnTo>
                  <a:lnTo>
                    <a:pt x="114300" y="52247"/>
                  </a:lnTo>
                  <a:lnTo>
                    <a:pt x="114300" y="566877"/>
                  </a:lnTo>
                  <a:lnTo>
                    <a:pt x="114300" y="570306"/>
                  </a:lnTo>
                  <a:lnTo>
                    <a:pt x="113957" y="573709"/>
                  </a:lnTo>
                  <a:lnTo>
                    <a:pt x="98996" y="603821"/>
                  </a:lnTo>
                  <a:lnTo>
                    <a:pt x="96570" y="606247"/>
                  </a:lnTo>
                  <a:lnTo>
                    <a:pt x="93929" y="608418"/>
                  </a:lnTo>
                  <a:lnTo>
                    <a:pt x="91071" y="610323"/>
                  </a:lnTo>
                  <a:lnTo>
                    <a:pt x="88226" y="612228"/>
                  </a:lnTo>
                  <a:lnTo>
                    <a:pt x="65481" y="619125"/>
                  </a:lnTo>
                  <a:lnTo>
                    <a:pt x="62052" y="619125"/>
                  </a:lnTo>
                  <a:lnTo>
                    <a:pt x="52247" y="619125"/>
                  </a:lnTo>
                  <a:lnTo>
                    <a:pt x="48818" y="619125"/>
                  </a:lnTo>
                  <a:lnTo>
                    <a:pt x="45415" y="618794"/>
                  </a:lnTo>
                  <a:lnTo>
                    <a:pt x="15303" y="603821"/>
                  </a:lnTo>
                  <a:lnTo>
                    <a:pt x="12877" y="601395"/>
                  </a:lnTo>
                  <a:lnTo>
                    <a:pt x="0" y="570306"/>
                  </a:lnTo>
                  <a:lnTo>
                    <a:pt x="0" y="566877"/>
                  </a:lnTo>
                  <a:close/>
                </a:path>
              </a:pathLst>
            </a:custGeom>
            <a:ln w="9525">
              <a:solidFill>
                <a:srgbClr val="BAC2DC"/>
              </a:solidFill>
            </a:ln>
          </p:spPr>
          <p:txBody>
            <a:bodyPr wrap="square" lIns="0" tIns="0" rIns="0" bIns="0" rtlCol="0"/>
            <a:lstStyle/>
            <a:p>
              <a:endParaRPr/>
            </a:p>
          </p:txBody>
        </p:sp>
      </p:grpSp>
      <p:grpSp>
        <p:nvGrpSpPr>
          <p:cNvPr id="7" name="object 7"/>
          <p:cNvGrpSpPr/>
          <p:nvPr/>
        </p:nvGrpSpPr>
        <p:grpSpPr>
          <a:xfrm>
            <a:off x="5095875" y="3086099"/>
            <a:ext cx="123825" cy="628650"/>
            <a:chOff x="5095875" y="3086099"/>
            <a:chExt cx="123825" cy="628650"/>
          </a:xfrm>
        </p:grpSpPr>
        <p:sp>
          <p:nvSpPr>
            <p:cNvPr id="8" name="object 8"/>
            <p:cNvSpPr/>
            <p:nvPr/>
          </p:nvSpPr>
          <p:spPr>
            <a:xfrm>
              <a:off x="5100637" y="3090862"/>
              <a:ext cx="114300" cy="619125"/>
            </a:xfrm>
            <a:custGeom>
              <a:avLst/>
              <a:gdLst/>
              <a:ahLst/>
              <a:cxnLst/>
              <a:rect l="l" t="t" r="r" b="b"/>
              <a:pathLst>
                <a:path w="114300" h="619125">
                  <a:moveTo>
                    <a:pt x="65481" y="0"/>
                  </a:moveTo>
                  <a:lnTo>
                    <a:pt x="48818" y="0"/>
                  </a:lnTo>
                  <a:lnTo>
                    <a:pt x="45415" y="330"/>
                  </a:lnTo>
                  <a:lnTo>
                    <a:pt x="10706" y="20370"/>
                  </a:lnTo>
                  <a:lnTo>
                    <a:pt x="0" y="48806"/>
                  </a:lnTo>
                  <a:lnTo>
                    <a:pt x="0" y="566877"/>
                  </a:lnTo>
                  <a:lnTo>
                    <a:pt x="0" y="570306"/>
                  </a:lnTo>
                  <a:lnTo>
                    <a:pt x="17729" y="606247"/>
                  </a:lnTo>
                  <a:lnTo>
                    <a:pt x="48818" y="619125"/>
                  </a:lnTo>
                  <a:lnTo>
                    <a:pt x="65481" y="619125"/>
                  </a:lnTo>
                  <a:lnTo>
                    <a:pt x="101422" y="601395"/>
                  </a:lnTo>
                  <a:lnTo>
                    <a:pt x="114300" y="570306"/>
                  </a:lnTo>
                  <a:lnTo>
                    <a:pt x="114300" y="48806"/>
                  </a:lnTo>
                  <a:lnTo>
                    <a:pt x="96570" y="12877"/>
                  </a:lnTo>
                  <a:lnTo>
                    <a:pt x="68884" y="330"/>
                  </a:lnTo>
                  <a:lnTo>
                    <a:pt x="65481" y="0"/>
                  </a:lnTo>
                  <a:close/>
                </a:path>
              </a:pathLst>
            </a:custGeom>
            <a:solidFill>
              <a:srgbClr val="D5DCF6"/>
            </a:solidFill>
          </p:spPr>
          <p:txBody>
            <a:bodyPr wrap="square" lIns="0" tIns="0" rIns="0" bIns="0" rtlCol="0"/>
            <a:lstStyle/>
            <a:p>
              <a:endParaRPr/>
            </a:p>
          </p:txBody>
        </p:sp>
        <p:sp>
          <p:nvSpPr>
            <p:cNvPr id="9" name="object 9"/>
            <p:cNvSpPr/>
            <p:nvPr/>
          </p:nvSpPr>
          <p:spPr>
            <a:xfrm>
              <a:off x="5100637" y="3090862"/>
              <a:ext cx="114300" cy="619125"/>
            </a:xfrm>
            <a:custGeom>
              <a:avLst/>
              <a:gdLst/>
              <a:ahLst/>
              <a:cxnLst/>
              <a:rect l="l" t="t" r="r" b="b"/>
              <a:pathLst>
                <a:path w="114300" h="619125">
                  <a:moveTo>
                    <a:pt x="0" y="566877"/>
                  </a:moveTo>
                  <a:lnTo>
                    <a:pt x="0" y="52247"/>
                  </a:lnTo>
                  <a:lnTo>
                    <a:pt x="0" y="48806"/>
                  </a:lnTo>
                  <a:lnTo>
                    <a:pt x="330" y="45415"/>
                  </a:lnTo>
                  <a:lnTo>
                    <a:pt x="1003" y="42049"/>
                  </a:lnTo>
                  <a:lnTo>
                    <a:pt x="1676" y="38684"/>
                  </a:lnTo>
                  <a:lnTo>
                    <a:pt x="2667" y="35420"/>
                  </a:lnTo>
                  <a:lnTo>
                    <a:pt x="3975" y="32258"/>
                  </a:lnTo>
                  <a:lnTo>
                    <a:pt x="5283" y="29083"/>
                  </a:lnTo>
                  <a:lnTo>
                    <a:pt x="35420" y="2667"/>
                  </a:lnTo>
                  <a:lnTo>
                    <a:pt x="48818" y="0"/>
                  </a:lnTo>
                  <a:lnTo>
                    <a:pt x="52247" y="0"/>
                  </a:lnTo>
                  <a:lnTo>
                    <a:pt x="62052" y="0"/>
                  </a:lnTo>
                  <a:lnTo>
                    <a:pt x="65481" y="0"/>
                  </a:lnTo>
                  <a:lnTo>
                    <a:pt x="68884" y="330"/>
                  </a:lnTo>
                  <a:lnTo>
                    <a:pt x="91071" y="8801"/>
                  </a:lnTo>
                  <a:lnTo>
                    <a:pt x="93929" y="10706"/>
                  </a:lnTo>
                  <a:lnTo>
                    <a:pt x="110324" y="32258"/>
                  </a:lnTo>
                  <a:lnTo>
                    <a:pt x="111633" y="35420"/>
                  </a:lnTo>
                  <a:lnTo>
                    <a:pt x="112623" y="38684"/>
                  </a:lnTo>
                  <a:lnTo>
                    <a:pt x="113296" y="42049"/>
                  </a:lnTo>
                  <a:lnTo>
                    <a:pt x="113969" y="45415"/>
                  </a:lnTo>
                  <a:lnTo>
                    <a:pt x="114300" y="48806"/>
                  </a:lnTo>
                  <a:lnTo>
                    <a:pt x="114300" y="52247"/>
                  </a:lnTo>
                  <a:lnTo>
                    <a:pt x="114300" y="566877"/>
                  </a:lnTo>
                  <a:lnTo>
                    <a:pt x="114300" y="570306"/>
                  </a:lnTo>
                  <a:lnTo>
                    <a:pt x="113969" y="573709"/>
                  </a:lnTo>
                  <a:lnTo>
                    <a:pt x="113296" y="577075"/>
                  </a:lnTo>
                  <a:lnTo>
                    <a:pt x="112623" y="580440"/>
                  </a:lnTo>
                  <a:lnTo>
                    <a:pt x="98996" y="603821"/>
                  </a:lnTo>
                  <a:lnTo>
                    <a:pt x="96570" y="606247"/>
                  </a:lnTo>
                  <a:lnTo>
                    <a:pt x="93929" y="608418"/>
                  </a:lnTo>
                  <a:lnTo>
                    <a:pt x="91071" y="610323"/>
                  </a:lnTo>
                  <a:lnTo>
                    <a:pt x="88226" y="612228"/>
                  </a:lnTo>
                  <a:lnTo>
                    <a:pt x="65481" y="619125"/>
                  </a:lnTo>
                  <a:lnTo>
                    <a:pt x="62052" y="619125"/>
                  </a:lnTo>
                  <a:lnTo>
                    <a:pt x="52247" y="619125"/>
                  </a:lnTo>
                  <a:lnTo>
                    <a:pt x="48818" y="619125"/>
                  </a:lnTo>
                  <a:lnTo>
                    <a:pt x="45415" y="618794"/>
                  </a:lnTo>
                  <a:lnTo>
                    <a:pt x="15303" y="603821"/>
                  </a:lnTo>
                  <a:lnTo>
                    <a:pt x="12877" y="601395"/>
                  </a:lnTo>
                  <a:lnTo>
                    <a:pt x="0" y="570306"/>
                  </a:lnTo>
                  <a:lnTo>
                    <a:pt x="0" y="566877"/>
                  </a:lnTo>
                  <a:close/>
                </a:path>
              </a:pathLst>
            </a:custGeom>
            <a:ln w="9525">
              <a:solidFill>
                <a:srgbClr val="BAC2DC"/>
              </a:solidFill>
            </a:ln>
          </p:spPr>
          <p:txBody>
            <a:bodyPr wrap="square" lIns="0" tIns="0" rIns="0" bIns="0" rtlCol="0"/>
            <a:lstStyle/>
            <a:p>
              <a:endParaRPr/>
            </a:p>
          </p:txBody>
        </p:sp>
      </p:grpSp>
      <p:grpSp>
        <p:nvGrpSpPr>
          <p:cNvPr id="10" name="object 10"/>
          <p:cNvGrpSpPr/>
          <p:nvPr/>
        </p:nvGrpSpPr>
        <p:grpSpPr>
          <a:xfrm>
            <a:off x="5343525" y="3876675"/>
            <a:ext cx="123825" cy="628650"/>
            <a:chOff x="5343525" y="3876675"/>
            <a:chExt cx="123825" cy="628650"/>
          </a:xfrm>
        </p:grpSpPr>
        <p:sp>
          <p:nvSpPr>
            <p:cNvPr id="11" name="object 11"/>
            <p:cNvSpPr/>
            <p:nvPr/>
          </p:nvSpPr>
          <p:spPr>
            <a:xfrm>
              <a:off x="5348287" y="3881437"/>
              <a:ext cx="114300" cy="619125"/>
            </a:xfrm>
            <a:custGeom>
              <a:avLst/>
              <a:gdLst/>
              <a:ahLst/>
              <a:cxnLst/>
              <a:rect l="l" t="t" r="r" b="b"/>
              <a:pathLst>
                <a:path w="114300" h="619125">
                  <a:moveTo>
                    <a:pt x="65481" y="0"/>
                  </a:moveTo>
                  <a:lnTo>
                    <a:pt x="48818" y="0"/>
                  </a:lnTo>
                  <a:lnTo>
                    <a:pt x="45415" y="330"/>
                  </a:lnTo>
                  <a:lnTo>
                    <a:pt x="10706" y="20370"/>
                  </a:lnTo>
                  <a:lnTo>
                    <a:pt x="0" y="48806"/>
                  </a:lnTo>
                  <a:lnTo>
                    <a:pt x="0" y="566877"/>
                  </a:lnTo>
                  <a:lnTo>
                    <a:pt x="0" y="570306"/>
                  </a:lnTo>
                  <a:lnTo>
                    <a:pt x="17729" y="606247"/>
                  </a:lnTo>
                  <a:lnTo>
                    <a:pt x="48818" y="619125"/>
                  </a:lnTo>
                  <a:lnTo>
                    <a:pt x="65481" y="619125"/>
                  </a:lnTo>
                  <a:lnTo>
                    <a:pt x="101422" y="601395"/>
                  </a:lnTo>
                  <a:lnTo>
                    <a:pt x="114300" y="570306"/>
                  </a:lnTo>
                  <a:lnTo>
                    <a:pt x="114300" y="48806"/>
                  </a:lnTo>
                  <a:lnTo>
                    <a:pt x="96570" y="12877"/>
                  </a:lnTo>
                  <a:lnTo>
                    <a:pt x="68884" y="330"/>
                  </a:lnTo>
                  <a:lnTo>
                    <a:pt x="65481" y="0"/>
                  </a:lnTo>
                  <a:close/>
                </a:path>
              </a:pathLst>
            </a:custGeom>
            <a:solidFill>
              <a:srgbClr val="D5DCF6"/>
            </a:solidFill>
          </p:spPr>
          <p:txBody>
            <a:bodyPr wrap="square" lIns="0" tIns="0" rIns="0" bIns="0" rtlCol="0"/>
            <a:lstStyle/>
            <a:p>
              <a:endParaRPr/>
            </a:p>
          </p:txBody>
        </p:sp>
        <p:sp>
          <p:nvSpPr>
            <p:cNvPr id="12" name="object 12"/>
            <p:cNvSpPr/>
            <p:nvPr/>
          </p:nvSpPr>
          <p:spPr>
            <a:xfrm>
              <a:off x="5348287" y="3881437"/>
              <a:ext cx="114300" cy="619125"/>
            </a:xfrm>
            <a:custGeom>
              <a:avLst/>
              <a:gdLst/>
              <a:ahLst/>
              <a:cxnLst/>
              <a:rect l="l" t="t" r="r" b="b"/>
              <a:pathLst>
                <a:path w="114300" h="619125">
                  <a:moveTo>
                    <a:pt x="0" y="566877"/>
                  </a:moveTo>
                  <a:lnTo>
                    <a:pt x="0" y="52247"/>
                  </a:lnTo>
                  <a:lnTo>
                    <a:pt x="0" y="48806"/>
                  </a:lnTo>
                  <a:lnTo>
                    <a:pt x="330" y="45415"/>
                  </a:lnTo>
                  <a:lnTo>
                    <a:pt x="1003" y="42049"/>
                  </a:lnTo>
                  <a:lnTo>
                    <a:pt x="1676" y="38684"/>
                  </a:lnTo>
                  <a:lnTo>
                    <a:pt x="2667" y="35420"/>
                  </a:lnTo>
                  <a:lnTo>
                    <a:pt x="3975" y="32258"/>
                  </a:lnTo>
                  <a:lnTo>
                    <a:pt x="5283" y="29083"/>
                  </a:lnTo>
                  <a:lnTo>
                    <a:pt x="6896" y="26073"/>
                  </a:lnTo>
                  <a:lnTo>
                    <a:pt x="8801" y="23215"/>
                  </a:lnTo>
                  <a:lnTo>
                    <a:pt x="10706" y="20370"/>
                  </a:lnTo>
                  <a:lnTo>
                    <a:pt x="12877" y="17729"/>
                  </a:lnTo>
                  <a:lnTo>
                    <a:pt x="15303" y="15303"/>
                  </a:lnTo>
                  <a:lnTo>
                    <a:pt x="17729" y="12877"/>
                  </a:lnTo>
                  <a:lnTo>
                    <a:pt x="48818" y="0"/>
                  </a:lnTo>
                  <a:lnTo>
                    <a:pt x="52247" y="0"/>
                  </a:lnTo>
                  <a:lnTo>
                    <a:pt x="62052" y="0"/>
                  </a:lnTo>
                  <a:lnTo>
                    <a:pt x="65481" y="0"/>
                  </a:lnTo>
                  <a:lnTo>
                    <a:pt x="68884" y="330"/>
                  </a:lnTo>
                  <a:lnTo>
                    <a:pt x="91071" y="8801"/>
                  </a:lnTo>
                  <a:lnTo>
                    <a:pt x="93929" y="10706"/>
                  </a:lnTo>
                  <a:lnTo>
                    <a:pt x="96570" y="12877"/>
                  </a:lnTo>
                  <a:lnTo>
                    <a:pt x="98996" y="15303"/>
                  </a:lnTo>
                  <a:lnTo>
                    <a:pt x="101422" y="17729"/>
                  </a:lnTo>
                  <a:lnTo>
                    <a:pt x="114300" y="48806"/>
                  </a:lnTo>
                  <a:lnTo>
                    <a:pt x="114300" y="52247"/>
                  </a:lnTo>
                  <a:lnTo>
                    <a:pt x="114300" y="566877"/>
                  </a:lnTo>
                  <a:lnTo>
                    <a:pt x="114300" y="570306"/>
                  </a:lnTo>
                  <a:lnTo>
                    <a:pt x="113957" y="573709"/>
                  </a:lnTo>
                  <a:lnTo>
                    <a:pt x="98996" y="603821"/>
                  </a:lnTo>
                  <a:lnTo>
                    <a:pt x="96570" y="606247"/>
                  </a:lnTo>
                  <a:lnTo>
                    <a:pt x="65481" y="619125"/>
                  </a:lnTo>
                  <a:lnTo>
                    <a:pt x="62052" y="619125"/>
                  </a:lnTo>
                  <a:lnTo>
                    <a:pt x="52247" y="619125"/>
                  </a:lnTo>
                  <a:lnTo>
                    <a:pt x="48818" y="619125"/>
                  </a:lnTo>
                  <a:lnTo>
                    <a:pt x="45415" y="618794"/>
                  </a:lnTo>
                  <a:lnTo>
                    <a:pt x="15303" y="603821"/>
                  </a:lnTo>
                  <a:lnTo>
                    <a:pt x="12877" y="601395"/>
                  </a:lnTo>
                  <a:lnTo>
                    <a:pt x="1003" y="577075"/>
                  </a:lnTo>
                  <a:lnTo>
                    <a:pt x="330" y="573709"/>
                  </a:lnTo>
                  <a:lnTo>
                    <a:pt x="0" y="570306"/>
                  </a:lnTo>
                  <a:lnTo>
                    <a:pt x="0" y="566877"/>
                  </a:lnTo>
                  <a:close/>
                </a:path>
              </a:pathLst>
            </a:custGeom>
            <a:ln w="9525">
              <a:solidFill>
                <a:srgbClr val="BAC2DC"/>
              </a:solidFill>
            </a:ln>
          </p:spPr>
          <p:txBody>
            <a:bodyPr wrap="square" lIns="0" tIns="0" rIns="0" bIns="0" rtlCol="0"/>
            <a:lstStyle/>
            <a:p>
              <a:endParaRPr/>
            </a:p>
          </p:txBody>
        </p:sp>
      </p:grpSp>
      <p:grpSp>
        <p:nvGrpSpPr>
          <p:cNvPr id="13" name="object 13"/>
          <p:cNvGrpSpPr/>
          <p:nvPr/>
        </p:nvGrpSpPr>
        <p:grpSpPr>
          <a:xfrm>
            <a:off x="5591175" y="4667250"/>
            <a:ext cx="123825" cy="628650"/>
            <a:chOff x="5591175" y="4667250"/>
            <a:chExt cx="123825" cy="628650"/>
          </a:xfrm>
        </p:grpSpPr>
        <p:sp>
          <p:nvSpPr>
            <p:cNvPr id="14" name="object 14"/>
            <p:cNvSpPr/>
            <p:nvPr/>
          </p:nvSpPr>
          <p:spPr>
            <a:xfrm>
              <a:off x="5595937" y="4672012"/>
              <a:ext cx="114300" cy="619125"/>
            </a:xfrm>
            <a:custGeom>
              <a:avLst/>
              <a:gdLst/>
              <a:ahLst/>
              <a:cxnLst/>
              <a:rect l="l" t="t" r="r" b="b"/>
              <a:pathLst>
                <a:path w="114300" h="619125">
                  <a:moveTo>
                    <a:pt x="65481" y="0"/>
                  </a:moveTo>
                  <a:lnTo>
                    <a:pt x="48818" y="0"/>
                  </a:lnTo>
                  <a:lnTo>
                    <a:pt x="45415" y="330"/>
                  </a:lnTo>
                  <a:lnTo>
                    <a:pt x="10706" y="20370"/>
                  </a:lnTo>
                  <a:lnTo>
                    <a:pt x="0" y="48806"/>
                  </a:lnTo>
                  <a:lnTo>
                    <a:pt x="0" y="566877"/>
                  </a:lnTo>
                  <a:lnTo>
                    <a:pt x="0" y="570310"/>
                  </a:lnTo>
                  <a:lnTo>
                    <a:pt x="17729" y="606247"/>
                  </a:lnTo>
                  <a:lnTo>
                    <a:pt x="48818" y="619126"/>
                  </a:lnTo>
                  <a:lnTo>
                    <a:pt x="65481" y="619126"/>
                  </a:lnTo>
                  <a:lnTo>
                    <a:pt x="101422" y="601395"/>
                  </a:lnTo>
                  <a:lnTo>
                    <a:pt x="114300" y="570310"/>
                  </a:lnTo>
                  <a:lnTo>
                    <a:pt x="114300" y="48806"/>
                  </a:lnTo>
                  <a:lnTo>
                    <a:pt x="96570" y="12877"/>
                  </a:lnTo>
                  <a:lnTo>
                    <a:pt x="68884" y="330"/>
                  </a:lnTo>
                  <a:lnTo>
                    <a:pt x="65481" y="0"/>
                  </a:lnTo>
                  <a:close/>
                </a:path>
              </a:pathLst>
            </a:custGeom>
            <a:solidFill>
              <a:srgbClr val="D5DCF6"/>
            </a:solidFill>
          </p:spPr>
          <p:txBody>
            <a:bodyPr wrap="square" lIns="0" tIns="0" rIns="0" bIns="0" rtlCol="0"/>
            <a:lstStyle/>
            <a:p>
              <a:endParaRPr/>
            </a:p>
          </p:txBody>
        </p:sp>
        <p:sp>
          <p:nvSpPr>
            <p:cNvPr id="15" name="object 15"/>
            <p:cNvSpPr/>
            <p:nvPr/>
          </p:nvSpPr>
          <p:spPr>
            <a:xfrm>
              <a:off x="5595937" y="4672012"/>
              <a:ext cx="114300" cy="619125"/>
            </a:xfrm>
            <a:custGeom>
              <a:avLst/>
              <a:gdLst/>
              <a:ahLst/>
              <a:cxnLst/>
              <a:rect l="l" t="t" r="r" b="b"/>
              <a:pathLst>
                <a:path w="114300" h="619125">
                  <a:moveTo>
                    <a:pt x="0" y="566877"/>
                  </a:moveTo>
                  <a:lnTo>
                    <a:pt x="0" y="52247"/>
                  </a:lnTo>
                  <a:lnTo>
                    <a:pt x="0" y="48806"/>
                  </a:lnTo>
                  <a:lnTo>
                    <a:pt x="330" y="45415"/>
                  </a:lnTo>
                  <a:lnTo>
                    <a:pt x="1003" y="42049"/>
                  </a:lnTo>
                  <a:lnTo>
                    <a:pt x="1676" y="38684"/>
                  </a:lnTo>
                  <a:lnTo>
                    <a:pt x="2667" y="35420"/>
                  </a:lnTo>
                  <a:lnTo>
                    <a:pt x="3975" y="32258"/>
                  </a:lnTo>
                  <a:lnTo>
                    <a:pt x="5283" y="29083"/>
                  </a:lnTo>
                  <a:lnTo>
                    <a:pt x="6896" y="26073"/>
                  </a:lnTo>
                  <a:lnTo>
                    <a:pt x="8801" y="23215"/>
                  </a:lnTo>
                  <a:lnTo>
                    <a:pt x="10706" y="20370"/>
                  </a:lnTo>
                  <a:lnTo>
                    <a:pt x="12877" y="17729"/>
                  </a:lnTo>
                  <a:lnTo>
                    <a:pt x="15303" y="15303"/>
                  </a:lnTo>
                  <a:lnTo>
                    <a:pt x="17729" y="12877"/>
                  </a:lnTo>
                  <a:lnTo>
                    <a:pt x="48818" y="0"/>
                  </a:lnTo>
                  <a:lnTo>
                    <a:pt x="52247" y="0"/>
                  </a:lnTo>
                  <a:lnTo>
                    <a:pt x="62052" y="0"/>
                  </a:lnTo>
                  <a:lnTo>
                    <a:pt x="65481" y="0"/>
                  </a:lnTo>
                  <a:lnTo>
                    <a:pt x="68884" y="330"/>
                  </a:lnTo>
                  <a:lnTo>
                    <a:pt x="98996" y="15303"/>
                  </a:lnTo>
                  <a:lnTo>
                    <a:pt x="101422" y="17729"/>
                  </a:lnTo>
                  <a:lnTo>
                    <a:pt x="110324" y="32258"/>
                  </a:lnTo>
                  <a:lnTo>
                    <a:pt x="111633" y="35420"/>
                  </a:lnTo>
                  <a:lnTo>
                    <a:pt x="112623" y="38684"/>
                  </a:lnTo>
                  <a:lnTo>
                    <a:pt x="113296" y="42049"/>
                  </a:lnTo>
                  <a:lnTo>
                    <a:pt x="113957" y="45415"/>
                  </a:lnTo>
                  <a:lnTo>
                    <a:pt x="114300" y="48806"/>
                  </a:lnTo>
                  <a:lnTo>
                    <a:pt x="114300" y="52247"/>
                  </a:lnTo>
                  <a:lnTo>
                    <a:pt x="114300" y="566877"/>
                  </a:lnTo>
                  <a:lnTo>
                    <a:pt x="114300" y="570310"/>
                  </a:lnTo>
                  <a:lnTo>
                    <a:pt x="113957" y="573708"/>
                  </a:lnTo>
                  <a:lnTo>
                    <a:pt x="98996" y="603821"/>
                  </a:lnTo>
                  <a:lnTo>
                    <a:pt x="96570" y="606247"/>
                  </a:lnTo>
                  <a:lnTo>
                    <a:pt x="65481" y="619126"/>
                  </a:lnTo>
                  <a:lnTo>
                    <a:pt x="62052" y="619126"/>
                  </a:lnTo>
                  <a:lnTo>
                    <a:pt x="52247" y="619126"/>
                  </a:lnTo>
                  <a:lnTo>
                    <a:pt x="48818" y="619126"/>
                  </a:lnTo>
                  <a:lnTo>
                    <a:pt x="45415" y="618788"/>
                  </a:lnTo>
                  <a:lnTo>
                    <a:pt x="15303" y="603821"/>
                  </a:lnTo>
                  <a:lnTo>
                    <a:pt x="12877" y="601395"/>
                  </a:lnTo>
                  <a:lnTo>
                    <a:pt x="1003" y="577071"/>
                  </a:lnTo>
                  <a:lnTo>
                    <a:pt x="330" y="573708"/>
                  </a:lnTo>
                  <a:lnTo>
                    <a:pt x="0" y="570310"/>
                  </a:lnTo>
                  <a:lnTo>
                    <a:pt x="0" y="566877"/>
                  </a:lnTo>
                  <a:close/>
                </a:path>
              </a:pathLst>
            </a:custGeom>
            <a:ln w="9525">
              <a:solidFill>
                <a:srgbClr val="BAC2DC"/>
              </a:solidFill>
            </a:ln>
          </p:spPr>
          <p:txBody>
            <a:bodyPr wrap="square" lIns="0" tIns="0" rIns="0" bIns="0" rtlCol="0"/>
            <a:lstStyle/>
            <a:p>
              <a:endParaRPr/>
            </a:p>
          </p:txBody>
        </p:sp>
      </p:grpSp>
      <p:sp>
        <p:nvSpPr>
          <p:cNvPr id="16" name="object 16"/>
          <p:cNvSpPr txBox="1">
            <a:spLocks noGrp="1"/>
          </p:cNvSpPr>
          <p:nvPr>
            <p:ph type="body" idx="1"/>
          </p:nvPr>
        </p:nvSpPr>
        <p:spPr>
          <a:prstGeom prst="rect">
            <a:avLst/>
          </a:prstGeom>
        </p:spPr>
        <p:txBody>
          <a:bodyPr vert="horz" wrap="square" lIns="0" tIns="17145" rIns="0" bIns="0" rtlCol="0">
            <a:spAutoFit/>
          </a:bodyPr>
          <a:lstStyle/>
          <a:p>
            <a:pPr marL="12700">
              <a:lnSpc>
                <a:spcPct val="100000"/>
              </a:lnSpc>
              <a:spcBef>
                <a:spcPts val="135"/>
              </a:spcBef>
            </a:pPr>
            <a:r>
              <a:rPr dirty="0"/>
              <a:t>Data</a:t>
            </a:r>
            <a:r>
              <a:rPr spc="40" dirty="0"/>
              <a:t> </a:t>
            </a:r>
            <a:r>
              <a:rPr spc="-10" dirty="0"/>
              <a:t>Acquisition</a:t>
            </a:r>
          </a:p>
          <a:p>
            <a:pPr marL="12700">
              <a:lnSpc>
                <a:spcPct val="100000"/>
              </a:lnSpc>
              <a:spcBef>
                <a:spcPts val="1120"/>
              </a:spcBef>
            </a:pPr>
            <a:r>
              <a:rPr sz="1250" b="0" spc="60" dirty="0">
                <a:latin typeface="Verdana"/>
                <a:cs typeface="Verdana"/>
              </a:rPr>
              <a:t>Collected</a:t>
            </a:r>
            <a:r>
              <a:rPr sz="1250" b="0" spc="-95" dirty="0">
                <a:latin typeface="Verdana"/>
                <a:cs typeface="Verdana"/>
              </a:rPr>
              <a:t> </a:t>
            </a:r>
            <a:r>
              <a:rPr sz="1250" b="0" spc="-10" dirty="0">
                <a:latin typeface="Verdana"/>
                <a:cs typeface="Verdana"/>
              </a:rPr>
              <a:t>via</a:t>
            </a:r>
            <a:r>
              <a:rPr sz="1250" b="0" spc="-90" dirty="0">
                <a:latin typeface="Verdana"/>
                <a:cs typeface="Verdana"/>
              </a:rPr>
              <a:t> </a:t>
            </a:r>
            <a:r>
              <a:rPr sz="1250" b="0" dirty="0">
                <a:latin typeface="Verdana"/>
                <a:cs typeface="Verdana"/>
              </a:rPr>
              <a:t>cameras</a:t>
            </a:r>
            <a:r>
              <a:rPr sz="1250" b="0" spc="-95" dirty="0">
                <a:latin typeface="Verdana"/>
                <a:cs typeface="Verdana"/>
              </a:rPr>
              <a:t> </a:t>
            </a:r>
            <a:r>
              <a:rPr sz="1250" b="0" dirty="0">
                <a:latin typeface="Verdana"/>
                <a:cs typeface="Verdana"/>
              </a:rPr>
              <a:t>or</a:t>
            </a:r>
            <a:r>
              <a:rPr sz="1250" b="0" spc="-90" dirty="0">
                <a:latin typeface="Verdana"/>
                <a:cs typeface="Verdana"/>
              </a:rPr>
              <a:t> </a:t>
            </a:r>
            <a:r>
              <a:rPr sz="1250" b="0" dirty="0">
                <a:latin typeface="Verdana"/>
                <a:cs typeface="Verdana"/>
              </a:rPr>
              <a:t>wearable</a:t>
            </a:r>
            <a:r>
              <a:rPr sz="1250" b="0" spc="-95" dirty="0">
                <a:latin typeface="Verdana"/>
                <a:cs typeface="Verdana"/>
              </a:rPr>
              <a:t> </a:t>
            </a:r>
            <a:r>
              <a:rPr sz="1250" b="0" spc="-10" dirty="0">
                <a:latin typeface="Verdana"/>
                <a:cs typeface="Verdana"/>
              </a:rPr>
              <a:t>sensors.</a:t>
            </a:r>
            <a:endParaRPr sz="1250" dirty="0">
              <a:latin typeface="Verdana"/>
              <a:cs typeface="Verdana"/>
            </a:endParaRPr>
          </a:p>
          <a:p>
            <a:pPr>
              <a:lnSpc>
                <a:spcPct val="100000"/>
              </a:lnSpc>
              <a:spcBef>
                <a:spcPts val="105"/>
              </a:spcBef>
            </a:pPr>
            <a:endParaRPr sz="1250" dirty="0">
              <a:latin typeface="Verdana"/>
              <a:cs typeface="Verdana"/>
            </a:endParaRPr>
          </a:p>
          <a:p>
            <a:pPr marL="256540">
              <a:lnSpc>
                <a:spcPct val="100000"/>
              </a:lnSpc>
            </a:pPr>
            <a:r>
              <a:rPr dirty="0"/>
              <a:t>Feature</a:t>
            </a:r>
            <a:r>
              <a:rPr spc="160" dirty="0"/>
              <a:t> </a:t>
            </a:r>
            <a:r>
              <a:rPr spc="-10" dirty="0"/>
              <a:t>Extraction</a:t>
            </a:r>
          </a:p>
          <a:p>
            <a:pPr marL="256540">
              <a:lnSpc>
                <a:spcPct val="100000"/>
              </a:lnSpc>
              <a:spcBef>
                <a:spcPts val="1120"/>
              </a:spcBef>
            </a:pPr>
            <a:r>
              <a:rPr sz="1250" b="0" spc="-35" dirty="0">
                <a:latin typeface="Verdana"/>
                <a:cs typeface="Verdana"/>
              </a:rPr>
              <a:t>Key</a:t>
            </a:r>
            <a:r>
              <a:rPr sz="1250" b="0" spc="-80" dirty="0">
                <a:latin typeface="Verdana"/>
                <a:cs typeface="Verdana"/>
              </a:rPr>
              <a:t> </a:t>
            </a:r>
            <a:r>
              <a:rPr sz="1250" b="0" dirty="0">
                <a:latin typeface="Verdana"/>
                <a:cs typeface="Verdana"/>
              </a:rPr>
              <a:t>gait</a:t>
            </a:r>
            <a:r>
              <a:rPr sz="1250" b="0" spc="-75" dirty="0">
                <a:latin typeface="Verdana"/>
                <a:cs typeface="Verdana"/>
              </a:rPr>
              <a:t> </a:t>
            </a:r>
            <a:r>
              <a:rPr sz="1250" b="0" dirty="0">
                <a:latin typeface="Verdana"/>
                <a:cs typeface="Verdana"/>
              </a:rPr>
              <a:t>parameters</a:t>
            </a:r>
            <a:r>
              <a:rPr sz="1250" b="0" spc="-75" dirty="0">
                <a:latin typeface="Verdana"/>
                <a:cs typeface="Verdana"/>
              </a:rPr>
              <a:t> </a:t>
            </a:r>
            <a:r>
              <a:rPr sz="1250" b="0" spc="-10" dirty="0">
                <a:latin typeface="Verdana"/>
                <a:cs typeface="Verdana"/>
              </a:rPr>
              <a:t>are</a:t>
            </a:r>
            <a:r>
              <a:rPr sz="1250" b="0" spc="-75" dirty="0">
                <a:latin typeface="Verdana"/>
                <a:cs typeface="Verdana"/>
              </a:rPr>
              <a:t> </a:t>
            </a:r>
            <a:r>
              <a:rPr sz="1250" b="0" spc="-10" dirty="0">
                <a:latin typeface="Verdana"/>
                <a:cs typeface="Verdana"/>
              </a:rPr>
              <a:t>identified.</a:t>
            </a:r>
            <a:endParaRPr sz="1250" dirty="0">
              <a:latin typeface="Verdana"/>
              <a:cs typeface="Verdana"/>
            </a:endParaRPr>
          </a:p>
          <a:p>
            <a:pPr>
              <a:lnSpc>
                <a:spcPct val="100000"/>
              </a:lnSpc>
              <a:spcBef>
                <a:spcPts val="105"/>
              </a:spcBef>
            </a:pPr>
            <a:endParaRPr sz="1250" dirty="0">
              <a:latin typeface="Verdana"/>
              <a:cs typeface="Verdana"/>
            </a:endParaRPr>
          </a:p>
          <a:p>
            <a:pPr marR="2330450" algn="ctr">
              <a:lnSpc>
                <a:spcPct val="100000"/>
              </a:lnSpc>
              <a:spcBef>
                <a:spcPts val="5"/>
              </a:spcBef>
            </a:pPr>
            <a:r>
              <a:rPr spc="-10" dirty="0"/>
              <a:t>Classification</a:t>
            </a:r>
          </a:p>
          <a:p>
            <a:pPr marL="501015">
              <a:lnSpc>
                <a:spcPct val="100000"/>
              </a:lnSpc>
              <a:spcBef>
                <a:spcPts val="1045"/>
              </a:spcBef>
            </a:pPr>
            <a:r>
              <a:rPr sz="1250" b="0" spc="10" dirty="0">
                <a:latin typeface="Verdana"/>
                <a:cs typeface="Verdana"/>
              </a:rPr>
              <a:t>Matches</a:t>
            </a:r>
            <a:r>
              <a:rPr sz="1250" b="0" spc="-50" dirty="0">
                <a:latin typeface="Verdana"/>
                <a:cs typeface="Verdana"/>
              </a:rPr>
              <a:t> </a:t>
            </a:r>
            <a:r>
              <a:rPr sz="1250" b="0" spc="10" dirty="0">
                <a:latin typeface="Verdana"/>
                <a:cs typeface="Verdana"/>
              </a:rPr>
              <a:t>gait</a:t>
            </a:r>
            <a:r>
              <a:rPr sz="1250" b="0" spc="-45" dirty="0">
                <a:latin typeface="Verdana"/>
                <a:cs typeface="Verdana"/>
              </a:rPr>
              <a:t> </a:t>
            </a:r>
            <a:r>
              <a:rPr sz="1250" b="0" spc="10" dirty="0">
                <a:latin typeface="Verdana"/>
                <a:cs typeface="Verdana"/>
              </a:rPr>
              <a:t>patterns</a:t>
            </a:r>
            <a:r>
              <a:rPr sz="1250" b="0" spc="-45" dirty="0">
                <a:latin typeface="Verdana"/>
                <a:cs typeface="Verdana"/>
              </a:rPr>
              <a:t> </a:t>
            </a:r>
            <a:r>
              <a:rPr sz="1250" b="0" spc="65" dirty="0">
                <a:latin typeface="Verdana"/>
                <a:cs typeface="Verdana"/>
              </a:rPr>
              <a:t>to</a:t>
            </a:r>
            <a:r>
              <a:rPr sz="1250" b="0" spc="-45" dirty="0">
                <a:latin typeface="Verdana"/>
                <a:cs typeface="Verdana"/>
              </a:rPr>
              <a:t> </a:t>
            </a:r>
            <a:r>
              <a:rPr sz="1250" b="0" spc="10" dirty="0">
                <a:latin typeface="Verdana"/>
                <a:cs typeface="Verdana"/>
              </a:rPr>
              <a:t>known</a:t>
            </a:r>
            <a:r>
              <a:rPr sz="1250" b="0" spc="-45" dirty="0">
                <a:latin typeface="Verdana"/>
                <a:cs typeface="Verdana"/>
              </a:rPr>
              <a:t> </a:t>
            </a:r>
            <a:r>
              <a:rPr sz="1250" b="0" spc="-10" dirty="0">
                <a:latin typeface="Verdana"/>
                <a:cs typeface="Verdana"/>
              </a:rPr>
              <a:t>identities.</a:t>
            </a:r>
            <a:endParaRPr sz="1250" dirty="0">
              <a:latin typeface="Verdana"/>
              <a:cs typeface="Verdana"/>
            </a:endParaRPr>
          </a:p>
          <a:p>
            <a:pPr>
              <a:lnSpc>
                <a:spcPct val="100000"/>
              </a:lnSpc>
              <a:spcBef>
                <a:spcPts val="180"/>
              </a:spcBef>
            </a:pPr>
            <a:endParaRPr sz="1250" dirty="0">
              <a:latin typeface="Verdana"/>
              <a:cs typeface="Verdana"/>
            </a:endParaRPr>
          </a:p>
          <a:p>
            <a:pPr marR="2299970" algn="ctr">
              <a:lnSpc>
                <a:spcPct val="100000"/>
              </a:lnSpc>
            </a:pPr>
            <a:r>
              <a:rPr spc="-10" dirty="0"/>
              <a:t>Accuracy</a:t>
            </a:r>
          </a:p>
          <a:p>
            <a:pPr marL="745490">
              <a:lnSpc>
                <a:spcPct val="100000"/>
              </a:lnSpc>
              <a:spcBef>
                <a:spcPts val="1045"/>
              </a:spcBef>
            </a:pPr>
            <a:r>
              <a:rPr sz="1250" b="0" dirty="0">
                <a:latin typeface="Verdana"/>
                <a:cs typeface="Verdana"/>
              </a:rPr>
              <a:t>Achieves</a:t>
            </a:r>
            <a:r>
              <a:rPr sz="1250" b="0" spc="65" dirty="0">
                <a:latin typeface="Verdana"/>
                <a:cs typeface="Verdana"/>
              </a:rPr>
              <a:t> </a:t>
            </a:r>
            <a:r>
              <a:rPr lang="en-US" sz="1250" b="0" spc="65" dirty="0">
                <a:latin typeface="Verdana"/>
                <a:cs typeface="Verdana"/>
              </a:rPr>
              <a:t>85</a:t>
            </a:r>
            <a:r>
              <a:rPr sz="1250" b="0" spc="75" dirty="0">
                <a:latin typeface="Verdana"/>
                <a:cs typeface="Verdana"/>
              </a:rPr>
              <a:t>-</a:t>
            </a:r>
            <a:r>
              <a:rPr sz="1250" b="0" spc="-100" dirty="0">
                <a:latin typeface="Verdana"/>
                <a:cs typeface="Verdana"/>
              </a:rPr>
              <a:t>95%</a:t>
            </a:r>
            <a:r>
              <a:rPr sz="1250" b="0" spc="70" dirty="0">
                <a:latin typeface="Verdana"/>
                <a:cs typeface="Verdana"/>
              </a:rPr>
              <a:t> </a:t>
            </a:r>
            <a:r>
              <a:rPr sz="1250" b="0" dirty="0">
                <a:latin typeface="Verdana"/>
                <a:cs typeface="Verdana"/>
              </a:rPr>
              <a:t>accuracy</a:t>
            </a:r>
            <a:r>
              <a:rPr sz="1250" b="0" spc="65" dirty="0">
                <a:latin typeface="Verdana"/>
                <a:cs typeface="Verdana"/>
              </a:rPr>
              <a:t> </a:t>
            </a:r>
            <a:r>
              <a:rPr sz="1250" b="0" dirty="0">
                <a:latin typeface="Verdana"/>
                <a:cs typeface="Verdana"/>
              </a:rPr>
              <a:t>in</a:t>
            </a:r>
            <a:r>
              <a:rPr sz="1250" b="0" spc="70" dirty="0">
                <a:latin typeface="Verdana"/>
                <a:cs typeface="Verdana"/>
              </a:rPr>
              <a:t> </a:t>
            </a:r>
            <a:r>
              <a:rPr sz="1250" b="0" dirty="0">
                <a:latin typeface="Verdana"/>
                <a:cs typeface="Verdana"/>
              </a:rPr>
              <a:t>controlled</a:t>
            </a:r>
            <a:r>
              <a:rPr sz="1250" b="0" spc="65" dirty="0">
                <a:latin typeface="Verdana"/>
                <a:cs typeface="Verdana"/>
              </a:rPr>
              <a:t> </a:t>
            </a:r>
            <a:r>
              <a:rPr sz="1250" b="0" spc="-10" dirty="0">
                <a:latin typeface="Verdana"/>
                <a:cs typeface="Verdana"/>
              </a:rPr>
              <a:t>settings.</a:t>
            </a:r>
            <a:endParaRPr sz="125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05FEBE-B33A-54E4-2450-7469E6EBAAA0}"/>
              </a:ext>
            </a:extLst>
          </p:cNvPr>
          <p:cNvSpPr>
            <a:spLocks noGrp="1"/>
          </p:cNvSpPr>
          <p:nvPr>
            <p:ph type="body" idx="1"/>
          </p:nvPr>
        </p:nvSpPr>
        <p:spPr/>
        <p:txBody>
          <a:bodyPr/>
          <a:lstStyle/>
          <a:p>
            <a:endParaRPr lang="en-IN"/>
          </a:p>
        </p:txBody>
      </p:sp>
      <p:sp>
        <p:nvSpPr>
          <p:cNvPr id="4" name="Rectangle 3">
            <a:extLst>
              <a:ext uri="{FF2B5EF4-FFF2-40B4-BE49-F238E27FC236}">
                <a16:creationId xmlns:a16="http://schemas.microsoft.com/office/drawing/2014/main" id="{6BBD71E9-E97B-782F-ED0A-EE9BD010A038}"/>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5" name="TextBox 4">
            <a:extLst>
              <a:ext uri="{FF2B5EF4-FFF2-40B4-BE49-F238E27FC236}">
                <a16:creationId xmlns:a16="http://schemas.microsoft.com/office/drawing/2014/main" id="{FAB9398C-DB6A-0035-94D1-ACD4E323030C}"/>
              </a:ext>
            </a:extLst>
          </p:cNvPr>
          <p:cNvSpPr txBox="1"/>
          <p:nvPr/>
        </p:nvSpPr>
        <p:spPr>
          <a:xfrm>
            <a:off x="706794" y="687747"/>
            <a:ext cx="6097554"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Architecture diagram :-</a:t>
            </a:r>
          </a:p>
        </p:txBody>
      </p:sp>
      <p:pic>
        <p:nvPicPr>
          <p:cNvPr id="6" name="Content Placeholder 6">
            <a:extLst>
              <a:ext uri="{FF2B5EF4-FFF2-40B4-BE49-F238E27FC236}">
                <a16:creationId xmlns:a16="http://schemas.microsoft.com/office/drawing/2014/main" id="{3D47E494-CEDC-9E2C-000B-8C354CB01E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5549" y="1698625"/>
            <a:ext cx="7754087" cy="43434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4760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7735" y="-382"/>
            <a:ext cx="10734040" cy="6440805"/>
          </a:xfrm>
          <a:custGeom>
            <a:avLst/>
            <a:gdLst/>
            <a:ahLst/>
            <a:cxnLst/>
            <a:rect l="l" t="t" r="r" b="b"/>
            <a:pathLst>
              <a:path w="10734040" h="6440805">
                <a:moveTo>
                  <a:pt x="10734040" y="0"/>
                </a:moveTo>
                <a:lnTo>
                  <a:pt x="0" y="0"/>
                </a:lnTo>
                <a:lnTo>
                  <a:pt x="0" y="6440424"/>
                </a:lnTo>
                <a:lnTo>
                  <a:pt x="10734040" y="6440424"/>
                </a:lnTo>
                <a:lnTo>
                  <a:pt x="10734040" y="0"/>
                </a:lnTo>
                <a:close/>
              </a:path>
            </a:pathLst>
          </a:custGeom>
          <a:solidFill>
            <a:srgbClr val="FFFAFA"/>
          </a:solidFill>
        </p:spPr>
        <p:txBody>
          <a:bodyPr wrap="square" lIns="0" tIns="0" rIns="0" bIns="0" rtlCol="0"/>
          <a:lstStyle/>
          <a:p>
            <a:endParaRPr/>
          </a:p>
        </p:txBody>
      </p:sp>
      <p:pic>
        <p:nvPicPr>
          <p:cNvPr id="4" name="object 4"/>
          <p:cNvPicPr/>
          <p:nvPr/>
        </p:nvPicPr>
        <p:blipFill>
          <a:blip r:embed="rId2" cstate="print"/>
          <a:stretch>
            <a:fillRect/>
          </a:stretch>
        </p:blipFill>
        <p:spPr>
          <a:xfrm>
            <a:off x="6708775" y="0"/>
            <a:ext cx="4025264" cy="6440423"/>
          </a:xfrm>
          <a:prstGeom prst="rect">
            <a:avLst/>
          </a:prstGeom>
        </p:spPr>
      </p:pic>
      <p:sp>
        <p:nvSpPr>
          <p:cNvPr id="6" name="object 6"/>
          <p:cNvSpPr txBox="1">
            <a:spLocks noGrp="1"/>
          </p:cNvSpPr>
          <p:nvPr>
            <p:ph type="title"/>
          </p:nvPr>
        </p:nvSpPr>
        <p:spPr>
          <a:xfrm>
            <a:off x="521801" y="398771"/>
            <a:ext cx="3892550" cy="1009650"/>
          </a:xfrm>
          <a:prstGeom prst="rect">
            <a:avLst/>
          </a:prstGeom>
        </p:spPr>
        <p:txBody>
          <a:bodyPr vert="horz" wrap="square" lIns="0" tIns="8255" rIns="0" bIns="0" rtlCol="0">
            <a:spAutoFit/>
          </a:bodyPr>
          <a:lstStyle/>
          <a:p>
            <a:pPr marL="13335" marR="5080" indent="-1270">
              <a:lnSpc>
                <a:spcPts val="3940"/>
              </a:lnSpc>
              <a:spcBef>
                <a:spcPts val="65"/>
              </a:spcBef>
            </a:pPr>
            <a:r>
              <a:rPr sz="3150" dirty="0"/>
              <a:t>Advantages</a:t>
            </a:r>
            <a:r>
              <a:rPr sz="3150" spc="100" dirty="0"/>
              <a:t> </a:t>
            </a:r>
            <a:r>
              <a:rPr sz="3150" dirty="0"/>
              <a:t>of</a:t>
            </a:r>
            <a:r>
              <a:rPr sz="3150" spc="110" dirty="0"/>
              <a:t> </a:t>
            </a:r>
            <a:r>
              <a:rPr sz="3150" spc="-20" dirty="0"/>
              <a:t>Gait </a:t>
            </a:r>
            <a:r>
              <a:rPr sz="3150" spc="-10" dirty="0"/>
              <a:t>Recognition</a:t>
            </a:r>
            <a:endParaRPr sz="3150" dirty="0"/>
          </a:p>
        </p:txBody>
      </p:sp>
      <p:sp>
        <p:nvSpPr>
          <p:cNvPr id="7" name="object 7"/>
          <p:cNvSpPr/>
          <p:nvPr/>
        </p:nvSpPr>
        <p:spPr>
          <a:xfrm>
            <a:off x="536171" y="1724149"/>
            <a:ext cx="383540" cy="297815"/>
          </a:xfrm>
          <a:custGeom>
            <a:avLst/>
            <a:gdLst/>
            <a:ahLst/>
            <a:cxnLst/>
            <a:rect l="l" t="t" r="r" b="b"/>
            <a:pathLst>
              <a:path w="383540" h="297814">
                <a:moveTo>
                  <a:pt x="191731" y="0"/>
                </a:moveTo>
                <a:lnTo>
                  <a:pt x="153518" y="4272"/>
                </a:lnTo>
                <a:lnTo>
                  <a:pt x="89491" y="32886"/>
                </a:lnTo>
                <a:lnTo>
                  <a:pt x="42501" y="75937"/>
                </a:lnTo>
                <a:lnTo>
                  <a:pt x="11602" y="121000"/>
                </a:lnTo>
                <a:lnTo>
                  <a:pt x="0" y="145792"/>
                </a:lnTo>
                <a:lnTo>
                  <a:pt x="0" y="151636"/>
                </a:lnTo>
                <a:lnTo>
                  <a:pt x="25059" y="198484"/>
                </a:lnTo>
                <a:lnTo>
                  <a:pt x="63863" y="243913"/>
                </a:lnTo>
                <a:lnTo>
                  <a:pt x="119407" y="281579"/>
                </a:lnTo>
                <a:lnTo>
                  <a:pt x="191731" y="297428"/>
                </a:lnTo>
                <a:lnTo>
                  <a:pt x="229943" y="293157"/>
                </a:lnTo>
                <a:lnTo>
                  <a:pt x="264053" y="281579"/>
                </a:lnTo>
                <a:lnTo>
                  <a:pt x="273524" y="276186"/>
                </a:lnTo>
                <a:lnTo>
                  <a:pt x="191731" y="276186"/>
                </a:lnTo>
                <a:lnTo>
                  <a:pt x="158319" y="272451"/>
                </a:lnTo>
                <a:lnTo>
                  <a:pt x="101555" y="247053"/>
                </a:lnTo>
                <a:lnTo>
                  <a:pt x="58670" y="207717"/>
                </a:lnTo>
                <a:lnTo>
                  <a:pt x="30314" y="166388"/>
                </a:lnTo>
                <a:lnTo>
                  <a:pt x="21775" y="148714"/>
                </a:lnTo>
                <a:lnTo>
                  <a:pt x="30314" y="131039"/>
                </a:lnTo>
                <a:lnTo>
                  <a:pt x="42537" y="111037"/>
                </a:lnTo>
                <a:lnTo>
                  <a:pt x="42637" y="110875"/>
                </a:lnTo>
                <a:lnTo>
                  <a:pt x="78338" y="69055"/>
                </a:lnTo>
                <a:lnTo>
                  <a:pt x="128238" y="35194"/>
                </a:lnTo>
                <a:lnTo>
                  <a:pt x="191731" y="21253"/>
                </a:lnTo>
                <a:lnTo>
                  <a:pt x="273537" y="21253"/>
                </a:lnTo>
                <a:lnTo>
                  <a:pt x="264053" y="15853"/>
                </a:lnTo>
                <a:lnTo>
                  <a:pt x="229943" y="4272"/>
                </a:lnTo>
                <a:lnTo>
                  <a:pt x="191731" y="0"/>
                </a:lnTo>
                <a:close/>
              </a:path>
              <a:path w="383540" h="297814">
                <a:moveTo>
                  <a:pt x="273537" y="21253"/>
                </a:moveTo>
                <a:lnTo>
                  <a:pt x="191731" y="21253"/>
                </a:lnTo>
                <a:lnTo>
                  <a:pt x="225142" y="24987"/>
                </a:lnTo>
                <a:lnTo>
                  <a:pt x="255223" y="35194"/>
                </a:lnTo>
                <a:lnTo>
                  <a:pt x="305123" y="69055"/>
                </a:lnTo>
                <a:lnTo>
                  <a:pt x="340824" y="110875"/>
                </a:lnTo>
                <a:lnTo>
                  <a:pt x="361687" y="148714"/>
                </a:lnTo>
                <a:lnTo>
                  <a:pt x="353148" y="166388"/>
                </a:lnTo>
                <a:lnTo>
                  <a:pt x="340924" y="186390"/>
                </a:lnTo>
                <a:lnTo>
                  <a:pt x="340824" y="186554"/>
                </a:lnTo>
                <a:lnTo>
                  <a:pt x="305123" y="228384"/>
                </a:lnTo>
                <a:lnTo>
                  <a:pt x="255223" y="262241"/>
                </a:lnTo>
                <a:lnTo>
                  <a:pt x="191731" y="276186"/>
                </a:lnTo>
                <a:lnTo>
                  <a:pt x="273524" y="276186"/>
                </a:lnTo>
                <a:lnTo>
                  <a:pt x="319594" y="243913"/>
                </a:lnTo>
                <a:lnTo>
                  <a:pt x="358387" y="198484"/>
                </a:lnTo>
                <a:lnTo>
                  <a:pt x="381256" y="157050"/>
                </a:lnTo>
                <a:lnTo>
                  <a:pt x="383527" y="151636"/>
                </a:lnTo>
                <a:lnTo>
                  <a:pt x="383527" y="145792"/>
                </a:lnTo>
                <a:lnTo>
                  <a:pt x="358407" y="98948"/>
                </a:lnTo>
                <a:lnTo>
                  <a:pt x="319594" y="53515"/>
                </a:lnTo>
                <a:lnTo>
                  <a:pt x="293968" y="32886"/>
                </a:lnTo>
                <a:lnTo>
                  <a:pt x="273537" y="21253"/>
                </a:lnTo>
                <a:close/>
              </a:path>
              <a:path w="383540" h="297814">
                <a:moveTo>
                  <a:pt x="197311" y="63736"/>
                </a:moveTo>
                <a:lnTo>
                  <a:pt x="186149" y="63736"/>
                </a:lnTo>
                <a:lnTo>
                  <a:pt x="180624" y="64284"/>
                </a:lnTo>
                <a:lnTo>
                  <a:pt x="139882" y="81161"/>
                </a:lnTo>
                <a:lnTo>
                  <a:pt x="115444" y="110875"/>
                </a:lnTo>
                <a:lnTo>
                  <a:pt x="115357" y="111037"/>
                </a:lnTo>
                <a:lnTo>
                  <a:pt x="111085" y="121354"/>
                </a:lnTo>
                <a:lnTo>
                  <a:pt x="109474" y="126661"/>
                </a:lnTo>
                <a:lnTo>
                  <a:pt x="107298" y="137610"/>
                </a:lnTo>
                <a:lnTo>
                  <a:pt x="106753" y="143132"/>
                </a:lnTo>
                <a:lnTo>
                  <a:pt x="106753" y="154295"/>
                </a:lnTo>
                <a:lnTo>
                  <a:pt x="117976" y="191292"/>
                </a:lnTo>
                <a:lnTo>
                  <a:pt x="149157" y="222468"/>
                </a:lnTo>
                <a:lnTo>
                  <a:pt x="186149" y="233691"/>
                </a:lnTo>
                <a:lnTo>
                  <a:pt x="197311" y="233691"/>
                </a:lnTo>
                <a:lnTo>
                  <a:pt x="234303" y="222468"/>
                </a:lnTo>
                <a:lnTo>
                  <a:pt x="248173" y="212450"/>
                </a:lnTo>
                <a:lnTo>
                  <a:pt x="187547" y="212450"/>
                </a:lnTo>
                <a:lnTo>
                  <a:pt x="183400" y="212044"/>
                </a:lnTo>
                <a:lnTo>
                  <a:pt x="143707" y="190827"/>
                </a:lnTo>
                <a:lnTo>
                  <a:pt x="127997" y="152900"/>
                </a:lnTo>
                <a:lnTo>
                  <a:pt x="127997" y="144527"/>
                </a:lnTo>
                <a:lnTo>
                  <a:pt x="128392" y="140544"/>
                </a:lnTo>
                <a:lnTo>
                  <a:pt x="128407" y="140389"/>
                </a:lnTo>
                <a:lnTo>
                  <a:pt x="149624" y="100697"/>
                </a:lnTo>
                <a:lnTo>
                  <a:pt x="187547" y="84977"/>
                </a:lnTo>
                <a:lnTo>
                  <a:pt x="248173" y="84977"/>
                </a:lnTo>
                <a:lnTo>
                  <a:pt x="247875" y="84679"/>
                </a:lnTo>
                <a:lnTo>
                  <a:pt x="213781" y="66455"/>
                </a:lnTo>
                <a:lnTo>
                  <a:pt x="202837" y="64284"/>
                </a:lnTo>
                <a:lnTo>
                  <a:pt x="197311" y="63736"/>
                </a:lnTo>
                <a:close/>
              </a:path>
              <a:path w="383540" h="297814">
                <a:moveTo>
                  <a:pt x="248173" y="84977"/>
                </a:moveTo>
                <a:lnTo>
                  <a:pt x="195914" y="84977"/>
                </a:lnTo>
                <a:lnTo>
                  <a:pt x="200061" y="85395"/>
                </a:lnTo>
                <a:lnTo>
                  <a:pt x="208270" y="87029"/>
                </a:lnTo>
                <a:lnTo>
                  <a:pt x="242396" y="109833"/>
                </a:lnTo>
                <a:lnTo>
                  <a:pt x="255464" y="144527"/>
                </a:lnTo>
                <a:lnTo>
                  <a:pt x="255464" y="152900"/>
                </a:lnTo>
                <a:lnTo>
                  <a:pt x="239754" y="190827"/>
                </a:lnTo>
                <a:lnTo>
                  <a:pt x="200061" y="212044"/>
                </a:lnTo>
                <a:lnTo>
                  <a:pt x="195914" y="212450"/>
                </a:lnTo>
                <a:lnTo>
                  <a:pt x="248173" y="212450"/>
                </a:lnTo>
                <a:lnTo>
                  <a:pt x="272376" y="176085"/>
                </a:lnTo>
                <a:lnTo>
                  <a:pt x="276709" y="154295"/>
                </a:lnTo>
                <a:lnTo>
                  <a:pt x="276709" y="143132"/>
                </a:lnTo>
                <a:lnTo>
                  <a:pt x="265485" y="106147"/>
                </a:lnTo>
                <a:lnTo>
                  <a:pt x="255762" y="92575"/>
                </a:lnTo>
                <a:lnTo>
                  <a:pt x="248173" y="84977"/>
                </a:lnTo>
                <a:close/>
              </a:path>
            </a:pathLst>
          </a:custGeom>
          <a:solidFill>
            <a:srgbClr val="1A2D7A"/>
          </a:solidFill>
        </p:spPr>
        <p:txBody>
          <a:bodyPr wrap="square" lIns="0" tIns="0" rIns="0" bIns="0" rtlCol="0"/>
          <a:lstStyle/>
          <a:p>
            <a:endParaRPr/>
          </a:p>
        </p:txBody>
      </p:sp>
      <p:sp>
        <p:nvSpPr>
          <p:cNvPr id="8" name="object 8"/>
          <p:cNvSpPr txBox="1"/>
          <p:nvPr/>
        </p:nvSpPr>
        <p:spPr>
          <a:xfrm>
            <a:off x="1057908" y="1727108"/>
            <a:ext cx="915669" cy="2055495"/>
          </a:xfrm>
          <a:prstGeom prst="rect">
            <a:avLst/>
          </a:prstGeom>
        </p:spPr>
        <p:txBody>
          <a:bodyPr vert="horz" wrap="square" lIns="0" tIns="2540" rIns="0" bIns="0" rtlCol="0">
            <a:spAutoFit/>
          </a:bodyPr>
          <a:lstStyle/>
          <a:p>
            <a:pPr marL="12700" marR="5080">
              <a:lnSpc>
                <a:spcPct val="106000"/>
              </a:lnSpc>
              <a:spcBef>
                <a:spcPts val="20"/>
              </a:spcBef>
            </a:pPr>
            <a:r>
              <a:rPr sz="1550" b="1" spc="-20" dirty="0">
                <a:solidFill>
                  <a:srgbClr val="3B3434"/>
                </a:solidFill>
                <a:latin typeface="Tahoma"/>
                <a:cs typeface="Tahoma"/>
              </a:rPr>
              <a:t>Non- </a:t>
            </a:r>
            <a:r>
              <a:rPr sz="1550" b="1" spc="-25" dirty="0">
                <a:solidFill>
                  <a:srgbClr val="3B3434"/>
                </a:solidFill>
                <a:latin typeface="Tahoma"/>
                <a:cs typeface="Tahoma"/>
              </a:rPr>
              <a:t>Intrusive</a:t>
            </a:r>
            <a:endParaRPr sz="1550" dirty="0">
              <a:latin typeface="Tahoma"/>
              <a:cs typeface="Tahoma"/>
            </a:endParaRPr>
          </a:p>
          <a:p>
            <a:pPr marL="12700" marR="92710">
              <a:lnSpc>
                <a:spcPct val="134000"/>
              </a:lnSpc>
              <a:spcBef>
                <a:spcPts val="540"/>
              </a:spcBef>
            </a:pPr>
            <a:r>
              <a:rPr sz="1200" spc="-20" dirty="0">
                <a:solidFill>
                  <a:srgbClr val="3B3434"/>
                </a:solidFill>
                <a:latin typeface="Verdana"/>
                <a:cs typeface="Verdana"/>
              </a:rPr>
              <a:t>Data</a:t>
            </a:r>
            <a:r>
              <a:rPr sz="1200" spc="-114" dirty="0">
                <a:solidFill>
                  <a:srgbClr val="3B3434"/>
                </a:solidFill>
                <a:latin typeface="Verdana"/>
                <a:cs typeface="Verdana"/>
              </a:rPr>
              <a:t> </a:t>
            </a:r>
            <a:r>
              <a:rPr sz="1200" spc="-25" dirty="0">
                <a:solidFill>
                  <a:srgbClr val="3B3434"/>
                </a:solidFill>
                <a:latin typeface="Verdana"/>
                <a:cs typeface="Verdana"/>
              </a:rPr>
              <a:t>is </a:t>
            </a:r>
            <a:r>
              <a:rPr sz="1200" spc="-10" dirty="0">
                <a:solidFill>
                  <a:srgbClr val="3B3434"/>
                </a:solidFill>
                <a:latin typeface="Verdana"/>
                <a:cs typeface="Verdana"/>
              </a:rPr>
              <a:t>captured passively without disturbing users.</a:t>
            </a:r>
            <a:endParaRPr sz="1200" dirty="0">
              <a:latin typeface="Verdana"/>
              <a:cs typeface="Verdana"/>
            </a:endParaRPr>
          </a:p>
        </p:txBody>
      </p:sp>
      <p:sp>
        <p:nvSpPr>
          <p:cNvPr id="9" name="object 9"/>
          <p:cNvSpPr/>
          <p:nvPr/>
        </p:nvSpPr>
        <p:spPr>
          <a:xfrm>
            <a:off x="2353617" y="1767368"/>
            <a:ext cx="334645" cy="382905"/>
          </a:xfrm>
          <a:custGeom>
            <a:avLst/>
            <a:gdLst/>
            <a:ahLst/>
            <a:cxnLst/>
            <a:rect l="l" t="t" r="r" b="b"/>
            <a:pathLst>
              <a:path w="334644" h="382905">
                <a:moveTo>
                  <a:pt x="274851" y="143394"/>
                </a:moveTo>
                <a:lnTo>
                  <a:pt x="59752" y="143394"/>
                </a:lnTo>
                <a:lnTo>
                  <a:pt x="36489" y="148088"/>
                </a:lnTo>
                <a:lnTo>
                  <a:pt x="17496" y="160891"/>
                </a:lnTo>
                <a:lnTo>
                  <a:pt x="4693" y="179883"/>
                </a:lnTo>
                <a:lnTo>
                  <a:pt x="0" y="203147"/>
                </a:lnTo>
                <a:lnTo>
                  <a:pt x="0" y="322653"/>
                </a:lnTo>
                <a:lnTo>
                  <a:pt x="4693" y="345915"/>
                </a:lnTo>
                <a:lnTo>
                  <a:pt x="17496" y="364903"/>
                </a:lnTo>
                <a:lnTo>
                  <a:pt x="36489" y="377702"/>
                </a:lnTo>
                <a:lnTo>
                  <a:pt x="59752" y="382394"/>
                </a:lnTo>
                <a:lnTo>
                  <a:pt x="274851" y="382394"/>
                </a:lnTo>
                <a:lnTo>
                  <a:pt x="298114" y="377702"/>
                </a:lnTo>
                <a:lnTo>
                  <a:pt x="317107" y="364903"/>
                </a:lnTo>
                <a:lnTo>
                  <a:pt x="321421" y="358505"/>
                </a:lnTo>
                <a:lnTo>
                  <a:pt x="59752" y="358505"/>
                </a:lnTo>
                <a:lnTo>
                  <a:pt x="45798" y="355685"/>
                </a:lnTo>
                <a:lnTo>
                  <a:pt x="34402" y="347999"/>
                </a:lnTo>
                <a:lnTo>
                  <a:pt x="26718" y="336602"/>
                </a:lnTo>
                <a:lnTo>
                  <a:pt x="23901" y="322653"/>
                </a:lnTo>
                <a:lnTo>
                  <a:pt x="23901" y="203147"/>
                </a:lnTo>
                <a:lnTo>
                  <a:pt x="26718" y="189198"/>
                </a:lnTo>
                <a:lnTo>
                  <a:pt x="34402" y="177801"/>
                </a:lnTo>
                <a:lnTo>
                  <a:pt x="45798" y="170115"/>
                </a:lnTo>
                <a:lnTo>
                  <a:pt x="59752" y="167295"/>
                </a:lnTo>
                <a:lnTo>
                  <a:pt x="321424" y="167295"/>
                </a:lnTo>
                <a:lnTo>
                  <a:pt x="317107" y="160891"/>
                </a:lnTo>
                <a:lnTo>
                  <a:pt x="298114" y="148088"/>
                </a:lnTo>
                <a:lnTo>
                  <a:pt x="274851" y="143394"/>
                </a:lnTo>
                <a:close/>
              </a:path>
              <a:path w="334644" h="382905">
                <a:moveTo>
                  <a:pt x="321424" y="167295"/>
                </a:moveTo>
                <a:lnTo>
                  <a:pt x="274851" y="167295"/>
                </a:lnTo>
                <a:lnTo>
                  <a:pt x="288800" y="170115"/>
                </a:lnTo>
                <a:lnTo>
                  <a:pt x="300196" y="177801"/>
                </a:lnTo>
                <a:lnTo>
                  <a:pt x="307883" y="189198"/>
                </a:lnTo>
                <a:lnTo>
                  <a:pt x="310702" y="203147"/>
                </a:lnTo>
                <a:lnTo>
                  <a:pt x="310702" y="322653"/>
                </a:lnTo>
                <a:lnTo>
                  <a:pt x="307883" y="336602"/>
                </a:lnTo>
                <a:lnTo>
                  <a:pt x="300196" y="347999"/>
                </a:lnTo>
                <a:lnTo>
                  <a:pt x="288800" y="355685"/>
                </a:lnTo>
                <a:lnTo>
                  <a:pt x="274851" y="358505"/>
                </a:lnTo>
                <a:lnTo>
                  <a:pt x="321421" y="358505"/>
                </a:lnTo>
                <a:lnTo>
                  <a:pt x="329909" y="345915"/>
                </a:lnTo>
                <a:lnTo>
                  <a:pt x="334603" y="322653"/>
                </a:lnTo>
                <a:lnTo>
                  <a:pt x="334603" y="203147"/>
                </a:lnTo>
                <a:lnTo>
                  <a:pt x="329909" y="179883"/>
                </a:lnTo>
                <a:lnTo>
                  <a:pt x="321424" y="167295"/>
                </a:lnTo>
                <a:close/>
              </a:path>
              <a:path w="334644" h="382905">
                <a:moveTo>
                  <a:pt x="167295" y="0"/>
                </a:moveTo>
                <a:lnTo>
                  <a:pt x="130084" y="7511"/>
                </a:lnTo>
                <a:lnTo>
                  <a:pt x="99699" y="27997"/>
                </a:lnTo>
                <a:lnTo>
                  <a:pt x="79214" y="58386"/>
                </a:lnTo>
                <a:lnTo>
                  <a:pt x="71703" y="95604"/>
                </a:lnTo>
                <a:lnTo>
                  <a:pt x="71703" y="143394"/>
                </a:lnTo>
                <a:lnTo>
                  <a:pt x="95604" y="143394"/>
                </a:lnTo>
                <a:lnTo>
                  <a:pt x="95604" y="95604"/>
                </a:lnTo>
                <a:lnTo>
                  <a:pt x="101239" y="67696"/>
                </a:lnTo>
                <a:lnTo>
                  <a:pt x="116605" y="44904"/>
                </a:lnTo>
                <a:lnTo>
                  <a:pt x="139394" y="29536"/>
                </a:lnTo>
                <a:lnTo>
                  <a:pt x="167295" y="23901"/>
                </a:lnTo>
                <a:lnTo>
                  <a:pt x="228825" y="23901"/>
                </a:lnTo>
                <a:lnTo>
                  <a:pt x="204514" y="7511"/>
                </a:lnTo>
                <a:lnTo>
                  <a:pt x="167295" y="0"/>
                </a:lnTo>
                <a:close/>
              </a:path>
              <a:path w="334644" h="382905">
                <a:moveTo>
                  <a:pt x="228825" y="23901"/>
                </a:moveTo>
                <a:lnTo>
                  <a:pt x="167295" y="23901"/>
                </a:lnTo>
                <a:lnTo>
                  <a:pt x="195199" y="29536"/>
                </a:lnTo>
                <a:lnTo>
                  <a:pt x="217991" y="44904"/>
                </a:lnTo>
                <a:lnTo>
                  <a:pt x="233362" y="67696"/>
                </a:lnTo>
                <a:lnTo>
                  <a:pt x="238999" y="95604"/>
                </a:lnTo>
                <a:lnTo>
                  <a:pt x="238999" y="143394"/>
                </a:lnTo>
                <a:lnTo>
                  <a:pt x="262900" y="143394"/>
                </a:lnTo>
                <a:lnTo>
                  <a:pt x="262900" y="95604"/>
                </a:lnTo>
                <a:lnTo>
                  <a:pt x="255388" y="58386"/>
                </a:lnTo>
                <a:lnTo>
                  <a:pt x="234902" y="27997"/>
                </a:lnTo>
                <a:lnTo>
                  <a:pt x="228825" y="23901"/>
                </a:lnTo>
                <a:close/>
              </a:path>
            </a:pathLst>
          </a:custGeom>
          <a:solidFill>
            <a:srgbClr val="1A2D7A"/>
          </a:solidFill>
        </p:spPr>
        <p:txBody>
          <a:bodyPr wrap="square" lIns="0" tIns="0" rIns="0" bIns="0" rtlCol="0"/>
          <a:lstStyle/>
          <a:p>
            <a:endParaRPr/>
          </a:p>
        </p:txBody>
      </p:sp>
      <p:sp>
        <p:nvSpPr>
          <p:cNvPr id="10" name="object 10"/>
          <p:cNvSpPr txBox="1"/>
          <p:nvPr/>
        </p:nvSpPr>
        <p:spPr>
          <a:xfrm>
            <a:off x="2895917" y="1681666"/>
            <a:ext cx="1565480" cy="2581348"/>
          </a:xfrm>
          <a:prstGeom prst="rect">
            <a:avLst/>
          </a:prstGeom>
        </p:spPr>
        <p:txBody>
          <a:bodyPr vert="horz" wrap="square" lIns="0" tIns="2540" rIns="0" bIns="0" rtlCol="0">
            <a:spAutoFit/>
          </a:bodyPr>
          <a:lstStyle/>
          <a:p>
            <a:pPr>
              <a:buNone/>
            </a:pPr>
            <a:r>
              <a:rPr lang="en-US" sz="1550" b="1" dirty="0">
                <a:latin typeface="Verdana" panose="020B0604030504040204" pitchFamily="34" charset="0"/>
                <a:ea typeface="Verdana" panose="020B0604030504040204" pitchFamily="34" charset="0"/>
              </a:rPr>
              <a:t>Useful in Forensics and Crime Investigation</a:t>
            </a:r>
          </a:p>
          <a:p>
            <a:pPr>
              <a:lnSpc>
                <a:spcPct val="150000"/>
              </a:lnSpc>
            </a:pPr>
            <a:r>
              <a:rPr lang="en-US" sz="1200" dirty="0">
                <a:latin typeface="Verdana" panose="020B0604030504040204" pitchFamily="34" charset="0"/>
                <a:ea typeface="Verdana" panose="020B0604030504040204" pitchFamily="34" charset="0"/>
              </a:rPr>
              <a:t>Can help identify suspects based on recorded footage where other biometrics are not visible.</a:t>
            </a:r>
          </a:p>
        </p:txBody>
      </p:sp>
      <p:sp>
        <p:nvSpPr>
          <p:cNvPr id="11" name="object 11"/>
          <p:cNvSpPr/>
          <p:nvPr/>
        </p:nvSpPr>
        <p:spPr>
          <a:xfrm>
            <a:off x="4818966" y="1758121"/>
            <a:ext cx="382905" cy="229870"/>
          </a:xfrm>
          <a:custGeom>
            <a:avLst/>
            <a:gdLst/>
            <a:ahLst/>
            <a:cxnLst/>
            <a:rect l="l" t="t" r="r" b="b"/>
            <a:pathLst>
              <a:path w="382904" h="229869">
                <a:moveTo>
                  <a:pt x="344157" y="0"/>
                </a:moveTo>
                <a:lnTo>
                  <a:pt x="38237" y="0"/>
                </a:lnTo>
                <a:lnTo>
                  <a:pt x="23366" y="3009"/>
                </a:lnTo>
                <a:lnTo>
                  <a:pt x="11211" y="11212"/>
                </a:lnTo>
                <a:lnTo>
                  <a:pt x="3009" y="23371"/>
                </a:lnTo>
                <a:lnTo>
                  <a:pt x="0" y="38248"/>
                </a:lnTo>
                <a:lnTo>
                  <a:pt x="0" y="191209"/>
                </a:lnTo>
                <a:lnTo>
                  <a:pt x="3009" y="206079"/>
                </a:lnTo>
                <a:lnTo>
                  <a:pt x="11211" y="218234"/>
                </a:lnTo>
                <a:lnTo>
                  <a:pt x="23366" y="226436"/>
                </a:lnTo>
                <a:lnTo>
                  <a:pt x="38237" y="229446"/>
                </a:lnTo>
                <a:lnTo>
                  <a:pt x="344157" y="229446"/>
                </a:lnTo>
                <a:lnTo>
                  <a:pt x="359034" y="226436"/>
                </a:lnTo>
                <a:lnTo>
                  <a:pt x="371193" y="218234"/>
                </a:lnTo>
                <a:lnTo>
                  <a:pt x="376529" y="210327"/>
                </a:lnTo>
                <a:lnTo>
                  <a:pt x="38237" y="210327"/>
                </a:lnTo>
                <a:lnTo>
                  <a:pt x="30791" y="208826"/>
                </a:lnTo>
                <a:lnTo>
                  <a:pt x="24715" y="204730"/>
                </a:lnTo>
                <a:lnTo>
                  <a:pt x="20619" y="198654"/>
                </a:lnTo>
                <a:lnTo>
                  <a:pt x="19118" y="191209"/>
                </a:lnTo>
                <a:lnTo>
                  <a:pt x="19118" y="38248"/>
                </a:lnTo>
                <a:lnTo>
                  <a:pt x="20619" y="30798"/>
                </a:lnTo>
                <a:lnTo>
                  <a:pt x="24715" y="24722"/>
                </a:lnTo>
                <a:lnTo>
                  <a:pt x="30791" y="20630"/>
                </a:lnTo>
                <a:lnTo>
                  <a:pt x="38237" y="19130"/>
                </a:lnTo>
                <a:lnTo>
                  <a:pt x="376535" y="19130"/>
                </a:lnTo>
                <a:lnTo>
                  <a:pt x="371193" y="11212"/>
                </a:lnTo>
                <a:lnTo>
                  <a:pt x="359034" y="3009"/>
                </a:lnTo>
                <a:lnTo>
                  <a:pt x="344157" y="0"/>
                </a:lnTo>
                <a:close/>
              </a:path>
              <a:path w="382904" h="229869">
                <a:moveTo>
                  <a:pt x="376535" y="19130"/>
                </a:moveTo>
                <a:lnTo>
                  <a:pt x="344157" y="19130"/>
                </a:lnTo>
                <a:lnTo>
                  <a:pt x="351607" y="20630"/>
                </a:lnTo>
                <a:lnTo>
                  <a:pt x="357683" y="24722"/>
                </a:lnTo>
                <a:lnTo>
                  <a:pt x="361776" y="30798"/>
                </a:lnTo>
                <a:lnTo>
                  <a:pt x="363275" y="38248"/>
                </a:lnTo>
                <a:lnTo>
                  <a:pt x="363275" y="191209"/>
                </a:lnTo>
                <a:lnTo>
                  <a:pt x="361776" y="198654"/>
                </a:lnTo>
                <a:lnTo>
                  <a:pt x="357683" y="204730"/>
                </a:lnTo>
                <a:lnTo>
                  <a:pt x="351607" y="208826"/>
                </a:lnTo>
                <a:lnTo>
                  <a:pt x="344157" y="210327"/>
                </a:lnTo>
                <a:lnTo>
                  <a:pt x="376529" y="210327"/>
                </a:lnTo>
                <a:lnTo>
                  <a:pt x="379396" y="206079"/>
                </a:lnTo>
                <a:lnTo>
                  <a:pt x="382406" y="191209"/>
                </a:lnTo>
                <a:lnTo>
                  <a:pt x="382406" y="38248"/>
                </a:lnTo>
                <a:lnTo>
                  <a:pt x="379396" y="23371"/>
                </a:lnTo>
                <a:lnTo>
                  <a:pt x="376535" y="19130"/>
                </a:lnTo>
                <a:close/>
              </a:path>
              <a:path w="382904" h="229869">
                <a:moveTo>
                  <a:pt x="206022" y="172090"/>
                </a:moveTo>
                <a:lnTo>
                  <a:pt x="42542" y="172090"/>
                </a:lnTo>
                <a:lnTo>
                  <a:pt x="38237" y="176384"/>
                </a:lnTo>
                <a:lnTo>
                  <a:pt x="38237" y="186903"/>
                </a:lnTo>
                <a:lnTo>
                  <a:pt x="42542" y="191209"/>
                </a:lnTo>
                <a:lnTo>
                  <a:pt x="206022" y="191209"/>
                </a:lnTo>
                <a:lnTo>
                  <a:pt x="210315" y="186903"/>
                </a:lnTo>
                <a:lnTo>
                  <a:pt x="210315" y="176384"/>
                </a:lnTo>
                <a:lnTo>
                  <a:pt x="206022" y="172090"/>
                </a:lnTo>
                <a:close/>
              </a:path>
              <a:path w="382904" h="229869">
                <a:moveTo>
                  <a:pt x="339863" y="172090"/>
                </a:moveTo>
                <a:lnTo>
                  <a:pt x="233739" y="172090"/>
                </a:lnTo>
                <a:lnTo>
                  <a:pt x="229446" y="176384"/>
                </a:lnTo>
                <a:lnTo>
                  <a:pt x="229446" y="186903"/>
                </a:lnTo>
                <a:lnTo>
                  <a:pt x="233739" y="191209"/>
                </a:lnTo>
                <a:lnTo>
                  <a:pt x="339863" y="191209"/>
                </a:lnTo>
                <a:lnTo>
                  <a:pt x="344157" y="186903"/>
                </a:lnTo>
                <a:lnTo>
                  <a:pt x="344157" y="176384"/>
                </a:lnTo>
                <a:lnTo>
                  <a:pt x="339863" y="172090"/>
                </a:lnTo>
                <a:close/>
              </a:path>
              <a:path w="382904" h="229869">
                <a:moveTo>
                  <a:pt x="50438" y="133841"/>
                </a:moveTo>
                <a:lnTo>
                  <a:pt x="45154" y="133841"/>
                </a:lnTo>
                <a:lnTo>
                  <a:pt x="42912" y="134771"/>
                </a:lnTo>
                <a:lnTo>
                  <a:pt x="39167" y="138516"/>
                </a:lnTo>
                <a:lnTo>
                  <a:pt x="38237" y="140759"/>
                </a:lnTo>
                <a:lnTo>
                  <a:pt x="38237" y="146042"/>
                </a:lnTo>
                <a:lnTo>
                  <a:pt x="39167" y="148296"/>
                </a:lnTo>
                <a:lnTo>
                  <a:pt x="42912" y="152029"/>
                </a:lnTo>
                <a:lnTo>
                  <a:pt x="45154" y="152960"/>
                </a:lnTo>
                <a:lnTo>
                  <a:pt x="50438" y="152960"/>
                </a:lnTo>
                <a:lnTo>
                  <a:pt x="52692" y="152029"/>
                </a:lnTo>
                <a:lnTo>
                  <a:pt x="56425" y="148296"/>
                </a:lnTo>
                <a:lnTo>
                  <a:pt x="57355" y="146042"/>
                </a:lnTo>
                <a:lnTo>
                  <a:pt x="57355" y="140759"/>
                </a:lnTo>
                <a:lnTo>
                  <a:pt x="56425" y="138516"/>
                </a:lnTo>
                <a:lnTo>
                  <a:pt x="52692" y="134771"/>
                </a:lnTo>
                <a:lnTo>
                  <a:pt x="50438" y="133841"/>
                </a:lnTo>
                <a:close/>
              </a:path>
              <a:path w="382904" h="229869">
                <a:moveTo>
                  <a:pt x="88687" y="133841"/>
                </a:moveTo>
                <a:lnTo>
                  <a:pt x="83403" y="133841"/>
                </a:lnTo>
                <a:lnTo>
                  <a:pt x="81149" y="134771"/>
                </a:lnTo>
                <a:lnTo>
                  <a:pt x="77416" y="138516"/>
                </a:lnTo>
                <a:lnTo>
                  <a:pt x="76485" y="140759"/>
                </a:lnTo>
                <a:lnTo>
                  <a:pt x="76485" y="146042"/>
                </a:lnTo>
                <a:lnTo>
                  <a:pt x="77416" y="148296"/>
                </a:lnTo>
                <a:lnTo>
                  <a:pt x="81149" y="152029"/>
                </a:lnTo>
                <a:lnTo>
                  <a:pt x="83403" y="152960"/>
                </a:lnTo>
                <a:lnTo>
                  <a:pt x="88687" y="152960"/>
                </a:lnTo>
                <a:lnTo>
                  <a:pt x="90929" y="152029"/>
                </a:lnTo>
                <a:lnTo>
                  <a:pt x="94674" y="148296"/>
                </a:lnTo>
                <a:lnTo>
                  <a:pt x="95604" y="146042"/>
                </a:lnTo>
                <a:lnTo>
                  <a:pt x="95604" y="140759"/>
                </a:lnTo>
                <a:lnTo>
                  <a:pt x="94674" y="138516"/>
                </a:lnTo>
                <a:lnTo>
                  <a:pt x="90929" y="134771"/>
                </a:lnTo>
                <a:lnTo>
                  <a:pt x="88687" y="133841"/>
                </a:lnTo>
                <a:close/>
              </a:path>
              <a:path w="382904" h="229869">
                <a:moveTo>
                  <a:pt x="126924" y="133841"/>
                </a:moveTo>
                <a:lnTo>
                  <a:pt x="121640" y="133841"/>
                </a:lnTo>
                <a:lnTo>
                  <a:pt x="119386" y="134771"/>
                </a:lnTo>
                <a:lnTo>
                  <a:pt x="115653" y="138516"/>
                </a:lnTo>
                <a:lnTo>
                  <a:pt x="114723" y="140759"/>
                </a:lnTo>
                <a:lnTo>
                  <a:pt x="114723" y="146042"/>
                </a:lnTo>
                <a:lnTo>
                  <a:pt x="115653" y="148296"/>
                </a:lnTo>
                <a:lnTo>
                  <a:pt x="119386" y="152029"/>
                </a:lnTo>
                <a:lnTo>
                  <a:pt x="121640" y="152960"/>
                </a:lnTo>
                <a:lnTo>
                  <a:pt x="126924" y="152960"/>
                </a:lnTo>
                <a:lnTo>
                  <a:pt x="129166" y="152029"/>
                </a:lnTo>
                <a:lnTo>
                  <a:pt x="132911" y="148296"/>
                </a:lnTo>
                <a:lnTo>
                  <a:pt x="133841" y="146042"/>
                </a:lnTo>
                <a:lnTo>
                  <a:pt x="133841" y="140759"/>
                </a:lnTo>
                <a:lnTo>
                  <a:pt x="132911" y="138516"/>
                </a:lnTo>
                <a:lnTo>
                  <a:pt x="129166" y="134771"/>
                </a:lnTo>
                <a:lnTo>
                  <a:pt x="126924" y="133841"/>
                </a:lnTo>
                <a:close/>
              </a:path>
              <a:path w="382904" h="229869">
                <a:moveTo>
                  <a:pt x="165161" y="133841"/>
                </a:moveTo>
                <a:lnTo>
                  <a:pt x="159877" y="133841"/>
                </a:lnTo>
                <a:lnTo>
                  <a:pt x="157623" y="134771"/>
                </a:lnTo>
                <a:lnTo>
                  <a:pt x="153890" y="138516"/>
                </a:lnTo>
                <a:lnTo>
                  <a:pt x="152960" y="140759"/>
                </a:lnTo>
                <a:lnTo>
                  <a:pt x="152960" y="146042"/>
                </a:lnTo>
                <a:lnTo>
                  <a:pt x="153890" y="148296"/>
                </a:lnTo>
                <a:lnTo>
                  <a:pt x="157623" y="152029"/>
                </a:lnTo>
                <a:lnTo>
                  <a:pt x="159877" y="152960"/>
                </a:lnTo>
                <a:lnTo>
                  <a:pt x="165161" y="152960"/>
                </a:lnTo>
                <a:lnTo>
                  <a:pt x="167415" y="152029"/>
                </a:lnTo>
                <a:lnTo>
                  <a:pt x="171148" y="148296"/>
                </a:lnTo>
                <a:lnTo>
                  <a:pt x="172078" y="146042"/>
                </a:lnTo>
                <a:lnTo>
                  <a:pt x="172078" y="140759"/>
                </a:lnTo>
                <a:lnTo>
                  <a:pt x="171148" y="138516"/>
                </a:lnTo>
                <a:lnTo>
                  <a:pt x="167415" y="134771"/>
                </a:lnTo>
                <a:lnTo>
                  <a:pt x="165161" y="133841"/>
                </a:lnTo>
                <a:close/>
              </a:path>
              <a:path w="382904" h="229869">
                <a:moveTo>
                  <a:pt x="203398" y="133841"/>
                </a:moveTo>
                <a:lnTo>
                  <a:pt x="198114" y="133841"/>
                </a:lnTo>
                <a:lnTo>
                  <a:pt x="195872" y="134771"/>
                </a:lnTo>
                <a:lnTo>
                  <a:pt x="192127" y="138516"/>
                </a:lnTo>
                <a:lnTo>
                  <a:pt x="191197" y="140759"/>
                </a:lnTo>
                <a:lnTo>
                  <a:pt x="191197" y="146042"/>
                </a:lnTo>
                <a:lnTo>
                  <a:pt x="192127" y="148296"/>
                </a:lnTo>
                <a:lnTo>
                  <a:pt x="195872" y="152029"/>
                </a:lnTo>
                <a:lnTo>
                  <a:pt x="198114" y="152960"/>
                </a:lnTo>
                <a:lnTo>
                  <a:pt x="203398" y="152960"/>
                </a:lnTo>
                <a:lnTo>
                  <a:pt x="205652" y="152029"/>
                </a:lnTo>
                <a:lnTo>
                  <a:pt x="209385" y="148296"/>
                </a:lnTo>
                <a:lnTo>
                  <a:pt x="210315" y="146042"/>
                </a:lnTo>
                <a:lnTo>
                  <a:pt x="210315" y="140759"/>
                </a:lnTo>
                <a:lnTo>
                  <a:pt x="209385" y="138516"/>
                </a:lnTo>
                <a:lnTo>
                  <a:pt x="205652" y="134771"/>
                </a:lnTo>
                <a:lnTo>
                  <a:pt x="203398" y="133841"/>
                </a:lnTo>
                <a:close/>
              </a:path>
              <a:path w="382904" h="229869">
                <a:moveTo>
                  <a:pt x="191197" y="38248"/>
                </a:moveTo>
                <a:lnTo>
                  <a:pt x="57355" y="38248"/>
                </a:lnTo>
                <a:lnTo>
                  <a:pt x="49910" y="39748"/>
                </a:lnTo>
                <a:lnTo>
                  <a:pt x="43833" y="43841"/>
                </a:lnTo>
                <a:lnTo>
                  <a:pt x="39738" y="49917"/>
                </a:lnTo>
                <a:lnTo>
                  <a:pt x="38237" y="57367"/>
                </a:lnTo>
                <a:lnTo>
                  <a:pt x="38237" y="95604"/>
                </a:lnTo>
                <a:lnTo>
                  <a:pt x="39738" y="103054"/>
                </a:lnTo>
                <a:lnTo>
                  <a:pt x="43833" y="109130"/>
                </a:lnTo>
                <a:lnTo>
                  <a:pt x="49910" y="113223"/>
                </a:lnTo>
                <a:lnTo>
                  <a:pt x="57355" y="114723"/>
                </a:lnTo>
                <a:lnTo>
                  <a:pt x="191197" y="114723"/>
                </a:lnTo>
                <a:lnTo>
                  <a:pt x="198647" y="113223"/>
                </a:lnTo>
                <a:lnTo>
                  <a:pt x="204723" y="109130"/>
                </a:lnTo>
                <a:lnTo>
                  <a:pt x="208816" y="103054"/>
                </a:lnTo>
                <a:lnTo>
                  <a:pt x="210315" y="95604"/>
                </a:lnTo>
                <a:lnTo>
                  <a:pt x="57355" y="95604"/>
                </a:lnTo>
                <a:lnTo>
                  <a:pt x="57355" y="57367"/>
                </a:lnTo>
                <a:lnTo>
                  <a:pt x="210315" y="57367"/>
                </a:lnTo>
                <a:lnTo>
                  <a:pt x="208816" y="49917"/>
                </a:lnTo>
                <a:lnTo>
                  <a:pt x="204723" y="43841"/>
                </a:lnTo>
                <a:lnTo>
                  <a:pt x="198647" y="39748"/>
                </a:lnTo>
                <a:lnTo>
                  <a:pt x="191197" y="38248"/>
                </a:lnTo>
                <a:close/>
              </a:path>
              <a:path w="382904" h="229869">
                <a:moveTo>
                  <a:pt x="210315" y="57367"/>
                </a:moveTo>
                <a:lnTo>
                  <a:pt x="191197" y="57367"/>
                </a:lnTo>
                <a:lnTo>
                  <a:pt x="191197" y="95604"/>
                </a:lnTo>
                <a:lnTo>
                  <a:pt x="210315" y="95604"/>
                </a:lnTo>
                <a:lnTo>
                  <a:pt x="210315" y="57367"/>
                </a:lnTo>
                <a:close/>
              </a:path>
            </a:pathLst>
          </a:custGeom>
          <a:solidFill>
            <a:srgbClr val="1A2D7A"/>
          </a:solidFill>
        </p:spPr>
        <p:txBody>
          <a:bodyPr wrap="square" lIns="0" tIns="0" rIns="0" bIns="0" rtlCol="0"/>
          <a:lstStyle/>
          <a:p>
            <a:endParaRPr/>
          </a:p>
        </p:txBody>
      </p:sp>
      <p:sp>
        <p:nvSpPr>
          <p:cNvPr id="12" name="object 12"/>
          <p:cNvSpPr txBox="1"/>
          <p:nvPr/>
        </p:nvSpPr>
        <p:spPr>
          <a:xfrm>
            <a:off x="5405876" y="1773562"/>
            <a:ext cx="1222375" cy="1563370"/>
          </a:xfrm>
          <a:prstGeom prst="rect">
            <a:avLst/>
          </a:prstGeom>
        </p:spPr>
        <p:txBody>
          <a:bodyPr vert="horz" wrap="square" lIns="0" tIns="2540" rIns="0" bIns="0" rtlCol="0">
            <a:spAutoFit/>
          </a:bodyPr>
          <a:lstStyle/>
          <a:p>
            <a:pPr marL="12700" marR="199390">
              <a:lnSpc>
                <a:spcPct val="106000"/>
              </a:lnSpc>
              <a:spcBef>
                <a:spcPts val="20"/>
              </a:spcBef>
            </a:pPr>
            <a:r>
              <a:rPr sz="1550" b="1" spc="-10" dirty="0">
                <a:solidFill>
                  <a:srgbClr val="3B3434"/>
                </a:solidFill>
                <a:latin typeface="Tahoma"/>
                <a:cs typeface="Tahoma"/>
              </a:rPr>
              <a:t>Remote Detection</a:t>
            </a:r>
            <a:endParaRPr sz="1550" dirty="0">
              <a:latin typeface="Tahoma"/>
              <a:cs typeface="Tahoma"/>
            </a:endParaRPr>
          </a:p>
          <a:p>
            <a:pPr marL="12700" marR="5080">
              <a:lnSpc>
                <a:spcPct val="133700"/>
              </a:lnSpc>
              <a:spcBef>
                <a:spcPts val="540"/>
              </a:spcBef>
            </a:pPr>
            <a:r>
              <a:rPr sz="1200" spc="-10" dirty="0">
                <a:solidFill>
                  <a:srgbClr val="3B3434"/>
                </a:solidFill>
                <a:latin typeface="Verdana"/>
                <a:cs typeface="Verdana"/>
              </a:rPr>
              <a:t>Works </a:t>
            </a:r>
            <a:r>
              <a:rPr sz="1200" dirty="0">
                <a:solidFill>
                  <a:srgbClr val="3B3434"/>
                </a:solidFill>
                <a:latin typeface="Verdana"/>
                <a:cs typeface="Verdana"/>
              </a:rPr>
              <a:t>effectively</a:t>
            </a:r>
            <a:r>
              <a:rPr sz="1200" spc="-140" dirty="0">
                <a:solidFill>
                  <a:srgbClr val="3B3434"/>
                </a:solidFill>
                <a:latin typeface="Verdana"/>
                <a:cs typeface="Verdana"/>
              </a:rPr>
              <a:t> </a:t>
            </a:r>
            <a:r>
              <a:rPr sz="1200" spc="-20" dirty="0">
                <a:solidFill>
                  <a:srgbClr val="3B3434"/>
                </a:solidFill>
                <a:latin typeface="Verdana"/>
                <a:cs typeface="Verdana"/>
              </a:rPr>
              <a:t>from </a:t>
            </a:r>
            <a:r>
              <a:rPr sz="1200" spc="-50" dirty="0">
                <a:solidFill>
                  <a:srgbClr val="3B3434"/>
                </a:solidFill>
                <a:latin typeface="Verdana"/>
                <a:cs typeface="Verdana"/>
              </a:rPr>
              <a:t>a</a:t>
            </a:r>
            <a:r>
              <a:rPr sz="1200" spc="-60" dirty="0">
                <a:solidFill>
                  <a:srgbClr val="3B3434"/>
                </a:solidFill>
                <a:latin typeface="Verdana"/>
                <a:cs typeface="Verdana"/>
              </a:rPr>
              <a:t> </a:t>
            </a:r>
            <a:r>
              <a:rPr sz="1200" dirty="0">
                <a:solidFill>
                  <a:srgbClr val="3B3434"/>
                </a:solidFill>
                <a:latin typeface="Verdana"/>
                <a:cs typeface="Verdana"/>
              </a:rPr>
              <a:t>distance</a:t>
            </a:r>
            <a:r>
              <a:rPr sz="1200" spc="-55" dirty="0">
                <a:solidFill>
                  <a:srgbClr val="3B3434"/>
                </a:solidFill>
                <a:latin typeface="Verdana"/>
                <a:cs typeface="Verdana"/>
              </a:rPr>
              <a:t> </a:t>
            </a:r>
            <a:r>
              <a:rPr sz="1200" spc="-25" dirty="0">
                <a:solidFill>
                  <a:srgbClr val="3B3434"/>
                </a:solidFill>
                <a:latin typeface="Verdana"/>
                <a:cs typeface="Verdana"/>
              </a:rPr>
              <a:t>and </a:t>
            </a:r>
            <a:r>
              <a:rPr sz="1200" dirty="0">
                <a:solidFill>
                  <a:srgbClr val="3B3434"/>
                </a:solidFill>
                <a:latin typeface="Verdana"/>
                <a:cs typeface="Verdana"/>
              </a:rPr>
              <a:t>low</a:t>
            </a:r>
            <a:r>
              <a:rPr sz="1200" spc="-85" dirty="0">
                <a:solidFill>
                  <a:srgbClr val="3B3434"/>
                </a:solidFill>
                <a:latin typeface="Verdana"/>
                <a:cs typeface="Verdana"/>
              </a:rPr>
              <a:t> </a:t>
            </a:r>
            <a:r>
              <a:rPr sz="1200" spc="-10" dirty="0">
                <a:solidFill>
                  <a:srgbClr val="3B3434"/>
                </a:solidFill>
                <a:latin typeface="Verdana"/>
                <a:cs typeface="Verdana"/>
              </a:rPr>
              <a:t>resolution.</a:t>
            </a:r>
            <a:endParaRPr sz="1200" dirty="0">
              <a:latin typeface="Verdana"/>
              <a:cs typeface="Verdana"/>
            </a:endParaRPr>
          </a:p>
        </p:txBody>
      </p:sp>
      <p:sp>
        <p:nvSpPr>
          <p:cNvPr id="13" name="object 13"/>
          <p:cNvSpPr/>
          <p:nvPr/>
        </p:nvSpPr>
        <p:spPr>
          <a:xfrm>
            <a:off x="560601" y="4141550"/>
            <a:ext cx="334645" cy="382905"/>
          </a:xfrm>
          <a:custGeom>
            <a:avLst/>
            <a:gdLst/>
            <a:ahLst/>
            <a:cxnLst/>
            <a:rect l="l" t="t" r="r" b="b"/>
            <a:pathLst>
              <a:path w="334644" h="382904">
                <a:moveTo>
                  <a:pt x="173575" y="0"/>
                </a:moveTo>
                <a:lnTo>
                  <a:pt x="161024" y="0"/>
                </a:lnTo>
                <a:lnTo>
                  <a:pt x="154805" y="608"/>
                </a:lnTo>
                <a:lnTo>
                  <a:pt x="108966" y="19595"/>
                </a:lnTo>
                <a:lnTo>
                  <a:pt x="81380" y="53216"/>
                </a:lnTo>
                <a:lnTo>
                  <a:pt x="71699" y="89319"/>
                </a:lnTo>
                <a:lnTo>
                  <a:pt x="71699" y="101877"/>
                </a:lnTo>
                <a:lnTo>
                  <a:pt x="84325" y="143490"/>
                </a:lnTo>
                <a:lnTo>
                  <a:pt x="119406" y="178578"/>
                </a:lnTo>
                <a:lnTo>
                  <a:pt x="161024" y="191197"/>
                </a:lnTo>
                <a:lnTo>
                  <a:pt x="173575" y="191197"/>
                </a:lnTo>
                <a:lnTo>
                  <a:pt x="215193" y="178578"/>
                </a:lnTo>
                <a:lnTo>
                  <a:pt x="230795" y="167295"/>
                </a:lnTo>
                <a:lnTo>
                  <a:pt x="162589" y="167295"/>
                </a:lnTo>
                <a:lnTo>
                  <a:pt x="157931" y="166842"/>
                </a:lnTo>
                <a:lnTo>
                  <a:pt x="119929" y="149632"/>
                </a:lnTo>
                <a:lnTo>
                  <a:pt x="97896" y="114198"/>
                </a:lnTo>
                <a:lnTo>
                  <a:pt x="95599" y="100303"/>
                </a:lnTo>
                <a:lnTo>
                  <a:pt x="95599" y="90893"/>
                </a:lnTo>
                <a:lnTo>
                  <a:pt x="110299" y="51845"/>
                </a:lnTo>
                <a:lnTo>
                  <a:pt x="144210" y="27562"/>
                </a:lnTo>
                <a:lnTo>
                  <a:pt x="162589" y="23901"/>
                </a:lnTo>
                <a:lnTo>
                  <a:pt x="230806" y="23901"/>
                </a:lnTo>
                <a:lnTo>
                  <a:pt x="230461" y="23555"/>
                </a:lnTo>
                <a:lnTo>
                  <a:pt x="192108" y="3065"/>
                </a:lnTo>
                <a:lnTo>
                  <a:pt x="179795" y="608"/>
                </a:lnTo>
                <a:lnTo>
                  <a:pt x="173575" y="0"/>
                </a:lnTo>
                <a:close/>
              </a:path>
              <a:path w="334644" h="382904">
                <a:moveTo>
                  <a:pt x="230806" y="23901"/>
                </a:moveTo>
                <a:lnTo>
                  <a:pt x="172010" y="23901"/>
                </a:lnTo>
                <a:lnTo>
                  <a:pt x="176669" y="24354"/>
                </a:lnTo>
                <a:lnTo>
                  <a:pt x="185907" y="26191"/>
                </a:lnTo>
                <a:lnTo>
                  <a:pt x="221328" y="48231"/>
                </a:lnTo>
                <a:lnTo>
                  <a:pt x="238538" y="86230"/>
                </a:lnTo>
                <a:lnTo>
                  <a:pt x="239000" y="90893"/>
                </a:lnTo>
                <a:lnTo>
                  <a:pt x="239000" y="100303"/>
                </a:lnTo>
                <a:lnTo>
                  <a:pt x="224300" y="139351"/>
                </a:lnTo>
                <a:lnTo>
                  <a:pt x="190389" y="163646"/>
                </a:lnTo>
                <a:lnTo>
                  <a:pt x="172010" y="167295"/>
                </a:lnTo>
                <a:lnTo>
                  <a:pt x="230795" y="167295"/>
                </a:lnTo>
                <a:lnTo>
                  <a:pt x="258027" y="126387"/>
                </a:lnTo>
                <a:lnTo>
                  <a:pt x="262900" y="101877"/>
                </a:lnTo>
                <a:lnTo>
                  <a:pt x="262900" y="89319"/>
                </a:lnTo>
                <a:lnTo>
                  <a:pt x="250274" y="47706"/>
                </a:lnTo>
                <a:lnTo>
                  <a:pt x="239340" y="32440"/>
                </a:lnTo>
                <a:lnTo>
                  <a:pt x="230806" y="23901"/>
                </a:lnTo>
                <a:close/>
              </a:path>
              <a:path w="334644" h="382904">
                <a:moveTo>
                  <a:pt x="201431" y="227048"/>
                </a:moveTo>
                <a:lnTo>
                  <a:pt x="133168" y="227048"/>
                </a:lnTo>
                <a:lnTo>
                  <a:pt x="91069" y="233835"/>
                </a:lnTo>
                <a:lnTo>
                  <a:pt x="54512" y="252736"/>
                </a:lnTo>
                <a:lnTo>
                  <a:pt x="25687" y="281560"/>
                </a:lnTo>
                <a:lnTo>
                  <a:pt x="6787" y="318119"/>
                </a:lnTo>
                <a:lnTo>
                  <a:pt x="0" y="360222"/>
                </a:lnTo>
                <a:lnTo>
                  <a:pt x="1743" y="368854"/>
                </a:lnTo>
                <a:lnTo>
                  <a:pt x="6497" y="375901"/>
                </a:lnTo>
                <a:lnTo>
                  <a:pt x="13548" y="380652"/>
                </a:lnTo>
                <a:lnTo>
                  <a:pt x="22181" y="382394"/>
                </a:lnTo>
                <a:lnTo>
                  <a:pt x="312418" y="382394"/>
                </a:lnTo>
                <a:lnTo>
                  <a:pt x="321052" y="380652"/>
                </a:lnTo>
                <a:lnTo>
                  <a:pt x="328102" y="375901"/>
                </a:lnTo>
                <a:lnTo>
                  <a:pt x="332856" y="368854"/>
                </a:lnTo>
                <a:lnTo>
                  <a:pt x="334600" y="360222"/>
                </a:lnTo>
                <a:lnTo>
                  <a:pt x="334323" y="358505"/>
                </a:lnTo>
                <a:lnTo>
                  <a:pt x="23899" y="358505"/>
                </a:lnTo>
                <a:lnTo>
                  <a:pt x="32980" y="316586"/>
                </a:lnTo>
                <a:lnTo>
                  <a:pt x="56492" y="282405"/>
                </a:lnTo>
                <a:lnTo>
                  <a:pt x="91025" y="259384"/>
                </a:lnTo>
                <a:lnTo>
                  <a:pt x="133168" y="250949"/>
                </a:lnTo>
                <a:lnTo>
                  <a:pt x="276633" y="250949"/>
                </a:lnTo>
                <a:lnTo>
                  <a:pt x="243530" y="233835"/>
                </a:lnTo>
                <a:lnTo>
                  <a:pt x="201431" y="227048"/>
                </a:lnTo>
                <a:close/>
              </a:path>
              <a:path w="334644" h="382904">
                <a:moveTo>
                  <a:pt x="276633" y="250949"/>
                </a:moveTo>
                <a:lnTo>
                  <a:pt x="201431" y="250949"/>
                </a:lnTo>
                <a:lnTo>
                  <a:pt x="243617" y="259384"/>
                </a:lnTo>
                <a:lnTo>
                  <a:pt x="278164" y="282405"/>
                </a:lnTo>
                <a:lnTo>
                  <a:pt x="301662" y="316586"/>
                </a:lnTo>
                <a:lnTo>
                  <a:pt x="310700" y="358505"/>
                </a:lnTo>
                <a:lnTo>
                  <a:pt x="334323" y="358505"/>
                </a:lnTo>
                <a:lnTo>
                  <a:pt x="327813" y="318119"/>
                </a:lnTo>
                <a:lnTo>
                  <a:pt x="308912" y="281560"/>
                </a:lnTo>
                <a:lnTo>
                  <a:pt x="280088" y="252736"/>
                </a:lnTo>
                <a:lnTo>
                  <a:pt x="276633" y="250949"/>
                </a:lnTo>
                <a:close/>
              </a:path>
            </a:pathLst>
          </a:custGeom>
          <a:solidFill>
            <a:srgbClr val="1A2D7A"/>
          </a:solidFill>
        </p:spPr>
        <p:txBody>
          <a:bodyPr wrap="square" lIns="0" tIns="0" rIns="0" bIns="0" rtlCol="0"/>
          <a:lstStyle/>
          <a:p>
            <a:endParaRPr/>
          </a:p>
        </p:txBody>
      </p:sp>
      <p:sp>
        <p:nvSpPr>
          <p:cNvPr id="14" name="object 14"/>
          <p:cNvSpPr txBox="1"/>
          <p:nvPr/>
        </p:nvSpPr>
        <p:spPr>
          <a:xfrm>
            <a:off x="919712" y="4141550"/>
            <a:ext cx="1581964" cy="2068387"/>
          </a:xfrm>
          <a:prstGeom prst="rect">
            <a:avLst/>
          </a:prstGeom>
        </p:spPr>
        <p:txBody>
          <a:bodyPr vert="horz" wrap="square" lIns="0" tIns="2540" rIns="0" bIns="0" rtlCol="0">
            <a:spAutoFit/>
          </a:bodyPr>
          <a:lstStyle/>
          <a:p>
            <a:pPr>
              <a:buNone/>
            </a:pPr>
            <a:r>
              <a:rPr lang="en-US" sz="1550" b="1" dirty="0">
                <a:latin typeface="Verdana" panose="020B0604030504040204" pitchFamily="34" charset="0"/>
                <a:ea typeface="Verdana" panose="020B0604030504040204" pitchFamily="34" charset="0"/>
              </a:rPr>
              <a:t>No Special Equipment Needed</a:t>
            </a:r>
          </a:p>
          <a:p>
            <a:pPr>
              <a:lnSpc>
                <a:spcPct val="150000"/>
              </a:lnSpc>
            </a:pPr>
            <a:r>
              <a:rPr lang="en-US" sz="1200" dirty="0">
                <a:latin typeface="Verdana" panose="020B0604030504040204" pitchFamily="34" charset="0"/>
                <a:ea typeface="Verdana" panose="020B0604030504040204" pitchFamily="34" charset="0"/>
              </a:rPr>
              <a:t>Standard video cameras are sufficient no need for specialized sensors or </a:t>
            </a:r>
            <a:r>
              <a:rPr lang="en-US" sz="1200" dirty="0"/>
              <a:t>scanners.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1165840" cy="6439535"/>
          </a:xfrm>
          <a:custGeom>
            <a:avLst/>
            <a:gdLst/>
            <a:ahLst/>
            <a:cxnLst/>
            <a:rect l="l" t="t" r="r" b="b"/>
            <a:pathLst>
              <a:path w="11165840" h="6439535">
                <a:moveTo>
                  <a:pt x="11165784" y="0"/>
                </a:moveTo>
                <a:lnTo>
                  <a:pt x="0" y="0"/>
                </a:lnTo>
                <a:lnTo>
                  <a:pt x="0" y="6438935"/>
                </a:lnTo>
                <a:lnTo>
                  <a:pt x="11165784" y="6438935"/>
                </a:lnTo>
                <a:lnTo>
                  <a:pt x="11165784" y="0"/>
                </a:lnTo>
                <a:close/>
              </a:path>
            </a:pathLst>
          </a:custGeom>
          <a:solidFill>
            <a:srgbClr val="FFFAFA"/>
          </a:solidFill>
        </p:spPr>
        <p:txBody>
          <a:bodyPr wrap="square" lIns="0" tIns="0" rIns="0" bIns="0" rtlCol="0"/>
          <a:lstStyle/>
          <a:p>
            <a:endParaRPr/>
          </a:p>
        </p:txBody>
      </p:sp>
      <p:pic>
        <p:nvPicPr>
          <p:cNvPr id="3" name="object 3"/>
          <p:cNvPicPr/>
          <p:nvPr/>
        </p:nvPicPr>
        <p:blipFill>
          <a:blip r:embed="rId2" cstate="print"/>
          <a:stretch>
            <a:fillRect/>
          </a:stretch>
        </p:blipFill>
        <p:spPr>
          <a:xfrm>
            <a:off x="0" y="247"/>
            <a:ext cx="4187169" cy="6438686"/>
          </a:xfrm>
          <a:prstGeom prst="rect">
            <a:avLst/>
          </a:prstGeom>
        </p:spPr>
      </p:pic>
      <p:sp>
        <p:nvSpPr>
          <p:cNvPr id="4" name="object 4"/>
          <p:cNvSpPr txBox="1">
            <a:spLocks noGrp="1"/>
          </p:cNvSpPr>
          <p:nvPr>
            <p:ph type="title"/>
          </p:nvPr>
        </p:nvSpPr>
        <p:spPr>
          <a:prstGeom prst="rect">
            <a:avLst/>
          </a:prstGeom>
        </p:spPr>
        <p:txBody>
          <a:bodyPr vert="horz" wrap="square" lIns="0" tIns="12065" rIns="0" bIns="0" rtlCol="0">
            <a:spAutoFit/>
          </a:bodyPr>
          <a:lstStyle/>
          <a:p>
            <a:pPr marL="12700" marR="5080">
              <a:lnSpc>
                <a:spcPct val="105500"/>
              </a:lnSpc>
              <a:spcBef>
                <a:spcPts val="95"/>
              </a:spcBef>
            </a:pPr>
            <a:r>
              <a:rPr dirty="0"/>
              <a:t>Challenges</a:t>
            </a:r>
            <a:r>
              <a:rPr spc="10" dirty="0"/>
              <a:t> </a:t>
            </a:r>
            <a:r>
              <a:rPr dirty="0"/>
              <a:t>of</a:t>
            </a:r>
            <a:r>
              <a:rPr spc="10" dirty="0"/>
              <a:t> </a:t>
            </a:r>
            <a:r>
              <a:rPr spc="-20" dirty="0"/>
              <a:t>Gait </a:t>
            </a:r>
            <a:r>
              <a:rPr spc="-10" dirty="0"/>
              <a:t>Recognition</a:t>
            </a:r>
          </a:p>
        </p:txBody>
      </p:sp>
      <p:grpSp>
        <p:nvGrpSpPr>
          <p:cNvPr id="5" name="object 5"/>
          <p:cNvGrpSpPr/>
          <p:nvPr/>
        </p:nvGrpSpPr>
        <p:grpSpPr>
          <a:xfrm>
            <a:off x="4745458" y="1730696"/>
            <a:ext cx="5862320" cy="949325"/>
            <a:chOff x="4745458" y="1730696"/>
            <a:chExt cx="5862320" cy="949325"/>
          </a:xfrm>
        </p:grpSpPr>
        <p:sp>
          <p:nvSpPr>
            <p:cNvPr id="6" name="object 6"/>
            <p:cNvSpPr/>
            <p:nvPr/>
          </p:nvSpPr>
          <p:spPr>
            <a:xfrm>
              <a:off x="4750110" y="1735348"/>
              <a:ext cx="5852795" cy="939800"/>
            </a:xfrm>
            <a:custGeom>
              <a:avLst/>
              <a:gdLst/>
              <a:ahLst/>
              <a:cxnLst/>
              <a:rect l="l" t="t" r="r" b="b"/>
              <a:pathLst>
                <a:path w="5852795" h="939800">
                  <a:moveTo>
                    <a:pt x="5805041" y="0"/>
                  </a:moveTo>
                  <a:lnTo>
                    <a:pt x="47690" y="0"/>
                  </a:lnTo>
                  <a:lnTo>
                    <a:pt x="44365" y="322"/>
                  </a:lnTo>
                  <a:lnTo>
                    <a:pt x="10458" y="19899"/>
                  </a:lnTo>
                  <a:lnTo>
                    <a:pt x="0" y="47677"/>
                  </a:lnTo>
                  <a:lnTo>
                    <a:pt x="0" y="888746"/>
                  </a:lnTo>
                  <a:lnTo>
                    <a:pt x="0" y="892096"/>
                  </a:lnTo>
                  <a:lnTo>
                    <a:pt x="17319" y="927206"/>
                  </a:lnTo>
                  <a:lnTo>
                    <a:pt x="47690" y="939786"/>
                  </a:lnTo>
                  <a:lnTo>
                    <a:pt x="5805041" y="939786"/>
                  </a:lnTo>
                  <a:lnTo>
                    <a:pt x="5840151" y="922467"/>
                  </a:lnTo>
                  <a:lnTo>
                    <a:pt x="5852731" y="892096"/>
                  </a:lnTo>
                  <a:lnTo>
                    <a:pt x="5852731" y="47677"/>
                  </a:lnTo>
                  <a:lnTo>
                    <a:pt x="5835412" y="12580"/>
                  </a:lnTo>
                  <a:lnTo>
                    <a:pt x="5808366" y="322"/>
                  </a:lnTo>
                  <a:lnTo>
                    <a:pt x="5805041" y="0"/>
                  </a:lnTo>
                  <a:close/>
                </a:path>
              </a:pathLst>
            </a:custGeom>
            <a:solidFill>
              <a:srgbClr val="D5DCF6"/>
            </a:solidFill>
          </p:spPr>
          <p:txBody>
            <a:bodyPr wrap="square" lIns="0" tIns="0" rIns="0" bIns="0" rtlCol="0"/>
            <a:lstStyle/>
            <a:p>
              <a:endParaRPr/>
            </a:p>
          </p:txBody>
        </p:sp>
        <p:sp>
          <p:nvSpPr>
            <p:cNvPr id="7" name="object 7"/>
            <p:cNvSpPr/>
            <p:nvPr/>
          </p:nvSpPr>
          <p:spPr>
            <a:xfrm>
              <a:off x="4750110" y="1735348"/>
              <a:ext cx="5852795" cy="939800"/>
            </a:xfrm>
            <a:custGeom>
              <a:avLst/>
              <a:gdLst/>
              <a:ahLst/>
              <a:cxnLst/>
              <a:rect l="l" t="t" r="r" b="b"/>
              <a:pathLst>
                <a:path w="5852795" h="939800">
                  <a:moveTo>
                    <a:pt x="0" y="888746"/>
                  </a:moveTo>
                  <a:lnTo>
                    <a:pt x="0" y="51040"/>
                  </a:lnTo>
                  <a:lnTo>
                    <a:pt x="0" y="47677"/>
                  </a:lnTo>
                  <a:lnTo>
                    <a:pt x="322" y="44365"/>
                  </a:lnTo>
                  <a:lnTo>
                    <a:pt x="980" y="41077"/>
                  </a:lnTo>
                  <a:lnTo>
                    <a:pt x="1637" y="37789"/>
                  </a:lnTo>
                  <a:lnTo>
                    <a:pt x="2605" y="34601"/>
                  </a:lnTo>
                  <a:lnTo>
                    <a:pt x="3883" y="31512"/>
                  </a:lnTo>
                  <a:lnTo>
                    <a:pt x="5161" y="28410"/>
                  </a:lnTo>
                  <a:lnTo>
                    <a:pt x="14949" y="14949"/>
                  </a:lnTo>
                  <a:lnTo>
                    <a:pt x="17319" y="12580"/>
                  </a:lnTo>
                  <a:lnTo>
                    <a:pt x="41077" y="980"/>
                  </a:lnTo>
                  <a:lnTo>
                    <a:pt x="44365" y="322"/>
                  </a:lnTo>
                  <a:lnTo>
                    <a:pt x="47690" y="0"/>
                  </a:lnTo>
                  <a:lnTo>
                    <a:pt x="51040" y="0"/>
                  </a:lnTo>
                  <a:lnTo>
                    <a:pt x="5801691" y="0"/>
                  </a:lnTo>
                  <a:lnTo>
                    <a:pt x="5805041" y="0"/>
                  </a:lnTo>
                  <a:lnTo>
                    <a:pt x="5808366" y="322"/>
                  </a:lnTo>
                  <a:lnTo>
                    <a:pt x="5811654" y="980"/>
                  </a:lnTo>
                  <a:lnTo>
                    <a:pt x="5814941" y="1637"/>
                  </a:lnTo>
                  <a:lnTo>
                    <a:pt x="5845995" y="25470"/>
                  </a:lnTo>
                  <a:lnTo>
                    <a:pt x="5852731" y="47677"/>
                  </a:lnTo>
                  <a:lnTo>
                    <a:pt x="5852731" y="51040"/>
                  </a:lnTo>
                  <a:lnTo>
                    <a:pt x="5852731" y="888746"/>
                  </a:lnTo>
                  <a:lnTo>
                    <a:pt x="5852731" y="892096"/>
                  </a:lnTo>
                  <a:lnTo>
                    <a:pt x="5852396" y="895421"/>
                  </a:lnTo>
                  <a:lnTo>
                    <a:pt x="5832831" y="929328"/>
                  </a:lnTo>
                  <a:lnTo>
                    <a:pt x="5830040" y="931189"/>
                  </a:lnTo>
                  <a:lnTo>
                    <a:pt x="5827261" y="933050"/>
                  </a:lnTo>
                  <a:lnTo>
                    <a:pt x="5805041" y="939786"/>
                  </a:lnTo>
                  <a:lnTo>
                    <a:pt x="5801691" y="939786"/>
                  </a:lnTo>
                  <a:lnTo>
                    <a:pt x="51040" y="939786"/>
                  </a:lnTo>
                  <a:lnTo>
                    <a:pt x="47690" y="939786"/>
                  </a:lnTo>
                  <a:lnTo>
                    <a:pt x="44365" y="939464"/>
                  </a:lnTo>
                  <a:lnTo>
                    <a:pt x="14949" y="924837"/>
                  </a:lnTo>
                  <a:lnTo>
                    <a:pt x="12580" y="922467"/>
                  </a:lnTo>
                  <a:lnTo>
                    <a:pt x="0" y="892096"/>
                  </a:lnTo>
                  <a:lnTo>
                    <a:pt x="0" y="888746"/>
                  </a:lnTo>
                  <a:close/>
                </a:path>
              </a:pathLst>
            </a:custGeom>
            <a:ln w="9304">
              <a:solidFill>
                <a:srgbClr val="BAC2DC"/>
              </a:solidFill>
            </a:ln>
          </p:spPr>
          <p:txBody>
            <a:bodyPr wrap="square" lIns="0" tIns="0" rIns="0" bIns="0" rtlCol="0"/>
            <a:lstStyle/>
            <a:p>
              <a:endParaRPr/>
            </a:p>
          </p:txBody>
        </p:sp>
      </p:grpSp>
      <p:sp>
        <p:nvSpPr>
          <p:cNvPr id="8" name="object 8"/>
          <p:cNvSpPr txBox="1"/>
          <p:nvPr/>
        </p:nvSpPr>
        <p:spPr>
          <a:xfrm>
            <a:off x="4899661" y="1880830"/>
            <a:ext cx="3927475" cy="592455"/>
          </a:xfrm>
          <a:prstGeom prst="rect">
            <a:avLst/>
          </a:prstGeom>
        </p:spPr>
        <p:txBody>
          <a:bodyPr vert="horz" wrap="square" lIns="0" tIns="12065" rIns="0" bIns="0" rtlCol="0">
            <a:spAutoFit/>
          </a:bodyPr>
          <a:lstStyle/>
          <a:p>
            <a:pPr marL="12700">
              <a:lnSpc>
                <a:spcPct val="100000"/>
              </a:lnSpc>
              <a:spcBef>
                <a:spcPts val="95"/>
              </a:spcBef>
            </a:pPr>
            <a:r>
              <a:rPr sz="1650" b="1" dirty="0">
                <a:solidFill>
                  <a:srgbClr val="3B3434"/>
                </a:solidFill>
                <a:latin typeface="Tahoma"/>
                <a:cs typeface="Tahoma"/>
              </a:rPr>
              <a:t>Gait</a:t>
            </a:r>
            <a:r>
              <a:rPr sz="1650" b="1" spc="-40" dirty="0">
                <a:solidFill>
                  <a:srgbClr val="3B3434"/>
                </a:solidFill>
                <a:latin typeface="Tahoma"/>
                <a:cs typeface="Tahoma"/>
              </a:rPr>
              <a:t> </a:t>
            </a:r>
            <a:r>
              <a:rPr sz="1650" b="1" spc="-10" dirty="0">
                <a:solidFill>
                  <a:srgbClr val="3B3434"/>
                </a:solidFill>
                <a:latin typeface="Tahoma"/>
                <a:cs typeface="Tahoma"/>
              </a:rPr>
              <a:t>Variability</a:t>
            </a:r>
            <a:endParaRPr sz="1650">
              <a:latin typeface="Tahoma"/>
              <a:cs typeface="Tahoma"/>
            </a:endParaRPr>
          </a:p>
          <a:p>
            <a:pPr marL="12700">
              <a:lnSpc>
                <a:spcPct val="100000"/>
              </a:lnSpc>
              <a:spcBef>
                <a:spcPts val="985"/>
              </a:spcBef>
            </a:pPr>
            <a:r>
              <a:rPr sz="1250" dirty="0">
                <a:solidFill>
                  <a:srgbClr val="3B3434"/>
                </a:solidFill>
                <a:latin typeface="Verdana"/>
                <a:cs typeface="Verdana"/>
              </a:rPr>
              <a:t>Affected</a:t>
            </a:r>
            <a:r>
              <a:rPr sz="1250" spc="-65" dirty="0">
                <a:solidFill>
                  <a:srgbClr val="3B3434"/>
                </a:solidFill>
                <a:latin typeface="Verdana"/>
                <a:cs typeface="Verdana"/>
              </a:rPr>
              <a:t> </a:t>
            </a:r>
            <a:r>
              <a:rPr sz="1250" spc="-10" dirty="0">
                <a:solidFill>
                  <a:srgbClr val="3B3434"/>
                </a:solidFill>
                <a:latin typeface="Verdana"/>
                <a:cs typeface="Verdana"/>
              </a:rPr>
              <a:t>by</a:t>
            </a:r>
            <a:r>
              <a:rPr sz="1250" spc="-65" dirty="0">
                <a:solidFill>
                  <a:srgbClr val="3B3434"/>
                </a:solidFill>
                <a:latin typeface="Verdana"/>
                <a:cs typeface="Verdana"/>
              </a:rPr>
              <a:t> </a:t>
            </a:r>
            <a:r>
              <a:rPr sz="1250" dirty="0">
                <a:solidFill>
                  <a:srgbClr val="3B3434"/>
                </a:solidFill>
                <a:latin typeface="Verdana"/>
                <a:cs typeface="Verdana"/>
              </a:rPr>
              <a:t>clothing,</a:t>
            </a:r>
            <a:r>
              <a:rPr sz="1250" spc="-65" dirty="0">
                <a:solidFill>
                  <a:srgbClr val="3B3434"/>
                </a:solidFill>
                <a:latin typeface="Verdana"/>
                <a:cs typeface="Verdana"/>
              </a:rPr>
              <a:t> </a:t>
            </a:r>
            <a:r>
              <a:rPr sz="1250" dirty="0">
                <a:solidFill>
                  <a:srgbClr val="3B3434"/>
                </a:solidFill>
                <a:latin typeface="Verdana"/>
                <a:cs typeface="Verdana"/>
              </a:rPr>
              <a:t>speed,</a:t>
            </a:r>
            <a:r>
              <a:rPr sz="1250" spc="-65" dirty="0">
                <a:solidFill>
                  <a:srgbClr val="3B3434"/>
                </a:solidFill>
                <a:latin typeface="Verdana"/>
                <a:cs typeface="Verdana"/>
              </a:rPr>
              <a:t> </a:t>
            </a:r>
            <a:r>
              <a:rPr sz="1250" dirty="0">
                <a:solidFill>
                  <a:srgbClr val="3B3434"/>
                </a:solidFill>
                <a:latin typeface="Verdana"/>
                <a:cs typeface="Verdana"/>
              </a:rPr>
              <a:t>and</a:t>
            </a:r>
            <a:r>
              <a:rPr sz="1250" spc="-65" dirty="0">
                <a:solidFill>
                  <a:srgbClr val="3B3434"/>
                </a:solidFill>
                <a:latin typeface="Verdana"/>
                <a:cs typeface="Verdana"/>
              </a:rPr>
              <a:t> </a:t>
            </a:r>
            <a:r>
              <a:rPr sz="1250" spc="-10" dirty="0">
                <a:solidFill>
                  <a:srgbClr val="3B3434"/>
                </a:solidFill>
                <a:latin typeface="Verdana"/>
                <a:cs typeface="Verdana"/>
              </a:rPr>
              <a:t>terrain</a:t>
            </a:r>
            <a:r>
              <a:rPr sz="1250" spc="-65" dirty="0">
                <a:solidFill>
                  <a:srgbClr val="3B3434"/>
                </a:solidFill>
                <a:latin typeface="Verdana"/>
                <a:cs typeface="Verdana"/>
              </a:rPr>
              <a:t> </a:t>
            </a:r>
            <a:r>
              <a:rPr sz="1250" spc="-10" dirty="0">
                <a:solidFill>
                  <a:srgbClr val="3B3434"/>
                </a:solidFill>
                <a:latin typeface="Verdana"/>
                <a:cs typeface="Verdana"/>
              </a:rPr>
              <a:t>changes.</a:t>
            </a:r>
            <a:endParaRPr sz="1250">
              <a:latin typeface="Verdana"/>
              <a:cs typeface="Verdana"/>
            </a:endParaRPr>
          </a:p>
        </p:txBody>
      </p:sp>
      <p:grpSp>
        <p:nvGrpSpPr>
          <p:cNvPr id="9" name="object 9"/>
          <p:cNvGrpSpPr/>
          <p:nvPr/>
        </p:nvGrpSpPr>
        <p:grpSpPr>
          <a:xfrm>
            <a:off x="4745458" y="2837969"/>
            <a:ext cx="5862320" cy="949325"/>
            <a:chOff x="4745458" y="2837969"/>
            <a:chExt cx="5862320" cy="949325"/>
          </a:xfrm>
        </p:grpSpPr>
        <p:sp>
          <p:nvSpPr>
            <p:cNvPr id="10" name="object 10"/>
            <p:cNvSpPr/>
            <p:nvPr/>
          </p:nvSpPr>
          <p:spPr>
            <a:xfrm>
              <a:off x="4750110" y="2842622"/>
              <a:ext cx="5852795" cy="939800"/>
            </a:xfrm>
            <a:custGeom>
              <a:avLst/>
              <a:gdLst/>
              <a:ahLst/>
              <a:cxnLst/>
              <a:rect l="l" t="t" r="r" b="b"/>
              <a:pathLst>
                <a:path w="5852795" h="939800">
                  <a:moveTo>
                    <a:pt x="5805041" y="0"/>
                  </a:moveTo>
                  <a:lnTo>
                    <a:pt x="47690" y="0"/>
                  </a:lnTo>
                  <a:lnTo>
                    <a:pt x="44365" y="322"/>
                  </a:lnTo>
                  <a:lnTo>
                    <a:pt x="10458" y="19899"/>
                  </a:lnTo>
                  <a:lnTo>
                    <a:pt x="0" y="47677"/>
                  </a:lnTo>
                  <a:lnTo>
                    <a:pt x="0" y="888746"/>
                  </a:lnTo>
                  <a:lnTo>
                    <a:pt x="0" y="892096"/>
                  </a:lnTo>
                  <a:lnTo>
                    <a:pt x="17319" y="927206"/>
                  </a:lnTo>
                  <a:lnTo>
                    <a:pt x="47690" y="939786"/>
                  </a:lnTo>
                  <a:lnTo>
                    <a:pt x="5805041" y="939786"/>
                  </a:lnTo>
                  <a:lnTo>
                    <a:pt x="5840151" y="922467"/>
                  </a:lnTo>
                  <a:lnTo>
                    <a:pt x="5852731" y="892096"/>
                  </a:lnTo>
                  <a:lnTo>
                    <a:pt x="5852731" y="47677"/>
                  </a:lnTo>
                  <a:lnTo>
                    <a:pt x="5835412" y="12580"/>
                  </a:lnTo>
                  <a:lnTo>
                    <a:pt x="5808366" y="322"/>
                  </a:lnTo>
                  <a:lnTo>
                    <a:pt x="5805041" y="0"/>
                  </a:lnTo>
                  <a:close/>
                </a:path>
              </a:pathLst>
            </a:custGeom>
            <a:solidFill>
              <a:srgbClr val="D5DCF6"/>
            </a:solidFill>
          </p:spPr>
          <p:txBody>
            <a:bodyPr wrap="square" lIns="0" tIns="0" rIns="0" bIns="0" rtlCol="0"/>
            <a:lstStyle/>
            <a:p>
              <a:endParaRPr/>
            </a:p>
          </p:txBody>
        </p:sp>
        <p:sp>
          <p:nvSpPr>
            <p:cNvPr id="11" name="object 11"/>
            <p:cNvSpPr/>
            <p:nvPr/>
          </p:nvSpPr>
          <p:spPr>
            <a:xfrm>
              <a:off x="4750110" y="2842622"/>
              <a:ext cx="5852795" cy="939800"/>
            </a:xfrm>
            <a:custGeom>
              <a:avLst/>
              <a:gdLst/>
              <a:ahLst/>
              <a:cxnLst/>
              <a:rect l="l" t="t" r="r" b="b"/>
              <a:pathLst>
                <a:path w="5852795" h="939800">
                  <a:moveTo>
                    <a:pt x="0" y="888746"/>
                  </a:moveTo>
                  <a:lnTo>
                    <a:pt x="0" y="51040"/>
                  </a:lnTo>
                  <a:lnTo>
                    <a:pt x="0" y="47677"/>
                  </a:lnTo>
                  <a:lnTo>
                    <a:pt x="322" y="44365"/>
                  </a:lnTo>
                  <a:lnTo>
                    <a:pt x="980" y="41077"/>
                  </a:lnTo>
                  <a:lnTo>
                    <a:pt x="1637" y="37789"/>
                  </a:lnTo>
                  <a:lnTo>
                    <a:pt x="2605" y="34601"/>
                  </a:lnTo>
                  <a:lnTo>
                    <a:pt x="3883" y="31512"/>
                  </a:lnTo>
                  <a:lnTo>
                    <a:pt x="5161" y="28410"/>
                  </a:lnTo>
                  <a:lnTo>
                    <a:pt x="14949" y="14949"/>
                  </a:lnTo>
                  <a:lnTo>
                    <a:pt x="17319" y="12580"/>
                  </a:lnTo>
                  <a:lnTo>
                    <a:pt x="41077" y="980"/>
                  </a:lnTo>
                  <a:lnTo>
                    <a:pt x="44365" y="322"/>
                  </a:lnTo>
                  <a:lnTo>
                    <a:pt x="47690" y="0"/>
                  </a:lnTo>
                  <a:lnTo>
                    <a:pt x="51040" y="0"/>
                  </a:lnTo>
                  <a:lnTo>
                    <a:pt x="5801691" y="0"/>
                  </a:lnTo>
                  <a:lnTo>
                    <a:pt x="5805041" y="0"/>
                  </a:lnTo>
                  <a:lnTo>
                    <a:pt x="5808366" y="322"/>
                  </a:lnTo>
                  <a:lnTo>
                    <a:pt x="5811654" y="980"/>
                  </a:lnTo>
                  <a:lnTo>
                    <a:pt x="5814941" y="1637"/>
                  </a:lnTo>
                  <a:lnTo>
                    <a:pt x="5845995" y="25470"/>
                  </a:lnTo>
                  <a:lnTo>
                    <a:pt x="5852731" y="47677"/>
                  </a:lnTo>
                  <a:lnTo>
                    <a:pt x="5852731" y="51040"/>
                  </a:lnTo>
                  <a:lnTo>
                    <a:pt x="5852731" y="888746"/>
                  </a:lnTo>
                  <a:lnTo>
                    <a:pt x="5852731" y="892096"/>
                  </a:lnTo>
                  <a:lnTo>
                    <a:pt x="5852396" y="895421"/>
                  </a:lnTo>
                  <a:lnTo>
                    <a:pt x="5832831" y="929328"/>
                  </a:lnTo>
                  <a:lnTo>
                    <a:pt x="5830040" y="931189"/>
                  </a:lnTo>
                  <a:lnTo>
                    <a:pt x="5827261" y="933050"/>
                  </a:lnTo>
                  <a:lnTo>
                    <a:pt x="5805041" y="939786"/>
                  </a:lnTo>
                  <a:lnTo>
                    <a:pt x="5801691" y="939786"/>
                  </a:lnTo>
                  <a:lnTo>
                    <a:pt x="51040" y="939786"/>
                  </a:lnTo>
                  <a:lnTo>
                    <a:pt x="47690" y="939786"/>
                  </a:lnTo>
                  <a:lnTo>
                    <a:pt x="44365" y="939464"/>
                  </a:lnTo>
                  <a:lnTo>
                    <a:pt x="14949" y="924837"/>
                  </a:lnTo>
                  <a:lnTo>
                    <a:pt x="12580" y="922467"/>
                  </a:lnTo>
                  <a:lnTo>
                    <a:pt x="0" y="892096"/>
                  </a:lnTo>
                  <a:lnTo>
                    <a:pt x="0" y="888746"/>
                  </a:lnTo>
                  <a:close/>
                </a:path>
              </a:pathLst>
            </a:custGeom>
            <a:ln w="9304">
              <a:solidFill>
                <a:srgbClr val="BAC2DC"/>
              </a:solidFill>
            </a:ln>
          </p:spPr>
          <p:txBody>
            <a:bodyPr wrap="square" lIns="0" tIns="0" rIns="0" bIns="0" rtlCol="0"/>
            <a:lstStyle/>
            <a:p>
              <a:endParaRPr/>
            </a:p>
          </p:txBody>
        </p:sp>
      </p:grpSp>
      <p:sp>
        <p:nvSpPr>
          <p:cNvPr id="12" name="object 12"/>
          <p:cNvSpPr txBox="1"/>
          <p:nvPr/>
        </p:nvSpPr>
        <p:spPr>
          <a:xfrm>
            <a:off x="4899661" y="2988104"/>
            <a:ext cx="4144645" cy="592455"/>
          </a:xfrm>
          <a:prstGeom prst="rect">
            <a:avLst/>
          </a:prstGeom>
        </p:spPr>
        <p:txBody>
          <a:bodyPr vert="horz" wrap="square" lIns="0" tIns="12065" rIns="0" bIns="0" rtlCol="0">
            <a:spAutoFit/>
          </a:bodyPr>
          <a:lstStyle/>
          <a:p>
            <a:pPr marL="12700">
              <a:lnSpc>
                <a:spcPct val="100000"/>
              </a:lnSpc>
              <a:spcBef>
                <a:spcPts val="95"/>
              </a:spcBef>
            </a:pPr>
            <a:r>
              <a:rPr sz="1650" b="1" dirty="0">
                <a:solidFill>
                  <a:srgbClr val="3B3434"/>
                </a:solidFill>
                <a:latin typeface="Tahoma"/>
                <a:cs typeface="Tahoma"/>
              </a:rPr>
              <a:t>Environmental</a:t>
            </a:r>
            <a:r>
              <a:rPr sz="1650" b="1" spc="295" dirty="0">
                <a:solidFill>
                  <a:srgbClr val="3B3434"/>
                </a:solidFill>
                <a:latin typeface="Tahoma"/>
                <a:cs typeface="Tahoma"/>
              </a:rPr>
              <a:t> </a:t>
            </a:r>
            <a:r>
              <a:rPr sz="1650" b="1" spc="-10" dirty="0">
                <a:solidFill>
                  <a:srgbClr val="3B3434"/>
                </a:solidFill>
                <a:latin typeface="Tahoma"/>
                <a:cs typeface="Tahoma"/>
              </a:rPr>
              <a:t>Effects</a:t>
            </a:r>
            <a:endParaRPr sz="1650">
              <a:latin typeface="Tahoma"/>
              <a:cs typeface="Tahoma"/>
            </a:endParaRPr>
          </a:p>
          <a:p>
            <a:pPr marL="12700">
              <a:lnSpc>
                <a:spcPct val="100000"/>
              </a:lnSpc>
              <a:spcBef>
                <a:spcPts val="985"/>
              </a:spcBef>
            </a:pPr>
            <a:r>
              <a:rPr sz="1250" dirty="0">
                <a:solidFill>
                  <a:srgbClr val="3B3434"/>
                </a:solidFill>
                <a:latin typeface="Verdana"/>
                <a:cs typeface="Verdana"/>
              </a:rPr>
              <a:t>Lighting,</a:t>
            </a:r>
            <a:r>
              <a:rPr sz="1250" spc="-35" dirty="0">
                <a:solidFill>
                  <a:srgbClr val="3B3434"/>
                </a:solidFill>
                <a:latin typeface="Verdana"/>
                <a:cs typeface="Verdana"/>
              </a:rPr>
              <a:t> </a:t>
            </a:r>
            <a:r>
              <a:rPr sz="1250" spc="-25" dirty="0">
                <a:solidFill>
                  <a:srgbClr val="3B3434"/>
                </a:solidFill>
                <a:latin typeface="Verdana"/>
                <a:cs typeface="Verdana"/>
              </a:rPr>
              <a:t>angles,</a:t>
            </a:r>
            <a:r>
              <a:rPr sz="1250" spc="-30" dirty="0">
                <a:solidFill>
                  <a:srgbClr val="3B3434"/>
                </a:solidFill>
                <a:latin typeface="Verdana"/>
                <a:cs typeface="Verdana"/>
              </a:rPr>
              <a:t> </a:t>
            </a:r>
            <a:r>
              <a:rPr sz="1250" dirty="0">
                <a:solidFill>
                  <a:srgbClr val="3B3434"/>
                </a:solidFill>
                <a:latin typeface="Verdana"/>
                <a:cs typeface="Verdana"/>
              </a:rPr>
              <a:t>and</a:t>
            </a:r>
            <a:r>
              <a:rPr sz="1250" spc="-30" dirty="0">
                <a:solidFill>
                  <a:srgbClr val="3B3434"/>
                </a:solidFill>
                <a:latin typeface="Verdana"/>
                <a:cs typeface="Verdana"/>
              </a:rPr>
              <a:t> </a:t>
            </a:r>
            <a:r>
              <a:rPr sz="1250" dirty="0">
                <a:solidFill>
                  <a:srgbClr val="3B3434"/>
                </a:solidFill>
                <a:latin typeface="Verdana"/>
                <a:cs typeface="Verdana"/>
              </a:rPr>
              <a:t>obstructions</a:t>
            </a:r>
            <a:r>
              <a:rPr sz="1250" spc="-30" dirty="0">
                <a:solidFill>
                  <a:srgbClr val="3B3434"/>
                </a:solidFill>
                <a:latin typeface="Verdana"/>
                <a:cs typeface="Verdana"/>
              </a:rPr>
              <a:t> </a:t>
            </a:r>
            <a:r>
              <a:rPr sz="1250" dirty="0">
                <a:solidFill>
                  <a:srgbClr val="3B3434"/>
                </a:solidFill>
                <a:latin typeface="Verdana"/>
                <a:cs typeface="Verdana"/>
              </a:rPr>
              <a:t>reduce</a:t>
            </a:r>
            <a:r>
              <a:rPr sz="1250" spc="-30" dirty="0">
                <a:solidFill>
                  <a:srgbClr val="3B3434"/>
                </a:solidFill>
                <a:latin typeface="Verdana"/>
                <a:cs typeface="Verdana"/>
              </a:rPr>
              <a:t> </a:t>
            </a:r>
            <a:r>
              <a:rPr sz="1250" spc="-10" dirty="0">
                <a:solidFill>
                  <a:srgbClr val="3B3434"/>
                </a:solidFill>
                <a:latin typeface="Verdana"/>
                <a:cs typeface="Verdana"/>
              </a:rPr>
              <a:t>reliability.</a:t>
            </a:r>
            <a:endParaRPr sz="1250">
              <a:latin typeface="Verdana"/>
              <a:cs typeface="Verdana"/>
            </a:endParaRPr>
          </a:p>
        </p:txBody>
      </p:sp>
      <p:grpSp>
        <p:nvGrpSpPr>
          <p:cNvPr id="13" name="object 13"/>
          <p:cNvGrpSpPr/>
          <p:nvPr/>
        </p:nvGrpSpPr>
        <p:grpSpPr>
          <a:xfrm>
            <a:off x="4745458" y="3945243"/>
            <a:ext cx="5862320" cy="949325"/>
            <a:chOff x="4745458" y="3945243"/>
            <a:chExt cx="5862320" cy="949325"/>
          </a:xfrm>
        </p:grpSpPr>
        <p:sp>
          <p:nvSpPr>
            <p:cNvPr id="14" name="object 14"/>
            <p:cNvSpPr/>
            <p:nvPr/>
          </p:nvSpPr>
          <p:spPr>
            <a:xfrm>
              <a:off x="4750110" y="3949895"/>
              <a:ext cx="5852795" cy="939800"/>
            </a:xfrm>
            <a:custGeom>
              <a:avLst/>
              <a:gdLst/>
              <a:ahLst/>
              <a:cxnLst/>
              <a:rect l="l" t="t" r="r" b="b"/>
              <a:pathLst>
                <a:path w="5852795" h="939800">
                  <a:moveTo>
                    <a:pt x="5805041" y="0"/>
                  </a:moveTo>
                  <a:lnTo>
                    <a:pt x="47690" y="0"/>
                  </a:lnTo>
                  <a:lnTo>
                    <a:pt x="44365" y="322"/>
                  </a:lnTo>
                  <a:lnTo>
                    <a:pt x="10458" y="19899"/>
                  </a:lnTo>
                  <a:lnTo>
                    <a:pt x="0" y="47677"/>
                  </a:lnTo>
                  <a:lnTo>
                    <a:pt x="0" y="888746"/>
                  </a:lnTo>
                  <a:lnTo>
                    <a:pt x="0" y="892096"/>
                  </a:lnTo>
                  <a:lnTo>
                    <a:pt x="17319" y="927206"/>
                  </a:lnTo>
                  <a:lnTo>
                    <a:pt x="47690" y="939786"/>
                  </a:lnTo>
                  <a:lnTo>
                    <a:pt x="5805041" y="939786"/>
                  </a:lnTo>
                  <a:lnTo>
                    <a:pt x="5840151" y="922467"/>
                  </a:lnTo>
                  <a:lnTo>
                    <a:pt x="5852731" y="892096"/>
                  </a:lnTo>
                  <a:lnTo>
                    <a:pt x="5852731" y="47677"/>
                  </a:lnTo>
                  <a:lnTo>
                    <a:pt x="5835412" y="12580"/>
                  </a:lnTo>
                  <a:lnTo>
                    <a:pt x="5808366" y="322"/>
                  </a:lnTo>
                  <a:lnTo>
                    <a:pt x="5805041" y="0"/>
                  </a:lnTo>
                  <a:close/>
                </a:path>
              </a:pathLst>
            </a:custGeom>
            <a:solidFill>
              <a:srgbClr val="D5DCF6"/>
            </a:solidFill>
          </p:spPr>
          <p:txBody>
            <a:bodyPr wrap="square" lIns="0" tIns="0" rIns="0" bIns="0" rtlCol="0"/>
            <a:lstStyle/>
            <a:p>
              <a:endParaRPr/>
            </a:p>
          </p:txBody>
        </p:sp>
        <p:sp>
          <p:nvSpPr>
            <p:cNvPr id="15" name="object 15"/>
            <p:cNvSpPr/>
            <p:nvPr/>
          </p:nvSpPr>
          <p:spPr>
            <a:xfrm>
              <a:off x="4750110" y="3949895"/>
              <a:ext cx="5852795" cy="939800"/>
            </a:xfrm>
            <a:custGeom>
              <a:avLst/>
              <a:gdLst/>
              <a:ahLst/>
              <a:cxnLst/>
              <a:rect l="l" t="t" r="r" b="b"/>
              <a:pathLst>
                <a:path w="5852795" h="939800">
                  <a:moveTo>
                    <a:pt x="0" y="888746"/>
                  </a:moveTo>
                  <a:lnTo>
                    <a:pt x="0" y="51040"/>
                  </a:lnTo>
                  <a:lnTo>
                    <a:pt x="0" y="47677"/>
                  </a:lnTo>
                  <a:lnTo>
                    <a:pt x="322" y="44365"/>
                  </a:lnTo>
                  <a:lnTo>
                    <a:pt x="980" y="41077"/>
                  </a:lnTo>
                  <a:lnTo>
                    <a:pt x="1637" y="37789"/>
                  </a:lnTo>
                  <a:lnTo>
                    <a:pt x="2605" y="34601"/>
                  </a:lnTo>
                  <a:lnTo>
                    <a:pt x="3883" y="31512"/>
                  </a:lnTo>
                  <a:lnTo>
                    <a:pt x="5161" y="28410"/>
                  </a:lnTo>
                  <a:lnTo>
                    <a:pt x="34601" y="2605"/>
                  </a:lnTo>
                  <a:lnTo>
                    <a:pt x="41077" y="980"/>
                  </a:lnTo>
                  <a:lnTo>
                    <a:pt x="44365" y="322"/>
                  </a:lnTo>
                  <a:lnTo>
                    <a:pt x="47690" y="0"/>
                  </a:lnTo>
                  <a:lnTo>
                    <a:pt x="51040" y="0"/>
                  </a:lnTo>
                  <a:lnTo>
                    <a:pt x="5801691" y="0"/>
                  </a:lnTo>
                  <a:lnTo>
                    <a:pt x="5805041" y="0"/>
                  </a:lnTo>
                  <a:lnTo>
                    <a:pt x="5808366" y="322"/>
                  </a:lnTo>
                  <a:lnTo>
                    <a:pt x="5811654" y="980"/>
                  </a:lnTo>
                  <a:lnTo>
                    <a:pt x="5814941" y="1637"/>
                  </a:lnTo>
                  <a:lnTo>
                    <a:pt x="5845995" y="25470"/>
                  </a:lnTo>
                  <a:lnTo>
                    <a:pt x="5852731" y="47677"/>
                  </a:lnTo>
                  <a:lnTo>
                    <a:pt x="5852731" y="51040"/>
                  </a:lnTo>
                  <a:lnTo>
                    <a:pt x="5852731" y="888746"/>
                  </a:lnTo>
                  <a:lnTo>
                    <a:pt x="5852731" y="892096"/>
                  </a:lnTo>
                  <a:lnTo>
                    <a:pt x="5852396" y="895421"/>
                  </a:lnTo>
                  <a:lnTo>
                    <a:pt x="5832831" y="929315"/>
                  </a:lnTo>
                  <a:lnTo>
                    <a:pt x="5811654" y="938806"/>
                  </a:lnTo>
                  <a:lnTo>
                    <a:pt x="5808366" y="939464"/>
                  </a:lnTo>
                  <a:lnTo>
                    <a:pt x="5805041" y="939786"/>
                  </a:lnTo>
                  <a:lnTo>
                    <a:pt x="5801691" y="939786"/>
                  </a:lnTo>
                  <a:lnTo>
                    <a:pt x="51040" y="939786"/>
                  </a:lnTo>
                  <a:lnTo>
                    <a:pt x="47690" y="939786"/>
                  </a:lnTo>
                  <a:lnTo>
                    <a:pt x="44365" y="939464"/>
                  </a:lnTo>
                  <a:lnTo>
                    <a:pt x="41077" y="938806"/>
                  </a:lnTo>
                  <a:lnTo>
                    <a:pt x="37789" y="938149"/>
                  </a:lnTo>
                  <a:lnTo>
                    <a:pt x="14949" y="924837"/>
                  </a:lnTo>
                  <a:lnTo>
                    <a:pt x="12580" y="922467"/>
                  </a:lnTo>
                  <a:lnTo>
                    <a:pt x="3883" y="908274"/>
                  </a:lnTo>
                  <a:lnTo>
                    <a:pt x="2605" y="905185"/>
                  </a:lnTo>
                  <a:lnTo>
                    <a:pt x="1637" y="901996"/>
                  </a:lnTo>
                  <a:lnTo>
                    <a:pt x="980" y="898709"/>
                  </a:lnTo>
                  <a:lnTo>
                    <a:pt x="322" y="895421"/>
                  </a:lnTo>
                  <a:lnTo>
                    <a:pt x="0" y="892096"/>
                  </a:lnTo>
                  <a:lnTo>
                    <a:pt x="0" y="888746"/>
                  </a:lnTo>
                  <a:close/>
                </a:path>
              </a:pathLst>
            </a:custGeom>
            <a:ln w="9304">
              <a:solidFill>
                <a:srgbClr val="BAC2DC"/>
              </a:solidFill>
            </a:ln>
          </p:spPr>
          <p:txBody>
            <a:bodyPr wrap="square" lIns="0" tIns="0" rIns="0" bIns="0" rtlCol="0"/>
            <a:lstStyle/>
            <a:p>
              <a:endParaRPr/>
            </a:p>
          </p:txBody>
        </p:sp>
      </p:grpSp>
      <p:sp>
        <p:nvSpPr>
          <p:cNvPr id="16" name="object 16"/>
          <p:cNvSpPr txBox="1"/>
          <p:nvPr/>
        </p:nvSpPr>
        <p:spPr>
          <a:xfrm>
            <a:off x="4899661" y="4095377"/>
            <a:ext cx="3549650" cy="592455"/>
          </a:xfrm>
          <a:prstGeom prst="rect">
            <a:avLst/>
          </a:prstGeom>
        </p:spPr>
        <p:txBody>
          <a:bodyPr vert="horz" wrap="square" lIns="0" tIns="12065" rIns="0" bIns="0" rtlCol="0">
            <a:spAutoFit/>
          </a:bodyPr>
          <a:lstStyle/>
          <a:p>
            <a:pPr marL="12700">
              <a:lnSpc>
                <a:spcPct val="100000"/>
              </a:lnSpc>
              <a:spcBef>
                <a:spcPts val="95"/>
              </a:spcBef>
            </a:pPr>
            <a:r>
              <a:rPr sz="1650" b="1" dirty="0">
                <a:solidFill>
                  <a:srgbClr val="3B3434"/>
                </a:solidFill>
                <a:latin typeface="Tahoma"/>
                <a:cs typeface="Tahoma"/>
              </a:rPr>
              <a:t>Data</a:t>
            </a:r>
            <a:r>
              <a:rPr sz="1650" b="1" spc="-40" dirty="0">
                <a:solidFill>
                  <a:srgbClr val="3B3434"/>
                </a:solidFill>
                <a:latin typeface="Tahoma"/>
                <a:cs typeface="Tahoma"/>
              </a:rPr>
              <a:t> </a:t>
            </a:r>
            <a:r>
              <a:rPr sz="1650" b="1" spc="-10" dirty="0">
                <a:solidFill>
                  <a:srgbClr val="3B3434"/>
                </a:solidFill>
                <a:latin typeface="Tahoma"/>
                <a:cs typeface="Tahoma"/>
              </a:rPr>
              <a:t>Quality</a:t>
            </a:r>
            <a:endParaRPr sz="1650" dirty="0">
              <a:latin typeface="Tahoma"/>
              <a:cs typeface="Tahoma"/>
            </a:endParaRPr>
          </a:p>
          <a:p>
            <a:pPr marL="12700">
              <a:lnSpc>
                <a:spcPct val="100000"/>
              </a:lnSpc>
              <a:spcBef>
                <a:spcPts val="985"/>
              </a:spcBef>
            </a:pPr>
            <a:r>
              <a:rPr sz="1250" dirty="0">
                <a:solidFill>
                  <a:srgbClr val="3B3434"/>
                </a:solidFill>
                <a:latin typeface="Verdana"/>
                <a:cs typeface="Verdana"/>
              </a:rPr>
              <a:t>Low-</a:t>
            </a:r>
            <a:r>
              <a:rPr sz="1250" spc="-20" dirty="0">
                <a:solidFill>
                  <a:srgbClr val="3B3434"/>
                </a:solidFill>
                <a:latin typeface="Verdana"/>
                <a:cs typeface="Verdana"/>
              </a:rPr>
              <a:t>res</a:t>
            </a:r>
            <a:r>
              <a:rPr sz="1250" spc="-35" dirty="0">
                <a:solidFill>
                  <a:srgbClr val="3B3434"/>
                </a:solidFill>
                <a:latin typeface="Verdana"/>
                <a:cs typeface="Verdana"/>
              </a:rPr>
              <a:t> </a:t>
            </a:r>
            <a:r>
              <a:rPr sz="1250" dirty="0">
                <a:solidFill>
                  <a:srgbClr val="3B3434"/>
                </a:solidFill>
                <a:latin typeface="Verdana"/>
                <a:cs typeface="Verdana"/>
              </a:rPr>
              <a:t>or</a:t>
            </a:r>
            <a:r>
              <a:rPr sz="1250" spc="-35" dirty="0">
                <a:solidFill>
                  <a:srgbClr val="3B3434"/>
                </a:solidFill>
                <a:latin typeface="Verdana"/>
                <a:cs typeface="Verdana"/>
              </a:rPr>
              <a:t> </a:t>
            </a:r>
            <a:r>
              <a:rPr sz="1250" dirty="0">
                <a:solidFill>
                  <a:srgbClr val="3B3434"/>
                </a:solidFill>
                <a:latin typeface="Verdana"/>
                <a:cs typeface="Verdana"/>
              </a:rPr>
              <a:t>noisy</a:t>
            </a:r>
            <a:r>
              <a:rPr sz="1250" spc="-30" dirty="0">
                <a:solidFill>
                  <a:srgbClr val="3B3434"/>
                </a:solidFill>
                <a:latin typeface="Verdana"/>
                <a:cs typeface="Verdana"/>
              </a:rPr>
              <a:t> </a:t>
            </a:r>
            <a:r>
              <a:rPr sz="1250" dirty="0">
                <a:solidFill>
                  <a:srgbClr val="3B3434"/>
                </a:solidFill>
                <a:latin typeface="Verdana"/>
                <a:cs typeface="Verdana"/>
              </a:rPr>
              <a:t>video</a:t>
            </a:r>
            <a:r>
              <a:rPr sz="1250" spc="-35" dirty="0">
                <a:solidFill>
                  <a:srgbClr val="3B3434"/>
                </a:solidFill>
                <a:latin typeface="Verdana"/>
                <a:cs typeface="Verdana"/>
              </a:rPr>
              <a:t> </a:t>
            </a:r>
            <a:r>
              <a:rPr sz="1250" dirty="0">
                <a:solidFill>
                  <a:srgbClr val="3B3434"/>
                </a:solidFill>
                <a:latin typeface="Verdana"/>
                <a:cs typeface="Verdana"/>
              </a:rPr>
              <a:t>complicates</a:t>
            </a:r>
            <a:r>
              <a:rPr sz="1250" spc="-30" dirty="0">
                <a:solidFill>
                  <a:srgbClr val="3B3434"/>
                </a:solidFill>
                <a:latin typeface="Verdana"/>
                <a:cs typeface="Verdana"/>
              </a:rPr>
              <a:t> </a:t>
            </a:r>
            <a:r>
              <a:rPr sz="1250" spc="-10" dirty="0">
                <a:solidFill>
                  <a:srgbClr val="3B3434"/>
                </a:solidFill>
                <a:latin typeface="Verdana"/>
                <a:cs typeface="Verdana"/>
              </a:rPr>
              <a:t>analysis.</a:t>
            </a:r>
            <a:endParaRPr sz="1250" dirty="0">
              <a:latin typeface="Verdana"/>
              <a:cs typeface="Verdana"/>
            </a:endParaRPr>
          </a:p>
        </p:txBody>
      </p:sp>
      <p:grpSp>
        <p:nvGrpSpPr>
          <p:cNvPr id="17" name="object 17"/>
          <p:cNvGrpSpPr/>
          <p:nvPr/>
        </p:nvGrpSpPr>
        <p:grpSpPr>
          <a:xfrm>
            <a:off x="4745347" y="5052406"/>
            <a:ext cx="5862320" cy="949325"/>
            <a:chOff x="4745347" y="5052406"/>
            <a:chExt cx="5862320" cy="949325"/>
          </a:xfrm>
        </p:grpSpPr>
        <p:sp>
          <p:nvSpPr>
            <p:cNvPr id="18" name="object 18"/>
            <p:cNvSpPr/>
            <p:nvPr/>
          </p:nvSpPr>
          <p:spPr>
            <a:xfrm>
              <a:off x="4750110" y="5057169"/>
              <a:ext cx="5852795" cy="939800"/>
            </a:xfrm>
            <a:custGeom>
              <a:avLst/>
              <a:gdLst/>
              <a:ahLst/>
              <a:cxnLst/>
              <a:rect l="l" t="t" r="r" b="b"/>
              <a:pathLst>
                <a:path w="5852795" h="939800">
                  <a:moveTo>
                    <a:pt x="5805041" y="0"/>
                  </a:moveTo>
                  <a:lnTo>
                    <a:pt x="47690" y="0"/>
                  </a:lnTo>
                  <a:lnTo>
                    <a:pt x="44365" y="322"/>
                  </a:lnTo>
                  <a:lnTo>
                    <a:pt x="10458" y="19899"/>
                  </a:lnTo>
                  <a:lnTo>
                    <a:pt x="0" y="47677"/>
                  </a:lnTo>
                  <a:lnTo>
                    <a:pt x="0" y="888746"/>
                  </a:lnTo>
                  <a:lnTo>
                    <a:pt x="0" y="892100"/>
                  </a:lnTo>
                  <a:lnTo>
                    <a:pt x="17319" y="927206"/>
                  </a:lnTo>
                  <a:lnTo>
                    <a:pt x="47690" y="939788"/>
                  </a:lnTo>
                  <a:lnTo>
                    <a:pt x="5805041" y="939788"/>
                  </a:lnTo>
                  <a:lnTo>
                    <a:pt x="5840151" y="922467"/>
                  </a:lnTo>
                  <a:lnTo>
                    <a:pt x="5852731" y="892100"/>
                  </a:lnTo>
                  <a:lnTo>
                    <a:pt x="5852731" y="47677"/>
                  </a:lnTo>
                  <a:lnTo>
                    <a:pt x="5835412" y="12580"/>
                  </a:lnTo>
                  <a:lnTo>
                    <a:pt x="5808366" y="322"/>
                  </a:lnTo>
                  <a:lnTo>
                    <a:pt x="5805041" y="0"/>
                  </a:lnTo>
                  <a:close/>
                </a:path>
              </a:pathLst>
            </a:custGeom>
            <a:solidFill>
              <a:srgbClr val="D5DCF6"/>
            </a:solidFill>
          </p:spPr>
          <p:txBody>
            <a:bodyPr wrap="square" lIns="0" tIns="0" rIns="0" bIns="0" rtlCol="0"/>
            <a:lstStyle/>
            <a:p>
              <a:endParaRPr/>
            </a:p>
          </p:txBody>
        </p:sp>
        <p:sp>
          <p:nvSpPr>
            <p:cNvPr id="19" name="object 19"/>
            <p:cNvSpPr/>
            <p:nvPr/>
          </p:nvSpPr>
          <p:spPr>
            <a:xfrm>
              <a:off x="4750110" y="5057169"/>
              <a:ext cx="5852795" cy="939800"/>
            </a:xfrm>
            <a:custGeom>
              <a:avLst/>
              <a:gdLst/>
              <a:ahLst/>
              <a:cxnLst/>
              <a:rect l="l" t="t" r="r" b="b"/>
              <a:pathLst>
                <a:path w="5852795" h="939800">
                  <a:moveTo>
                    <a:pt x="0" y="888746"/>
                  </a:moveTo>
                  <a:lnTo>
                    <a:pt x="0" y="51040"/>
                  </a:lnTo>
                  <a:lnTo>
                    <a:pt x="0" y="47677"/>
                  </a:lnTo>
                  <a:lnTo>
                    <a:pt x="322" y="44365"/>
                  </a:lnTo>
                  <a:lnTo>
                    <a:pt x="980" y="41077"/>
                  </a:lnTo>
                  <a:lnTo>
                    <a:pt x="1637" y="37789"/>
                  </a:lnTo>
                  <a:lnTo>
                    <a:pt x="2605" y="34601"/>
                  </a:lnTo>
                  <a:lnTo>
                    <a:pt x="3883" y="31512"/>
                  </a:lnTo>
                  <a:lnTo>
                    <a:pt x="5161" y="28410"/>
                  </a:lnTo>
                  <a:lnTo>
                    <a:pt x="34601" y="2605"/>
                  </a:lnTo>
                  <a:lnTo>
                    <a:pt x="47690" y="0"/>
                  </a:lnTo>
                  <a:lnTo>
                    <a:pt x="51040" y="0"/>
                  </a:lnTo>
                  <a:lnTo>
                    <a:pt x="5801691" y="0"/>
                  </a:lnTo>
                  <a:lnTo>
                    <a:pt x="5805041" y="0"/>
                  </a:lnTo>
                  <a:lnTo>
                    <a:pt x="5808366" y="322"/>
                  </a:lnTo>
                  <a:lnTo>
                    <a:pt x="5811654" y="980"/>
                  </a:lnTo>
                  <a:lnTo>
                    <a:pt x="5814941" y="1637"/>
                  </a:lnTo>
                  <a:lnTo>
                    <a:pt x="5845995" y="25470"/>
                  </a:lnTo>
                  <a:lnTo>
                    <a:pt x="5852731" y="47677"/>
                  </a:lnTo>
                  <a:lnTo>
                    <a:pt x="5852731" y="51040"/>
                  </a:lnTo>
                  <a:lnTo>
                    <a:pt x="5852731" y="888746"/>
                  </a:lnTo>
                  <a:lnTo>
                    <a:pt x="5852731" y="892100"/>
                  </a:lnTo>
                  <a:lnTo>
                    <a:pt x="5852396" y="895420"/>
                  </a:lnTo>
                  <a:lnTo>
                    <a:pt x="5832831" y="929319"/>
                  </a:lnTo>
                  <a:lnTo>
                    <a:pt x="5830040" y="931185"/>
                  </a:lnTo>
                  <a:lnTo>
                    <a:pt x="5827261" y="933046"/>
                  </a:lnTo>
                  <a:lnTo>
                    <a:pt x="5805041" y="939788"/>
                  </a:lnTo>
                  <a:lnTo>
                    <a:pt x="5801691" y="939788"/>
                  </a:lnTo>
                  <a:lnTo>
                    <a:pt x="51040" y="939788"/>
                  </a:lnTo>
                  <a:lnTo>
                    <a:pt x="47690" y="939788"/>
                  </a:lnTo>
                  <a:lnTo>
                    <a:pt x="44365" y="939458"/>
                  </a:lnTo>
                  <a:lnTo>
                    <a:pt x="14949" y="924837"/>
                  </a:lnTo>
                  <a:lnTo>
                    <a:pt x="12580" y="922467"/>
                  </a:lnTo>
                  <a:lnTo>
                    <a:pt x="3883" y="908276"/>
                  </a:lnTo>
                  <a:lnTo>
                    <a:pt x="2605" y="905180"/>
                  </a:lnTo>
                  <a:lnTo>
                    <a:pt x="1637" y="901991"/>
                  </a:lnTo>
                  <a:lnTo>
                    <a:pt x="980" y="898705"/>
                  </a:lnTo>
                  <a:lnTo>
                    <a:pt x="322" y="895420"/>
                  </a:lnTo>
                  <a:lnTo>
                    <a:pt x="0" y="892100"/>
                  </a:lnTo>
                  <a:lnTo>
                    <a:pt x="0" y="888746"/>
                  </a:lnTo>
                  <a:close/>
                </a:path>
              </a:pathLst>
            </a:custGeom>
            <a:ln w="9304">
              <a:solidFill>
                <a:srgbClr val="BAC2DC"/>
              </a:solidFill>
            </a:ln>
          </p:spPr>
          <p:txBody>
            <a:bodyPr wrap="square" lIns="0" tIns="0" rIns="0" bIns="0" rtlCol="0"/>
            <a:lstStyle/>
            <a:p>
              <a:endParaRPr/>
            </a:p>
          </p:txBody>
        </p:sp>
      </p:grpSp>
      <p:sp>
        <p:nvSpPr>
          <p:cNvPr id="20" name="object 20"/>
          <p:cNvSpPr txBox="1"/>
          <p:nvPr/>
        </p:nvSpPr>
        <p:spPr>
          <a:xfrm>
            <a:off x="4899661" y="5202652"/>
            <a:ext cx="4527550" cy="592455"/>
          </a:xfrm>
          <a:prstGeom prst="rect">
            <a:avLst/>
          </a:prstGeom>
        </p:spPr>
        <p:txBody>
          <a:bodyPr vert="horz" wrap="square" lIns="0" tIns="12065" rIns="0" bIns="0" rtlCol="0">
            <a:spAutoFit/>
          </a:bodyPr>
          <a:lstStyle/>
          <a:p>
            <a:pPr marL="12700">
              <a:lnSpc>
                <a:spcPct val="100000"/>
              </a:lnSpc>
              <a:spcBef>
                <a:spcPts val="95"/>
              </a:spcBef>
            </a:pPr>
            <a:r>
              <a:rPr sz="1650" b="1" dirty="0">
                <a:solidFill>
                  <a:srgbClr val="3B3434"/>
                </a:solidFill>
                <a:latin typeface="Tahoma"/>
                <a:cs typeface="Tahoma"/>
              </a:rPr>
              <a:t>Computational</a:t>
            </a:r>
            <a:r>
              <a:rPr sz="1650" b="1" spc="310" dirty="0">
                <a:solidFill>
                  <a:srgbClr val="3B3434"/>
                </a:solidFill>
                <a:latin typeface="Tahoma"/>
                <a:cs typeface="Tahoma"/>
              </a:rPr>
              <a:t> </a:t>
            </a:r>
            <a:r>
              <a:rPr sz="1650" b="1" spc="-10" dirty="0">
                <a:solidFill>
                  <a:srgbClr val="3B3434"/>
                </a:solidFill>
                <a:latin typeface="Tahoma"/>
                <a:cs typeface="Tahoma"/>
              </a:rPr>
              <a:t>Demands</a:t>
            </a:r>
            <a:endParaRPr sz="1650" dirty="0">
              <a:latin typeface="Tahoma"/>
              <a:cs typeface="Tahoma"/>
            </a:endParaRPr>
          </a:p>
          <a:p>
            <a:pPr marL="12700">
              <a:lnSpc>
                <a:spcPct val="100000"/>
              </a:lnSpc>
              <a:spcBef>
                <a:spcPts val="985"/>
              </a:spcBef>
            </a:pPr>
            <a:r>
              <a:rPr sz="1250" dirty="0">
                <a:solidFill>
                  <a:srgbClr val="3B3434"/>
                </a:solidFill>
                <a:latin typeface="Verdana"/>
                <a:cs typeface="Verdana"/>
              </a:rPr>
              <a:t>Processing</a:t>
            </a:r>
            <a:r>
              <a:rPr sz="1250" spc="-50" dirty="0">
                <a:solidFill>
                  <a:srgbClr val="3B3434"/>
                </a:solidFill>
                <a:latin typeface="Verdana"/>
                <a:cs typeface="Verdana"/>
              </a:rPr>
              <a:t> </a:t>
            </a:r>
            <a:r>
              <a:rPr sz="1250" spc="-10" dirty="0">
                <a:solidFill>
                  <a:srgbClr val="3B3434"/>
                </a:solidFill>
                <a:latin typeface="Verdana"/>
                <a:cs typeface="Verdana"/>
              </a:rPr>
              <a:t>large</a:t>
            </a:r>
            <a:r>
              <a:rPr sz="1250" spc="-45" dirty="0">
                <a:solidFill>
                  <a:srgbClr val="3B3434"/>
                </a:solidFill>
                <a:latin typeface="Verdana"/>
                <a:cs typeface="Verdana"/>
              </a:rPr>
              <a:t> </a:t>
            </a:r>
            <a:r>
              <a:rPr sz="1250" dirty="0">
                <a:solidFill>
                  <a:srgbClr val="3B3434"/>
                </a:solidFill>
                <a:latin typeface="Verdana"/>
                <a:cs typeface="Verdana"/>
              </a:rPr>
              <a:t>datasets</a:t>
            </a:r>
            <a:r>
              <a:rPr sz="1250" spc="-45" dirty="0">
                <a:solidFill>
                  <a:srgbClr val="3B3434"/>
                </a:solidFill>
                <a:latin typeface="Verdana"/>
                <a:cs typeface="Verdana"/>
              </a:rPr>
              <a:t> </a:t>
            </a:r>
            <a:r>
              <a:rPr sz="1250" spc="-10" dirty="0">
                <a:solidFill>
                  <a:srgbClr val="3B3434"/>
                </a:solidFill>
                <a:latin typeface="Verdana"/>
                <a:cs typeface="Verdana"/>
              </a:rPr>
              <a:t>requires</a:t>
            </a:r>
            <a:r>
              <a:rPr sz="1250" spc="-50" dirty="0">
                <a:solidFill>
                  <a:srgbClr val="3B3434"/>
                </a:solidFill>
                <a:latin typeface="Verdana"/>
                <a:cs typeface="Verdana"/>
              </a:rPr>
              <a:t> </a:t>
            </a:r>
            <a:r>
              <a:rPr sz="1250" dirty="0">
                <a:solidFill>
                  <a:srgbClr val="3B3434"/>
                </a:solidFill>
                <a:latin typeface="Verdana"/>
                <a:cs typeface="Verdana"/>
              </a:rPr>
              <a:t>advanced</a:t>
            </a:r>
            <a:r>
              <a:rPr sz="1250" spc="-45" dirty="0">
                <a:solidFill>
                  <a:srgbClr val="3B3434"/>
                </a:solidFill>
                <a:latin typeface="Verdana"/>
                <a:cs typeface="Verdana"/>
              </a:rPr>
              <a:t> </a:t>
            </a:r>
            <a:r>
              <a:rPr sz="1250" spc="-10" dirty="0">
                <a:solidFill>
                  <a:srgbClr val="3B3434"/>
                </a:solidFill>
                <a:latin typeface="Verdana"/>
                <a:cs typeface="Verdana"/>
              </a:rPr>
              <a:t>algorithms.</a:t>
            </a:r>
            <a:endParaRPr sz="1250" dirty="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6456" y="2063750"/>
            <a:ext cx="7077709" cy="539750"/>
          </a:xfrm>
          <a:prstGeom prst="rect">
            <a:avLst/>
          </a:prstGeom>
        </p:spPr>
        <p:txBody>
          <a:bodyPr vert="horz" wrap="square" lIns="0" tIns="15875" rIns="0" bIns="0" rtlCol="0">
            <a:spAutoFit/>
          </a:bodyPr>
          <a:lstStyle/>
          <a:p>
            <a:pPr marL="12700">
              <a:lnSpc>
                <a:spcPct val="100000"/>
              </a:lnSpc>
              <a:spcBef>
                <a:spcPts val="125"/>
              </a:spcBef>
            </a:pPr>
            <a:r>
              <a:rPr sz="3350" spc="80" dirty="0"/>
              <a:t>Applications</a:t>
            </a:r>
            <a:r>
              <a:rPr sz="3350" spc="-35" dirty="0"/>
              <a:t> </a:t>
            </a:r>
            <a:r>
              <a:rPr sz="3350" dirty="0"/>
              <a:t>of</a:t>
            </a:r>
            <a:r>
              <a:rPr sz="3350" spc="-35" dirty="0"/>
              <a:t> </a:t>
            </a:r>
            <a:r>
              <a:rPr sz="3350" dirty="0"/>
              <a:t>Gait</a:t>
            </a:r>
            <a:r>
              <a:rPr sz="3350" spc="-35" dirty="0"/>
              <a:t> </a:t>
            </a:r>
            <a:r>
              <a:rPr sz="3350" spc="-10" dirty="0"/>
              <a:t>Recognition</a:t>
            </a:r>
            <a:endParaRPr sz="3350"/>
          </a:p>
        </p:txBody>
      </p:sp>
      <p:sp>
        <p:nvSpPr>
          <p:cNvPr id="3" name="object 3"/>
          <p:cNvSpPr/>
          <p:nvPr/>
        </p:nvSpPr>
        <p:spPr>
          <a:xfrm>
            <a:off x="590550" y="3562350"/>
            <a:ext cx="57150" cy="57150"/>
          </a:xfrm>
          <a:custGeom>
            <a:avLst/>
            <a:gdLst/>
            <a:ahLst/>
            <a:cxnLst/>
            <a:rect l="l" t="t" r="r" b="b"/>
            <a:pathLst>
              <a:path w="57150" h="57150">
                <a:moveTo>
                  <a:pt x="32364" y="0"/>
                </a:moveTo>
                <a:lnTo>
                  <a:pt x="24785" y="0"/>
                </a:lnTo>
                <a:lnTo>
                  <a:pt x="21139" y="723"/>
                </a:lnTo>
                <a:lnTo>
                  <a:pt x="0" y="24790"/>
                </a:lnTo>
                <a:lnTo>
                  <a:pt x="0" y="32359"/>
                </a:lnTo>
                <a:lnTo>
                  <a:pt x="24785" y="57150"/>
                </a:lnTo>
                <a:lnTo>
                  <a:pt x="32364" y="57150"/>
                </a:lnTo>
                <a:lnTo>
                  <a:pt x="57150" y="32359"/>
                </a:lnTo>
                <a:lnTo>
                  <a:pt x="57150" y="28575"/>
                </a:lnTo>
                <a:lnTo>
                  <a:pt x="57150" y="24790"/>
                </a:lnTo>
                <a:lnTo>
                  <a:pt x="36010" y="723"/>
                </a:lnTo>
                <a:lnTo>
                  <a:pt x="32364" y="0"/>
                </a:lnTo>
                <a:close/>
              </a:path>
            </a:pathLst>
          </a:custGeom>
          <a:solidFill>
            <a:srgbClr val="3B3434"/>
          </a:solidFill>
        </p:spPr>
        <p:txBody>
          <a:bodyPr wrap="square" lIns="0" tIns="0" rIns="0" bIns="0" rtlCol="0"/>
          <a:lstStyle/>
          <a:p>
            <a:endParaRPr/>
          </a:p>
        </p:txBody>
      </p:sp>
      <p:sp>
        <p:nvSpPr>
          <p:cNvPr id="4" name="object 4"/>
          <p:cNvSpPr/>
          <p:nvPr/>
        </p:nvSpPr>
        <p:spPr>
          <a:xfrm>
            <a:off x="590550" y="3876675"/>
            <a:ext cx="57150" cy="57150"/>
          </a:xfrm>
          <a:custGeom>
            <a:avLst/>
            <a:gdLst/>
            <a:ahLst/>
            <a:cxnLst/>
            <a:rect l="l" t="t" r="r" b="b"/>
            <a:pathLst>
              <a:path w="57150" h="57150">
                <a:moveTo>
                  <a:pt x="32364" y="0"/>
                </a:moveTo>
                <a:lnTo>
                  <a:pt x="24785" y="0"/>
                </a:lnTo>
                <a:lnTo>
                  <a:pt x="21139" y="723"/>
                </a:lnTo>
                <a:lnTo>
                  <a:pt x="0" y="24790"/>
                </a:lnTo>
                <a:lnTo>
                  <a:pt x="0" y="32359"/>
                </a:lnTo>
                <a:lnTo>
                  <a:pt x="24785" y="57150"/>
                </a:lnTo>
                <a:lnTo>
                  <a:pt x="32364" y="57150"/>
                </a:lnTo>
                <a:lnTo>
                  <a:pt x="57150" y="32359"/>
                </a:lnTo>
                <a:lnTo>
                  <a:pt x="57150" y="28575"/>
                </a:lnTo>
                <a:lnTo>
                  <a:pt x="57150" y="24790"/>
                </a:lnTo>
                <a:lnTo>
                  <a:pt x="36010" y="723"/>
                </a:lnTo>
                <a:lnTo>
                  <a:pt x="32364" y="0"/>
                </a:lnTo>
                <a:close/>
              </a:path>
            </a:pathLst>
          </a:custGeom>
          <a:solidFill>
            <a:srgbClr val="3B3434"/>
          </a:solidFill>
        </p:spPr>
        <p:txBody>
          <a:bodyPr wrap="square" lIns="0" tIns="0" rIns="0" bIns="0" rtlCol="0"/>
          <a:lstStyle/>
          <a:p>
            <a:endParaRPr/>
          </a:p>
        </p:txBody>
      </p:sp>
      <p:sp>
        <p:nvSpPr>
          <p:cNvPr id="5" name="object 5"/>
          <p:cNvSpPr txBox="1"/>
          <p:nvPr/>
        </p:nvSpPr>
        <p:spPr>
          <a:xfrm>
            <a:off x="557312" y="3011487"/>
            <a:ext cx="2426335" cy="986790"/>
          </a:xfrm>
          <a:prstGeom prst="rect">
            <a:avLst/>
          </a:prstGeom>
        </p:spPr>
        <p:txBody>
          <a:bodyPr vert="horz" wrap="square" lIns="0" tIns="17145" rIns="0" bIns="0" rtlCol="0">
            <a:spAutoFit/>
          </a:bodyPr>
          <a:lstStyle/>
          <a:p>
            <a:pPr marL="12700">
              <a:lnSpc>
                <a:spcPct val="100000"/>
              </a:lnSpc>
              <a:spcBef>
                <a:spcPts val="135"/>
              </a:spcBef>
            </a:pPr>
            <a:r>
              <a:rPr sz="1650" b="1" spc="-10" dirty="0">
                <a:solidFill>
                  <a:srgbClr val="1F1E1E"/>
                </a:solidFill>
                <a:latin typeface="Tahoma"/>
                <a:cs typeface="Tahoma"/>
              </a:rPr>
              <a:t>Security</a:t>
            </a:r>
            <a:endParaRPr sz="1650">
              <a:latin typeface="Tahoma"/>
              <a:cs typeface="Tahoma"/>
            </a:endParaRPr>
          </a:p>
          <a:p>
            <a:pPr marL="273050" marR="5080">
              <a:lnSpc>
                <a:spcPct val="165000"/>
              </a:lnSpc>
              <a:spcBef>
                <a:spcPts val="595"/>
              </a:spcBef>
            </a:pPr>
            <a:r>
              <a:rPr sz="1250" spc="65" dirty="0">
                <a:solidFill>
                  <a:srgbClr val="3B3434"/>
                </a:solidFill>
                <a:latin typeface="Verdana"/>
                <a:cs typeface="Verdana"/>
              </a:rPr>
              <a:t>Access</a:t>
            </a:r>
            <a:r>
              <a:rPr sz="1250" spc="-125" dirty="0">
                <a:solidFill>
                  <a:srgbClr val="3B3434"/>
                </a:solidFill>
                <a:latin typeface="Verdana"/>
                <a:cs typeface="Verdana"/>
              </a:rPr>
              <a:t> </a:t>
            </a:r>
            <a:r>
              <a:rPr sz="1250" spc="45" dirty="0">
                <a:solidFill>
                  <a:srgbClr val="3B3434"/>
                </a:solidFill>
                <a:latin typeface="Verdana"/>
                <a:cs typeface="Verdana"/>
              </a:rPr>
              <a:t>control</a:t>
            </a:r>
            <a:r>
              <a:rPr sz="1250" spc="-125" dirty="0">
                <a:solidFill>
                  <a:srgbClr val="3B3434"/>
                </a:solidFill>
                <a:latin typeface="Verdana"/>
                <a:cs typeface="Verdana"/>
              </a:rPr>
              <a:t> </a:t>
            </a:r>
            <a:r>
              <a:rPr sz="1250" spc="-10" dirty="0">
                <a:solidFill>
                  <a:srgbClr val="3B3434"/>
                </a:solidFill>
                <a:latin typeface="Verdana"/>
                <a:cs typeface="Verdana"/>
              </a:rPr>
              <a:t>systems </a:t>
            </a:r>
            <a:r>
              <a:rPr sz="1250" dirty="0">
                <a:solidFill>
                  <a:srgbClr val="3B3434"/>
                </a:solidFill>
                <a:latin typeface="Verdana"/>
                <a:cs typeface="Verdana"/>
              </a:rPr>
              <a:t>Surveillance and </a:t>
            </a:r>
            <a:r>
              <a:rPr sz="1250" spc="-10" dirty="0">
                <a:solidFill>
                  <a:srgbClr val="3B3434"/>
                </a:solidFill>
                <a:latin typeface="Verdana"/>
                <a:cs typeface="Verdana"/>
              </a:rPr>
              <a:t>forensics</a:t>
            </a:r>
            <a:endParaRPr sz="1250">
              <a:latin typeface="Verdana"/>
              <a:cs typeface="Verdana"/>
            </a:endParaRPr>
          </a:p>
        </p:txBody>
      </p:sp>
      <p:sp>
        <p:nvSpPr>
          <p:cNvPr id="6" name="object 6"/>
          <p:cNvSpPr/>
          <p:nvPr/>
        </p:nvSpPr>
        <p:spPr>
          <a:xfrm>
            <a:off x="4162425" y="3562350"/>
            <a:ext cx="57150" cy="57150"/>
          </a:xfrm>
          <a:custGeom>
            <a:avLst/>
            <a:gdLst/>
            <a:ahLst/>
            <a:cxnLst/>
            <a:rect l="l" t="t" r="r" b="b"/>
            <a:pathLst>
              <a:path w="57150" h="57150">
                <a:moveTo>
                  <a:pt x="32359" y="0"/>
                </a:moveTo>
                <a:lnTo>
                  <a:pt x="24790" y="0"/>
                </a:lnTo>
                <a:lnTo>
                  <a:pt x="21132" y="723"/>
                </a:lnTo>
                <a:lnTo>
                  <a:pt x="0" y="24790"/>
                </a:lnTo>
                <a:lnTo>
                  <a:pt x="0" y="32359"/>
                </a:lnTo>
                <a:lnTo>
                  <a:pt x="24790" y="57150"/>
                </a:lnTo>
                <a:lnTo>
                  <a:pt x="32359" y="57150"/>
                </a:lnTo>
                <a:lnTo>
                  <a:pt x="57150" y="32359"/>
                </a:lnTo>
                <a:lnTo>
                  <a:pt x="57150" y="28575"/>
                </a:lnTo>
                <a:lnTo>
                  <a:pt x="57150" y="24790"/>
                </a:lnTo>
                <a:lnTo>
                  <a:pt x="36004" y="723"/>
                </a:lnTo>
                <a:lnTo>
                  <a:pt x="32359" y="0"/>
                </a:lnTo>
                <a:close/>
              </a:path>
            </a:pathLst>
          </a:custGeom>
          <a:solidFill>
            <a:srgbClr val="3B3434"/>
          </a:solidFill>
        </p:spPr>
        <p:txBody>
          <a:bodyPr wrap="square" lIns="0" tIns="0" rIns="0" bIns="0" rtlCol="0"/>
          <a:lstStyle/>
          <a:p>
            <a:endParaRPr/>
          </a:p>
        </p:txBody>
      </p:sp>
      <p:sp>
        <p:nvSpPr>
          <p:cNvPr id="7" name="object 7"/>
          <p:cNvSpPr/>
          <p:nvPr/>
        </p:nvSpPr>
        <p:spPr>
          <a:xfrm>
            <a:off x="4162425" y="3876675"/>
            <a:ext cx="57150" cy="57150"/>
          </a:xfrm>
          <a:custGeom>
            <a:avLst/>
            <a:gdLst/>
            <a:ahLst/>
            <a:cxnLst/>
            <a:rect l="l" t="t" r="r" b="b"/>
            <a:pathLst>
              <a:path w="57150" h="57150">
                <a:moveTo>
                  <a:pt x="32359" y="0"/>
                </a:moveTo>
                <a:lnTo>
                  <a:pt x="24790" y="0"/>
                </a:lnTo>
                <a:lnTo>
                  <a:pt x="21132" y="723"/>
                </a:lnTo>
                <a:lnTo>
                  <a:pt x="0" y="24790"/>
                </a:lnTo>
                <a:lnTo>
                  <a:pt x="0" y="32359"/>
                </a:lnTo>
                <a:lnTo>
                  <a:pt x="24790" y="57150"/>
                </a:lnTo>
                <a:lnTo>
                  <a:pt x="32359" y="57150"/>
                </a:lnTo>
                <a:lnTo>
                  <a:pt x="57150" y="32359"/>
                </a:lnTo>
                <a:lnTo>
                  <a:pt x="57150" y="28575"/>
                </a:lnTo>
                <a:lnTo>
                  <a:pt x="57150" y="24790"/>
                </a:lnTo>
                <a:lnTo>
                  <a:pt x="36004" y="723"/>
                </a:lnTo>
                <a:lnTo>
                  <a:pt x="32359" y="0"/>
                </a:lnTo>
                <a:close/>
              </a:path>
            </a:pathLst>
          </a:custGeom>
          <a:solidFill>
            <a:srgbClr val="3B3434"/>
          </a:solidFill>
        </p:spPr>
        <p:txBody>
          <a:bodyPr wrap="square" lIns="0" tIns="0" rIns="0" bIns="0" rtlCol="0"/>
          <a:lstStyle/>
          <a:p>
            <a:endParaRPr/>
          </a:p>
        </p:txBody>
      </p:sp>
      <p:sp>
        <p:nvSpPr>
          <p:cNvPr id="8" name="object 8"/>
          <p:cNvSpPr txBox="1"/>
          <p:nvPr/>
        </p:nvSpPr>
        <p:spPr>
          <a:xfrm>
            <a:off x="4128884" y="3011487"/>
            <a:ext cx="2991485" cy="986790"/>
          </a:xfrm>
          <a:prstGeom prst="rect">
            <a:avLst/>
          </a:prstGeom>
        </p:spPr>
        <p:txBody>
          <a:bodyPr vert="horz" wrap="square" lIns="0" tIns="17145" rIns="0" bIns="0" rtlCol="0">
            <a:spAutoFit/>
          </a:bodyPr>
          <a:lstStyle/>
          <a:p>
            <a:pPr marL="12700">
              <a:lnSpc>
                <a:spcPct val="100000"/>
              </a:lnSpc>
              <a:spcBef>
                <a:spcPts val="135"/>
              </a:spcBef>
            </a:pPr>
            <a:r>
              <a:rPr sz="1650" b="1" spc="-10" dirty="0">
                <a:solidFill>
                  <a:srgbClr val="1F1E1E"/>
                </a:solidFill>
                <a:latin typeface="Tahoma"/>
                <a:cs typeface="Tahoma"/>
              </a:rPr>
              <a:t>Healthcare</a:t>
            </a:r>
            <a:endParaRPr sz="1650">
              <a:latin typeface="Tahoma"/>
              <a:cs typeface="Tahoma"/>
            </a:endParaRPr>
          </a:p>
          <a:p>
            <a:pPr marL="273050" marR="5080">
              <a:lnSpc>
                <a:spcPct val="165000"/>
              </a:lnSpc>
              <a:spcBef>
                <a:spcPts val="595"/>
              </a:spcBef>
            </a:pPr>
            <a:r>
              <a:rPr sz="1250" dirty="0">
                <a:solidFill>
                  <a:srgbClr val="3B3434"/>
                </a:solidFill>
                <a:latin typeface="Verdana"/>
                <a:cs typeface="Verdana"/>
              </a:rPr>
              <a:t>Patient</a:t>
            </a:r>
            <a:r>
              <a:rPr sz="1250" spc="80" dirty="0">
                <a:solidFill>
                  <a:srgbClr val="3B3434"/>
                </a:solidFill>
                <a:latin typeface="Verdana"/>
                <a:cs typeface="Verdana"/>
              </a:rPr>
              <a:t> </a:t>
            </a:r>
            <a:r>
              <a:rPr sz="1250" dirty="0">
                <a:solidFill>
                  <a:srgbClr val="3B3434"/>
                </a:solidFill>
                <a:latin typeface="Verdana"/>
                <a:cs typeface="Verdana"/>
              </a:rPr>
              <a:t>mobility</a:t>
            </a:r>
            <a:r>
              <a:rPr sz="1250" spc="80" dirty="0">
                <a:solidFill>
                  <a:srgbClr val="3B3434"/>
                </a:solidFill>
                <a:latin typeface="Verdana"/>
                <a:cs typeface="Verdana"/>
              </a:rPr>
              <a:t> </a:t>
            </a:r>
            <a:r>
              <a:rPr sz="1250" spc="-10" dirty="0">
                <a:solidFill>
                  <a:srgbClr val="3B3434"/>
                </a:solidFill>
                <a:latin typeface="Verdana"/>
                <a:cs typeface="Verdana"/>
              </a:rPr>
              <a:t>tracking </a:t>
            </a:r>
            <a:r>
              <a:rPr sz="1250" spc="45" dirty="0">
                <a:solidFill>
                  <a:srgbClr val="3B3434"/>
                </a:solidFill>
                <a:latin typeface="Verdana"/>
                <a:cs typeface="Verdana"/>
              </a:rPr>
              <a:t>Detecting</a:t>
            </a:r>
            <a:r>
              <a:rPr sz="1250" spc="15" dirty="0">
                <a:solidFill>
                  <a:srgbClr val="3B3434"/>
                </a:solidFill>
                <a:latin typeface="Verdana"/>
                <a:cs typeface="Verdana"/>
              </a:rPr>
              <a:t> </a:t>
            </a:r>
            <a:r>
              <a:rPr sz="1250" spc="10" dirty="0">
                <a:solidFill>
                  <a:srgbClr val="3B3434"/>
                </a:solidFill>
                <a:latin typeface="Verdana"/>
                <a:cs typeface="Verdana"/>
              </a:rPr>
              <a:t>neurological</a:t>
            </a:r>
            <a:r>
              <a:rPr sz="1250" spc="15" dirty="0">
                <a:solidFill>
                  <a:srgbClr val="3B3434"/>
                </a:solidFill>
                <a:latin typeface="Verdana"/>
                <a:cs typeface="Verdana"/>
              </a:rPr>
              <a:t> </a:t>
            </a:r>
            <a:r>
              <a:rPr sz="1250" spc="-10" dirty="0">
                <a:solidFill>
                  <a:srgbClr val="3B3434"/>
                </a:solidFill>
                <a:latin typeface="Verdana"/>
                <a:cs typeface="Verdana"/>
              </a:rPr>
              <a:t>disorders</a:t>
            </a:r>
            <a:endParaRPr sz="1250">
              <a:latin typeface="Verdana"/>
              <a:cs typeface="Verdana"/>
            </a:endParaRPr>
          </a:p>
        </p:txBody>
      </p:sp>
      <p:sp>
        <p:nvSpPr>
          <p:cNvPr id="9" name="object 9"/>
          <p:cNvSpPr/>
          <p:nvPr/>
        </p:nvSpPr>
        <p:spPr>
          <a:xfrm>
            <a:off x="7734300" y="3562350"/>
            <a:ext cx="57150" cy="57150"/>
          </a:xfrm>
          <a:custGeom>
            <a:avLst/>
            <a:gdLst/>
            <a:ahLst/>
            <a:cxnLst/>
            <a:rect l="l" t="t" r="r" b="b"/>
            <a:pathLst>
              <a:path w="57150" h="57150">
                <a:moveTo>
                  <a:pt x="32359" y="0"/>
                </a:moveTo>
                <a:lnTo>
                  <a:pt x="24790" y="0"/>
                </a:lnTo>
                <a:lnTo>
                  <a:pt x="21132" y="723"/>
                </a:lnTo>
                <a:lnTo>
                  <a:pt x="0" y="24790"/>
                </a:lnTo>
                <a:lnTo>
                  <a:pt x="0" y="32359"/>
                </a:lnTo>
                <a:lnTo>
                  <a:pt x="24790" y="57150"/>
                </a:lnTo>
                <a:lnTo>
                  <a:pt x="32359" y="57150"/>
                </a:lnTo>
                <a:lnTo>
                  <a:pt x="57150" y="32359"/>
                </a:lnTo>
                <a:lnTo>
                  <a:pt x="57150" y="28575"/>
                </a:lnTo>
                <a:lnTo>
                  <a:pt x="57150" y="24790"/>
                </a:lnTo>
                <a:lnTo>
                  <a:pt x="36004" y="723"/>
                </a:lnTo>
                <a:lnTo>
                  <a:pt x="32359" y="0"/>
                </a:lnTo>
                <a:close/>
              </a:path>
            </a:pathLst>
          </a:custGeom>
          <a:solidFill>
            <a:srgbClr val="3B3434"/>
          </a:solidFill>
        </p:spPr>
        <p:txBody>
          <a:bodyPr wrap="square" lIns="0" tIns="0" rIns="0" bIns="0" rtlCol="0"/>
          <a:lstStyle/>
          <a:p>
            <a:endParaRPr/>
          </a:p>
        </p:txBody>
      </p:sp>
      <p:sp>
        <p:nvSpPr>
          <p:cNvPr id="10" name="object 10"/>
          <p:cNvSpPr/>
          <p:nvPr/>
        </p:nvSpPr>
        <p:spPr>
          <a:xfrm>
            <a:off x="7734300" y="3876675"/>
            <a:ext cx="57150" cy="57150"/>
          </a:xfrm>
          <a:custGeom>
            <a:avLst/>
            <a:gdLst/>
            <a:ahLst/>
            <a:cxnLst/>
            <a:rect l="l" t="t" r="r" b="b"/>
            <a:pathLst>
              <a:path w="57150" h="57150">
                <a:moveTo>
                  <a:pt x="32359" y="0"/>
                </a:moveTo>
                <a:lnTo>
                  <a:pt x="24790" y="0"/>
                </a:lnTo>
                <a:lnTo>
                  <a:pt x="21132" y="723"/>
                </a:lnTo>
                <a:lnTo>
                  <a:pt x="0" y="24790"/>
                </a:lnTo>
                <a:lnTo>
                  <a:pt x="0" y="32359"/>
                </a:lnTo>
                <a:lnTo>
                  <a:pt x="24790" y="57150"/>
                </a:lnTo>
                <a:lnTo>
                  <a:pt x="32359" y="57150"/>
                </a:lnTo>
                <a:lnTo>
                  <a:pt x="57150" y="32359"/>
                </a:lnTo>
                <a:lnTo>
                  <a:pt x="57150" y="28575"/>
                </a:lnTo>
                <a:lnTo>
                  <a:pt x="57150" y="24790"/>
                </a:lnTo>
                <a:lnTo>
                  <a:pt x="36004" y="723"/>
                </a:lnTo>
                <a:lnTo>
                  <a:pt x="32359" y="0"/>
                </a:lnTo>
                <a:close/>
              </a:path>
            </a:pathLst>
          </a:custGeom>
          <a:solidFill>
            <a:srgbClr val="3B3434"/>
          </a:solidFill>
        </p:spPr>
        <p:txBody>
          <a:bodyPr wrap="square" lIns="0" tIns="0" rIns="0" bIns="0" rtlCol="0"/>
          <a:lstStyle/>
          <a:p>
            <a:endParaRPr/>
          </a:p>
        </p:txBody>
      </p:sp>
      <p:sp>
        <p:nvSpPr>
          <p:cNvPr id="11" name="object 11"/>
          <p:cNvSpPr txBox="1"/>
          <p:nvPr/>
        </p:nvSpPr>
        <p:spPr>
          <a:xfrm>
            <a:off x="7700035" y="3011487"/>
            <a:ext cx="2747645" cy="1253490"/>
          </a:xfrm>
          <a:prstGeom prst="rect">
            <a:avLst/>
          </a:prstGeom>
        </p:spPr>
        <p:txBody>
          <a:bodyPr vert="horz" wrap="square" lIns="0" tIns="17145" rIns="0" bIns="0" rtlCol="0">
            <a:spAutoFit/>
          </a:bodyPr>
          <a:lstStyle/>
          <a:p>
            <a:pPr marL="12700">
              <a:lnSpc>
                <a:spcPct val="100000"/>
              </a:lnSpc>
              <a:spcBef>
                <a:spcPts val="135"/>
              </a:spcBef>
            </a:pPr>
            <a:r>
              <a:rPr sz="1650" b="1" dirty="0">
                <a:solidFill>
                  <a:srgbClr val="1F1E1E"/>
                </a:solidFill>
                <a:latin typeface="Tahoma"/>
                <a:cs typeface="Tahoma"/>
              </a:rPr>
              <a:t>Accessibility</a:t>
            </a:r>
            <a:r>
              <a:rPr sz="1650" b="1" spc="165" dirty="0">
                <a:solidFill>
                  <a:srgbClr val="1F1E1E"/>
                </a:solidFill>
                <a:latin typeface="Tahoma"/>
                <a:cs typeface="Tahoma"/>
              </a:rPr>
              <a:t> </a:t>
            </a:r>
            <a:r>
              <a:rPr sz="1650" b="1" spc="-160" dirty="0">
                <a:solidFill>
                  <a:srgbClr val="1F1E1E"/>
                </a:solidFill>
                <a:latin typeface="Tahoma"/>
                <a:cs typeface="Tahoma"/>
              </a:rPr>
              <a:t>&amp;</a:t>
            </a:r>
            <a:r>
              <a:rPr sz="1650" b="1" spc="155" dirty="0">
                <a:solidFill>
                  <a:srgbClr val="1F1E1E"/>
                </a:solidFill>
                <a:latin typeface="Tahoma"/>
                <a:cs typeface="Tahoma"/>
              </a:rPr>
              <a:t> </a:t>
            </a:r>
            <a:r>
              <a:rPr sz="1650" b="1" spc="-10" dirty="0">
                <a:solidFill>
                  <a:srgbClr val="1F1E1E"/>
                </a:solidFill>
                <a:latin typeface="Tahoma"/>
                <a:cs typeface="Tahoma"/>
              </a:rPr>
              <a:t>Robotics</a:t>
            </a:r>
            <a:endParaRPr sz="1650">
              <a:latin typeface="Tahoma"/>
              <a:cs typeface="Tahoma"/>
            </a:endParaRPr>
          </a:p>
          <a:p>
            <a:pPr marL="273050">
              <a:lnSpc>
                <a:spcPct val="100000"/>
              </a:lnSpc>
              <a:spcBef>
                <a:spcPts val="1570"/>
              </a:spcBef>
            </a:pPr>
            <a:r>
              <a:rPr sz="1250" dirty="0">
                <a:solidFill>
                  <a:srgbClr val="3B3434"/>
                </a:solidFill>
                <a:latin typeface="Verdana"/>
                <a:cs typeface="Verdana"/>
              </a:rPr>
              <a:t>Assists</a:t>
            </a:r>
            <a:r>
              <a:rPr sz="1250" spc="35" dirty="0">
                <a:solidFill>
                  <a:srgbClr val="3B3434"/>
                </a:solidFill>
                <a:latin typeface="Verdana"/>
                <a:cs typeface="Verdana"/>
              </a:rPr>
              <a:t> </a:t>
            </a:r>
            <a:r>
              <a:rPr sz="1250" spc="-10" dirty="0">
                <a:solidFill>
                  <a:srgbClr val="3B3434"/>
                </a:solidFill>
                <a:latin typeface="Verdana"/>
                <a:cs typeface="Verdana"/>
              </a:rPr>
              <a:t>visually</a:t>
            </a:r>
            <a:r>
              <a:rPr sz="1250" spc="35" dirty="0">
                <a:solidFill>
                  <a:srgbClr val="3B3434"/>
                </a:solidFill>
                <a:latin typeface="Verdana"/>
                <a:cs typeface="Verdana"/>
              </a:rPr>
              <a:t> </a:t>
            </a:r>
            <a:r>
              <a:rPr sz="1250" dirty="0">
                <a:solidFill>
                  <a:srgbClr val="3B3434"/>
                </a:solidFill>
                <a:latin typeface="Verdana"/>
                <a:cs typeface="Verdana"/>
              </a:rPr>
              <a:t>impaired</a:t>
            </a:r>
            <a:r>
              <a:rPr sz="1250" spc="35" dirty="0">
                <a:solidFill>
                  <a:srgbClr val="3B3434"/>
                </a:solidFill>
                <a:latin typeface="Verdana"/>
                <a:cs typeface="Verdana"/>
              </a:rPr>
              <a:t> </a:t>
            </a:r>
            <a:r>
              <a:rPr sz="1250" spc="-20" dirty="0">
                <a:solidFill>
                  <a:srgbClr val="3B3434"/>
                </a:solidFill>
                <a:latin typeface="Verdana"/>
                <a:cs typeface="Verdana"/>
              </a:rPr>
              <a:t>users</a:t>
            </a:r>
            <a:endParaRPr sz="1250">
              <a:latin typeface="Verdana"/>
              <a:cs typeface="Verdana"/>
            </a:endParaRPr>
          </a:p>
          <a:p>
            <a:pPr marL="273050" marR="243204">
              <a:lnSpc>
                <a:spcPct val="140000"/>
              </a:lnSpc>
              <a:spcBef>
                <a:spcPts val="375"/>
              </a:spcBef>
            </a:pPr>
            <a:r>
              <a:rPr sz="1250" spc="10" dirty="0">
                <a:solidFill>
                  <a:srgbClr val="3B3434"/>
                </a:solidFill>
                <a:latin typeface="Verdana"/>
                <a:cs typeface="Verdana"/>
              </a:rPr>
              <a:t>Enables</a:t>
            </a:r>
            <a:r>
              <a:rPr sz="1250" spc="-25" dirty="0">
                <a:solidFill>
                  <a:srgbClr val="3B3434"/>
                </a:solidFill>
                <a:latin typeface="Verdana"/>
                <a:cs typeface="Verdana"/>
              </a:rPr>
              <a:t> </a:t>
            </a:r>
            <a:r>
              <a:rPr sz="1250" spc="10" dirty="0">
                <a:solidFill>
                  <a:srgbClr val="3B3434"/>
                </a:solidFill>
                <a:latin typeface="Verdana"/>
                <a:cs typeface="Verdana"/>
              </a:rPr>
              <a:t>personalized</a:t>
            </a:r>
            <a:r>
              <a:rPr sz="1250" spc="-20" dirty="0">
                <a:solidFill>
                  <a:srgbClr val="3B3434"/>
                </a:solidFill>
                <a:latin typeface="Verdana"/>
                <a:cs typeface="Verdana"/>
              </a:rPr>
              <a:t> </a:t>
            </a:r>
            <a:r>
              <a:rPr sz="1250" spc="45" dirty="0">
                <a:solidFill>
                  <a:srgbClr val="3B3434"/>
                </a:solidFill>
                <a:latin typeface="Verdana"/>
                <a:cs typeface="Verdana"/>
              </a:rPr>
              <a:t>robot </a:t>
            </a:r>
            <a:r>
              <a:rPr sz="1250" spc="-10" dirty="0">
                <a:solidFill>
                  <a:srgbClr val="3B3434"/>
                </a:solidFill>
                <a:latin typeface="Verdana"/>
                <a:cs typeface="Verdana"/>
              </a:rPr>
              <a:t>interactions</a:t>
            </a:r>
            <a:endParaRPr sz="125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143750" y="253"/>
            <a:ext cx="4286250" cy="6438645"/>
          </a:xfrm>
          <a:prstGeom prst="rect">
            <a:avLst/>
          </a:prstGeom>
        </p:spPr>
      </p:pic>
      <p:sp>
        <p:nvSpPr>
          <p:cNvPr id="5" name="object 5"/>
          <p:cNvSpPr txBox="1">
            <a:spLocks noGrp="1"/>
          </p:cNvSpPr>
          <p:nvPr>
            <p:ph type="title"/>
          </p:nvPr>
        </p:nvSpPr>
        <p:spPr>
          <a:xfrm>
            <a:off x="557311" y="654050"/>
            <a:ext cx="4705985" cy="1111250"/>
          </a:xfrm>
          <a:prstGeom prst="rect">
            <a:avLst/>
          </a:prstGeom>
        </p:spPr>
        <p:txBody>
          <a:bodyPr vert="horz" wrap="square" lIns="0" tIns="12065" rIns="0" bIns="0" rtlCol="0">
            <a:spAutoFit/>
          </a:bodyPr>
          <a:lstStyle/>
          <a:p>
            <a:pPr marL="12700" marR="5080">
              <a:lnSpc>
                <a:spcPct val="106300"/>
              </a:lnSpc>
              <a:spcBef>
                <a:spcPts val="95"/>
              </a:spcBef>
            </a:pPr>
            <a:r>
              <a:rPr sz="3350" dirty="0"/>
              <a:t>Recent</a:t>
            </a:r>
            <a:r>
              <a:rPr sz="3350" spc="210" dirty="0"/>
              <a:t> </a:t>
            </a:r>
            <a:r>
              <a:rPr sz="3350" dirty="0"/>
              <a:t>Advances</a:t>
            </a:r>
            <a:r>
              <a:rPr sz="3350" spc="229" dirty="0"/>
              <a:t> </a:t>
            </a:r>
            <a:r>
              <a:rPr sz="3350" spc="75" dirty="0"/>
              <a:t>and </a:t>
            </a:r>
            <a:r>
              <a:rPr sz="3350" dirty="0"/>
              <a:t>Future</a:t>
            </a:r>
            <a:r>
              <a:rPr sz="3350" spc="145" dirty="0"/>
              <a:t> </a:t>
            </a:r>
            <a:r>
              <a:rPr sz="3350" spc="-10" dirty="0"/>
              <a:t>Trends</a:t>
            </a:r>
            <a:endParaRPr sz="3350" dirty="0"/>
          </a:p>
        </p:txBody>
      </p:sp>
      <p:grpSp>
        <p:nvGrpSpPr>
          <p:cNvPr id="6" name="object 6"/>
          <p:cNvGrpSpPr/>
          <p:nvPr/>
        </p:nvGrpSpPr>
        <p:grpSpPr>
          <a:xfrm>
            <a:off x="585064" y="2208106"/>
            <a:ext cx="361950" cy="361950"/>
            <a:chOff x="571500" y="2028824"/>
            <a:chExt cx="361950" cy="361950"/>
          </a:xfrm>
        </p:grpSpPr>
        <p:sp>
          <p:nvSpPr>
            <p:cNvPr id="7" name="object 7"/>
            <p:cNvSpPr/>
            <p:nvPr/>
          </p:nvSpPr>
          <p:spPr>
            <a:xfrm>
              <a:off x="576262" y="2033587"/>
              <a:ext cx="352425" cy="352425"/>
            </a:xfrm>
            <a:custGeom>
              <a:avLst/>
              <a:gdLst/>
              <a:ahLst/>
              <a:cxnLst/>
              <a:rect l="l" t="t" r="r" b="b"/>
              <a:pathLst>
                <a:path w="352425" h="352425">
                  <a:moveTo>
                    <a:pt x="303610" y="0"/>
                  </a:moveTo>
                  <a:lnTo>
                    <a:pt x="48816" y="0"/>
                  </a:lnTo>
                  <a:lnTo>
                    <a:pt x="45417" y="330"/>
                  </a:lnTo>
                  <a:lnTo>
                    <a:pt x="10711" y="20370"/>
                  </a:lnTo>
                  <a:lnTo>
                    <a:pt x="0" y="48806"/>
                  </a:lnTo>
                  <a:lnTo>
                    <a:pt x="0" y="300177"/>
                  </a:lnTo>
                  <a:lnTo>
                    <a:pt x="0" y="303606"/>
                  </a:lnTo>
                  <a:lnTo>
                    <a:pt x="17725" y="339547"/>
                  </a:lnTo>
                  <a:lnTo>
                    <a:pt x="48816" y="352425"/>
                  </a:lnTo>
                  <a:lnTo>
                    <a:pt x="303610" y="352425"/>
                  </a:lnTo>
                  <a:lnTo>
                    <a:pt x="339545" y="334695"/>
                  </a:lnTo>
                  <a:lnTo>
                    <a:pt x="352425" y="303606"/>
                  </a:lnTo>
                  <a:lnTo>
                    <a:pt x="352425" y="48806"/>
                  </a:lnTo>
                  <a:lnTo>
                    <a:pt x="334694" y="12877"/>
                  </a:lnTo>
                  <a:lnTo>
                    <a:pt x="307007" y="330"/>
                  </a:lnTo>
                  <a:lnTo>
                    <a:pt x="303610" y="0"/>
                  </a:lnTo>
                  <a:close/>
                </a:path>
              </a:pathLst>
            </a:custGeom>
            <a:solidFill>
              <a:srgbClr val="D5DCF6"/>
            </a:solidFill>
          </p:spPr>
          <p:txBody>
            <a:bodyPr wrap="square" lIns="0" tIns="0" rIns="0" bIns="0" rtlCol="0"/>
            <a:lstStyle/>
            <a:p>
              <a:endParaRPr dirty="0"/>
            </a:p>
          </p:txBody>
        </p:sp>
        <p:sp>
          <p:nvSpPr>
            <p:cNvPr id="8" name="object 8"/>
            <p:cNvSpPr/>
            <p:nvPr/>
          </p:nvSpPr>
          <p:spPr>
            <a:xfrm>
              <a:off x="576262" y="2033587"/>
              <a:ext cx="352425" cy="352425"/>
            </a:xfrm>
            <a:custGeom>
              <a:avLst/>
              <a:gdLst/>
              <a:ahLst/>
              <a:cxnLst/>
              <a:rect l="l" t="t" r="r" b="b"/>
              <a:pathLst>
                <a:path w="352425" h="352425">
                  <a:moveTo>
                    <a:pt x="0" y="300177"/>
                  </a:moveTo>
                  <a:lnTo>
                    <a:pt x="0" y="52247"/>
                  </a:lnTo>
                  <a:lnTo>
                    <a:pt x="0" y="48806"/>
                  </a:lnTo>
                  <a:lnTo>
                    <a:pt x="332" y="45415"/>
                  </a:lnTo>
                  <a:lnTo>
                    <a:pt x="1002" y="42049"/>
                  </a:lnTo>
                  <a:lnTo>
                    <a:pt x="1671" y="38684"/>
                  </a:lnTo>
                  <a:lnTo>
                    <a:pt x="2664" y="35420"/>
                  </a:lnTo>
                  <a:lnTo>
                    <a:pt x="3978" y="32258"/>
                  </a:lnTo>
                  <a:lnTo>
                    <a:pt x="5288" y="29083"/>
                  </a:lnTo>
                  <a:lnTo>
                    <a:pt x="15304" y="15303"/>
                  </a:lnTo>
                  <a:lnTo>
                    <a:pt x="17725" y="12877"/>
                  </a:lnTo>
                  <a:lnTo>
                    <a:pt x="20364" y="10706"/>
                  </a:lnTo>
                  <a:lnTo>
                    <a:pt x="23216" y="8801"/>
                  </a:lnTo>
                  <a:lnTo>
                    <a:pt x="26069" y="6896"/>
                  </a:lnTo>
                  <a:lnTo>
                    <a:pt x="29080" y="5283"/>
                  </a:lnTo>
                  <a:lnTo>
                    <a:pt x="32251" y="3975"/>
                  </a:lnTo>
                  <a:lnTo>
                    <a:pt x="35421" y="2667"/>
                  </a:lnTo>
                  <a:lnTo>
                    <a:pt x="38685" y="1676"/>
                  </a:lnTo>
                  <a:lnTo>
                    <a:pt x="42053" y="1003"/>
                  </a:lnTo>
                  <a:lnTo>
                    <a:pt x="45417" y="330"/>
                  </a:lnTo>
                  <a:lnTo>
                    <a:pt x="48816" y="0"/>
                  </a:lnTo>
                  <a:lnTo>
                    <a:pt x="52243" y="0"/>
                  </a:lnTo>
                  <a:lnTo>
                    <a:pt x="300181" y="0"/>
                  </a:lnTo>
                  <a:lnTo>
                    <a:pt x="303610" y="0"/>
                  </a:lnTo>
                  <a:lnTo>
                    <a:pt x="307007" y="330"/>
                  </a:lnTo>
                  <a:lnTo>
                    <a:pt x="310371" y="1003"/>
                  </a:lnTo>
                  <a:lnTo>
                    <a:pt x="313739" y="1676"/>
                  </a:lnTo>
                  <a:lnTo>
                    <a:pt x="317003" y="2667"/>
                  </a:lnTo>
                  <a:lnTo>
                    <a:pt x="320173" y="3975"/>
                  </a:lnTo>
                  <a:lnTo>
                    <a:pt x="323344" y="5283"/>
                  </a:lnTo>
                  <a:lnTo>
                    <a:pt x="348446" y="32258"/>
                  </a:lnTo>
                  <a:lnTo>
                    <a:pt x="349760" y="35420"/>
                  </a:lnTo>
                  <a:lnTo>
                    <a:pt x="350753" y="38684"/>
                  </a:lnTo>
                  <a:lnTo>
                    <a:pt x="351422" y="42049"/>
                  </a:lnTo>
                  <a:lnTo>
                    <a:pt x="352092" y="45415"/>
                  </a:lnTo>
                  <a:lnTo>
                    <a:pt x="352425" y="48806"/>
                  </a:lnTo>
                  <a:lnTo>
                    <a:pt x="352425" y="52247"/>
                  </a:lnTo>
                  <a:lnTo>
                    <a:pt x="352425" y="300177"/>
                  </a:lnTo>
                  <a:lnTo>
                    <a:pt x="352425" y="303606"/>
                  </a:lnTo>
                  <a:lnTo>
                    <a:pt x="352092" y="307009"/>
                  </a:lnTo>
                  <a:lnTo>
                    <a:pt x="337120" y="337121"/>
                  </a:lnTo>
                  <a:lnTo>
                    <a:pt x="334694" y="339547"/>
                  </a:lnTo>
                  <a:lnTo>
                    <a:pt x="310371" y="351421"/>
                  </a:lnTo>
                  <a:lnTo>
                    <a:pt x="307007" y="352094"/>
                  </a:lnTo>
                  <a:lnTo>
                    <a:pt x="303610" y="352425"/>
                  </a:lnTo>
                  <a:lnTo>
                    <a:pt x="300181" y="352425"/>
                  </a:lnTo>
                  <a:lnTo>
                    <a:pt x="52243" y="352425"/>
                  </a:lnTo>
                  <a:lnTo>
                    <a:pt x="48816" y="352425"/>
                  </a:lnTo>
                  <a:lnTo>
                    <a:pt x="45417" y="352094"/>
                  </a:lnTo>
                  <a:lnTo>
                    <a:pt x="42053" y="351421"/>
                  </a:lnTo>
                  <a:lnTo>
                    <a:pt x="38685" y="350748"/>
                  </a:lnTo>
                  <a:lnTo>
                    <a:pt x="23216" y="343623"/>
                  </a:lnTo>
                  <a:lnTo>
                    <a:pt x="20364" y="341718"/>
                  </a:lnTo>
                  <a:lnTo>
                    <a:pt x="17725" y="339547"/>
                  </a:lnTo>
                  <a:lnTo>
                    <a:pt x="15304" y="337121"/>
                  </a:lnTo>
                  <a:lnTo>
                    <a:pt x="12879" y="334695"/>
                  </a:lnTo>
                  <a:lnTo>
                    <a:pt x="0" y="303606"/>
                  </a:lnTo>
                  <a:lnTo>
                    <a:pt x="0" y="300177"/>
                  </a:lnTo>
                  <a:close/>
                </a:path>
              </a:pathLst>
            </a:custGeom>
            <a:ln w="9525">
              <a:solidFill>
                <a:srgbClr val="BAC2DC"/>
              </a:solidFill>
            </a:ln>
          </p:spPr>
          <p:txBody>
            <a:bodyPr wrap="square" lIns="0" tIns="0" rIns="0" bIns="0" rtlCol="0"/>
            <a:lstStyle/>
            <a:p>
              <a:endParaRPr/>
            </a:p>
          </p:txBody>
        </p:sp>
      </p:grpSp>
      <p:grpSp>
        <p:nvGrpSpPr>
          <p:cNvPr id="9" name="object 9"/>
          <p:cNvGrpSpPr/>
          <p:nvPr/>
        </p:nvGrpSpPr>
        <p:grpSpPr>
          <a:xfrm>
            <a:off x="570775" y="2846347"/>
            <a:ext cx="361950" cy="371475"/>
            <a:chOff x="571500" y="3028949"/>
            <a:chExt cx="361950" cy="371475"/>
          </a:xfrm>
        </p:grpSpPr>
        <p:sp>
          <p:nvSpPr>
            <p:cNvPr id="10" name="object 10"/>
            <p:cNvSpPr/>
            <p:nvPr/>
          </p:nvSpPr>
          <p:spPr>
            <a:xfrm>
              <a:off x="576262" y="3033712"/>
              <a:ext cx="352425" cy="361950"/>
            </a:xfrm>
            <a:custGeom>
              <a:avLst/>
              <a:gdLst/>
              <a:ahLst/>
              <a:cxnLst/>
              <a:rect l="l" t="t" r="r" b="b"/>
              <a:pathLst>
                <a:path w="352425" h="361950">
                  <a:moveTo>
                    <a:pt x="303610" y="0"/>
                  </a:moveTo>
                  <a:lnTo>
                    <a:pt x="48816" y="0"/>
                  </a:lnTo>
                  <a:lnTo>
                    <a:pt x="45417" y="330"/>
                  </a:lnTo>
                  <a:lnTo>
                    <a:pt x="10711" y="20370"/>
                  </a:lnTo>
                  <a:lnTo>
                    <a:pt x="0" y="48806"/>
                  </a:lnTo>
                  <a:lnTo>
                    <a:pt x="0" y="309702"/>
                  </a:lnTo>
                  <a:lnTo>
                    <a:pt x="0" y="313131"/>
                  </a:lnTo>
                  <a:lnTo>
                    <a:pt x="17725" y="349072"/>
                  </a:lnTo>
                  <a:lnTo>
                    <a:pt x="48816" y="361950"/>
                  </a:lnTo>
                  <a:lnTo>
                    <a:pt x="303610" y="361950"/>
                  </a:lnTo>
                  <a:lnTo>
                    <a:pt x="339545" y="344220"/>
                  </a:lnTo>
                  <a:lnTo>
                    <a:pt x="352425" y="313131"/>
                  </a:lnTo>
                  <a:lnTo>
                    <a:pt x="352425" y="48806"/>
                  </a:lnTo>
                  <a:lnTo>
                    <a:pt x="334694" y="12877"/>
                  </a:lnTo>
                  <a:lnTo>
                    <a:pt x="307007" y="330"/>
                  </a:lnTo>
                  <a:lnTo>
                    <a:pt x="303610" y="0"/>
                  </a:lnTo>
                  <a:close/>
                </a:path>
              </a:pathLst>
            </a:custGeom>
            <a:solidFill>
              <a:srgbClr val="D5DCF6"/>
            </a:solidFill>
          </p:spPr>
          <p:txBody>
            <a:bodyPr wrap="square" lIns="0" tIns="0" rIns="0" bIns="0" rtlCol="0"/>
            <a:lstStyle/>
            <a:p>
              <a:endParaRPr dirty="0"/>
            </a:p>
          </p:txBody>
        </p:sp>
        <p:sp>
          <p:nvSpPr>
            <p:cNvPr id="11" name="object 11"/>
            <p:cNvSpPr/>
            <p:nvPr/>
          </p:nvSpPr>
          <p:spPr>
            <a:xfrm>
              <a:off x="576262" y="3033712"/>
              <a:ext cx="352425" cy="361950"/>
            </a:xfrm>
            <a:custGeom>
              <a:avLst/>
              <a:gdLst/>
              <a:ahLst/>
              <a:cxnLst/>
              <a:rect l="l" t="t" r="r" b="b"/>
              <a:pathLst>
                <a:path w="352425" h="361950">
                  <a:moveTo>
                    <a:pt x="0" y="309702"/>
                  </a:moveTo>
                  <a:lnTo>
                    <a:pt x="0" y="52247"/>
                  </a:lnTo>
                  <a:lnTo>
                    <a:pt x="0" y="48806"/>
                  </a:lnTo>
                  <a:lnTo>
                    <a:pt x="332" y="45415"/>
                  </a:lnTo>
                  <a:lnTo>
                    <a:pt x="1002" y="42049"/>
                  </a:lnTo>
                  <a:lnTo>
                    <a:pt x="1671" y="38684"/>
                  </a:lnTo>
                  <a:lnTo>
                    <a:pt x="2664" y="35420"/>
                  </a:lnTo>
                  <a:lnTo>
                    <a:pt x="3978" y="32258"/>
                  </a:lnTo>
                  <a:lnTo>
                    <a:pt x="5288" y="29083"/>
                  </a:lnTo>
                  <a:lnTo>
                    <a:pt x="15304" y="15303"/>
                  </a:lnTo>
                  <a:lnTo>
                    <a:pt x="17725" y="12877"/>
                  </a:lnTo>
                  <a:lnTo>
                    <a:pt x="20364" y="10706"/>
                  </a:lnTo>
                  <a:lnTo>
                    <a:pt x="23216" y="8801"/>
                  </a:lnTo>
                  <a:lnTo>
                    <a:pt x="26069" y="6896"/>
                  </a:lnTo>
                  <a:lnTo>
                    <a:pt x="29080" y="5283"/>
                  </a:lnTo>
                  <a:lnTo>
                    <a:pt x="32251" y="3975"/>
                  </a:lnTo>
                  <a:lnTo>
                    <a:pt x="35421" y="2667"/>
                  </a:lnTo>
                  <a:lnTo>
                    <a:pt x="38685" y="1676"/>
                  </a:lnTo>
                  <a:lnTo>
                    <a:pt x="42053" y="1003"/>
                  </a:lnTo>
                  <a:lnTo>
                    <a:pt x="45417" y="330"/>
                  </a:lnTo>
                  <a:lnTo>
                    <a:pt x="48816" y="0"/>
                  </a:lnTo>
                  <a:lnTo>
                    <a:pt x="52243" y="0"/>
                  </a:lnTo>
                  <a:lnTo>
                    <a:pt x="300181" y="0"/>
                  </a:lnTo>
                  <a:lnTo>
                    <a:pt x="303610" y="0"/>
                  </a:lnTo>
                  <a:lnTo>
                    <a:pt x="307007" y="330"/>
                  </a:lnTo>
                  <a:lnTo>
                    <a:pt x="310371" y="1003"/>
                  </a:lnTo>
                  <a:lnTo>
                    <a:pt x="313739" y="1676"/>
                  </a:lnTo>
                  <a:lnTo>
                    <a:pt x="317003" y="2667"/>
                  </a:lnTo>
                  <a:lnTo>
                    <a:pt x="320173" y="3975"/>
                  </a:lnTo>
                  <a:lnTo>
                    <a:pt x="323344" y="5283"/>
                  </a:lnTo>
                  <a:lnTo>
                    <a:pt x="348446" y="32258"/>
                  </a:lnTo>
                  <a:lnTo>
                    <a:pt x="349760" y="35420"/>
                  </a:lnTo>
                  <a:lnTo>
                    <a:pt x="350753" y="38684"/>
                  </a:lnTo>
                  <a:lnTo>
                    <a:pt x="351422" y="42049"/>
                  </a:lnTo>
                  <a:lnTo>
                    <a:pt x="352092" y="45415"/>
                  </a:lnTo>
                  <a:lnTo>
                    <a:pt x="352425" y="48806"/>
                  </a:lnTo>
                  <a:lnTo>
                    <a:pt x="352425" y="52247"/>
                  </a:lnTo>
                  <a:lnTo>
                    <a:pt x="352425" y="309702"/>
                  </a:lnTo>
                  <a:lnTo>
                    <a:pt x="352425" y="313131"/>
                  </a:lnTo>
                  <a:lnTo>
                    <a:pt x="352092" y="316534"/>
                  </a:lnTo>
                  <a:lnTo>
                    <a:pt x="351422" y="319900"/>
                  </a:lnTo>
                  <a:lnTo>
                    <a:pt x="350753" y="323265"/>
                  </a:lnTo>
                  <a:lnTo>
                    <a:pt x="337120" y="346646"/>
                  </a:lnTo>
                  <a:lnTo>
                    <a:pt x="334694" y="349072"/>
                  </a:lnTo>
                  <a:lnTo>
                    <a:pt x="310371" y="360946"/>
                  </a:lnTo>
                  <a:lnTo>
                    <a:pt x="307007" y="361619"/>
                  </a:lnTo>
                  <a:lnTo>
                    <a:pt x="303610" y="361950"/>
                  </a:lnTo>
                  <a:lnTo>
                    <a:pt x="300181" y="361950"/>
                  </a:lnTo>
                  <a:lnTo>
                    <a:pt x="52243" y="361950"/>
                  </a:lnTo>
                  <a:lnTo>
                    <a:pt x="48816" y="361950"/>
                  </a:lnTo>
                  <a:lnTo>
                    <a:pt x="45417" y="361619"/>
                  </a:lnTo>
                  <a:lnTo>
                    <a:pt x="42053" y="360946"/>
                  </a:lnTo>
                  <a:lnTo>
                    <a:pt x="38685" y="360273"/>
                  </a:lnTo>
                  <a:lnTo>
                    <a:pt x="23216" y="353148"/>
                  </a:lnTo>
                  <a:lnTo>
                    <a:pt x="20364" y="351243"/>
                  </a:lnTo>
                  <a:lnTo>
                    <a:pt x="17725" y="349072"/>
                  </a:lnTo>
                  <a:lnTo>
                    <a:pt x="15304" y="346646"/>
                  </a:lnTo>
                  <a:lnTo>
                    <a:pt x="12879" y="344220"/>
                  </a:lnTo>
                  <a:lnTo>
                    <a:pt x="0" y="313131"/>
                  </a:lnTo>
                  <a:lnTo>
                    <a:pt x="0" y="309702"/>
                  </a:lnTo>
                  <a:close/>
                </a:path>
              </a:pathLst>
            </a:custGeom>
            <a:ln w="9525">
              <a:solidFill>
                <a:srgbClr val="BAC2DC"/>
              </a:solidFill>
            </a:ln>
          </p:spPr>
          <p:txBody>
            <a:bodyPr wrap="square" lIns="0" tIns="0" rIns="0" bIns="0" rtlCol="0"/>
            <a:lstStyle/>
            <a:p>
              <a:endParaRPr/>
            </a:p>
          </p:txBody>
        </p:sp>
      </p:grpSp>
      <p:grpSp>
        <p:nvGrpSpPr>
          <p:cNvPr id="12" name="object 12"/>
          <p:cNvGrpSpPr/>
          <p:nvPr/>
        </p:nvGrpSpPr>
        <p:grpSpPr>
          <a:xfrm>
            <a:off x="580301" y="3512157"/>
            <a:ext cx="361950" cy="371475"/>
            <a:chOff x="571500" y="4038600"/>
            <a:chExt cx="361950" cy="371475"/>
          </a:xfrm>
        </p:grpSpPr>
        <p:sp>
          <p:nvSpPr>
            <p:cNvPr id="13" name="object 13"/>
            <p:cNvSpPr/>
            <p:nvPr/>
          </p:nvSpPr>
          <p:spPr>
            <a:xfrm>
              <a:off x="576262" y="4043362"/>
              <a:ext cx="352425" cy="361950"/>
            </a:xfrm>
            <a:custGeom>
              <a:avLst/>
              <a:gdLst/>
              <a:ahLst/>
              <a:cxnLst/>
              <a:rect l="l" t="t" r="r" b="b"/>
              <a:pathLst>
                <a:path w="352425" h="361950">
                  <a:moveTo>
                    <a:pt x="303610" y="0"/>
                  </a:moveTo>
                  <a:lnTo>
                    <a:pt x="48816" y="0"/>
                  </a:lnTo>
                  <a:lnTo>
                    <a:pt x="45417" y="330"/>
                  </a:lnTo>
                  <a:lnTo>
                    <a:pt x="10711" y="20370"/>
                  </a:lnTo>
                  <a:lnTo>
                    <a:pt x="0" y="48806"/>
                  </a:lnTo>
                  <a:lnTo>
                    <a:pt x="0" y="309702"/>
                  </a:lnTo>
                  <a:lnTo>
                    <a:pt x="0" y="313131"/>
                  </a:lnTo>
                  <a:lnTo>
                    <a:pt x="17725" y="349072"/>
                  </a:lnTo>
                  <a:lnTo>
                    <a:pt x="48816" y="361950"/>
                  </a:lnTo>
                  <a:lnTo>
                    <a:pt x="303610" y="361950"/>
                  </a:lnTo>
                  <a:lnTo>
                    <a:pt x="339545" y="344220"/>
                  </a:lnTo>
                  <a:lnTo>
                    <a:pt x="352425" y="313131"/>
                  </a:lnTo>
                  <a:lnTo>
                    <a:pt x="352425" y="48806"/>
                  </a:lnTo>
                  <a:lnTo>
                    <a:pt x="334694" y="12877"/>
                  </a:lnTo>
                  <a:lnTo>
                    <a:pt x="307007" y="330"/>
                  </a:lnTo>
                  <a:lnTo>
                    <a:pt x="303610" y="0"/>
                  </a:lnTo>
                  <a:close/>
                </a:path>
              </a:pathLst>
            </a:custGeom>
            <a:solidFill>
              <a:srgbClr val="D5DCF6"/>
            </a:solidFill>
          </p:spPr>
          <p:txBody>
            <a:bodyPr wrap="square" lIns="0" tIns="0" rIns="0" bIns="0" rtlCol="0"/>
            <a:lstStyle/>
            <a:p>
              <a:endParaRPr/>
            </a:p>
          </p:txBody>
        </p:sp>
        <p:sp>
          <p:nvSpPr>
            <p:cNvPr id="14" name="object 14"/>
            <p:cNvSpPr/>
            <p:nvPr/>
          </p:nvSpPr>
          <p:spPr>
            <a:xfrm>
              <a:off x="576262" y="4043362"/>
              <a:ext cx="352425" cy="361950"/>
            </a:xfrm>
            <a:custGeom>
              <a:avLst/>
              <a:gdLst/>
              <a:ahLst/>
              <a:cxnLst/>
              <a:rect l="l" t="t" r="r" b="b"/>
              <a:pathLst>
                <a:path w="352425" h="361950">
                  <a:moveTo>
                    <a:pt x="0" y="309702"/>
                  </a:moveTo>
                  <a:lnTo>
                    <a:pt x="0" y="52247"/>
                  </a:lnTo>
                  <a:lnTo>
                    <a:pt x="0" y="48806"/>
                  </a:lnTo>
                  <a:lnTo>
                    <a:pt x="332" y="45415"/>
                  </a:lnTo>
                  <a:lnTo>
                    <a:pt x="1002" y="42049"/>
                  </a:lnTo>
                  <a:lnTo>
                    <a:pt x="1671" y="38684"/>
                  </a:lnTo>
                  <a:lnTo>
                    <a:pt x="2664" y="35420"/>
                  </a:lnTo>
                  <a:lnTo>
                    <a:pt x="3978" y="32258"/>
                  </a:lnTo>
                  <a:lnTo>
                    <a:pt x="5288" y="29083"/>
                  </a:lnTo>
                  <a:lnTo>
                    <a:pt x="15304" y="15303"/>
                  </a:lnTo>
                  <a:lnTo>
                    <a:pt x="17725" y="12877"/>
                  </a:lnTo>
                  <a:lnTo>
                    <a:pt x="20364" y="10706"/>
                  </a:lnTo>
                  <a:lnTo>
                    <a:pt x="23216" y="8801"/>
                  </a:lnTo>
                  <a:lnTo>
                    <a:pt x="26069" y="6896"/>
                  </a:lnTo>
                  <a:lnTo>
                    <a:pt x="29080" y="5283"/>
                  </a:lnTo>
                  <a:lnTo>
                    <a:pt x="32251" y="3975"/>
                  </a:lnTo>
                  <a:lnTo>
                    <a:pt x="35421" y="2667"/>
                  </a:lnTo>
                  <a:lnTo>
                    <a:pt x="38685" y="1676"/>
                  </a:lnTo>
                  <a:lnTo>
                    <a:pt x="42053" y="1003"/>
                  </a:lnTo>
                  <a:lnTo>
                    <a:pt x="45417" y="330"/>
                  </a:lnTo>
                  <a:lnTo>
                    <a:pt x="48816" y="0"/>
                  </a:lnTo>
                  <a:lnTo>
                    <a:pt x="52243" y="0"/>
                  </a:lnTo>
                  <a:lnTo>
                    <a:pt x="300181" y="0"/>
                  </a:lnTo>
                  <a:lnTo>
                    <a:pt x="303610" y="0"/>
                  </a:lnTo>
                  <a:lnTo>
                    <a:pt x="307007" y="330"/>
                  </a:lnTo>
                  <a:lnTo>
                    <a:pt x="310371" y="1003"/>
                  </a:lnTo>
                  <a:lnTo>
                    <a:pt x="313739" y="1676"/>
                  </a:lnTo>
                  <a:lnTo>
                    <a:pt x="317003" y="2667"/>
                  </a:lnTo>
                  <a:lnTo>
                    <a:pt x="320173" y="3975"/>
                  </a:lnTo>
                  <a:lnTo>
                    <a:pt x="323344" y="5283"/>
                  </a:lnTo>
                  <a:lnTo>
                    <a:pt x="337120" y="15303"/>
                  </a:lnTo>
                  <a:lnTo>
                    <a:pt x="339545" y="17729"/>
                  </a:lnTo>
                  <a:lnTo>
                    <a:pt x="348446" y="32258"/>
                  </a:lnTo>
                  <a:lnTo>
                    <a:pt x="349760" y="35420"/>
                  </a:lnTo>
                  <a:lnTo>
                    <a:pt x="350753" y="38684"/>
                  </a:lnTo>
                  <a:lnTo>
                    <a:pt x="351422" y="42049"/>
                  </a:lnTo>
                  <a:lnTo>
                    <a:pt x="352092" y="45415"/>
                  </a:lnTo>
                  <a:lnTo>
                    <a:pt x="352425" y="48806"/>
                  </a:lnTo>
                  <a:lnTo>
                    <a:pt x="352425" y="52247"/>
                  </a:lnTo>
                  <a:lnTo>
                    <a:pt x="352425" y="309702"/>
                  </a:lnTo>
                  <a:lnTo>
                    <a:pt x="352425" y="313131"/>
                  </a:lnTo>
                  <a:lnTo>
                    <a:pt x="352092" y="316534"/>
                  </a:lnTo>
                  <a:lnTo>
                    <a:pt x="351422" y="319900"/>
                  </a:lnTo>
                  <a:lnTo>
                    <a:pt x="350753" y="323265"/>
                  </a:lnTo>
                  <a:lnTo>
                    <a:pt x="349760" y="326529"/>
                  </a:lnTo>
                  <a:lnTo>
                    <a:pt x="348446" y="329692"/>
                  </a:lnTo>
                  <a:lnTo>
                    <a:pt x="347136" y="332867"/>
                  </a:lnTo>
                  <a:lnTo>
                    <a:pt x="337120" y="346646"/>
                  </a:lnTo>
                  <a:lnTo>
                    <a:pt x="334694" y="349072"/>
                  </a:lnTo>
                  <a:lnTo>
                    <a:pt x="310371" y="360946"/>
                  </a:lnTo>
                  <a:lnTo>
                    <a:pt x="307007" y="361619"/>
                  </a:lnTo>
                  <a:lnTo>
                    <a:pt x="303610" y="361950"/>
                  </a:lnTo>
                  <a:lnTo>
                    <a:pt x="300181" y="361950"/>
                  </a:lnTo>
                  <a:lnTo>
                    <a:pt x="52243" y="361950"/>
                  </a:lnTo>
                  <a:lnTo>
                    <a:pt x="48816" y="361950"/>
                  </a:lnTo>
                  <a:lnTo>
                    <a:pt x="45417" y="361619"/>
                  </a:lnTo>
                  <a:lnTo>
                    <a:pt x="42053" y="360946"/>
                  </a:lnTo>
                  <a:lnTo>
                    <a:pt x="38685" y="360273"/>
                  </a:lnTo>
                  <a:lnTo>
                    <a:pt x="23216" y="353148"/>
                  </a:lnTo>
                  <a:lnTo>
                    <a:pt x="20364" y="351243"/>
                  </a:lnTo>
                  <a:lnTo>
                    <a:pt x="17725" y="349072"/>
                  </a:lnTo>
                  <a:lnTo>
                    <a:pt x="15304" y="346646"/>
                  </a:lnTo>
                  <a:lnTo>
                    <a:pt x="12879" y="344220"/>
                  </a:lnTo>
                  <a:lnTo>
                    <a:pt x="3978" y="329692"/>
                  </a:lnTo>
                  <a:lnTo>
                    <a:pt x="2664" y="326529"/>
                  </a:lnTo>
                  <a:lnTo>
                    <a:pt x="1671" y="323265"/>
                  </a:lnTo>
                  <a:lnTo>
                    <a:pt x="1002" y="319900"/>
                  </a:lnTo>
                  <a:lnTo>
                    <a:pt x="332" y="316534"/>
                  </a:lnTo>
                  <a:lnTo>
                    <a:pt x="0" y="313131"/>
                  </a:lnTo>
                  <a:lnTo>
                    <a:pt x="0" y="309702"/>
                  </a:lnTo>
                  <a:close/>
                </a:path>
              </a:pathLst>
            </a:custGeom>
            <a:ln w="9525">
              <a:solidFill>
                <a:srgbClr val="BAC2DC"/>
              </a:solidFill>
            </a:ln>
          </p:spPr>
          <p:txBody>
            <a:bodyPr wrap="square" lIns="0" tIns="0" rIns="0" bIns="0" rtlCol="0"/>
            <a:lstStyle/>
            <a:p>
              <a:endParaRPr/>
            </a:p>
          </p:txBody>
        </p:sp>
      </p:grpSp>
      <p:grpSp>
        <p:nvGrpSpPr>
          <p:cNvPr id="15" name="object 15"/>
          <p:cNvGrpSpPr/>
          <p:nvPr/>
        </p:nvGrpSpPr>
        <p:grpSpPr>
          <a:xfrm>
            <a:off x="594589" y="4168987"/>
            <a:ext cx="361950" cy="361950"/>
            <a:chOff x="571500" y="5048250"/>
            <a:chExt cx="361950" cy="361950"/>
          </a:xfrm>
        </p:grpSpPr>
        <p:sp>
          <p:nvSpPr>
            <p:cNvPr id="16" name="object 16"/>
            <p:cNvSpPr/>
            <p:nvPr/>
          </p:nvSpPr>
          <p:spPr>
            <a:xfrm>
              <a:off x="576262" y="5053012"/>
              <a:ext cx="352425" cy="352425"/>
            </a:xfrm>
            <a:custGeom>
              <a:avLst/>
              <a:gdLst/>
              <a:ahLst/>
              <a:cxnLst/>
              <a:rect l="l" t="t" r="r" b="b"/>
              <a:pathLst>
                <a:path w="352425" h="352425">
                  <a:moveTo>
                    <a:pt x="303610" y="0"/>
                  </a:moveTo>
                  <a:lnTo>
                    <a:pt x="48816" y="0"/>
                  </a:lnTo>
                  <a:lnTo>
                    <a:pt x="45417" y="330"/>
                  </a:lnTo>
                  <a:lnTo>
                    <a:pt x="10711" y="20370"/>
                  </a:lnTo>
                  <a:lnTo>
                    <a:pt x="0" y="48806"/>
                  </a:lnTo>
                  <a:lnTo>
                    <a:pt x="0" y="300177"/>
                  </a:lnTo>
                  <a:lnTo>
                    <a:pt x="0" y="303610"/>
                  </a:lnTo>
                  <a:lnTo>
                    <a:pt x="17725" y="339547"/>
                  </a:lnTo>
                  <a:lnTo>
                    <a:pt x="48816" y="352426"/>
                  </a:lnTo>
                  <a:lnTo>
                    <a:pt x="303610" y="352426"/>
                  </a:lnTo>
                  <a:lnTo>
                    <a:pt x="339545" y="334695"/>
                  </a:lnTo>
                  <a:lnTo>
                    <a:pt x="352425" y="303610"/>
                  </a:lnTo>
                  <a:lnTo>
                    <a:pt x="352425" y="48806"/>
                  </a:lnTo>
                  <a:lnTo>
                    <a:pt x="334694" y="12877"/>
                  </a:lnTo>
                  <a:lnTo>
                    <a:pt x="307007" y="330"/>
                  </a:lnTo>
                  <a:lnTo>
                    <a:pt x="303610" y="0"/>
                  </a:lnTo>
                  <a:close/>
                </a:path>
              </a:pathLst>
            </a:custGeom>
            <a:solidFill>
              <a:srgbClr val="D5DCF6"/>
            </a:solidFill>
          </p:spPr>
          <p:txBody>
            <a:bodyPr wrap="square" lIns="0" tIns="0" rIns="0" bIns="0" rtlCol="0"/>
            <a:lstStyle/>
            <a:p>
              <a:endParaRPr dirty="0"/>
            </a:p>
          </p:txBody>
        </p:sp>
        <p:sp>
          <p:nvSpPr>
            <p:cNvPr id="17" name="object 17"/>
            <p:cNvSpPr/>
            <p:nvPr/>
          </p:nvSpPr>
          <p:spPr>
            <a:xfrm>
              <a:off x="576262" y="5053012"/>
              <a:ext cx="352425" cy="352425"/>
            </a:xfrm>
            <a:custGeom>
              <a:avLst/>
              <a:gdLst/>
              <a:ahLst/>
              <a:cxnLst/>
              <a:rect l="l" t="t" r="r" b="b"/>
              <a:pathLst>
                <a:path w="352425" h="352425">
                  <a:moveTo>
                    <a:pt x="0" y="300177"/>
                  </a:moveTo>
                  <a:lnTo>
                    <a:pt x="0" y="52247"/>
                  </a:lnTo>
                  <a:lnTo>
                    <a:pt x="0" y="48806"/>
                  </a:lnTo>
                  <a:lnTo>
                    <a:pt x="332" y="45415"/>
                  </a:lnTo>
                  <a:lnTo>
                    <a:pt x="1002" y="42049"/>
                  </a:lnTo>
                  <a:lnTo>
                    <a:pt x="1671" y="38684"/>
                  </a:lnTo>
                  <a:lnTo>
                    <a:pt x="2664" y="35420"/>
                  </a:lnTo>
                  <a:lnTo>
                    <a:pt x="3978" y="32258"/>
                  </a:lnTo>
                  <a:lnTo>
                    <a:pt x="5288" y="29083"/>
                  </a:lnTo>
                  <a:lnTo>
                    <a:pt x="15304" y="15303"/>
                  </a:lnTo>
                  <a:lnTo>
                    <a:pt x="17725" y="12877"/>
                  </a:lnTo>
                  <a:lnTo>
                    <a:pt x="20364" y="10706"/>
                  </a:lnTo>
                  <a:lnTo>
                    <a:pt x="23216" y="8801"/>
                  </a:lnTo>
                  <a:lnTo>
                    <a:pt x="26069" y="6896"/>
                  </a:lnTo>
                  <a:lnTo>
                    <a:pt x="29080" y="5283"/>
                  </a:lnTo>
                  <a:lnTo>
                    <a:pt x="32251" y="3975"/>
                  </a:lnTo>
                  <a:lnTo>
                    <a:pt x="35421" y="2667"/>
                  </a:lnTo>
                  <a:lnTo>
                    <a:pt x="38685" y="1676"/>
                  </a:lnTo>
                  <a:lnTo>
                    <a:pt x="42053" y="1003"/>
                  </a:lnTo>
                  <a:lnTo>
                    <a:pt x="45417" y="330"/>
                  </a:lnTo>
                  <a:lnTo>
                    <a:pt x="48816" y="0"/>
                  </a:lnTo>
                  <a:lnTo>
                    <a:pt x="52243" y="0"/>
                  </a:lnTo>
                  <a:lnTo>
                    <a:pt x="300181" y="0"/>
                  </a:lnTo>
                  <a:lnTo>
                    <a:pt x="303610" y="0"/>
                  </a:lnTo>
                  <a:lnTo>
                    <a:pt x="307007" y="330"/>
                  </a:lnTo>
                  <a:lnTo>
                    <a:pt x="310371" y="1003"/>
                  </a:lnTo>
                  <a:lnTo>
                    <a:pt x="313739" y="1676"/>
                  </a:lnTo>
                  <a:lnTo>
                    <a:pt x="317003" y="2667"/>
                  </a:lnTo>
                  <a:lnTo>
                    <a:pt x="320173" y="3975"/>
                  </a:lnTo>
                  <a:lnTo>
                    <a:pt x="323344" y="5283"/>
                  </a:lnTo>
                  <a:lnTo>
                    <a:pt x="348446" y="32258"/>
                  </a:lnTo>
                  <a:lnTo>
                    <a:pt x="349760" y="35420"/>
                  </a:lnTo>
                  <a:lnTo>
                    <a:pt x="350753" y="38684"/>
                  </a:lnTo>
                  <a:lnTo>
                    <a:pt x="351422" y="42049"/>
                  </a:lnTo>
                  <a:lnTo>
                    <a:pt x="352092" y="45415"/>
                  </a:lnTo>
                  <a:lnTo>
                    <a:pt x="352425" y="48806"/>
                  </a:lnTo>
                  <a:lnTo>
                    <a:pt x="352425" y="52247"/>
                  </a:lnTo>
                  <a:lnTo>
                    <a:pt x="352425" y="300177"/>
                  </a:lnTo>
                  <a:lnTo>
                    <a:pt x="352425" y="303610"/>
                  </a:lnTo>
                  <a:lnTo>
                    <a:pt x="352092" y="307008"/>
                  </a:lnTo>
                  <a:lnTo>
                    <a:pt x="351422" y="310371"/>
                  </a:lnTo>
                  <a:lnTo>
                    <a:pt x="350753" y="313735"/>
                  </a:lnTo>
                  <a:lnTo>
                    <a:pt x="349760" y="317004"/>
                  </a:lnTo>
                  <a:lnTo>
                    <a:pt x="348446" y="320169"/>
                  </a:lnTo>
                  <a:lnTo>
                    <a:pt x="347136" y="323339"/>
                  </a:lnTo>
                  <a:lnTo>
                    <a:pt x="337120" y="337121"/>
                  </a:lnTo>
                  <a:lnTo>
                    <a:pt x="334694" y="339547"/>
                  </a:lnTo>
                  <a:lnTo>
                    <a:pt x="303610" y="352426"/>
                  </a:lnTo>
                  <a:lnTo>
                    <a:pt x="300181" y="352426"/>
                  </a:lnTo>
                  <a:lnTo>
                    <a:pt x="52243" y="352426"/>
                  </a:lnTo>
                  <a:lnTo>
                    <a:pt x="48816" y="352426"/>
                  </a:lnTo>
                  <a:lnTo>
                    <a:pt x="45417" y="352088"/>
                  </a:lnTo>
                  <a:lnTo>
                    <a:pt x="15304" y="337121"/>
                  </a:lnTo>
                  <a:lnTo>
                    <a:pt x="12879" y="334695"/>
                  </a:lnTo>
                  <a:lnTo>
                    <a:pt x="3978" y="320169"/>
                  </a:lnTo>
                  <a:lnTo>
                    <a:pt x="2664" y="317004"/>
                  </a:lnTo>
                  <a:lnTo>
                    <a:pt x="1671" y="313735"/>
                  </a:lnTo>
                  <a:lnTo>
                    <a:pt x="1002" y="310371"/>
                  </a:lnTo>
                  <a:lnTo>
                    <a:pt x="332" y="307008"/>
                  </a:lnTo>
                  <a:lnTo>
                    <a:pt x="0" y="303610"/>
                  </a:lnTo>
                  <a:lnTo>
                    <a:pt x="0" y="300177"/>
                  </a:lnTo>
                  <a:close/>
                </a:path>
              </a:pathLst>
            </a:custGeom>
            <a:ln w="9525">
              <a:solidFill>
                <a:srgbClr val="BAC2DC"/>
              </a:solidFill>
            </a:ln>
          </p:spPr>
          <p:txBody>
            <a:bodyPr wrap="square" lIns="0" tIns="0" rIns="0" bIns="0" rtlCol="0"/>
            <a:lstStyle/>
            <a:p>
              <a:endParaRPr/>
            </a:p>
          </p:txBody>
        </p:sp>
      </p:grpSp>
      <p:sp>
        <p:nvSpPr>
          <p:cNvPr id="18" name="object 18"/>
          <p:cNvSpPr txBox="1"/>
          <p:nvPr/>
        </p:nvSpPr>
        <p:spPr>
          <a:xfrm>
            <a:off x="1086544" y="2058987"/>
            <a:ext cx="5009456" cy="3154966"/>
          </a:xfrm>
          <a:prstGeom prst="rect">
            <a:avLst/>
          </a:prstGeom>
        </p:spPr>
        <p:txBody>
          <a:bodyPr vert="horz" wrap="square" lIns="0" tIns="17145" rIns="0" bIns="0" rtlCol="0">
            <a:spAutoFit/>
          </a:bodyPr>
          <a:lstStyle/>
          <a:p>
            <a:pPr marL="12700">
              <a:lnSpc>
                <a:spcPct val="150000"/>
              </a:lnSpc>
              <a:spcBef>
                <a:spcPts val="135"/>
              </a:spcBef>
            </a:pPr>
            <a:r>
              <a:rPr lang="en-IN" sz="1400" b="1" dirty="0"/>
              <a:t>OpenCV-python:-</a:t>
            </a:r>
          </a:p>
          <a:p>
            <a:pPr marL="12700">
              <a:lnSpc>
                <a:spcPct val="150000"/>
              </a:lnSpc>
              <a:spcBef>
                <a:spcPts val="135"/>
              </a:spcBef>
            </a:pPr>
            <a:r>
              <a:rPr lang="en-IN" sz="1250" dirty="0"/>
              <a:t> Capturing video from webcam, processing video frames.</a:t>
            </a:r>
          </a:p>
          <a:p>
            <a:pPr marL="12700">
              <a:lnSpc>
                <a:spcPct val="150000"/>
              </a:lnSpc>
              <a:spcBef>
                <a:spcPts val="135"/>
              </a:spcBef>
            </a:pPr>
            <a:r>
              <a:rPr lang="en-IN" sz="1400" b="1" dirty="0"/>
              <a:t>NumPy:-</a:t>
            </a:r>
          </a:p>
          <a:p>
            <a:pPr marL="12700">
              <a:lnSpc>
                <a:spcPct val="150000"/>
              </a:lnSpc>
              <a:spcBef>
                <a:spcPts val="135"/>
              </a:spcBef>
            </a:pPr>
            <a:r>
              <a:rPr lang="en-IN" sz="1250" dirty="0"/>
              <a:t>Numerical operations and matrix manipulation.  </a:t>
            </a:r>
          </a:p>
          <a:p>
            <a:pPr marL="12700">
              <a:lnSpc>
                <a:spcPct val="150000"/>
              </a:lnSpc>
              <a:spcBef>
                <a:spcPts val="135"/>
              </a:spcBef>
            </a:pPr>
            <a:r>
              <a:rPr lang="en-IN" sz="1400" b="1" dirty="0"/>
              <a:t>MediaPipe:-</a:t>
            </a:r>
          </a:p>
          <a:p>
            <a:pPr marL="12700">
              <a:lnSpc>
                <a:spcPct val="150000"/>
              </a:lnSpc>
              <a:spcBef>
                <a:spcPts val="135"/>
              </a:spcBef>
            </a:pPr>
            <a:r>
              <a:rPr lang="en-IN" sz="1250" dirty="0"/>
              <a:t> Real-time pose estimation to extract body keypoints. </a:t>
            </a:r>
          </a:p>
          <a:p>
            <a:pPr marL="12700">
              <a:lnSpc>
                <a:spcPct val="150000"/>
              </a:lnSpc>
              <a:spcBef>
                <a:spcPts val="135"/>
              </a:spcBef>
            </a:pPr>
            <a:r>
              <a:rPr lang="en-IN" sz="1400" b="1" dirty="0"/>
              <a:t>Scikit-learn:-</a:t>
            </a:r>
          </a:p>
          <a:p>
            <a:pPr marL="12700">
              <a:lnSpc>
                <a:spcPct val="150000"/>
              </a:lnSpc>
              <a:spcBef>
                <a:spcPts val="135"/>
              </a:spcBef>
            </a:pPr>
            <a:r>
              <a:rPr lang="en-IN" sz="1250" dirty="0"/>
              <a:t>Model training, classification, feature scaling, and encoding. </a:t>
            </a:r>
          </a:p>
          <a:p>
            <a:pPr marL="12700">
              <a:lnSpc>
                <a:spcPct val="150000"/>
              </a:lnSpc>
              <a:spcBef>
                <a:spcPts val="135"/>
              </a:spcBef>
            </a:pPr>
            <a:r>
              <a:rPr lang="en-IN" sz="1400" b="1" dirty="0"/>
              <a:t>Joblib:-</a:t>
            </a:r>
          </a:p>
          <a:p>
            <a:pPr marL="12700">
              <a:lnSpc>
                <a:spcPct val="150000"/>
              </a:lnSpc>
              <a:spcBef>
                <a:spcPts val="135"/>
              </a:spcBef>
            </a:pPr>
            <a:r>
              <a:rPr lang="en-IN" sz="1250" dirty="0"/>
              <a:t>Saving and loading trained models (scaler, classifier, encoder)</a:t>
            </a:r>
            <a:r>
              <a:rPr sz="1250" spc="-10" dirty="0">
                <a:solidFill>
                  <a:srgbClr val="3B3434"/>
                </a:solidFill>
                <a:latin typeface="Verdana"/>
                <a:cs typeface="Verdana"/>
              </a:rPr>
              <a:t>.</a:t>
            </a:r>
            <a:endParaRPr sz="1250" dirty="0">
              <a:latin typeface="Verdana"/>
              <a:cs typeface="Verdana"/>
            </a:endParaRPr>
          </a:p>
        </p:txBody>
      </p:sp>
      <p:grpSp>
        <p:nvGrpSpPr>
          <p:cNvPr id="2" name="object 15">
            <a:extLst>
              <a:ext uri="{FF2B5EF4-FFF2-40B4-BE49-F238E27FC236}">
                <a16:creationId xmlns:a16="http://schemas.microsoft.com/office/drawing/2014/main" id="{78806704-1C26-86E4-595E-91EC33168DDA}"/>
              </a:ext>
            </a:extLst>
          </p:cNvPr>
          <p:cNvGrpSpPr/>
          <p:nvPr/>
        </p:nvGrpSpPr>
        <p:grpSpPr>
          <a:xfrm>
            <a:off x="575538" y="4763238"/>
            <a:ext cx="361950" cy="361950"/>
            <a:chOff x="571500" y="5048250"/>
            <a:chExt cx="361950" cy="361950"/>
          </a:xfrm>
        </p:grpSpPr>
        <p:sp>
          <p:nvSpPr>
            <p:cNvPr id="4" name="object 16">
              <a:extLst>
                <a:ext uri="{FF2B5EF4-FFF2-40B4-BE49-F238E27FC236}">
                  <a16:creationId xmlns:a16="http://schemas.microsoft.com/office/drawing/2014/main" id="{244BE7D7-3A67-C153-4CE3-A2E6EB39F387}"/>
                </a:ext>
              </a:extLst>
            </p:cNvPr>
            <p:cNvSpPr/>
            <p:nvPr/>
          </p:nvSpPr>
          <p:spPr>
            <a:xfrm>
              <a:off x="576262" y="5053012"/>
              <a:ext cx="352425" cy="352425"/>
            </a:xfrm>
            <a:custGeom>
              <a:avLst/>
              <a:gdLst/>
              <a:ahLst/>
              <a:cxnLst/>
              <a:rect l="l" t="t" r="r" b="b"/>
              <a:pathLst>
                <a:path w="352425" h="352425">
                  <a:moveTo>
                    <a:pt x="303610" y="0"/>
                  </a:moveTo>
                  <a:lnTo>
                    <a:pt x="48816" y="0"/>
                  </a:lnTo>
                  <a:lnTo>
                    <a:pt x="45417" y="330"/>
                  </a:lnTo>
                  <a:lnTo>
                    <a:pt x="10711" y="20370"/>
                  </a:lnTo>
                  <a:lnTo>
                    <a:pt x="0" y="48806"/>
                  </a:lnTo>
                  <a:lnTo>
                    <a:pt x="0" y="300177"/>
                  </a:lnTo>
                  <a:lnTo>
                    <a:pt x="0" y="303610"/>
                  </a:lnTo>
                  <a:lnTo>
                    <a:pt x="17725" y="339547"/>
                  </a:lnTo>
                  <a:lnTo>
                    <a:pt x="48816" y="352426"/>
                  </a:lnTo>
                  <a:lnTo>
                    <a:pt x="303610" y="352426"/>
                  </a:lnTo>
                  <a:lnTo>
                    <a:pt x="339545" y="334695"/>
                  </a:lnTo>
                  <a:lnTo>
                    <a:pt x="352425" y="303610"/>
                  </a:lnTo>
                  <a:lnTo>
                    <a:pt x="352425" y="48806"/>
                  </a:lnTo>
                  <a:lnTo>
                    <a:pt x="334694" y="12877"/>
                  </a:lnTo>
                  <a:lnTo>
                    <a:pt x="307007" y="330"/>
                  </a:lnTo>
                  <a:lnTo>
                    <a:pt x="303610" y="0"/>
                  </a:lnTo>
                  <a:close/>
                </a:path>
              </a:pathLst>
            </a:custGeom>
            <a:solidFill>
              <a:srgbClr val="D5DCF6"/>
            </a:solidFill>
          </p:spPr>
          <p:txBody>
            <a:bodyPr wrap="square" lIns="0" tIns="0" rIns="0" bIns="0" rtlCol="0"/>
            <a:lstStyle/>
            <a:p>
              <a:endParaRPr/>
            </a:p>
          </p:txBody>
        </p:sp>
        <p:sp>
          <p:nvSpPr>
            <p:cNvPr id="19" name="object 17">
              <a:extLst>
                <a:ext uri="{FF2B5EF4-FFF2-40B4-BE49-F238E27FC236}">
                  <a16:creationId xmlns:a16="http://schemas.microsoft.com/office/drawing/2014/main" id="{12DEDAB0-C661-F326-482D-2FC40D8FD86D}"/>
                </a:ext>
              </a:extLst>
            </p:cNvPr>
            <p:cNvSpPr/>
            <p:nvPr/>
          </p:nvSpPr>
          <p:spPr>
            <a:xfrm>
              <a:off x="576262" y="5053012"/>
              <a:ext cx="352425" cy="352425"/>
            </a:xfrm>
            <a:custGeom>
              <a:avLst/>
              <a:gdLst/>
              <a:ahLst/>
              <a:cxnLst/>
              <a:rect l="l" t="t" r="r" b="b"/>
              <a:pathLst>
                <a:path w="352425" h="352425">
                  <a:moveTo>
                    <a:pt x="0" y="300177"/>
                  </a:moveTo>
                  <a:lnTo>
                    <a:pt x="0" y="52247"/>
                  </a:lnTo>
                  <a:lnTo>
                    <a:pt x="0" y="48806"/>
                  </a:lnTo>
                  <a:lnTo>
                    <a:pt x="332" y="45415"/>
                  </a:lnTo>
                  <a:lnTo>
                    <a:pt x="1002" y="42049"/>
                  </a:lnTo>
                  <a:lnTo>
                    <a:pt x="1671" y="38684"/>
                  </a:lnTo>
                  <a:lnTo>
                    <a:pt x="2664" y="35420"/>
                  </a:lnTo>
                  <a:lnTo>
                    <a:pt x="3978" y="32258"/>
                  </a:lnTo>
                  <a:lnTo>
                    <a:pt x="5288" y="29083"/>
                  </a:lnTo>
                  <a:lnTo>
                    <a:pt x="15304" y="15303"/>
                  </a:lnTo>
                  <a:lnTo>
                    <a:pt x="17725" y="12877"/>
                  </a:lnTo>
                  <a:lnTo>
                    <a:pt x="20364" y="10706"/>
                  </a:lnTo>
                  <a:lnTo>
                    <a:pt x="23216" y="8801"/>
                  </a:lnTo>
                  <a:lnTo>
                    <a:pt x="26069" y="6896"/>
                  </a:lnTo>
                  <a:lnTo>
                    <a:pt x="29080" y="5283"/>
                  </a:lnTo>
                  <a:lnTo>
                    <a:pt x="32251" y="3975"/>
                  </a:lnTo>
                  <a:lnTo>
                    <a:pt x="35421" y="2667"/>
                  </a:lnTo>
                  <a:lnTo>
                    <a:pt x="38685" y="1676"/>
                  </a:lnTo>
                  <a:lnTo>
                    <a:pt x="42053" y="1003"/>
                  </a:lnTo>
                  <a:lnTo>
                    <a:pt x="45417" y="330"/>
                  </a:lnTo>
                  <a:lnTo>
                    <a:pt x="48816" y="0"/>
                  </a:lnTo>
                  <a:lnTo>
                    <a:pt x="52243" y="0"/>
                  </a:lnTo>
                  <a:lnTo>
                    <a:pt x="300181" y="0"/>
                  </a:lnTo>
                  <a:lnTo>
                    <a:pt x="303610" y="0"/>
                  </a:lnTo>
                  <a:lnTo>
                    <a:pt x="307007" y="330"/>
                  </a:lnTo>
                  <a:lnTo>
                    <a:pt x="310371" y="1003"/>
                  </a:lnTo>
                  <a:lnTo>
                    <a:pt x="313739" y="1676"/>
                  </a:lnTo>
                  <a:lnTo>
                    <a:pt x="317003" y="2667"/>
                  </a:lnTo>
                  <a:lnTo>
                    <a:pt x="320173" y="3975"/>
                  </a:lnTo>
                  <a:lnTo>
                    <a:pt x="323344" y="5283"/>
                  </a:lnTo>
                  <a:lnTo>
                    <a:pt x="348446" y="32258"/>
                  </a:lnTo>
                  <a:lnTo>
                    <a:pt x="349760" y="35420"/>
                  </a:lnTo>
                  <a:lnTo>
                    <a:pt x="350753" y="38684"/>
                  </a:lnTo>
                  <a:lnTo>
                    <a:pt x="351422" y="42049"/>
                  </a:lnTo>
                  <a:lnTo>
                    <a:pt x="352092" y="45415"/>
                  </a:lnTo>
                  <a:lnTo>
                    <a:pt x="352425" y="48806"/>
                  </a:lnTo>
                  <a:lnTo>
                    <a:pt x="352425" y="52247"/>
                  </a:lnTo>
                  <a:lnTo>
                    <a:pt x="352425" y="300177"/>
                  </a:lnTo>
                  <a:lnTo>
                    <a:pt x="352425" y="303610"/>
                  </a:lnTo>
                  <a:lnTo>
                    <a:pt x="352092" y="307008"/>
                  </a:lnTo>
                  <a:lnTo>
                    <a:pt x="351422" y="310371"/>
                  </a:lnTo>
                  <a:lnTo>
                    <a:pt x="350753" y="313735"/>
                  </a:lnTo>
                  <a:lnTo>
                    <a:pt x="349760" y="317004"/>
                  </a:lnTo>
                  <a:lnTo>
                    <a:pt x="348446" y="320169"/>
                  </a:lnTo>
                  <a:lnTo>
                    <a:pt x="347136" y="323339"/>
                  </a:lnTo>
                  <a:lnTo>
                    <a:pt x="337120" y="337121"/>
                  </a:lnTo>
                  <a:lnTo>
                    <a:pt x="334694" y="339547"/>
                  </a:lnTo>
                  <a:lnTo>
                    <a:pt x="303610" y="352426"/>
                  </a:lnTo>
                  <a:lnTo>
                    <a:pt x="300181" y="352426"/>
                  </a:lnTo>
                  <a:lnTo>
                    <a:pt x="52243" y="352426"/>
                  </a:lnTo>
                  <a:lnTo>
                    <a:pt x="48816" y="352426"/>
                  </a:lnTo>
                  <a:lnTo>
                    <a:pt x="45417" y="352088"/>
                  </a:lnTo>
                  <a:lnTo>
                    <a:pt x="15304" y="337121"/>
                  </a:lnTo>
                  <a:lnTo>
                    <a:pt x="12879" y="334695"/>
                  </a:lnTo>
                  <a:lnTo>
                    <a:pt x="3978" y="320169"/>
                  </a:lnTo>
                  <a:lnTo>
                    <a:pt x="2664" y="317004"/>
                  </a:lnTo>
                  <a:lnTo>
                    <a:pt x="1671" y="313735"/>
                  </a:lnTo>
                  <a:lnTo>
                    <a:pt x="1002" y="310371"/>
                  </a:lnTo>
                  <a:lnTo>
                    <a:pt x="332" y="307008"/>
                  </a:lnTo>
                  <a:lnTo>
                    <a:pt x="0" y="303610"/>
                  </a:lnTo>
                  <a:lnTo>
                    <a:pt x="0" y="300177"/>
                  </a:lnTo>
                  <a:close/>
                </a:path>
              </a:pathLst>
            </a:custGeom>
            <a:ln w="9525">
              <a:solidFill>
                <a:srgbClr val="BAC2DC"/>
              </a:solidFill>
            </a:ln>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BDF3F7-B406-451F-172B-D26E0B4D0802}"/>
              </a:ext>
            </a:extLst>
          </p:cNvPr>
          <p:cNvSpPr txBox="1"/>
          <p:nvPr/>
        </p:nvSpPr>
        <p:spPr>
          <a:xfrm>
            <a:off x="1231640" y="615820"/>
            <a:ext cx="1348446"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Output:-</a:t>
            </a:r>
          </a:p>
          <a:p>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3BC3A1A-6452-4435-5FEF-D7421475C1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1640" y="1914622"/>
            <a:ext cx="4683966" cy="3969658"/>
          </a:xfrm>
          <a:prstGeom prst="rect">
            <a:avLst/>
          </a:prstGeom>
          <a:noFill/>
          <a:ln>
            <a:noFill/>
          </a:ln>
        </p:spPr>
      </p:pic>
      <p:cxnSp>
        <p:nvCxnSpPr>
          <p:cNvPr id="6" name="Straight Connector 5">
            <a:extLst>
              <a:ext uri="{FF2B5EF4-FFF2-40B4-BE49-F238E27FC236}">
                <a16:creationId xmlns:a16="http://schemas.microsoft.com/office/drawing/2014/main" id="{07609A50-D6C8-BC1E-312F-D88E230E6556}"/>
              </a:ext>
            </a:extLst>
          </p:cNvPr>
          <p:cNvCxnSpPr/>
          <p:nvPr/>
        </p:nvCxnSpPr>
        <p:spPr>
          <a:xfrm flipV="1">
            <a:off x="821094" y="1352939"/>
            <a:ext cx="10720873" cy="65314"/>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CDA4C0E3-31CA-885A-BC3A-76C20B2B5C66}"/>
              </a:ext>
            </a:extLst>
          </p:cNvPr>
          <p:cNvPicPr>
            <a:picLocks noChangeAspect="1"/>
          </p:cNvPicPr>
          <p:nvPr/>
        </p:nvPicPr>
        <p:blipFill>
          <a:blip r:embed="rId3"/>
          <a:stretch>
            <a:fillRect/>
          </a:stretch>
        </p:blipFill>
        <p:spPr>
          <a:xfrm>
            <a:off x="6350671" y="1914622"/>
            <a:ext cx="5020235" cy="3969658"/>
          </a:xfrm>
          <a:prstGeom prst="rect">
            <a:avLst/>
          </a:prstGeom>
        </p:spPr>
      </p:pic>
    </p:spTree>
    <p:extLst>
      <p:ext uri="{BB962C8B-B14F-4D97-AF65-F5344CB8AC3E}">
        <p14:creationId xmlns:p14="http://schemas.microsoft.com/office/powerpoint/2010/main" val="2048499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TotalTime>
  <Words>385</Words>
  <Application>Microsoft Office PowerPoint</Application>
  <PresentationFormat>Custom</PresentationFormat>
  <Paragraphs>64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Tahoma</vt:lpstr>
      <vt:lpstr>Times New Roman</vt:lpstr>
      <vt:lpstr>Verdana</vt:lpstr>
      <vt:lpstr>Office Theme</vt:lpstr>
      <vt:lpstr>Human Authentication Using Gait Recognition</vt:lpstr>
      <vt:lpstr>What is Gait Recognition?</vt:lpstr>
      <vt:lpstr>How Gait Recognition Works</vt:lpstr>
      <vt:lpstr>PowerPoint Presentation</vt:lpstr>
      <vt:lpstr>Advantages of Gait Recognition</vt:lpstr>
      <vt:lpstr>Challenges of Gait Recognition</vt:lpstr>
      <vt:lpstr>Applications of Gait Recognition</vt:lpstr>
      <vt:lpstr>Recent Advances and Future Trends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Mayur</dc:creator>
  <cp:lastModifiedBy>Mayur Mane Patil</cp:lastModifiedBy>
  <cp:revision>6</cp:revision>
  <dcterms:created xsi:type="dcterms:W3CDTF">2025-05-20T19:54:46Z</dcterms:created>
  <dcterms:modified xsi:type="dcterms:W3CDTF">2025-05-21T12:33:01Z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2025-05-20T00:00:00Z</vt:filetime>
  </property>
  <property fmtid="{D5CDD505-2E9C-101B-9397-08002B2CF9AE}" pid="3" name="Creator">
    <vt:lpwstr>pdf-lib (https://github.com/Hopding/pdf-lib)</vt:lpwstr>
  </property>
  <property fmtid="{D5CDD505-2E9C-101B-9397-08002B2CF9AE}" pid="4" name="LastSaved">
    <vt:filetime>2025-05-20T00:00:00Z</vt:filetime>
  </property>
  <property fmtid="{D5CDD505-2E9C-101B-9397-08002B2CF9AE}" pid="5" name="Producer">
    <vt:lpwstr>GPL Ghostscript 9.56.1</vt:lpwstr>
  </property>
</Properties>
</file>