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9"/>
  </p:notesMasterIdLst>
  <p:sldIdLst>
    <p:sldId id="307" r:id="rId3"/>
    <p:sldId id="337" r:id="rId4"/>
    <p:sldId id="341" r:id="rId5"/>
    <p:sldId id="342" r:id="rId6"/>
    <p:sldId id="258" r:id="rId7"/>
    <p:sldId id="326" r:id="rId8"/>
    <p:sldId id="338" r:id="rId9"/>
    <p:sldId id="339" r:id="rId10"/>
    <p:sldId id="340" r:id="rId11"/>
    <p:sldId id="346" r:id="rId12"/>
    <p:sldId id="361" r:id="rId13"/>
    <p:sldId id="362" r:id="rId14"/>
    <p:sldId id="347" r:id="rId15"/>
    <p:sldId id="344" r:id="rId16"/>
    <p:sldId id="363" r:id="rId17"/>
    <p:sldId id="350" r:id="rId18"/>
    <p:sldId id="351" r:id="rId19"/>
    <p:sldId id="345" r:id="rId20"/>
    <p:sldId id="352" r:id="rId21"/>
    <p:sldId id="353" r:id="rId22"/>
    <p:sldId id="354" r:id="rId23"/>
    <p:sldId id="355" r:id="rId24"/>
    <p:sldId id="356" r:id="rId25"/>
    <p:sldId id="357" r:id="rId26"/>
    <p:sldId id="358" r:id="rId27"/>
    <p:sldId id="359" r:id="rId28"/>
    <p:sldId id="360" r:id="rId29"/>
    <p:sldId id="368" r:id="rId30"/>
    <p:sldId id="321" r:id="rId31"/>
    <p:sldId id="366" r:id="rId32"/>
    <p:sldId id="367" r:id="rId33"/>
    <p:sldId id="364" r:id="rId34"/>
    <p:sldId id="365" r:id="rId35"/>
    <p:sldId id="267" r:id="rId36"/>
    <p:sldId id="333" r:id="rId37"/>
    <p:sldId id="31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890" autoAdjust="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A5324-1691-432E-9B96-DD7ECF3FE52F}" type="datetimeFigureOut">
              <a:rPr lang="en-US" smtClean="0"/>
              <a:t>11/27/2018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CEDEF-2737-46F8-AF36-888F22E9CACE}" type="slidenum">
              <a:rPr lang="en-US" smtClean="0"/>
              <a:t>‹#›</a:t>
            </a:fld>
            <a:endParaRPr lang="en-US" dirty="0"/>
          </a:p>
        </p:txBody>
      </p:sp>
    </p:spTree>
    <p:extLst>
      <p:ext uri="{BB962C8B-B14F-4D97-AF65-F5344CB8AC3E}">
        <p14:creationId xmlns:p14="http://schemas.microsoft.com/office/powerpoint/2010/main" val="178796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4"/>
          <p:cNvSpPr>
            <a:spLocks noGrp="1" noRot="1" noChangeAspect="1" noTextEdit="1"/>
          </p:cNvSpPr>
          <p:nvPr>
            <p:ph type="sldImg"/>
          </p:nvPr>
        </p:nvSpPr>
        <p:spPr bwMode="auto">
          <a:xfrm>
            <a:off x="1792288" y="428625"/>
            <a:ext cx="5048250" cy="37861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8230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1A9F14-C511-417B-A9FD-D24FC59BDCAC}" type="datetime1">
              <a:rPr lang="en-US" smtClean="0"/>
              <a:t>11/27/2018</a:t>
            </a:fld>
            <a:endParaRPr lang="en-US" dirty="0"/>
          </a:p>
        </p:txBody>
      </p:sp>
      <p:sp>
        <p:nvSpPr>
          <p:cNvPr id="8" name="Slide Number Placeholder 7"/>
          <p:cNvSpPr>
            <a:spLocks noGrp="1"/>
          </p:cNvSpPr>
          <p:nvPr>
            <p:ph type="sldNum" sz="quarter" idx="11"/>
          </p:nvPr>
        </p:nvSpPr>
        <p:spPr/>
        <p:txBody>
          <a:bodyPr/>
          <a:lstStyle/>
          <a:p>
            <a:fld id="{98228B8A-B7F7-4AE1-9522-DFDE1528AC71}" type="slidenum">
              <a:rPr lang="en-US" smtClean="0"/>
              <a:t>‹#›</a:t>
            </a:fld>
            <a:endParaRPr lang="en-US" dirty="0"/>
          </a:p>
        </p:txBody>
      </p:sp>
      <p:sp>
        <p:nvSpPr>
          <p:cNvPr id="9" name="Footer Placeholder 8"/>
          <p:cNvSpPr>
            <a:spLocks noGrp="1"/>
          </p:cNvSpPr>
          <p:nvPr>
            <p:ph type="ftr" sz="quarter" idx="12"/>
          </p:nvPr>
        </p:nvSpPr>
        <p:spPr/>
        <p:txBody>
          <a:bodyPr/>
          <a:lstStyle/>
          <a:p>
            <a:r>
              <a:rPr lang="en-US" dirty="0"/>
              <a:t>IGATE Sensitive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BCBAB-C02B-4274-A7B8-550998EC6408}" type="datetime1">
              <a:rPr lang="en-US" smtClean="0"/>
              <a:t>11/27/2018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CA2D8-4097-488C-8F22-5B6BC7F8F25F}" type="datetime1">
              <a:rPr lang="en-US" smtClean="0"/>
              <a:t>11/27/2018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DF8C06-BECE-4604-993D-3EA24CE77146}" type="datetime1">
              <a:rPr lang="en-US" smtClean="0">
                <a:solidFill>
                  <a:prstClr val="black"/>
                </a:solidFill>
              </a:rPr>
              <a:pPr/>
              <a:t>11/27/2018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9762003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F21D25-0A0E-4CEF-B8EC-06AAD4D88D67}" type="datetime1">
              <a:rPr lang="en-US" smtClean="0">
                <a:solidFill>
                  <a:prstClr val="black"/>
                </a:solidFill>
              </a:rPr>
              <a:pPr/>
              <a:t>11/27/2018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4150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CCFFB93-16C9-4092-B2E8-8524430274D9}" type="datetime1">
              <a:rPr lang="en-US" smtClean="0">
                <a:solidFill>
                  <a:prstClr val="black"/>
                </a:solidFill>
              </a:rPr>
              <a:pPr/>
              <a:t>11/27/2018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7465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1D1537B-F5F1-4193-B349-40CCA73A30F7}" type="datetime1">
              <a:rPr lang="en-US" smtClean="0">
                <a:solidFill>
                  <a:prstClr val="black"/>
                </a:solidFill>
              </a:rPr>
              <a:pPr/>
              <a:t>11/27/2018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23094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096D8EE-0A5C-4A16-B50B-139E7C35F60D}" type="datetime1">
              <a:rPr lang="en-US" smtClean="0">
                <a:solidFill>
                  <a:prstClr val="black"/>
                </a:solidFill>
              </a:rPr>
              <a:pPr/>
              <a:t>11/27/2018</a:t>
            </a:fld>
            <a:endParaRPr lang="en-US" dirty="0">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5044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3FD0A75-0C51-4FAB-9A77-D3D5A22B9FD2}" type="datetime1">
              <a:rPr lang="en-US" smtClean="0">
                <a:solidFill>
                  <a:prstClr val="black"/>
                </a:solidFill>
              </a:rPr>
              <a:pPr/>
              <a:t>11/27/2018</a:t>
            </a:fld>
            <a:endParaRPr lang="en-US" dirty="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99625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066677-F6DB-4D65-B38F-6102DEE5773C}" type="datetime1">
              <a:rPr lang="en-US" smtClean="0">
                <a:solidFill>
                  <a:prstClr val="black"/>
                </a:solidFill>
              </a:rPr>
              <a:pPr/>
              <a:t>11/27/2018</a:t>
            </a:fld>
            <a:endParaRPr lang="en-US" dirty="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29412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E864DCF-8937-41AF-9397-C604AFA04C04}" type="datetime1">
              <a:rPr lang="en-US" smtClean="0">
                <a:solidFill>
                  <a:prstClr val="black"/>
                </a:solidFill>
              </a:rPr>
              <a:pPr/>
              <a:t>11/27/2018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224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E3948-EF4E-487D-A973-F020DFB0C13D}" type="datetime1">
              <a:rPr lang="en-US" smtClean="0"/>
              <a:t>11/27/2018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D957F01-0396-45A9-B9E5-3EF821B91B6C}" type="datetime1">
              <a:rPr lang="en-US" smtClean="0">
                <a:solidFill>
                  <a:prstClr val="black"/>
                </a:solidFill>
              </a:rPr>
              <a:pPr/>
              <a:t>11/27/2018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32658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31CF0A-EE07-4DC7-B646-E46D5CF42549}" type="datetime1">
              <a:rPr lang="en-US" smtClean="0">
                <a:solidFill>
                  <a:prstClr val="black"/>
                </a:solidFill>
              </a:rPr>
              <a:pPr/>
              <a:t>11/27/2018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45644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CEAED0-EDD4-47F0-8B83-A0BFAC7192C5}" type="datetime1">
              <a:rPr lang="en-US" smtClean="0">
                <a:solidFill>
                  <a:prstClr val="black"/>
                </a:solidFill>
              </a:rPr>
              <a:pPr/>
              <a:t>11/27/2018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0689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82192-DBA8-43EE-99A4-050572532554}" type="datetime1">
              <a:rPr lang="en-US" smtClean="0"/>
              <a:t>11/27/2018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CC562-935D-439C-A9D0-99D4A236FD23}" type="datetime1">
              <a:rPr lang="en-US" smtClean="0"/>
              <a:t>11/27/2018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5759BC-0EB8-42E7-A3E5-26D3D51497DF}" type="datetime1">
              <a:rPr lang="en-US" smtClean="0"/>
              <a:t>11/27/2018</a:t>
            </a:fld>
            <a:endParaRPr lang="en-US" dirty="0"/>
          </a:p>
        </p:txBody>
      </p:sp>
      <p:sp>
        <p:nvSpPr>
          <p:cNvPr id="8" name="Footer Placeholder 7"/>
          <p:cNvSpPr>
            <a:spLocks noGrp="1"/>
          </p:cNvSpPr>
          <p:nvPr>
            <p:ph type="ftr" sz="quarter" idx="11"/>
          </p:nvPr>
        </p:nvSpPr>
        <p:spPr/>
        <p:txBody>
          <a:bodyPr/>
          <a:lstStyle/>
          <a:p>
            <a:r>
              <a:rPr lang="en-US" dirty="0"/>
              <a:t>IGATE Sensitive</a:t>
            </a:r>
          </a:p>
        </p:txBody>
      </p:sp>
      <p:sp>
        <p:nvSpPr>
          <p:cNvPr id="9" name="Slide Number Placeholder 8"/>
          <p:cNvSpPr>
            <a:spLocks noGrp="1"/>
          </p:cNvSpPr>
          <p:nvPr>
            <p:ph type="sldNum" sz="quarter" idx="12"/>
          </p:nvPr>
        </p:nvSpPr>
        <p:spPr/>
        <p:txBody>
          <a:bodyPr/>
          <a:lstStyle/>
          <a:p>
            <a:fld id="{98228B8A-B7F7-4AE1-9522-DFDE1528AC71}"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31F1A-BFC5-405E-A04F-D0A8DD753E51}" type="datetime1">
              <a:rPr lang="en-US" smtClean="0"/>
              <a:t>11/27/2018</a:t>
            </a:fld>
            <a:endParaRPr lang="en-US" dirty="0"/>
          </a:p>
        </p:txBody>
      </p:sp>
      <p:sp>
        <p:nvSpPr>
          <p:cNvPr id="4" name="Footer Placeholder 3"/>
          <p:cNvSpPr>
            <a:spLocks noGrp="1"/>
          </p:cNvSpPr>
          <p:nvPr>
            <p:ph type="ftr" sz="quarter" idx="11"/>
          </p:nvPr>
        </p:nvSpPr>
        <p:spPr/>
        <p:txBody>
          <a:bodyPr/>
          <a:lstStyle/>
          <a:p>
            <a:r>
              <a:rPr lang="en-US" dirty="0"/>
              <a:t>IGATE Sensitive</a:t>
            </a:r>
          </a:p>
        </p:txBody>
      </p:sp>
      <p:sp>
        <p:nvSpPr>
          <p:cNvPr id="5" name="Slide Number Placeholder 4"/>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6A5-54F2-4F05-9229-C065F0C5A5E7}" type="datetime1">
              <a:rPr lang="en-US" smtClean="0"/>
              <a:t>11/27/2018</a:t>
            </a:fld>
            <a:endParaRPr lang="en-US" dirty="0"/>
          </a:p>
        </p:txBody>
      </p:sp>
      <p:sp>
        <p:nvSpPr>
          <p:cNvPr id="3" name="Footer Placeholder 2"/>
          <p:cNvSpPr>
            <a:spLocks noGrp="1"/>
          </p:cNvSpPr>
          <p:nvPr>
            <p:ph type="ftr" sz="quarter" idx="11"/>
          </p:nvPr>
        </p:nvSpPr>
        <p:spPr/>
        <p:txBody>
          <a:bodyPr/>
          <a:lstStyle/>
          <a:p>
            <a:r>
              <a:rPr lang="en-US" dirty="0"/>
              <a:t>IGATE Sensitive</a:t>
            </a:r>
          </a:p>
        </p:txBody>
      </p:sp>
      <p:sp>
        <p:nvSpPr>
          <p:cNvPr id="4" name="Slide Number Placeholder 3"/>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801CD-400D-4959-9D90-8FBA5EEFE16D}" type="datetime1">
              <a:rPr lang="en-US" smtClean="0"/>
              <a:t>11/27/2018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50644-5C5C-4C15-8677-274220AE684D}" type="datetime1">
              <a:rPr lang="en-US" smtClean="0"/>
              <a:t>11/27/2018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A46F6BC-7E90-4C48-A62D-F06457316283}" type="datetime1">
              <a:rPr lang="en-US" smtClean="0"/>
              <a:t>11/27/2018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IGATE Sensitive</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8228B8A-B7F7-4AE1-9522-DFDE1528AC71}"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0"/>
          <p:cNvSpPr txBox="1">
            <a:spLocks noChangeArrowheads="1"/>
          </p:cNvSpPr>
          <p:nvPr/>
        </p:nvSpPr>
        <p:spPr>
          <a:xfrm>
            <a:off x="285720" y="6597581"/>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November 27, 2018</a:t>
            </a:fld>
            <a:endParaRPr lang="en-US" sz="800" dirty="0">
              <a:solidFill>
                <a:prstClr val="white">
                  <a:lumMod val="50000"/>
                </a:prstClr>
              </a:solidFill>
              <a:latin typeface="Candara" panose="020E0502030303020204" pitchFamily="34" charset="0"/>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Arial" pitchFamily="34" charset="0"/>
                <a:ea typeface="ＭＳ Ｐゴシック"/>
                <a:cs typeface="Arial" pitchFamily="34" charset="0"/>
              </a:rPr>
              <a:t>- </a:t>
            </a:r>
            <a:fld id="{F47D9766-21FB-48EB-955B-1DFC7B4C9F61}" type="slidenum">
              <a:rPr lang="en-US" sz="9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900" dirty="0">
                <a:solidFill>
                  <a:prstClr val="white">
                    <a:lumMod val="50000"/>
                  </a:prstClr>
                </a:solidFill>
                <a:latin typeface="Candara" panose="020E0502030303020204" pitchFamily="34" charset="0"/>
              </a:rPr>
              <a:t> </a:t>
            </a:r>
            <a:r>
              <a:rPr lang="en-US" sz="800" dirty="0">
                <a:solidFill>
                  <a:srgbClr val="1F497D"/>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rgbClr val="9BBB59"/>
              </a:solidFill>
            </a:endParaRPr>
          </a:p>
        </p:txBody>
      </p:sp>
    </p:spTree>
    <p:extLst>
      <p:ext uri="{BB962C8B-B14F-4D97-AF65-F5344CB8AC3E}">
        <p14:creationId xmlns:p14="http://schemas.microsoft.com/office/powerpoint/2010/main" val="12797468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7304" y="-1424"/>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317" name="TextBox 10"/>
          <p:cNvSpPr txBox="1">
            <a:spLocks noChangeArrowheads="1"/>
          </p:cNvSpPr>
          <p:nvPr/>
        </p:nvSpPr>
        <p:spPr bwMode="auto">
          <a:xfrm>
            <a:off x="466723" y="2227200"/>
            <a:ext cx="82851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400" b="1" dirty="0" smtClean="0">
                <a:solidFill>
                  <a:schemeClr val="bg1"/>
                </a:solidFill>
                <a:latin typeface="Candara" pitchFamily="34" charset="0"/>
              </a:rPr>
              <a:t>MERCURY TOURS</a:t>
            </a:r>
            <a:endParaRPr lang="en-US" sz="4400" b="1"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400" y="1060380"/>
            <a:ext cx="3646488" cy="3103080"/>
          </a:xfrm>
          <a:prstGeom prst="rect">
            <a:avLst/>
          </a:prstGeom>
        </p:spPr>
      </p:pic>
    </p:spTree>
    <p:extLst>
      <p:ext uri="{BB962C8B-B14F-4D97-AF65-F5344CB8AC3E}">
        <p14:creationId xmlns:p14="http://schemas.microsoft.com/office/powerpoint/2010/main" val="42880937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arn(inVertical)">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REGISTER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95400"/>
            <a:ext cx="7238999" cy="4830763"/>
          </a:xfrm>
        </p:spPr>
      </p:pic>
      <p:sp>
        <p:nvSpPr>
          <p:cNvPr id="6" name="Rounded Rectangle 5"/>
          <p:cNvSpPr/>
          <p:nvPr/>
        </p:nvSpPr>
        <p:spPr>
          <a:xfrm>
            <a:off x="4648200" y="4876800"/>
            <a:ext cx="12954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00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SUCCESS MESSAGE</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162800" cy="4525963"/>
          </a:xfrm>
        </p:spPr>
      </p:pic>
    </p:spTree>
    <p:extLst>
      <p:ext uri="{BB962C8B-B14F-4D97-AF65-F5344CB8AC3E}">
        <p14:creationId xmlns:p14="http://schemas.microsoft.com/office/powerpoint/2010/main" val="1769663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SUCCESS MESSAGE</a:t>
            </a:r>
          </a:p>
        </p:txBody>
      </p:sp>
      <p:sp>
        <p:nvSpPr>
          <p:cNvPr id="3" name="Content Placeholder 2"/>
          <p:cNvSpPr>
            <a:spLocks noGrp="1"/>
          </p:cNvSpPr>
          <p:nvPr>
            <p:ph idx="1"/>
          </p:nvPr>
        </p:nvSpPr>
        <p:spPr>
          <a:xfrm>
            <a:off x="381000" y="2438400"/>
            <a:ext cx="8229600" cy="4525963"/>
          </a:xfrm>
        </p:spPr>
        <p:txBody>
          <a:bodyPr/>
          <a:lstStyle/>
          <a:p>
            <a:r>
              <a:rPr lang="en-US" dirty="0" smtClean="0">
                <a:solidFill>
                  <a:schemeClr val="tx1"/>
                </a:solidFill>
              </a:rPr>
              <a:t>On clicking the “SUBMIT” button the user gets a message stating that user has register successfully and now can sign-on to the page.</a:t>
            </a:r>
          </a:p>
          <a:p>
            <a:endParaRPr lang="en-US" dirty="0" smtClean="0">
              <a:solidFill>
                <a:schemeClr val="tx1"/>
              </a:solidFill>
            </a:endParaRPr>
          </a:p>
          <a:p>
            <a:endParaRPr lang="en-US" dirty="0">
              <a:solidFill>
                <a:schemeClr val="tx1"/>
              </a:solidFill>
            </a:endParaRPr>
          </a:p>
          <a:p>
            <a:r>
              <a:rPr lang="en-US" dirty="0" smtClean="0">
                <a:solidFill>
                  <a:schemeClr val="tx1"/>
                </a:solidFill>
              </a:rPr>
              <a:t>This webpage consist of a “SIGN-ON” </a:t>
            </a:r>
            <a:r>
              <a:rPr lang="en-US" dirty="0">
                <a:solidFill>
                  <a:schemeClr val="tx1"/>
                </a:solidFill>
              </a:rPr>
              <a:t>h</a:t>
            </a:r>
            <a:r>
              <a:rPr lang="en-US" dirty="0" smtClean="0">
                <a:solidFill>
                  <a:schemeClr val="tx1"/>
                </a:solidFill>
              </a:rPr>
              <a:t>yperlink which will direct the user to the SIGN-ON page.</a:t>
            </a:r>
            <a:endParaRPr lang="en-US" dirty="0">
              <a:solidFill>
                <a:schemeClr val="tx1"/>
              </a:solidFill>
            </a:endParaRPr>
          </a:p>
        </p:txBody>
      </p:sp>
    </p:spTree>
    <p:extLst>
      <p:ext uri="{BB962C8B-B14F-4D97-AF65-F5344CB8AC3E}">
        <p14:creationId xmlns:p14="http://schemas.microsoft.com/office/powerpoint/2010/main" val="3460620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SIGN-ON PAGE</a:t>
            </a:r>
            <a:endParaRPr lang="en-US" sz="4000"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19200"/>
            <a:ext cx="7543800" cy="4906963"/>
          </a:xfrm>
          <a:prstGeom prst="rect">
            <a:avLst/>
          </a:prstGeom>
        </p:spPr>
      </p:pic>
    </p:spTree>
    <p:extLst>
      <p:ext uri="{BB962C8B-B14F-4D97-AF65-F5344CB8AC3E}">
        <p14:creationId xmlns:p14="http://schemas.microsoft.com/office/powerpoint/2010/main" val="115308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SIGN-ON PAGE</a:t>
            </a:r>
            <a:endParaRPr lang="en-US" sz="4000" dirty="0"/>
          </a:p>
        </p:txBody>
      </p:sp>
      <p:sp>
        <p:nvSpPr>
          <p:cNvPr id="3" name="Content Placeholder 2"/>
          <p:cNvSpPr>
            <a:spLocks noGrp="1"/>
          </p:cNvSpPr>
          <p:nvPr>
            <p:ph idx="1"/>
          </p:nvPr>
        </p:nvSpPr>
        <p:spPr/>
        <p:txBody>
          <a:bodyPr/>
          <a:lstStyle/>
          <a:p>
            <a:r>
              <a:rPr lang="en-US" dirty="0" smtClean="0">
                <a:solidFill>
                  <a:schemeClr val="tx1"/>
                </a:solidFill>
              </a:rPr>
              <a:t>Once the user clicks on the “sign-on” hyperlink on the success message page the user is redirected to the “</a:t>
            </a:r>
            <a:r>
              <a:rPr lang="en-US" dirty="0">
                <a:solidFill>
                  <a:schemeClr val="tx1"/>
                </a:solidFill>
              </a:rPr>
              <a:t>SIGN-ON </a:t>
            </a:r>
            <a:r>
              <a:rPr lang="en-US" dirty="0" smtClean="0">
                <a:solidFill>
                  <a:schemeClr val="tx1"/>
                </a:solidFill>
              </a:rPr>
              <a:t>PAGE”.</a:t>
            </a:r>
          </a:p>
          <a:p>
            <a:endParaRPr lang="en-US" dirty="0">
              <a:solidFill>
                <a:schemeClr val="tx1"/>
              </a:solidFill>
            </a:endParaRPr>
          </a:p>
          <a:p>
            <a:r>
              <a:rPr lang="en-US" dirty="0" smtClean="0">
                <a:solidFill>
                  <a:schemeClr val="tx1"/>
                </a:solidFill>
              </a:rPr>
              <a:t>If the user is already registered to the website than he can directly sign on from the home page.</a:t>
            </a:r>
          </a:p>
          <a:p>
            <a:endParaRPr lang="en-US" dirty="0">
              <a:solidFill>
                <a:schemeClr val="tx1"/>
              </a:solidFill>
            </a:endParaRPr>
          </a:p>
          <a:p>
            <a:r>
              <a:rPr lang="en-US" dirty="0" smtClean="0">
                <a:solidFill>
                  <a:schemeClr val="tx1"/>
                </a:solidFill>
              </a:rPr>
              <a:t>The redirected </a:t>
            </a:r>
            <a:r>
              <a:rPr lang="en-US" dirty="0">
                <a:solidFill>
                  <a:schemeClr val="tx1"/>
                </a:solidFill>
              </a:rPr>
              <a:t>SIGN-ON </a:t>
            </a:r>
            <a:r>
              <a:rPr lang="en-US" dirty="0" smtClean="0">
                <a:solidFill>
                  <a:schemeClr val="tx1"/>
                </a:solidFill>
              </a:rPr>
              <a:t>PAGE has a hyperlink “</a:t>
            </a:r>
            <a:r>
              <a:rPr lang="en-US" u="sng" dirty="0" smtClean="0">
                <a:solidFill>
                  <a:schemeClr val="tx1"/>
                </a:solidFill>
              </a:rPr>
              <a:t>registration form</a:t>
            </a:r>
            <a:r>
              <a:rPr lang="en-US" dirty="0" smtClean="0">
                <a:solidFill>
                  <a:schemeClr val="tx1"/>
                </a:solidFill>
              </a:rPr>
              <a:t>” which again redirects to the form if incase a new user has clicked on </a:t>
            </a:r>
            <a:r>
              <a:rPr lang="en-US" dirty="0">
                <a:solidFill>
                  <a:schemeClr val="tx1"/>
                </a:solidFill>
              </a:rPr>
              <a:t>SIGN-ON </a:t>
            </a:r>
            <a:r>
              <a:rPr lang="en-US" dirty="0" smtClean="0">
                <a:solidFill>
                  <a:schemeClr val="tx1"/>
                </a:solidFill>
              </a:rPr>
              <a:t>button without registration.</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4884634"/>
            <a:ext cx="2438400" cy="1219200"/>
          </a:xfrm>
          <a:prstGeom prst="rect">
            <a:avLst/>
          </a:prstGeom>
        </p:spPr>
      </p:pic>
      <p:sp>
        <p:nvSpPr>
          <p:cNvPr id="6" name="Rectangle 5"/>
          <p:cNvSpPr/>
          <p:nvPr/>
        </p:nvSpPr>
        <p:spPr>
          <a:xfrm>
            <a:off x="5856718" y="5734583"/>
            <a:ext cx="2209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53000"/>
            <a:ext cx="3657600" cy="895883"/>
          </a:xfrm>
          <a:prstGeom prst="rect">
            <a:avLst/>
          </a:prstGeom>
        </p:spPr>
      </p:pic>
      <p:sp>
        <p:nvSpPr>
          <p:cNvPr id="8" name="Rectangle 7"/>
          <p:cNvSpPr/>
          <p:nvPr/>
        </p:nvSpPr>
        <p:spPr>
          <a:xfrm>
            <a:off x="990600" y="5181600"/>
            <a:ext cx="838200" cy="552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SIGN-ON PAGE</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219200"/>
            <a:ext cx="6400801" cy="4906963"/>
          </a:xfrm>
        </p:spPr>
      </p:pic>
      <p:sp>
        <p:nvSpPr>
          <p:cNvPr id="6" name="Rectangle 5"/>
          <p:cNvSpPr/>
          <p:nvPr/>
        </p:nvSpPr>
        <p:spPr>
          <a:xfrm>
            <a:off x="4648200" y="1602336"/>
            <a:ext cx="76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1" y="2362200"/>
            <a:ext cx="1069430" cy="685800"/>
          </a:xfrm>
          <a:prstGeom prst="rect">
            <a:avLst/>
          </a:prstGeom>
        </p:spPr>
      </p:pic>
      <p:cxnSp>
        <p:nvCxnSpPr>
          <p:cNvPr id="9" name="Straight Arrow Connector 8"/>
          <p:cNvCxnSpPr>
            <a:stCxn id="6" idx="3"/>
          </p:cNvCxnSpPr>
          <p:nvPr/>
        </p:nvCxnSpPr>
        <p:spPr>
          <a:xfrm>
            <a:off x="5410200" y="1754736"/>
            <a:ext cx="2514601" cy="83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7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80">
                                          <p:stCondLst>
                                            <p:cond delay="0"/>
                                          </p:stCondLst>
                                        </p:cTn>
                                        <p:tgtEl>
                                          <p:spTgt spid="7"/>
                                        </p:tgtEl>
                                      </p:cBhvr>
                                    </p:animEffect>
                                    <p:anim calcmode="lin" valueType="num">
                                      <p:cBhvr>
                                        <p:cTn id="1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3" dur="26">
                                          <p:stCondLst>
                                            <p:cond delay="650"/>
                                          </p:stCondLst>
                                        </p:cTn>
                                        <p:tgtEl>
                                          <p:spTgt spid="7"/>
                                        </p:tgtEl>
                                      </p:cBhvr>
                                      <p:to x="100000" y="60000"/>
                                    </p:animScale>
                                    <p:animScale>
                                      <p:cBhvr>
                                        <p:cTn id="24" dur="166" decel="50000">
                                          <p:stCondLst>
                                            <p:cond delay="676"/>
                                          </p:stCondLst>
                                        </p:cTn>
                                        <p:tgtEl>
                                          <p:spTgt spid="7"/>
                                        </p:tgtEl>
                                      </p:cBhvr>
                                      <p:to x="100000" y="100000"/>
                                    </p:animScale>
                                    <p:animScale>
                                      <p:cBhvr>
                                        <p:cTn id="25" dur="26">
                                          <p:stCondLst>
                                            <p:cond delay="1312"/>
                                          </p:stCondLst>
                                        </p:cTn>
                                        <p:tgtEl>
                                          <p:spTgt spid="7"/>
                                        </p:tgtEl>
                                      </p:cBhvr>
                                      <p:to x="100000" y="80000"/>
                                    </p:animScale>
                                    <p:animScale>
                                      <p:cBhvr>
                                        <p:cTn id="26" dur="166" decel="50000">
                                          <p:stCondLst>
                                            <p:cond delay="1338"/>
                                          </p:stCondLst>
                                        </p:cTn>
                                        <p:tgtEl>
                                          <p:spTgt spid="7"/>
                                        </p:tgtEl>
                                      </p:cBhvr>
                                      <p:to x="100000" y="100000"/>
                                    </p:animScale>
                                    <p:animScale>
                                      <p:cBhvr>
                                        <p:cTn id="27" dur="26">
                                          <p:stCondLst>
                                            <p:cond delay="1642"/>
                                          </p:stCondLst>
                                        </p:cTn>
                                        <p:tgtEl>
                                          <p:spTgt spid="7"/>
                                        </p:tgtEl>
                                      </p:cBhvr>
                                      <p:to x="100000" y="90000"/>
                                    </p:animScale>
                                    <p:animScale>
                                      <p:cBhvr>
                                        <p:cTn id="28" dur="166" decel="50000">
                                          <p:stCondLst>
                                            <p:cond delay="1668"/>
                                          </p:stCondLst>
                                        </p:cTn>
                                        <p:tgtEl>
                                          <p:spTgt spid="7"/>
                                        </p:tgtEl>
                                      </p:cBhvr>
                                      <p:to x="100000" y="100000"/>
                                    </p:animScale>
                                    <p:animScale>
                                      <p:cBhvr>
                                        <p:cTn id="29" dur="26">
                                          <p:stCondLst>
                                            <p:cond delay="1808"/>
                                          </p:stCondLst>
                                        </p:cTn>
                                        <p:tgtEl>
                                          <p:spTgt spid="7"/>
                                        </p:tgtEl>
                                      </p:cBhvr>
                                      <p:to x="100000" y="95000"/>
                                    </p:animScale>
                                    <p:animScale>
                                      <p:cBhvr>
                                        <p:cTn id="30" dur="166" decel="50000">
                                          <p:stCondLst>
                                            <p:cond delay="1834"/>
                                          </p:stCondLst>
                                        </p:cTn>
                                        <p:tgtEl>
                                          <p:spTgt spid="7"/>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FLIGHT FINDER PAGE</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19200"/>
            <a:ext cx="6705600" cy="4724400"/>
          </a:xfrm>
        </p:spPr>
      </p:pic>
      <p:sp>
        <p:nvSpPr>
          <p:cNvPr id="3" name="Rectangle 2"/>
          <p:cNvSpPr/>
          <p:nvPr/>
        </p:nvSpPr>
        <p:spPr>
          <a:xfrm>
            <a:off x="4572000" y="403860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867400" y="4267200"/>
            <a:ext cx="1371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5288422"/>
            <a:ext cx="2209800" cy="1009918"/>
          </a:xfrm>
          <a:prstGeom prst="rect">
            <a:avLst/>
          </a:prstGeom>
        </p:spPr>
      </p:pic>
    </p:spTree>
    <p:extLst>
      <p:ext uri="{BB962C8B-B14F-4D97-AF65-F5344CB8AC3E}">
        <p14:creationId xmlns:p14="http://schemas.microsoft.com/office/powerpoint/2010/main" val="110374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heel(1)">
                                      <p:cBhvr>
                                        <p:cTn id="30" dur="2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FLIGHT FINDER PAGE</a:t>
            </a:r>
          </a:p>
        </p:txBody>
      </p:sp>
      <p:sp>
        <p:nvSpPr>
          <p:cNvPr id="3" name="Content Placeholder 2"/>
          <p:cNvSpPr>
            <a:spLocks noGrp="1"/>
          </p:cNvSpPr>
          <p:nvPr>
            <p:ph idx="1"/>
          </p:nvPr>
        </p:nvSpPr>
        <p:spPr/>
        <p:txBody>
          <a:bodyPr/>
          <a:lstStyle/>
          <a:p>
            <a:r>
              <a:rPr lang="en-US" dirty="0" smtClean="0">
                <a:solidFill>
                  <a:schemeClr val="tx1"/>
                </a:solidFill>
              </a:rPr>
              <a:t>Once the user has signed-on  the user is directed to the “</a:t>
            </a:r>
            <a:r>
              <a:rPr lang="en-US" dirty="0">
                <a:solidFill>
                  <a:schemeClr val="tx1"/>
                </a:solidFill>
              </a:rPr>
              <a:t>FLIGHT FINDER PAGE</a:t>
            </a:r>
            <a:r>
              <a:rPr lang="en-US" dirty="0" smtClean="0">
                <a:solidFill>
                  <a:schemeClr val="tx1"/>
                </a:solidFill>
              </a:rPr>
              <a:t>”.</a:t>
            </a:r>
          </a:p>
          <a:p>
            <a:endParaRPr lang="en-US" dirty="0">
              <a:solidFill>
                <a:schemeClr val="tx1"/>
              </a:solidFill>
            </a:endParaRPr>
          </a:p>
          <a:p>
            <a:r>
              <a:rPr lang="en-US" dirty="0" smtClean="0">
                <a:solidFill>
                  <a:schemeClr val="tx1"/>
                </a:solidFill>
              </a:rPr>
              <a:t>Here the user will enter the details of source and destination of flights, with the desire dates he want to travel too.</a:t>
            </a:r>
          </a:p>
          <a:p>
            <a:endParaRPr lang="en-US" dirty="0">
              <a:solidFill>
                <a:schemeClr val="tx1"/>
              </a:solidFill>
            </a:endParaRPr>
          </a:p>
          <a:p>
            <a:r>
              <a:rPr lang="en-US" dirty="0" smtClean="0">
                <a:solidFill>
                  <a:schemeClr val="tx1"/>
                </a:solidFill>
              </a:rPr>
              <a:t>Once  all the details according to the user is filled the user will click on the “CONTINUE” button at the bottom of the page.</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4495800"/>
            <a:ext cx="2590800" cy="914400"/>
          </a:xfrm>
          <a:prstGeom prst="rect">
            <a:avLst/>
          </a:prstGeom>
        </p:spPr>
      </p:pic>
    </p:spTree>
    <p:extLst>
      <p:ext uri="{BB962C8B-B14F-4D97-AF65-F5344CB8AC3E}">
        <p14:creationId xmlns:p14="http://schemas.microsoft.com/office/powerpoint/2010/main" val="30895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SELECT FLIGHT</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47800"/>
            <a:ext cx="7086600" cy="4525963"/>
          </a:xfrm>
        </p:spPr>
      </p:pic>
      <p:sp>
        <p:nvSpPr>
          <p:cNvPr id="3" name="Rectangle 2"/>
          <p:cNvSpPr/>
          <p:nvPr/>
        </p:nvSpPr>
        <p:spPr>
          <a:xfrm>
            <a:off x="4648200" y="4876800"/>
            <a:ext cx="1219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5410200"/>
            <a:ext cx="2209800" cy="705118"/>
          </a:xfrm>
          <a:prstGeom prst="rect">
            <a:avLst/>
          </a:prstGeom>
        </p:spPr>
      </p:pic>
      <p:cxnSp>
        <p:nvCxnSpPr>
          <p:cNvPr id="7" name="Straight Arrow Connector 6"/>
          <p:cNvCxnSpPr/>
          <p:nvPr/>
        </p:nvCxnSpPr>
        <p:spPr>
          <a:xfrm>
            <a:off x="5334000" y="5105400"/>
            <a:ext cx="1447800" cy="6573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70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SELECT FLIGHT</a:t>
            </a:r>
            <a:endParaRPr lang="en-US" sz="4000" dirty="0"/>
          </a:p>
        </p:txBody>
      </p:sp>
      <p:sp>
        <p:nvSpPr>
          <p:cNvPr id="3" name="Content Placeholder 2"/>
          <p:cNvSpPr>
            <a:spLocks noGrp="1"/>
          </p:cNvSpPr>
          <p:nvPr>
            <p:ph idx="1"/>
          </p:nvPr>
        </p:nvSpPr>
        <p:spPr>
          <a:xfrm>
            <a:off x="381000" y="1981200"/>
            <a:ext cx="8229600" cy="4525963"/>
          </a:xfrm>
        </p:spPr>
        <p:txBody>
          <a:bodyPr/>
          <a:lstStyle/>
          <a:p>
            <a:endParaRPr lang="en-US" dirty="0" smtClean="0"/>
          </a:p>
          <a:p>
            <a:r>
              <a:rPr lang="en-US" dirty="0" smtClean="0">
                <a:solidFill>
                  <a:schemeClr val="tx1"/>
                </a:solidFill>
              </a:rPr>
              <a:t>Once the user is directed to this page the user can select the flights according to his/her choice.</a:t>
            </a:r>
          </a:p>
          <a:p>
            <a:endParaRPr lang="en-US" dirty="0" smtClean="0">
              <a:solidFill>
                <a:schemeClr val="tx1"/>
              </a:solidFill>
            </a:endParaRPr>
          </a:p>
          <a:p>
            <a:r>
              <a:rPr lang="en-US" dirty="0" smtClean="0">
                <a:solidFill>
                  <a:schemeClr val="tx1"/>
                </a:solidFill>
              </a:rPr>
              <a:t>Here the user has to select both depart and return flight for the trip.</a:t>
            </a:r>
          </a:p>
          <a:p>
            <a:endParaRPr lang="en-US" dirty="0" smtClean="0">
              <a:solidFill>
                <a:schemeClr val="tx1"/>
              </a:solidFill>
            </a:endParaRPr>
          </a:p>
          <a:p>
            <a:r>
              <a:rPr lang="en-US" dirty="0" smtClean="0">
                <a:solidFill>
                  <a:schemeClr val="tx1"/>
                </a:solidFill>
              </a:rPr>
              <a:t>Once the user has selected the flight of his choice the user clicks on “CONTINUE” button to redirect to the next page.</a:t>
            </a:r>
            <a:endParaRPr lang="en-US" dirty="0">
              <a:solidFill>
                <a:schemeClr val="tx1"/>
              </a:solidFill>
            </a:endParaRPr>
          </a:p>
        </p:txBody>
      </p:sp>
    </p:spTree>
    <p:extLst>
      <p:ext uri="{BB962C8B-B14F-4D97-AF65-F5344CB8AC3E}">
        <p14:creationId xmlns:p14="http://schemas.microsoft.com/office/powerpoint/2010/main" val="775297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askerville Old Face" panose="02020602080505020303" pitchFamily="18" charset="0"/>
              </a:rPr>
              <a:t>TEAM MEMBERS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IN" dirty="0">
                <a:solidFill>
                  <a:schemeClr val="tx1"/>
                </a:solidFill>
              </a:rPr>
              <a:t> MUZAMMIL ALEEM KHAN</a:t>
            </a:r>
          </a:p>
          <a:p>
            <a:pPr>
              <a:buFont typeface="Wingdings" pitchFamily="2" charset="2"/>
              <a:buChar char="Ø"/>
            </a:pPr>
            <a:endParaRPr lang="en-IN" dirty="0"/>
          </a:p>
          <a:p>
            <a:pPr>
              <a:buFont typeface="Wingdings" pitchFamily="2" charset="2"/>
              <a:buChar char="Ø"/>
            </a:pPr>
            <a:r>
              <a:rPr lang="en-IN" dirty="0"/>
              <a:t> </a:t>
            </a:r>
            <a:r>
              <a:rPr lang="en-IN" dirty="0">
                <a:solidFill>
                  <a:schemeClr val="tx1"/>
                </a:solidFill>
              </a:rPr>
              <a:t>MAYUR  MAHADEV MORE</a:t>
            </a:r>
          </a:p>
          <a:p>
            <a:pPr>
              <a:buFont typeface="Wingdings" pitchFamily="2" charset="2"/>
              <a:buChar char="Ø"/>
            </a:pPr>
            <a:endParaRPr lang="en-IN" dirty="0">
              <a:solidFill>
                <a:schemeClr val="tx1"/>
              </a:solidFill>
            </a:endParaRPr>
          </a:p>
          <a:p>
            <a:pPr>
              <a:buFont typeface="Wingdings" pitchFamily="2" charset="2"/>
              <a:buChar char="Ø"/>
            </a:pPr>
            <a:r>
              <a:rPr lang="en-IN" dirty="0">
                <a:solidFill>
                  <a:schemeClr val="tx1"/>
                </a:solidFill>
              </a:rPr>
              <a:t> MANALI LAXMIKANTH CHOUDHRY</a:t>
            </a:r>
          </a:p>
          <a:p>
            <a:pPr>
              <a:buFont typeface="Wingdings" pitchFamily="2" charset="2"/>
              <a:buChar char="Ø"/>
            </a:pPr>
            <a:endParaRPr lang="en-IN" dirty="0">
              <a:solidFill>
                <a:schemeClr val="tx1"/>
              </a:solidFill>
            </a:endParaRPr>
          </a:p>
          <a:p>
            <a:pPr>
              <a:buFont typeface="Wingdings" pitchFamily="2" charset="2"/>
              <a:buChar char="Ø"/>
            </a:pPr>
            <a:r>
              <a:rPr lang="en-IN" dirty="0">
                <a:solidFill>
                  <a:schemeClr val="tx1"/>
                </a:solidFill>
              </a:rPr>
              <a:t>NAMAN AWASTHI</a:t>
            </a:r>
          </a:p>
          <a:p>
            <a:pPr>
              <a:buFont typeface="Wingdings" pitchFamily="2" charset="2"/>
              <a:buChar char="Ø"/>
            </a:pPr>
            <a:endParaRPr lang="en-IN" dirty="0">
              <a:solidFill>
                <a:schemeClr val="tx1"/>
              </a:solidFill>
            </a:endParaRPr>
          </a:p>
          <a:p>
            <a:pPr>
              <a:buFont typeface="Wingdings" pitchFamily="2" charset="2"/>
              <a:buChar char="Ø"/>
            </a:pPr>
            <a:r>
              <a:rPr lang="en-IN" dirty="0">
                <a:solidFill>
                  <a:schemeClr val="tx1"/>
                </a:solidFill>
              </a:rPr>
              <a:t>NILESH </a:t>
            </a:r>
            <a:r>
              <a:rPr lang="en-IN" dirty="0" smtClean="0">
                <a:solidFill>
                  <a:schemeClr val="tx1"/>
                </a:solidFill>
              </a:rPr>
              <a:t> PRADOSHKUMAR KALWAR</a:t>
            </a:r>
            <a:endParaRPr lang="en-IN" dirty="0">
              <a:solidFill>
                <a:schemeClr val="tx1"/>
              </a:solidFill>
            </a:endParaRPr>
          </a:p>
          <a:p>
            <a:endParaRPr lang="en-US" dirty="0"/>
          </a:p>
        </p:txBody>
      </p:sp>
    </p:spTree>
    <p:extLst>
      <p:ext uri="{BB962C8B-B14F-4D97-AF65-F5344CB8AC3E}">
        <p14:creationId xmlns:p14="http://schemas.microsoft.com/office/powerpoint/2010/main" val="332541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BOOKING DETAILS</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143000"/>
            <a:ext cx="6934200" cy="4953000"/>
          </a:xfrm>
        </p:spPr>
      </p:pic>
    </p:spTree>
    <p:extLst>
      <p:ext uri="{BB962C8B-B14F-4D97-AF65-F5344CB8AC3E}">
        <p14:creationId xmlns:p14="http://schemas.microsoft.com/office/powerpoint/2010/main" val="23124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BOOKING DETAILS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This page is divide into 3 parts namely: Passenger details </a:t>
            </a:r>
          </a:p>
          <a:p>
            <a:pPr marL="0" indent="0">
              <a:buNone/>
            </a:pPr>
            <a:r>
              <a:rPr lang="en-US" dirty="0">
                <a:solidFill>
                  <a:schemeClr val="tx1"/>
                </a:solidFill>
              </a:rPr>
              <a:t>	</a:t>
            </a:r>
            <a:r>
              <a:rPr lang="en-US" dirty="0" smtClean="0">
                <a:solidFill>
                  <a:schemeClr val="tx1"/>
                </a:solidFill>
              </a:rPr>
              <a:t>			          Billing Address</a:t>
            </a:r>
          </a:p>
          <a:p>
            <a:pPr marL="0" indent="0">
              <a:buNone/>
            </a:pPr>
            <a:r>
              <a:rPr lang="en-US" dirty="0">
                <a:solidFill>
                  <a:schemeClr val="tx1"/>
                </a:solidFill>
              </a:rPr>
              <a:t>	</a:t>
            </a:r>
            <a:r>
              <a:rPr lang="en-US" dirty="0" smtClean="0">
                <a:solidFill>
                  <a:schemeClr val="tx1"/>
                </a:solidFill>
              </a:rPr>
              <a:t>			          Delivery Address</a:t>
            </a:r>
          </a:p>
          <a:p>
            <a:pPr marL="0" indent="0">
              <a:buNone/>
            </a:pPr>
            <a:endParaRPr lang="en-US" dirty="0" smtClean="0">
              <a:solidFill>
                <a:schemeClr val="tx1"/>
              </a:solidFill>
            </a:endParaRPr>
          </a:p>
          <a:p>
            <a:r>
              <a:rPr lang="en-US" dirty="0" smtClean="0">
                <a:solidFill>
                  <a:schemeClr val="tx1"/>
                </a:solidFill>
              </a:rPr>
              <a:t>The user enter the details of the passenger in the first part of the page.</a:t>
            </a:r>
          </a:p>
          <a:p>
            <a:endParaRPr lang="en-US" dirty="0">
              <a:solidFill>
                <a:schemeClr val="tx1"/>
              </a:solidFill>
            </a:endParaRPr>
          </a:p>
          <a:p>
            <a:r>
              <a:rPr lang="en-US" dirty="0" smtClean="0">
                <a:solidFill>
                  <a:schemeClr val="tx1"/>
                </a:solidFill>
              </a:rPr>
              <a:t>The second part of the page is the important part as it is related to the billing of the tickets the user has select. Here the user enters his payment card details.</a:t>
            </a:r>
          </a:p>
          <a:p>
            <a:endParaRPr lang="en-US" dirty="0" smtClean="0">
              <a:solidFill>
                <a:schemeClr val="tx1"/>
              </a:solidFill>
            </a:endParaRPr>
          </a:p>
          <a:p>
            <a:r>
              <a:rPr lang="en-US" dirty="0" smtClean="0">
                <a:solidFill>
                  <a:schemeClr val="tx1"/>
                </a:solidFill>
              </a:rPr>
              <a:t>The third part is the delivery address where the hard copy of the ticket which is been booked is sent.</a:t>
            </a:r>
          </a:p>
          <a:p>
            <a:endParaRPr lang="en-US" dirty="0" smtClean="0">
              <a:solidFill>
                <a:schemeClr val="tx1"/>
              </a:solidFill>
            </a:endParaRPr>
          </a:p>
          <a:p>
            <a:r>
              <a:rPr lang="en-US" dirty="0" smtClean="0">
                <a:solidFill>
                  <a:schemeClr val="tx1"/>
                </a:solidFill>
              </a:rPr>
              <a:t>After all the 3 parts are filled the user clicks on the “SECURE PURCHASE” button to go to the payment gateway page.</a:t>
            </a:r>
            <a:endParaRPr lang="en-US" dirty="0">
              <a:solidFill>
                <a:schemeClr val="tx1"/>
              </a:solidFill>
            </a:endParaRPr>
          </a:p>
        </p:txBody>
      </p:sp>
    </p:spTree>
    <p:extLst>
      <p:ext uri="{BB962C8B-B14F-4D97-AF65-F5344CB8AC3E}">
        <p14:creationId xmlns:p14="http://schemas.microsoft.com/office/powerpoint/2010/main" val="426040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PAYMENT GATEWAY</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219200"/>
            <a:ext cx="6096000" cy="4906963"/>
          </a:xfrm>
        </p:spPr>
      </p:pic>
    </p:spTree>
    <p:extLst>
      <p:ext uri="{BB962C8B-B14F-4D97-AF65-F5344CB8AC3E}">
        <p14:creationId xmlns:p14="http://schemas.microsoft.com/office/powerpoint/2010/main" val="323001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PAYMENT GATEWAY</a:t>
            </a:r>
            <a:endParaRPr lang="en-US" sz="4000" dirty="0"/>
          </a:p>
        </p:txBody>
      </p:sp>
      <p:sp>
        <p:nvSpPr>
          <p:cNvPr id="3" name="Content Placeholder 2"/>
          <p:cNvSpPr>
            <a:spLocks noGrp="1"/>
          </p:cNvSpPr>
          <p:nvPr>
            <p:ph idx="1"/>
          </p:nvPr>
        </p:nvSpPr>
        <p:spPr/>
        <p:txBody>
          <a:bodyPr/>
          <a:lstStyle/>
          <a:p>
            <a:r>
              <a:rPr lang="en-US" dirty="0" smtClean="0">
                <a:solidFill>
                  <a:schemeClr val="tx1"/>
                </a:solidFill>
              </a:rPr>
              <a:t>On clicking the “SECURE PURCHASE” button the user is directed to the payment gateway for verification of the card.</a:t>
            </a:r>
          </a:p>
          <a:p>
            <a:endParaRPr lang="en-US" dirty="0">
              <a:solidFill>
                <a:schemeClr val="tx1"/>
              </a:solidFill>
            </a:endParaRPr>
          </a:p>
          <a:p>
            <a:r>
              <a:rPr lang="en-US" dirty="0" smtClean="0">
                <a:solidFill>
                  <a:schemeClr val="tx1"/>
                </a:solidFill>
              </a:rPr>
              <a:t>Here the user has to enter the valid mobile number related to the bank and click on “SEND OTP” button.</a:t>
            </a:r>
          </a:p>
          <a:p>
            <a:endParaRPr lang="en-US" dirty="0">
              <a:solidFill>
                <a:schemeClr val="tx1"/>
              </a:solidFill>
            </a:endParaRPr>
          </a:p>
          <a:p>
            <a:r>
              <a:rPr lang="en-US" dirty="0" smtClean="0">
                <a:solidFill>
                  <a:schemeClr val="tx1"/>
                </a:solidFill>
              </a:rPr>
              <a:t>Once the OTP is received the user enter the OTP in the OTP textbox and clicks on verify.</a:t>
            </a:r>
          </a:p>
          <a:p>
            <a:endParaRPr lang="en-US" dirty="0">
              <a:solidFill>
                <a:schemeClr val="tx1"/>
              </a:solidFill>
            </a:endParaRPr>
          </a:p>
          <a:p>
            <a:r>
              <a:rPr lang="en-US" dirty="0" smtClean="0">
                <a:solidFill>
                  <a:schemeClr val="tx1"/>
                </a:solidFill>
              </a:rPr>
              <a:t>When the OTP is verified the user is directed to the ticket generation page. </a:t>
            </a:r>
            <a:endParaRPr lang="en-US" dirty="0">
              <a:solidFill>
                <a:schemeClr val="tx1"/>
              </a:solidFill>
            </a:endParaRPr>
          </a:p>
        </p:txBody>
      </p:sp>
    </p:spTree>
    <p:extLst>
      <p:ext uri="{BB962C8B-B14F-4D97-AF65-F5344CB8AC3E}">
        <p14:creationId xmlns:p14="http://schemas.microsoft.com/office/powerpoint/2010/main" val="87989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 FLIGHT CONFIRMATION</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219200"/>
            <a:ext cx="6781800" cy="4906963"/>
          </a:xfrm>
        </p:spPr>
      </p:pic>
    </p:spTree>
    <p:extLst>
      <p:ext uri="{BB962C8B-B14F-4D97-AF65-F5344CB8AC3E}">
        <p14:creationId xmlns:p14="http://schemas.microsoft.com/office/powerpoint/2010/main" val="331463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 FLIGHT CONFIRMATION</a:t>
            </a:r>
            <a:endParaRPr lang="en-US" sz="4000" dirty="0"/>
          </a:p>
        </p:txBody>
      </p:sp>
      <p:sp>
        <p:nvSpPr>
          <p:cNvPr id="3" name="Content Placeholder 2"/>
          <p:cNvSpPr>
            <a:spLocks noGrp="1"/>
          </p:cNvSpPr>
          <p:nvPr>
            <p:ph idx="1"/>
          </p:nvPr>
        </p:nvSpPr>
        <p:spPr/>
        <p:txBody>
          <a:bodyPr/>
          <a:lstStyle/>
          <a:p>
            <a:r>
              <a:rPr lang="en-US" dirty="0" smtClean="0">
                <a:solidFill>
                  <a:schemeClr val="tx1"/>
                </a:solidFill>
              </a:rPr>
              <a:t>Once the verification of the  mobile is done  the ticket gets confirmed and the user is directed to the last page of the website where the confirmed ticket of the journey is been displayed.</a:t>
            </a:r>
          </a:p>
          <a:p>
            <a:endParaRPr lang="en-US" dirty="0">
              <a:solidFill>
                <a:schemeClr val="tx1"/>
              </a:solidFill>
            </a:endParaRPr>
          </a:p>
          <a:p>
            <a:r>
              <a:rPr lang="en-US" dirty="0" smtClean="0">
                <a:solidFill>
                  <a:schemeClr val="tx1"/>
                </a:solidFill>
              </a:rPr>
              <a:t>The user can take a print of the ticket by just clicking on the “PRINTER” icon on the top right side of the page.</a:t>
            </a:r>
          </a:p>
          <a:p>
            <a:endParaRPr lang="en-US" dirty="0">
              <a:solidFill>
                <a:schemeClr val="tx1"/>
              </a:solidFill>
            </a:endParaRPr>
          </a:p>
          <a:p>
            <a:r>
              <a:rPr lang="en-US" dirty="0" smtClean="0">
                <a:solidFill>
                  <a:schemeClr val="tx1"/>
                </a:solidFill>
              </a:rPr>
              <a:t>Once the printout is generated the user has 3 options to perform using 3 different buttons at the bottom of the page.</a:t>
            </a:r>
          </a:p>
          <a:p>
            <a:endParaRPr lang="en-US" dirty="0">
              <a:solidFill>
                <a:schemeClr val="tx1"/>
              </a:solidFill>
            </a:endParaRPr>
          </a:p>
        </p:txBody>
      </p:sp>
    </p:spTree>
    <p:extLst>
      <p:ext uri="{BB962C8B-B14F-4D97-AF65-F5344CB8AC3E}">
        <p14:creationId xmlns:p14="http://schemas.microsoft.com/office/powerpoint/2010/main" val="3070652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FLIGHT CONFIRMATION</a:t>
            </a:r>
            <a:endParaRPr lang="en-US" sz="4000" dirty="0"/>
          </a:p>
        </p:txBody>
      </p:sp>
      <p:sp>
        <p:nvSpPr>
          <p:cNvPr id="3" name="Content Placeholder 2"/>
          <p:cNvSpPr>
            <a:spLocks noGrp="1"/>
          </p:cNvSpPr>
          <p:nvPr>
            <p:ph idx="1"/>
          </p:nvPr>
        </p:nvSpPr>
        <p:spPr/>
        <p:txBody>
          <a:bodyPr/>
          <a:lstStyle/>
          <a:p>
            <a:pPr marL="2743200" lvl="6" indent="0">
              <a:buNone/>
            </a:pPr>
            <a:endParaRPr lang="en-US" dirty="0" smtClean="0"/>
          </a:p>
          <a:p>
            <a:pPr marL="2743200" lvl="6" indent="0">
              <a:buNone/>
            </a:pPr>
            <a:r>
              <a:rPr lang="en-US" dirty="0" smtClean="0"/>
              <a:t>1)By </a:t>
            </a:r>
            <a:r>
              <a:rPr lang="en-US" dirty="0"/>
              <a:t>clicking “BACK TO FLIGHT” the user is </a:t>
            </a:r>
            <a:r>
              <a:rPr lang="en-US" dirty="0" smtClean="0"/>
              <a:t>           redirected </a:t>
            </a:r>
            <a:r>
              <a:rPr lang="en-US" dirty="0"/>
              <a:t>to the first page of flight booking</a:t>
            </a:r>
            <a:r>
              <a:rPr lang="en-US" dirty="0" smtClean="0"/>
              <a:t>.</a:t>
            </a:r>
          </a:p>
          <a:p>
            <a:pPr marL="3200400" lvl="6" indent="-457200">
              <a:buAutoNum type="arabicParenR"/>
            </a:pPr>
            <a:endParaRPr lang="en-US" dirty="0"/>
          </a:p>
          <a:p>
            <a:pPr marL="3200400" lvl="6" indent="-457200">
              <a:buAutoNum type="arabicParenR"/>
            </a:pPr>
            <a:endParaRPr lang="en-US" dirty="0" smtClean="0"/>
          </a:p>
          <a:p>
            <a:pPr marL="3200400" lvl="6" indent="-457200">
              <a:buAutoNum type="arabicParenR"/>
            </a:pPr>
            <a:endParaRPr lang="en-US" dirty="0"/>
          </a:p>
          <a:p>
            <a:pPr marL="2743200" lvl="6" indent="0">
              <a:buNone/>
            </a:pPr>
            <a:endParaRPr lang="en-US" dirty="0" smtClean="0"/>
          </a:p>
          <a:p>
            <a:pPr marL="3200400" lvl="6" indent="-457200">
              <a:buAutoNum type="arabicParenR"/>
            </a:pPr>
            <a:endParaRPr lang="en-US" dirty="0"/>
          </a:p>
          <a:p>
            <a:pPr marL="2743200" lvl="6" indent="0">
              <a:buNone/>
            </a:pPr>
            <a:r>
              <a:rPr lang="en-US" dirty="0" smtClean="0"/>
              <a:t>2) By clicking ”BACK TO HOME” the user is redirected to the home page of the website</a:t>
            </a:r>
            <a:endParaRPr lang="en-US" dirty="0"/>
          </a:p>
          <a:p>
            <a:endParaRPr lang="en-US"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447800"/>
            <a:ext cx="2438400" cy="22098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85" y="3962400"/>
            <a:ext cx="2433415" cy="2209800"/>
          </a:xfrm>
          <a:prstGeom prst="rect">
            <a:avLst/>
          </a:prstGeom>
        </p:spPr>
      </p:pic>
    </p:spTree>
    <p:extLst>
      <p:ext uri="{BB962C8B-B14F-4D97-AF65-F5344CB8AC3E}">
        <p14:creationId xmlns:p14="http://schemas.microsoft.com/office/powerpoint/2010/main" val="117296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 FLIGHT CONFIRMATION</a:t>
            </a:r>
            <a:endParaRPr lang="en-US" sz="4000" dirty="0"/>
          </a:p>
        </p:txBody>
      </p:sp>
      <p:sp>
        <p:nvSpPr>
          <p:cNvPr id="3" name="Content Placeholder 2"/>
          <p:cNvSpPr>
            <a:spLocks noGrp="1"/>
          </p:cNvSpPr>
          <p:nvPr>
            <p:ph idx="1"/>
          </p:nvPr>
        </p:nvSpPr>
        <p:spPr/>
        <p:txBody>
          <a:bodyPr/>
          <a:lstStyle/>
          <a:p>
            <a:r>
              <a:rPr lang="en-US" dirty="0" smtClean="0">
                <a:solidFill>
                  <a:schemeClr val="tx1"/>
                </a:solidFill>
              </a:rPr>
              <a:t>3) On clicking the “LOGOUT” button the is logged out of the website and is redirected to the home page.</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85" y="2370853"/>
            <a:ext cx="7462615" cy="3801347"/>
          </a:xfrm>
          <a:prstGeom prst="rect">
            <a:avLst/>
          </a:prstGeom>
        </p:spPr>
      </p:pic>
    </p:spTree>
    <p:extLst>
      <p:ext uri="{BB962C8B-B14F-4D97-AF65-F5344CB8AC3E}">
        <p14:creationId xmlns:p14="http://schemas.microsoft.com/office/powerpoint/2010/main" val="87745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USE CASE</a:t>
            </a:r>
            <a:endParaRPr lang="en-US" sz="4000"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36314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792162"/>
          </a:xfrm>
        </p:spPr>
        <p:txBody>
          <a:bodyPr/>
          <a:lstStyle/>
          <a:p>
            <a:r>
              <a:rPr lang="en-US" b="1" dirty="0"/>
              <a:t>Actors</a:t>
            </a:r>
          </a:p>
        </p:txBody>
      </p:sp>
      <p:sp>
        <p:nvSpPr>
          <p:cNvPr id="3" name="Oval 2"/>
          <p:cNvSpPr/>
          <p:nvPr/>
        </p:nvSpPr>
        <p:spPr>
          <a:xfrm>
            <a:off x="1371600" y="17526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866900" y="2453355"/>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47800" y="29718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447800" y="3901155"/>
            <a:ext cx="419100" cy="442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66900" y="3901155"/>
            <a:ext cx="495300" cy="442245"/>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62400" y="1752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1828800"/>
            <a:ext cx="990600" cy="624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4" idx="4"/>
          </p:cNvCxnSpPr>
          <p:nvPr/>
        </p:nvCxnSpPr>
        <p:spPr>
          <a:xfrm>
            <a:off x="4419600" y="2438400"/>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4"/>
          </p:cNvCxnSpPr>
          <p:nvPr/>
        </p:nvCxnSpPr>
        <p:spPr>
          <a:xfrm>
            <a:off x="7200900" y="2453355"/>
            <a:ext cx="38100" cy="1668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62400" y="29718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934200" y="2971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114800" y="4038600"/>
            <a:ext cx="304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196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934200" y="4122277"/>
            <a:ext cx="304800" cy="297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239000" y="4122277"/>
            <a:ext cx="381000" cy="297323"/>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07093" y="4865598"/>
            <a:ext cx="1295400" cy="984885"/>
          </a:xfrm>
          <a:prstGeom prst="rect">
            <a:avLst/>
          </a:prstGeom>
          <a:noFill/>
        </p:spPr>
        <p:txBody>
          <a:bodyPr wrap="square" rtlCol="0">
            <a:spAutoFit/>
          </a:bodyPr>
          <a:lstStyle/>
          <a:p>
            <a:pPr algn="ctr"/>
            <a:r>
              <a:rPr lang="en-US" dirty="0"/>
              <a:t> </a:t>
            </a:r>
            <a:r>
              <a:rPr lang="en-US" sz="2000" b="1" dirty="0" smtClean="0"/>
              <a:t>USER</a:t>
            </a:r>
          </a:p>
          <a:p>
            <a:pPr algn="ctr"/>
            <a:r>
              <a:rPr lang="en-US" sz="2000" b="1" dirty="0" smtClean="0"/>
              <a:t>(ACTUAL)</a:t>
            </a:r>
          </a:p>
          <a:p>
            <a:endParaRPr lang="en-US" dirty="0"/>
          </a:p>
        </p:txBody>
      </p:sp>
      <p:sp>
        <p:nvSpPr>
          <p:cNvPr id="35" name="TextBox 34"/>
          <p:cNvSpPr txBox="1"/>
          <p:nvPr/>
        </p:nvSpPr>
        <p:spPr>
          <a:xfrm>
            <a:off x="3777241" y="4865598"/>
            <a:ext cx="1600200" cy="707886"/>
          </a:xfrm>
          <a:prstGeom prst="rect">
            <a:avLst/>
          </a:prstGeom>
          <a:noFill/>
        </p:spPr>
        <p:txBody>
          <a:bodyPr wrap="square" rtlCol="0">
            <a:spAutoFit/>
          </a:bodyPr>
          <a:lstStyle/>
          <a:p>
            <a:pPr algn="ctr"/>
            <a:r>
              <a:rPr lang="en-US" sz="2000" b="1" dirty="0" smtClean="0"/>
              <a:t>ADMIN</a:t>
            </a:r>
          </a:p>
          <a:p>
            <a:pPr algn="ctr"/>
            <a:r>
              <a:rPr lang="en-US" sz="2000" b="1" dirty="0" smtClean="0"/>
              <a:t>(EXPECTD)</a:t>
            </a:r>
            <a:endParaRPr lang="en-US" sz="2000" b="1" dirty="0"/>
          </a:p>
        </p:txBody>
      </p:sp>
      <p:sp>
        <p:nvSpPr>
          <p:cNvPr id="36" name="TextBox 35"/>
          <p:cNvSpPr txBox="1"/>
          <p:nvPr/>
        </p:nvSpPr>
        <p:spPr>
          <a:xfrm>
            <a:off x="6553200" y="4865598"/>
            <a:ext cx="1447800" cy="707886"/>
          </a:xfrm>
          <a:prstGeom prst="rect">
            <a:avLst/>
          </a:prstGeom>
          <a:noFill/>
        </p:spPr>
        <p:txBody>
          <a:bodyPr wrap="square" rtlCol="0">
            <a:spAutoFit/>
          </a:bodyPr>
          <a:lstStyle/>
          <a:p>
            <a:pPr algn="ctr"/>
            <a:r>
              <a:rPr lang="en-US" sz="2000" b="1" dirty="0" smtClean="0"/>
              <a:t>BANK</a:t>
            </a:r>
          </a:p>
          <a:p>
            <a:pPr algn="ctr"/>
            <a:r>
              <a:rPr lang="en-US" sz="2000" b="1" dirty="0" smtClean="0"/>
              <a:t>(EXPECTED)</a:t>
            </a:r>
            <a:endParaRPr lang="en-US" sz="2000" b="1" dirty="0"/>
          </a:p>
        </p:txBody>
      </p:sp>
    </p:spTree>
    <p:extLst>
      <p:ext uri="{BB962C8B-B14F-4D97-AF65-F5344CB8AC3E}">
        <p14:creationId xmlns:p14="http://schemas.microsoft.com/office/powerpoint/2010/main" val="159823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228B8A-B7F7-4AE1-9522-DFDE1528AC71}" type="slidenum">
              <a:rPr lang="en-US" smtClean="0"/>
              <a:t>3</a:t>
            </a:fld>
            <a:endParaRPr lang="en-US" dirty="0"/>
          </a:p>
        </p:txBody>
      </p:sp>
      <p:sp>
        <p:nvSpPr>
          <p:cNvPr id="5" name="Rectangle 4"/>
          <p:cNvSpPr/>
          <p:nvPr/>
        </p:nvSpPr>
        <p:spPr>
          <a:xfrm>
            <a:off x="304800" y="228600"/>
            <a:ext cx="822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a:latin typeface="Bookman Old Style" panose="02050604050505020204" pitchFamily="18" charset="0"/>
                <a:cs typeface="Times New Roman" panose="02020603050405020304" pitchFamily="18" charset="0"/>
              </a:rPr>
              <a:t>Application link</a:t>
            </a:r>
          </a:p>
        </p:txBody>
      </p:sp>
      <p:sp>
        <p:nvSpPr>
          <p:cNvPr id="2" name="Rectangle 1"/>
          <p:cNvSpPr/>
          <p:nvPr/>
        </p:nvSpPr>
        <p:spPr>
          <a:xfrm>
            <a:off x="875944" y="3258357"/>
            <a:ext cx="7467599" cy="646331"/>
          </a:xfrm>
          <a:prstGeom prst="rect">
            <a:avLst/>
          </a:prstGeom>
        </p:spPr>
        <p:txBody>
          <a:bodyPr wrap="square">
            <a:spAutoFit/>
          </a:bodyPr>
          <a:lstStyle/>
          <a:p>
            <a:pPr algn="ctr"/>
            <a:r>
              <a:rPr lang="en-US" sz="3600" dirty="0">
                <a:solidFill>
                  <a:schemeClr val="accent1"/>
                </a:solidFill>
              </a:rPr>
              <a:t>http://www.newtours.demoaut.com/</a:t>
            </a:r>
          </a:p>
        </p:txBody>
      </p:sp>
    </p:spTree>
    <p:extLst>
      <p:ext uri="{BB962C8B-B14F-4D97-AF65-F5344CB8AC3E}">
        <p14:creationId xmlns:p14="http://schemas.microsoft.com/office/powerpoint/2010/main" val="354369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USE CASE DIAGRAM (EXPECTED)</a:t>
            </a:r>
            <a:endParaRPr lang="en-US" sz="4000"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219200"/>
            <a:ext cx="9067799" cy="4906963"/>
          </a:xfrm>
        </p:spPr>
      </p:pic>
    </p:spTree>
    <p:extLst>
      <p:ext uri="{BB962C8B-B14F-4D97-AF65-F5344CB8AC3E}">
        <p14:creationId xmlns:p14="http://schemas.microsoft.com/office/powerpoint/2010/main" val="309865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USE CASE DIAGRAM </a:t>
            </a:r>
            <a:r>
              <a:rPr lang="en-US" sz="4000" b="1" dirty="0" smtClean="0"/>
              <a:t>(ACTUAL)</a:t>
            </a:r>
            <a:endParaRPr lang="en-US" sz="4000"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5148" r="1"/>
          <a:stretch/>
        </p:blipFill>
        <p:spPr>
          <a:xfrm>
            <a:off x="381000" y="1219200"/>
            <a:ext cx="8229600" cy="5059363"/>
          </a:xfrm>
        </p:spPr>
      </p:pic>
    </p:spTree>
    <p:extLst>
      <p:ext uri="{BB962C8B-B14F-4D97-AF65-F5344CB8AC3E}">
        <p14:creationId xmlns:p14="http://schemas.microsoft.com/office/powerpoint/2010/main" val="27628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TEST CASES</a:t>
            </a:r>
            <a:endParaRPr lang="en-US" sz="4000" b="1" dirty="0"/>
          </a:p>
        </p:txBody>
      </p:sp>
      <p:sp>
        <p:nvSpPr>
          <p:cNvPr id="3" name="Content Placeholder 2"/>
          <p:cNvSpPr>
            <a:spLocks noGrp="1"/>
          </p:cNvSpPr>
          <p:nvPr>
            <p:ph idx="1"/>
          </p:nvPr>
        </p:nvSpPr>
        <p:spPr/>
        <p:txBody>
          <a:bodyPr/>
          <a:lstStyle/>
          <a:p>
            <a:r>
              <a:rPr lang="en-US" dirty="0" smtClean="0">
                <a:solidFill>
                  <a:schemeClr val="tx1"/>
                </a:solidFill>
              </a:rPr>
              <a:t>There are basically four different types of test cases present in this project which are as follows:</a:t>
            </a:r>
          </a:p>
          <a:p>
            <a:endParaRPr lang="en-US" dirty="0">
              <a:solidFill>
                <a:schemeClr val="tx1"/>
              </a:solidFill>
            </a:endParaRPr>
          </a:p>
          <a:p>
            <a:pPr>
              <a:buFont typeface="Wingdings" pitchFamily="2" charset="2"/>
              <a:buChar char="Ø"/>
            </a:pPr>
            <a:r>
              <a:rPr lang="en-US" dirty="0" smtClean="0">
                <a:solidFill>
                  <a:schemeClr val="tx1"/>
                </a:solidFill>
              </a:rPr>
              <a:t>INTERSYSTEM</a:t>
            </a:r>
          </a:p>
          <a:p>
            <a:pPr>
              <a:buFont typeface="Wingdings" pitchFamily="2" charset="2"/>
              <a:buChar char="Ø"/>
            </a:pPr>
            <a:endParaRPr lang="en-US" dirty="0">
              <a:solidFill>
                <a:schemeClr val="tx1"/>
              </a:solidFill>
            </a:endParaRPr>
          </a:p>
          <a:p>
            <a:pPr>
              <a:buFont typeface="Wingdings" pitchFamily="2" charset="2"/>
              <a:buChar char="Ø"/>
            </a:pPr>
            <a:r>
              <a:rPr lang="en-US" dirty="0" smtClean="0">
                <a:solidFill>
                  <a:schemeClr val="tx1"/>
                </a:solidFill>
              </a:rPr>
              <a:t>SECURITY</a:t>
            </a:r>
          </a:p>
          <a:p>
            <a:pPr>
              <a:buFont typeface="Wingdings" pitchFamily="2" charset="2"/>
              <a:buChar char="Ø"/>
            </a:pPr>
            <a:endParaRPr lang="en-US" dirty="0">
              <a:solidFill>
                <a:schemeClr val="tx1"/>
              </a:solidFill>
            </a:endParaRPr>
          </a:p>
          <a:p>
            <a:pPr>
              <a:buFont typeface="Wingdings" pitchFamily="2" charset="2"/>
              <a:buChar char="Ø"/>
            </a:pPr>
            <a:r>
              <a:rPr lang="en-US" dirty="0" smtClean="0">
                <a:solidFill>
                  <a:schemeClr val="tx1"/>
                </a:solidFill>
              </a:rPr>
              <a:t>USESCASE BASED</a:t>
            </a:r>
          </a:p>
          <a:p>
            <a:pPr>
              <a:buFont typeface="Wingdings" pitchFamily="2" charset="2"/>
              <a:buChar char="Ø"/>
            </a:pPr>
            <a:endParaRPr lang="en-US" dirty="0">
              <a:solidFill>
                <a:schemeClr val="tx1"/>
              </a:solidFill>
            </a:endParaRPr>
          </a:p>
          <a:p>
            <a:pPr>
              <a:buFont typeface="Wingdings" pitchFamily="2" charset="2"/>
              <a:buChar char="Ø"/>
            </a:pPr>
            <a:r>
              <a:rPr lang="en-US" dirty="0" smtClean="0">
                <a:solidFill>
                  <a:schemeClr val="tx1"/>
                </a:solidFill>
              </a:rPr>
              <a:t>STATE TRANSITION</a:t>
            </a:r>
            <a:endParaRPr lang="en-US" dirty="0">
              <a:solidFill>
                <a:schemeClr val="tx1"/>
              </a:solidFill>
            </a:endParaRPr>
          </a:p>
        </p:txBody>
      </p:sp>
    </p:spTree>
    <p:extLst>
      <p:ext uri="{BB962C8B-B14F-4D97-AF65-F5344CB8AC3E}">
        <p14:creationId xmlns:p14="http://schemas.microsoft.com/office/powerpoint/2010/main" val="926758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TEST CASES</a:t>
            </a:r>
          </a:p>
        </p:txBody>
      </p:sp>
      <p:sp>
        <p:nvSpPr>
          <p:cNvPr id="3" name="Content Placeholder 2"/>
          <p:cNvSpPr>
            <a:spLocks noGrp="1"/>
          </p:cNvSpPr>
          <p:nvPr>
            <p:ph idx="1"/>
          </p:nvPr>
        </p:nvSpPr>
        <p:spPr>
          <a:xfrm>
            <a:off x="457200" y="1219200"/>
            <a:ext cx="8229600" cy="4800600"/>
          </a:xfrm>
        </p:spPr>
        <p:txBody>
          <a:bodyPr/>
          <a:lstStyle/>
          <a:p>
            <a:pPr marL="0" indent="0">
              <a:buNone/>
            </a:pPr>
            <a:r>
              <a:rPr lang="en-US" dirty="0" smtClean="0">
                <a:solidFill>
                  <a:schemeClr val="tx1"/>
                </a:solidFill>
              </a:rPr>
              <a:t>LINK  to view the </a:t>
            </a:r>
            <a:r>
              <a:rPr lang="en-US" dirty="0" smtClean="0">
                <a:solidFill>
                  <a:srgbClr val="00B0F0"/>
                </a:solidFill>
              </a:rPr>
              <a:t>INTERSYSTEM TEST CASES</a:t>
            </a:r>
            <a:r>
              <a:rPr lang="en-US" dirty="0" smtClean="0">
                <a:solidFill>
                  <a:schemeClr val="tx1"/>
                </a:solidFill>
              </a:rPr>
              <a:t>:</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LINK  to view the  </a:t>
            </a:r>
            <a:r>
              <a:rPr lang="en-US" dirty="0" smtClean="0">
                <a:solidFill>
                  <a:srgbClr val="00B0F0"/>
                </a:solidFill>
              </a:rPr>
              <a:t>SECURITY TEST </a:t>
            </a:r>
            <a:r>
              <a:rPr lang="en-US" dirty="0">
                <a:solidFill>
                  <a:srgbClr val="00B0F0"/>
                </a:solidFill>
              </a:rPr>
              <a:t>CASES</a:t>
            </a:r>
            <a:r>
              <a:rPr lang="en-US" dirty="0">
                <a:solidFill>
                  <a:schemeClr val="tx1"/>
                </a:solidFill>
              </a:rPr>
              <a:t>:</a:t>
            </a: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r>
              <a:rPr lang="en-US" dirty="0">
                <a:solidFill>
                  <a:schemeClr val="tx1"/>
                </a:solidFill>
              </a:rPr>
              <a:t>LINK  to view the </a:t>
            </a:r>
            <a:r>
              <a:rPr lang="en-US" dirty="0" smtClean="0">
                <a:solidFill>
                  <a:srgbClr val="00B0F0"/>
                </a:solidFill>
              </a:rPr>
              <a:t>USECASE</a:t>
            </a:r>
            <a:r>
              <a:rPr lang="en-US" dirty="0" smtClean="0">
                <a:solidFill>
                  <a:schemeClr val="tx1"/>
                </a:solidFill>
              </a:rPr>
              <a:t> </a:t>
            </a:r>
            <a:r>
              <a:rPr lang="en-US" dirty="0" smtClean="0">
                <a:solidFill>
                  <a:srgbClr val="00B0F0"/>
                </a:solidFill>
              </a:rPr>
              <a:t>BASED TEST </a:t>
            </a:r>
            <a:r>
              <a:rPr lang="en-US" dirty="0">
                <a:solidFill>
                  <a:srgbClr val="00B0F0"/>
                </a:solidFill>
              </a:rPr>
              <a:t>CASES</a:t>
            </a:r>
            <a:r>
              <a:rPr lang="en-US" dirty="0">
                <a:solidFill>
                  <a:schemeClr val="tx1"/>
                </a:solidFill>
              </a:rPr>
              <a:t>:</a:t>
            </a: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r>
              <a:rPr lang="en-US" dirty="0">
                <a:solidFill>
                  <a:schemeClr val="tx1"/>
                </a:solidFill>
              </a:rPr>
              <a:t>LINK  to view the </a:t>
            </a:r>
            <a:r>
              <a:rPr lang="en-US" dirty="0" smtClean="0">
                <a:solidFill>
                  <a:srgbClr val="00B0F0"/>
                </a:solidFill>
              </a:rPr>
              <a:t>STATE TRANSITION BASED TEST </a:t>
            </a:r>
            <a:r>
              <a:rPr lang="en-US" dirty="0">
                <a:solidFill>
                  <a:srgbClr val="00B0F0"/>
                </a:solidFill>
              </a:rPr>
              <a:t>CASES</a:t>
            </a:r>
            <a:r>
              <a:rPr lang="en-US" dirty="0" smtClean="0">
                <a:solidFill>
                  <a:schemeClr val="tx1"/>
                </a:solidFill>
              </a:rPr>
              <a:t>:</a:t>
            </a: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a:p>
          <a:p>
            <a:pPr marL="0" indent="0">
              <a:buNone/>
            </a:pPr>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10417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DEFECT REPORT</a:t>
            </a:r>
            <a:endParaRPr lang="en-US" sz="4000" b="1"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lgn="ctr">
              <a:buNone/>
            </a:pPr>
            <a:r>
              <a:rPr lang="en-US" sz="2000" dirty="0" smtClean="0">
                <a:solidFill>
                  <a:schemeClr val="tx1"/>
                </a:solidFill>
              </a:rPr>
              <a:t>LINK  </a:t>
            </a:r>
            <a:r>
              <a:rPr lang="en-US" sz="2000" dirty="0">
                <a:solidFill>
                  <a:schemeClr val="tx1"/>
                </a:solidFill>
              </a:rPr>
              <a:t>to view the </a:t>
            </a:r>
            <a:r>
              <a:rPr lang="en-US" sz="2000" dirty="0" smtClean="0">
                <a:solidFill>
                  <a:srgbClr val="00B0F0"/>
                </a:solidFill>
              </a:rPr>
              <a:t>DEFECT REPORT </a:t>
            </a:r>
            <a:r>
              <a:rPr lang="en-US" sz="2000" dirty="0" smtClean="0">
                <a:solidFill>
                  <a:schemeClr val="tx1"/>
                </a:solidFill>
              </a:rPr>
              <a:t>for the above </a:t>
            </a:r>
            <a:r>
              <a:rPr lang="en-US" sz="2000" dirty="0" smtClean="0">
                <a:solidFill>
                  <a:srgbClr val="00B0F0"/>
                </a:solidFill>
              </a:rPr>
              <a:t>TEST CASES</a:t>
            </a:r>
            <a:r>
              <a:rPr lang="en-US" sz="2000" dirty="0" smtClean="0">
                <a:solidFill>
                  <a:schemeClr val="tx1"/>
                </a:solidFill>
              </a:rPr>
              <a:t>:</a:t>
            </a:r>
            <a:endParaRPr lang="en-US" sz="2000" dirty="0">
              <a:solidFill>
                <a:schemeClr val="tx1"/>
              </a:solidFill>
            </a:endParaRPr>
          </a:p>
          <a:p>
            <a:pPr marL="0" indent="0">
              <a:buNone/>
            </a:pPr>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34</a:t>
            </a:fld>
            <a:endParaRPr lang="en-US" dirty="0"/>
          </a:p>
        </p:txBody>
      </p:sp>
    </p:spTree>
    <p:extLst>
      <p:ext uri="{BB962C8B-B14F-4D97-AF65-F5344CB8AC3E}">
        <p14:creationId xmlns:p14="http://schemas.microsoft.com/office/powerpoint/2010/main" val="1725978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TRACEABLITY MATRIX</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prstClr val="black"/>
                </a:solidFill>
              </a:rPr>
              <a:t>IGATE Sensitive</a:t>
            </a:r>
            <a:endParaRPr lang="en-US" dirty="0">
              <a:solidFill>
                <a:prstClr val="black"/>
              </a:solidFill>
            </a:endParaRPr>
          </a:p>
        </p:txBody>
      </p:sp>
    </p:spTree>
    <p:extLst>
      <p:ext uri="{BB962C8B-B14F-4D97-AF65-F5344CB8AC3E}">
        <p14:creationId xmlns:p14="http://schemas.microsoft.com/office/powerpoint/2010/main" val="1849196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228B8A-B7F7-4AE1-9522-DFDE1528AC71}" type="slidenum">
              <a:rPr lang="en-US" smtClean="0"/>
              <a:t>36</a:t>
            </a:fld>
            <a:endParaRPr lang="en-US" dirty="0"/>
          </a:p>
        </p:txBody>
      </p:sp>
      <p:sp>
        <p:nvSpPr>
          <p:cNvPr id="6" name="Rectangle 5"/>
          <p:cNvSpPr/>
          <p:nvPr/>
        </p:nvSpPr>
        <p:spPr>
          <a:xfrm>
            <a:off x="2997535" y="2967335"/>
            <a:ext cx="314893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9" name="Footer Placeholder 1"/>
          <p:cNvSpPr>
            <a:spLocks noGrp="1"/>
          </p:cNvSpPr>
          <p:nvPr>
            <p:ph type="ftr" sz="quarter" idx="11"/>
          </p:nvPr>
        </p:nvSpPr>
        <p:spPr>
          <a:xfrm>
            <a:off x="3124200" y="6356350"/>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343969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MAIN PAGE</a:t>
            </a:r>
            <a:endParaRPr lang="en-US" sz="36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71600"/>
            <a:ext cx="6400800" cy="4724400"/>
          </a:xfrm>
        </p:spPr>
      </p:pic>
    </p:spTree>
    <p:extLst>
      <p:ext uri="{BB962C8B-B14F-4D97-AF65-F5344CB8AC3E}">
        <p14:creationId xmlns:p14="http://schemas.microsoft.com/office/powerpoint/2010/main" val="2350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THE PROJECT</a:t>
            </a:r>
          </a:p>
        </p:txBody>
      </p:sp>
      <p:sp>
        <p:nvSpPr>
          <p:cNvPr id="3" name="Content Placeholder 2"/>
          <p:cNvSpPr>
            <a:spLocks noGrp="1"/>
          </p:cNvSpPr>
          <p:nvPr>
            <p:ph idx="1"/>
          </p:nvPr>
        </p:nvSpPr>
        <p:spPr>
          <a:xfrm>
            <a:off x="457200" y="1371600"/>
            <a:ext cx="8229600" cy="4525963"/>
          </a:xfrm>
        </p:spPr>
        <p:txBody>
          <a:bodyPr>
            <a:normAutofit fontScale="92500"/>
          </a:bodyPr>
          <a:lstStyle/>
          <a:p>
            <a:pPr>
              <a:lnSpc>
                <a:spcPct val="150000"/>
              </a:lnSpc>
            </a:pPr>
            <a:endParaRPr lang="en-US" sz="2000" dirty="0" smtClean="0">
              <a:solidFill>
                <a:schemeClr val="tx1"/>
              </a:solidFill>
            </a:endParaRPr>
          </a:p>
          <a:p>
            <a:pPr>
              <a:lnSpc>
                <a:spcPct val="150000"/>
              </a:lnSpc>
            </a:pPr>
            <a:r>
              <a:rPr lang="en-US" sz="2400" dirty="0" smtClean="0">
                <a:solidFill>
                  <a:schemeClr val="tx1"/>
                </a:solidFill>
              </a:rPr>
              <a:t>Mercury tours is a website use to book flight tickets between few cities.</a:t>
            </a:r>
          </a:p>
          <a:p>
            <a:pPr>
              <a:lnSpc>
                <a:spcPct val="150000"/>
              </a:lnSpc>
            </a:pPr>
            <a:r>
              <a:rPr lang="en-US" sz="2400" dirty="0" smtClean="0">
                <a:solidFill>
                  <a:schemeClr val="tx1"/>
                </a:solidFill>
              </a:rPr>
              <a:t>The website has various different features and functionalities which the user can experience when registered to the website.</a:t>
            </a:r>
          </a:p>
          <a:p>
            <a:pPr>
              <a:lnSpc>
                <a:spcPct val="150000"/>
              </a:lnSpc>
            </a:pPr>
            <a:r>
              <a:rPr lang="en-US" sz="2400" dirty="0" smtClean="0">
                <a:solidFill>
                  <a:schemeClr val="tx1"/>
                </a:solidFill>
              </a:rPr>
              <a:t>This travel site is easy to access and can be used by any user.</a:t>
            </a:r>
          </a:p>
          <a:p>
            <a:pPr>
              <a:lnSpc>
                <a:spcPct val="150000"/>
              </a:lnSpc>
            </a:pPr>
            <a:r>
              <a:rPr lang="en-US" sz="2400" dirty="0" smtClean="0">
                <a:solidFill>
                  <a:schemeClr val="tx1"/>
                </a:solidFill>
              </a:rPr>
              <a:t>The website consist of 7 to 8 pages which have been described ahead.                                        </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5</a:t>
            </a:fld>
            <a:endParaRPr lang="en-US" dirty="0"/>
          </a:p>
        </p:txBody>
      </p:sp>
    </p:spTree>
    <p:extLst>
      <p:ext uri="{BB962C8B-B14F-4D97-AF65-F5344CB8AC3E}">
        <p14:creationId xmlns:p14="http://schemas.microsoft.com/office/powerpoint/2010/main" val="2277467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HOME</a:t>
            </a: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219200"/>
            <a:ext cx="6110244" cy="4876800"/>
          </a:xfrm>
        </p:spPr>
      </p:pic>
      <p:sp>
        <p:nvSpPr>
          <p:cNvPr id="4" name="Footer Placeholder 3"/>
          <p:cNvSpPr>
            <a:spLocks noGrp="1"/>
          </p:cNvSpPr>
          <p:nvPr>
            <p:ph type="ftr" sz="quarter" idx="11"/>
          </p:nvPr>
        </p:nvSpPr>
        <p:spPr/>
        <p:txBody>
          <a:bodyPr/>
          <a:lstStyle/>
          <a:p>
            <a:r>
              <a:rPr lang="en-US" dirty="0" smtClean="0">
                <a:solidFill>
                  <a:prstClr val="black"/>
                </a:solidFill>
              </a:rPr>
              <a:t>	</a:t>
            </a:r>
            <a:endParaRPr lang="en-US" dirty="0">
              <a:solidFill>
                <a:prstClr val="black"/>
              </a:solidFill>
            </a:endParaRPr>
          </a:p>
        </p:txBody>
      </p:sp>
      <p:sp>
        <p:nvSpPr>
          <p:cNvPr id="3" name="Rectangle 2"/>
          <p:cNvSpPr/>
          <p:nvPr/>
        </p:nvSpPr>
        <p:spPr>
          <a:xfrm>
            <a:off x="1660021" y="1933486"/>
            <a:ext cx="6858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3" idx="1"/>
          </p:cNvCxnSpPr>
          <p:nvPr/>
        </p:nvCxnSpPr>
        <p:spPr>
          <a:xfrm flipH="1">
            <a:off x="914400" y="2028736"/>
            <a:ext cx="745621" cy="7906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895601"/>
            <a:ext cx="1211010" cy="533400"/>
          </a:xfrm>
          <a:prstGeom prst="rect">
            <a:avLst/>
          </a:prstGeom>
        </p:spPr>
      </p:pic>
    </p:spTree>
    <p:extLst>
      <p:ext uri="{BB962C8B-B14F-4D97-AF65-F5344CB8AC3E}">
        <p14:creationId xmlns:p14="http://schemas.microsoft.com/office/powerpoint/2010/main" val="342671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0">
                                          <p:stCondLst>
                                            <p:cond delay="0"/>
                                          </p:stCondLst>
                                        </p:cTn>
                                        <p:tgtEl>
                                          <p:spTgt spid="11"/>
                                        </p:tgtEl>
                                      </p:cBhvr>
                                    </p:animEffect>
                                    <p:anim calcmode="lin" valueType="num">
                                      <p:cBhvr>
                                        <p:cTn id="1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gtEl>
                                      </p:cBhvr>
                                      <p:to x="100000" y="60000"/>
                                    </p:animScale>
                                    <p:animScale>
                                      <p:cBhvr>
                                        <p:cTn id="19" dur="166" decel="50000">
                                          <p:stCondLst>
                                            <p:cond delay="676"/>
                                          </p:stCondLst>
                                        </p:cTn>
                                        <p:tgtEl>
                                          <p:spTgt spid="11"/>
                                        </p:tgtEl>
                                      </p:cBhvr>
                                      <p:to x="100000" y="100000"/>
                                    </p:animScale>
                                    <p:animScale>
                                      <p:cBhvr>
                                        <p:cTn id="20" dur="26">
                                          <p:stCondLst>
                                            <p:cond delay="1312"/>
                                          </p:stCondLst>
                                        </p:cTn>
                                        <p:tgtEl>
                                          <p:spTgt spid="11"/>
                                        </p:tgtEl>
                                      </p:cBhvr>
                                      <p:to x="100000" y="80000"/>
                                    </p:animScale>
                                    <p:animScale>
                                      <p:cBhvr>
                                        <p:cTn id="21" dur="166" decel="50000">
                                          <p:stCondLst>
                                            <p:cond delay="1338"/>
                                          </p:stCondLst>
                                        </p:cTn>
                                        <p:tgtEl>
                                          <p:spTgt spid="11"/>
                                        </p:tgtEl>
                                      </p:cBhvr>
                                      <p:to x="100000" y="100000"/>
                                    </p:animScale>
                                    <p:animScale>
                                      <p:cBhvr>
                                        <p:cTn id="22" dur="26">
                                          <p:stCondLst>
                                            <p:cond delay="1642"/>
                                          </p:stCondLst>
                                        </p:cTn>
                                        <p:tgtEl>
                                          <p:spTgt spid="11"/>
                                        </p:tgtEl>
                                      </p:cBhvr>
                                      <p:to x="100000" y="90000"/>
                                    </p:animScale>
                                    <p:animScale>
                                      <p:cBhvr>
                                        <p:cTn id="23" dur="166" decel="50000">
                                          <p:stCondLst>
                                            <p:cond delay="1668"/>
                                          </p:stCondLst>
                                        </p:cTn>
                                        <p:tgtEl>
                                          <p:spTgt spid="11"/>
                                        </p:tgtEl>
                                      </p:cBhvr>
                                      <p:to x="100000" y="100000"/>
                                    </p:animScale>
                                    <p:animScale>
                                      <p:cBhvr>
                                        <p:cTn id="24" dur="26">
                                          <p:stCondLst>
                                            <p:cond delay="1808"/>
                                          </p:stCondLst>
                                        </p:cTn>
                                        <p:tgtEl>
                                          <p:spTgt spid="11"/>
                                        </p:tgtEl>
                                      </p:cBhvr>
                                      <p:to x="100000" y="95000"/>
                                    </p:animScale>
                                    <p:animScale>
                                      <p:cBhvr>
                                        <p:cTn id="25" dur="166" decel="50000">
                                          <p:stCondLst>
                                            <p:cond delay="1834"/>
                                          </p:stCondLst>
                                        </p:cTn>
                                        <p:tgtEl>
                                          <p:spTgt spid="11"/>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heel(1)">
                                      <p:cBhvr>
                                        <p:cTn id="30" dur="2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HOME</a:t>
            </a:r>
            <a:endParaRPr lang="en-US" b="1" dirty="0"/>
          </a:p>
        </p:txBody>
      </p:sp>
      <p:sp>
        <p:nvSpPr>
          <p:cNvPr id="3" name="Content Placeholder 2"/>
          <p:cNvSpPr>
            <a:spLocks noGrp="1"/>
          </p:cNvSpPr>
          <p:nvPr>
            <p:ph idx="1"/>
          </p:nvPr>
        </p:nvSpPr>
        <p:spPr>
          <a:xfrm>
            <a:off x="457200" y="1524000"/>
            <a:ext cx="8229600" cy="4525963"/>
          </a:xfrm>
        </p:spPr>
        <p:txBody>
          <a:bodyPr/>
          <a:lstStyle/>
          <a:p>
            <a:r>
              <a:rPr lang="en-US" dirty="0" smtClean="0">
                <a:solidFill>
                  <a:schemeClr val="tx1"/>
                </a:solidFill>
              </a:rPr>
              <a:t>Home button is one of the important hyperlink which is use to display the main page of the website.</a:t>
            </a:r>
          </a:p>
          <a:p>
            <a:endParaRPr lang="en-US" dirty="0">
              <a:solidFill>
                <a:schemeClr val="tx1"/>
              </a:solidFill>
            </a:endParaRPr>
          </a:p>
          <a:p>
            <a:r>
              <a:rPr lang="en-US" dirty="0" smtClean="0">
                <a:solidFill>
                  <a:schemeClr val="tx1"/>
                </a:solidFill>
              </a:rPr>
              <a:t>It is located at the left side of the page below the logo of the website.</a:t>
            </a:r>
          </a:p>
          <a:p>
            <a:endParaRPr lang="en-US" dirty="0">
              <a:solidFill>
                <a:schemeClr val="tx1"/>
              </a:solidFill>
            </a:endParaRPr>
          </a:p>
          <a:p>
            <a:r>
              <a:rPr lang="en-US" dirty="0" smtClean="0">
                <a:solidFill>
                  <a:schemeClr val="tx1"/>
                </a:solidFill>
              </a:rPr>
              <a:t>It is the only functional button to the user along with the “Register button” when the user is not register to the webpage. </a:t>
            </a:r>
          </a:p>
          <a:p>
            <a:pPr lvl="8"/>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114800"/>
            <a:ext cx="1600200" cy="2115761"/>
          </a:xfrm>
          <a:prstGeom prst="rect">
            <a:avLst/>
          </a:prstGeom>
          <a:noFill/>
        </p:spPr>
      </p:pic>
      <p:sp>
        <p:nvSpPr>
          <p:cNvPr id="6" name="Rectangle 5"/>
          <p:cNvSpPr/>
          <p:nvPr/>
        </p:nvSpPr>
        <p:spPr>
          <a:xfrm>
            <a:off x="3733800" y="5562600"/>
            <a:ext cx="1066800" cy="304800"/>
          </a:xfrm>
          <a:prstGeom prst="rect">
            <a:avLst/>
          </a:prstGeom>
          <a:noFill/>
          <a:ln>
            <a:solidFill>
              <a:srgbClr val="FF0000"/>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85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REGISTER</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371600"/>
            <a:ext cx="6629400" cy="4876800"/>
          </a:xfrm>
        </p:spPr>
      </p:pic>
      <p:sp>
        <p:nvSpPr>
          <p:cNvPr id="6" name="Rectangle 5"/>
          <p:cNvSpPr/>
          <p:nvPr/>
        </p:nvSpPr>
        <p:spPr>
          <a:xfrm>
            <a:off x="5181600" y="1714500"/>
            <a:ext cx="6858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2830676"/>
            <a:ext cx="972200" cy="750724"/>
          </a:xfrm>
          <a:prstGeom prst="rect">
            <a:avLst/>
          </a:prstGeom>
        </p:spPr>
      </p:pic>
      <p:cxnSp>
        <p:nvCxnSpPr>
          <p:cNvPr id="13" name="Elbow Connector 12"/>
          <p:cNvCxnSpPr/>
          <p:nvPr/>
        </p:nvCxnSpPr>
        <p:spPr>
          <a:xfrm>
            <a:off x="5867400" y="1885950"/>
            <a:ext cx="2057400" cy="1162050"/>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14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heel(1)">
                                      <p:cBhvr>
                                        <p:cTn id="30" dur="2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heel(1)">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REGISTER</a:t>
            </a:r>
            <a:endParaRPr lang="en-US" sz="4000" dirty="0"/>
          </a:p>
        </p:txBody>
      </p:sp>
      <p:sp>
        <p:nvSpPr>
          <p:cNvPr id="3" name="Content Placeholder 2"/>
          <p:cNvSpPr>
            <a:spLocks noGrp="1"/>
          </p:cNvSpPr>
          <p:nvPr>
            <p:ph idx="1"/>
          </p:nvPr>
        </p:nvSpPr>
        <p:spPr/>
        <p:txBody>
          <a:bodyPr/>
          <a:lstStyle/>
          <a:p>
            <a:r>
              <a:rPr lang="en-US" dirty="0" smtClean="0">
                <a:solidFill>
                  <a:schemeClr val="tx1"/>
                </a:solidFill>
              </a:rPr>
              <a:t>If the user is new to the website and want to explore the contents of the website he/she has to register him/her to the website.</a:t>
            </a:r>
          </a:p>
          <a:p>
            <a:endParaRPr lang="en-US" dirty="0" smtClean="0">
              <a:solidFill>
                <a:schemeClr val="tx1"/>
              </a:solidFill>
            </a:endParaRPr>
          </a:p>
          <a:p>
            <a:r>
              <a:rPr lang="en-US" dirty="0" smtClean="0">
                <a:solidFill>
                  <a:schemeClr val="tx1"/>
                </a:solidFill>
              </a:rPr>
              <a:t>The user has to enter all its valid data in the respective textboxes.</a:t>
            </a:r>
          </a:p>
          <a:p>
            <a:endParaRPr lang="en-US" dirty="0" smtClean="0">
              <a:solidFill>
                <a:schemeClr val="tx1"/>
              </a:solidFill>
            </a:endParaRPr>
          </a:p>
          <a:p>
            <a:r>
              <a:rPr lang="en-US" dirty="0" smtClean="0">
                <a:solidFill>
                  <a:schemeClr val="tx1"/>
                </a:solidFill>
              </a:rPr>
              <a:t>There are various rules which are to be followed with respect to various textboxes.</a:t>
            </a:r>
          </a:p>
          <a:p>
            <a:endParaRPr lang="en-US" dirty="0" smtClean="0">
              <a:solidFill>
                <a:schemeClr val="tx1"/>
              </a:solidFill>
            </a:endParaRPr>
          </a:p>
          <a:p>
            <a:r>
              <a:rPr lang="en-US" dirty="0" smtClean="0">
                <a:solidFill>
                  <a:schemeClr val="tx1"/>
                </a:solidFill>
              </a:rPr>
              <a:t>Once the user has entered all the valid details the user has to click on the submit button at the bottom of the registration form.</a:t>
            </a: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058" y="5105400"/>
            <a:ext cx="1371600" cy="609600"/>
          </a:xfrm>
          <a:prstGeom prst="rect">
            <a:avLst/>
          </a:prstGeom>
        </p:spPr>
      </p:pic>
    </p:spTree>
    <p:extLst>
      <p:ext uri="{BB962C8B-B14F-4D97-AF65-F5344CB8AC3E}">
        <p14:creationId xmlns:p14="http://schemas.microsoft.com/office/powerpoint/2010/main" val="1633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5713</TotalTime>
  <Words>891</Words>
  <Application>Microsoft Office PowerPoint</Application>
  <PresentationFormat>On-screen Show (4:3)</PresentationFormat>
  <Paragraphs>161</Paragraphs>
  <Slides>36</Slides>
  <Notes>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Executive</vt:lpstr>
      <vt:lpstr>Office Theme</vt:lpstr>
      <vt:lpstr>PowerPoint Presentation</vt:lpstr>
      <vt:lpstr>TEAM MEMBERS</vt:lpstr>
      <vt:lpstr>PowerPoint Presentation</vt:lpstr>
      <vt:lpstr>MAIN PAGE</vt:lpstr>
      <vt:lpstr>OVERVIEW OF THE PROJECT</vt:lpstr>
      <vt:lpstr>HOME</vt:lpstr>
      <vt:lpstr>HOME</vt:lpstr>
      <vt:lpstr>REGISTER</vt:lpstr>
      <vt:lpstr>REGISTER</vt:lpstr>
      <vt:lpstr>REGISTER</vt:lpstr>
      <vt:lpstr>SUCCESS MESSAGE</vt:lpstr>
      <vt:lpstr>SUCCESS MESSAGE</vt:lpstr>
      <vt:lpstr>SIGN-ON PAGE</vt:lpstr>
      <vt:lpstr>SIGN-ON PAGE</vt:lpstr>
      <vt:lpstr>SIGN-ON PAGE</vt:lpstr>
      <vt:lpstr>FLIGHT FINDER PAGE</vt:lpstr>
      <vt:lpstr>FLIGHT FINDER PAGE</vt:lpstr>
      <vt:lpstr>SELECT FLIGHT</vt:lpstr>
      <vt:lpstr>SELECT FLIGHT</vt:lpstr>
      <vt:lpstr>BOOKING DETAILS</vt:lpstr>
      <vt:lpstr>BOOKING DETAILS</vt:lpstr>
      <vt:lpstr>PAYMENT GATEWAY</vt:lpstr>
      <vt:lpstr>PAYMENT GATEWAY</vt:lpstr>
      <vt:lpstr> FLIGHT CONFIRMATION</vt:lpstr>
      <vt:lpstr> FLIGHT CONFIRMATION</vt:lpstr>
      <vt:lpstr>FLIGHT CONFIRMATION</vt:lpstr>
      <vt:lpstr> FLIGHT CONFIRMATION</vt:lpstr>
      <vt:lpstr>USE CASE</vt:lpstr>
      <vt:lpstr>Actors</vt:lpstr>
      <vt:lpstr>USE CASE DIAGRAM (EXPECTED)</vt:lpstr>
      <vt:lpstr>USE CASE DIAGRAM (ACTUAL)</vt:lpstr>
      <vt:lpstr>TEST CASES</vt:lpstr>
      <vt:lpstr>TEST CASES</vt:lpstr>
      <vt:lpstr>DEFECT REPORT</vt:lpstr>
      <vt:lpstr>TRACEABLITY MATRIX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SYSTEM</dc:title>
  <dc:creator>Training LAB1</dc:creator>
  <cp:lastModifiedBy>IG, hwdlab1B</cp:lastModifiedBy>
  <cp:revision>157</cp:revision>
  <dcterms:created xsi:type="dcterms:W3CDTF">2015-08-27T08:52:20Z</dcterms:created>
  <dcterms:modified xsi:type="dcterms:W3CDTF">2018-11-27T09:50:25Z</dcterms:modified>
</cp:coreProperties>
</file>