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handoutMasterIdLst>
    <p:handoutMasterId r:id="rId49"/>
  </p:handoutMasterIdLst>
  <p:sldIdLst>
    <p:sldId id="258" r:id="rId2"/>
    <p:sldId id="317" r:id="rId3"/>
    <p:sldId id="257" r:id="rId4"/>
    <p:sldId id="260" r:id="rId5"/>
    <p:sldId id="303" r:id="rId6"/>
    <p:sldId id="259" r:id="rId7"/>
    <p:sldId id="281" r:id="rId8"/>
    <p:sldId id="283" r:id="rId9"/>
    <p:sldId id="293" r:id="rId10"/>
    <p:sldId id="294" r:id="rId11"/>
    <p:sldId id="263" r:id="rId12"/>
    <p:sldId id="295" r:id="rId13"/>
    <p:sldId id="304" r:id="rId14"/>
    <p:sldId id="265" r:id="rId15"/>
    <p:sldId id="297" r:id="rId16"/>
    <p:sldId id="298" r:id="rId17"/>
    <p:sldId id="318" r:id="rId18"/>
    <p:sldId id="299" r:id="rId19"/>
    <p:sldId id="316" r:id="rId20"/>
    <p:sldId id="305" r:id="rId21"/>
    <p:sldId id="266" r:id="rId22"/>
    <p:sldId id="300" r:id="rId23"/>
    <p:sldId id="306" r:id="rId24"/>
    <p:sldId id="319" r:id="rId25"/>
    <p:sldId id="320" r:id="rId26"/>
    <p:sldId id="301" r:id="rId27"/>
    <p:sldId id="268" r:id="rId28"/>
    <p:sldId id="285" r:id="rId29"/>
    <p:sldId id="302" r:id="rId30"/>
    <p:sldId id="270" r:id="rId31"/>
    <p:sldId id="282" r:id="rId32"/>
    <p:sldId id="271" r:id="rId33"/>
    <p:sldId id="272" r:id="rId34"/>
    <p:sldId id="290" r:id="rId35"/>
    <p:sldId id="291" r:id="rId36"/>
    <p:sldId id="275" r:id="rId37"/>
    <p:sldId id="276" r:id="rId38"/>
    <p:sldId id="274" r:id="rId39"/>
    <p:sldId id="277" r:id="rId40"/>
    <p:sldId id="278" r:id="rId41"/>
    <p:sldId id="323" r:id="rId42"/>
    <p:sldId id="289" r:id="rId43"/>
    <p:sldId id="288" r:id="rId44"/>
    <p:sldId id="287" r:id="rId45"/>
    <p:sldId id="321" r:id="rId46"/>
    <p:sldId id="292" r:id="rId4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F78"/>
    <a:srgbClr val="59FF56"/>
    <a:srgbClr val="EFF1A7"/>
    <a:srgbClr val="F1EA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09" autoAdjust="0"/>
    <p:restoredTop sz="56132" autoAdjust="0"/>
  </p:normalViewPr>
  <p:slideViewPr>
    <p:cSldViewPr snapToGrid="0" snapToObjects="1">
      <p:cViewPr>
        <p:scale>
          <a:sx n="125" d="100"/>
          <a:sy n="125" d="100"/>
        </p:scale>
        <p:origin x="-224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40" d="100"/>
        <a:sy n="14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interSettings" Target="printerSettings/printerSettings1.bin"/><Relationship Id="rId51" Type="http://schemas.openxmlformats.org/officeDocument/2006/relationships/presProps" Target="presProps.xml"/><Relationship Id="rId52" Type="http://schemas.openxmlformats.org/officeDocument/2006/relationships/viewProps" Target="viewProps.xml"/><Relationship Id="rId53" Type="http://schemas.openxmlformats.org/officeDocument/2006/relationships/theme" Target="theme/theme1.xml"/><Relationship Id="rId54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notesMaster" Target="notesMasters/notesMaster1.xml"/><Relationship Id="rId4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615326-791E-3346-BBE1-12EB56980628}" type="datetimeFigureOut">
              <a:rPr lang="en-US" smtClean="0"/>
              <a:t>6/28/13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2CD10-6855-5F42-A2D6-AF9161D45B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0208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EC7B22-FA6B-9740-9609-D12F3887E718}" type="datetimeFigureOut">
              <a:rPr lang="en-US" smtClean="0"/>
              <a:t>6/28/13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653F3B-F74E-DD4A-AA0C-3815BD8E86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09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494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5792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4659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6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644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788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98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12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1412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19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6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7BFFEF-BBD5-4DE9-9EC8-83BEFB0DCDD5}" type="slidenum">
              <a:rPr lang="en-US"/>
              <a:pPr/>
              <a:t>2</a:t>
            </a:fld>
            <a:endParaRPr lang="en-US"/>
          </a:p>
        </p:txBody>
      </p:sp>
      <p:sp>
        <p:nvSpPr>
          <p:cNvPr id="4823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23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712" y="4342465"/>
            <a:ext cx="5028579" cy="4116049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 baseline="0" dirty="0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64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7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055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4664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336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2336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934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9131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7203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0015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00206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6336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9637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531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70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7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84125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3479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2521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7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3646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67481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2367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21738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24394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093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1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966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983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7765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A653F3B-F74E-DD4A-AA0C-3815BD8E86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8119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414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5644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045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31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955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160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3864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7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919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6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9C17C6-8812-C54D-BD7C-6F88FA3C0721}" type="datetimeFigureOut">
              <a:rPr lang="en-US" smtClean="0"/>
              <a:t>6/28/13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4E24C-A546-3548-9E2A-94BC814AB3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7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85800" y="1726306"/>
            <a:ext cx="7772400" cy="1470025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Mantis: </a:t>
            </a:r>
            <a:br>
              <a:rPr lang="en-US" dirty="0" smtClean="0"/>
            </a:br>
            <a:r>
              <a:rPr lang="en-US" dirty="0" smtClean="0"/>
              <a:t>Automatic Performance Prediction </a:t>
            </a:r>
            <a:br>
              <a:rPr lang="en-US" dirty="0" smtClean="0"/>
            </a:br>
            <a:r>
              <a:rPr lang="en-US" dirty="0" smtClean="0"/>
              <a:t>for Smartphone Applications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28307" y="3886200"/>
            <a:ext cx="8432307" cy="2040882"/>
          </a:xfrm>
        </p:spPr>
        <p:txBody>
          <a:bodyPr>
            <a:normAutofit fontScale="47500" lnSpcReduction="20000"/>
          </a:bodyPr>
          <a:lstStyle/>
          <a:p>
            <a:r>
              <a:rPr lang="en-US" sz="5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Byung-Gon Chun</a:t>
            </a:r>
          </a:p>
          <a:p>
            <a:r>
              <a:rPr lang="en-US" sz="51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  Microsoft</a:t>
            </a:r>
          </a:p>
          <a:p>
            <a:endParaRPr lang="en-US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  <a:p>
            <a:endParaRPr lang="en-US" sz="1600" dirty="0" smtClean="0">
              <a:solidFill>
                <a:schemeClr val="tx1">
                  <a:lumMod val="65000"/>
                  <a:lumOff val="35000"/>
                </a:schemeClr>
              </a:solidFill>
              <a:latin typeface="Lucida Sans"/>
              <a:cs typeface="Lucida Sans"/>
            </a:endParaRPr>
          </a:p>
          <a:p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Yongin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Kwon,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Sangmin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Lee,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Hayoon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Yi,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Donghyun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Kwon,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Seungjun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Yang, Ling Huang,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Petros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Maniatis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,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Mayur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Naik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, </a:t>
            </a:r>
            <a:r>
              <a:rPr lang="en-US" sz="3800" dirty="0" err="1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Yunheung</a:t>
            </a:r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 Paik</a:t>
            </a:r>
          </a:p>
          <a:p>
            <a:r>
              <a:rPr lang="en-US" sz="38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Lucida Sans"/>
                <a:cs typeface="Lucida Sans"/>
              </a:rPr>
              <a:t>Seoul National University, UT Austin, Intel, Georgia Tech</a:t>
            </a:r>
          </a:p>
          <a:p>
            <a:endParaRPr 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34516" y="4274148"/>
            <a:ext cx="334417" cy="334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5844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Cheaply computable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1803400" y="2247901"/>
            <a:ext cx="5486400" cy="2349499"/>
          </a:xfrm>
          <a:prstGeom prst="foldedCorner">
            <a:avLst/>
          </a:prstGeom>
          <a:solidFill>
            <a:srgbClr val="FFFFFF"/>
          </a:solidFill>
          <a:ln w="1079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&lt;n; ++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( a[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 == true 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heavy computation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}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</p:txBody>
      </p:sp>
      <p:sp>
        <p:nvSpPr>
          <p:cNvPr id="3" name="Oval 2"/>
          <p:cNvSpPr/>
          <p:nvPr/>
        </p:nvSpPr>
        <p:spPr>
          <a:xfrm>
            <a:off x="2273300" y="3022600"/>
            <a:ext cx="4343400" cy="457200"/>
          </a:xfrm>
          <a:prstGeom prst="ellipse">
            <a:avLst/>
          </a:prstGeom>
          <a:noFill/>
          <a:ln w="381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6555662" y="3316756"/>
            <a:ext cx="1719744" cy="582455"/>
          </a:xfrm>
          <a:custGeom>
            <a:avLst/>
            <a:gdLst>
              <a:gd name="connsiteX0" fmla="*/ 20980 w 1719744"/>
              <a:gd name="connsiteY0" fmla="*/ 0 h 582455"/>
              <a:gd name="connsiteX1" fmla="*/ 12891 w 1719744"/>
              <a:gd name="connsiteY1" fmla="*/ 145614 h 582455"/>
              <a:gd name="connsiteX2" fmla="*/ 45248 w 1719744"/>
              <a:gd name="connsiteY2" fmla="*/ 169883 h 582455"/>
              <a:gd name="connsiteX3" fmla="*/ 134231 w 1719744"/>
              <a:gd name="connsiteY3" fmla="*/ 242690 h 582455"/>
              <a:gd name="connsiteX4" fmla="*/ 215125 w 1719744"/>
              <a:gd name="connsiteY4" fmla="*/ 258869 h 582455"/>
              <a:gd name="connsiteX5" fmla="*/ 239393 w 1719744"/>
              <a:gd name="connsiteY5" fmla="*/ 266959 h 582455"/>
              <a:gd name="connsiteX6" fmla="*/ 279839 w 1719744"/>
              <a:gd name="connsiteY6" fmla="*/ 283138 h 582455"/>
              <a:gd name="connsiteX7" fmla="*/ 344554 w 1719744"/>
              <a:gd name="connsiteY7" fmla="*/ 291227 h 582455"/>
              <a:gd name="connsiteX8" fmla="*/ 732843 w 1719744"/>
              <a:gd name="connsiteY8" fmla="*/ 250779 h 582455"/>
              <a:gd name="connsiteX9" fmla="*/ 740932 w 1719744"/>
              <a:gd name="connsiteY9" fmla="*/ 226510 h 582455"/>
              <a:gd name="connsiteX10" fmla="*/ 732843 w 1719744"/>
              <a:gd name="connsiteY10" fmla="*/ 153703 h 582455"/>
              <a:gd name="connsiteX11" fmla="*/ 708575 w 1719744"/>
              <a:gd name="connsiteY11" fmla="*/ 137524 h 582455"/>
              <a:gd name="connsiteX12" fmla="*/ 676218 w 1719744"/>
              <a:gd name="connsiteY12" fmla="*/ 113255 h 582455"/>
              <a:gd name="connsiteX13" fmla="*/ 562967 w 1719744"/>
              <a:gd name="connsiteY13" fmla="*/ 88986 h 582455"/>
              <a:gd name="connsiteX14" fmla="*/ 417358 w 1719744"/>
              <a:gd name="connsiteY14" fmla="*/ 113255 h 582455"/>
              <a:gd name="connsiteX15" fmla="*/ 409269 w 1719744"/>
              <a:gd name="connsiteY15" fmla="*/ 137524 h 582455"/>
              <a:gd name="connsiteX16" fmla="*/ 433537 w 1719744"/>
              <a:gd name="connsiteY16" fmla="*/ 266959 h 582455"/>
              <a:gd name="connsiteX17" fmla="*/ 530609 w 1719744"/>
              <a:gd name="connsiteY17" fmla="*/ 347855 h 582455"/>
              <a:gd name="connsiteX18" fmla="*/ 579145 w 1719744"/>
              <a:gd name="connsiteY18" fmla="*/ 372124 h 582455"/>
              <a:gd name="connsiteX19" fmla="*/ 627682 w 1719744"/>
              <a:gd name="connsiteY19" fmla="*/ 380214 h 582455"/>
              <a:gd name="connsiteX20" fmla="*/ 732843 w 1719744"/>
              <a:gd name="connsiteY20" fmla="*/ 396393 h 582455"/>
              <a:gd name="connsiteX21" fmla="*/ 918898 w 1719744"/>
              <a:gd name="connsiteY21" fmla="*/ 404483 h 582455"/>
              <a:gd name="connsiteX22" fmla="*/ 1024060 w 1719744"/>
              <a:gd name="connsiteY22" fmla="*/ 396393 h 582455"/>
              <a:gd name="connsiteX23" fmla="*/ 1048328 w 1719744"/>
              <a:gd name="connsiteY23" fmla="*/ 380214 h 582455"/>
              <a:gd name="connsiteX24" fmla="*/ 1088775 w 1719744"/>
              <a:gd name="connsiteY24" fmla="*/ 331676 h 582455"/>
              <a:gd name="connsiteX25" fmla="*/ 1104953 w 1719744"/>
              <a:gd name="connsiteY25" fmla="*/ 299317 h 582455"/>
              <a:gd name="connsiteX26" fmla="*/ 1088775 w 1719744"/>
              <a:gd name="connsiteY26" fmla="*/ 258869 h 582455"/>
              <a:gd name="connsiteX27" fmla="*/ 1064507 w 1719744"/>
              <a:gd name="connsiteY27" fmla="*/ 250779 h 582455"/>
              <a:gd name="connsiteX28" fmla="*/ 1032149 w 1719744"/>
              <a:gd name="connsiteY28" fmla="*/ 242690 h 582455"/>
              <a:gd name="connsiteX29" fmla="*/ 943166 w 1719744"/>
              <a:gd name="connsiteY29" fmla="*/ 266959 h 582455"/>
              <a:gd name="connsiteX30" fmla="*/ 935077 w 1719744"/>
              <a:gd name="connsiteY30" fmla="*/ 291227 h 582455"/>
              <a:gd name="connsiteX31" fmla="*/ 959345 w 1719744"/>
              <a:gd name="connsiteY31" fmla="*/ 412572 h 582455"/>
              <a:gd name="connsiteX32" fmla="*/ 1032149 w 1719744"/>
              <a:gd name="connsiteY32" fmla="*/ 461110 h 582455"/>
              <a:gd name="connsiteX33" fmla="*/ 1080685 w 1719744"/>
              <a:gd name="connsiteY33" fmla="*/ 501558 h 582455"/>
              <a:gd name="connsiteX34" fmla="*/ 1137311 w 1719744"/>
              <a:gd name="connsiteY34" fmla="*/ 525827 h 582455"/>
              <a:gd name="connsiteX35" fmla="*/ 1210115 w 1719744"/>
              <a:gd name="connsiteY35" fmla="*/ 566276 h 582455"/>
              <a:gd name="connsiteX36" fmla="*/ 1347634 w 1719744"/>
              <a:gd name="connsiteY36" fmla="*/ 582455 h 582455"/>
              <a:gd name="connsiteX37" fmla="*/ 1638850 w 1719744"/>
              <a:gd name="connsiteY37" fmla="*/ 574365 h 582455"/>
              <a:gd name="connsiteX38" fmla="*/ 1711655 w 1719744"/>
              <a:gd name="connsiteY38" fmla="*/ 542007 h 582455"/>
              <a:gd name="connsiteX39" fmla="*/ 1719744 w 1719744"/>
              <a:gd name="connsiteY39" fmla="*/ 533917 h 582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719744" h="582455">
                <a:moveTo>
                  <a:pt x="20980" y="0"/>
                </a:moveTo>
                <a:cubicBezTo>
                  <a:pt x="2023" y="56875"/>
                  <a:pt x="-10872" y="74320"/>
                  <a:pt x="12891" y="145614"/>
                </a:cubicBezTo>
                <a:cubicBezTo>
                  <a:pt x="17154" y="158405"/>
                  <a:pt x="35227" y="160864"/>
                  <a:pt x="45248" y="169883"/>
                </a:cubicBezTo>
                <a:cubicBezTo>
                  <a:pt x="74295" y="196026"/>
                  <a:pt x="95197" y="229678"/>
                  <a:pt x="134231" y="242690"/>
                </a:cubicBezTo>
                <a:cubicBezTo>
                  <a:pt x="160318" y="251386"/>
                  <a:pt x="189038" y="250173"/>
                  <a:pt x="215125" y="258869"/>
                </a:cubicBezTo>
                <a:cubicBezTo>
                  <a:pt x="223214" y="261566"/>
                  <a:pt x="231409" y="263965"/>
                  <a:pt x="239393" y="266959"/>
                </a:cubicBezTo>
                <a:cubicBezTo>
                  <a:pt x="252989" y="272058"/>
                  <a:pt x="265690" y="279873"/>
                  <a:pt x="279839" y="283138"/>
                </a:cubicBezTo>
                <a:cubicBezTo>
                  <a:pt x="301022" y="288026"/>
                  <a:pt x="322982" y="288531"/>
                  <a:pt x="344554" y="291227"/>
                </a:cubicBezTo>
                <a:cubicBezTo>
                  <a:pt x="799504" y="281548"/>
                  <a:pt x="688431" y="406235"/>
                  <a:pt x="732843" y="250779"/>
                </a:cubicBezTo>
                <a:cubicBezTo>
                  <a:pt x="735185" y="242580"/>
                  <a:pt x="738236" y="234600"/>
                  <a:pt x="740932" y="226510"/>
                </a:cubicBezTo>
                <a:cubicBezTo>
                  <a:pt x="738236" y="202241"/>
                  <a:pt x="741187" y="176651"/>
                  <a:pt x="732843" y="153703"/>
                </a:cubicBezTo>
                <a:cubicBezTo>
                  <a:pt x="729521" y="144566"/>
                  <a:pt x="716486" y="143175"/>
                  <a:pt x="708575" y="137524"/>
                </a:cubicBezTo>
                <a:cubicBezTo>
                  <a:pt x="697604" y="129687"/>
                  <a:pt x="688004" y="119803"/>
                  <a:pt x="676218" y="113255"/>
                </a:cubicBezTo>
                <a:cubicBezTo>
                  <a:pt x="635193" y="90462"/>
                  <a:pt x="613054" y="94552"/>
                  <a:pt x="562967" y="88986"/>
                </a:cubicBezTo>
                <a:cubicBezTo>
                  <a:pt x="551134" y="89775"/>
                  <a:pt x="446764" y="76497"/>
                  <a:pt x="417358" y="113255"/>
                </a:cubicBezTo>
                <a:cubicBezTo>
                  <a:pt x="412031" y="119914"/>
                  <a:pt x="411965" y="129434"/>
                  <a:pt x="409269" y="137524"/>
                </a:cubicBezTo>
                <a:cubicBezTo>
                  <a:pt x="417358" y="180669"/>
                  <a:pt x="419656" y="225315"/>
                  <a:pt x="433537" y="266959"/>
                </a:cubicBezTo>
                <a:cubicBezTo>
                  <a:pt x="445318" y="302303"/>
                  <a:pt x="504982" y="335041"/>
                  <a:pt x="530609" y="347855"/>
                </a:cubicBezTo>
                <a:cubicBezTo>
                  <a:pt x="546788" y="355945"/>
                  <a:pt x="561985" y="366404"/>
                  <a:pt x="579145" y="372124"/>
                </a:cubicBezTo>
                <a:cubicBezTo>
                  <a:pt x="594705" y="377311"/>
                  <a:pt x="611598" y="376997"/>
                  <a:pt x="627682" y="380214"/>
                </a:cubicBezTo>
                <a:cubicBezTo>
                  <a:pt x="690604" y="392799"/>
                  <a:pt x="633885" y="390208"/>
                  <a:pt x="732843" y="396393"/>
                </a:cubicBezTo>
                <a:cubicBezTo>
                  <a:pt x="794799" y="400266"/>
                  <a:pt x="856880" y="401786"/>
                  <a:pt x="918898" y="404483"/>
                </a:cubicBezTo>
                <a:cubicBezTo>
                  <a:pt x="953952" y="401786"/>
                  <a:pt x="989505" y="402872"/>
                  <a:pt x="1024060" y="396393"/>
                </a:cubicBezTo>
                <a:cubicBezTo>
                  <a:pt x="1033616" y="394601"/>
                  <a:pt x="1040859" y="386438"/>
                  <a:pt x="1048328" y="380214"/>
                </a:cubicBezTo>
                <a:cubicBezTo>
                  <a:pt x="1066578" y="365005"/>
                  <a:pt x="1077207" y="351922"/>
                  <a:pt x="1088775" y="331676"/>
                </a:cubicBezTo>
                <a:cubicBezTo>
                  <a:pt x="1094758" y="321205"/>
                  <a:pt x="1099560" y="310103"/>
                  <a:pt x="1104953" y="299317"/>
                </a:cubicBezTo>
                <a:cubicBezTo>
                  <a:pt x="1099560" y="285834"/>
                  <a:pt x="1098071" y="270025"/>
                  <a:pt x="1088775" y="258869"/>
                </a:cubicBezTo>
                <a:cubicBezTo>
                  <a:pt x="1083316" y="252318"/>
                  <a:pt x="1072706" y="253122"/>
                  <a:pt x="1064507" y="250779"/>
                </a:cubicBezTo>
                <a:cubicBezTo>
                  <a:pt x="1053817" y="247725"/>
                  <a:pt x="1042935" y="245386"/>
                  <a:pt x="1032149" y="242690"/>
                </a:cubicBezTo>
                <a:cubicBezTo>
                  <a:pt x="1006892" y="245847"/>
                  <a:pt x="963561" y="241464"/>
                  <a:pt x="943166" y="266959"/>
                </a:cubicBezTo>
                <a:cubicBezTo>
                  <a:pt x="937839" y="273617"/>
                  <a:pt x="937773" y="283138"/>
                  <a:pt x="935077" y="291227"/>
                </a:cubicBezTo>
                <a:cubicBezTo>
                  <a:pt x="936382" y="305583"/>
                  <a:pt x="933035" y="388653"/>
                  <a:pt x="959345" y="412572"/>
                </a:cubicBezTo>
                <a:cubicBezTo>
                  <a:pt x="980926" y="432192"/>
                  <a:pt x="1009743" y="442437"/>
                  <a:pt x="1032149" y="461110"/>
                </a:cubicBezTo>
                <a:cubicBezTo>
                  <a:pt x="1048328" y="474593"/>
                  <a:pt x="1063432" y="489480"/>
                  <a:pt x="1080685" y="501558"/>
                </a:cubicBezTo>
                <a:cubicBezTo>
                  <a:pt x="1122777" y="531024"/>
                  <a:pt x="1100112" y="507227"/>
                  <a:pt x="1137311" y="525827"/>
                </a:cubicBezTo>
                <a:cubicBezTo>
                  <a:pt x="1158045" y="536195"/>
                  <a:pt x="1186744" y="558485"/>
                  <a:pt x="1210115" y="566276"/>
                </a:cubicBezTo>
                <a:cubicBezTo>
                  <a:pt x="1243843" y="577519"/>
                  <a:pt x="1327916" y="580812"/>
                  <a:pt x="1347634" y="582455"/>
                </a:cubicBezTo>
                <a:cubicBezTo>
                  <a:pt x="1444706" y="579758"/>
                  <a:pt x="1541987" y="581284"/>
                  <a:pt x="1638850" y="574365"/>
                </a:cubicBezTo>
                <a:cubicBezTo>
                  <a:pt x="1666032" y="572423"/>
                  <a:pt x="1690629" y="557777"/>
                  <a:pt x="1711655" y="542007"/>
                </a:cubicBezTo>
                <a:cubicBezTo>
                  <a:pt x="1714706" y="539719"/>
                  <a:pt x="1717048" y="536614"/>
                  <a:pt x="1719744" y="533917"/>
                </a:cubicBezTo>
              </a:path>
            </a:pathLst>
          </a:custGeom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What are good program features for performance prediction? </a:t>
            </a:r>
          </a:p>
          <a:p>
            <a:endParaRPr lang="en-US" dirty="0"/>
          </a:p>
          <a:p>
            <a:r>
              <a:rPr lang="en-US" dirty="0" smtClean="0"/>
              <a:t>How do we model performance with relevant features?</a:t>
            </a:r>
          </a:p>
          <a:p>
            <a:endParaRPr lang="en-US" dirty="0"/>
          </a:p>
          <a:p>
            <a:r>
              <a:rPr lang="en-US" dirty="0" smtClean="0"/>
              <a:t>How do we compute features cheaply? </a:t>
            </a:r>
          </a:p>
          <a:p>
            <a:endParaRPr lang="en-US" dirty="0"/>
          </a:p>
          <a:p>
            <a:r>
              <a:rPr lang="en-US" dirty="0" smtClean="0"/>
              <a:t>How do we automatically generate predictor code?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170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2034397" y="1600201"/>
            <a:ext cx="6728603" cy="4525962"/>
          </a:xfrm>
          <a:prstGeom prst="rect">
            <a:avLst/>
          </a:prstGeom>
          <a:solidFill>
            <a:srgbClr val="EFF1A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0860A8"/>
              </a:solidFill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381000" y="1869212"/>
            <a:ext cx="8294688" cy="2879026"/>
            <a:chOff x="381000" y="1869212"/>
            <a:chExt cx="8294688" cy="2879026"/>
          </a:xfrm>
        </p:grpSpPr>
        <p:cxnSp>
          <p:nvCxnSpPr>
            <p:cNvPr id="15" name="AutoShape 31"/>
            <p:cNvCxnSpPr>
              <a:cxnSpLocks noChangeShapeType="1"/>
              <a:stCxn id="27" idx="3"/>
              <a:endCxn id="11" idx="1"/>
            </p:cNvCxnSpPr>
            <p:nvPr/>
          </p:nvCxnSpPr>
          <p:spPr bwMode="auto">
            <a:xfrm>
              <a:off x="6248400" y="3176519"/>
              <a:ext cx="784225" cy="6350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18" name="Group 17"/>
            <p:cNvGrpSpPr/>
            <p:nvPr/>
          </p:nvGrpSpPr>
          <p:grpSpPr>
            <a:xfrm>
              <a:off x="381000" y="1869212"/>
              <a:ext cx="8294688" cy="2879026"/>
              <a:chOff x="381000" y="1869212"/>
              <a:chExt cx="8294688" cy="2879026"/>
            </a:xfrm>
          </p:grpSpPr>
          <p:sp>
            <p:nvSpPr>
              <p:cNvPr id="6" name="AutoShape 62"/>
              <p:cNvSpPr>
                <a:spLocks noChangeArrowheads="1"/>
              </p:cNvSpPr>
              <p:nvPr/>
            </p:nvSpPr>
            <p:spPr bwMode="auto">
              <a:xfrm>
                <a:off x="7158038" y="4108476"/>
                <a:ext cx="1517650" cy="639762"/>
              </a:xfrm>
              <a:prstGeom prst="roundRect">
                <a:avLst>
                  <a:gd name="adj" fmla="val 16667"/>
                </a:avLst>
              </a:prstGeom>
              <a:solidFill>
                <a:srgbClr val="80008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600" b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7" name="AutoShape 61"/>
              <p:cNvSpPr>
                <a:spLocks noChangeArrowheads="1"/>
              </p:cNvSpPr>
              <p:nvPr/>
            </p:nvSpPr>
            <p:spPr bwMode="auto">
              <a:xfrm>
                <a:off x="579438" y="2054950"/>
                <a:ext cx="1325562" cy="630237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600" b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AutoShape 10"/>
              <p:cNvSpPr>
                <a:spLocks noChangeArrowheads="1"/>
              </p:cNvSpPr>
              <p:nvPr/>
            </p:nvSpPr>
            <p:spPr bwMode="auto">
              <a:xfrm>
                <a:off x="511175" y="1994625"/>
                <a:ext cx="1325563" cy="630237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600" b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9" name="AutoShape 9"/>
              <p:cNvSpPr>
                <a:spLocks noChangeArrowheads="1"/>
              </p:cNvSpPr>
              <p:nvPr/>
            </p:nvSpPr>
            <p:spPr bwMode="auto">
              <a:xfrm>
                <a:off x="446088" y="1927950"/>
                <a:ext cx="1325562" cy="630237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600" b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0" name="AutoShape 7"/>
              <p:cNvSpPr>
                <a:spLocks noChangeArrowheads="1"/>
              </p:cNvSpPr>
              <p:nvPr/>
            </p:nvSpPr>
            <p:spPr bwMode="auto">
              <a:xfrm>
                <a:off x="381000" y="1869212"/>
                <a:ext cx="1325563" cy="630238"/>
              </a:xfrm>
              <a:prstGeom prst="roundRect">
                <a:avLst>
                  <a:gd name="adj" fmla="val 16667"/>
                </a:avLst>
              </a:prstGeom>
              <a:solidFill>
                <a:srgbClr val="92D05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1600" dirty="0" smtClean="0"/>
                  <a:t>Input data</a:t>
                </a:r>
                <a:endParaRPr lang="en-US" sz="1600" b="1" dirty="0" smtClean="0"/>
              </a:p>
            </p:txBody>
          </p:sp>
          <p:sp>
            <p:nvSpPr>
              <p:cNvPr id="11" name="Rectangle 15"/>
              <p:cNvSpPr>
                <a:spLocks noChangeArrowheads="1"/>
              </p:cNvSpPr>
              <p:nvPr/>
            </p:nvSpPr>
            <p:spPr bwMode="auto">
              <a:xfrm>
                <a:off x="7032625" y="2889975"/>
                <a:ext cx="1316038" cy="585787"/>
              </a:xfrm>
              <a:prstGeom prst="rect">
                <a:avLst/>
              </a:prstGeom>
              <a:solidFill>
                <a:srgbClr val="993300"/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Profiler</a:t>
                </a:r>
              </a:p>
            </p:txBody>
          </p:sp>
          <p:sp>
            <p:nvSpPr>
              <p:cNvPr id="12" name="AutoShape 16"/>
              <p:cNvSpPr>
                <a:spLocks noChangeArrowheads="1"/>
              </p:cNvSpPr>
              <p:nvPr/>
            </p:nvSpPr>
            <p:spPr bwMode="auto">
              <a:xfrm>
                <a:off x="7083425" y="4051326"/>
                <a:ext cx="1517650" cy="639762"/>
              </a:xfrm>
              <a:prstGeom prst="roundRect">
                <a:avLst>
                  <a:gd name="adj" fmla="val 16667"/>
                </a:avLst>
              </a:prstGeom>
              <a:solidFill>
                <a:srgbClr val="80008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600" b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3" name="AutoShape 17"/>
              <p:cNvSpPr>
                <a:spLocks noChangeArrowheads="1"/>
              </p:cNvSpPr>
              <p:nvPr/>
            </p:nvSpPr>
            <p:spPr bwMode="auto">
              <a:xfrm>
                <a:off x="7007225" y="3997351"/>
                <a:ext cx="1517650" cy="639762"/>
              </a:xfrm>
              <a:prstGeom prst="roundRect">
                <a:avLst>
                  <a:gd name="adj" fmla="val 16667"/>
                </a:avLst>
              </a:prstGeom>
              <a:solidFill>
                <a:srgbClr val="80008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endParaRPr lang="en-US" sz="1600" b="1" smtClean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4" name="AutoShape 18"/>
              <p:cNvSpPr>
                <a:spLocks noChangeArrowheads="1"/>
              </p:cNvSpPr>
              <p:nvPr/>
            </p:nvSpPr>
            <p:spPr bwMode="auto">
              <a:xfrm>
                <a:off x="6934200" y="3932263"/>
                <a:ext cx="1519238" cy="642938"/>
              </a:xfrm>
              <a:prstGeom prst="roundRect">
                <a:avLst>
                  <a:gd name="adj" fmla="val 16667"/>
                </a:avLst>
              </a:prstGeom>
              <a:solidFill>
                <a:srgbClr val="800080"/>
              </a:solidFill>
              <a:ln w="19050" algn="ctr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 wrap="none" lIns="90000" tIns="46800" rIns="90000" bIns="46800" anchor="ctr"/>
              <a:lstStyle/>
              <a:p>
                <a:pPr algn="ctr" defTabSz="457200">
                  <a:spcBef>
                    <a:spcPts val="800"/>
                  </a:spcBef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US" sz="1600" dirty="0" smtClean="0">
                    <a:solidFill>
                      <a:srgbClr val="FFFFFF"/>
                    </a:solidFill>
                  </a:rPr>
                  <a:t>Feature values,</a:t>
                </a:r>
                <a:br>
                  <a:rPr lang="en-US" sz="1600" dirty="0" smtClean="0">
                    <a:solidFill>
                      <a:srgbClr val="FFFFFF"/>
                    </a:solidFill>
                  </a:rPr>
                </a:br>
                <a:r>
                  <a:rPr lang="en-US" sz="1600" dirty="0" smtClean="0">
                    <a:solidFill>
                      <a:srgbClr val="FFFFFF"/>
                    </a:solidFill>
                  </a:rPr>
                  <a:t> </a:t>
                </a:r>
                <a:r>
                  <a:rPr lang="en-US" sz="1600" dirty="0" err="1" smtClean="0">
                    <a:solidFill>
                      <a:srgbClr val="FFFFFF"/>
                    </a:solidFill>
                  </a:rPr>
                  <a:t>perf</a:t>
                </a:r>
                <a:r>
                  <a:rPr lang="en-US" sz="1600" dirty="0" smtClean="0">
                    <a:solidFill>
                      <a:srgbClr val="FFFFFF"/>
                    </a:solidFill>
                  </a:rPr>
                  <a:t>. metrics</a:t>
                </a:r>
              </a:p>
            </p:txBody>
          </p:sp>
          <p:cxnSp>
            <p:nvCxnSpPr>
              <p:cNvPr id="16" name="AutoShape 32"/>
              <p:cNvCxnSpPr>
                <a:cxnSpLocks noChangeShapeType="1"/>
                <a:stCxn id="11" idx="2"/>
                <a:endCxn id="14" idx="0"/>
              </p:cNvCxnSpPr>
              <p:nvPr/>
            </p:nvCxnSpPr>
            <p:spPr bwMode="auto">
              <a:xfrm>
                <a:off x="7690644" y="3475762"/>
                <a:ext cx="3175" cy="456501"/>
              </a:xfrm>
              <a:prstGeom prst="straightConnector1">
                <a:avLst/>
              </a:prstGeom>
              <a:noFill/>
              <a:ln w="31750">
                <a:solidFill>
                  <a:srgbClr val="4D4D4D"/>
                </a:solidFill>
                <a:round/>
                <a:headEnd/>
                <a:tailEnd type="triangle" w="med" len="med"/>
              </a:ln>
              <a:effectLst/>
            </p:spPr>
          </p:cxnSp>
          <p:cxnSp>
            <p:nvCxnSpPr>
              <p:cNvPr id="17" name="AutoShape 33"/>
              <p:cNvCxnSpPr>
                <a:cxnSpLocks noChangeShapeType="1"/>
                <a:stCxn id="10" idx="3"/>
                <a:endCxn id="11" idx="0"/>
              </p:cNvCxnSpPr>
              <p:nvPr/>
            </p:nvCxnSpPr>
            <p:spPr bwMode="auto">
              <a:xfrm>
                <a:off x="1706563" y="2184331"/>
                <a:ext cx="5984081" cy="705644"/>
              </a:xfrm>
              <a:prstGeom prst="bentConnector2">
                <a:avLst/>
              </a:prstGeom>
              <a:noFill/>
              <a:ln w="31750">
                <a:solidFill>
                  <a:srgbClr val="4D4D4D"/>
                </a:solidFill>
                <a:miter lim="800000"/>
                <a:headEnd/>
                <a:tailEnd type="triangle" w="med" len="med"/>
              </a:ln>
              <a:effectLst/>
            </p:spPr>
          </p:cxnSp>
        </p:grpSp>
      </p:grpSp>
      <p:grpSp>
        <p:nvGrpSpPr>
          <p:cNvPr id="24" name="Group 23"/>
          <p:cNvGrpSpPr/>
          <p:nvPr/>
        </p:nvGrpSpPr>
        <p:grpSpPr>
          <a:xfrm>
            <a:off x="4650420" y="4575201"/>
            <a:ext cx="3698243" cy="1163227"/>
            <a:chOff x="4650420" y="4575201"/>
            <a:chExt cx="3698243" cy="1163227"/>
          </a:xfrm>
        </p:grpSpPr>
        <p:sp>
          <p:nvSpPr>
            <p:cNvPr id="19" name="Rectangle 19"/>
            <p:cNvSpPr>
              <a:spLocks noChangeArrowheads="1"/>
            </p:cNvSpPr>
            <p:nvPr/>
          </p:nvSpPr>
          <p:spPr bwMode="auto">
            <a:xfrm>
              <a:off x="7032625" y="5112475"/>
              <a:ext cx="1316038" cy="585787"/>
            </a:xfrm>
            <a:prstGeom prst="rect">
              <a:avLst/>
            </a:prstGeom>
            <a:solidFill>
              <a:srgbClr val="9933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FFFFFF"/>
                  </a:solidFill>
                </a:rPr>
                <a:t>Model</a:t>
              </a:r>
              <a:br>
                <a:rPr lang="en-US" sz="1600" dirty="0" smtClean="0">
                  <a:solidFill>
                    <a:srgbClr val="FFFFFF"/>
                  </a:solidFill>
                </a:rPr>
              </a:br>
              <a:r>
                <a:rPr lang="en-US" sz="1600" dirty="0" smtClean="0">
                  <a:solidFill>
                    <a:srgbClr val="FFFFFF"/>
                  </a:solidFill>
                </a:rPr>
                <a:t>generator</a:t>
              </a:r>
            </a:p>
          </p:txBody>
        </p:sp>
        <p:sp>
          <p:nvSpPr>
            <p:cNvPr id="20" name="AutoShape 21"/>
            <p:cNvSpPr>
              <a:spLocks noChangeArrowheads="1"/>
            </p:cNvSpPr>
            <p:nvPr/>
          </p:nvSpPr>
          <p:spPr bwMode="auto">
            <a:xfrm>
              <a:off x="4650420" y="5089029"/>
              <a:ext cx="1828800" cy="649399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 defTabSz="457200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FFFFFF"/>
                  </a:solidFill>
                </a:rPr>
                <a:t>Function over</a:t>
              </a:r>
              <a:br>
                <a:rPr lang="en-US" sz="1600" dirty="0" smtClean="0">
                  <a:solidFill>
                    <a:srgbClr val="FFFFFF"/>
                  </a:solidFill>
                </a:rPr>
              </a:br>
              <a:r>
                <a:rPr lang="en-US" sz="1600" dirty="0" smtClean="0">
                  <a:solidFill>
                    <a:srgbClr val="FFFFFF"/>
                  </a:solidFill>
                </a:rPr>
                <a:t>selected features</a:t>
              </a:r>
            </a:p>
          </p:txBody>
        </p:sp>
        <p:cxnSp>
          <p:nvCxnSpPr>
            <p:cNvPr id="21" name="AutoShape 41"/>
            <p:cNvCxnSpPr>
              <a:cxnSpLocks noChangeShapeType="1"/>
              <a:stCxn id="14" idx="2"/>
              <a:endCxn id="19" idx="0"/>
            </p:cNvCxnSpPr>
            <p:nvPr/>
          </p:nvCxnSpPr>
          <p:spPr bwMode="auto">
            <a:xfrm flipH="1">
              <a:off x="7690644" y="4575201"/>
              <a:ext cx="3175" cy="537274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/>
            </a:ln>
            <a:effectLst/>
          </p:spPr>
        </p:cxnSp>
        <p:cxnSp>
          <p:nvCxnSpPr>
            <p:cNvPr id="22" name="AutoShape 43"/>
            <p:cNvCxnSpPr>
              <a:cxnSpLocks noChangeShapeType="1"/>
              <a:stCxn id="19" idx="1"/>
              <a:endCxn id="20" idx="3"/>
            </p:cNvCxnSpPr>
            <p:nvPr/>
          </p:nvCxnSpPr>
          <p:spPr bwMode="auto">
            <a:xfrm flipH="1">
              <a:off x="6479220" y="5405369"/>
              <a:ext cx="553405" cy="8360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3" name="Text Box 49"/>
          <p:cNvSpPr txBox="1">
            <a:spLocks noChangeArrowheads="1"/>
          </p:cNvSpPr>
          <p:nvPr/>
        </p:nvSpPr>
        <p:spPr bwMode="auto">
          <a:xfrm>
            <a:off x="5734556" y="1509452"/>
            <a:ext cx="3028444" cy="46384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algn="ctr" defTabSz="457200">
              <a:spcBef>
                <a:spcPct val="500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400" b="1" dirty="0" smtClean="0">
                <a:solidFill>
                  <a:srgbClr val="0860A8"/>
                </a:solidFill>
              </a:rPr>
              <a:t>Offline component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9438" y="2361393"/>
            <a:ext cx="5668962" cy="1139825"/>
            <a:chOff x="579438" y="2361393"/>
            <a:chExt cx="5668962" cy="1139825"/>
          </a:xfrm>
        </p:grpSpPr>
        <p:sp>
          <p:nvSpPr>
            <p:cNvPr id="25" name="Rectangle 4"/>
            <p:cNvSpPr>
              <a:spLocks noChangeArrowheads="1"/>
            </p:cNvSpPr>
            <p:nvPr/>
          </p:nvSpPr>
          <p:spPr bwMode="auto">
            <a:xfrm>
              <a:off x="2390870" y="2885212"/>
              <a:ext cx="1471613" cy="581025"/>
            </a:xfrm>
            <a:prstGeom prst="rect">
              <a:avLst/>
            </a:prstGeom>
            <a:solidFill>
              <a:srgbClr val="993300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FFFFFF"/>
                  </a:solidFill>
                </a:rPr>
                <a:t>Feature</a:t>
              </a:r>
              <a:br>
                <a:rPr lang="en-US" sz="1600" dirty="0" smtClean="0">
                  <a:solidFill>
                    <a:srgbClr val="FFFFFF"/>
                  </a:solidFill>
                </a:rPr>
              </a:br>
              <a:r>
                <a:rPr lang="en-US" sz="1600" dirty="0" err="1" smtClean="0">
                  <a:solidFill>
                    <a:srgbClr val="FFFFFF"/>
                  </a:solidFill>
                </a:rPr>
                <a:t>instrumentor</a:t>
              </a:r>
              <a:endParaRPr lang="en-US" sz="1600" dirty="0" smtClean="0">
                <a:solidFill>
                  <a:srgbClr val="FFFFFF"/>
                </a:solidFill>
              </a:endParaRPr>
            </a:p>
          </p:txBody>
        </p:sp>
        <p:sp>
          <p:nvSpPr>
            <p:cNvPr id="27" name="AutoShape 6"/>
            <p:cNvSpPr>
              <a:spLocks noChangeArrowheads="1"/>
            </p:cNvSpPr>
            <p:nvPr/>
          </p:nvSpPr>
          <p:spPr bwMode="auto">
            <a:xfrm>
              <a:off x="4824413" y="2851819"/>
              <a:ext cx="1423987" cy="649399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lIns="90000" tIns="46800" rIns="90000" bIns="46800" anchor="ctr">
              <a:spAutoFit/>
            </a:bodyPr>
            <a:lstStyle/>
            <a:p>
              <a:pPr algn="ctr" defTabSz="457200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>
                  <a:solidFill>
                    <a:srgbClr val="FFFFFF"/>
                  </a:solidFill>
                </a:rPr>
                <a:t>I</a:t>
              </a:r>
              <a:r>
                <a:rPr lang="en-US" sz="1600" dirty="0" smtClean="0">
                  <a:solidFill>
                    <a:srgbClr val="FFFFFF"/>
                  </a:solidFill>
                </a:rPr>
                <a:t>nstrumented program</a:t>
              </a:r>
            </a:p>
          </p:txBody>
        </p:sp>
        <p:cxnSp>
          <p:nvCxnSpPr>
            <p:cNvPr id="28" name="AutoShape 8"/>
            <p:cNvCxnSpPr>
              <a:cxnSpLocks noChangeShapeType="1"/>
              <a:stCxn id="25" idx="3"/>
              <a:endCxn id="27" idx="1"/>
            </p:cNvCxnSpPr>
            <p:nvPr/>
          </p:nvCxnSpPr>
          <p:spPr bwMode="auto">
            <a:xfrm>
              <a:off x="3862483" y="3175725"/>
              <a:ext cx="961930" cy="794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29" name="AutoShape 11"/>
            <p:cNvSpPr>
              <a:spLocks noChangeArrowheads="1"/>
            </p:cNvSpPr>
            <p:nvPr/>
          </p:nvSpPr>
          <p:spPr bwMode="auto">
            <a:xfrm>
              <a:off x="2294033" y="2361393"/>
              <a:ext cx="1665287" cy="360362"/>
            </a:xfrm>
            <a:prstGeom prst="roundRect">
              <a:avLst>
                <a:gd name="adj" fmla="val 16667"/>
              </a:avLst>
            </a:prstGeom>
            <a:solidFill>
              <a:srgbClr val="800080"/>
            </a:solidFill>
            <a:ln w="9525" algn="ctr">
              <a:noFill/>
              <a:round/>
              <a:headEnd/>
              <a:tailEnd/>
            </a:ln>
            <a:effectLst/>
          </p:spPr>
          <p:txBody>
            <a:bodyPr wrap="none" lIns="90000" tIns="46800" rIns="90000" bIns="46800" anchor="ctr"/>
            <a:lstStyle/>
            <a:p>
              <a:pPr algn="ctr" defTabSz="457200">
                <a:spcBef>
                  <a:spcPts val="800"/>
                </a:spcBef>
                <a:buClr>
                  <a:srgbClr val="000000"/>
                </a:buClr>
                <a:buSzPct val="100000"/>
                <a:buFont typeface="Times New Roman" pitchFamily="18" charset="0"/>
                <a:buNone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sz="1600" dirty="0" smtClean="0">
                  <a:solidFill>
                    <a:srgbClr val="FFFFFF"/>
                  </a:solidFill>
                </a:rPr>
                <a:t>Feature schemes</a:t>
              </a:r>
              <a:endParaRPr lang="en-US" sz="1400" b="1" dirty="0" smtClean="0">
                <a:solidFill>
                  <a:srgbClr val="FFFFFF"/>
                </a:solidFill>
              </a:endParaRPr>
            </a:p>
          </p:txBody>
        </p:sp>
        <p:cxnSp>
          <p:nvCxnSpPr>
            <p:cNvPr id="30" name="AutoShape 34"/>
            <p:cNvCxnSpPr>
              <a:cxnSpLocks noChangeShapeType="1"/>
              <a:stCxn id="29" idx="2"/>
              <a:endCxn id="25" idx="0"/>
            </p:cNvCxnSpPr>
            <p:nvPr/>
          </p:nvCxnSpPr>
          <p:spPr bwMode="auto">
            <a:xfrm rot="5400000">
              <a:off x="3044949" y="2803483"/>
              <a:ext cx="163457" cy="1588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31" name="AutoShape 8"/>
            <p:cNvCxnSpPr>
              <a:cxnSpLocks noChangeShapeType="1"/>
              <a:endCxn id="25" idx="1"/>
            </p:cNvCxnSpPr>
            <p:nvPr/>
          </p:nvCxnSpPr>
          <p:spPr bwMode="auto">
            <a:xfrm flipV="1">
              <a:off x="1569650" y="3175725"/>
              <a:ext cx="821220" cy="7144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61" name="Rectangle 60"/>
            <p:cNvSpPr/>
            <p:nvPr/>
          </p:nvSpPr>
          <p:spPr>
            <a:xfrm>
              <a:off x="579438" y="2991059"/>
              <a:ext cx="9902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/>
                <a:t>Program</a:t>
              </a:r>
              <a:endParaRPr lang="en-US" b="1" dirty="0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3333105" y="4882278"/>
            <a:ext cx="4357539" cy="1146598"/>
            <a:chOff x="3333105" y="4882278"/>
            <a:chExt cx="4357539" cy="1146598"/>
          </a:xfrm>
        </p:grpSpPr>
        <p:cxnSp>
          <p:nvCxnSpPr>
            <p:cNvPr id="74" name="AutoShape 8"/>
            <p:cNvCxnSpPr>
              <a:cxnSpLocks noChangeShapeType="1"/>
              <a:stCxn id="52" idx="2"/>
            </p:cNvCxnSpPr>
            <p:nvPr/>
          </p:nvCxnSpPr>
          <p:spPr bwMode="auto">
            <a:xfrm>
              <a:off x="3335535" y="4943923"/>
              <a:ext cx="0" cy="1084953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7" name="AutoShape 8"/>
            <p:cNvCxnSpPr>
              <a:cxnSpLocks noChangeShapeType="1"/>
            </p:cNvCxnSpPr>
            <p:nvPr/>
          </p:nvCxnSpPr>
          <p:spPr bwMode="auto">
            <a:xfrm>
              <a:off x="3335535" y="6015845"/>
              <a:ext cx="4355109" cy="0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none" w="med" len="med"/>
            </a:ln>
            <a:effectLst/>
          </p:spPr>
        </p:cxnSp>
        <p:cxnSp>
          <p:nvCxnSpPr>
            <p:cNvPr id="79" name="AutoShape 42"/>
            <p:cNvCxnSpPr>
              <a:cxnSpLocks noChangeShapeType="1"/>
            </p:cNvCxnSpPr>
            <p:nvPr/>
          </p:nvCxnSpPr>
          <p:spPr bwMode="auto">
            <a:xfrm flipV="1">
              <a:off x="7690643" y="5710592"/>
              <a:ext cx="0" cy="318284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sp>
          <p:nvSpPr>
            <p:cNvPr id="81" name="Rectangle 80"/>
            <p:cNvSpPr/>
            <p:nvPr/>
          </p:nvSpPr>
          <p:spPr>
            <a:xfrm>
              <a:off x="3333105" y="4882278"/>
              <a:ext cx="45539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/>
                <a:t>No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517788" y="3501218"/>
            <a:ext cx="5765582" cy="1575483"/>
            <a:chOff x="517788" y="3501218"/>
            <a:chExt cx="5765582" cy="1575483"/>
          </a:xfrm>
        </p:grpSpPr>
        <p:sp>
          <p:nvSpPr>
            <p:cNvPr id="65" name="Rectangle 64"/>
            <p:cNvSpPr/>
            <p:nvPr/>
          </p:nvSpPr>
          <p:spPr>
            <a:xfrm>
              <a:off x="517788" y="4035039"/>
              <a:ext cx="1069524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spcBef>
                  <a:spcPts val="800"/>
                </a:spcBef>
                <a:buClr>
                  <a:srgbClr val="000000"/>
                </a:buClr>
                <a:buSzPct val="100000"/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US" dirty="0" smtClean="0"/>
                <a:t>Predictor</a:t>
              </a:r>
              <a:br>
                <a:rPr lang="en-US" dirty="0" smtClean="0"/>
              </a:br>
              <a:r>
                <a:rPr lang="en-US" dirty="0" smtClean="0"/>
                <a:t>code</a:t>
              </a:r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1569650" y="3501218"/>
              <a:ext cx="4713720" cy="1575483"/>
              <a:chOff x="1569650" y="3501218"/>
              <a:chExt cx="4713720" cy="1575483"/>
            </a:xfrm>
          </p:grpSpPr>
          <p:cxnSp>
            <p:nvCxnSpPr>
              <p:cNvPr id="39" name="AutoShape 34"/>
              <p:cNvCxnSpPr>
                <a:cxnSpLocks noChangeShapeType="1"/>
                <a:stCxn id="27" idx="2"/>
                <a:endCxn id="34" idx="0"/>
              </p:cNvCxnSpPr>
              <p:nvPr/>
            </p:nvCxnSpPr>
            <p:spPr bwMode="auto">
              <a:xfrm>
                <a:off x="5536407" y="3501218"/>
                <a:ext cx="11951" cy="611131"/>
              </a:xfrm>
              <a:prstGeom prst="straightConnector1">
                <a:avLst/>
              </a:prstGeom>
              <a:noFill/>
              <a:ln w="31750">
                <a:solidFill>
                  <a:srgbClr val="4D4D4D"/>
                </a:solidFill>
                <a:round/>
                <a:headEnd/>
                <a:tailEnd type="triangle" w="med" len="med"/>
              </a:ln>
              <a:effectLst/>
            </p:spPr>
          </p:cxnSp>
          <p:grpSp>
            <p:nvGrpSpPr>
              <p:cNvPr id="33" name="Group 32"/>
              <p:cNvGrpSpPr/>
              <p:nvPr/>
            </p:nvGrpSpPr>
            <p:grpSpPr>
              <a:xfrm>
                <a:off x="1569650" y="3849567"/>
                <a:ext cx="4713720" cy="1227134"/>
                <a:chOff x="1569650" y="3849567"/>
                <a:chExt cx="4713720" cy="1227134"/>
              </a:xfrm>
            </p:grpSpPr>
            <p:cxnSp>
              <p:nvCxnSpPr>
                <p:cNvPr id="38" name="AutoShape 42"/>
                <p:cNvCxnSpPr>
                  <a:cxnSpLocks noChangeShapeType="1"/>
                  <a:endCxn id="34" idx="2"/>
                </p:cNvCxnSpPr>
                <p:nvPr/>
              </p:nvCxnSpPr>
              <p:spPr bwMode="auto">
                <a:xfrm flipV="1">
                  <a:off x="5548357" y="4693374"/>
                  <a:ext cx="1" cy="38332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grpSp>
              <p:nvGrpSpPr>
                <p:cNvPr id="26" name="Group 25"/>
                <p:cNvGrpSpPr/>
                <p:nvPr/>
              </p:nvGrpSpPr>
              <p:grpSpPr>
                <a:xfrm>
                  <a:off x="1569650" y="3849567"/>
                  <a:ext cx="4713720" cy="1094356"/>
                  <a:chOff x="1569650" y="3849567"/>
                  <a:chExt cx="4713720" cy="1094356"/>
                </a:xfrm>
              </p:grpSpPr>
              <p:sp>
                <p:nvSpPr>
                  <p:cNvPr id="34" name="Rectangle 20"/>
                  <p:cNvSpPr>
                    <a:spLocks noChangeArrowheads="1"/>
                  </p:cNvSpPr>
                  <p:nvPr/>
                </p:nvSpPr>
                <p:spPr bwMode="auto">
                  <a:xfrm>
                    <a:off x="4813345" y="4112349"/>
                    <a:ext cx="1470025" cy="581025"/>
                  </a:xfrm>
                  <a:prstGeom prst="rect">
                    <a:avLst/>
                  </a:prstGeom>
                  <a:solidFill>
                    <a:srgbClr val="993300"/>
                  </a:solidFill>
                  <a:ln w="9525" algn="ctr">
                    <a:noFill/>
                    <a:miter lim="800000"/>
                    <a:headEnd/>
                    <a:tailEnd/>
                  </a:ln>
                  <a:effectLst/>
                </p:spPr>
                <p:txBody>
                  <a:bodyPr wrap="none" lIns="90000" tIns="46800" rIns="90000" bIns="46800" anchor="ctr"/>
                  <a:lstStyle/>
                  <a:p>
                    <a:pPr algn="ctr" defTabSz="457200">
                      <a:spcBef>
                        <a:spcPts val="800"/>
                      </a:spcBef>
                      <a:buClr>
                        <a:srgbClr val="000000"/>
                      </a:buClr>
                      <a:buSzPct val="100000"/>
                      <a:buFont typeface="Times New Roman" pitchFamily="18" charset="0"/>
                      <a:buNone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 sz="1600" dirty="0" smtClean="0">
                        <a:solidFill>
                          <a:srgbClr val="FFFFFF"/>
                        </a:solidFill>
                      </a:rPr>
                      <a:t>Predictor</a:t>
                    </a:r>
                    <a:br>
                      <a:rPr lang="en-US" sz="1600" dirty="0" smtClean="0">
                        <a:solidFill>
                          <a:srgbClr val="FFFFFF"/>
                        </a:solidFill>
                      </a:rPr>
                    </a:br>
                    <a:r>
                      <a:rPr lang="en-US" sz="1600" dirty="0" smtClean="0">
                        <a:solidFill>
                          <a:srgbClr val="FFFFFF"/>
                        </a:solidFill>
                      </a:rPr>
                      <a:t>code generator</a:t>
                    </a:r>
                  </a:p>
                </p:txBody>
              </p:sp>
              <p:sp>
                <p:nvSpPr>
                  <p:cNvPr id="52" name="Decision 51"/>
                  <p:cNvSpPr/>
                  <p:nvPr/>
                </p:nvSpPr>
                <p:spPr>
                  <a:xfrm>
                    <a:off x="2294033" y="3849567"/>
                    <a:ext cx="2083004" cy="1094356"/>
                  </a:xfrm>
                  <a:prstGeom prst="flowChartDecision">
                    <a:avLst/>
                  </a:prstGeom>
                  <a:solidFill>
                    <a:schemeClr val="tx2">
                      <a:lumMod val="60000"/>
                      <a:lumOff val="40000"/>
                      <a:alpha val="67000"/>
                    </a:schemeClr>
                  </a:solidFill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>
                      <a:spcBef>
                        <a:spcPts val="800"/>
                      </a:spcBef>
                      <a:buClr>
                        <a:srgbClr val="000000"/>
                      </a:buClr>
                      <a:buSzPct val="10000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 dirty="0" smtClean="0">
                        <a:solidFill>
                          <a:srgbClr val="FFFFFF"/>
                        </a:solidFill>
                      </a:rPr>
                      <a:t>Predictor exe time &lt;= TH</a:t>
                    </a:r>
                    <a:endParaRPr lang="en-US" dirty="0">
                      <a:solidFill>
                        <a:srgbClr val="FFFFFF"/>
                      </a:solidFill>
                    </a:endParaRPr>
                  </a:p>
                </p:txBody>
              </p:sp>
              <p:cxnSp>
                <p:nvCxnSpPr>
                  <p:cNvPr id="53" name="AutoShape 43"/>
                  <p:cNvCxnSpPr>
                    <a:cxnSpLocks noChangeShapeType="1"/>
                    <a:stCxn id="34" idx="1"/>
                    <a:endCxn id="52" idx="3"/>
                  </p:cNvCxnSpPr>
                  <p:nvPr/>
                </p:nvCxnSpPr>
                <p:spPr bwMode="auto">
                  <a:xfrm flipH="1" flipV="1">
                    <a:off x="4377037" y="4396745"/>
                    <a:ext cx="436308" cy="6117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cxnSp>
                <p:nvCxnSpPr>
                  <p:cNvPr id="56" name="AutoShape 43"/>
                  <p:cNvCxnSpPr>
                    <a:cxnSpLocks noChangeShapeType="1"/>
                    <a:stCxn id="52" idx="1"/>
                  </p:cNvCxnSpPr>
                  <p:nvPr/>
                </p:nvCxnSpPr>
                <p:spPr bwMode="auto">
                  <a:xfrm flipH="1" flipV="1">
                    <a:off x="1569650" y="4390628"/>
                    <a:ext cx="724383" cy="6117"/>
                  </a:xfrm>
                  <a:prstGeom prst="straightConnector1">
                    <a:avLst/>
                  </a:prstGeom>
                  <a:noFill/>
                  <a:ln w="31750">
                    <a:solidFill>
                      <a:srgbClr val="4D4D4D"/>
                    </a:solidFill>
                    <a:round/>
                    <a:headEnd/>
                    <a:tailEnd type="triangle" w="med" len="med"/>
                  </a:ln>
                  <a:effectLst/>
                </p:spPr>
              </p:cxnSp>
              <p:sp>
                <p:nvSpPr>
                  <p:cNvPr id="82" name="Rectangle 81"/>
                  <p:cNvSpPr/>
                  <p:nvPr/>
                </p:nvSpPr>
                <p:spPr>
                  <a:xfrm>
                    <a:off x="2041400" y="4456837"/>
                    <a:ext cx="50526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>
                      <a:spcBef>
                        <a:spcPts val="800"/>
                      </a:spcBef>
                      <a:buClr>
                        <a:srgbClr val="000000"/>
                      </a:buClr>
                      <a:buSzPct val="100000"/>
                      <a:tabLst>
                        <a:tab pos="0" algn="l"/>
                        <a:tab pos="457200" algn="l"/>
                        <a:tab pos="914400" algn="l"/>
                        <a:tab pos="1371600" algn="l"/>
                        <a:tab pos="1828800" algn="l"/>
                        <a:tab pos="2286000" algn="l"/>
                        <a:tab pos="2743200" algn="l"/>
                        <a:tab pos="3200400" algn="l"/>
                        <a:tab pos="3657600" algn="l"/>
                        <a:tab pos="4114800" algn="l"/>
                        <a:tab pos="4572000" algn="l"/>
                        <a:tab pos="5029200" algn="l"/>
                        <a:tab pos="5486400" algn="l"/>
                        <a:tab pos="5943600" algn="l"/>
                        <a:tab pos="6400800" algn="l"/>
                        <a:tab pos="6858000" algn="l"/>
                        <a:tab pos="7315200" algn="l"/>
                        <a:tab pos="7772400" algn="l"/>
                        <a:tab pos="8229600" algn="l"/>
                        <a:tab pos="8686800" algn="l"/>
                        <a:tab pos="9144000" algn="l"/>
                      </a:tabLst>
                    </a:pPr>
                    <a:r>
                      <a:rPr lang="en-US" dirty="0" smtClean="0"/>
                      <a:t>Yes</a:t>
                    </a:r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17343125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2034397" y="1600201"/>
            <a:ext cx="6728603" cy="4525962"/>
          </a:xfrm>
          <a:prstGeom prst="rect">
            <a:avLst/>
          </a:prstGeom>
          <a:solidFill>
            <a:srgbClr val="EFF1A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0860A8"/>
              </a:solidFill>
            </a:endParaRPr>
          </a:p>
        </p:txBody>
      </p:sp>
      <p:cxnSp>
        <p:nvCxnSpPr>
          <p:cNvPr id="15" name="AutoShape 31"/>
          <p:cNvCxnSpPr>
            <a:cxnSpLocks noChangeShapeType="1"/>
            <a:stCxn id="27" idx="3"/>
            <a:endCxn id="11" idx="1"/>
          </p:cNvCxnSpPr>
          <p:nvPr/>
        </p:nvCxnSpPr>
        <p:spPr bwMode="auto">
          <a:xfrm>
            <a:off x="6248400" y="3176519"/>
            <a:ext cx="784225" cy="635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62"/>
          <p:cNvSpPr>
            <a:spLocks noChangeArrowheads="1"/>
          </p:cNvSpPr>
          <p:nvPr/>
        </p:nvSpPr>
        <p:spPr bwMode="auto">
          <a:xfrm>
            <a:off x="7158038" y="410847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" name="AutoShape 61"/>
          <p:cNvSpPr>
            <a:spLocks noChangeArrowheads="1"/>
          </p:cNvSpPr>
          <p:nvPr/>
        </p:nvSpPr>
        <p:spPr bwMode="auto">
          <a:xfrm>
            <a:off x="579438" y="1579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11175" y="1519425"/>
            <a:ext cx="1325563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6088" y="1452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1394012"/>
            <a:ext cx="1325563" cy="6302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/>
              <a:t>Input data</a:t>
            </a:r>
            <a:endParaRPr lang="en-US" sz="1600" b="1" dirty="0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032625" y="28899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Profiler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7083425" y="405132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7007225" y="3997351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934200" y="3932263"/>
            <a:ext cx="1519238" cy="642938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values,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perf</a:t>
            </a:r>
            <a:r>
              <a:rPr lang="en-US" sz="1600" dirty="0" smtClean="0">
                <a:solidFill>
                  <a:srgbClr val="FFFFFF"/>
                </a:solidFill>
              </a:rPr>
              <a:t>. metrics</a:t>
            </a:r>
          </a:p>
        </p:txBody>
      </p:sp>
      <p:cxnSp>
        <p:nvCxnSpPr>
          <p:cNvPr id="16" name="AutoShape 32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7690644" y="3475762"/>
            <a:ext cx="3175" cy="456501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33"/>
          <p:cNvCxnSpPr>
            <a:cxnSpLocks noChangeShapeType="1"/>
            <a:stCxn id="10" idx="3"/>
            <a:endCxn id="11" idx="0"/>
          </p:cNvCxnSpPr>
          <p:nvPr/>
        </p:nvCxnSpPr>
        <p:spPr bwMode="auto">
          <a:xfrm>
            <a:off x="1706563" y="1709131"/>
            <a:ext cx="5984081" cy="1180844"/>
          </a:xfrm>
          <a:prstGeom prst="bentConnector2">
            <a:avLst/>
          </a:prstGeom>
          <a:noFill/>
          <a:ln w="31750">
            <a:solidFill>
              <a:srgbClr val="4D4D4D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032625" y="51124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Model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generator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650420" y="5089029"/>
            <a:ext cx="1828800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Function over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selected features</a:t>
            </a:r>
          </a:p>
        </p:txBody>
      </p:sp>
      <p:cxnSp>
        <p:nvCxnSpPr>
          <p:cNvPr id="21" name="AutoShape 41"/>
          <p:cNvCxnSpPr>
            <a:cxnSpLocks noChangeShapeType="1"/>
            <a:stCxn id="14" idx="2"/>
            <a:endCxn id="19" idx="0"/>
          </p:cNvCxnSpPr>
          <p:nvPr/>
        </p:nvCxnSpPr>
        <p:spPr bwMode="auto">
          <a:xfrm flipH="1">
            <a:off x="7690644" y="4575201"/>
            <a:ext cx="3175" cy="53727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/>
          </a:ln>
          <a:effectLst/>
        </p:spPr>
      </p:cxnSp>
      <p:cxnSp>
        <p:nvCxnSpPr>
          <p:cNvPr id="22" name="AutoShape 43"/>
          <p:cNvCxnSpPr>
            <a:cxnSpLocks noChangeShapeType="1"/>
            <a:stCxn id="19" idx="1"/>
            <a:endCxn id="20" idx="3"/>
          </p:cNvCxnSpPr>
          <p:nvPr/>
        </p:nvCxnSpPr>
        <p:spPr bwMode="auto">
          <a:xfrm flipH="1">
            <a:off x="6479220" y="5405369"/>
            <a:ext cx="553405" cy="836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390870" y="2885212"/>
            <a:ext cx="1471613" cy="581025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err="1" smtClean="0">
                <a:solidFill>
                  <a:srgbClr val="FFFFFF"/>
                </a:solidFill>
              </a:rPr>
              <a:t>instrumentor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824413" y="2851819"/>
            <a:ext cx="1423987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nstrumented program</a:t>
            </a:r>
          </a:p>
        </p:txBody>
      </p:sp>
      <p:cxnSp>
        <p:nvCxnSpPr>
          <p:cNvPr id="28" name="AutoShape 8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3862483" y="3175725"/>
            <a:ext cx="961930" cy="79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2294033" y="2361393"/>
            <a:ext cx="1665287" cy="3603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schemes</a:t>
            </a:r>
            <a:endParaRPr lang="en-US" sz="1400" b="1" dirty="0" smtClean="0">
              <a:solidFill>
                <a:srgbClr val="FFFFFF"/>
              </a:solidFill>
            </a:endParaRPr>
          </a:p>
        </p:txBody>
      </p:sp>
      <p:cxnSp>
        <p:nvCxnSpPr>
          <p:cNvPr id="30" name="AutoShape 34"/>
          <p:cNvCxnSpPr>
            <a:cxnSpLocks noChangeShapeType="1"/>
            <a:stCxn id="29" idx="2"/>
            <a:endCxn id="25" idx="0"/>
          </p:cNvCxnSpPr>
          <p:nvPr/>
        </p:nvCxnSpPr>
        <p:spPr bwMode="auto">
          <a:xfrm rot="5400000">
            <a:off x="3044949" y="2803483"/>
            <a:ext cx="163457" cy="1588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8"/>
          <p:cNvCxnSpPr>
            <a:cxnSpLocks noChangeShapeType="1"/>
            <a:endCxn id="25" idx="1"/>
          </p:cNvCxnSpPr>
          <p:nvPr/>
        </p:nvCxnSpPr>
        <p:spPr bwMode="auto">
          <a:xfrm flipV="1">
            <a:off x="1569650" y="3175725"/>
            <a:ext cx="821220" cy="714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579438" y="2991059"/>
            <a:ext cx="99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Program</a:t>
            </a:r>
            <a:endParaRPr lang="en-US" b="1" dirty="0"/>
          </a:p>
        </p:txBody>
      </p:sp>
      <p:cxnSp>
        <p:nvCxnSpPr>
          <p:cNvPr id="74" name="AutoShape 8"/>
          <p:cNvCxnSpPr>
            <a:cxnSpLocks noChangeShapeType="1"/>
            <a:stCxn id="52" idx="2"/>
          </p:cNvCxnSpPr>
          <p:nvPr/>
        </p:nvCxnSpPr>
        <p:spPr bwMode="auto">
          <a:xfrm>
            <a:off x="3335535" y="4943923"/>
            <a:ext cx="0" cy="1084953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7" name="AutoShape 8"/>
          <p:cNvCxnSpPr>
            <a:cxnSpLocks noChangeShapeType="1"/>
          </p:cNvCxnSpPr>
          <p:nvPr/>
        </p:nvCxnSpPr>
        <p:spPr bwMode="auto">
          <a:xfrm>
            <a:off x="3335535" y="6015845"/>
            <a:ext cx="4355109" cy="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 flipV="1">
            <a:off x="7690643" y="5710592"/>
            <a:ext cx="0" cy="31828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333105" y="4882278"/>
            <a:ext cx="4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No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7788" y="4035039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Predictor</a:t>
            </a:r>
            <a:br>
              <a:rPr lang="en-US" dirty="0" smtClean="0"/>
            </a:br>
            <a:r>
              <a:rPr lang="en-US" dirty="0" smtClean="0"/>
              <a:t>code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569650" y="3501218"/>
            <a:ext cx="4713720" cy="1575483"/>
            <a:chOff x="1569650" y="3501218"/>
            <a:chExt cx="4713720" cy="1575483"/>
          </a:xfrm>
        </p:grpSpPr>
        <p:cxnSp>
          <p:nvCxnSpPr>
            <p:cNvPr id="39" name="AutoShape 34"/>
            <p:cNvCxnSpPr>
              <a:cxnSpLocks noChangeShapeType="1"/>
              <a:stCxn id="27" idx="2"/>
              <a:endCxn id="34" idx="0"/>
            </p:cNvCxnSpPr>
            <p:nvPr/>
          </p:nvCxnSpPr>
          <p:spPr bwMode="auto">
            <a:xfrm>
              <a:off x="5536407" y="3501218"/>
              <a:ext cx="11951" cy="611131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1569650" y="3849567"/>
              <a:ext cx="4713720" cy="1227134"/>
              <a:chOff x="1569650" y="3849567"/>
              <a:chExt cx="4713720" cy="1227134"/>
            </a:xfrm>
          </p:grpSpPr>
          <p:cxnSp>
            <p:nvCxnSpPr>
              <p:cNvPr id="38" name="AutoShape 42"/>
              <p:cNvCxnSpPr>
                <a:cxnSpLocks noChangeShapeType="1"/>
                <a:endCxn id="34" idx="2"/>
              </p:cNvCxnSpPr>
              <p:nvPr/>
            </p:nvCxnSpPr>
            <p:spPr bwMode="auto">
              <a:xfrm flipV="1">
                <a:off x="5548357" y="4693374"/>
                <a:ext cx="1" cy="383327"/>
              </a:xfrm>
              <a:prstGeom prst="straightConnector1">
                <a:avLst/>
              </a:prstGeom>
              <a:noFill/>
              <a:ln w="31750">
                <a:solidFill>
                  <a:srgbClr val="4D4D4D"/>
                </a:solidFill>
                <a:round/>
                <a:headEnd/>
                <a:tailEnd type="triangle" w="med" len="med"/>
              </a:ln>
              <a:effectLst/>
            </p:spPr>
          </p:cxnSp>
          <p:grpSp>
            <p:nvGrpSpPr>
              <p:cNvPr id="26" name="Group 25"/>
              <p:cNvGrpSpPr/>
              <p:nvPr/>
            </p:nvGrpSpPr>
            <p:grpSpPr>
              <a:xfrm>
                <a:off x="1569650" y="3849567"/>
                <a:ext cx="4713720" cy="1094356"/>
                <a:chOff x="1569650" y="3849567"/>
                <a:chExt cx="4713720" cy="1094356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4813345" y="4112349"/>
                  <a:ext cx="1470025" cy="581025"/>
                </a:xfrm>
                <a:prstGeom prst="rect">
                  <a:avLst/>
                </a:prstGeom>
                <a:solidFill>
                  <a:srgbClr val="99330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defTabSz="457200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sz="1600" dirty="0" smtClean="0">
                      <a:solidFill>
                        <a:srgbClr val="FFFFFF"/>
                      </a:solidFill>
                    </a:rPr>
                    <a:t>Predictor</a:t>
                  </a:r>
                  <a:br>
                    <a:rPr lang="en-US" sz="1600" dirty="0" smtClean="0">
                      <a:solidFill>
                        <a:srgbClr val="FFFFFF"/>
                      </a:solidFill>
                    </a:rPr>
                  </a:br>
                  <a:r>
                    <a:rPr lang="en-US" sz="1600" dirty="0" smtClean="0">
                      <a:solidFill>
                        <a:srgbClr val="FFFFFF"/>
                      </a:solidFill>
                    </a:rPr>
                    <a:t>code generator</a:t>
                  </a:r>
                </a:p>
              </p:txBody>
            </p:sp>
            <p:sp>
              <p:nvSpPr>
                <p:cNvPr id="52" name="Decision 51"/>
                <p:cNvSpPr/>
                <p:nvPr/>
              </p:nvSpPr>
              <p:spPr>
                <a:xfrm>
                  <a:off x="2294033" y="3849567"/>
                  <a:ext cx="2083004" cy="1094356"/>
                </a:xfrm>
                <a:prstGeom prst="flowChartDecision">
                  <a:avLst/>
                </a:prstGeom>
                <a:solidFill>
                  <a:schemeClr val="tx2">
                    <a:lumMod val="60000"/>
                    <a:lumOff val="40000"/>
                    <a:alpha val="67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Predictor exe time &lt;= TH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3" name="AutoShape 43"/>
                <p:cNvCxnSpPr>
                  <a:cxnSpLocks noChangeShapeType="1"/>
                  <a:stCxn id="34" idx="1"/>
                  <a:endCxn id="52" idx="3"/>
                </p:cNvCxnSpPr>
                <p:nvPr/>
              </p:nvCxnSpPr>
              <p:spPr bwMode="auto">
                <a:xfrm flipH="1" flipV="1">
                  <a:off x="4377037" y="4396745"/>
                  <a:ext cx="436308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56" name="AutoShape 43"/>
                <p:cNvCxnSpPr>
                  <a:cxnSpLocks noChangeShapeType="1"/>
                  <a:stCxn id="52" idx="1"/>
                </p:cNvCxnSpPr>
                <p:nvPr/>
              </p:nvCxnSpPr>
              <p:spPr bwMode="auto">
                <a:xfrm flipH="1" flipV="1">
                  <a:off x="1569650" y="4390628"/>
                  <a:ext cx="724383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2041400" y="4456837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/>
                    <a:t>Yes</a:t>
                  </a:r>
                </a:p>
              </p:txBody>
            </p:sp>
          </p:grpSp>
        </p:grpSp>
      </p:grpSp>
      <p:sp>
        <p:nvSpPr>
          <p:cNvPr id="40" name="Rectangle 39"/>
          <p:cNvSpPr/>
          <p:nvPr/>
        </p:nvSpPr>
        <p:spPr>
          <a:xfrm>
            <a:off x="579438" y="2289601"/>
            <a:ext cx="6021262" cy="13305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5662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counts</a:t>
            </a:r>
          </a:p>
          <a:p>
            <a:endParaRPr lang="en-US" dirty="0"/>
          </a:p>
          <a:p>
            <a:r>
              <a:rPr lang="en-US" dirty="0" smtClean="0"/>
              <a:t>Loop counts</a:t>
            </a:r>
          </a:p>
          <a:p>
            <a:endParaRPr lang="en-US" dirty="0"/>
          </a:p>
          <a:p>
            <a:r>
              <a:rPr lang="en-US" dirty="0" smtClean="0"/>
              <a:t>Method call counts</a:t>
            </a:r>
          </a:p>
          <a:p>
            <a:endParaRPr lang="en-US" dirty="0"/>
          </a:p>
          <a:p>
            <a:r>
              <a:rPr lang="en-US" dirty="0" smtClean="0"/>
              <a:t>Variable values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0567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Branch counts</a:t>
            </a:r>
            <a:endParaRPr lang="en-US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568960" y="2501000"/>
            <a:ext cx="339344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original code</a:t>
            </a:r>
          </a:p>
          <a:p>
            <a:r>
              <a:rPr lang="en-US" sz="2000" dirty="0" smtClean="0">
                <a:latin typeface="Consolas"/>
                <a:cs typeface="Consolas"/>
              </a:rPr>
              <a:t>if (flag)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lightweightCompute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 else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heavyCompute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5257800" y="2501000"/>
            <a:ext cx="34290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instrumented code</a:t>
            </a:r>
          </a:p>
          <a:p>
            <a:r>
              <a:rPr lang="en-US" sz="2000" dirty="0" smtClean="0">
                <a:latin typeface="Consolas"/>
                <a:cs typeface="Consolas"/>
              </a:rPr>
              <a:t>if (flag)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++mantis_branch_cnt1;</a:t>
            </a:r>
            <a:b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lightweightCompute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 else {</a:t>
            </a:r>
            <a:br>
              <a:rPr lang="en-US" sz="2000" dirty="0" smtClean="0">
                <a:latin typeface="Consolas"/>
                <a:cs typeface="Consolas"/>
              </a:rPr>
            </a:br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++mantis_branch_cnt2;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err="1" smtClean="0">
                <a:latin typeface="Consolas"/>
                <a:cs typeface="Consolas"/>
              </a:rPr>
              <a:t>heavyCompute</a:t>
            </a:r>
            <a:r>
              <a:rPr lang="en-US" sz="2000" dirty="0" smtClean="0">
                <a:latin typeface="Consolas"/>
                <a:cs typeface="Consolas"/>
              </a:rPr>
              <a:t>();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6" name="Right Arrow 5"/>
          <p:cNvSpPr/>
          <p:nvPr/>
        </p:nvSpPr>
        <p:spPr>
          <a:xfrm>
            <a:off x="3962400" y="3415400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66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Loop counts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1578" y="2633008"/>
            <a:ext cx="340082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original code</a:t>
            </a:r>
          </a:p>
          <a:p>
            <a:r>
              <a:rPr lang="en-US" sz="2000" dirty="0" smtClean="0">
                <a:latin typeface="Consolas"/>
                <a:cs typeface="Consolas"/>
              </a:rPr>
              <a:t>while(line=</a:t>
            </a:r>
            <a:r>
              <a:rPr lang="en-US" sz="2000" dirty="0" err="1" smtClean="0">
                <a:latin typeface="Consolas"/>
                <a:cs typeface="Consolas"/>
              </a:rPr>
              <a:t>readLine</a:t>
            </a:r>
            <a:r>
              <a:rPr lang="en-US" sz="2000" dirty="0" smtClean="0">
                <a:latin typeface="Consolas"/>
                <a:cs typeface="Consolas"/>
              </a:rPr>
              <a:t>())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search(line);  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57800" y="2633008"/>
            <a:ext cx="332138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instrumented code</a:t>
            </a:r>
          </a:p>
          <a:p>
            <a:r>
              <a:rPr lang="en-US" sz="2000" dirty="0" smtClean="0">
                <a:latin typeface="Consolas"/>
                <a:cs typeface="Consolas"/>
              </a:rPr>
              <a:t>while(line=</a:t>
            </a:r>
            <a:r>
              <a:rPr lang="en-US" sz="2000" dirty="0" err="1" smtClean="0">
                <a:latin typeface="Consolas"/>
                <a:cs typeface="Consolas"/>
              </a:rPr>
              <a:t>readLine</a:t>
            </a:r>
            <a:r>
              <a:rPr lang="en-US" sz="2000" dirty="0" smtClean="0">
                <a:latin typeface="Consolas"/>
                <a:cs typeface="Consolas"/>
              </a:rPr>
              <a:t>()) 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++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mantis_loop_cnt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search(line);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962400" y="3547408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090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Method call counts</a:t>
            </a:r>
            <a:endParaRPr lang="en-US" dirty="0"/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561578" y="2633008"/>
            <a:ext cx="3400822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original code</a:t>
            </a:r>
          </a:p>
          <a:p>
            <a:r>
              <a:rPr lang="en-US" sz="2000" dirty="0" smtClean="0">
                <a:latin typeface="Consolas"/>
                <a:cs typeface="Consolas"/>
              </a:rPr>
              <a:t>process(String </a:t>
            </a:r>
            <a:r>
              <a:rPr lang="en-US" sz="2000" dirty="0" err="1" smtClean="0">
                <a:latin typeface="Consolas"/>
                <a:cs typeface="Consolas"/>
              </a:rPr>
              <a:t>arg</a:t>
            </a:r>
            <a:r>
              <a:rPr lang="en-US" sz="2000" dirty="0" smtClean="0">
                <a:latin typeface="Consolas"/>
                <a:cs typeface="Consolas"/>
              </a:rPr>
              <a:t>) </a:t>
            </a:r>
          </a:p>
          <a:p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sz="2000" dirty="0">
                <a:latin typeface="Consolas"/>
                <a:cs typeface="Consolas"/>
              </a:rPr>
              <a:t> </a:t>
            </a:r>
            <a:r>
              <a:rPr lang="en-US" sz="2000" dirty="0" smtClean="0">
                <a:latin typeface="Consolas"/>
                <a:cs typeface="Consolas"/>
              </a:rPr>
              <a:t> ...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5257800" y="2633008"/>
            <a:ext cx="332138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latin typeface="Consolas"/>
                <a:cs typeface="Consolas"/>
              </a:rPr>
              <a:t>// instrumented code</a:t>
            </a:r>
          </a:p>
          <a:p>
            <a:r>
              <a:rPr lang="en-US" sz="2000" dirty="0" smtClean="0">
                <a:latin typeface="Consolas"/>
                <a:cs typeface="Consolas"/>
              </a:rPr>
              <a:t>process(String </a:t>
            </a:r>
            <a:r>
              <a:rPr lang="en-US" sz="2000" dirty="0" err="1" smtClean="0">
                <a:latin typeface="Consolas"/>
                <a:cs typeface="Consolas"/>
              </a:rPr>
              <a:t>arg</a:t>
            </a:r>
            <a:r>
              <a:rPr lang="en-US" sz="2000" dirty="0" smtClean="0">
                <a:latin typeface="Consolas"/>
                <a:cs typeface="Consolas"/>
              </a:rPr>
              <a:t>)</a:t>
            </a:r>
          </a:p>
          <a:p>
            <a:r>
              <a:rPr lang="en-US" sz="2000" dirty="0" smtClean="0">
                <a:latin typeface="Consolas"/>
                <a:cs typeface="Consolas"/>
              </a:rPr>
              <a:t>{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++</a:t>
            </a:r>
            <a:r>
              <a:rPr lang="en-US" sz="2000" dirty="0" err="1" smtClean="0">
                <a:solidFill>
                  <a:srgbClr val="FF0000"/>
                </a:solidFill>
                <a:latin typeface="Consolas"/>
                <a:cs typeface="Consolas"/>
              </a:rPr>
              <a:t>mantis_method_cnt</a:t>
            </a:r>
            <a:r>
              <a:rPr lang="en-US" sz="20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</a:p>
          <a:p>
            <a:r>
              <a:rPr lang="en-US" sz="2000" dirty="0" smtClean="0">
                <a:latin typeface="Consolas"/>
                <a:cs typeface="Consolas"/>
              </a:rPr>
              <a:t>  ...</a:t>
            </a:r>
          </a:p>
          <a:p>
            <a:r>
              <a:rPr lang="en-US" sz="2000" dirty="0" smtClean="0">
                <a:latin typeface="Consolas"/>
                <a:cs typeface="Consolas"/>
              </a:rPr>
              <a:t>}</a:t>
            </a:r>
          </a:p>
        </p:txBody>
      </p:sp>
      <p:sp>
        <p:nvSpPr>
          <p:cNvPr id="9" name="Right Arrow 8"/>
          <p:cNvSpPr/>
          <p:nvPr/>
        </p:nvSpPr>
        <p:spPr>
          <a:xfrm>
            <a:off x="3962400" y="3547408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23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Feature instrumentation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Variable values</a:t>
            </a:r>
            <a:endParaRPr lang="en-US" dirty="0"/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838200" y="2567288"/>
            <a:ext cx="312420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// original code</a:t>
            </a:r>
          </a:p>
          <a:p>
            <a:r>
              <a:rPr lang="en-US" sz="2200" dirty="0" smtClean="0">
                <a:latin typeface="Consolas"/>
                <a:cs typeface="Consolas"/>
              </a:rPr>
              <a:t>n=preprocess();</a:t>
            </a:r>
            <a:br>
              <a:rPr lang="en-US" sz="2200" dirty="0" smtClean="0">
                <a:latin typeface="Consolas"/>
                <a:cs typeface="Consolas"/>
              </a:rPr>
            </a:br>
            <a:r>
              <a:rPr lang="en-US" sz="2200" dirty="0" smtClean="0">
                <a:latin typeface="Consolas"/>
                <a:cs typeface="Consolas"/>
              </a:rPr>
              <a:t>compute(n);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5257800" y="2567288"/>
            <a:ext cx="3581400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200" dirty="0" smtClean="0">
                <a:latin typeface="Consolas"/>
                <a:cs typeface="Consolas"/>
              </a:rPr>
              <a:t>// instrumented code</a:t>
            </a:r>
          </a:p>
          <a:p>
            <a:r>
              <a:rPr lang="en-US" sz="2200" dirty="0" smtClean="0">
                <a:latin typeface="Consolas"/>
                <a:cs typeface="Consolas"/>
              </a:rPr>
              <a:t>n=preprocess();</a:t>
            </a:r>
            <a:br>
              <a:rPr lang="en-US" sz="2200" dirty="0" smtClean="0">
                <a:latin typeface="Consolas"/>
                <a:cs typeface="Consolas"/>
              </a:rPr>
            </a:br>
            <a:r>
              <a:rPr lang="en-US" sz="2200" dirty="0" err="1" smtClean="0">
                <a:solidFill>
                  <a:srgbClr val="FF0000"/>
                </a:solidFill>
                <a:latin typeface="Consolas"/>
                <a:cs typeface="Consolas"/>
              </a:rPr>
              <a:t>mantis_n_sum</a:t>
            </a: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 += n;</a:t>
            </a:r>
            <a:b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++</a:t>
            </a:r>
            <a:r>
              <a:rPr lang="en-US" sz="2200" dirty="0" err="1" smtClean="0">
                <a:solidFill>
                  <a:srgbClr val="FF0000"/>
                </a:solidFill>
                <a:latin typeface="Consolas"/>
                <a:cs typeface="Consolas"/>
              </a:rPr>
              <a:t>mantis_n_count</a:t>
            </a:r>
            <a: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  <a:t>;</a:t>
            </a:r>
            <a:br>
              <a:rPr lang="en-US" sz="2200" dirty="0" smtClean="0">
                <a:solidFill>
                  <a:srgbClr val="FF0000"/>
                </a:solidFill>
                <a:latin typeface="Consolas"/>
                <a:cs typeface="Consolas"/>
              </a:rPr>
            </a:br>
            <a:r>
              <a:rPr lang="en-US" sz="2200" dirty="0" smtClean="0">
                <a:latin typeface="Consolas"/>
                <a:cs typeface="Consolas"/>
              </a:rPr>
              <a:t>compute(n);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3886200" y="3024488"/>
            <a:ext cx="838200" cy="5334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2661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2034397" y="1600201"/>
            <a:ext cx="6728603" cy="4525962"/>
          </a:xfrm>
          <a:prstGeom prst="rect">
            <a:avLst/>
          </a:prstGeom>
          <a:solidFill>
            <a:srgbClr val="EFF1A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0860A8"/>
              </a:solidFill>
            </a:endParaRPr>
          </a:p>
        </p:txBody>
      </p:sp>
      <p:cxnSp>
        <p:nvCxnSpPr>
          <p:cNvPr id="15" name="AutoShape 31"/>
          <p:cNvCxnSpPr>
            <a:cxnSpLocks noChangeShapeType="1"/>
            <a:stCxn id="27" idx="3"/>
            <a:endCxn id="11" idx="1"/>
          </p:cNvCxnSpPr>
          <p:nvPr/>
        </p:nvCxnSpPr>
        <p:spPr bwMode="auto">
          <a:xfrm>
            <a:off x="6248400" y="3176519"/>
            <a:ext cx="784225" cy="635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62"/>
          <p:cNvSpPr>
            <a:spLocks noChangeArrowheads="1"/>
          </p:cNvSpPr>
          <p:nvPr/>
        </p:nvSpPr>
        <p:spPr bwMode="auto">
          <a:xfrm>
            <a:off x="7158038" y="410847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" name="AutoShape 61"/>
          <p:cNvSpPr>
            <a:spLocks noChangeArrowheads="1"/>
          </p:cNvSpPr>
          <p:nvPr/>
        </p:nvSpPr>
        <p:spPr bwMode="auto">
          <a:xfrm>
            <a:off x="579438" y="1579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11175" y="1519425"/>
            <a:ext cx="1325563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6088" y="1452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1394012"/>
            <a:ext cx="1325563" cy="6302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/>
              <a:t>Input data</a:t>
            </a:r>
            <a:endParaRPr lang="en-US" sz="1600" b="1" dirty="0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032625" y="28899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Profiler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7083425" y="405132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7007225" y="3997351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934200" y="3932263"/>
            <a:ext cx="1519238" cy="642938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values,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perf</a:t>
            </a:r>
            <a:r>
              <a:rPr lang="en-US" sz="1600" dirty="0" smtClean="0">
                <a:solidFill>
                  <a:srgbClr val="FFFFFF"/>
                </a:solidFill>
              </a:rPr>
              <a:t>. metrics</a:t>
            </a:r>
          </a:p>
        </p:txBody>
      </p:sp>
      <p:cxnSp>
        <p:nvCxnSpPr>
          <p:cNvPr id="16" name="AutoShape 32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7690644" y="3475762"/>
            <a:ext cx="3175" cy="456501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33"/>
          <p:cNvCxnSpPr>
            <a:cxnSpLocks noChangeShapeType="1"/>
            <a:stCxn id="10" idx="3"/>
            <a:endCxn id="11" idx="0"/>
          </p:cNvCxnSpPr>
          <p:nvPr/>
        </p:nvCxnSpPr>
        <p:spPr bwMode="auto">
          <a:xfrm>
            <a:off x="1706563" y="1709131"/>
            <a:ext cx="5984081" cy="1180844"/>
          </a:xfrm>
          <a:prstGeom prst="bentConnector2">
            <a:avLst/>
          </a:prstGeom>
          <a:noFill/>
          <a:ln w="31750">
            <a:solidFill>
              <a:srgbClr val="4D4D4D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032625" y="51124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Model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generator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650420" y="5089029"/>
            <a:ext cx="1828800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Function over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selected features</a:t>
            </a:r>
          </a:p>
        </p:txBody>
      </p:sp>
      <p:cxnSp>
        <p:nvCxnSpPr>
          <p:cNvPr id="21" name="AutoShape 41"/>
          <p:cNvCxnSpPr>
            <a:cxnSpLocks noChangeShapeType="1"/>
            <a:stCxn id="14" idx="2"/>
            <a:endCxn id="19" idx="0"/>
          </p:cNvCxnSpPr>
          <p:nvPr/>
        </p:nvCxnSpPr>
        <p:spPr bwMode="auto">
          <a:xfrm flipH="1">
            <a:off x="7690644" y="4575201"/>
            <a:ext cx="3175" cy="53727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/>
          </a:ln>
          <a:effectLst/>
        </p:spPr>
      </p:cxnSp>
      <p:cxnSp>
        <p:nvCxnSpPr>
          <p:cNvPr id="22" name="AutoShape 43"/>
          <p:cNvCxnSpPr>
            <a:cxnSpLocks noChangeShapeType="1"/>
            <a:stCxn id="19" idx="1"/>
            <a:endCxn id="20" idx="3"/>
          </p:cNvCxnSpPr>
          <p:nvPr/>
        </p:nvCxnSpPr>
        <p:spPr bwMode="auto">
          <a:xfrm flipH="1">
            <a:off x="6479220" y="5405369"/>
            <a:ext cx="553405" cy="836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390870" y="2885212"/>
            <a:ext cx="1471613" cy="581025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err="1" smtClean="0">
                <a:solidFill>
                  <a:srgbClr val="FFFFFF"/>
                </a:solidFill>
              </a:rPr>
              <a:t>instrumentor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824413" y="2851819"/>
            <a:ext cx="1423987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nstrumented program</a:t>
            </a:r>
          </a:p>
        </p:txBody>
      </p:sp>
      <p:cxnSp>
        <p:nvCxnSpPr>
          <p:cNvPr id="28" name="AutoShape 8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3862483" y="3175725"/>
            <a:ext cx="961930" cy="79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2294033" y="2361393"/>
            <a:ext cx="1665287" cy="3603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schemes</a:t>
            </a:r>
            <a:endParaRPr lang="en-US" sz="1400" b="1" dirty="0" smtClean="0">
              <a:solidFill>
                <a:srgbClr val="FFFFFF"/>
              </a:solidFill>
            </a:endParaRPr>
          </a:p>
        </p:txBody>
      </p:sp>
      <p:cxnSp>
        <p:nvCxnSpPr>
          <p:cNvPr id="30" name="AutoShape 34"/>
          <p:cNvCxnSpPr>
            <a:cxnSpLocks noChangeShapeType="1"/>
            <a:stCxn id="29" idx="2"/>
            <a:endCxn id="25" idx="0"/>
          </p:cNvCxnSpPr>
          <p:nvPr/>
        </p:nvCxnSpPr>
        <p:spPr bwMode="auto">
          <a:xfrm rot="5400000">
            <a:off x="3044949" y="2803483"/>
            <a:ext cx="163457" cy="1588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8"/>
          <p:cNvCxnSpPr>
            <a:cxnSpLocks noChangeShapeType="1"/>
            <a:endCxn id="25" idx="1"/>
          </p:cNvCxnSpPr>
          <p:nvPr/>
        </p:nvCxnSpPr>
        <p:spPr bwMode="auto">
          <a:xfrm flipV="1">
            <a:off x="1569650" y="3175725"/>
            <a:ext cx="821220" cy="714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579438" y="2991059"/>
            <a:ext cx="99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Program</a:t>
            </a:r>
            <a:endParaRPr lang="en-US" b="1" dirty="0"/>
          </a:p>
        </p:txBody>
      </p:sp>
      <p:cxnSp>
        <p:nvCxnSpPr>
          <p:cNvPr id="74" name="AutoShape 8"/>
          <p:cNvCxnSpPr>
            <a:cxnSpLocks noChangeShapeType="1"/>
            <a:stCxn id="52" idx="2"/>
          </p:cNvCxnSpPr>
          <p:nvPr/>
        </p:nvCxnSpPr>
        <p:spPr bwMode="auto">
          <a:xfrm>
            <a:off x="3335535" y="4943923"/>
            <a:ext cx="0" cy="1084953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7" name="AutoShape 8"/>
          <p:cNvCxnSpPr>
            <a:cxnSpLocks noChangeShapeType="1"/>
          </p:cNvCxnSpPr>
          <p:nvPr/>
        </p:nvCxnSpPr>
        <p:spPr bwMode="auto">
          <a:xfrm>
            <a:off x="3335535" y="6015845"/>
            <a:ext cx="4355109" cy="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 flipV="1">
            <a:off x="7690643" y="5710592"/>
            <a:ext cx="0" cy="31828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333105" y="4882278"/>
            <a:ext cx="4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No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7788" y="4035039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Predictor</a:t>
            </a:r>
            <a:br>
              <a:rPr lang="en-US" dirty="0" smtClean="0"/>
            </a:br>
            <a:r>
              <a:rPr lang="en-US" dirty="0" smtClean="0"/>
              <a:t>code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569650" y="3501218"/>
            <a:ext cx="4713720" cy="1575483"/>
            <a:chOff x="1569650" y="3501218"/>
            <a:chExt cx="4713720" cy="1575483"/>
          </a:xfrm>
        </p:grpSpPr>
        <p:cxnSp>
          <p:nvCxnSpPr>
            <p:cNvPr id="39" name="AutoShape 34"/>
            <p:cNvCxnSpPr>
              <a:cxnSpLocks noChangeShapeType="1"/>
              <a:stCxn id="27" idx="2"/>
              <a:endCxn id="34" idx="0"/>
            </p:cNvCxnSpPr>
            <p:nvPr/>
          </p:nvCxnSpPr>
          <p:spPr bwMode="auto">
            <a:xfrm>
              <a:off x="5536407" y="3501218"/>
              <a:ext cx="11951" cy="611131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1569650" y="3849567"/>
              <a:ext cx="4713720" cy="1227134"/>
              <a:chOff x="1569650" y="3849567"/>
              <a:chExt cx="4713720" cy="1227134"/>
            </a:xfrm>
          </p:grpSpPr>
          <p:cxnSp>
            <p:nvCxnSpPr>
              <p:cNvPr id="38" name="AutoShape 42"/>
              <p:cNvCxnSpPr>
                <a:cxnSpLocks noChangeShapeType="1"/>
                <a:endCxn id="34" idx="2"/>
              </p:cNvCxnSpPr>
              <p:nvPr/>
            </p:nvCxnSpPr>
            <p:spPr bwMode="auto">
              <a:xfrm flipV="1">
                <a:off x="5548357" y="4693374"/>
                <a:ext cx="1" cy="383327"/>
              </a:xfrm>
              <a:prstGeom prst="straightConnector1">
                <a:avLst/>
              </a:prstGeom>
              <a:noFill/>
              <a:ln w="31750">
                <a:solidFill>
                  <a:srgbClr val="4D4D4D"/>
                </a:solidFill>
                <a:round/>
                <a:headEnd/>
                <a:tailEnd type="triangle" w="med" len="med"/>
              </a:ln>
              <a:effectLst/>
            </p:spPr>
          </p:cxnSp>
          <p:grpSp>
            <p:nvGrpSpPr>
              <p:cNvPr id="26" name="Group 25"/>
              <p:cNvGrpSpPr/>
              <p:nvPr/>
            </p:nvGrpSpPr>
            <p:grpSpPr>
              <a:xfrm>
                <a:off x="1569650" y="3849567"/>
                <a:ext cx="4713720" cy="1094356"/>
                <a:chOff x="1569650" y="3849567"/>
                <a:chExt cx="4713720" cy="1094356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4813345" y="4112349"/>
                  <a:ext cx="1470025" cy="581025"/>
                </a:xfrm>
                <a:prstGeom prst="rect">
                  <a:avLst/>
                </a:prstGeom>
                <a:solidFill>
                  <a:srgbClr val="99330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defTabSz="457200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sz="1600" dirty="0" smtClean="0">
                      <a:solidFill>
                        <a:srgbClr val="FFFFFF"/>
                      </a:solidFill>
                    </a:rPr>
                    <a:t>Predictor</a:t>
                  </a:r>
                  <a:br>
                    <a:rPr lang="en-US" sz="1600" dirty="0" smtClean="0">
                      <a:solidFill>
                        <a:srgbClr val="FFFFFF"/>
                      </a:solidFill>
                    </a:rPr>
                  </a:br>
                  <a:r>
                    <a:rPr lang="en-US" sz="1600" dirty="0" smtClean="0">
                      <a:solidFill>
                        <a:srgbClr val="FFFFFF"/>
                      </a:solidFill>
                    </a:rPr>
                    <a:t>code generator</a:t>
                  </a:r>
                </a:p>
              </p:txBody>
            </p:sp>
            <p:sp>
              <p:nvSpPr>
                <p:cNvPr id="52" name="Decision 51"/>
                <p:cNvSpPr/>
                <p:nvPr/>
              </p:nvSpPr>
              <p:spPr>
                <a:xfrm>
                  <a:off x="2294033" y="3849567"/>
                  <a:ext cx="2083004" cy="1094356"/>
                </a:xfrm>
                <a:prstGeom prst="flowChartDecision">
                  <a:avLst/>
                </a:prstGeom>
                <a:solidFill>
                  <a:schemeClr val="tx2">
                    <a:lumMod val="60000"/>
                    <a:lumOff val="40000"/>
                    <a:alpha val="67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Predictor exe time &lt;= TH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3" name="AutoShape 43"/>
                <p:cNvCxnSpPr>
                  <a:cxnSpLocks noChangeShapeType="1"/>
                  <a:stCxn id="34" idx="1"/>
                  <a:endCxn id="52" idx="3"/>
                </p:cNvCxnSpPr>
                <p:nvPr/>
              </p:nvCxnSpPr>
              <p:spPr bwMode="auto">
                <a:xfrm flipH="1" flipV="1">
                  <a:off x="4377037" y="4396745"/>
                  <a:ext cx="436308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56" name="AutoShape 43"/>
                <p:cNvCxnSpPr>
                  <a:cxnSpLocks noChangeShapeType="1"/>
                  <a:stCxn id="52" idx="1"/>
                </p:cNvCxnSpPr>
                <p:nvPr/>
              </p:nvCxnSpPr>
              <p:spPr bwMode="auto">
                <a:xfrm flipH="1" flipV="1">
                  <a:off x="1569650" y="4390628"/>
                  <a:ext cx="724383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2041400" y="4456837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/>
                    <a:t>Yes</a:t>
                  </a:r>
                </a:p>
              </p:txBody>
            </p:sp>
          </p:grpSp>
        </p:grpSp>
      </p:grpSp>
      <p:sp>
        <p:nvSpPr>
          <p:cNvPr id="5" name="L-Shape 4"/>
          <p:cNvSpPr/>
          <p:nvPr/>
        </p:nvSpPr>
        <p:spPr>
          <a:xfrm rot="16200000" flipH="1">
            <a:off x="3138174" y="-1698622"/>
            <a:ext cx="2418075" cy="8355329"/>
          </a:xfrm>
          <a:prstGeom prst="corner">
            <a:avLst>
              <a:gd name="adj1" fmla="val 164813"/>
              <a:gd name="adj2" fmla="val 40859"/>
            </a:avLst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8580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Smartphone apps</a:t>
            </a:r>
            <a:endParaRPr lang="en-US" dirty="0"/>
          </a:p>
        </p:txBody>
      </p:sp>
      <p:sp>
        <p:nvSpPr>
          <p:cNvPr id="4812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pic>
        <p:nvPicPr>
          <p:cNvPr id="179201" name="Picture 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514600"/>
            <a:ext cx="146304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2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0" y="2514600"/>
            <a:ext cx="146304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937760" y="2514600"/>
            <a:ext cx="146304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842760" y="2514600"/>
            <a:ext cx="1463040" cy="2194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789980053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2034397" y="1600201"/>
            <a:ext cx="6728603" cy="4525962"/>
          </a:xfrm>
          <a:prstGeom prst="rect">
            <a:avLst/>
          </a:prstGeom>
          <a:solidFill>
            <a:srgbClr val="EFF1A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0860A8"/>
              </a:solidFill>
            </a:endParaRPr>
          </a:p>
        </p:txBody>
      </p:sp>
      <p:cxnSp>
        <p:nvCxnSpPr>
          <p:cNvPr id="15" name="AutoShape 31"/>
          <p:cNvCxnSpPr>
            <a:cxnSpLocks noChangeShapeType="1"/>
            <a:stCxn id="27" idx="3"/>
            <a:endCxn id="11" idx="1"/>
          </p:cNvCxnSpPr>
          <p:nvPr/>
        </p:nvCxnSpPr>
        <p:spPr bwMode="auto">
          <a:xfrm>
            <a:off x="6248400" y="3176519"/>
            <a:ext cx="784225" cy="635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62"/>
          <p:cNvSpPr>
            <a:spLocks noChangeArrowheads="1"/>
          </p:cNvSpPr>
          <p:nvPr/>
        </p:nvSpPr>
        <p:spPr bwMode="auto">
          <a:xfrm>
            <a:off x="7158038" y="410847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" name="AutoShape 61"/>
          <p:cNvSpPr>
            <a:spLocks noChangeArrowheads="1"/>
          </p:cNvSpPr>
          <p:nvPr/>
        </p:nvSpPr>
        <p:spPr bwMode="auto">
          <a:xfrm>
            <a:off x="579438" y="1579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11175" y="1519425"/>
            <a:ext cx="1325563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6088" y="1452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1394012"/>
            <a:ext cx="1325563" cy="6302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/>
              <a:t>Input data</a:t>
            </a:r>
            <a:endParaRPr lang="en-US" sz="1600" b="1" dirty="0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032625" y="28899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Profiler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7083425" y="405132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7007225" y="3997351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934200" y="3932263"/>
            <a:ext cx="1519238" cy="642938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values,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perf</a:t>
            </a:r>
            <a:r>
              <a:rPr lang="en-US" sz="1600" dirty="0" smtClean="0">
                <a:solidFill>
                  <a:srgbClr val="FFFFFF"/>
                </a:solidFill>
              </a:rPr>
              <a:t>. metrics</a:t>
            </a:r>
          </a:p>
        </p:txBody>
      </p:sp>
      <p:cxnSp>
        <p:nvCxnSpPr>
          <p:cNvPr id="16" name="AutoShape 32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7690644" y="3475762"/>
            <a:ext cx="3175" cy="456501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33"/>
          <p:cNvCxnSpPr>
            <a:cxnSpLocks noChangeShapeType="1"/>
            <a:stCxn id="10" idx="3"/>
            <a:endCxn id="11" idx="0"/>
          </p:cNvCxnSpPr>
          <p:nvPr/>
        </p:nvCxnSpPr>
        <p:spPr bwMode="auto">
          <a:xfrm>
            <a:off x="1706563" y="1709131"/>
            <a:ext cx="5984081" cy="1180844"/>
          </a:xfrm>
          <a:prstGeom prst="bentConnector2">
            <a:avLst/>
          </a:prstGeom>
          <a:noFill/>
          <a:ln w="31750">
            <a:solidFill>
              <a:srgbClr val="4D4D4D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032625" y="51124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Model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generator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650420" y="5089029"/>
            <a:ext cx="1828800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Function over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selected features</a:t>
            </a:r>
          </a:p>
        </p:txBody>
      </p:sp>
      <p:cxnSp>
        <p:nvCxnSpPr>
          <p:cNvPr id="21" name="AutoShape 41"/>
          <p:cNvCxnSpPr>
            <a:cxnSpLocks noChangeShapeType="1"/>
            <a:stCxn id="14" idx="2"/>
            <a:endCxn id="19" idx="0"/>
          </p:cNvCxnSpPr>
          <p:nvPr/>
        </p:nvCxnSpPr>
        <p:spPr bwMode="auto">
          <a:xfrm flipH="1">
            <a:off x="7690644" y="4575201"/>
            <a:ext cx="3175" cy="53727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/>
          </a:ln>
          <a:effectLst/>
        </p:spPr>
      </p:cxnSp>
      <p:cxnSp>
        <p:nvCxnSpPr>
          <p:cNvPr id="22" name="AutoShape 43"/>
          <p:cNvCxnSpPr>
            <a:cxnSpLocks noChangeShapeType="1"/>
            <a:stCxn id="19" idx="1"/>
            <a:endCxn id="20" idx="3"/>
          </p:cNvCxnSpPr>
          <p:nvPr/>
        </p:nvCxnSpPr>
        <p:spPr bwMode="auto">
          <a:xfrm flipH="1">
            <a:off x="6479220" y="5405369"/>
            <a:ext cx="553405" cy="836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390870" y="2885212"/>
            <a:ext cx="1471613" cy="581025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err="1" smtClean="0">
                <a:solidFill>
                  <a:srgbClr val="FFFFFF"/>
                </a:solidFill>
              </a:rPr>
              <a:t>instrumentor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824413" y="2851819"/>
            <a:ext cx="1423987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nstrumented program</a:t>
            </a:r>
          </a:p>
        </p:txBody>
      </p:sp>
      <p:cxnSp>
        <p:nvCxnSpPr>
          <p:cNvPr id="28" name="AutoShape 8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3862483" y="3175725"/>
            <a:ext cx="961930" cy="79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2294033" y="2361393"/>
            <a:ext cx="1665287" cy="3603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schemes</a:t>
            </a:r>
            <a:endParaRPr lang="en-US" sz="1400" b="1" dirty="0" smtClean="0">
              <a:solidFill>
                <a:srgbClr val="FFFFFF"/>
              </a:solidFill>
            </a:endParaRPr>
          </a:p>
        </p:txBody>
      </p:sp>
      <p:cxnSp>
        <p:nvCxnSpPr>
          <p:cNvPr id="30" name="AutoShape 34"/>
          <p:cNvCxnSpPr>
            <a:cxnSpLocks noChangeShapeType="1"/>
            <a:stCxn id="29" idx="2"/>
            <a:endCxn id="25" idx="0"/>
          </p:cNvCxnSpPr>
          <p:nvPr/>
        </p:nvCxnSpPr>
        <p:spPr bwMode="auto">
          <a:xfrm rot="5400000">
            <a:off x="3044949" y="2803483"/>
            <a:ext cx="163457" cy="1588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8"/>
          <p:cNvCxnSpPr>
            <a:cxnSpLocks noChangeShapeType="1"/>
            <a:endCxn id="25" idx="1"/>
          </p:cNvCxnSpPr>
          <p:nvPr/>
        </p:nvCxnSpPr>
        <p:spPr bwMode="auto">
          <a:xfrm flipV="1">
            <a:off x="1569650" y="3175725"/>
            <a:ext cx="821220" cy="714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579438" y="2991059"/>
            <a:ext cx="99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Program</a:t>
            </a:r>
            <a:endParaRPr lang="en-US" b="1" dirty="0"/>
          </a:p>
        </p:txBody>
      </p:sp>
      <p:cxnSp>
        <p:nvCxnSpPr>
          <p:cNvPr id="74" name="AutoShape 8"/>
          <p:cNvCxnSpPr>
            <a:cxnSpLocks noChangeShapeType="1"/>
            <a:stCxn id="52" idx="2"/>
          </p:cNvCxnSpPr>
          <p:nvPr/>
        </p:nvCxnSpPr>
        <p:spPr bwMode="auto">
          <a:xfrm>
            <a:off x="3335535" y="4943923"/>
            <a:ext cx="0" cy="1084953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7" name="AutoShape 8"/>
          <p:cNvCxnSpPr>
            <a:cxnSpLocks noChangeShapeType="1"/>
          </p:cNvCxnSpPr>
          <p:nvPr/>
        </p:nvCxnSpPr>
        <p:spPr bwMode="auto">
          <a:xfrm>
            <a:off x="3335535" y="6015845"/>
            <a:ext cx="4355109" cy="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 flipV="1">
            <a:off x="7690643" y="5710592"/>
            <a:ext cx="0" cy="31828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333105" y="4882278"/>
            <a:ext cx="4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No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7788" y="4035039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Predictor</a:t>
            </a:r>
            <a:br>
              <a:rPr lang="en-US" dirty="0" smtClean="0"/>
            </a:br>
            <a:r>
              <a:rPr lang="en-US" dirty="0" smtClean="0"/>
              <a:t>code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569650" y="3501218"/>
            <a:ext cx="4713720" cy="1575483"/>
            <a:chOff x="1569650" y="3501218"/>
            <a:chExt cx="4713720" cy="1575483"/>
          </a:xfrm>
        </p:grpSpPr>
        <p:cxnSp>
          <p:nvCxnSpPr>
            <p:cNvPr id="39" name="AutoShape 34"/>
            <p:cNvCxnSpPr>
              <a:cxnSpLocks noChangeShapeType="1"/>
              <a:stCxn id="27" idx="2"/>
              <a:endCxn id="34" idx="0"/>
            </p:cNvCxnSpPr>
            <p:nvPr/>
          </p:nvCxnSpPr>
          <p:spPr bwMode="auto">
            <a:xfrm>
              <a:off x="5536407" y="3501218"/>
              <a:ext cx="11951" cy="611131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1569650" y="3849567"/>
              <a:ext cx="4713720" cy="1227134"/>
              <a:chOff x="1569650" y="3849567"/>
              <a:chExt cx="4713720" cy="1227134"/>
            </a:xfrm>
          </p:grpSpPr>
          <p:cxnSp>
            <p:nvCxnSpPr>
              <p:cNvPr id="38" name="AutoShape 42"/>
              <p:cNvCxnSpPr>
                <a:cxnSpLocks noChangeShapeType="1"/>
                <a:endCxn id="34" idx="2"/>
              </p:cNvCxnSpPr>
              <p:nvPr/>
            </p:nvCxnSpPr>
            <p:spPr bwMode="auto">
              <a:xfrm flipV="1">
                <a:off x="5548357" y="4693374"/>
                <a:ext cx="1" cy="383327"/>
              </a:xfrm>
              <a:prstGeom prst="straightConnector1">
                <a:avLst/>
              </a:prstGeom>
              <a:noFill/>
              <a:ln w="31750">
                <a:solidFill>
                  <a:srgbClr val="4D4D4D"/>
                </a:solidFill>
                <a:round/>
                <a:headEnd/>
                <a:tailEnd type="triangle" w="med" len="med"/>
              </a:ln>
              <a:effectLst/>
            </p:spPr>
          </p:cxnSp>
          <p:grpSp>
            <p:nvGrpSpPr>
              <p:cNvPr id="26" name="Group 25"/>
              <p:cNvGrpSpPr/>
              <p:nvPr/>
            </p:nvGrpSpPr>
            <p:grpSpPr>
              <a:xfrm>
                <a:off x="1569650" y="3849567"/>
                <a:ext cx="4713720" cy="1094356"/>
                <a:chOff x="1569650" y="3849567"/>
                <a:chExt cx="4713720" cy="1094356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4813345" y="4112349"/>
                  <a:ext cx="1470025" cy="581025"/>
                </a:xfrm>
                <a:prstGeom prst="rect">
                  <a:avLst/>
                </a:prstGeom>
                <a:solidFill>
                  <a:srgbClr val="99330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defTabSz="457200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sz="1600" dirty="0" smtClean="0">
                      <a:solidFill>
                        <a:srgbClr val="FFFFFF"/>
                      </a:solidFill>
                    </a:rPr>
                    <a:t>Predictor</a:t>
                  </a:r>
                  <a:br>
                    <a:rPr lang="en-US" sz="1600" dirty="0" smtClean="0">
                      <a:solidFill>
                        <a:srgbClr val="FFFFFF"/>
                      </a:solidFill>
                    </a:rPr>
                  </a:br>
                  <a:r>
                    <a:rPr lang="en-US" sz="1600" dirty="0" smtClean="0">
                      <a:solidFill>
                        <a:srgbClr val="FFFFFF"/>
                      </a:solidFill>
                    </a:rPr>
                    <a:t>code generator</a:t>
                  </a:r>
                </a:p>
              </p:txBody>
            </p:sp>
            <p:sp>
              <p:nvSpPr>
                <p:cNvPr id="52" name="Decision 51"/>
                <p:cNvSpPr/>
                <p:nvPr/>
              </p:nvSpPr>
              <p:spPr>
                <a:xfrm>
                  <a:off x="2294033" y="3849567"/>
                  <a:ext cx="2083004" cy="1094356"/>
                </a:xfrm>
                <a:prstGeom prst="flowChartDecision">
                  <a:avLst/>
                </a:prstGeom>
                <a:solidFill>
                  <a:schemeClr val="tx2">
                    <a:lumMod val="60000"/>
                    <a:lumOff val="40000"/>
                    <a:alpha val="67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Predictor exe time &lt;= TH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3" name="AutoShape 43"/>
                <p:cNvCxnSpPr>
                  <a:cxnSpLocks noChangeShapeType="1"/>
                  <a:stCxn id="34" idx="1"/>
                  <a:endCxn id="52" idx="3"/>
                </p:cNvCxnSpPr>
                <p:nvPr/>
              </p:nvCxnSpPr>
              <p:spPr bwMode="auto">
                <a:xfrm flipH="1" flipV="1">
                  <a:off x="4377037" y="4396745"/>
                  <a:ext cx="436308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56" name="AutoShape 43"/>
                <p:cNvCxnSpPr>
                  <a:cxnSpLocks noChangeShapeType="1"/>
                  <a:stCxn id="52" idx="1"/>
                </p:cNvCxnSpPr>
                <p:nvPr/>
              </p:nvCxnSpPr>
              <p:spPr bwMode="auto">
                <a:xfrm flipH="1" flipV="1">
                  <a:off x="1569650" y="4390628"/>
                  <a:ext cx="724383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2041400" y="4456837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/>
                    <a:t>Yes</a:t>
                  </a:r>
                </a:p>
              </p:txBody>
            </p:sp>
          </p:grpSp>
        </p:grpSp>
      </p:grpSp>
      <p:sp>
        <p:nvSpPr>
          <p:cNvPr id="5" name="L-Shape 4"/>
          <p:cNvSpPr/>
          <p:nvPr/>
        </p:nvSpPr>
        <p:spPr>
          <a:xfrm rot="16200000">
            <a:off x="5623635" y="2744473"/>
            <a:ext cx="2034273" cy="4244460"/>
          </a:xfrm>
          <a:prstGeom prst="corner">
            <a:avLst>
              <a:gd name="adj1" fmla="val 101211"/>
              <a:gd name="adj2" fmla="val 50000"/>
            </a:avLst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Expect a small set of features to explain performance among lots of features</a:t>
            </a:r>
          </a:p>
          <a:p>
            <a:endParaRPr lang="en-US" dirty="0"/>
          </a:p>
          <a:p>
            <a:r>
              <a:rPr lang="en-US" dirty="0" smtClean="0"/>
              <a:t>SPORE-</a:t>
            </a:r>
            <a:r>
              <a:rPr lang="en-US" dirty="0" err="1" smtClean="0"/>
              <a:t>FoBa</a:t>
            </a:r>
            <a:r>
              <a:rPr lang="en-US" dirty="0" smtClean="0"/>
              <a:t> (Huang et al. 2010)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9764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modeling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 smtClean="0">
                <a:latin typeface="Consolas"/>
                <a:cs typeface="Consolas"/>
              </a:rPr>
              <a:t>SelectedFeatures</a:t>
            </a:r>
            <a:r>
              <a:rPr lang="en-US" sz="2400" dirty="0" smtClean="0">
                <a:latin typeface="Consolas"/>
                <a:cs typeface="Consolas"/>
              </a:rPr>
              <a:t> = </a:t>
            </a:r>
            <a:r>
              <a:rPr lang="en-US" sz="2400" dirty="0" err="1" smtClean="0">
                <a:latin typeface="Consolas"/>
                <a:cs typeface="Consolas"/>
              </a:rPr>
              <a:t>Prune_by_FoBa</a:t>
            </a:r>
            <a:r>
              <a:rPr lang="en-US" sz="2400" dirty="0" smtClean="0">
                <a:latin typeface="Consolas"/>
                <a:cs typeface="Consolas"/>
              </a:rPr>
              <a:t>(Features) </a:t>
            </a:r>
            <a:br>
              <a:rPr lang="en-US" sz="2400" dirty="0" smtClean="0">
                <a:latin typeface="Consolas"/>
                <a:cs typeface="Consolas"/>
              </a:rPr>
            </a:b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// </a:t>
            </a:r>
            <a:r>
              <a:rPr lang="en-US" sz="2400" dirty="0" err="1">
                <a:solidFill>
                  <a:prstClr val="black"/>
                </a:solidFill>
                <a:latin typeface="Consolas"/>
                <a:cs typeface="Consolas"/>
              </a:rPr>
              <a:t>FoBa</a:t>
            </a:r>
            <a:r>
              <a:rPr lang="en-US" sz="2400" dirty="0">
                <a:solidFill>
                  <a:prstClr val="black"/>
                </a:solidFill>
                <a:latin typeface="Consolas"/>
                <a:cs typeface="Consolas"/>
              </a:rPr>
              <a:t> (Zhang 2008)</a:t>
            </a:r>
            <a:endParaRPr lang="en-US" sz="2400" dirty="0">
              <a:latin typeface="Consolas"/>
              <a:cs typeface="Consolas"/>
            </a:endParaRPr>
          </a:p>
          <a:p>
            <a:endParaRPr lang="en-US" sz="24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Terms = </a:t>
            </a:r>
            <a:r>
              <a:rPr lang="en-US" sz="2400" dirty="0" err="1" smtClean="0">
                <a:latin typeface="Consolas"/>
                <a:cs typeface="Consolas"/>
              </a:rPr>
              <a:t>PolynomialExpansion</a:t>
            </a:r>
            <a:r>
              <a:rPr lang="en-US" sz="2400" dirty="0" smtClean="0">
                <a:latin typeface="Consolas"/>
                <a:cs typeface="Consolas"/>
              </a:rPr>
              <a:t>(</a:t>
            </a:r>
            <a:r>
              <a:rPr lang="en-US" sz="2400" dirty="0" err="1" smtClean="0">
                <a:latin typeface="Consolas"/>
                <a:cs typeface="Consolas"/>
              </a:rPr>
              <a:t>SelectedFeatures</a:t>
            </a:r>
            <a:r>
              <a:rPr lang="en-US" sz="2400" dirty="0" smtClean="0">
                <a:latin typeface="Consolas"/>
                <a:cs typeface="Consolas"/>
              </a:rPr>
              <a:t>, d)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// e.g., </a:t>
            </a:r>
            <a:r>
              <a:rPr lang="en-US" sz="2400" dirty="0" err="1" smtClean="0">
                <a:latin typeface="Consolas"/>
                <a:cs typeface="Consolas"/>
              </a:rPr>
              <a:t>SelectedFeatures</a:t>
            </a:r>
            <a:r>
              <a:rPr lang="en-US" sz="2400" dirty="0" smtClean="0">
                <a:latin typeface="Consolas"/>
                <a:cs typeface="Consolas"/>
              </a:rPr>
              <a:t> = {x1, x2}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// (1 + x1 + x2)</a:t>
            </a:r>
            <a:r>
              <a:rPr lang="en-US" sz="2400" baseline="30000" dirty="0" smtClean="0">
                <a:latin typeface="Consolas"/>
                <a:cs typeface="Consolas"/>
              </a:rPr>
              <a:t>2</a:t>
            </a:r>
            <a:r>
              <a:rPr lang="en-US" sz="2400" dirty="0" smtClean="0">
                <a:latin typeface="Consolas"/>
                <a:cs typeface="Consolas"/>
              </a:rPr>
              <a:t> =&gt; 1, x1, x2, x1</a:t>
            </a:r>
            <a:r>
              <a:rPr lang="en-US" sz="2400" baseline="30000" dirty="0" smtClean="0">
                <a:latin typeface="Consolas"/>
                <a:cs typeface="Consolas"/>
              </a:rPr>
              <a:t>2</a:t>
            </a:r>
            <a:r>
              <a:rPr lang="en-US" sz="2400" dirty="0">
                <a:latin typeface="Consolas"/>
                <a:cs typeface="Consolas"/>
              </a:rPr>
              <a:t>, </a:t>
            </a:r>
            <a:r>
              <a:rPr lang="en-US" sz="2400" dirty="0" smtClean="0">
                <a:latin typeface="Consolas"/>
                <a:cs typeface="Consolas"/>
              </a:rPr>
              <a:t>x2</a:t>
            </a:r>
            <a:r>
              <a:rPr lang="en-US" sz="2400" baseline="30000" dirty="0" smtClean="0">
                <a:latin typeface="Consolas"/>
                <a:cs typeface="Consolas"/>
              </a:rPr>
              <a:t>2</a:t>
            </a:r>
            <a:r>
              <a:rPr lang="en-US" sz="2400" dirty="0" smtClean="0">
                <a:latin typeface="Consolas"/>
                <a:cs typeface="Consolas"/>
              </a:rPr>
              <a:t>, x1x2</a:t>
            </a:r>
          </a:p>
          <a:p>
            <a:pPr marL="0" indent="0">
              <a:buNone/>
            </a:pPr>
            <a:r>
              <a:rPr lang="en-US" sz="2400" dirty="0" smtClean="0">
                <a:latin typeface="Consolas"/>
                <a:cs typeface="Consolas"/>
              </a:rPr>
              <a:t>// </a:t>
            </a:r>
            <a:r>
              <a:rPr lang="en-US" sz="2400" dirty="0" err="1" smtClean="0">
                <a:latin typeface="Consolas"/>
                <a:cs typeface="Consolas"/>
              </a:rPr>
              <a:t>ŷ</a:t>
            </a:r>
            <a:r>
              <a:rPr lang="en-US" sz="2400" dirty="0" smtClean="0">
                <a:latin typeface="Consolas"/>
                <a:cs typeface="Consolas"/>
              </a:rPr>
              <a:t> = b</a:t>
            </a:r>
            <a:r>
              <a:rPr lang="en-US" sz="2400" baseline="-25000" dirty="0" smtClean="0">
                <a:latin typeface="Consolas"/>
                <a:cs typeface="Consolas"/>
              </a:rPr>
              <a:t>1</a:t>
            </a:r>
            <a:r>
              <a:rPr lang="en-US" sz="2400" dirty="0" smtClean="0">
                <a:latin typeface="Consolas"/>
                <a:cs typeface="Consolas"/>
              </a:rPr>
              <a:t> + b</a:t>
            </a:r>
            <a:r>
              <a:rPr lang="en-US" sz="2400" baseline="-25000" dirty="0" smtClean="0">
                <a:latin typeface="Consolas"/>
                <a:cs typeface="Consolas"/>
              </a:rPr>
              <a:t>2</a:t>
            </a:r>
            <a:r>
              <a:rPr lang="en-US" sz="2400" dirty="0" smtClean="0">
                <a:latin typeface="Consolas"/>
                <a:cs typeface="Consolas"/>
              </a:rPr>
              <a:t>x1 + b</a:t>
            </a:r>
            <a:r>
              <a:rPr lang="en-US" sz="2400" baseline="-25000" dirty="0" smtClean="0">
                <a:latin typeface="Consolas"/>
                <a:cs typeface="Consolas"/>
              </a:rPr>
              <a:t>3</a:t>
            </a:r>
            <a:r>
              <a:rPr lang="en-US" sz="2400" dirty="0" smtClean="0">
                <a:latin typeface="Consolas"/>
                <a:cs typeface="Consolas"/>
              </a:rPr>
              <a:t>x2 </a:t>
            </a:r>
            <a:r>
              <a:rPr lang="en-US" sz="2400" dirty="0">
                <a:latin typeface="Consolas"/>
                <a:cs typeface="Consolas"/>
              </a:rPr>
              <a:t>+ </a:t>
            </a:r>
            <a:r>
              <a:rPr lang="en-US" sz="2400" dirty="0" smtClean="0">
                <a:latin typeface="Consolas"/>
                <a:cs typeface="Consolas"/>
              </a:rPr>
              <a:t>b</a:t>
            </a:r>
            <a:r>
              <a:rPr lang="en-US" sz="2400" baseline="-25000" dirty="0" smtClean="0">
                <a:latin typeface="Consolas"/>
                <a:cs typeface="Consolas"/>
              </a:rPr>
              <a:t>4</a:t>
            </a:r>
            <a:r>
              <a:rPr lang="en-US" sz="2400" dirty="0" smtClean="0">
                <a:latin typeface="Consolas"/>
                <a:cs typeface="Consolas"/>
              </a:rPr>
              <a:t>x1</a:t>
            </a:r>
            <a:r>
              <a:rPr lang="en-US" sz="2400" baseline="30000" dirty="0" smtClean="0">
                <a:latin typeface="Consolas"/>
                <a:cs typeface="Consolas"/>
              </a:rPr>
              <a:t>2 </a:t>
            </a:r>
            <a:r>
              <a:rPr lang="en-US" sz="2400" dirty="0" smtClean="0">
                <a:latin typeface="Consolas"/>
                <a:cs typeface="Consolas"/>
              </a:rPr>
              <a:t>+ b</a:t>
            </a:r>
            <a:r>
              <a:rPr lang="en-US" sz="2400" baseline="-25000" dirty="0" smtClean="0">
                <a:latin typeface="Consolas"/>
                <a:cs typeface="Consolas"/>
              </a:rPr>
              <a:t>5</a:t>
            </a:r>
            <a:r>
              <a:rPr lang="en-US" sz="2400" dirty="0" smtClean="0">
                <a:latin typeface="Consolas"/>
                <a:cs typeface="Consolas"/>
              </a:rPr>
              <a:t>x2</a:t>
            </a:r>
            <a:r>
              <a:rPr lang="en-US" sz="2400" baseline="30000" dirty="0" smtClean="0">
                <a:latin typeface="Consolas"/>
                <a:cs typeface="Consolas"/>
              </a:rPr>
              <a:t>2</a:t>
            </a:r>
            <a:r>
              <a:rPr lang="en-US" sz="2400" dirty="0">
                <a:latin typeface="Consolas"/>
                <a:cs typeface="Consolas"/>
              </a:rPr>
              <a:t> </a:t>
            </a:r>
            <a:r>
              <a:rPr lang="en-US" sz="2400" dirty="0" smtClean="0">
                <a:latin typeface="Consolas"/>
                <a:cs typeface="Consolas"/>
              </a:rPr>
              <a:t>+ b</a:t>
            </a:r>
            <a:r>
              <a:rPr lang="en-US" sz="2400" baseline="-25000" dirty="0" smtClean="0">
                <a:latin typeface="Consolas"/>
                <a:cs typeface="Consolas"/>
              </a:rPr>
              <a:t>6</a:t>
            </a:r>
            <a:r>
              <a:rPr lang="en-US" sz="2400" dirty="0" smtClean="0">
                <a:latin typeface="Consolas"/>
                <a:cs typeface="Consolas"/>
              </a:rPr>
              <a:t>x1x2</a:t>
            </a:r>
            <a:endParaRPr lang="en-US" sz="2400" dirty="0">
              <a:latin typeface="Consolas"/>
              <a:cs typeface="Consolas"/>
            </a:endParaRPr>
          </a:p>
          <a:p>
            <a:endParaRPr lang="en-US" sz="2400" dirty="0">
              <a:latin typeface="Consolas"/>
              <a:cs typeface="Consolas"/>
            </a:endParaRPr>
          </a:p>
          <a:p>
            <a:pPr marL="0" lvl="0" indent="0">
              <a:buNone/>
            </a:pP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PerfModel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 = </a:t>
            </a:r>
            <a:r>
              <a:rPr lang="en-US" sz="2400" dirty="0" err="1" smtClean="0">
                <a:solidFill>
                  <a:prstClr val="black"/>
                </a:solidFill>
                <a:latin typeface="Consolas"/>
                <a:cs typeface="Consolas"/>
              </a:rPr>
              <a:t>Choose_by_FoBa</a:t>
            </a:r>
            <a: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  <a:t>(Terms) </a:t>
            </a:r>
            <a:br>
              <a:rPr lang="en-US" sz="2400" dirty="0" smtClean="0">
                <a:solidFill>
                  <a:prstClr val="black"/>
                </a:solidFill>
                <a:latin typeface="Consolas"/>
                <a:cs typeface="Consolas"/>
              </a:rPr>
            </a:br>
            <a:endParaRPr lang="en-US" sz="2400" dirty="0">
              <a:latin typeface="Consolas"/>
              <a:cs typeface="Consolas"/>
            </a:endParaRP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224343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architecture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63"/>
          <p:cNvSpPr>
            <a:spLocks noChangeArrowheads="1"/>
          </p:cNvSpPr>
          <p:nvPr/>
        </p:nvSpPr>
        <p:spPr bwMode="auto">
          <a:xfrm>
            <a:off x="2034397" y="1600201"/>
            <a:ext cx="6728603" cy="4525962"/>
          </a:xfrm>
          <a:prstGeom prst="rect">
            <a:avLst/>
          </a:prstGeom>
          <a:solidFill>
            <a:srgbClr val="EFF1A7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en-US" sz="2400" smtClean="0">
              <a:solidFill>
                <a:srgbClr val="0860A8"/>
              </a:solidFill>
            </a:endParaRPr>
          </a:p>
        </p:txBody>
      </p:sp>
      <p:cxnSp>
        <p:nvCxnSpPr>
          <p:cNvPr id="15" name="AutoShape 31"/>
          <p:cNvCxnSpPr>
            <a:cxnSpLocks noChangeShapeType="1"/>
            <a:stCxn id="27" idx="3"/>
            <a:endCxn id="11" idx="1"/>
          </p:cNvCxnSpPr>
          <p:nvPr/>
        </p:nvCxnSpPr>
        <p:spPr bwMode="auto">
          <a:xfrm>
            <a:off x="6248400" y="3176519"/>
            <a:ext cx="784225" cy="635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" name="AutoShape 62"/>
          <p:cNvSpPr>
            <a:spLocks noChangeArrowheads="1"/>
          </p:cNvSpPr>
          <p:nvPr/>
        </p:nvSpPr>
        <p:spPr bwMode="auto">
          <a:xfrm>
            <a:off x="7158038" y="410847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7" name="AutoShape 61"/>
          <p:cNvSpPr>
            <a:spLocks noChangeArrowheads="1"/>
          </p:cNvSpPr>
          <p:nvPr/>
        </p:nvSpPr>
        <p:spPr bwMode="auto">
          <a:xfrm>
            <a:off x="579438" y="1579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8" name="AutoShape 10"/>
          <p:cNvSpPr>
            <a:spLocks noChangeArrowheads="1"/>
          </p:cNvSpPr>
          <p:nvPr/>
        </p:nvSpPr>
        <p:spPr bwMode="auto">
          <a:xfrm>
            <a:off x="511175" y="1519425"/>
            <a:ext cx="1325563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446088" y="1452750"/>
            <a:ext cx="1325562" cy="630237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81000" y="1394012"/>
            <a:ext cx="1325563" cy="630238"/>
          </a:xfrm>
          <a:prstGeom prst="roundRect">
            <a:avLst>
              <a:gd name="adj" fmla="val 16667"/>
            </a:avLst>
          </a:prstGeom>
          <a:solidFill>
            <a:srgbClr val="92D05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/>
              <a:t>Input data</a:t>
            </a:r>
            <a:endParaRPr lang="en-US" sz="1600" b="1" dirty="0" smtClean="0"/>
          </a:p>
        </p:txBody>
      </p:sp>
      <p:sp>
        <p:nvSpPr>
          <p:cNvPr id="11" name="Rectangle 15"/>
          <p:cNvSpPr>
            <a:spLocks noChangeArrowheads="1"/>
          </p:cNvSpPr>
          <p:nvPr/>
        </p:nvSpPr>
        <p:spPr bwMode="auto">
          <a:xfrm>
            <a:off x="7032625" y="28899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Profiler</a:t>
            </a:r>
          </a:p>
        </p:txBody>
      </p:sp>
      <p:sp>
        <p:nvSpPr>
          <p:cNvPr id="12" name="AutoShape 16"/>
          <p:cNvSpPr>
            <a:spLocks noChangeArrowheads="1"/>
          </p:cNvSpPr>
          <p:nvPr/>
        </p:nvSpPr>
        <p:spPr bwMode="auto">
          <a:xfrm>
            <a:off x="7083425" y="4051326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3" name="AutoShape 17"/>
          <p:cNvSpPr>
            <a:spLocks noChangeArrowheads="1"/>
          </p:cNvSpPr>
          <p:nvPr/>
        </p:nvSpPr>
        <p:spPr bwMode="auto">
          <a:xfrm>
            <a:off x="7007225" y="3997351"/>
            <a:ext cx="1517650" cy="6397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600" b="1" smtClean="0">
              <a:solidFill>
                <a:srgbClr val="FFFFFF"/>
              </a:solidFill>
            </a:endParaRPr>
          </a:p>
        </p:txBody>
      </p:sp>
      <p:sp>
        <p:nvSpPr>
          <p:cNvPr id="14" name="AutoShape 18"/>
          <p:cNvSpPr>
            <a:spLocks noChangeArrowheads="1"/>
          </p:cNvSpPr>
          <p:nvPr/>
        </p:nvSpPr>
        <p:spPr bwMode="auto">
          <a:xfrm>
            <a:off x="6934200" y="3932263"/>
            <a:ext cx="1519238" cy="642938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1905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values,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 </a:t>
            </a:r>
            <a:r>
              <a:rPr lang="en-US" sz="1600" dirty="0" err="1" smtClean="0">
                <a:solidFill>
                  <a:srgbClr val="FFFFFF"/>
                </a:solidFill>
              </a:rPr>
              <a:t>perf</a:t>
            </a:r>
            <a:r>
              <a:rPr lang="en-US" sz="1600" dirty="0" smtClean="0">
                <a:solidFill>
                  <a:srgbClr val="FFFFFF"/>
                </a:solidFill>
              </a:rPr>
              <a:t>. metrics</a:t>
            </a:r>
          </a:p>
        </p:txBody>
      </p:sp>
      <p:cxnSp>
        <p:nvCxnSpPr>
          <p:cNvPr id="16" name="AutoShape 32"/>
          <p:cNvCxnSpPr>
            <a:cxnSpLocks noChangeShapeType="1"/>
            <a:stCxn id="11" idx="2"/>
            <a:endCxn id="14" idx="0"/>
          </p:cNvCxnSpPr>
          <p:nvPr/>
        </p:nvCxnSpPr>
        <p:spPr bwMode="auto">
          <a:xfrm>
            <a:off x="7690644" y="3475762"/>
            <a:ext cx="3175" cy="456501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17" name="AutoShape 33"/>
          <p:cNvCxnSpPr>
            <a:cxnSpLocks noChangeShapeType="1"/>
            <a:stCxn id="10" idx="3"/>
            <a:endCxn id="11" idx="0"/>
          </p:cNvCxnSpPr>
          <p:nvPr/>
        </p:nvCxnSpPr>
        <p:spPr bwMode="auto">
          <a:xfrm>
            <a:off x="1706563" y="1709131"/>
            <a:ext cx="5984081" cy="1180844"/>
          </a:xfrm>
          <a:prstGeom prst="bentConnector2">
            <a:avLst/>
          </a:prstGeom>
          <a:noFill/>
          <a:ln w="31750">
            <a:solidFill>
              <a:srgbClr val="4D4D4D"/>
            </a:solidFill>
            <a:miter lim="800000"/>
            <a:headEnd/>
            <a:tailEnd type="triangle" w="med" len="med"/>
          </a:ln>
          <a:effectLst/>
        </p:spPr>
      </p:cxn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7032625" y="5112475"/>
            <a:ext cx="1316038" cy="585787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Model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generator</a:t>
            </a:r>
          </a:p>
        </p:txBody>
      </p:sp>
      <p:sp>
        <p:nvSpPr>
          <p:cNvPr id="20" name="AutoShape 21"/>
          <p:cNvSpPr>
            <a:spLocks noChangeArrowheads="1"/>
          </p:cNvSpPr>
          <p:nvPr/>
        </p:nvSpPr>
        <p:spPr bwMode="auto">
          <a:xfrm>
            <a:off x="4650420" y="5089029"/>
            <a:ext cx="1828800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Function over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smtClean="0">
                <a:solidFill>
                  <a:srgbClr val="FFFFFF"/>
                </a:solidFill>
              </a:rPr>
              <a:t>selected features</a:t>
            </a:r>
          </a:p>
        </p:txBody>
      </p:sp>
      <p:cxnSp>
        <p:nvCxnSpPr>
          <p:cNvPr id="21" name="AutoShape 41"/>
          <p:cNvCxnSpPr>
            <a:cxnSpLocks noChangeShapeType="1"/>
            <a:stCxn id="14" idx="2"/>
            <a:endCxn id="19" idx="0"/>
          </p:cNvCxnSpPr>
          <p:nvPr/>
        </p:nvCxnSpPr>
        <p:spPr bwMode="auto">
          <a:xfrm flipH="1">
            <a:off x="7690644" y="4575201"/>
            <a:ext cx="3175" cy="53727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/>
          </a:ln>
          <a:effectLst/>
        </p:spPr>
      </p:cxnSp>
      <p:cxnSp>
        <p:nvCxnSpPr>
          <p:cNvPr id="22" name="AutoShape 43"/>
          <p:cNvCxnSpPr>
            <a:cxnSpLocks noChangeShapeType="1"/>
            <a:stCxn id="19" idx="1"/>
            <a:endCxn id="20" idx="3"/>
          </p:cNvCxnSpPr>
          <p:nvPr/>
        </p:nvCxnSpPr>
        <p:spPr bwMode="auto">
          <a:xfrm flipH="1">
            <a:off x="6479220" y="5405369"/>
            <a:ext cx="553405" cy="836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5" name="Rectangle 4"/>
          <p:cNvSpPr>
            <a:spLocks noChangeArrowheads="1"/>
          </p:cNvSpPr>
          <p:nvPr/>
        </p:nvSpPr>
        <p:spPr bwMode="auto">
          <a:xfrm>
            <a:off x="2390870" y="2885212"/>
            <a:ext cx="1471613" cy="581025"/>
          </a:xfrm>
          <a:prstGeom prst="rect">
            <a:avLst/>
          </a:prstGeom>
          <a:solidFill>
            <a:srgbClr val="993300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</a:t>
            </a:r>
            <a:br>
              <a:rPr lang="en-US" sz="1600" dirty="0" smtClean="0">
                <a:solidFill>
                  <a:srgbClr val="FFFFFF"/>
                </a:solidFill>
              </a:rPr>
            </a:br>
            <a:r>
              <a:rPr lang="en-US" sz="1600" dirty="0" err="1" smtClean="0">
                <a:solidFill>
                  <a:srgbClr val="FFFFFF"/>
                </a:solidFill>
              </a:rPr>
              <a:t>instrumentor</a:t>
            </a:r>
            <a:endParaRPr lang="en-US" sz="1600" dirty="0" smtClean="0">
              <a:solidFill>
                <a:srgbClr val="FFFFFF"/>
              </a:solidFill>
            </a:endParaRPr>
          </a:p>
        </p:txBody>
      </p:sp>
      <p:sp>
        <p:nvSpPr>
          <p:cNvPr id="27" name="AutoShape 6"/>
          <p:cNvSpPr>
            <a:spLocks noChangeArrowheads="1"/>
          </p:cNvSpPr>
          <p:nvPr/>
        </p:nvSpPr>
        <p:spPr bwMode="auto">
          <a:xfrm>
            <a:off x="4824413" y="2851819"/>
            <a:ext cx="1423987" cy="649399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lIns="90000" tIns="46800" rIns="90000" bIns="46800" anchor="ctr">
            <a:spAutoFit/>
          </a:bodyPr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>
                <a:solidFill>
                  <a:srgbClr val="FFFFFF"/>
                </a:solidFill>
              </a:rPr>
              <a:t>I</a:t>
            </a:r>
            <a:r>
              <a:rPr lang="en-US" sz="1600" dirty="0" smtClean="0">
                <a:solidFill>
                  <a:srgbClr val="FFFFFF"/>
                </a:solidFill>
              </a:rPr>
              <a:t>nstrumented program</a:t>
            </a:r>
          </a:p>
        </p:txBody>
      </p:sp>
      <p:cxnSp>
        <p:nvCxnSpPr>
          <p:cNvPr id="28" name="AutoShape 8"/>
          <p:cNvCxnSpPr>
            <a:cxnSpLocks noChangeShapeType="1"/>
            <a:stCxn id="25" idx="3"/>
            <a:endCxn id="27" idx="1"/>
          </p:cNvCxnSpPr>
          <p:nvPr/>
        </p:nvCxnSpPr>
        <p:spPr bwMode="auto">
          <a:xfrm>
            <a:off x="3862483" y="3175725"/>
            <a:ext cx="961930" cy="79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29" name="AutoShape 11"/>
          <p:cNvSpPr>
            <a:spLocks noChangeArrowheads="1"/>
          </p:cNvSpPr>
          <p:nvPr/>
        </p:nvSpPr>
        <p:spPr bwMode="auto">
          <a:xfrm>
            <a:off x="2294033" y="2361393"/>
            <a:ext cx="1665287" cy="360362"/>
          </a:xfrm>
          <a:prstGeom prst="roundRect">
            <a:avLst>
              <a:gd name="adj" fmla="val 16667"/>
            </a:avLst>
          </a:prstGeom>
          <a:solidFill>
            <a:srgbClr val="800080"/>
          </a:solidFill>
          <a:ln w="9525" algn="ctr">
            <a:noFill/>
            <a:round/>
            <a:headEnd/>
            <a:tailEnd/>
          </a:ln>
          <a:effectLst/>
        </p:spPr>
        <p:txBody>
          <a:bodyPr wrap="none" lIns="90000" tIns="46800" rIns="90000" bIns="46800" anchor="ctr"/>
          <a:lstStyle/>
          <a:p>
            <a:pPr algn="ctr" defTabSz="457200">
              <a:spcBef>
                <a:spcPts val="800"/>
              </a:spcBef>
              <a:buClr>
                <a:srgbClr val="000000"/>
              </a:buClr>
              <a:buSzPct val="100000"/>
              <a:buFont typeface="Times New Roman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1600" dirty="0" smtClean="0">
                <a:solidFill>
                  <a:srgbClr val="FFFFFF"/>
                </a:solidFill>
              </a:rPr>
              <a:t>Feature schemes</a:t>
            </a:r>
            <a:endParaRPr lang="en-US" sz="1400" b="1" dirty="0" smtClean="0">
              <a:solidFill>
                <a:srgbClr val="FFFFFF"/>
              </a:solidFill>
            </a:endParaRPr>
          </a:p>
        </p:txBody>
      </p:sp>
      <p:cxnSp>
        <p:nvCxnSpPr>
          <p:cNvPr id="30" name="AutoShape 34"/>
          <p:cNvCxnSpPr>
            <a:cxnSpLocks noChangeShapeType="1"/>
            <a:stCxn id="29" idx="2"/>
            <a:endCxn id="25" idx="0"/>
          </p:cNvCxnSpPr>
          <p:nvPr/>
        </p:nvCxnSpPr>
        <p:spPr bwMode="auto">
          <a:xfrm rot="5400000">
            <a:off x="3044949" y="2803483"/>
            <a:ext cx="163457" cy="1588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cxnSp>
        <p:nvCxnSpPr>
          <p:cNvPr id="31" name="AutoShape 8"/>
          <p:cNvCxnSpPr>
            <a:cxnSpLocks noChangeShapeType="1"/>
            <a:endCxn id="25" idx="1"/>
          </p:cNvCxnSpPr>
          <p:nvPr/>
        </p:nvCxnSpPr>
        <p:spPr bwMode="auto">
          <a:xfrm flipV="1">
            <a:off x="1569650" y="3175725"/>
            <a:ext cx="821220" cy="714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61" name="Rectangle 60"/>
          <p:cNvSpPr/>
          <p:nvPr/>
        </p:nvSpPr>
        <p:spPr>
          <a:xfrm>
            <a:off x="579438" y="2991059"/>
            <a:ext cx="990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Program</a:t>
            </a:r>
            <a:endParaRPr lang="en-US" b="1" dirty="0"/>
          </a:p>
        </p:txBody>
      </p:sp>
      <p:cxnSp>
        <p:nvCxnSpPr>
          <p:cNvPr id="74" name="AutoShape 8"/>
          <p:cNvCxnSpPr>
            <a:cxnSpLocks noChangeShapeType="1"/>
            <a:stCxn id="52" idx="2"/>
          </p:cNvCxnSpPr>
          <p:nvPr/>
        </p:nvCxnSpPr>
        <p:spPr bwMode="auto">
          <a:xfrm>
            <a:off x="3335535" y="4943923"/>
            <a:ext cx="0" cy="1084953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7" name="AutoShape 8"/>
          <p:cNvCxnSpPr>
            <a:cxnSpLocks noChangeShapeType="1"/>
          </p:cNvCxnSpPr>
          <p:nvPr/>
        </p:nvCxnSpPr>
        <p:spPr bwMode="auto">
          <a:xfrm>
            <a:off x="3335535" y="6015845"/>
            <a:ext cx="4355109" cy="0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none" w="med" len="med"/>
          </a:ln>
          <a:effectLst/>
        </p:spPr>
      </p:cxnSp>
      <p:cxnSp>
        <p:nvCxnSpPr>
          <p:cNvPr id="79" name="AutoShape 42"/>
          <p:cNvCxnSpPr>
            <a:cxnSpLocks noChangeShapeType="1"/>
          </p:cNvCxnSpPr>
          <p:nvPr/>
        </p:nvCxnSpPr>
        <p:spPr bwMode="auto">
          <a:xfrm flipV="1">
            <a:off x="7690643" y="5710592"/>
            <a:ext cx="0" cy="318284"/>
          </a:xfrm>
          <a:prstGeom prst="straightConnector1">
            <a:avLst/>
          </a:prstGeom>
          <a:noFill/>
          <a:ln w="31750">
            <a:solidFill>
              <a:srgbClr val="4D4D4D"/>
            </a:solidFill>
            <a:round/>
            <a:headEnd/>
            <a:tailEnd type="triangle" w="med" len="med"/>
          </a:ln>
          <a:effectLst/>
        </p:spPr>
      </p:cxnSp>
      <p:sp>
        <p:nvSpPr>
          <p:cNvPr id="81" name="Rectangle 80"/>
          <p:cNvSpPr/>
          <p:nvPr/>
        </p:nvSpPr>
        <p:spPr>
          <a:xfrm>
            <a:off x="3333105" y="4882278"/>
            <a:ext cx="4553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No</a:t>
            </a:r>
          </a:p>
        </p:txBody>
      </p:sp>
      <p:sp>
        <p:nvSpPr>
          <p:cNvPr id="65" name="Rectangle 64"/>
          <p:cNvSpPr/>
          <p:nvPr/>
        </p:nvSpPr>
        <p:spPr>
          <a:xfrm>
            <a:off x="517788" y="4035039"/>
            <a:ext cx="10695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Bef>
                <a:spcPts val="800"/>
              </a:spcBef>
              <a:buClr>
                <a:srgbClr val="000000"/>
              </a:buClr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 smtClean="0"/>
              <a:t>Predictor</a:t>
            </a:r>
            <a:br>
              <a:rPr lang="en-US" dirty="0" smtClean="0"/>
            </a:br>
            <a:r>
              <a:rPr lang="en-US" dirty="0" smtClean="0"/>
              <a:t>code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569650" y="3501218"/>
            <a:ext cx="4713720" cy="1575483"/>
            <a:chOff x="1569650" y="3501218"/>
            <a:chExt cx="4713720" cy="1575483"/>
          </a:xfrm>
        </p:grpSpPr>
        <p:cxnSp>
          <p:nvCxnSpPr>
            <p:cNvPr id="39" name="AutoShape 34"/>
            <p:cNvCxnSpPr>
              <a:cxnSpLocks noChangeShapeType="1"/>
              <a:stCxn id="27" idx="2"/>
              <a:endCxn id="34" idx="0"/>
            </p:cNvCxnSpPr>
            <p:nvPr/>
          </p:nvCxnSpPr>
          <p:spPr bwMode="auto">
            <a:xfrm>
              <a:off x="5536407" y="3501218"/>
              <a:ext cx="11951" cy="611131"/>
            </a:xfrm>
            <a:prstGeom prst="straightConnector1">
              <a:avLst/>
            </a:prstGeom>
            <a:noFill/>
            <a:ln w="31750">
              <a:solidFill>
                <a:srgbClr val="4D4D4D"/>
              </a:solidFill>
              <a:round/>
              <a:headEnd/>
              <a:tailEnd type="triangle" w="med" len="med"/>
            </a:ln>
            <a:effectLst/>
          </p:spPr>
        </p:cxnSp>
        <p:grpSp>
          <p:nvGrpSpPr>
            <p:cNvPr id="33" name="Group 32"/>
            <p:cNvGrpSpPr/>
            <p:nvPr/>
          </p:nvGrpSpPr>
          <p:grpSpPr>
            <a:xfrm>
              <a:off x="1569650" y="3849567"/>
              <a:ext cx="4713720" cy="1227134"/>
              <a:chOff x="1569650" y="3849567"/>
              <a:chExt cx="4713720" cy="1227134"/>
            </a:xfrm>
          </p:grpSpPr>
          <p:cxnSp>
            <p:nvCxnSpPr>
              <p:cNvPr id="38" name="AutoShape 42"/>
              <p:cNvCxnSpPr>
                <a:cxnSpLocks noChangeShapeType="1"/>
                <a:endCxn id="34" idx="2"/>
              </p:cNvCxnSpPr>
              <p:nvPr/>
            </p:nvCxnSpPr>
            <p:spPr bwMode="auto">
              <a:xfrm flipV="1">
                <a:off x="5548357" y="4693374"/>
                <a:ext cx="1" cy="383327"/>
              </a:xfrm>
              <a:prstGeom prst="straightConnector1">
                <a:avLst/>
              </a:prstGeom>
              <a:noFill/>
              <a:ln w="31750">
                <a:solidFill>
                  <a:srgbClr val="4D4D4D"/>
                </a:solidFill>
                <a:round/>
                <a:headEnd/>
                <a:tailEnd type="triangle" w="med" len="med"/>
              </a:ln>
              <a:effectLst/>
            </p:spPr>
          </p:cxnSp>
          <p:grpSp>
            <p:nvGrpSpPr>
              <p:cNvPr id="26" name="Group 25"/>
              <p:cNvGrpSpPr/>
              <p:nvPr/>
            </p:nvGrpSpPr>
            <p:grpSpPr>
              <a:xfrm>
                <a:off x="1569650" y="3849567"/>
                <a:ext cx="4713720" cy="1094356"/>
                <a:chOff x="1569650" y="3849567"/>
                <a:chExt cx="4713720" cy="1094356"/>
              </a:xfrm>
            </p:grpSpPr>
            <p:sp>
              <p:nvSpPr>
                <p:cNvPr id="34" name="Rectangle 20"/>
                <p:cNvSpPr>
                  <a:spLocks noChangeArrowheads="1"/>
                </p:cNvSpPr>
                <p:nvPr/>
              </p:nvSpPr>
              <p:spPr bwMode="auto">
                <a:xfrm>
                  <a:off x="4813345" y="4112349"/>
                  <a:ext cx="1470025" cy="581025"/>
                </a:xfrm>
                <a:prstGeom prst="rect">
                  <a:avLst/>
                </a:prstGeom>
                <a:solidFill>
                  <a:srgbClr val="993300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</p:spPr>
              <p:txBody>
                <a:bodyPr wrap="none" lIns="90000" tIns="46800" rIns="90000" bIns="46800" anchor="ctr"/>
                <a:lstStyle/>
                <a:p>
                  <a:pPr algn="ctr" defTabSz="457200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buFont typeface="Times New Roman" pitchFamily="18" charset="0"/>
                    <a:buNone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sz="1600" dirty="0" smtClean="0">
                      <a:solidFill>
                        <a:srgbClr val="FFFFFF"/>
                      </a:solidFill>
                    </a:rPr>
                    <a:t>Predictor</a:t>
                  </a:r>
                  <a:br>
                    <a:rPr lang="en-US" sz="1600" dirty="0" smtClean="0">
                      <a:solidFill>
                        <a:srgbClr val="FFFFFF"/>
                      </a:solidFill>
                    </a:rPr>
                  </a:br>
                  <a:r>
                    <a:rPr lang="en-US" sz="1600" dirty="0" smtClean="0">
                      <a:solidFill>
                        <a:srgbClr val="FFFFFF"/>
                      </a:solidFill>
                    </a:rPr>
                    <a:t>code generator</a:t>
                  </a:r>
                </a:p>
              </p:txBody>
            </p:sp>
            <p:sp>
              <p:nvSpPr>
                <p:cNvPr id="52" name="Decision 51"/>
                <p:cNvSpPr/>
                <p:nvPr/>
              </p:nvSpPr>
              <p:spPr>
                <a:xfrm>
                  <a:off x="2294033" y="3849567"/>
                  <a:ext cx="2083004" cy="1094356"/>
                </a:xfrm>
                <a:prstGeom prst="flowChartDecision">
                  <a:avLst/>
                </a:prstGeom>
                <a:solidFill>
                  <a:schemeClr val="tx2">
                    <a:lumMod val="60000"/>
                    <a:lumOff val="40000"/>
                    <a:alpha val="67000"/>
                  </a:schemeClr>
                </a:solidFill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>
                      <a:solidFill>
                        <a:srgbClr val="FFFFFF"/>
                      </a:solidFill>
                    </a:rPr>
                    <a:t>Predictor exe time &lt;= TH</a:t>
                  </a:r>
                  <a:endParaRPr lang="en-US" dirty="0">
                    <a:solidFill>
                      <a:srgbClr val="FFFFFF"/>
                    </a:solidFill>
                  </a:endParaRPr>
                </a:p>
              </p:txBody>
            </p:sp>
            <p:cxnSp>
              <p:nvCxnSpPr>
                <p:cNvPr id="53" name="AutoShape 43"/>
                <p:cNvCxnSpPr>
                  <a:cxnSpLocks noChangeShapeType="1"/>
                  <a:stCxn id="34" idx="1"/>
                  <a:endCxn id="52" idx="3"/>
                </p:cNvCxnSpPr>
                <p:nvPr/>
              </p:nvCxnSpPr>
              <p:spPr bwMode="auto">
                <a:xfrm flipH="1" flipV="1">
                  <a:off x="4377037" y="4396745"/>
                  <a:ext cx="436308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cxnSp>
              <p:nvCxnSpPr>
                <p:cNvPr id="56" name="AutoShape 43"/>
                <p:cNvCxnSpPr>
                  <a:cxnSpLocks noChangeShapeType="1"/>
                  <a:stCxn id="52" idx="1"/>
                </p:cNvCxnSpPr>
                <p:nvPr/>
              </p:nvCxnSpPr>
              <p:spPr bwMode="auto">
                <a:xfrm flipH="1" flipV="1">
                  <a:off x="1569650" y="4390628"/>
                  <a:ext cx="724383" cy="6117"/>
                </a:xfrm>
                <a:prstGeom prst="straightConnector1">
                  <a:avLst/>
                </a:prstGeom>
                <a:noFill/>
                <a:ln w="31750">
                  <a:solidFill>
                    <a:srgbClr val="4D4D4D"/>
                  </a:solidFill>
                  <a:round/>
                  <a:headEnd/>
                  <a:tailEnd type="triangle" w="med" len="med"/>
                </a:ln>
                <a:effectLst/>
              </p:spPr>
            </p:cxnSp>
            <p:sp>
              <p:nvSpPr>
                <p:cNvPr id="82" name="Rectangle 81"/>
                <p:cNvSpPr/>
                <p:nvPr/>
              </p:nvSpPr>
              <p:spPr>
                <a:xfrm>
                  <a:off x="2041400" y="4456837"/>
                  <a:ext cx="5052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>
                    <a:spcBef>
                      <a:spcPts val="800"/>
                    </a:spcBef>
                    <a:buClr>
                      <a:srgbClr val="000000"/>
                    </a:buClr>
                    <a:buSzPct val="100000"/>
                    <a:tabLst>
                      <a:tab pos="0" algn="l"/>
                      <a:tab pos="457200" algn="l"/>
                      <a:tab pos="914400" algn="l"/>
                      <a:tab pos="1371600" algn="l"/>
                      <a:tab pos="1828800" algn="l"/>
                      <a:tab pos="2286000" algn="l"/>
                      <a:tab pos="2743200" algn="l"/>
                      <a:tab pos="3200400" algn="l"/>
                      <a:tab pos="3657600" algn="l"/>
                      <a:tab pos="4114800" algn="l"/>
                      <a:tab pos="4572000" algn="l"/>
                      <a:tab pos="5029200" algn="l"/>
                      <a:tab pos="5486400" algn="l"/>
                      <a:tab pos="5943600" algn="l"/>
                      <a:tab pos="6400800" algn="l"/>
                      <a:tab pos="6858000" algn="l"/>
                      <a:tab pos="7315200" algn="l"/>
                      <a:tab pos="7772400" algn="l"/>
                      <a:tab pos="8229600" algn="l"/>
                      <a:tab pos="8686800" algn="l"/>
                      <a:tab pos="9144000" algn="l"/>
                    </a:tabLst>
                  </a:pPr>
                  <a:r>
                    <a:rPr lang="en-US" dirty="0" smtClean="0"/>
                    <a:t>Yes</a:t>
                  </a:r>
                </a:p>
              </p:txBody>
            </p:sp>
          </p:grpSp>
        </p:grpSp>
      </p:grpSp>
      <p:sp>
        <p:nvSpPr>
          <p:cNvPr id="40" name="Rectangle 39"/>
          <p:cNvSpPr/>
          <p:nvPr/>
        </p:nvSpPr>
        <p:spPr>
          <a:xfrm>
            <a:off x="457201" y="3613362"/>
            <a:ext cx="6264454" cy="226183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80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Predictor code generation:</a:t>
            </a:r>
            <a:br>
              <a:rPr lang="en-US" dirty="0" smtClean="0"/>
            </a:br>
            <a:r>
              <a:rPr lang="en-US" dirty="0" smtClean="0"/>
              <a:t>static program slicing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600200"/>
            <a:ext cx="4444089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A slice: a subprogram of the given program </a:t>
            </a:r>
            <a:br>
              <a:rPr lang="en-US" dirty="0" smtClean="0"/>
            </a:br>
            <a:r>
              <a:rPr lang="en-US" dirty="0" smtClean="0"/>
              <a:t>that yields the same value of variable v at program point p</a:t>
            </a:r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4827240" y="1769381"/>
            <a:ext cx="2520950" cy="4343400"/>
            <a:chOff x="3600" y="1200"/>
            <a:chExt cx="1588" cy="2448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600" y="1478"/>
              <a:ext cx="1588" cy="2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err="1">
                  <a:latin typeface="Consolas"/>
                  <a:cs typeface="Consolas"/>
                </a:rPr>
                <a:t>int</a:t>
              </a:r>
              <a:r>
                <a:rPr lang="en-US" sz="2000" dirty="0">
                  <a:latin typeface="Consolas"/>
                  <a:cs typeface="Consolas"/>
                </a:rPr>
                <a:t> x;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if </a:t>
              </a:r>
              <a:r>
                <a:rPr lang="en-US" sz="2000" dirty="0">
                  <a:latin typeface="Consolas"/>
                  <a:cs typeface="Consolas"/>
                </a:rPr>
                <a:t>(b1) {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x = 10;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} else {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if (b2) {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    x = 20;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} else {</a:t>
              </a:r>
              <a:br>
                <a:rPr lang="en-US" sz="2000" dirty="0">
                  <a:latin typeface="Consolas"/>
                  <a:cs typeface="Consolas"/>
                </a:rPr>
              </a:br>
              <a:r>
                <a:rPr lang="en-US" sz="2000" dirty="0">
                  <a:latin typeface="Consolas"/>
                  <a:cs typeface="Consolas"/>
                </a:rPr>
                <a:t>        x = 30;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    }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}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x = 40</a:t>
              </a:r>
              <a:r>
                <a:rPr lang="en-US" sz="2000" dirty="0" smtClean="0">
                  <a:latin typeface="Consolas"/>
                  <a:cs typeface="Consolas"/>
                </a:rPr>
                <a:t>;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Print(x);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4512" y="3569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00" y="1200"/>
              <a:ext cx="864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latin typeface="Consolas"/>
                  <a:cs typeface="Consolas"/>
                </a:rPr>
                <a:t>program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7404719" y="1769381"/>
            <a:ext cx="1916529" cy="4243388"/>
            <a:chOff x="4944" y="1238"/>
            <a:chExt cx="864" cy="2673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966" y="1526"/>
              <a:ext cx="794" cy="238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 err="1">
                  <a:latin typeface="Consolas"/>
                  <a:cs typeface="Consolas"/>
                </a:rPr>
                <a:t>int</a:t>
              </a:r>
              <a:r>
                <a:rPr lang="en-US" sz="2000" dirty="0">
                  <a:latin typeface="Consolas"/>
                  <a:cs typeface="Consolas"/>
                </a:rPr>
                <a:t> x;</a:t>
              </a:r>
            </a:p>
            <a:p>
              <a:endParaRPr lang="en-US" sz="2000" dirty="0" smtClean="0">
                <a:latin typeface="Consolas"/>
                <a:cs typeface="Consolas"/>
              </a:endParaRPr>
            </a:p>
            <a:p>
              <a:endParaRPr lang="en-US" sz="2000" dirty="0">
                <a:latin typeface="Consolas"/>
                <a:cs typeface="Consolas"/>
              </a:endParaRPr>
            </a:p>
            <a:p>
              <a:endParaRPr lang="en-US" sz="2000" dirty="0" smtClean="0">
                <a:latin typeface="Consolas"/>
                <a:cs typeface="Consolas"/>
              </a:endParaRPr>
            </a:p>
            <a:p>
              <a:endParaRPr lang="en-US" sz="2000" dirty="0">
                <a:latin typeface="Consolas"/>
                <a:cs typeface="Consolas"/>
              </a:endParaRPr>
            </a:p>
            <a:p>
              <a:endParaRPr lang="en-US" sz="2000" dirty="0" smtClean="0">
                <a:latin typeface="Consolas"/>
                <a:cs typeface="Consolas"/>
              </a:endParaRPr>
            </a:p>
            <a:p>
              <a:endParaRPr lang="en-US" sz="2000" dirty="0">
                <a:latin typeface="Consolas"/>
                <a:cs typeface="Consolas"/>
              </a:endParaRPr>
            </a:p>
            <a:p>
              <a:endParaRPr lang="en-US" sz="2000" dirty="0" smtClean="0">
                <a:latin typeface="Consolas"/>
                <a:cs typeface="Consolas"/>
              </a:endParaRPr>
            </a:p>
            <a:p>
              <a:endParaRPr lang="en-US" sz="2000" dirty="0">
                <a:latin typeface="Consolas"/>
                <a:cs typeface="Consolas"/>
              </a:endParaRPr>
            </a:p>
            <a:p>
              <a:endParaRPr lang="en-US" sz="2000" dirty="0" smtClean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x </a:t>
              </a:r>
              <a:r>
                <a:rPr lang="en-US" sz="2000" dirty="0">
                  <a:latin typeface="Consolas"/>
                  <a:cs typeface="Consolas"/>
                </a:rPr>
                <a:t>= 40</a:t>
              </a:r>
              <a:r>
                <a:rPr lang="en-US" sz="2000" dirty="0" smtClean="0">
                  <a:latin typeface="Consolas"/>
                  <a:cs typeface="Consolas"/>
                </a:rPr>
                <a:t>;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Print(x);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944" y="123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 smtClean="0">
                  <a:latin typeface="Consolas"/>
                  <a:cs typeface="Consolas"/>
                </a:rPr>
                <a:t>slice</a:t>
              </a:r>
              <a:endParaRPr lang="en-US" sz="2000" b="1" dirty="0">
                <a:latin typeface="Consolas"/>
                <a:cs typeface="Consola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4827240" y="2626075"/>
            <a:ext cx="2274657" cy="2774022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Predictor code generation:</a:t>
            </a:r>
            <a:br>
              <a:rPr lang="en-US" dirty="0" smtClean="0"/>
            </a:br>
            <a:r>
              <a:rPr lang="en-US" dirty="0" smtClean="0"/>
              <a:t>static program slicing</a:t>
            </a:r>
            <a:endParaRPr lang="en-US" dirty="0"/>
          </a:p>
        </p:txBody>
      </p:sp>
      <p:sp>
        <p:nvSpPr>
          <p:cNvPr id="5" name="Rectangle 3"/>
          <p:cNvSpPr txBox="1">
            <a:spLocks/>
          </p:cNvSpPr>
          <p:nvPr/>
        </p:nvSpPr>
        <p:spPr>
          <a:xfrm>
            <a:off x="457200" y="1600200"/>
            <a:ext cx="4444089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 smtClean="0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1535400" y="1769381"/>
            <a:ext cx="6531640" cy="2471551"/>
            <a:chOff x="3600" y="1200"/>
            <a:chExt cx="1588" cy="1393"/>
          </a:xfrm>
        </p:grpSpPr>
        <p:sp>
          <p:nvSpPr>
            <p:cNvPr id="7" name="Text Box 4"/>
            <p:cNvSpPr txBox="1">
              <a:spLocks noChangeArrowheads="1"/>
            </p:cNvSpPr>
            <p:nvPr/>
          </p:nvSpPr>
          <p:spPr bwMode="auto">
            <a:xfrm>
              <a:off x="3600" y="1478"/>
              <a:ext cx="1588" cy="109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dirty="0" smtClean="0">
                  <a:latin typeface="Consolas"/>
                  <a:cs typeface="Consolas"/>
                </a:rPr>
                <a:t>Reader r = new Reader(file);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String s;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while((s = </a:t>
              </a:r>
              <a:r>
                <a:rPr lang="en-US" sz="2000" dirty="0" err="1" smtClean="0">
                  <a:latin typeface="Consolas"/>
                  <a:cs typeface="Consolas"/>
                </a:rPr>
                <a:t>r.readLine</a:t>
              </a:r>
              <a:r>
                <a:rPr lang="en-US" sz="2000" dirty="0" smtClean="0">
                  <a:latin typeface="Consolas"/>
                  <a:cs typeface="Consolas"/>
                </a:rPr>
                <a:t>()) != null) {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	</a:t>
              </a:r>
              <a:r>
                <a:rPr lang="en-US" sz="2000" dirty="0" err="1" smtClean="0">
                  <a:latin typeface="Consolas"/>
                  <a:cs typeface="Consolas"/>
                </a:rPr>
                <a:t>mantis_loop_cnt</a:t>
              </a:r>
              <a:r>
                <a:rPr lang="en-US" sz="2000" dirty="0" smtClean="0">
                  <a:latin typeface="Consolas"/>
                  <a:cs typeface="Consolas"/>
                </a:rPr>
                <a:t>++; // feature </a:t>
              </a:r>
              <a:r>
                <a:rPr lang="en-US" sz="2000" dirty="0" err="1" smtClean="0">
                  <a:latin typeface="Consolas"/>
                  <a:cs typeface="Consolas"/>
                </a:rPr>
                <a:t>inst</a:t>
              </a:r>
              <a:endParaRPr lang="en-US" sz="2000" dirty="0" smtClean="0">
                <a:latin typeface="Consolas"/>
                <a:cs typeface="Consolas"/>
              </a:endParaRPr>
            </a:p>
            <a:p>
              <a:r>
                <a:rPr lang="en-US" sz="2000" dirty="0">
                  <a:latin typeface="Consolas"/>
                  <a:cs typeface="Consolas"/>
                </a:rPr>
                <a:t>	</a:t>
              </a:r>
              <a:r>
                <a:rPr lang="en-US" sz="2000" dirty="0" smtClean="0">
                  <a:latin typeface="Consolas"/>
                  <a:cs typeface="Consolas"/>
                </a:rPr>
                <a:t>process(s);        // expensive comp</a:t>
              </a:r>
            </a:p>
            <a:p>
              <a:r>
                <a:rPr lang="en-US" sz="2000" dirty="0" smtClean="0">
                  <a:latin typeface="Consolas"/>
                  <a:cs typeface="Consolas"/>
                </a:rPr>
                <a:t>}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H="1" flipV="1">
              <a:off x="3633" y="2593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9" name="Text Box 7"/>
            <p:cNvSpPr txBox="1">
              <a:spLocks noChangeArrowheads="1"/>
            </p:cNvSpPr>
            <p:nvPr/>
          </p:nvSpPr>
          <p:spPr bwMode="auto">
            <a:xfrm>
              <a:off x="3600" y="1200"/>
              <a:ext cx="864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>
                  <a:latin typeface="Consolas"/>
                  <a:cs typeface="Consolas"/>
                </a:rPr>
                <a:t>program</a:t>
              </a:r>
            </a:p>
          </p:txBody>
        </p:sp>
      </p:grpSp>
      <p:grpSp>
        <p:nvGrpSpPr>
          <p:cNvPr id="10" name="Group 10"/>
          <p:cNvGrpSpPr>
            <a:grpSpLocks/>
          </p:cNvGrpSpPr>
          <p:nvPr/>
        </p:nvGrpSpPr>
        <p:grpSpPr bwMode="auto">
          <a:xfrm>
            <a:off x="1535400" y="4385786"/>
            <a:ext cx="6155720" cy="1932913"/>
            <a:chOff x="4944" y="1238"/>
            <a:chExt cx="864" cy="1847"/>
          </a:xfrm>
        </p:grpSpPr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4944" y="1526"/>
              <a:ext cx="816" cy="155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2000" dirty="0">
                  <a:latin typeface="Consolas"/>
                  <a:cs typeface="Consolas"/>
                </a:rPr>
                <a:t>Reader r = new Reader(file);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String s;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while((s = </a:t>
              </a:r>
              <a:r>
                <a:rPr lang="en-US" sz="2000" dirty="0" err="1">
                  <a:latin typeface="Consolas"/>
                  <a:cs typeface="Consolas"/>
                </a:rPr>
                <a:t>r.readLine</a:t>
              </a:r>
              <a:r>
                <a:rPr lang="en-US" sz="2000" dirty="0">
                  <a:latin typeface="Consolas"/>
                  <a:cs typeface="Consolas"/>
                </a:rPr>
                <a:t>()) != null) {</a:t>
              </a:r>
            </a:p>
            <a:p>
              <a:r>
                <a:rPr lang="en-US" sz="2000" dirty="0">
                  <a:latin typeface="Consolas"/>
                  <a:cs typeface="Consolas"/>
                </a:rPr>
                <a:t>	</a:t>
              </a:r>
              <a:r>
                <a:rPr lang="en-US" sz="2000" dirty="0" err="1">
                  <a:latin typeface="Consolas"/>
                  <a:cs typeface="Consolas"/>
                </a:rPr>
                <a:t>mantis_loop_cnt</a:t>
              </a:r>
              <a:r>
                <a:rPr lang="en-US" sz="2000" dirty="0">
                  <a:latin typeface="Consolas"/>
                  <a:cs typeface="Consolas"/>
                </a:rPr>
                <a:t>++; // feature </a:t>
              </a:r>
              <a:r>
                <a:rPr lang="en-US" sz="2000" dirty="0" err="1">
                  <a:latin typeface="Consolas"/>
                  <a:cs typeface="Consolas"/>
                </a:rPr>
                <a:t>inst</a:t>
              </a:r>
              <a:endParaRPr lang="en-US" sz="2000" dirty="0">
                <a:latin typeface="Consolas"/>
                <a:cs typeface="Consolas"/>
              </a:endParaRPr>
            </a:p>
            <a:p>
              <a:r>
                <a:rPr lang="en-US" sz="2000" dirty="0" smtClean="0">
                  <a:latin typeface="Consolas"/>
                  <a:cs typeface="Consolas"/>
                </a:rPr>
                <a:t>}</a:t>
              </a:r>
              <a:endParaRPr lang="en-US" sz="2000" dirty="0">
                <a:latin typeface="Consolas"/>
                <a:cs typeface="Consolas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4944" y="1238"/>
              <a:ext cx="864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2000" b="1" dirty="0" smtClean="0">
                  <a:latin typeface="Consolas"/>
                  <a:cs typeface="Consolas"/>
                </a:rPr>
                <a:t>slice</a:t>
              </a:r>
              <a:endParaRPr lang="en-US" sz="2000" b="1" dirty="0">
                <a:latin typeface="Consolas"/>
                <a:cs typeface="Consolas"/>
              </a:endParaRPr>
            </a:p>
          </p:txBody>
        </p:sp>
      </p:grpSp>
      <p:sp>
        <p:nvSpPr>
          <p:cNvPr id="3" name="Rectangle 2"/>
          <p:cNvSpPr/>
          <p:nvPr/>
        </p:nvSpPr>
        <p:spPr>
          <a:xfrm>
            <a:off x="2032000" y="3545839"/>
            <a:ext cx="5317136" cy="386081"/>
          </a:xfrm>
          <a:prstGeom prst="rect">
            <a:avLst/>
          </a:prstGeom>
          <a:noFill/>
          <a:ln w="508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25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Predictor code generation:</a:t>
            </a:r>
            <a:br>
              <a:rPr lang="en-US" dirty="0" smtClean="0"/>
            </a:br>
            <a:r>
              <a:rPr lang="en-US" dirty="0" smtClean="0"/>
              <a:t>static program slicer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Inter-procedural analysis</a:t>
            </a:r>
          </a:p>
          <a:p>
            <a:endParaRPr lang="en-US" dirty="0"/>
          </a:p>
          <a:p>
            <a:r>
              <a:rPr lang="en-US" dirty="0" smtClean="0"/>
              <a:t>Alias analysis</a:t>
            </a:r>
          </a:p>
          <a:p>
            <a:endParaRPr lang="en-US" dirty="0"/>
          </a:p>
          <a:p>
            <a:r>
              <a:rPr lang="en-US" dirty="0" smtClean="0"/>
              <a:t>Concurrency analysis</a:t>
            </a:r>
          </a:p>
          <a:p>
            <a:endParaRPr lang="en-US" dirty="0"/>
          </a:p>
          <a:p>
            <a:r>
              <a:rPr lang="en-US" dirty="0" smtClean="0"/>
              <a:t>Executable slices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4170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Predictor code generation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Intraprocedural</a:t>
            </a:r>
            <a:r>
              <a:rPr lang="en-US" dirty="0" smtClean="0"/>
              <a:t>: </a:t>
            </a:r>
            <a:r>
              <a:rPr lang="en-US" dirty="0"/>
              <a:t>construct </a:t>
            </a:r>
            <a:r>
              <a:rPr lang="en-US" dirty="0" smtClean="0"/>
              <a:t>Program Dependency Graphs (PDGs) (HRB 1988)</a:t>
            </a:r>
          </a:p>
          <a:p>
            <a:r>
              <a:rPr lang="en-US" dirty="0" err="1" smtClean="0"/>
              <a:t>Interprocedural</a:t>
            </a:r>
            <a:r>
              <a:rPr lang="en-US" dirty="0" smtClean="0"/>
              <a:t>: construct a System Dependency Graph (SDG) (HRB 1988)</a:t>
            </a:r>
          </a:p>
          <a:p>
            <a:r>
              <a:rPr lang="en-US" dirty="0" smtClean="0"/>
              <a:t>Context </a:t>
            </a:r>
            <a:r>
              <a:rPr lang="en-US" dirty="0"/>
              <a:t>sensitivity: augment the SDG with summary edges by running the </a:t>
            </a:r>
            <a:r>
              <a:rPr lang="en-US" dirty="0" err="1"/>
              <a:t>SummaryEdge</a:t>
            </a:r>
            <a:r>
              <a:rPr lang="en-US" dirty="0"/>
              <a:t> algorithm (RHS+ 1994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Run </a:t>
            </a:r>
            <a:r>
              <a:rPr lang="en-US" dirty="0" smtClean="0"/>
              <a:t>the two-pass reachability </a:t>
            </a:r>
            <a:r>
              <a:rPr lang="en-US" dirty="0"/>
              <a:t>algorithm on the augmented SDG (HRB 1988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Translate intermediate code to final </a:t>
            </a:r>
            <a:r>
              <a:rPr lang="en-US" dirty="0" smtClean="0"/>
              <a:t>code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7380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Motivation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System overview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Feature instrumentation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Profiling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Prediction modeling</a:t>
            </a:r>
          </a:p>
          <a:p>
            <a:r>
              <a:rPr lang="en-US" dirty="0" smtClean="0">
                <a:solidFill>
                  <a:srgbClr val="BFBFBF"/>
                </a:solidFill>
              </a:rPr>
              <a:t>Predictor code generation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88830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Mantis prototype</a:t>
            </a:r>
            <a:endParaRPr lang="en-US" dirty="0"/>
          </a:p>
        </p:txBody>
      </p:sp>
      <p:grpSp>
        <p:nvGrpSpPr>
          <p:cNvPr id="184" name="Group 183"/>
          <p:cNvGrpSpPr/>
          <p:nvPr/>
        </p:nvGrpSpPr>
        <p:grpSpPr>
          <a:xfrm>
            <a:off x="1025172" y="1738441"/>
            <a:ext cx="2013077" cy="1198102"/>
            <a:chOff x="1025172" y="1738441"/>
            <a:chExt cx="2013077" cy="1198102"/>
          </a:xfrm>
        </p:grpSpPr>
        <p:sp>
          <p:nvSpPr>
            <p:cNvPr id="84" name="직사각형 3"/>
            <p:cNvSpPr/>
            <p:nvPr/>
          </p:nvSpPr>
          <p:spPr>
            <a:xfrm>
              <a:off x="1025172" y="1738441"/>
              <a:ext cx="2013077" cy="1198102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000" b="1" dirty="0" smtClean="0"/>
                <a:t>Feature</a:t>
              </a:r>
              <a:br>
                <a:rPr lang="en-US" altLang="ko-KR" sz="2000" b="1" dirty="0" smtClean="0"/>
              </a:br>
              <a:r>
                <a:rPr lang="en-US" altLang="ko-KR" sz="2000" b="1" dirty="0" err="1" smtClean="0"/>
                <a:t>instrumentor</a:t>
              </a:r>
              <a:r>
                <a:rPr lang="en-US" altLang="ko-KR" sz="2000" b="1" dirty="0" smtClean="0"/>
                <a:t/>
              </a:r>
              <a:br>
                <a:rPr lang="en-US" altLang="ko-KR" sz="2000" b="1" dirty="0" smtClean="0"/>
              </a:br>
              <a:endParaRPr lang="en-US" altLang="ko-KR" sz="2000" b="1" dirty="0" smtClean="0"/>
            </a:p>
            <a:p>
              <a:pPr algn="ctr"/>
              <a:endParaRPr lang="en-US" altLang="ko-KR" sz="700" b="1" dirty="0" smtClean="0"/>
            </a:p>
            <a:p>
              <a:pPr algn="ctr"/>
              <a:r>
                <a:rPr lang="en-US" altLang="ko-KR" sz="1400" b="1" dirty="0" smtClean="0"/>
                <a:t> </a:t>
              </a:r>
              <a:endParaRPr lang="ko-KR" altLang="en-US" sz="1200" b="1" dirty="0"/>
            </a:p>
          </p:txBody>
        </p:sp>
        <p:sp>
          <p:nvSpPr>
            <p:cNvPr id="86" name="모서리가 둥근 직사각형 7"/>
            <p:cNvSpPr/>
            <p:nvPr/>
          </p:nvSpPr>
          <p:spPr>
            <a:xfrm>
              <a:off x="1333219" y="2483520"/>
              <a:ext cx="1372350" cy="3657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Javassist</a:t>
              </a:r>
              <a:endParaRPr lang="ko-KR" altLang="en-US" dirty="0"/>
            </a:p>
          </p:txBody>
        </p:sp>
      </p:grpSp>
      <p:grpSp>
        <p:nvGrpSpPr>
          <p:cNvPr id="194" name="Group 193"/>
          <p:cNvGrpSpPr/>
          <p:nvPr/>
        </p:nvGrpSpPr>
        <p:grpSpPr>
          <a:xfrm>
            <a:off x="1022841" y="2936543"/>
            <a:ext cx="2015407" cy="1549095"/>
            <a:chOff x="1022841" y="2936543"/>
            <a:chExt cx="2015407" cy="1549095"/>
          </a:xfrm>
        </p:grpSpPr>
        <p:sp>
          <p:nvSpPr>
            <p:cNvPr id="87" name="직사각형 14"/>
            <p:cNvSpPr/>
            <p:nvPr/>
          </p:nvSpPr>
          <p:spPr>
            <a:xfrm>
              <a:off x="1022841" y="3233445"/>
              <a:ext cx="2015407" cy="1252193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dirty="0" smtClean="0"/>
                <a:t>Profiler</a:t>
              </a:r>
            </a:p>
            <a:p>
              <a:pPr algn="ctr"/>
              <a:endParaRPr lang="en-US" altLang="ko-KR" sz="700" b="1" dirty="0" smtClean="0"/>
            </a:p>
            <a:p>
              <a:pPr algn="ctr"/>
              <a:r>
                <a:rPr lang="en-US" altLang="ko-KR" sz="1400" b="1" dirty="0" smtClean="0"/>
                <a:t> </a:t>
              </a:r>
              <a:endParaRPr lang="ko-KR" altLang="en-US" sz="1200" b="1" dirty="0"/>
            </a:p>
          </p:txBody>
        </p:sp>
        <p:sp>
          <p:nvSpPr>
            <p:cNvPr id="88" name="모서리가 둥근 직사각형 15"/>
            <p:cNvSpPr/>
            <p:nvPr/>
          </p:nvSpPr>
          <p:spPr>
            <a:xfrm>
              <a:off x="1401410" y="4077089"/>
              <a:ext cx="1371600" cy="3657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Perl Script</a:t>
              </a:r>
              <a:endParaRPr lang="ko-KR" altLang="en-US"/>
            </a:p>
          </p:txBody>
        </p:sp>
        <p:cxnSp>
          <p:nvCxnSpPr>
            <p:cNvPr id="95" name="직선 화살표 연결선 34"/>
            <p:cNvCxnSpPr/>
            <p:nvPr/>
          </p:nvCxnSpPr>
          <p:spPr>
            <a:xfrm flipH="1">
              <a:off x="2026637" y="2936543"/>
              <a:ext cx="1166" cy="2969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Group 194"/>
          <p:cNvGrpSpPr/>
          <p:nvPr/>
        </p:nvGrpSpPr>
        <p:grpSpPr>
          <a:xfrm>
            <a:off x="1025172" y="4485638"/>
            <a:ext cx="2013076" cy="1524971"/>
            <a:chOff x="1025172" y="4485638"/>
            <a:chExt cx="2013076" cy="1524971"/>
          </a:xfrm>
        </p:grpSpPr>
        <p:sp>
          <p:nvSpPr>
            <p:cNvPr id="89" name="직사각형 19"/>
            <p:cNvSpPr/>
            <p:nvPr/>
          </p:nvSpPr>
          <p:spPr>
            <a:xfrm>
              <a:off x="1025172" y="4776129"/>
              <a:ext cx="2013076" cy="1234480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300"/>
                </a:lnSpc>
              </a:pPr>
              <a:r>
                <a:rPr lang="en-US" altLang="ko-KR" sz="2400" b="1" dirty="0" smtClean="0"/>
                <a:t>Model</a:t>
              </a:r>
            </a:p>
            <a:p>
              <a:pPr algn="ctr">
                <a:lnSpc>
                  <a:spcPts val="1300"/>
                </a:lnSpc>
              </a:pPr>
              <a:endParaRPr lang="en-US" altLang="ko-KR" sz="2400" b="1" dirty="0" smtClean="0"/>
            </a:p>
            <a:p>
              <a:pPr algn="ctr">
                <a:lnSpc>
                  <a:spcPts val="1300"/>
                </a:lnSpc>
              </a:pPr>
              <a:r>
                <a:rPr lang="en-US" altLang="ko-KR" sz="2400" b="1" dirty="0" smtClean="0"/>
                <a:t>generator</a:t>
              </a:r>
            </a:p>
            <a:p>
              <a:pPr algn="ctr"/>
              <a:endParaRPr lang="en-US" altLang="ko-KR" sz="700" b="1" dirty="0" smtClean="0"/>
            </a:p>
            <a:p>
              <a:pPr algn="ctr"/>
              <a:r>
                <a:rPr lang="en-US" altLang="ko-KR" sz="1400" b="1" dirty="0" smtClean="0"/>
                <a:t> </a:t>
              </a:r>
              <a:endParaRPr lang="ko-KR" altLang="en-US" sz="1200" b="1" dirty="0"/>
            </a:p>
          </p:txBody>
        </p:sp>
        <p:sp>
          <p:nvSpPr>
            <p:cNvPr id="90" name="모서리가 둥근 직사각형 20"/>
            <p:cNvSpPr/>
            <p:nvPr/>
          </p:nvSpPr>
          <p:spPr>
            <a:xfrm>
              <a:off x="1367475" y="5580061"/>
              <a:ext cx="1371600" cy="36576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Octave</a:t>
              </a:r>
              <a:endParaRPr lang="ko-KR" altLang="en-US" dirty="0"/>
            </a:p>
          </p:txBody>
        </p:sp>
        <p:cxnSp>
          <p:nvCxnSpPr>
            <p:cNvPr id="112" name="직선 화살표 연결선 36"/>
            <p:cNvCxnSpPr/>
            <p:nvPr/>
          </p:nvCxnSpPr>
          <p:spPr>
            <a:xfrm>
              <a:off x="2021087" y="4485638"/>
              <a:ext cx="2331" cy="27371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3038248" y="1738441"/>
            <a:ext cx="2559582" cy="4272168"/>
            <a:chOff x="3038248" y="1738441"/>
            <a:chExt cx="2559582" cy="4272168"/>
          </a:xfrm>
        </p:grpSpPr>
        <p:sp>
          <p:nvSpPr>
            <p:cNvPr id="85" name="직사각형 6"/>
            <p:cNvSpPr/>
            <p:nvPr/>
          </p:nvSpPr>
          <p:spPr>
            <a:xfrm>
              <a:off x="3483413" y="1738441"/>
              <a:ext cx="2114417" cy="4272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2400" b="1" dirty="0" smtClean="0"/>
                <a:t>Predictor code</a:t>
              </a:r>
            </a:p>
            <a:p>
              <a:pPr algn="ctr">
                <a:lnSpc>
                  <a:spcPts val="1200"/>
                </a:lnSpc>
              </a:pPr>
              <a:endParaRPr lang="en-US" altLang="ko-KR" sz="2400" b="1" dirty="0" smtClean="0"/>
            </a:p>
            <a:p>
              <a:pPr algn="ctr">
                <a:lnSpc>
                  <a:spcPts val="1200"/>
                </a:lnSpc>
              </a:pPr>
              <a:r>
                <a:rPr lang="en-US" altLang="ko-KR" sz="2400" b="1" dirty="0" smtClean="0"/>
                <a:t>generator</a:t>
              </a:r>
            </a:p>
            <a:p>
              <a:pPr algn="ctr">
                <a:lnSpc>
                  <a:spcPts val="1200"/>
                </a:lnSpc>
              </a:pPr>
              <a:endParaRPr lang="en-US" altLang="ko-KR" sz="2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ko-KR" altLang="en-US" sz="1400" b="1" dirty="0"/>
            </a:p>
          </p:txBody>
        </p:sp>
        <p:sp>
          <p:nvSpPr>
            <p:cNvPr id="91" name="모서리가 둥근 직사각형 21"/>
            <p:cNvSpPr/>
            <p:nvPr/>
          </p:nvSpPr>
          <p:spPr>
            <a:xfrm>
              <a:off x="3700926" y="2851816"/>
              <a:ext cx="1688830" cy="32906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Joeq</a:t>
              </a:r>
              <a:endParaRPr lang="ko-KR" altLang="en-US"/>
            </a:p>
          </p:txBody>
        </p:sp>
        <p:sp>
          <p:nvSpPr>
            <p:cNvPr id="92" name="모서리가 둥근 직사각형 22"/>
            <p:cNvSpPr/>
            <p:nvPr/>
          </p:nvSpPr>
          <p:spPr>
            <a:xfrm>
              <a:off x="3651625" y="3543700"/>
              <a:ext cx="1738132" cy="578041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Datalog</a:t>
              </a:r>
              <a:r>
                <a:rPr lang="en-US" altLang="ko-KR" dirty="0"/>
                <a:t/>
              </a:r>
              <a:br>
                <a:rPr lang="en-US" altLang="ko-KR" dirty="0"/>
              </a:br>
              <a:r>
                <a:rPr lang="en-US" altLang="ko-KR" dirty="0" smtClean="0"/>
                <a:t>analysis &amp; slicer</a:t>
              </a:r>
              <a:endParaRPr lang="ko-KR" altLang="en-US" dirty="0"/>
            </a:p>
          </p:txBody>
        </p:sp>
        <p:sp>
          <p:nvSpPr>
            <p:cNvPr id="93" name="모서리가 둥근 직사각형 23"/>
            <p:cNvSpPr/>
            <p:nvPr/>
          </p:nvSpPr>
          <p:spPr>
            <a:xfrm>
              <a:off x="3651624" y="4505428"/>
              <a:ext cx="1738132" cy="360254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Quad2Jasmin</a:t>
              </a:r>
              <a:endParaRPr lang="ko-KR" altLang="en-US"/>
            </a:p>
          </p:txBody>
        </p:sp>
        <p:sp>
          <p:nvSpPr>
            <p:cNvPr id="94" name="모서리가 둥근 직사각형 24"/>
            <p:cNvSpPr/>
            <p:nvPr/>
          </p:nvSpPr>
          <p:spPr>
            <a:xfrm>
              <a:off x="3651624" y="5270293"/>
              <a:ext cx="1738132" cy="296970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mtClean="0"/>
                <a:t>Jasmin</a:t>
              </a:r>
              <a:endParaRPr lang="ko-KR" altLang="en-US"/>
            </a:p>
          </p:txBody>
        </p:sp>
        <p:cxnSp>
          <p:nvCxnSpPr>
            <p:cNvPr id="102" name="직선 화살표 연결선 60"/>
            <p:cNvCxnSpPr/>
            <p:nvPr/>
          </p:nvCxnSpPr>
          <p:spPr>
            <a:xfrm flipH="1">
              <a:off x="5183007" y="4868271"/>
              <a:ext cx="1" cy="402022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37"/>
            <p:cNvCxnSpPr/>
            <p:nvPr/>
          </p:nvCxnSpPr>
          <p:spPr>
            <a:xfrm>
              <a:off x="3038248" y="5477182"/>
              <a:ext cx="437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순서도: 데이터 47"/>
            <p:cNvSpPr/>
            <p:nvPr/>
          </p:nvSpPr>
          <p:spPr>
            <a:xfrm>
              <a:off x="3603059" y="2507244"/>
              <a:ext cx="1474045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797599" y="2430500"/>
              <a:ext cx="1213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bytecode</a:t>
              </a:r>
              <a:endParaRPr lang="ko-KR" altLang="en-US" dirty="0"/>
            </a:p>
          </p:txBody>
        </p:sp>
        <p:cxnSp>
          <p:nvCxnSpPr>
            <p:cNvPr id="153" name="직선 화살표 연결선 35"/>
            <p:cNvCxnSpPr/>
            <p:nvPr/>
          </p:nvCxnSpPr>
          <p:spPr>
            <a:xfrm>
              <a:off x="5163176" y="3180884"/>
              <a:ext cx="0" cy="362816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원형 화살표 43"/>
            <p:cNvSpPr/>
            <p:nvPr/>
          </p:nvSpPr>
          <p:spPr>
            <a:xfrm>
              <a:off x="4829289" y="2637665"/>
              <a:ext cx="247816" cy="383122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197521"/>
                <a:gd name="adj5" fmla="val 16539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3" name="순서도: 데이터 47"/>
            <p:cNvSpPr/>
            <p:nvPr/>
          </p:nvSpPr>
          <p:spPr>
            <a:xfrm>
              <a:off x="3599582" y="3218686"/>
              <a:ext cx="1474045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3794122" y="3141942"/>
              <a:ext cx="1213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quadcode</a:t>
              </a:r>
              <a:endParaRPr lang="ko-KR" altLang="en-US" dirty="0"/>
            </a:p>
          </p:txBody>
        </p:sp>
        <p:cxnSp>
          <p:nvCxnSpPr>
            <p:cNvPr id="167" name="직선 화살표 연결선 35"/>
            <p:cNvCxnSpPr/>
            <p:nvPr/>
          </p:nvCxnSpPr>
          <p:spPr>
            <a:xfrm>
              <a:off x="5173091" y="4107987"/>
              <a:ext cx="0" cy="397441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8" name="순서도: 데이터 47"/>
            <p:cNvSpPr/>
            <p:nvPr/>
          </p:nvSpPr>
          <p:spPr>
            <a:xfrm>
              <a:off x="3609497" y="4184731"/>
              <a:ext cx="1474045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3804037" y="4107987"/>
              <a:ext cx="1213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quadcode</a:t>
              </a:r>
              <a:endParaRPr lang="ko-KR" altLang="en-US" dirty="0"/>
            </a:p>
          </p:txBody>
        </p:sp>
        <p:sp>
          <p:nvSpPr>
            <p:cNvPr id="170" name="순서도: 데이터 47"/>
            <p:cNvSpPr/>
            <p:nvPr/>
          </p:nvSpPr>
          <p:spPr>
            <a:xfrm>
              <a:off x="3599582" y="4942426"/>
              <a:ext cx="1474045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700926" y="4865682"/>
              <a:ext cx="130653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jasmincode</a:t>
              </a:r>
              <a:endParaRPr lang="ko-KR" altLang="en-US" dirty="0"/>
            </a:p>
          </p:txBody>
        </p:sp>
        <p:sp>
          <p:nvSpPr>
            <p:cNvPr id="173" name="순서도: 데이터 47"/>
            <p:cNvSpPr/>
            <p:nvPr/>
          </p:nvSpPr>
          <p:spPr>
            <a:xfrm>
              <a:off x="3645144" y="5672504"/>
              <a:ext cx="1428483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3820146" y="5596457"/>
              <a:ext cx="1213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bytecode</a:t>
              </a:r>
              <a:endParaRPr lang="ko-KR" altLang="en-US" dirty="0"/>
            </a:p>
          </p:txBody>
        </p:sp>
        <p:sp>
          <p:nvSpPr>
            <p:cNvPr id="175" name="원형 화살표 43"/>
            <p:cNvSpPr/>
            <p:nvPr/>
          </p:nvSpPr>
          <p:spPr>
            <a:xfrm rot="4953739">
              <a:off x="4938020" y="5426256"/>
              <a:ext cx="229531" cy="414197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197521"/>
                <a:gd name="adj5" fmla="val 16539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597830" y="1738441"/>
            <a:ext cx="2566257" cy="4272168"/>
            <a:chOff x="5597830" y="1738441"/>
            <a:chExt cx="2566257" cy="4272168"/>
          </a:xfrm>
        </p:grpSpPr>
        <p:sp>
          <p:nvSpPr>
            <p:cNvPr id="110" name="직사각형 30"/>
            <p:cNvSpPr/>
            <p:nvPr/>
          </p:nvSpPr>
          <p:spPr>
            <a:xfrm>
              <a:off x="6038507" y="1738441"/>
              <a:ext cx="2125580" cy="4272168"/>
            </a:xfrm>
            <a:prstGeom prst="rec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>
                <a:lnSpc>
                  <a:spcPts val="1200"/>
                </a:lnSpc>
              </a:pPr>
              <a:r>
                <a:rPr lang="en-US" altLang="ko-KR" sz="2400" b="1" dirty="0" smtClean="0"/>
                <a:t>Android</a:t>
              </a:r>
            </a:p>
            <a:p>
              <a:pPr algn="ctr">
                <a:lnSpc>
                  <a:spcPts val="1200"/>
                </a:lnSpc>
              </a:pPr>
              <a:endParaRPr lang="en-US" altLang="ko-KR" sz="2400" b="1" dirty="0"/>
            </a:p>
            <a:p>
              <a:pPr algn="ctr">
                <a:lnSpc>
                  <a:spcPts val="1200"/>
                </a:lnSpc>
              </a:pPr>
              <a:r>
                <a:rPr lang="en-US" altLang="ko-KR" sz="2400" b="1" dirty="0" smtClean="0"/>
                <a:t>executable </a:t>
              </a:r>
            </a:p>
            <a:p>
              <a:pPr algn="ctr">
                <a:lnSpc>
                  <a:spcPts val="1200"/>
                </a:lnSpc>
              </a:pPr>
              <a:endParaRPr lang="en-US" altLang="ko-KR" sz="2400" b="1" dirty="0"/>
            </a:p>
            <a:p>
              <a:pPr algn="ctr">
                <a:lnSpc>
                  <a:spcPts val="1200"/>
                </a:lnSpc>
              </a:pPr>
              <a:r>
                <a:rPr lang="en-US" altLang="ko-KR" sz="2400" b="1" dirty="0" smtClean="0"/>
                <a:t>generator</a:t>
              </a:r>
            </a:p>
            <a:p>
              <a:pPr algn="ctr">
                <a:lnSpc>
                  <a:spcPts val="1200"/>
                </a:lnSpc>
              </a:pPr>
              <a:endParaRPr lang="en-US" altLang="ko-KR" sz="2400" b="1" dirty="0"/>
            </a:p>
            <a:p>
              <a:pPr algn="ctr">
                <a:lnSpc>
                  <a:spcPts val="1200"/>
                </a:lnSpc>
              </a:pPr>
              <a:endParaRPr lang="en-US" altLang="ko-KR" sz="2400" b="1" dirty="0" smtClean="0"/>
            </a:p>
            <a:p>
              <a:pPr algn="ctr">
                <a:lnSpc>
                  <a:spcPts val="1200"/>
                </a:lnSpc>
              </a:pPr>
              <a:endParaRPr lang="en-US" altLang="ko-KR" sz="2400" b="1" dirty="0" smtClean="0"/>
            </a:p>
            <a:p>
              <a:pPr algn="ctr">
                <a:lnSpc>
                  <a:spcPts val="1200"/>
                </a:lnSpc>
              </a:pPr>
              <a:endParaRPr lang="en-US" altLang="ko-KR" sz="1400" b="1" dirty="0"/>
            </a:p>
            <a:p>
              <a:pPr algn="ctr">
                <a:lnSpc>
                  <a:spcPts val="1200"/>
                </a:lnSpc>
              </a:pPr>
              <a:endParaRPr lang="en-US" altLang="ko-KR" sz="1400" b="1" dirty="0" smtClean="0"/>
            </a:p>
            <a:p>
              <a:pPr algn="ctr">
                <a:lnSpc>
                  <a:spcPts val="1200"/>
                </a:lnSpc>
              </a:pPr>
              <a:endParaRPr lang="en-US" altLang="ko-KR" sz="1400" b="1" dirty="0"/>
            </a:p>
            <a:p>
              <a:pPr algn="ctr">
                <a:lnSpc>
                  <a:spcPts val="1200"/>
                </a:lnSpc>
              </a:pPr>
              <a:endParaRPr lang="en-US" altLang="ko-KR" sz="1400" b="1" dirty="0" smtClean="0"/>
            </a:p>
            <a:p>
              <a:pPr algn="ctr">
                <a:lnSpc>
                  <a:spcPts val="1200"/>
                </a:lnSpc>
              </a:pPr>
              <a:endParaRPr lang="en-US" altLang="ko-KR" sz="1400" b="1" dirty="0"/>
            </a:p>
            <a:p>
              <a:pPr algn="ctr">
                <a:lnSpc>
                  <a:spcPts val="1200"/>
                </a:lnSpc>
              </a:pPr>
              <a:endParaRPr lang="en-US" altLang="ko-KR" sz="1400" b="1" dirty="0" smtClean="0"/>
            </a:p>
            <a:p>
              <a:pPr algn="ctr">
                <a:lnSpc>
                  <a:spcPts val="1200"/>
                </a:lnSpc>
              </a:pPr>
              <a:endParaRPr lang="en-US" altLang="ko-KR" sz="1400" b="1" dirty="0"/>
            </a:p>
            <a:p>
              <a:pPr algn="ctr">
                <a:lnSpc>
                  <a:spcPts val="1200"/>
                </a:lnSpc>
              </a:pPr>
              <a:endParaRPr lang="en-US" altLang="ko-KR" sz="1400" b="1" dirty="0" smtClean="0"/>
            </a:p>
            <a:p>
              <a:pPr algn="ctr">
                <a:lnSpc>
                  <a:spcPts val="1200"/>
                </a:lnSpc>
              </a:pPr>
              <a:endParaRPr lang="en-US" altLang="ko-KR" sz="1400" b="1" dirty="0"/>
            </a:p>
            <a:p>
              <a:pPr algn="ctr">
                <a:lnSpc>
                  <a:spcPts val="1200"/>
                </a:lnSpc>
              </a:pPr>
              <a:endParaRPr lang="en-US" altLang="ko-KR" sz="1400" b="1" dirty="0" smtClean="0"/>
            </a:p>
            <a:p>
              <a:pPr algn="ctr">
                <a:lnSpc>
                  <a:spcPts val="1200"/>
                </a:lnSpc>
              </a:pPr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en-US" altLang="ko-KR" sz="1400" b="1" dirty="0" smtClean="0"/>
            </a:p>
            <a:p>
              <a:pPr algn="ctr"/>
              <a:endParaRPr lang="en-US" altLang="ko-KR" sz="1400" b="1" dirty="0"/>
            </a:p>
            <a:p>
              <a:pPr algn="ctr"/>
              <a:endParaRPr lang="ko-KR" altLang="en-US" sz="1400" b="1" dirty="0"/>
            </a:p>
          </p:txBody>
        </p:sp>
        <p:cxnSp>
          <p:nvCxnSpPr>
            <p:cNvPr id="118" name="직선 화살표 연결선 65"/>
            <p:cNvCxnSpPr/>
            <p:nvPr/>
          </p:nvCxnSpPr>
          <p:spPr>
            <a:xfrm>
              <a:off x="7736945" y="3901948"/>
              <a:ext cx="0" cy="487636"/>
            </a:xfrm>
            <a:prstGeom prst="straightConnector1">
              <a:avLst/>
            </a:prstGeom>
            <a:ln w="28575">
              <a:solidFill>
                <a:schemeClr val="tx2">
                  <a:lumMod val="60000"/>
                  <a:lumOff val="4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직선 화살표 연결선 37"/>
            <p:cNvCxnSpPr/>
            <p:nvPr/>
          </p:nvCxnSpPr>
          <p:spPr>
            <a:xfrm>
              <a:off x="5597830" y="5477182"/>
              <a:ext cx="437179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순서도: 데이터 47"/>
            <p:cNvSpPr/>
            <p:nvPr/>
          </p:nvSpPr>
          <p:spPr>
            <a:xfrm>
              <a:off x="6204538" y="3209510"/>
              <a:ext cx="1474045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399078" y="3132766"/>
              <a:ext cx="121334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err="1" smtClean="0"/>
                <a:t>bytecode</a:t>
              </a:r>
              <a:endParaRPr lang="ko-KR" altLang="en-US" dirty="0"/>
            </a:p>
          </p:txBody>
        </p:sp>
        <p:sp>
          <p:nvSpPr>
            <p:cNvPr id="51" name="모서리가 둥근 직사각형 21"/>
            <p:cNvSpPr/>
            <p:nvPr/>
          </p:nvSpPr>
          <p:spPr>
            <a:xfrm>
              <a:off x="6278296" y="3582691"/>
              <a:ext cx="1688830" cy="32906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/>
                <a:t>dx</a:t>
              </a:r>
              <a:endParaRPr lang="ko-KR" altLang="en-US" dirty="0"/>
            </a:p>
          </p:txBody>
        </p:sp>
        <p:sp>
          <p:nvSpPr>
            <p:cNvPr id="52" name="모서리가 둥근 직사각형 21"/>
            <p:cNvSpPr/>
            <p:nvPr/>
          </p:nvSpPr>
          <p:spPr>
            <a:xfrm>
              <a:off x="6262313" y="4389584"/>
              <a:ext cx="1688830" cy="329068"/>
            </a:xfrm>
            <a:prstGeom prst="round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 smtClean="0"/>
                <a:t>aapt</a:t>
              </a:r>
              <a:endParaRPr lang="ko-KR" altLang="en-US" dirty="0"/>
            </a:p>
          </p:txBody>
        </p:sp>
        <p:sp>
          <p:nvSpPr>
            <p:cNvPr id="53" name="원형 화살표 43"/>
            <p:cNvSpPr/>
            <p:nvPr/>
          </p:nvSpPr>
          <p:spPr>
            <a:xfrm>
              <a:off x="7417665" y="3318530"/>
              <a:ext cx="319280" cy="515999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197521"/>
                <a:gd name="adj5" fmla="val 16539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4" name="순서도: 데이터 47"/>
            <p:cNvSpPr/>
            <p:nvPr/>
          </p:nvSpPr>
          <p:spPr>
            <a:xfrm>
              <a:off x="6188256" y="3978692"/>
              <a:ext cx="1474045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6601441" y="3901948"/>
              <a:ext cx="97027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DEX</a:t>
              </a:r>
              <a:endParaRPr lang="ko-KR" altLang="en-US" dirty="0"/>
            </a:p>
          </p:txBody>
        </p:sp>
        <p:sp>
          <p:nvSpPr>
            <p:cNvPr id="57" name="원형 화살표 43"/>
            <p:cNvSpPr/>
            <p:nvPr/>
          </p:nvSpPr>
          <p:spPr>
            <a:xfrm rot="4953739">
              <a:off x="7472546" y="4535344"/>
              <a:ext cx="335195" cy="492493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5197521"/>
                <a:gd name="adj5" fmla="val 16539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순서도: 데이터 47"/>
            <p:cNvSpPr/>
            <p:nvPr/>
          </p:nvSpPr>
          <p:spPr>
            <a:xfrm>
              <a:off x="6168929" y="4871732"/>
              <a:ext cx="1474045" cy="270980"/>
            </a:xfrm>
            <a:prstGeom prst="flowChartInputOutput">
              <a:avLst/>
            </a:prstGeom>
            <a:ln w="952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6634639" y="4794988"/>
              <a:ext cx="94217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 smtClean="0"/>
                <a:t>APK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886797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Performance prediction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    Predict the execution time of a program </a:t>
            </a:r>
            <a:br>
              <a:rPr lang="en-US" dirty="0" smtClean="0"/>
            </a:br>
            <a:r>
              <a:rPr lang="en-US" dirty="0" smtClean="0"/>
              <a:t>            on a given input </a:t>
            </a:r>
            <a:r>
              <a:rPr lang="en-US" b="1" dirty="0" smtClean="0"/>
              <a:t>before running it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09438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accuracy</a:t>
            </a:r>
          </a:p>
          <a:p>
            <a:pPr lvl="1"/>
            <a:r>
              <a:rPr lang="en-US" dirty="0" smtClean="0"/>
              <a:t>Benefit of non-linear terms</a:t>
            </a:r>
          </a:p>
          <a:p>
            <a:pPr lvl="1"/>
            <a:r>
              <a:rPr lang="en-US" dirty="0" smtClean="0"/>
              <a:t>Benefit of slicing</a:t>
            </a:r>
          </a:p>
          <a:p>
            <a:r>
              <a:rPr lang="en-US" dirty="0" smtClean="0"/>
              <a:t>Predictor execution time</a:t>
            </a:r>
          </a:p>
          <a:p>
            <a:pPr lvl="1"/>
            <a:r>
              <a:rPr lang="en-US" dirty="0" smtClean="0"/>
              <a:t>Benefit of slicing</a:t>
            </a:r>
          </a:p>
          <a:p>
            <a:r>
              <a:rPr lang="en-US" dirty="0" smtClean="0"/>
              <a:t>Prediction on different hardware platforms</a:t>
            </a:r>
          </a:p>
          <a:p>
            <a:r>
              <a:rPr lang="en-US" dirty="0" smtClean="0"/>
              <a:t>Prediction under background load</a:t>
            </a:r>
          </a:p>
          <a:p>
            <a:r>
              <a:rPr lang="en-US" dirty="0" smtClean="0"/>
              <a:t>Mantis offline component processing time</a:t>
            </a:r>
            <a:endParaRPr lang="en-US" dirty="0"/>
          </a:p>
        </p:txBody>
      </p:sp>
      <p:sp>
        <p:nvSpPr>
          <p:cNvPr id="4" name="Rounded Rectangular Callout 3"/>
          <p:cNvSpPr/>
          <p:nvPr/>
        </p:nvSpPr>
        <p:spPr>
          <a:xfrm>
            <a:off x="548640" y="2262744"/>
            <a:ext cx="8138160" cy="2695336"/>
          </a:xfrm>
          <a:prstGeom prst="wedgeRoundRectCallout">
            <a:avLst>
              <a:gd name="adj1" fmla="val -49773"/>
              <a:gd name="adj2" fmla="val 383"/>
              <a:gd name="adj3" fmla="val 16667"/>
            </a:avLst>
          </a:prstGeom>
          <a:solidFill>
            <a:srgbClr val="FCFF7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Prediction error = </a:t>
            </a: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|</a:t>
            </a:r>
            <a:r>
              <a:rPr lang="en-US" sz="2800" dirty="0" err="1" smtClean="0">
                <a:solidFill>
                  <a:schemeClr val="tx1"/>
                </a:solidFill>
              </a:rPr>
              <a:t>ActualTime</a:t>
            </a:r>
            <a:r>
              <a:rPr lang="en-US" sz="2800" dirty="0" smtClean="0">
                <a:solidFill>
                  <a:schemeClr val="tx1"/>
                </a:solidFill>
              </a:rPr>
              <a:t> –</a:t>
            </a:r>
            <a:r>
              <a:rPr lang="en-US" sz="2800" dirty="0" err="1" smtClean="0">
                <a:solidFill>
                  <a:schemeClr val="tx1"/>
                </a:solidFill>
              </a:rPr>
              <a:t>PredictedExecutionTime</a:t>
            </a:r>
            <a:r>
              <a:rPr lang="en-US" sz="2800" dirty="0" smtClean="0">
                <a:solidFill>
                  <a:schemeClr val="tx1"/>
                </a:solidFill>
              </a:rPr>
              <a:t>| / </a:t>
            </a:r>
            <a:r>
              <a:rPr lang="en-US" sz="2800" dirty="0" err="1" smtClean="0">
                <a:solidFill>
                  <a:schemeClr val="tx1"/>
                </a:solidFill>
              </a:rPr>
              <a:t>ActualTime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algn="ctr"/>
            <a:endParaRPr lang="en-US" sz="2800" dirty="0" smtClean="0">
              <a:solidFill>
                <a:schemeClr val="tx1"/>
              </a:solidFill>
            </a:endParaRPr>
          </a:p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Prediction time = </a:t>
            </a:r>
            <a:br>
              <a:rPr lang="en-US" sz="2800" dirty="0" smtClean="0">
                <a:solidFill>
                  <a:schemeClr val="tx1"/>
                </a:solidFill>
              </a:rPr>
            </a:br>
            <a:r>
              <a:rPr lang="en-US" sz="2800" dirty="0" err="1" smtClean="0">
                <a:solidFill>
                  <a:schemeClr val="tx1"/>
                </a:solidFill>
              </a:rPr>
              <a:t>Predictor_Running_Time</a:t>
            </a:r>
            <a:r>
              <a:rPr lang="en-US" sz="2800" dirty="0" smtClean="0">
                <a:solidFill>
                  <a:schemeClr val="tx1"/>
                </a:solidFill>
              </a:rPr>
              <a:t> / </a:t>
            </a:r>
            <a:r>
              <a:rPr lang="en-US" sz="2800" dirty="0" err="1" smtClean="0">
                <a:solidFill>
                  <a:schemeClr val="tx1"/>
                </a:solidFill>
              </a:rPr>
              <a:t>ActualTime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5680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Prediction accuracy</a:t>
            </a:r>
          </a:p>
          <a:p>
            <a:pPr lvl="1"/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Benefit of non-linear terms</a:t>
            </a:r>
          </a:p>
          <a:p>
            <a:pPr lvl="1"/>
            <a:r>
              <a:rPr lang="en-US" dirty="0" smtClean="0"/>
              <a:t>Benefit of slicing</a:t>
            </a:r>
          </a:p>
          <a:p>
            <a:r>
              <a:rPr lang="en-US" dirty="0" smtClean="0"/>
              <a:t>Predictor execution time</a:t>
            </a:r>
          </a:p>
          <a:p>
            <a:pPr lvl="1"/>
            <a:r>
              <a:rPr lang="en-US" dirty="0" smtClean="0"/>
              <a:t>Benefit of slicing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Prediction on different hardware platforms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Prediction under background load</a:t>
            </a:r>
          </a:p>
          <a:p>
            <a:r>
              <a:rPr lang="en-US" dirty="0" smtClean="0">
                <a:solidFill>
                  <a:schemeClr val="bg1">
                    <a:lumMod val="75000"/>
                  </a:schemeClr>
                </a:solidFill>
              </a:rPr>
              <a:t>Mantis offline stage processing time</a:t>
            </a:r>
            <a:endParaRPr lang="en-US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9096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 setup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Applications: </a:t>
            </a:r>
            <a:r>
              <a:rPr lang="en-US" dirty="0" err="1" smtClean="0"/>
              <a:t>Encryptor</a:t>
            </a:r>
            <a:r>
              <a:rPr lang="en-US" dirty="0" smtClean="0"/>
              <a:t>, Path Routing, Spam Filter, Chess Engine, Ringtone Maker, and Face Detection</a:t>
            </a:r>
          </a:p>
          <a:p>
            <a:r>
              <a:rPr lang="en-US" dirty="0" smtClean="0"/>
              <a:t>Galaxy Nexus running Android 4.1.2</a:t>
            </a:r>
          </a:p>
          <a:p>
            <a:endParaRPr lang="en-US" dirty="0"/>
          </a:p>
          <a:p>
            <a:r>
              <a:rPr lang="en-US" dirty="0" smtClean="0"/>
              <a:t>1000 randomly generated inputs for each application : 95-100% basic-block coverage</a:t>
            </a:r>
            <a:endParaRPr lang="en-US" dirty="0"/>
          </a:p>
          <a:p>
            <a:r>
              <a:rPr lang="en-US" dirty="0" smtClean="0"/>
              <a:t>100 inputs for training</a:t>
            </a:r>
          </a:p>
          <a:p>
            <a:r>
              <a:rPr lang="en-US" dirty="0" smtClean="0"/>
              <a:t>5% : predictor execution time threshold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5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error and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285682"/>
              </p:ext>
            </p:extLst>
          </p:nvPr>
        </p:nvGraphicFramePr>
        <p:xfrm>
          <a:off x="474596" y="1634996"/>
          <a:ext cx="5281319" cy="387445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27"/>
                <a:gridCol w="1533627"/>
                <a:gridCol w="1460865"/>
              </a:tblGrid>
              <a:tr h="1131256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Prediction error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Prediction time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ounded Rectangular Callout 4"/>
          <p:cNvSpPr/>
          <p:nvPr/>
        </p:nvSpPr>
        <p:spPr>
          <a:xfrm>
            <a:off x="1259840" y="2510453"/>
            <a:ext cx="6908800" cy="2209522"/>
          </a:xfrm>
          <a:prstGeom prst="wedgeRoundRectCallout">
            <a:avLst>
              <a:gd name="adj1" fmla="val -49773"/>
              <a:gd name="adj2" fmla="val 383"/>
              <a:gd name="adj3" fmla="val 16667"/>
            </a:avLst>
          </a:prstGeom>
          <a:solidFill>
            <a:srgbClr val="FCFF7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smtClean="0">
                <a:solidFill>
                  <a:schemeClr val="tx1"/>
                </a:solidFill>
              </a:rPr>
              <a:t>2.2-11.9% error by executing predictor costing at most 1.3% of app execution time</a:t>
            </a:r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282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Prediction error and time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5473296"/>
              </p:ext>
            </p:extLst>
          </p:nvPr>
        </p:nvGraphicFramePr>
        <p:xfrm>
          <a:off x="474596" y="1634996"/>
          <a:ext cx="8214922" cy="39319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27"/>
                <a:gridCol w="1533627"/>
                <a:gridCol w="1460865"/>
                <a:gridCol w="1481001"/>
                <a:gridCol w="1452602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Prediction error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Prediction time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No. of detected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features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No. of chosen features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1084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750560" y="1634996"/>
            <a:ext cx="2936240" cy="393192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6965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Benefit of slicing</a:t>
            </a:r>
            <a:br>
              <a:rPr lang="en-US" dirty="0" smtClean="0"/>
            </a:br>
            <a:r>
              <a:rPr lang="en-US" dirty="0" smtClean="0"/>
              <a:t>Baselines: PE and 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Partial Execution (PE) : </a:t>
            </a:r>
            <a:br>
              <a:rPr lang="en-US" dirty="0" smtClean="0"/>
            </a:br>
            <a:r>
              <a:rPr lang="en-US" dirty="0" smtClean="0"/>
              <a:t>runs the instrumented program only until we obtain the chosen feature values</a:t>
            </a:r>
          </a:p>
          <a:p>
            <a:endParaRPr lang="en-US" dirty="0"/>
          </a:p>
          <a:p>
            <a:r>
              <a:rPr lang="en-US" dirty="0" smtClean="0"/>
              <a:t>Bounded Execution (BE) : </a:t>
            </a:r>
            <a:br>
              <a:rPr lang="en-US" dirty="0" smtClean="0"/>
            </a:br>
            <a:r>
              <a:rPr lang="en-US" dirty="0" smtClean="0"/>
              <a:t>runs the instrumented program for amount of time the Mantis predictor runs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1686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Mantis vs. Partial Execution (PE)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259710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194"/>
                <a:gridCol w="2986206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Mantis pred. time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PE pred. time (%)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100.08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17.76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99.39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1.03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69.63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0.04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0.17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061641"/>
            <a:ext cx="8229600" cy="18267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4257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Mantis vs. Bounded Execution (BE)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03539724"/>
              </p:ext>
            </p:extLst>
          </p:nvPr>
        </p:nvGraphicFramePr>
        <p:xfrm>
          <a:off x="457200" y="1600200"/>
          <a:ext cx="8229600" cy="3200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194"/>
                <a:gridCol w="2986206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Mantis pred. error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BE pred. error (%)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56.0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64.0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26.1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57200" y="2061641"/>
            <a:ext cx="8229600" cy="1826770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7823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Related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Predicting performance or resource consumption in databases, cluster computing, networking, program optimization,</a:t>
            </a:r>
            <a:r>
              <a:rPr lang="en-US" dirty="0"/>
              <a:t> </a:t>
            </a:r>
            <a:r>
              <a:rPr lang="en-US" dirty="0" smtClean="0"/>
              <a:t>etc.</a:t>
            </a:r>
          </a:p>
          <a:p>
            <a:endParaRPr lang="en-US" dirty="0" smtClean="0"/>
          </a:p>
          <a:p>
            <a:r>
              <a:rPr lang="en-US" dirty="0" smtClean="0"/>
              <a:t>Non-trivial features: program complexity, hardware simulation specificity, cooperative bug finding</a:t>
            </a:r>
          </a:p>
          <a:p>
            <a:endParaRPr lang="en-US" dirty="0" smtClean="0"/>
          </a:p>
          <a:p>
            <a:r>
              <a:rPr lang="en-US" dirty="0" smtClean="0"/>
              <a:t>Worst-case behavior prediction in embedded/real-time systems</a:t>
            </a:r>
          </a:p>
        </p:txBody>
      </p:sp>
    </p:spTree>
    <p:extLst>
      <p:ext uri="{BB962C8B-B14F-4D97-AF65-F5344CB8AC3E}">
        <p14:creationId xmlns:p14="http://schemas.microsoft.com/office/powerpoint/2010/main" val="20624468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Mantis: a framework that automatically generates accurate and efficient program performance predictors </a:t>
            </a:r>
          </a:p>
          <a:p>
            <a:pPr lvl="1"/>
            <a:r>
              <a:rPr lang="en-US" dirty="0" smtClean="0"/>
              <a:t>Extracts information from program executions</a:t>
            </a:r>
          </a:p>
          <a:p>
            <a:pPr lvl="1"/>
            <a:r>
              <a:rPr lang="en-US" dirty="0" smtClean="0"/>
              <a:t>Models performance with machine learning</a:t>
            </a:r>
          </a:p>
          <a:p>
            <a:pPr lvl="1"/>
            <a:r>
              <a:rPr lang="en-US" dirty="0" smtClean="0"/>
              <a:t>Generates predictors with program analysis</a:t>
            </a:r>
          </a:p>
          <a:p>
            <a:pPr lvl="1"/>
            <a:r>
              <a:rPr lang="en-US" dirty="0" smtClean="0"/>
              <a:t>Uses even features that occur late in execution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25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Two kinds of 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Differentiated by features chosen to model program’s performance</a:t>
            </a:r>
          </a:p>
          <a:p>
            <a:endParaRPr lang="en-US" dirty="0"/>
          </a:p>
          <a:p>
            <a:r>
              <a:rPr lang="en-US" dirty="0" smtClean="0"/>
              <a:t>Approach 1 : domain-specific program, automatically-extracted features</a:t>
            </a:r>
          </a:p>
          <a:p>
            <a:endParaRPr lang="en-US" dirty="0"/>
          </a:p>
          <a:p>
            <a:r>
              <a:rPr lang="en-US" dirty="0" smtClean="0"/>
              <a:t>Approach 2 : general-purpose program, manually-specified features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276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Backup Slides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291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Selected features and generated models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6304393"/>
              </p:ext>
            </p:extLst>
          </p:nvPr>
        </p:nvGraphicFramePr>
        <p:xfrm>
          <a:off x="142240" y="1634996"/>
          <a:ext cx="8900160" cy="46634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74240"/>
                <a:gridCol w="3749040"/>
                <a:gridCol w="2976880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Selected features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Generated model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matrix-key size(f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)</a:t>
                      </a:r>
                    </a:p>
                    <a:p>
                      <a:r>
                        <a:rPr lang="en-US" sz="2400" dirty="0" smtClean="0"/>
                        <a:t>loop</a:t>
                      </a:r>
                      <a:r>
                        <a:rPr lang="en-US" sz="2400" baseline="0" dirty="0" smtClean="0"/>
                        <a:t> count of encryption (f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build map loop count (f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dirty="0" smtClean="0"/>
                        <a:t> + c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inner loop count of sorting</a:t>
                      </a:r>
                      <a:r>
                        <a:rPr lang="en-US" sz="2400" baseline="0" dirty="0" smtClean="0"/>
                        <a:t> (f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no. of second-level game-tree nodes (f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), no. of chess pieces (f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30000" dirty="0" smtClean="0"/>
                        <a:t>3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3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cut</a:t>
                      </a:r>
                      <a:r>
                        <a:rPr lang="en-US" sz="2400" baseline="0" dirty="0" smtClean="0"/>
                        <a:t> interval length (f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width</a:t>
                      </a:r>
                      <a:r>
                        <a:rPr lang="en-US" sz="2400" baseline="0" dirty="0" smtClean="0"/>
                        <a:t> (f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), height (f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</a:t>
                      </a:r>
                      <a:r>
                        <a:rPr lang="en-US" sz="2400" baseline="-25000" dirty="0" smtClean="0"/>
                        <a:t>0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1</a:t>
                      </a:r>
                      <a:r>
                        <a:rPr lang="en-US" sz="2400" baseline="0" dirty="0" smtClean="0"/>
                        <a:t>f</a:t>
                      </a:r>
                      <a:r>
                        <a:rPr lang="en-US" sz="2400" baseline="-25000" dirty="0" smtClean="0"/>
                        <a:t>2</a:t>
                      </a:r>
                      <a:r>
                        <a:rPr lang="en-US" sz="2400" baseline="30000" dirty="0" smtClean="0"/>
                        <a:t>2</a:t>
                      </a:r>
                      <a:r>
                        <a:rPr lang="en-US" sz="2400" baseline="0" dirty="0" smtClean="0"/>
                        <a:t> + c</a:t>
                      </a:r>
                      <a:r>
                        <a:rPr lang="en-US" sz="2400" baseline="-25000" dirty="0" smtClean="0"/>
                        <a:t>2</a:t>
                      </a:r>
                      <a:endParaRPr lang="en-US" sz="2400" baseline="-250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5217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errors varying the number of input samples</a:t>
            </a:r>
            <a:endParaRPr lang="en-US" dirty="0"/>
          </a:p>
        </p:txBody>
      </p:sp>
      <p:pic>
        <p:nvPicPr>
          <p:cNvPr id="4" name="Content Placeholder 3" descr="fig2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641" r="-1364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7547132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error and time of Mantis running with Galaxy S2 and Galaxy S3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74627522"/>
              </p:ext>
            </p:extLst>
          </p:nvPr>
        </p:nvGraphicFramePr>
        <p:xfrm>
          <a:off x="474596" y="1634996"/>
          <a:ext cx="8214922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86827"/>
                <a:gridCol w="1533627"/>
                <a:gridCol w="1460865"/>
                <a:gridCol w="1481001"/>
                <a:gridCol w="1452602"/>
              </a:tblGrid>
              <a:tr h="41148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Galaxy S2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sz="2400" dirty="0" smtClean="0"/>
                        <a:t>Galaxy S3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Prediction error (%)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Prediction time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Prediction error 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Prediction time (%)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0.08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3.07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1.52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9.7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1.38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0.51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0.20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1.28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0.69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887609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error under background CPU-intensive loads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60477324"/>
              </p:ext>
            </p:extLst>
          </p:nvPr>
        </p:nvGraphicFramePr>
        <p:xfrm>
          <a:off x="474596" y="1634996"/>
          <a:ext cx="8197525" cy="402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0194"/>
                <a:gridCol w="1391714"/>
                <a:gridCol w="1426508"/>
                <a:gridCol w="1452602"/>
                <a:gridCol w="1426507"/>
              </a:tblGrid>
              <a:tr h="411480">
                <a:tc rowSpan="2"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r>
                        <a:rPr lang="en-US" sz="2400" dirty="0" smtClean="0"/>
                        <a:t>Mantis pred. error (%) for the x% background CPU load</a:t>
                      </a:r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1148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x=0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x=50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x=75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x=99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7.5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21.3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6.7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13.5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15.8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3.1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4.9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5.8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358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Predictor code generation:</a:t>
            </a:r>
            <a:br>
              <a:rPr lang="en-US" dirty="0" smtClean="0"/>
            </a:br>
            <a:r>
              <a:rPr lang="en-US" dirty="0" smtClean="0"/>
              <a:t>static program slicer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Inter-procedural analysis</a:t>
            </a:r>
          </a:p>
          <a:p>
            <a:pPr lvl="1"/>
            <a:r>
              <a:rPr lang="en-US" dirty="0" smtClean="0"/>
              <a:t>Context-sensitive inter-procedural algorithm</a:t>
            </a:r>
            <a:endParaRPr lang="en-US" dirty="0"/>
          </a:p>
          <a:p>
            <a:r>
              <a:rPr lang="en-US" dirty="0" smtClean="0"/>
              <a:t>Alias analysis</a:t>
            </a:r>
          </a:p>
          <a:p>
            <a:pPr lvl="1"/>
            <a:r>
              <a:rPr lang="en-US" dirty="0" smtClean="0"/>
              <a:t>Flow- and context-insensitive may-alias analysis with object allocation site heap abstraction</a:t>
            </a:r>
            <a:endParaRPr lang="en-US" dirty="0"/>
          </a:p>
          <a:p>
            <a:r>
              <a:rPr lang="en-US" dirty="0" smtClean="0"/>
              <a:t>Concurrency analysis</a:t>
            </a:r>
          </a:p>
          <a:p>
            <a:pPr lvl="1"/>
            <a:r>
              <a:rPr lang="en-US" dirty="0" smtClean="0"/>
              <a:t>May-alias</a:t>
            </a:r>
            <a:endParaRPr lang="en-US" dirty="0"/>
          </a:p>
          <a:p>
            <a:r>
              <a:rPr lang="en-US" dirty="0" smtClean="0"/>
              <a:t>Executable slices</a:t>
            </a:r>
          </a:p>
          <a:p>
            <a:pPr lvl="1"/>
            <a:r>
              <a:rPr lang="en-US" dirty="0" smtClean="0"/>
              <a:t>A set of rules we identified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631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Mantis offline stage processing time (in seconds)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42142310"/>
              </p:ext>
            </p:extLst>
          </p:nvPr>
        </p:nvGraphicFramePr>
        <p:xfrm>
          <a:off x="619749" y="1634996"/>
          <a:ext cx="7988769" cy="35661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9248"/>
                <a:gridCol w="887218"/>
                <a:gridCol w="991596"/>
                <a:gridCol w="1061183"/>
                <a:gridCol w="1043786"/>
                <a:gridCol w="1008993"/>
                <a:gridCol w="756745"/>
              </a:tblGrid>
              <a:tr h="41148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Application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Prof.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Model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gen.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Slicing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 err="1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Iter</a:t>
                      </a:r>
                      <a:r>
                        <a:rPr kumimoji="0" lang="en-US" sz="2400" b="0" i="0" u="none" strike="noStrike" kern="1200" cap="none" spc="0" normalizeH="0" baseline="0" noProof="0" dirty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err="1" smtClean="0"/>
                        <a:t>Encryptor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2373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391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2900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Path Routing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363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28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519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Spam</a:t>
                      </a:r>
                      <a:r>
                        <a:rPr lang="en-US" sz="2400" baseline="0" dirty="0" smtClean="0"/>
                        <a:t> Filter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214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Chess Engine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6624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10229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6016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23142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46011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83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Ringtone Maker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2074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4565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6659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Face Detection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1437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13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6412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179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8041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4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104973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Performance predictor design dimensions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181064"/>
              </p:ext>
            </p:extLst>
          </p:nvPr>
        </p:nvGraphicFramePr>
        <p:xfrm>
          <a:off x="777289" y="3475099"/>
          <a:ext cx="2016854" cy="2476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854"/>
              </a:tblGrid>
              <a:tr h="6192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Applicability</a:t>
                      </a:r>
                      <a:endParaRPr lang="en-US" sz="2800" dirty="0"/>
                    </a:p>
                  </a:txBody>
                  <a:tcPr/>
                </a:tc>
              </a:tr>
              <a:tr h="6192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Automation</a:t>
                      </a:r>
                      <a:endParaRPr lang="en-US" sz="2800" dirty="0"/>
                    </a:p>
                  </a:txBody>
                  <a:tcPr/>
                </a:tc>
              </a:tr>
              <a:tr h="6192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Accuracy</a:t>
                      </a:r>
                      <a:endParaRPr lang="en-US" sz="2800" dirty="0"/>
                    </a:p>
                  </a:txBody>
                  <a:tcPr/>
                </a:tc>
              </a:tr>
              <a:tr h="619240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Efficiency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53325"/>
              </p:ext>
            </p:extLst>
          </p:nvPr>
        </p:nvGraphicFramePr>
        <p:xfrm>
          <a:off x="2802758" y="2528494"/>
          <a:ext cx="1825957" cy="342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5957"/>
              </a:tblGrid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Approach 1</a:t>
                      </a:r>
                    </a:p>
                  </a:txBody>
                  <a:tcPr/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X</a:t>
                      </a:r>
                      <a:endParaRPr lang="en-US" sz="2800" dirty="0">
                        <a:latin typeface="Calibri (body)"/>
                        <a:cs typeface="Calibri (body)"/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O</a:t>
                      </a:r>
                    </a:p>
                  </a:txBody>
                  <a:tcPr>
                    <a:solidFill>
                      <a:srgbClr val="59FF56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Wingdings 3" charset="2"/>
                          <a:cs typeface="Wingdings 3" charset="2"/>
                        </a:rPr>
                        <a:t>r</a:t>
                      </a:r>
                      <a:endParaRPr lang="en-US" sz="2800" dirty="0">
                        <a:latin typeface="Wingdings 3" charset="2"/>
                        <a:cs typeface="Wingdings 3" charset="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Wingdings 3" charset="2"/>
                          <a:cs typeface="Wingdings 3" charset="2"/>
                        </a:rPr>
                        <a:t>r</a:t>
                      </a:r>
                      <a:endParaRPr lang="en-US" sz="2800" dirty="0">
                        <a:latin typeface="Wingdings 3" charset="2"/>
                        <a:cs typeface="Wingdings 3" charset="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339664"/>
              </p:ext>
            </p:extLst>
          </p:nvPr>
        </p:nvGraphicFramePr>
        <p:xfrm>
          <a:off x="4629533" y="2527494"/>
          <a:ext cx="1823284" cy="342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3284"/>
              </a:tblGrid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Approach 2</a:t>
                      </a:r>
                    </a:p>
                  </a:txBody>
                  <a:tcPr/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O</a:t>
                      </a:r>
                      <a:endParaRPr lang="en-US" sz="2800" dirty="0">
                        <a:latin typeface="Calibri (body)"/>
                        <a:cs typeface="Calibri (body)"/>
                      </a:endParaRPr>
                    </a:p>
                  </a:txBody>
                  <a:tcPr>
                    <a:solidFill>
                      <a:srgbClr val="59FF56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X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 smtClean="0">
                          <a:latin typeface="Wingdings 3" charset="2"/>
                          <a:cs typeface="Wingdings 3" charset="2"/>
                        </a:rPr>
                        <a:t>r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Wingdings 3" charset="2"/>
                          <a:cs typeface="Wingdings 3" charset="2"/>
                        </a:rPr>
                        <a:t>r</a:t>
                      </a:r>
                      <a:endParaRPr lang="en-US" sz="2800" dirty="0">
                        <a:latin typeface="Wingdings 3" charset="2"/>
                        <a:cs typeface="Wingdings 3" charset="2"/>
                      </a:endParaRP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556761"/>
              </p:ext>
            </p:extLst>
          </p:nvPr>
        </p:nvGraphicFramePr>
        <p:xfrm>
          <a:off x="6456307" y="2527688"/>
          <a:ext cx="1820612" cy="342183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0612"/>
              </a:tblGrid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/>
                        <a:t>Mantis</a:t>
                      </a:r>
                    </a:p>
                    <a:p>
                      <a:endParaRPr lang="en-US" sz="2800" dirty="0" smtClean="0"/>
                    </a:p>
                  </a:txBody>
                  <a:tcPr/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O</a:t>
                      </a:r>
                      <a:endParaRPr lang="en-US" sz="2800" dirty="0">
                        <a:latin typeface="Calibri (body)"/>
                        <a:cs typeface="Calibri (body)"/>
                      </a:endParaRPr>
                    </a:p>
                  </a:txBody>
                  <a:tcPr>
                    <a:solidFill>
                      <a:srgbClr val="59FF56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O</a:t>
                      </a:r>
                      <a:endParaRPr lang="en-US" sz="2800" dirty="0">
                        <a:latin typeface="Calibri (body)"/>
                        <a:cs typeface="Calibri (body)"/>
                      </a:endParaRPr>
                    </a:p>
                  </a:txBody>
                  <a:tcPr>
                    <a:solidFill>
                      <a:srgbClr val="59FF56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O</a:t>
                      </a:r>
                      <a:endParaRPr lang="en-US" sz="2800" dirty="0">
                        <a:latin typeface="Calibri (body)"/>
                        <a:cs typeface="Calibri (body)"/>
                      </a:endParaRPr>
                    </a:p>
                  </a:txBody>
                  <a:tcPr>
                    <a:solidFill>
                      <a:srgbClr val="59FF56"/>
                    </a:solidFill>
                  </a:tcPr>
                </a:tc>
              </a:tr>
              <a:tr h="6192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smtClean="0">
                          <a:latin typeface="Calibri (body)"/>
                          <a:cs typeface="Calibri (body)"/>
                        </a:rPr>
                        <a:t>O</a:t>
                      </a:r>
                      <a:endParaRPr lang="en-US" sz="2800" dirty="0">
                        <a:latin typeface="Calibri (body)"/>
                        <a:cs typeface="Calibri (body)"/>
                      </a:endParaRPr>
                    </a:p>
                  </a:txBody>
                  <a:tcPr>
                    <a:solidFill>
                      <a:srgbClr val="59FF56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7052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BFBFBF"/>
                </a:solidFill>
              </a:rPr>
              <a:t>Motivation</a:t>
            </a:r>
          </a:p>
          <a:p>
            <a:r>
              <a:rPr lang="en-US" dirty="0" smtClean="0"/>
              <a:t>System overview</a:t>
            </a:r>
          </a:p>
          <a:p>
            <a:r>
              <a:rPr lang="en-US" dirty="0" smtClean="0"/>
              <a:t>Feature instrumentation</a:t>
            </a:r>
          </a:p>
          <a:p>
            <a:r>
              <a:rPr lang="en-US" dirty="0" smtClean="0"/>
              <a:t>Profiling</a:t>
            </a:r>
          </a:p>
          <a:p>
            <a:r>
              <a:rPr lang="en-US" dirty="0" smtClean="0"/>
              <a:t>Prediction modeling</a:t>
            </a:r>
          </a:p>
          <a:p>
            <a:r>
              <a:rPr lang="en-US" dirty="0" smtClean="0"/>
              <a:t>Predictor code generation</a:t>
            </a:r>
          </a:p>
          <a:p>
            <a:r>
              <a:rPr lang="en-US" dirty="0" smtClean="0"/>
              <a:t>Evaluation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93406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insight of our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Program </a:t>
            </a:r>
            <a:r>
              <a:rPr lang="en-US" dirty="0"/>
              <a:t>execution runs often </a:t>
            </a:r>
            <a:r>
              <a:rPr lang="en-US" dirty="0" smtClean="0"/>
              <a:t>contain </a:t>
            </a:r>
            <a:r>
              <a:rPr lang="en-US" b="1" dirty="0"/>
              <a:t>features</a:t>
            </a:r>
            <a:r>
              <a:rPr lang="en-US" dirty="0"/>
              <a:t> that </a:t>
            </a:r>
            <a:r>
              <a:rPr lang="en-US" b="1" u="sng" dirty="0">
                <a:solidFill>
                  <a:schemeClr val="tx2">
                    <a:lumMod val="75000"/>
                  </a:schemeClr>
                </a:solidFill>
              </a:rPr>
              <a:t>correlate</a:t>
            </a:r>
            <a:r>
              <a:rPr lang="en-US" dirty="0"/>
              <a:t> with </a:t>
            </a:r>
            <a:r>
              <a:rPr lang="en-US" b="1" dirty="0"/>
              <a:t>performance</a:t>
            </a:r>
            <a:r>
              <a:rPr lang="en-US" dirty="0"/>
              <a:t> and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are </a:t>
            </a:r>
            <a:r>
              <a:rPr lang="en-US" b="1" u="sng" dirty="0" smtClean="0">
                <a:solidFill>
                  <a:schemeClr val="accent2">
                    <a:lumMod val="75000"/>
                  </a:schemeClr>
                </a:solidFill>
              </a:rPr>
              <a:t>automatically</a:t>
            </a:r>
            <a:r>
              <a:rPr lang="en-US" u="sng" dirty="0" smtClean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b="1" u="sng" dirty="0">
                <a:solidFill>
                  <a:schemeClr val="accent2">
                    <a:lumMod val="75000"/>
                  </a:schemeClr>
                </a:solidFill>
              </a:rPr>
              <a:t>computable</a:t>
            </a:r>
            <a:r>
              <a:rPr lang="en-US" dirty="0"/>
              <a:t> </a:t>
            </a:r>
            <a:r>
              <a:rPr lang="en-US" b="1" u="sng" dirty="0">
                <a:solidFill>
                  <a:schemeClr val="accent3">
                    <a:lumMod val="50000"/>
                  </a:schemeClr>
                </a:solidFill>
              </a:rPr>
              <a:t>efficiently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94740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computable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1803400" y="2247901"/>
            <a:ext cx="5486400" cy="2349499"/>
          </a:xfrm>
          <a:prstGeom prst="foldedCorner">
            <a:avLst/>
          </a:prstGeom>
          <a:solidFill>
            <a:srgbClr val="FFFFFF"/>
          </a:solidFill>
          <a:ln w="1079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&lt;n; ++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/* heavy computation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 smtClean="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}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95800" y="2628900"/>
            <a:ext cx="292100" cy="482600"/>
          </a:xfrm>
          <a:prstGeom prst="rect">
            <a:avLst/>
          </a:prstGeom>
          <a:solidFill>
            <a:srgbClr val="FFFF00">
              <a:alpha val="11000"/>
            </a:srgbClr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478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Automatically computable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 bwMode="auto">
          <a:xfrm>
            <a:off x="1803400" y="2247901"/>
            <a:ext cx="5486400" cy="2349499"/>
          </a:xfrm>
          <a:prstGeom prst="foldedCorner">
            <a:avLst/>
          </a:prstGeom>
          <a:solidFill>
            <a:srgbClr val="FFFFFF"/>
          </a:solidFill>
          <a:ln w="10795" cap="flat" cmpd="sng" algn="ctr">
            <a:solidFill>
              <a:srgbClr val="000000"/>
            </a:solidFill>
            <a:prstDash val="solid"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45720" tIns="45720" rIns="4572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for (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=0; 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&lt;n; ++</a:t>
            </a:r>
            <a:r>
              <a:rPr kumimoji="0" lang="en-US" sz="2400" b="0" i="0" u="none" strike="noStrike" kern="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noProof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( a[</a:t>
            </a:r>
            <a:r>
              <a:rPr kumimoji="0" lang="en-US" sz="2400" b="0" i="0" u="none" strike="noStrike" kern="0" cap="none" spc="0" normalizeH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kumimoji="0" lang="en-US" sz="2400" b="0" i="0" u="none" strike="noStrike" kern="0" cap="none" spc="0" normalizeH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] == true )</a:t>
            </a:r>
            <a:r>
              <a:rPr kumimoji="0" lang="en-US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kern="0" dirty="0" smtClean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/* heavy computation */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kern="0" dirty="0">
                <a:solidFill>
                  <a:srgbClr val="000000"/>
                </a:solidFill>
                <a:latin typeface="Consolas" panose="020B0609020204030204" pitchFamily="49" charset="0"/>
                <a:ea typeface="Segoe UI" pitchFamily="34" charset="0"/>
                <a:cs typeface="Consolas" panose="020B0609020204030204" pitchFamily="49" charset="0"/>
              </a:rPr>
              <a:t>}</a:t>
            </a:r>
            <a:endParaRPr kumimoji="0" lang="en-US" sz="2400" i="0" u="none" strike="noStrike" kern="0" cap="none" spc="0" normalizeH="0" baseline="0" noProof="0" dirty="0" smtClean="0">
              <a:ln>
                <a:noFill/>
              </a:ln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ffectLst/>
              <a:uLnTx/>
              <a:uFillTx/>
              <a:latin typeface="Consolas" panose="020B0609020204030204" pitchFamily="49" charset="0"/>
              <a:ea typeface="Segoe UI" pitchFamily="34" charset="0"/>
              <a:cs typeface="Consolas" panose="020B06090202040302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641600" y="2694940"/>
            <a:ext cx="2717800" cy="393700"/>
          </a:xfrm>
          <a:prstGeom prst="rect">
            <a:avLst/>
          </a:prstGeom>
          <a:solidFill>
            <a:srgbClr val="FFFF00">
              <a:alpha val="11000"/>
            </a:srgbClr>
          </a:solidFill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635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29633</TotalTime>
  <Words>1706</Words>
  <Application>Microsoft Macintosh PowerPoint</Application>
  <PresentationFormat>On-screen Show (4:3)</PresentationFormat>
  <Paragraphs>697</Paragraphs>
  <Slides>46</Slides>
  <Notes>43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Office Theme</vt:lpstr>
      <vt:lpstr>Mantis:  Automatic Performance Prediction  for Smartphone Applications</vt:lpstr>
      <vt:lpstr>Smartphone apps</vt:lpstr>
      <vt:lpstr>Performance prediction problem</vt:lpstr>
      <vt:lpstr>Two kinds of approaches</vt:lpstr>
      <vt:lpstr>Performance predictor design dimensions</vt:lpstr>
      <vt:lpstr>Outline</vt:lpstr>
      <vt:lpstr>Key insight of our approach</vt:lpstr>
      <vt:lpstr>Automatically computable</vt:lpstr>
      <vt:lpstr>Automatically computable</vt:lpstr>
      <vt:lpstr>Cheaply computable</vt:lpstr>
      <vt:lpstr>Key questions</vt:lpstr>
      <vt:lpstr>System architecture</vt:lpstr>
      <vt:lpstr>System architecture</vt:lpstr>
      <vt:lpstr>Feature instrumentation</vt:lpstr>
      <vt:lpstr>Feature instrumentation</vt:lpstr>
      <vt:lpstr>Feature instrumentation</vt:lpstr>
      <vt:lpstr>Feature instrumentation</vt:lpstr>
      <vt:lpstr>Feature instrumentation</vt:lpstr>
      <vt:lpstr>System architecture</vt:lpstr>
      <vt:lpstr>System architecture</vt:lpstr>
      <vt:lpstr>Performance modeling</vt:lpstr>
      <vt:lpstr>Performance modeling</vt:lpstr>
      <vt:lpstr>System architecture</vt:lpstr>
      <vt:lpstr>Predictor code generation: static program slicing</vt:lpstr>
      <vt:lpstr>Predictor code generation: static program slicing</vt:lpstr>
      <vt:lpstr>Predictor code generation: static program slicer challenges</vt:lpstr>
      <vt:lpstr>Predictor code generation</vt:lpstr>
      <vt:lpstr>Outline</vt:lpstr>
      <vt:lpstr>Mantis prototype</vt:lpstr>
      <vt:lpstr>Evaluation</vt:lpstr>
      <vt:lpstr>Evaluation</vt:lpstr>
      <vt:lpstr>Experiment setup</vt:lpstr>
      <vt:lpstr>Prediction error and time</vt:lpstr>
      <vt:lpstr>Prediction error and time</vt:lpstr>
      <vt:lpstr>Benefit of slicing Baselines: PE and BE</vt:lpstr>
      <vt:lpstr>Mantis vs. Partial Execution (PE)</vt:lpstr>
      <vt:lpstr>Mantis vs. Bounded Execution (BE)</vt:lpstr>
      <vt:lpstr>Related work</vt:lpstr>
      <vt:lpstr>Conclusion</vt:lpstr>
      <vt:lpstr>Backup Slides</vt:lpstr>
      <vt:lpstr>Selected features and generated models</vt:lpstr>
      <vt:lpstr>Prediction errors varying the number of input samples</vt:lpstr>
      <vt:lpstr>Prediction error and time of Mantis running with Galaxy S2 and Galaxy S3</vt:lpstr>
      <vt:lpstr>Prediction error under background CPU-intensive loads</vt:lpstr>
      <vt:lpstr>Predictor code generation: static program slicer challenges</vt:lpstr>
      <vt:lpstr>Mantis offline stage processing time (in seconds)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Mantis:  Automatic Performance Prediction  for Smartphone Applications</dc:title>
  <dc:creator>Byung-Gon Chun</dc:creator>
  <cp:lastModifiedBy>Byung-Gon Chun</cp:lastModifiedBy>
  <cp:revision>1202</cp:revision>
  <cp:lastPrinted>2013-06-24T15:29:40Z</cp:lastPrinted>
  <dcterms:created xsi:type="dcterms:W3CDTF">2013-05-25T22:51:06Z</dcterms:created>
  <dcterms:modified xsi:type="dcterms:W3CDTF">2013-06-28T21:54:56Z</dcterms:modified>
</cp:coreProperties>
</file>