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258" r:id="rId3"/>
    <p:sldId id="272" r:id="rId4"/>
    <p:sldId id="259" r:id="rId5"/>
    <p:sldId id="264" r:id="rId6"/>
    <p:sldId id="265" r:id="rId7"/>
    <p:sldId id="266" r:id="rId8"/>
    <p:sldId id="267" r:id="rId9"/>
    <p:sldId id="273" r:id="rId10"/>
    <p:sldId id="286" r:id="rId11"/>
    <p:sldId id="274" r:id="rId12"/>
    <p:sldId id="277" r:id="rId13"/>
    <p:sldId id="278" r:id="rId14"/>
    <p:sldId id="310" r:id="rId15"/>
    <p:sldId id="314" r:id="rId16"/>
    <p:sldId id="270" r:id="rId17"/>
    <p:sldId id="281" r:id="rId18"/>
    <p:sldId id="282" r:id="rId19"/>
    <p:sldId id="283" r:id="rId20"/>
    <p:sldId id="308" r:id="rId21"/>
    <p:sldId id="288" r:id="rId22"/>
    <p:sldId id="309" r:id="rId23"/>
    <p:sldId id="315" r:id="rId24"/>
    <p:sldId id="316" r:id="rId25"/>
    <p:sldId id="290" r:id="rId26"/>
    <p:sldId id="292" r:id="rId27"/>
    <p:sldId id="293" r:id="rId28"/>
    <p:sldId id="294" r:id="rId29"/>
    <p:sldId id="295" r:id="rId30"/>
    <p:sldId id="296" r:id="rId31"/>
    <p:sldId id="297" r:id="rId32"/>
    <p:sldId id="299" r:id="rId33"/>
    <p:sldId id="300" r:id="rId34"/>
    <p:sldId id="319" r:id="rId35"/>
    <p:sldId id="317" r:id="rId36"/>
    <p:sldId id="320" r:id="rId37"/>
    <p:sldId id="321" r:id="rId38"/>
    <p:sldId id="322" r:id="rId39"/>
    <p:sldId id="323" r:id="rId40"/>
    <p:sldId id="328" r:id="rId41"/>
    <p:sldId id="324" r:id="rId42"/>
    <p:sldId id="325" r:id="rId43"/>
    <p:sldId id="326" r:id="rId44"/>
    <p:sldId id="327" r:id="rId45"/>
    <p:sldId id="271" r:id="rId46"/>
  </p:sldIdLst>
  <p:sldSz cx="9144000" cy="6858000" type="screen4x3"/>
  <p:notesSz cx="6858000" cy="9144000"/>
  <p:custDataLst>
    <p:tags r:id="rId5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145" autoAdjust="0"/>
  </p:normalViewPr>
  <p:slideViewPr>
    <p:cSldViewPr snapToGrid="0" snapToObjects="1">
      <p:cViewPr varScale="1">
        <p:scale>
          <a:sx n="85" d="100"/>
          <a:sy n="85" d="100"/>
        </p:scale>
        <p:origin x="-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tags" Target="tags/tag1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F28B1F-3C26-B849-BB2F-2A8F73CCEE25}" type="datetimeFigureOut">
              <a:rPr lang="en-US" smtClean="0">
                <a:latin typeface="Calibri"/>
              </a:rPr>
              <a:t>4/18/13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A8BA5-D572-5E4A-815C-2A983EBDD414}" type="slidenum">
              <a:rPr lang="en-US" smtClean="0">
                <a:latin typeface="Calibri"/>
              </a:rPr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93190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/>
              </a:defRPr>
            </a:lvl1pPr>
          </a:lstStyle>
          <a:p>
            <a:fld id="{68231175-F060-C14A-A124-54817FC44758}" type="datetimeFigureOut">
              <a:rPr lang="en-US" smtClean="0"/>
              <a:pPr/>
              <a:t>4/18/13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/>
              </a:defRPr>
            </a:lvl1pPr>
          </a:lstStyle>
          <a:p>
            <a:fld id="{A9372618-506A-BA44-9A0A-D4EB4B7FDA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8667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Calibri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bri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bri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bri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bri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Dagstuhl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65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Dagstuhl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35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Dagstuhl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69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8722"/>
            <a:ext cx="8229600" cy="49374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Dagstuhl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Line 18"/>
          <p:cNvSpPr>
            <a:spLocks noChangeShapeType="1"/>
          </p:cNvSpPr>
          <p:nvPr userDrawn="1"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763298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Dagstuhl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3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Dagstuhl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65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Dagstuhl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38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Dagstuhl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94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Dagstuhl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04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Dagstuhl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1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Dagstuhl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9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/>
              </a:defRPr>
            </a:lvl1pPr>
          </a:lstStyle>
          <a:p>
            <a:r>
              <a:rPr lang="en-US" smtClean="0"/>
              <a:t>April 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/>
              </a:defRPr>
            </a:lvl1pPr>
          </a:lstStyle>
          <a:p>
            <a:r>
              <a:rPr lang="fi-FI" smtClean="0"/>
              <a:t>Dagstuhl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/>
              </a:defRPr>
            </a:lvl1pPr>
          </a:lstStyle>
          <a:p>
            <a:fld id="{2AC9578B-FB7A-1A4A-83D3-84D181B0B7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314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bri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bri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bri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bri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bri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bri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17.emf"/><Relationship Id="rId5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Relationship Id="rId3" Type="http://schemas.openxmlformats.org/officeDocument/2006/relationships/image" Target="../media/image25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4" Type="http://schemas.openxmlformats.org/officeDocument/2006/relationships/image" Target="../media/image29.emf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ag.gatech.edu/prism" TargetMode="External"/><Relationship Id="rId3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3634" y="348774"/>
            <a:ext cx="8491530" cy="1470025"/>
          </a:xfrm>
        </p:spPr>
        <p:txBody>
          <a:bodyPr>
            <a:normAutofit/>
          </a:bodyPr>
          <a:lstStyle/>
          <a:p>
            <a:r>
              <a:rPr lang="en-US" sz="4200" dirty="0" smtClean="0"/>
              <a:t>Finding Optimal Program Abstractions</a:t>
            </a:r>
            <a:endParaRPr lang="en-US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586" y="1841322"/>
            <a:ext cx="8534578" cy="1479412"/>
          </a:xfrm>
        </p:spPr>
        <p:txBody>
          <a:bodyPr>
            <a:noAutofit/>
          </a:bodyPr>
          <a:lstStyle/>
          <a:p>
            <a:r>
              <a:rPr lang="en-US" sz="3800" dirty="0" smtClean="0">
                <a:solidFill>
                  <a:schemeClr val="tx1"/>
                </a:solidFill>
              </a:rPr>
              <a:t>Mayur Naik</a:t>
            </a:r>
            <a:r>
              <a:rPr lang="en-US" sz="3600" dirty="0" smtClean="0">
                <a:solidFill>
                  <a:schemeClr val="tx1"/>
                </a:solidFill>
              </a:rPr>
              <a:t/>
            </a:r>
            <a:br>
              <a:rPr lang="en-US" sz="3600" dirty="0" smtClean="0">
                <a:solidFill>
                  <a:schemeClr val="tx1"/>
                </a:solidFill>
              </a:rPr>
            </a:br>
            <a:r>
              <a:rPr lang="en-US" sz="3500" dirty="0" smtClean="0">
                <a:solidFill>
                  <a:schemeClr val="tx1"/>
                </a:solidFill>
              </a:rPr>
              <a:t>Georgia Tech</a:t>
            </a:r>
            <a:br>
              <a:rPr lang="en-US" sz="3500" dirty="0" smtClean="0">
                <a:solidFill>
                  <a:schemeClr val="tx1"/>
                </a:solidFill>
              </a:rPr>
            </a:br>
            <a:endParaRPr lang="en-US" sz="3500" dirty="0" smtClean="0">
              <a:solidFill>
                <a:schemeClr val="tx1"/>
              </a:solidFill>
            </a:endParaRPr>
          </a:p>
        </p:txBody>
      </p:sp>
      <p:pic>
        <p:nvPicPr>
          <p:cNvPr id="4" name="Picture 3" descr="x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47" y="4049308"/>
            <a:ext cx="1335003" cy="1501878"/>
          </a:xfrm>
          <a:prstGeom prst="rect">
            <a:avLst/>
          </a:prstGeom>
        </p:spPr>
      </p:pic>
      <p:pic>
        <p:nvPicPr>
          <p:cNvPr id="5" name="Picture 4" descr="hongseo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293" y="4040775"/>
            <a:ext cx="1619409" cy="1510411"/>
          </a:xfrm>
          <a:prstGeom prst="rect">
            <a:avLst/>
          </a:prstGeom>
        </p:spPr>
      </p:pic>
      <p:pic>
        <p:nvPicPr>
          <p:cNvPr id="6" name="Picture 5" descr="mooly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606" y="4017980"/>
            <a:ext cx="1445137" cy="1533206"/>
          </a:xfrm>
          <a:prstGeom prst="rect">
            <a:avLst/>
          </a:prstGeom>
        </p:spPr>
      </p:pic>
      <p:pic>
        <p:nvPicPr>
          <p:cNvPr id="7" name="Picture 6" descr="percy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369" y="4022845"/>
            <a:ext cx="1403384" cy="152834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8943" y="5576152"/>
            <a:ext cx="243230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 err="1">
                <a:solidFill>
                  <a:prstClr val="black"/>
                </a:solidFill>
              </a:rPr>
              <a:t>Xin</a:t>
            </a:r>
            <a:r>
              <a:rPr lang="en-US" sz="2600" dirty="0">
                <a:solidFill>
                  <a:prstClr val="black"/>
                </a:solidFill>
              </a:rPr>
              <a:t> Zhang</a:t>
            </a:r>
            <a:br>
              <a:rPr lang="en-US" sz="2600" dirty="0">
                <a:solidFill>
                  <a:prstClr val="black"/>
                </a:solidFill>
              </a:rPr>
            </a:br>
            <a:r>
              <a:rPr lang="en-US" sz="2600" dirty="0">
                <a:solidFill>
                  <a:prstClr val="black"/>
                </a:solidFill>
              </a:rPr>
              <a:t>(Georgia Tech)</a:t>
            </a:r>
            <a:endParaRPr lang="en-US" sz="2600" dirty="0"/>
          </a:p>
        </p:txBody>
      </p:sp>
      <p:sp>
        <p:nvSpPr>
          <p:cNvPr id="10" name="Rectangle 9"/>
          <p:cNvSpPr/>
          <p:nvPr/>
        </p:nvSpPr>
        <p:spPr>
          <a:xfrm>
            <a:off x="2412460" y="5579714"/>
            <a:ext cx="223193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600" dirty="0" err="1">
                <a:solidFill>
                  <a:prstClr val="black"/>
                </a:solidFill>
              </a:rPr>
              <a:t>Hongseok</a:t>
            </a:r>
            <a:r>
              <a:rPr lang="en-US" sz="2600" dirty="0">
                <a:solidFill>
                  <a:prstClr val="black"/>
                </a:solidFill>
              </a:rPr>
              <a:t> </a:t>
            </a:r>
            <a:r>
              <a:rPr lang="en-US" sz="2600" dirty="0" smtClean="0">
                <a:solidFill>
                  <a:prstClr val="black"/>
                </a:solidFill>
              </a:rPr>
              <a:t>Yang</a:t>
            </a:r>
            <a:br>
              <a:rPr lang="en-US" sz="2600" dirty="0" smtClean="0">
                <a:solidFill>
                  <a:prstClr val="black"/>
                </a:solidFill>
              </a:rPr>
            </a:br>
            <a:r>
              <a:rPr lang="en-US" sz="2600" dirty="0" smtClean="0">
                <a:solidFill>
                  <a:prstClr val="black"/>
                </a:solidFill>
              </a:rPr>
              <a:t>(</a:t>
            </a:r>
            <a:r>
              <a:rPr lang="en-US" sz="2600" dirty="0">
                <a:solidFill>
                  <a:prstClr val="black"/>
                </a:solidFill>
              </a:rPr>
              <a:t>Oxford) </a:t>
            </a:r>
            <a:endParaRPr lang="en-US" sz="2600" dirty="0"/>
          </a:p>
        </p:txBody>
      </p:sp>
      <p:sp>
        <p:nvSpPr>
          <p:cNvPr id="11" name="Rectangle 10"/>
          <p:cNvSpPr/>
          <p:nvPr/>
        </p:nvSpPr>
        <p:spPr>
          <a:xfrm>
            <a:off x="4856110" y="5576990"/>
            <a:ext cx="1703311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600" dirty="0">
                <a:solidFill>
                  <a:prstClr val="black"/>
                </a:solidFill>
              </a:rPr>
              <a:t>Percy </a:t>
            </a:r>
            <a:r>
              <a:rPr lang="en-US" sz="2600" dirty="0" smtClean="0">
                <a:solidFill>
                  <a:prstClr val="black"/>
                </a:solidFill>
              </a:rPr>
              <a:t>Liang</a:t>
            </a:r>
            <a:br>
              <a:rPr lang="en-US" sz="2600" dirty="0" smtClean="0">
                <a:solidFill>
                  <a:prstClr val="black"/>
                </a:solidFill>
              </a:rPr>
            </a:br>
            <a:r>
              <a:rPr lang="en-US" sz="2600" dirty="0" smtClean="0">
                <a:solidFill>
                  <a:prstClr val="black"/>
                </a:solidFill>
              </a:rPr>
              <a:t>(</a:t>
            </a:r>
            <a:r>
              <a:rPr lang="en-US" sz="2600" dirty="0">
                <a:solidFill>
                  <a:prstClr val="black"/>
                </a:solidFill>
              </a:rPr>
              <a:t>Stanford)</a:t>
            </a:r>
            <a:endParaRPr lang="en-US" sz="2600" dirty="0"/>
          </a:p>
        </p:txBody>
      </p:sp>
      <p:sp>
        <p:nvSpPr>
          <p:cNvPr id="12" name="Rectangle 11"/>
          <p:cNvSpPr/>
          <p:nvPr/>
        </p:nvSpPr>
        <p:spPr>
          <a:xfrm>
            <a:off x="6831972" y="5566228"/>
            <a:ext cx="1826141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sz="2600" dirty="0" err="1">
                <a:solidFill>
                  <a:prstClr val="black"/>
                </a:solidFill>
              </a:rPr>
              <a:t>Mooly</a:t>
            </a:r>
            <a:r>
              <a:rPr lang="en-US" sz="2600" dirty="0">
                <a:solidFill>
                  <a:prstClr val="black"/>
                </a:solidFill>
              </a:rPr>
              <a:t> </a:t>
            </a:r>
            <a:r>
              <a:rPr lang="en-US" sz="2600" dirty="0" err="1" smtClean="0">
                <a:solidFill>
                  <a:prstClr val="black"/>
                </a:solidFill>
              </a:rPr>
              <a:t>Sagiv</a:t>
            </a:r>
            <a:r>
              <a:rPr lang="en-US" sz="2600" dirty="0" smtClean="0">
                <a:solidFill>
                  <a:prstClr val="black"/>
                </a:solidFill>
              </a:rPr>
              <a:t/>
            </a:r>
            <a:br>
              <a:rPr lang="en-US" sz="2600" dirty="0" smtClean="0">
                <a:solidFill>
                  <a:prstClr val="black"/>
                </a:solidFill>
              </a:rPr>
            </a:br>
            <a:r>
              <a:rPr lang="en-US" sz="2600" dirty="0" smtClean="0">
                <a:solidFill>
                  <a:prstClr val="black"/>
                </a:solidFill>
              </a:rPr>
              <a:t>(</a:t>
            </a:r>
            <a:r>
              <a:rPr lang="en-US" sz="2600" dirty="0">
                <a:solidFill>
                  <a:prstClr val="black"/>
                </a:solidFill>
              </a:rPr>
              <a:t>Tel-Aviv U)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62211" y="3299019"/>
            <a:ext cx="268046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solidFill>
                  <a:prstClr val="black"/>
                </a:solidFill>
              </a:rPr>
              <a:t>J</a:t>
            </a:r>
            <a:r>
              <a:rPr lang="en-US" sz="3000" dirty="0" smtClean="0">
                <a:solidFill>
                  <a:prstClr val="black"/>
                </a:solidFill>
              </a:rPr>
              <a:t>oint </a:t>
            </a:r>
            <a:r>
              <a:rPr lang="en-US" sz="3000" dirty="0">
                <a:solidFill>
                  <a:prstClr val="black"/>
                </a:solidFill>
              </a:rPr>
              <a:t>work </a:t>
            </a:r>
            <a:r>
              <a:rPr lang="en-US" sz="3000" dirty="0" smtClean="0">
                <a:solidFill>
                  <a:prstClr val="black"/>
                </a:solidFill>
              </a:rPr>
              <a:t>with: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665519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58446" y="1145504"/>
            <a:ext cx="8229600" cy="5382086"/>
          </a:xfrm>
        </p:spPr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dirty="0"/>
              <a:t>efficient algorithm </a:t>
            </a:r>
            <a:r>
              <a:rPr lang="en-US" dirty="0" smtClean="0"/>
              <a:t>with:</a:t>
            </a:r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INPUTS:</a:t>
            </a:r>
            <a:endParaRPr lang="en-US" sz="2400" dirty="0"/>
          </a:p>
          <a:p>
            <a:pPr lvl="1"/>
            <a:r>
              <a:rPr lang="en-US" sz="2400" dirty="0"/>
              <a:t>program p and </a:t>
            </a:r>
            <a:r>
              <a:rPr lang="en-US" sz="2400" dirty="0" smtClean="0"/>
              <a:t>query </a:t>
            </a:r>
            <a:r>
              <a:rPr lang="en-US" sz="2400" dirty="0"/>
              <a:t>q</a:t>
            </a:r>
          </a:p>
          <a:p>
            <a:pPr lvl="1"/>
            <a:r>
              <a:rPr lang="en-US" sz="2400" dirty="0" smtClean="0"/>
              <a:t>abstractions </a:t>
            </a:r>
            <a:r>
              <a:rPr lang="en-US" sz="2400" dirty="0" smtClean="0"/>
              <a:t>A </a:t>
            </a:r>
            <a:r>
              <a:rPr lang="en-US" sz="2400" dirty="0"/>
              <a:t>= </a:t>
            </a:r>
            <a:r>
              <a:rPr lang="en-US" sz="2400" dirty="0" smtClean="0"/>
              <a:t>{ 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…, a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 }</a:t>
            </a:r>
            <a:endParaRPr lang="en-US" sz="2400" dirty="0"/>
          </a:p>
          <a:p>
            <a:pPr lvl="1"/>
            <a:r>
              <a:rPr lang="en-US" sz="2400" dirty="0" err="1"/>
              <a:t>boolean</a:t>
            </a:r>
            <a:r>
              <a:rPr lang="en-US" sz="2400" dirty="0"/>
              <a:t> function S(p</a:t>
            </a:r>
            <a:r>
              <a:rPr lang="en-US" sz="2400" dirty="0" smtClean="0"/>
              <a:t>, q, a)</a:t>
            </a:r>
            <a:endParaRPr lang="en-US" sz="2400" dirty="0"/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2400" dirty="0" smtClean="0"/>
              <a:t>     OUTPUT:</a:t>
            </a:r>
          </a:p>
          <a:p>
            <a:pPr lvl="1"/>
            <a:r>
              <a:rPr lang="en-US" sz="2400" dirty="0" smtClean="0"/>
              <a:t>Impossibility: </a:t>
            </a:r>
            <a:r>
              <a:rPr lang="en-US" sz="2400" dirty="0" smtClean="0">
                <a:latin typeface="msbm10"/>
                <a:ea typeface="msbm10"/>
                <a:cs typeface="msbm10"/>
              </a:rPr>
              <a:t>@</a:t>
            </a:r>
            <a:r>
              <a:rPr lang="en-US" sz="2400" dirty="0" smtClean="0"/>
              <a:t> </a:t>
            </a:r>
            <a:r>
              <a:rPr lang="en-US" sz="2400" dirty="0"/>
              <a:t>a </a:t>
            </a:r>
            <a:r>
              <a:rPr lang="en-US" sz="2400" dirty="0">
                <a:latin typeface="cmsy10"/>
                <a:ea typeface="cmsy10"/>
                <a:cs typeface="cmsy10"/>
              </a:rPr>
              <a:t>2</a:t>
            </a:r>
            <a:r>
              <a:rPr lang="en-US" sz="2400" dirty="0"/>
              <a:t> A: S(p</a:t>
            </a:r>
            <a:r>
              <a:rPr lang="en-US" sz="2400" dirty="0" smtClean="0"/>
              <a:t>, q, a</a:t>
            </a:r>
            <a:r>
              <a:rPr lang="en-US" sz="2400" dirty="0"/>
              <a:t>) = </a:t>
            </a:r>
            <a:r>
              <a:rPr lang="en-US" sz="2400" dirty="0" smtClean="0"/>
              <a:t>true</a:t>
            </a:r>
          </a:p>
          <a:p>
            <a:pPr lvl="1"/>
            <a:r>
              <a:rPr lang="en-US" sz="2400" dirty="0" smtClean="0">
                <a:solidFill>
                  <a:prstClr val="black"/>
                </a:solidFill>
              </a:rPr>
              <a:t>Proof</a:t>
            </a:r>
            <a:r>
              <a:rPr lang="en-US" sz="2400" dirty="0">
                <a:solidFill>
                  <a:prstClr val="black"/>
                </a:solidFill>
              </a:rPr>
              <a:t>: a </a:t>
            </a:r>
            <a:r>
              <a:rPr lang="en-US" sz="2400" dirty="0">
                <a:solidFill>
                  <a:prstClr val="black"/>
                </a:solidFill>
                <a:latin typeface="cmsy10"/>
                <a:ea typeface="cmsy10"/>
                <a:cs typeface="cmsy10"/>
              </a:rPr>
              <a:t>2</a:t>
            </a:r>
            <a:r>
              <a:rPr lang="en-US" sz="2400" dirty="0">
                <a:solidFill>
                  <a:prstClr val="black"/>
                </a:solidFill>
              </a:rPr>
              <a:t> A: S(p, q, a) = </a:t>
            </a:r>
            <a:r>
              <a:rPr lang="en-US" sz="2400" dirty="0" smtClean="0">
                <a:solidFill>
                  <a:prstClr val="black"/>
                </a:solidFill>
              </a:rPr>
              <a:t>true</a:t>
            </a:r>
            <a:endParaRPr lang="en-US" sz="2400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r>
              <a:rPr lang="en-US" sz="2400" dirty="0" smtClean="0">
                <a:solidFill>
                  <a:prstClr val="black"/>
                </a:solidFill>
              </a:rPr>
              <a:t>	</a:t>
            </a:r>
            <a:r>
              <a:rPr lang="en-US" sz="2400" dirty="0" smtClean="0">
                <a:solidFill>
                  <a:srgbClr val="0000FF"/>
                </a:solidFill>
              </a:rPr>
              <a:t>                     </a:t>
            </a:r>
            <a:r>
              <a:rPr lang="en-US" sz="2400" dirty="0" smtClean="0">
                <a:solidFill>
                  <a:srgbClr val="0000FF"/>
                </a:solidFill>
                <a:latin typeface="cmsy10"/>
                <a:ea typeface="cmsy10"/>
                <a:cs typeface="cmsy10"/>
              </a:rPr>
              <a:t>8</a:t>
            </a:r>
            <a:r>
              <a:rPr lang="en-US" sz="2400" dirty="0" smtClean="0">
                <a:solidFill>
                  <a:srgbClr val="0000FF"/>
                </a:solidFill>
              </a:rPr>
              <a:t> a’ </a:t>
            </a:r>
            <a:r>
              <a:rPr lang="en-US" sz="2400" dirty="0">
                <a:solidFill>
                  <a:srgbClr val="0000FF"/>
                </a:solidFill>
                <a:latin typeface="cmsy10"/>
                <a:ea typeface="cmsy10"/>
                <a:cs typeface="cmsy10"/>
              </a:rPr>
              <a:t>2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A: (a’ </a:t>
            </a:r>
            <a:r>
              <a:rPr lang="en-US" sz="2400" dirty="0" smtClean="0">
                <a:solidFill>
                  <a:srgbClr val="0000FF"/>
                </a:solidFill>
                <a:latin typeface="cmsy10"/>
                <a:ea typeface="cmsy10"/>
                <a:cs typeface="cmsy10"/>
              </a:rPr>
              <a:t>·</a:t>
            </a:r>
            <a:r>
              <a:rPr lang="en-US" sz="2400" dirty="0" smtClean="0">
                <a:solidFill>
                  <a:srgbClr val="0000FF"/>
                </a:solidFill>
              </a:rPr>
              <a:t> a </a:t>
            </a:r>
            <a:r>
              <a:rPr lang="en-US" sz="2400" dirty="0" err="1" smtClean="0">
                <a:solidFill>
                  <a:srgbClr val="0000FF"/>
                </a:solidFill>
                <a:latin typeface="cmsy10"/>
                <a:ea typeface="cmsy10"/>
                <a:cs typeface="cmsy10"/>
              </a:rPr>
              <a:t>Æ</a:t>
            </a:r>
            <a:r>
              <a:rPr lang="en-US" sz="2400" dirty="0" smtClean="0">
                <a:solidFill>
                  <a:srgbClr val="0000FF"/>
                </a:solidFill>
              </a:rPr>
              <a:t> S(p, q, a’) = true) </a:t>
            </a:r>
            <a:r>
              <a:rPr lang="en-US" sz="2400" dirty="0">
                <a:solidFill>
                  <a:srgbClr val="0000FF"/>
                </a:solidFill>
                <a:latin typeface="cmsy10"/>
                <a:ea typeface="cmsy10"/>
                <a:cs typeface="cmsy10"/>
              </a:rPr>
              <a:t>)</a:t>
            </a:r>
            <a:r>
              <a:rPr lang="en-US" sz="2400" dirty="0" smtClean="0">
                <a:solidFill>
                  <a:srgbClr val="0000FF"/>
                </a:solidFill>
              </a:rPr>
              <a:t> a’ = a</a:t>
            </a:r>
            <a:endParaRPr lang="en-US" sz="1800" dirty="0">
              <a:solidFill>
                <a:srgbClr val="0000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10</a:t>
            </a:fld>
            <a:endParaRPr lang="en-US"/>
          </a:p>
        </p:txBody>
      </p:sp>
      <p:sp>
        <p:nvSpPr>
          <p:cNvPr id="29" name="Diamond 28"/>
          <p:cNvSpPr/>
          <p:nvPr/>
        </p:nvSpPr>
        <p:spPr>
          <a:xfrm>
            <a:off x="5191597" y="1698958"/>
            <a:ext cx="2795269" cy="2496290"/>
          </a:xfrm>
          <a:prstGeom prst="diamond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txBody>
          <a:bodyPr rtlCol="0" anchor="ctr">
            <a:noAutofit/>
          </a:bodyPr>
          <a:lstStyle/>
          <a:p>
            <a:pPr algn="l"/>
            <a:endParaRPr lang="en-US" sz="2000" dirty="0">
              <a:latin typeface="Calibri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593010" y="1719607"/>
            <a:ext cx="2135909" cy="1171383"/>
            <a:chOff x="3439718" y="1867125"/>
            <a:chExt cx="2135909" cy="1171383"/>
          </a:xfrm>
        </p:grpSpPr>
        <p:sp>
          <p:nvSpPr>
            <p:cNvPr id="31" name="Isosceles Triangle 30"/>
            <p:cNvSpPr/>
            <p:nvPr/>
          </p:nvSpPr>
          <p:spPr>
            <a:xfrm>
              <a:off x="3439718" y="1867125"/>
              <a:ext cx="1999652" cy="886732"/>
            </a:xfrm>
            <a:prstGeom prst="triangle">
              <a:avLst/>
            </a:prstGeom>
            <a:solidFill>
              <a:srgbClr val="CCFFC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32" name="Right Triangle 31"/>
            <p:cNvSpPr/>
            <p:nvPr/>
          </p:nvSpPr>
          <p:spPr>
            <a:xfrm rot="17280000">
              <a:off x="3743525" y="2030353"/>
              <a:ext cx="675880" cy="1146767"/>
            </a:xfrm>
            <a:prstGeom prst="rtTriangle">
              <a:avLst/>
            </a:prstGeom>
            <a:solidFill>
              <a:srgbClr val="CCFF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3" name="Right Triangle 32"/>
            <p:cNvSpPr/>
            <p:nvPr/>
          </p:nvSpPr>
          <p:spPr>
            <a:xfrm rot="20926938">
              <a:off x="5281367" y="2551867"/>
              <a:ext cx="294260" cy="387047"/>
            </a:xfrm>
            <a:prstGeom prst="rtTriangle">
              <a:avLst/>
            </a:prstGeom>
            <a:solidFill>
              <a:srgbClr val="CCFFC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34" name="Rectangle 33"/>
            <p:cNvSpPr/>
            <p:nvPr/>
          </p:nvSpPr>
          <p:spPr>
            <a:xfrm rot="21000000">
              <a:off x="4493010" y="2693252"/>
              <a:ext cx="822960" cy="345256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cxnSp>
        <p:nvCxnSpPr>
          <p:cNvPr id="35" name="Straight Connector 34"/>
          <p:cNvCxnSpPr/>
          <p:nvPr/>
        </p:nvCxnSpPr>
        <p:spPr bwMode="auto">
          <a:xfrm>
            <a:off x="5557716" y="2606337"/>
            <a:ext cx="1143000" cy="366744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 flipV="1">
            <a:off x="6680067" y="2772257"/>
            <a:ext cx="1112025" cy="20082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/>
          <p:nvPr/>
        </p:nvSpPr>
        <p:spPr>
          <a:xfrm>
            <a:off x="5847623" y="3176556"/>
            <a:ext cx="13231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000" dirty="0" smtClean="0">
                <a:latin typeface="cmsy10"/>
                <a:ea typeface="cmsy10"/>
                <a:cs typeface="cmsy10"/>
              </a:rPr>
              <a:t>:</a:t>
            </a:r>
            <a:r>
              <a:rPr lang="en-US" sz="2000" dirty="0" smtClean="0">
                <a:latin typeface="Calibri"/>
              </a:rPr>
              <a:t> S(p, q, a)</a:t>
            </a:r>
            <a:endParaRPr lang="en-US" sz="2000" dirty="0">
              <a:latin typeface="Calibri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068772" y="2281440"/>
            <a:ext cx="10943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000" dirty="0" smtClean="0">
                <a:latin typeface="Calibri"/>
              </a:rPr>
              <a:t>S(p, q, a)</a:t>
            </a:r>
            <a:endParaRPr lang="en-US" sz="2000" dirty="0">
              <a:latin typeface="Calibri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274252" y="1247638"/>
            <a:ext cx="13440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latin typeface="Calibri"/>
                <a:cs typeface="Calibri"/>
              </a:rPr>
              <a:t>1111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smtClean="0">
                <a:latin typeface="Calibri"/>
                <a:cs typeface="Calibri"/>
              </a:rPr>
              <a:t>finest</a:t>
            </a:r>
            <a:endParaRPr lang="en-US" sz="2200" dirty="0" smtClean="0">
              <a:latin typeface="Calibri"/>
              <a:cs typeface="Calibri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851580" y="3140787"/>
            <a:ext cx="9841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latin typeface="Calibri"/>
                <a:cs typeface="Calibri"/>
              </a:rPr>
              <a:t>0100</a:t>
            </a:r>
            <a:br>
              <a:rPr lang="en-US" sz="2000" dirty="0" smtClean="0">
                <a:latin typeface="Calibri"/>
                <a:cs typeface="Calibri"/>
              </a:rPr>
            </a:br>
            <a:r>
              <a:rPr lang="en-US" sz="2000" dirty="0" smtClean="0">
                <a:latin typeface="Calibri"/>
                <a:cs typeface="Calibri"/>
              </a:rPr>
              <a:t>optimal</a:t>
            </a:r>
            <a:endParaRPr lang="en-US" sz="2200" dirty="0" smtClean="0">
              <a:latin typeface="Calibri"/>
              <a:cs typeface="Calibri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241102" y="4208911"/>
            <a:ext cx="16233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latin typeface="Calibri"/>
                <a:cs typeface="Calibri"/>
              </a:rPr>
              <a:t>0000 coarsest</a:t>
            </a:r>
            <a:endParaRPr lang="en-US" sz="2200" dirty="0" smtClean="0">
              <a:latin typeface="Calibri"/>
              <a:cs typeface="Calibri"/>
            </a:endParaRPr>
          </a:p>
        </p:txBody>
      </p:sp>
      <p:cxnSp>
        <p:nvCxnSpPr>
          <p:cNvPr id="42" name="Curved Connector 41"/>
          <p:cNvCxnSpPr/>
          <p:nvPr/>
        </p:nvCxnSpPr>
        <p:spPr>
          <a:xfrm rot="10800000">
            <a:off x="6669989" y="2965868"/>
            <a:ext cx="1306121" cy="521648"/>
          </a:xfrm>
          <a:prstGeom prst="curvedConnector3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842537" y="4924453"/>
            <a:ext cx="750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AND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Dagstuhl</a:t>
            </a:r>
            <a:endParaRPr lang="en-US"/>
          </a:p>
        </p:txBody>
      </p:sp>
      <p:sp>
        <p:nvSpPr>
          <p:cNvPr id="26" name="Oval Callout 25"/>
          <p:cNvSpPr/>
          <p:nvPr/>
        </p:nvSpPr>
        <p:spPr>
          <a:xfrm>
            <a:off x="402302" y="5730482"/>
            <a:ext cx="3558268" cy="625870"/>
          </a:xfrm>
          <a:prstGeom prst="wedgeEllipseCallout">
            <a:avLst>
              <a:gd name="adj1" fmla="val -328"/>
              <a:gd name="adj2" fmla="val -10792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Calibri"/>
                <a:cs typeface="Calibri"/>
              </a:rPr>
              <a:t>Optimal Abstraction</a:t>
            </a:r>
            <a:endParaRPr lang="en-US" sz="22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7263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Orderings on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Efficiency</a:t>
            </a:r>
            <a:r>
              <a:rPr lang="en-US" dirty="0" smtClean="0"/>
              <a:t> Partial Ordering</a:t>
            </a:r>
            <a:endParaRPr lang="en-US" dirty="0"/>
          </a:p>
          <a:p>
            <a:pPr lvl="1"/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  <a:ea typeface="cmsy10"/>
                <a:cs typeface="cmsy10"/>
              </a:rPr>
              <a:t>·</a:t>
            </a:r>
            <a:r>
              <a:rPr lang="en-US" baseline="-25000" dirty="0" smtClean="0"/>
              <a:t>cost</a:t>
            </a:r>
            <a:r>
              <a:rPr lang="en-US" dirty="0" smtClean="0"/>
              <a:t> a</a:t>
            </a:r>
            <a:r>
              <a:rPr lang="en-US" baseline="-25000" dirty="0" smtClean="0"/>
              <a:t>2</a:t>
            </a:r>
            <a:r>
              <a:rPr lang="en-US" dirty="0" smtClean="0"/>
              <a:t>  </a:t>
            </a:r>
            <a:r>
              <a:rPr lang="en-US" dirty="0" smtClean="0">
                <a:latin typeface="cmsy10"/>
                <a:ea typeface="cmsy10"/>
                <a:cs typeface="cmsy10"/>
              </a:rPr>
              <a:t>,</a:t>
            </a:r>
            <a:r>
              <a:rPr lang="en-US" dirty="0" smtClean="0"/>
              <a:t>  sum of a</a:t>
            </a:r>
            <a:r>
              <a:rPr lang="en-US" baseline="-25000" dirty="0" smtClean="0"/>
              <a:t>1</a:t>
            </a:r>
            <a:r>
              <a:rPr lang="en-US" dirty="0" smtClean="0"/>
              <a:t>’s bits </a:t>
            </a:r>
            <a:r>
              <a:rPr lang="en-US" dirty="0">
                <a:latin typeface="cmsy10"/>
                <a:ea typeface="cmsy10"/>
                <a:cs typeface="cmsy10"/>
              </a:rPr>
              <a:t>·</a:t>
            </a:r>
            <a:r>
              <a:rPr lang="en-US" dirty="0" smtClean="0"/>
              <a:t> sum of a</a:t>
            </a:r>
            <a:r>
              <a:rPr lang="en-US" baseline="-25000" dirty="0" smtClean="0"/>
              <a:t>2</a:t>
            </a:r>
            <a:r>
              <a:rPr lang="en-US" dirty="0" smtClean="0"/>
              <a:t>’s bits</a:t>
            </a:r>
          </a:p>
          <a:p>
            <a:pPr lvl="1"/>
            <a:r>
              <a:rPr lang="en-US" dirty="0" smtClean="0"/>
              <a:t>S(p, q, a</a:t>
            </a:r>
            <a:r>
              <a:rPr lang="en-US" baseline="-25000" dirty="0" smtClean="0"/>
              <a:t>1</a:t>
            </a:r>
            <a:r>
              <a:rPr lang="en-US" dirty="0" smtClean="0"/>
              <a:t>) runs faster than S(p, q, a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  <a:p>
            <a:endParaRPr lang="en-US" sz="2800" dirty="0" smtClean="0"/>
          </a:p>
          <a:p>
            <a:r>
              <a:rPr lang="en-US" b="1" dirty="0" smtClean="0"/>
              <a:t>Precision</a:t>
            </a:r>
            <a:r>
              <a:rPr lang="en-US" dirty="0" smtClean="0"/>
              <a:t> Partial Ordering</a:t>
            </a:r>
          </a:p>
          <a:p>
            <a:pPr lvl="1"/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  <a:ea typeface="cmsy10"/>
                <a:cs typeface="cmsy10"/>
              </a:rPr>
              <a:t>·</a:t>
            </a:r>
            <a:r>
              <a:rPr lang="en-US" baseline="-25000" dirty="0" err="1" smtClean="0"/>
              <a:t>prec</a:t>
            </a:r>
            <a:r>
              <a:rPr lang="en-US" dirty="0" smtClean="0"/>
              <a:t> a</a:t>
            </a:r>
            <a:r>
              <a:rPr lang="en-US" baseline="-25000" dirty="0" smtClean="0"/>
              <a:t>2</a:t>
            </a:r>
            <a:r>
              <a:rPr lang="en-US" dirty="0" smtClean="0"/>
              <a:t>  </a:t>
            </a:r>
            <a:r>
              <a:rPr lang="en-US" dirty="0" smtClean="0">
                <a:latin typeface="cmsy10"/>
                <a:ea typeface="cmsy10"/>
                <a:cs typeface="cmsy10"/>
              </a:rPr>
              <a:t>,</a:t>
            </a:r>
            <a:r>
              <a:rPr lang="en-US" dirty="0" smtClean="0"/>
              <a:t>  a</a:t>
            </a:r>
            <a:r>
              <a:rPr lang="en-US" baseline="-25000" dirty="0" smtClean="0"/>
              <a:t>1</a:t>
            </a:r>
            <a:r>
              <a:rPr lang="en-US" dirty="0" smtClean="0"/>
              <a:t> is </a:t>
            </a:r>
            <a:r>
              <a:rPr lang="en-US" dirty="0" err="1" smtClean="0"/>
              <a:t>pointwise</a:t>
            </a:r>
            <a:r>
              <a:rPr lang="en-US" dirty="0" smtClean="0"/>
              <a:t> </a:t>
            </a:r>
            <a:r>
              <a:rPr lang="en-US" dirty="0">
                <a:latin typeface="cmsy10"/>
                <a:ea typeface="cmsy10"/>
                <a:cs typeface="cmsy10"/>
              </a:rPr>
              <a:t>·</a:t>
            </a:r>
            <a:r>
              <a:rPr lang="en-US" dirty="0" smtClean="0"/>
              <a:t> a</a:t>
            </a:r>
            <a:r>
              <a:rPr lang="en-US" baseline="-25000" dirty="0" smtClean="0"/>
              <a:t>2</a:t>
            </a:r>
          </a:p>
          <a:p>
            <a:pPr lvl="1"/>
            <a:r>
              <a:rPr lang="en-US" dirty="0" smtClean="0"/>
              <a:t>S</a:t>
            </a:r>
            <a:r>
              <a:rPr lang="en-US" dirty="0"/>
              <a:t>(p</a:t>
            </a:r>
            <a:r>
              <a:rPr lang="en-US" dirty="0" smtClean="0"/>
              <a:t>, q, a</a:t>
            </a:r>
            <a:r>
              <a:rPr lang="en-US" baseline="-25000" dirty="0" smtClean="0"/>
              <a:t>1</a:t>
            </a:r>
            <a:r>
              <a:rPr lang="en-US" dirty="0" smtClean="0"/>
              <a:t>) = true </a:t>
            </a:r>
            <a:r>
              <a:rPr lang="en-US" dirty="0" smtClean="0">
                <a:latin typeface="cmsy10"/>
                <a:ea typeface="cmsy10"/>
                <a:cs typeface="cmsy10"/>
              </a:rPr>
              <a:t>)</a:t>
            </a:r>
            <a:r>
              <a:rPr lang="en-US" dirty="0" smtClean="0"/>
              <a:t> </a:t>
            </a:r>
            <a:r>
              <a:rPr lang="en-US" dirty="0"/>
              <a:t>S(p</a:t>
            </a:r>
            <a:r>
              <a:rPr lang="en-US" dirty="0" smtClean="0"/>
              <a:t>, q, a</a:t>
            </a:r>
            <a:r>
              <a:rPr lang="en-US" baseline="-25000" dirty="0" smtClean="0"/>
              <a:t>2</a:t>
            </a:r>
            <a:r>
              <a:rPr lang="en-US" dirty="0" smtClean="0"/>
              <a:t>) = true</a:t>
            </a:r>
          </a:p>
          <a:p>
            <a:endParaRPr lang="en-US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Dagstuhl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13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smtClean="0"/>
              <a:t>Optimality?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8722"/>
            <a:ext cx="8229600" cy="4937443"/>
          </a:xfrm>
        </p:spPr>
        <p:txBody>
          <a:bodyPr>
            <a:normAutofit/>
          </a:bodyPr>
          <a:lstStyle/>
          <a:p>
            <a:r>
              <a:rPr lang="en-US" dirty="0" smtClean="0"/>
              <a:t>Empirical lower bounds for static analysis</a:t>
            </a:r>
          </a:p>
          <a:p>
            <a:endParaRPr lang="en-US" sz="2400" dirty="0" smtClean="0"/>
          </a:p>
          <a:p>
            <a:r>
              <a:rPr lang="en-US" dirty="0" smtClean="0"/>
              <a:t>Efficient to compute</a:t>
            </a:r>
          </a:p>
          <a:p>
            <a:endParaRPr lang="en-US" sz="2000" dirty="0" smtClean="0"/>
          </a:p>
          <a:p>
            <a:r>
              <a:rPr lang="en-US" dirty="0" smtClean="0"/>
              <a:t>Better for user consumption</a:t>
            </a:r>
          </a:p>
          <a:p>
            <a:pPr lvl="1"/>
            <a:r>
              <a:rPr lang="en-US" dirty="0" smtClean="0"/>
              <a:t>analysis imprecision facts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ssumptions about missing program parts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dirty="0" smtClean="0"/>
              <a:t>Better for machine learning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Dagstuhl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7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Hard in Practice?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8722"/>
            <a:ext cx="8229600" cy="4937443"/>
          </a:xfrm>
        </p:spPr>
        <p:txBody>
          <a:bodyPr>
            <a:normAutofit/>
          </a:bodyPr>
          <a:lstStyle/>
          <a:p>
            <a:r>
              <a:rPr lang="en-US" dirty="0" smtClean="0"/>
              <a:t>|A| exponential in size of p, or even infinite</a:t>
            </a:r>
          </a:p>
          <a:p>
            <a:endParaRPr lang="en-US" sz="2400" dirty="0" smtClean="0"/>
          </a:p>
          <a:p>
            <a:r>
              <a:rPr lang="en-US" dirty="0" smtClean="0"/>
              <a:t>S(p, q, a) = false for most p, q, a</a:t>
            </a:r>
          </a:p>
          <a:p>
            <a:endParaRPr lang="en-US" sz="2400" dirty="0" smtClean="0"/>
          </a:p>
          <a:p>
            <a:r>
              <a:rPr lang="en-US" dirty="0" smtClean="0"/>
              <a:t>Different a is </a:t>
            </a:r>
            <a:r>
              <a:rPr lang="en-US" dirty="0" smtClean="0"/>
              <a:t>optimal for </a:t>
            </a:r>
            <a:r>
              <a:rPr lang="en-US" dirty="0" smtClean="0"/>
              <a:t>different p, q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Dagstuhl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06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2594"/>
            <a:ext cx="8229600" cy="4937443"/>
          </a:xfrm>
        </p:spPr>
        <p:txBody>
          <a:bodyPr/>
          <a:lstStyle/>
          <a:p>
            <a:r>
              <a:rPr lang="en-US" dirty="0" smtClean="0"/>
              <a:t>Abstraction Coarsening [POPL’11]</a:t>
            </a:r>
          </a:p>
          <a:p>
            <a:endParaRPr lang="en-US" dirty="0" smtClean="0"/>
          </a:p>
          <a:p>
            <a:r>
              <a:rPr lang="en-US" dirty="0" smtClean="0"/>
              <a:t>Abstractions from Tests [POPL’12]</a:t>
            </a:r>
          </a:p>
          <a:p>
            <a:endParaRPr lang="en-US" dirty="0" smtClean="0"/>
          </a:p>
          <a:p>
            <a:r>
              <a:rPr lang="en-US" dirty="0"/>
              <a:t>Abstraction </a:t>
            </a:r>
            <a:r>
              <a:rPr lang="en-US" dirty="0" smtClean="0"/>
              <a:t>Refinement </a:t>
            </a:r>
            <a:r>
              <a:rPr lang="en-US" dirty="0"/>
              <a:t>[</a:t>
            </a:r>
            <a:r>
              <a:rPr lang="en-US" dirty="0" smtClean="0"/>
              <a:t>PLDI’13]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Dagstuhl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34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2594"/>
            <a:ext cx="8229600" cy="4937443"/>
          </a:xfrm>
        </p:spPr>
        <p:txBody>
          <a:bodyPr/>
          <a:lstStyle/>
          <a:p>
            <a:r>
              <a:rPr lang="en-US" dirty="0" smtClean="0"/>
              <a:t>Abstraction Coarsening [POPL’11]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Abstractions from Tests [POPL’12]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Abstraction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Refinement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PLDI’13]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Dagstuhl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68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 Coarsening [POPL’11]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given p, q: start with finest a, incrementally replace 1’s with 0’s</a:t>
            </a:r>
          </a:p>
          <a:p>
            <a:endParaRPr lang="en-US" dirty="0"/>
          </a:p>
          <a:p>
            <a:r>
              <a:rPr lang="en-US" dirty="0" smtClean="0"/>
              <a:t>Two algorithms:</a:t>
            </a:r>
            <a:endParaRPr lang="en-US" dirty="0"/>
          </a:p>
          <a:p>
            <a:pPr lvl="1"/>
            <a:r>
              <a:rPr lang="en-US" dirty="0" smtClean="0"/>
              <a:t>deterministic vs. randomized</a:t>
            </a:r>
          </a:p>
          <a:p>
            <a:endParaRPr lang="en-US" dirty="0" smtClean="0"/>
          </a:p>
          <a:p>
            <a:r>
              <a:rPr lang="en-US" dirty="0" smtClean="0"/>
              <a:t>In practice, use combination</a:t>
            </a:r>
            <a:br>
              <a:rPr lang="en-US" dirty="0" smtClean="0"/>
            </a:br>
            <a:r>
              <a:rPr lang="en-US" dirty="0" smtClean="0"/>
              <a:t>of the algorithms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16</a:t>
            </a:fld>
            <a:endParaRPr lang="en-US"/>
          </a:p>
        </p:txBody>
      </p:sp>
      <p:sp>
        <p:nvSpPr>
          <p:cNvPr id="31" name="Diamond 30"/>
          <p:cNvSpPr/>
          <p:nvPr/>
        </p:nvSpPr>
        <p:spPr>
          <a:xfrm>
            <a:off x="5338306" y="2725125"/>
            <a:ext cx="2795269" cy="2496290"/>
          </a:xfrm>
          <a:prstGeom prst="diamond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txBody>
          <a:bodyPr rtlCol="0" anchor="ctr">
            <a:noAutofit/>
          </a:bodyPr>
          <a:lstStyle/>
          <a:p>
            <a:pPr algn="l"/>
            <a:endParaRPr lang="en-US" sz="2000" dirty="0">
              <a:latin typeface="Calibri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739719" y="2745774"/>
            <a:ext cx="2135909" cy="1171383"/>
            <a:chOff x="3439718" y="1867125"/>
            <a:chExt cx="2135909" cy="1171383"/>
          </a:xfrm>
        </p:grpSpPr>
        <p:sp>
          <p:nvSpPr>
            <p:cNvPr id="33" name="Isosceles Triangle 32"/>
            <p:cNvSpPr/>
            <p:nvPr/>
          </p:nvSpPr>
          <p:spPr>
            <a:xfrm>
              <a:off x="3439718" y="1867125"/>
              <a:ext cx="1999652" cy="886732"/>
            </a:xfrm>
            <a:prstGeom prst="triangle">
              <a:avLst/>
            </a:prstGeom>
            <a:solidFill>
              <a:srgbClr val="CCFFC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34" name="Right Triangle 33"/>
            <p:cNvSpPr/>
            <p:nvPr/>
          </p:nvSpPr>
          <p:spPr>
            <a:xfrm rot="17280000">
              <a:off x="3743525" y="2030353"/>
              <a:ext cx="675880" cy="1146767"/>
            </a:xfrm>
            <a:prstGeom prst="rtTriangle">
              <a:avLst/>
            </a:prstGeom>
            <a:solidFill>
              <a:srgbClr val="CCFF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5" name="Right Triangle 34"/>
            <p:cNvSpPr/>
            <p:nvPr/>
          </p:nvSpPr>
          <p:spPr>
            <a:xfrm rot="20926938">
              <a:off x="5281367" y="2551867"/>
              <a:ext cx="294260" cy="387047"/>
            </a:xfrm>
            <a:prstGeom prst="rtTriangle">
              <a:avLst/>
            </a:prstGeom>
            <a:solidFill>
              <a:srgbClr val="CCFFC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36" name="Rectangle 35"/>
            <p:cNvSpPr/>
            <p:nvPr/>
          </p:nvSpPr>
          <p:spPr>
            <a:xfrm rot="21000000">
              <a:off x="4493010" y="2693252"/>
              <a:ext cx="822960" cy="345256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cxnSp>
        <p:nvCxnSpPr>
          <p:cNvPr id="37" name="Straight Connector 36"/>
          <p:cNvCxnSpPr/>
          <p:nvPr/>
        </p:nvCxnSpPr>
        <p:spPr bwMode="auto">
          <a:xfrm>
            <a:off x="5704425" y="3632504"/>
            <a:ext cx="1143000" cy="366744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 flipV="1">
            <a:off x="6826776" y="3798424"/>
            <a:ext cx="1112025" cy="20082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Rectangle 38"/>
          <p:cNvSpPr/>
          <p:nvPr/>
        </p:nvSpPr>
        <p:spPr>
          <a:xfrm>
            <a:off x="5994332" y="4202723"/>
            <a:ext cx="13231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000" dirty="0" smtClean="0">
                <a:latin typeface="cmsy10"/>
                <a:ea typeface="cmsy10"/>
                <a:cs typeface="cmsy10"/>
              </a:rPr>
              <a:t>:</a:t>
            </a:r>
            <a:r>
              <a:rPr lang="en-US" sz="2000" dirty="0" smtClean="0">
                <a:latin typeface="Calibri"/>
              </a:rPr>
              <a:t> S(p, q, a)</a:t>
            </a:r>
            <a:endParaRPr lang="en-US" sz="2000" dirty="0">
              <a:latin typeface="Calibri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215481" y="3307607"/>
            <a:ext cx="10943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000" dirty="0" smtClean="0">
                <a:latin typeface="Calibri"/>
              </a:rPr>
              <a:t>S(p, q, a)</a:t>
            </a:r>
            <a:endParaRPr lang="en-US" sz="2000" dirty="0">
              <a:latin typeface="Calibri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420961" y="2273805"/>
            <a:ext cx="13440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latin typeface="Calibri"/>
                <a:cs typeface="Calibri"/>
              </a:rPr>
              <a:t>1111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smtClean="0">
                <a:latin typeface="Calibri"/>
                <a:cs typeface="Calibri"/>
              </a:rPr>
              <a:t>finest</a:t>
            </a:r>
            <a:endParaRPr lang="en-US" sz="2200" dirty="0" smtClean="0">
              <a:latin typeface="Calibri"/>
              <a:cs typeface="Calibri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998290" y="4166954"/>
            <a:ext cx="9841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latin typeface="Calibri"/>
                <a:cs typeface="Calibri"/>
              </a:rPr>
              <a:t>0100</a:t>
            </a:r>
            <a:br>
              <a:rPr lang="en-US" sz="2000" dirty="0" smtClean="0">
                <a:latin typeface="Calibri"/>
                <a:cs typeface="Calibri"/>
              </a:rPr>
            </a:br>
            <a:r>
              <a:rPr lang="en-US" sz="2000" dirty="0" smtClean="0">
                <a:latin typeface="Calibri"/>
                <a:cs typeface="Calibri"/>
              </a:rPr>
              <a:t>optimal</a:t>
            </a:r>
            <a:endParaRPr lang="en-US" sz="2200" dirty="0" smtClean="0">
              <a:latin typeface="Calibri"/>
              <a:cs typeface="Calibri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387811" y="5235078"/>
            <a:ext cx="16233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latin typeface="Calibri"/>
                <a:cs typeface="Calibri"/>
              </a:rPr>
              <a:t>0000 coarsest</a:t>
            </a:r>
            <a:endParaRPr lang="en-US" sz="2200" dirty="0" smtClean="0">
              <a:latin typeface="Calibri"/>
              <a:cs typeface="Calibri"/>
            </a:endParaRPr>
          </a:p>
        </p:txBody>
      </p:sp>
      <p:cxnSp>
        <p:nvCxnSpPr>
          <p:cNvPr id="44" name="Curved Connector 43"/>
          <p:cNvCxnSpPr/>
          <p:nvPr/>
        </p:nvCxnSpPr>
        <p:spPr>
          <a:xfrm rot="10800000">
            <a:off x="6816698" y="3992035"/>
            <a:ext cx="1306121" cy="521648"/>
          </a:xfrm>
          <a:prstGeom prst="curvedConnector3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Dagstuhl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94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Randomized Coarsening 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17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188722"/>
            <a:ext cx="8229600" cy="5068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</a:t>
            </a:r>
            <a:r>
              <a:rPr lang="en-US" dirty="0" smtClean="0"/>
              <a:t> </a:t>
            </a:r>
            <a:r>
              <a:rPr lang="en-US" dirty="0" err="1">
                <a:latin typeface="cmsy10"/>
                <a:ea typeface="cmsy10"/>
                <a:cs typeface="cmsy10"/>
              </a:rPr>
              <a:t>Ã</a:t>
            </a:r>
            <a:r>
              <a:rPr lang="en-US" dirty="0" smtClean="0"/>
              <a:t> (1, …, 1)</a:t>
            </a:r>
          </a:p>
          <a:p>
            <a:pPr marL="0" indent="0">
              <a:buNone/>
            </a:pPr>
            <a:r>
              <a:rPr lang="en-US" dirty="0" smtClean="0"/>
              <a:t>Loop: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Remove each component from </a:t>
            </a:r>
            <a:r>
              <a:rPr lang="en-US" b="1" dirty="0" smtClean="0"/>
              <a:t>a</a:t>
            </a:r>
            <a:r>
              <a:rPr lang="en-US" dirty="0" smtClean="0"/>
              <a:t> with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  probability (1 - </a:t>
            </a:r>
            <a:r>
              <a:rPr lang="en-US" dirty="0" smtClean="0">
                <a:latin typeface="cmmi10"/>
                <a:ea typeface="cmmi10"/>
                <a:cs typeface="cmmi10"/>
              </a:rPr>
              <a:t>®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Run S(p, q, </a:t>
            </a:r>
            <a:r>
              <a:rPr lang="en-US" b="1" dirty="0" smtClean="0"/>
              <a:t>a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</a:t>
            </a:r>
            <a:r>
              <a:rPr lang="en-US" dirty="0">
                <a:latin typeface="cmsy10"/>
                <a:ea typeface="cmsy10"/>
                <a:cs typeface="cmsy10"/>
              </a:rPr>
              <a:t>:</a:t>
            </a:r>
            <a:r>
              <a:rPr lang="en-US" dirty="0" smtClean="0"/>
              <a:t>S(p, q, </a:t>
            </a:r>
            <a:r>
              <a:rPr lang="en-US" b="1" dirty="0" smtClean="0"/>
              <a:t>a</a:t>
            </a:r>
            <a:r>
              <a:rPr lang="en-US" dirty="0" smtClean="0"/>
              <a:t>) then add components back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Else remove components permanently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Dagstuhl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47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of Randomized Coarsening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8722"/>
            <a:ext cx="8229601" cy="4937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Let:</a:t>
            </a:r>
            <a:br>
              <a:rPr lang="en-US" dirty="0" smtClean="0"/>
            </a:br>
            <a:r>
              <a:rPr lang="en-US" dirty="0" smtClean="0"/>
              <a:t>n = </a:t>
            </a:r>
            <a:r>
              <a:rPr lang="en-US" dirty="0"/>
              <a:t>total # </a:t>
            </a:r>
            <a:r>
              <a:rPr lang="en-US" dirty="0" smtClean="0"/>
              <a:t>components</a:t>
            </a:r>
          </a:p>
          <a:p>
            <a:pPr marL="0" indent="0">
              <a:buNone/>
            </a:pPr>
            <a:r>
              <a:rPr lang="en-US" dirty="0" smtClean="0"/>
              <a:t>s = # components in largest </a:t>
            </a:r>
            <a:r>
              <a:rPr lang="en-US" dirty="0" smtClean="0"/>
              <a:t>optimal </a:t>
            </a:r>
            <a:r>
              <a:rPr lang="en-US" dirty="0" smtClean="0"/>
              <a:t>abstraction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 smtClean="0"/>
              <a:t>If set probability </a:t>
            </a:r>
            <a:r>
              <a:rPr lang="en-US" dirty="0" smtClean="0">
                <a:latin typeface="cmmi10"/>
                <a:ea typeface="cmmi10"/>
                <a:cs typeface="cmmi10"/>
              </a:rPr>
              <a:t>®</a:t>
            </a:r>
            <a:r>
              <a:rPr lang="en-US" dirty="0" smtClean="0"/>
              <a:t> = e</a:t>
            </a:r>
            <a:r>
              <a:rPr lang="en-US" baseline="30000" dirty="0" smtClean="0"/>
              <a:t>(-1/s)</a:t>
            </a:r>
            <a:r>
              <a:rPr lang="en-US" dirty="0" smtClean="0"/>
              <a:t> then outputs </a:t>
            </a:r>
            <a:r>
              <a:rPr lang="en-US" dirty="0" smtClean="0"/>
              <a:t>optimal </a:t>
            </a:r>
            <a:r>
              <a:rPr lang="en-US" dirty="0" smtClean="0"/>
              <a:t>abstraction in O(s log n) expected time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dirty="0" smtClean="0"/>
              <a:t>Significance: s is small, only log dependence</a:t>
            </a:r>
            <a:br>
              <a:rPr lang="en-US" dirty="0" smtClean="0"/>
            </a:br>
            <a:r>
              <a:rPr lang="en-US" dirty="0" smtClean="0"/>
              <a:t>on total # components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Dagstuhl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36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Application: Pointer Analysis Abstractions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5333"/>
            <a:ext cx="8229600" cy="4937443"/>
          </a:xfrm>
        </p:spPr>
        <p:txBody>
          <a:bodyPr/>
          <a:lstStyle/>
          <a:p>
            <a:r>
              <a:rPr lang="en-US" sz="3000" dirty="0" smtClean="0">
                <a:latin typeface="+mn-lt"/>
              </a:rPr>
              <a:t>Client: static </a:t>
            </a:r>
            <a:r>
              <a:rPr lang="en-US" sz="3000" dirty="0" err="1" smtClean="0">
                <a:latin typeface="+mn-lt"/>
              </a:rPr>
              <a:t>datarace</a:t>
            </a:r>
            <a:r>
              <a:rPr lang="en-US" sz="3000" dirty="0" smtClean="0">
                <a:latin typeface="+mn-lt"/>
              </a:rPr>
              <a:t> detector [PLDI’06]</a:t>
            </a:r>
            <a:endParaRPr lang="en-US" sz="3000" dirty="0">
              <a:latin typeface="+mn-lt"/>
            </a:endParaRPr>
          </a:p>
          <a:p>
            <a:pPr lvl="1"/>
            <a:r>
              <a:rPr lang="en-US" dirty="0" smtClean="0">
                <a:latin typeface="+mn-lt"/>
              </a:rPr>
              <a:t>Pointer analysis using k-CFA with heap cloning</a:t>
            </a:r>
          </a:p>
          <a:p>
            <a:pPr lvl="1"/>
            <a:r>
              <a:rPr lang="en-US" dirty="0" smtClean="0">
                <a:latin typeface="+mn-lt"/>
              </a:rPr>
              <a:t>Uses call graph, may-alias, thread-escape, and may-happen-in-parallel analyses</a:t>
            </a:r>
          </a:p>
          <a:p>
            <a:endParaRPr lang="en-US" sz="2400" dirty="0">
              <a:latin typeface="+mn-lt"/>
            </a:endParaRPr>
          </a:p>
          <a:p>
            <a:endParaRPr lang="en-US" sz="2400" dirty="0" smtClean="0">
              <a:latin typeface="+mn-lt"/>
            </a:endParaRPr>
          </a:p>
          <a:p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sz="2400" dirty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90997"/>
              </p:ext>
            </p:extLst>
          </p:nvPr>
        </p:nvGraphicFramePr>
        <p:xfrm>
          <a:off x="481407" y="3339500"/>
          <a:ext cx="8122309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729"/>
                <a:gridCol w="911905"/>
                <a:gridCol w="950560"/>
                <a:gridCol w="937413"/>
                <a:gridCol w="880856"/>
                <a:gridCol w="829643"/>
                <a:gridCol w="825882"/>
                <a:gridCol w="833405"/>
                <a:gridCol w="798916"/>
              </a:tblGrid>
              <a:tr h="370840">
                <a:tc rowSpan="2"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b="0" dirty="0" smtClean="0"/>
                        <a:t># components</a:t>
                      </a:r>
                      <a:br>
                        <a:rPr lang="en-US" sz="2200" b="0" dirty="0" smtClean="0"/>
                      </a:br>
                      <a:r>
                        <a:rPr lang="en-US" sz="2200" b="0" dirty="0" smtClean="0"/>
                        <a:t>(x 1000)</a:t>
                      </a:r>
                      <a:endParaRPr lang="en-US" sz="22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2200" b="0" dirty="0" smtClean="0"/>
                        <a:t># unproven queries (</a:t>
                      </a:r>
                      <a:r>
                        <a:rPr lang="en-US" sz="2200" b="0" dirty="0" err="1" smtClean="0"/>
                        <a:t>dataraces</a:t>
                      </a:r>
                      <a:r>
                        <a:rPr lang="en-US" sz="2200" b="0" dirty="0" smtClean="0"/>
                        <a:t>)</a:t>
                      </a:r>
                      <a:br>
                        <a:rPr lang="en-US" sz="2200" b="0" dirty="0" smtClean="0"/>
                      </a:br>
                      <a:r>
                        <a:rPr lang="en-US" sz="2200" b="0" dirty="0" smtClean="0"/>
                        <a:t>(x 1000)</a:t>
                      </a:r>
                      <a:endParaRPr lang="en-US" sz="22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/>
                        <a:t>alloc</a:t>
                      </a:r>
                      <a:r>
                        <a:rPr lang="en-US" sz="2200" dirty="0" smtClean="0"/>
                        <a:t> sites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 dirty="0" smtClean="0"/>
                        <a:t>call sites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0-CFA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1-CFA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diff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1-obj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2-obj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diff</a:t>
                      </a:r>
                      <a:endParaRPr lang="en-US" sz="2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200" dirty="0" err="1" smtClean="0"/>
                        <a:t>hedc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1.6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7.2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21.3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17.8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3.5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17.1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16.1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1.0</a:t>
                      </a:r>
                      <a:endParaRPr lang="en-US" sz="2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200" dirty="0" err="1" smtClean="0"/>
                        <a:t>weblech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2.6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12.4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27.9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8.2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19.7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8.1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5.5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2.5</a:t>
                      </a:r>
                      <a:endParaRPr lang="en-US" sz="2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200" dirty="0" err="1" smtClean="0"/>
                        <a:t>lusearch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2.9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13.9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37.6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31.9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5.7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31.4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20.9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10.5</a:t>
                      </a:r>
                      <a:endParaRPr lang="en-US" sz="2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Dagstuhl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15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</a:t>
            </a:r>
            <a:r>
              <a:rPr lang="en-US" dirty="0" smtClean="0"/>
              <a:t>Analysis: 70’s to 90’s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087"/>
            <a:ext cx="2133600" cy="365125"/>
          </a:xfrm>
        </p:spPr>
        <p:txBody>
          <a:bodyPr/>
          <a:lstStyle/>
          <a:p>
            <a:fld id="{2AC9578B-FB7A-1A4A-83D3-84D181B0B720}" type="slidenum">
              <a:rPr lang="en-US" smtClean="0"/>
              <a:t>2</a:t>
            </a:fld>
            <a:endParaRPr lang="en-US"/>
          </a:p>
        </p:txBody>
      </p:sp>
      <p:sp>
        <p:nvSpPr>
          <p:cNvPr id="41" name="Content Placeholder 2"/>
          <p:cNvSpPr>
            <a:spLocks noGrp="1"/>
          </p:cNvSpPr>
          <p:nvPr>
            <p:ph idx="1"/>
          </p:nvPr>
        </p:nvSpPr>
        <p:spPr>
          <a:xfrm>
            <a:off x="457200" y="1143804"/>
            <a:ext cx="8229600" cy="4937443"/>
          </a:xfrm>
        </p:spPr>
        <p:txBody>
          <a:bodyPr>
            <a:normAutofit/>
          </a:bodyPr>
          <a:lstStyle/>
          <a:p>
            <a:r>
              <a:rPr lang="en-US" dirty="0" smtClean="0"/>
              <a:t>client-oblivious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541756" y="1894358"/>
            <a:ext cx="8174616" cy="1298630"/>
          </a:xfrm>
          <a:prstGeom prst="wedgeRoundRectCallout">
            <a:avLst>
              <a:gd name="adj1" fmla="val -21372"/>
              <a:gd name="adj2" fmla="val 5113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2200" dirty="0" smtClean="0">
                <a:solidFill>
                  <a:schemeClr val="tx1"/>
                </a:solidFill>
                <a:latin typeface="Calibri"/>
              </a:rPr>
              <a:t>“Because clients </a:t>
            </a:r>
            <a:r>
              <a:rPr lang="en-US" sz="2200" dirty="0">
                <a:solidFill>
                  <a:schemeClr val="tx1"/>
                </a:solidFill>
                <a:latin typeface="Calibri"/>
              </a:rPr>
              <a:t>have different precision and scalability </a:t>
            </a:r>
            <a:r>
              <a:rPr lang="en-US" sz="2200" dirty="0" smtClean="0">
                <a:solidFill>
                  <a:schemeClr val="tx1"/>
                </a:solidFill>
                <a:latin typeface="Calibri"/>
              </a:rPr>
              <a:t>needs, </a:t>
            </a:r>
            <a:r>
              <a:rPr lang="en-US" sz="2200" dirty="0">
                <a:solidFill>
                  <a:schemeClr val="tx1"/>
                </a:solidFill>
                <a:latin typeface="Calibri"/>
              </a:rPr>
              <a:t>future </a:t>
            </a:r>
            <a:r>
              <a:rPr lang="en-US" sz="2200" dirty="0" smtClean="0">
                <a:solidFill>
                  <a:schemeClr val="tx1"/>
                </a:solidFill>
                <a:latin typeface="Calibri"/>
              </a:rPr>
              <a:t>work should </a:t>
            </a:r>
            <a:r>
              <a:rPr lang="en-US" sz="2200" dirty="0">
                <a:solidFill>
                  <a:schemeClr val="tx1"/>
                </a:solidFill>
                <a:latin typeface="Calibri"/>
              </a:rPr>
              <a:t>identify the client </a:t>
            </a:r>
            <a:r>
              <a:rPr lang="en-US" sz="2200" dirty="0" smtClean="0">
                <a:solidFill>
                  <a:schemeClr val="tx1"/>
                </a:solidFill>
                <a:latin typeface="Calibri"/>
              </a:rPr>
              <a:t>they </a:t>
            </a:r>
            <a:r>
              <a:rPr lang="en-US" sz="2200" dirty="0">
                <a:solidFill>
                  <a:schemeClr val="tx1"/>
                </a:solidFill>
                <a:latin typeface="Calibri"/>
              </a:rPr>
              <a:t>are </a:t>
            </a:r>
            <a:r>
              <a:rPr lang="en-US" sz="2200" dirty="0" smtClean="0">
                <a:solidFill>
                  <a:schemeClr val="tx1"/>
                </a:solidFill>
                <a:latin typeface="Calibri"/>
              </a:rPr>
              <a:t>addressing …” </a:t>
            </a:r>
            <a:r>
              <a:rPr lang="en-US" sz="2200" dirty="0">
                <a:solidFill>
                  <a:schemeClr val="tx1"/>
                </a:solidFill>
                <a:latin typeface="Calibri"/>
              </a:rPr>
              <a:t/>
            </a:r>
            <a:br>
              <a:rPr lang="en-US" sz="2200" dirty="0">
                <a:solidFill>
                  <a:schemeClr val="tx1"/>
                </a:solidFill>
                <a:latin typeface="Calibri"/>
              </a:rPr>
            </a:br>
            <a:r>
              <a:rPr lang="en-US" sz="2200" dirty="0" smtClean="0">
                <a:solidFill>
                  <a:schemeClr val="tx1"/>
                </a:solidFill>
                <a:latin typeface="Calibri"/>
              </a:rPr>
              <a:t>M. </a:t>
            </a:r>
            <a:r>
              <a:rPr lang="en-US" sz="2200" dirty="0">
                <a:solidFill>
                  <a:schemeClr val="tx1"/>
                </a:solidFill>
                <a:latin typeface="Calibri"/>
              </a:rPr>
              <a:t>Hind, </a:t>
            </a:r>
            <a:r>
              <a:rPr lang="en-US" sz="2200" i="1" dirty="0" smtClean="0">
                <a:solidFill>
                  <a:schemeClr val="tx1"/>
                </a:solidFill>
                <a:latin typeface="Calibri"/>
              </a:rPr>
              <a:t>Pointer </a:t>
            </a:r>
            <a:r>
              <a:rPr lang="en-US" sz="2200" i="1" dirty="0">
                <a:solidFill>
                  <a:schemeClr val="tx1"/>
                </a:solidFill>
                <a:latin typeface="Calibri"/>
              </a:rPr>
              <a:t>Analysis: Haven’t We Solved This Problem Yet</a:t>
            </a:r>
            <a:r>
              <a:rPr lang="en-US" sz="2200" i="1" dirty="0" smtClean="0">
                <a:solidFill>
                  <a:schemeClr val="tx1"/>
                </a:solidFill>
                <a:latin typeface="Calibri"/>
              </a:rPr>
              <a:t>?</a:t>
            </a:r>
            <a:r>
              <a:rPr lang="en-US" sz="2200" dirty="0" smtClean="0">
                <a:solidFill>
                  <a:schemeClr val="tx1"/>
                </a:solidFill>
                <a:latin typeface="Calibri"/>
              </a:rPr>
              <a:t>, 2001</a:t>
            </a:r>
            <a:endParaRPr lang="en-US" sz="22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58" name="AutoShape 8"/>
          <p:cNvSpPr>
            <a:spLocks noChangeArrowheads="1"/>
          </p:cNvSpPr>
          <p:nvPr/>
        </p:nvSpPr>
        <p:spPr bwMode="auto">
          <a:xfrm>
            <a:off x="3022630" y="4463715"/>
            <a:ext cx="3108052" cy="101014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800000">
                <a:alpha val="80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 dirty="0">
                <a:latin typeface="Calibri"/>
              </a:rPr>
              <a:t>a</a:t>
            </a:r>
            <a:r>
              <a:rPr lang="en-US" sz="2200" b="0" dirty="0" smtClean="0">
                <a:latin typeface="Calibri"/>
              </a:rPr>
              <a:t>bstraction </a:t>
            </a:r>
            <a:r>
              <a:rPr lang="en-US" sz="2200" dirty="0" smtClean="0">
                <a:latin typeface="Calibri"/>
              </a:rPr>
              <a:t>a</a:t>
            </a:r>
            <a:endParaRPr lang="en-US" sz="2200" dirty="0">
              <a:latin typeface="Calibri"/>
            </a:endParaRPr>
          </a:p>
        </p:txBody>
      </p:sp>
      <p:sp>
        <p:nvSpPr>
          <p:cNvPr id="59" name="AutoShape 4"/>
          <p:cNvSpPr>
            <a:spLocks noChangeArrowheads="1"/>
          </p:cNvSpPr>
          <p:nvPr/>
        </p:nvSpPr>
        <p:spPr bwMode="auto">
          <a:xfrm>
            <a:off x="3870833" y="3461769"/>
            <a:ext cx="1413227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200" b="0" dirty="0" smtClean="0">
                <a:latin typeface="Calibri"/>
              </a:rPr>
              <a:t>program </a:t>
            </a:r>
            <a:r>
              <a:rPr lang="en-US" sz="2200" dirty="0" smtClean="0">
                <a:latin typeface="Calibri"/>
              </a:rPr>
              <a:t>p</a:t>
            </a:r>
            <a:endParaRPr lang="en-US" sz="2200" dirty="0">
              <a:latin typeface="Calibri"/>
            </a:endParaRPr>
          </a:p>
        </p:txBody>
      </p:sp>
      <p:sp>
        <p:nvSpPr>
          <p:cNvPr id="60" name="Right Arrow 59"/>
          <p:cNvSpPr/>
          <p:nvPr/>
        </p:nvSpPr>
        <p:spPr bwMode="auto">
          <a:xfrm rot="5400000">
            <a:off x="4336517" y="4046959"/>
            <a:ext cx="484632" cy="304800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18" name="AutoShape 4"/>
          <p:cNvSpPr>
            <a:spLocks noChangeArrowheads="1"/>
          </p:cNvSpPr>
          <p:nvPr/>
        </p:nvSpPr>
        <p:spPr bwMode="auto">
          <a:xfrm>
            <a:off x="1315552" y="4692030"/>
            <a:ext cx="1201003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200" b="0" dirty="0" smtClean="0">
                <a:latin typeface="Calibri"/>
              </a:rPr>
              <a:t>query </a:t>
            </a:r>
            <a:r>
              <a:rPr lang="en-US" sz="2200" dirty="0" smtClean="0">
                <a:latin typeface="Calibri"/>
              </a:rPr>
              <a:t>q</a:t>
            </a:r>
            <a:r>
              <a:rPr lang="en-US" sz="2200" baseline="-25000" dirty="0" smtClean="0">
                <a:latin typeface="Calibri"/>
              </a:rPr>
              <a:t>1</a:t>
            </a:r>
            <a:endParaRPr lang="en-US" sz="2200" baseline="-25000" dirty="0">
              <a:latin typeface="Calibri"/>
            </a:endParaRPr>
          </a:p>
        </p:txBody>
      </p:sp>
      <p:sp>
        <p:nvSpPr>
          <p:cNvPr id="19" name="AutoShape 4"/>
          <p:cNvSpPr>
            <a:spLocks noChangeArrowheads="1"/>
          </p:cNvSpPr>
          <p:nvPr/>
        </p:nvSpPr>
        <p:spPr bwMode="auto">
          <a:xfrm>
            <a:off x="6679898" y="4692030"/>
            <a:ext cx="1201003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200" b="0" dirty="0" smtClean="0">
                <a:latin typeface="Calibri"/>
              </a:rPr>
              <a:t>query </a:t>
            </a:r>
            <a:r>
              <a:rPr lang="en-US" sz="2200" dirty="0" smtClean="0">
                <a:latin typeface="Calibri"/>
              </a:rPr>
              <a:t>q</a:t>
            </a:r>
            <a:r>
              <a:rPr lang="en-US" sz="2200" baseline="-25000" dirty="0" smtClean="0">
                <a:latin typeface="Calibri"/>
              </a:rPr>
              <a:t>2</a:t>
            </a:r>
            <a:endParaRPr lang="en-US" sz="2200" baseline="-25000" dirty="0">
              <a:latin typeface="Calibri"/>
            </a:endParaRPr>
          </a:p>
        </p:txBody>
      </p:sp>
      <p:sp>
        <p:nvSpPr>
          <p:cNvPr id="20" name="Right Arrow 19"/>
          <p:cNvSpPr/>
          <p:nvPr/>
        </p:nvSpPr>
        <p:spPr bwMode="auto">
          <a:xfrm>
            <a:off x="2516554" y="4835527"/>
            <a:ext cx="484632" cy="301752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21" name="Right Arrow 20"/>
          <p:cNvSpPr/>
          <p:nvPr/>
        </p:nvSpPr>
        <p:spPr bwMode="auto">
          <a:xfrm rot="10800000">
            <a:off x="6146300" y="4835527"/>
            <a:ext cx="484632" cy="301752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 bwMode="auto">
          <a:xfrm>
            <a:off x="3324864" y="5941694"/>
            <a:ext cx="1044297" cy="47672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200" dirty="0">
                <a:latin typeface="Calibri"/>
              </a:rPr>
              <a:t>p</a:t>
            </a:r>
            <a:r>
              <a:rPr lang="en-US" sz="2200" b="0" dirty="0" smtClean="0">
                <a:latin typeface="Calibri"/>
              </a:rPr>
              <a:t> </a:t>
            </a:r>
            <a:r>
              <a:rPr lang="en-US" sz="2200" b="0" dirty="0" smtClean="0">
                <a:latin typeface="msam10"/>
                <a:ea typeface="msam10"/>
                <a:cs typeface="msam10"/>
              </a:rPr>
              <a:t>²</a:t>
            </a:r>
            <a:r>
              <a:rPr lang="en-US" sz="2200" b="0" dirty="0" smtClean="0">
                <a:latin typeface="Calibri"/>
              </a:rPr>
              <a:t> </a:t>
            </a:r>
            <a:r>
              <a:rPr lang="en-US" sz="2200" dirty="0" smtClean="0">
                <a:latin typeface="Calibri"/>
              </a:rPr>
              <a:t>q</a:t>
            </a:r>
            <a:r>
              <a:rPr lang="en-US" sz="2200" baseline="-25000" dirty="0" smtClean="0">
                <a:latin typeface="Calibri"/>
              </a:rPr>
              <a:t>1</a:t>
            </a:r>
            <a:r>
              <a:rPr lang="en-US" sz="2200" b="0" dirty="0" smtClean="0">
                <a:latin typeface="Calibri"/>
              </a:rPr>
              <a:t>?</a:t>
            </a:r>
            <a:endParaRPr lang="en-US" sz="2200" b="0" dirty="0">
              <a:latin typeface="cmsy10"/>
            </a:endParaRPr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4935536" y="5952445"/>
            <a:ext cx="1044297" cy="47672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200" dirty="0">
                <a:latin typeface="Calibri"/>
              </a:rPr>
              <a:t>p</a:t>
            </a:r>
            <a:r>
              <a:rPr lang="en-US" sz="2200" b="0" dirty="0" smtClean="0">
                <a:latin typeface="Calibri"/>
              </a:rPr>
              <a:t> </a:t>
            </a:r>
            <a:r>
              <a:rPr lang="en-US" sz="2200" dirty="0">
                <a:latin typeface="msam10"/>
                <a:ea typeface="msam10"/>
                <a:cs typeface="msam10"/>
              </a:rPr>
              <a:t>²</a:t>
            </a:r>
            <a:r>
              <a:rPr lang="en-US" sz="2200" b="0" dirty="0" smtClean="0">
                <a:latin typeface="Calibri"/>
              </a:rPr>
              <a:t> </a:t>
            </a:r>
            <a:r>
              <a:rPr lang="en-US" sz="2200" dirty="0" smtClean="0">
                <a:latin typeface="Calibri"/>
              </a:rPr>
              <a:t>q</a:t>
            </a:r>
            <a:r>
              <a:rPr lang="en-US" sz="2200" baseline="-25000" dirty="0" smtClean="0">
                <a:latin typeface="Calibri"/>
              </a:rPr>
              <a:t>2</a:t>
            </a:r>
            <a:r>
              <a:rPr lang="en-US" sz="2200" b="0" dirty="0" smtClean="0">
                <a:latin typeface="Calibri"/>
              </a:rPr>
              <a:t>?</a:t>
            </a:r>
            <a:endParaRPr lang="en-US" sz="2200" b="0" dirty="0">
              <a:latin typeface="cmsy10"/>
            </a:endParaRPr>
          </a:p>
        </p:txBody>
      </p:sp>
      <p:sp>
        <p:nvSpPr>
          <p:cNvPr id="24" name="Right Arrow 23"/>
          <p:cNvSpPr/>
          <p:nvPr/>
        </p:nvSpPr>
        <p:spPr bwMode="auto">
          <a:xfrm rot="5400000">
            <a:off x="3537692" y="5585671"/>
            <a:ext cx="484632" cy="304800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 rot="5400000">
            <a:off x="5130200" y="5585671"/>
            <a:ext cx="484632" cy="304800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Dagstuhl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22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Results: All Queries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640309"/>
              </p:ext>
            </p:extLst>
          </p:nvPr>
        </p:nvGraphicFramePr>
        <p:xfrm>
          <a:off x="1024253" y="1157289"/>
          <a:ext cx="7078725" cy="2283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708"/>
                <a:gridCol w="1853894"/>
                <a:gridCol w="1884622"/>
                <a:gridCol w="1916501"/>
              </a:tblGrid>
              <a:tr h="85197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/>
                        <a:t>K-CFA</a:t>
                      </a:r>
                      <a:endParaRPr lang="en-US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# components</a:t>
                      </a:r>
                      <a:br>
                        <a:rPr kumimoji="0" lang="en-US" sz="2200" b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</a:br>
                      <a:r>
                        <a:rPr kumimoji="0" lang="en-US" sz="2200" b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(x 1000)</a:t>
                      </a:r>
                      <a:endParaRPr kumimoji="0" lang="en-US" sz="2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err="1" smtClean="0"/>
                        <a:t>BasicRefine</a:t>
                      </a:r>
                      <a:r>
                        <a:rPr lang="en-US" sz="2200" b="0" dirty="0" smtClean="0"/>
                        <a:t/>
                      </a:r>
                      <a:br>
                        <a:rPr lang="en-US" sz="2200" b="0" dirty="0" smtClean="0"/>
                      </a:br>
                      <a:r>
                        <a:rPr lang="en-US" sz="2200" b="0" dirty="0" smtClean="0"/>
                        <a:t>(x 1000)</a:t>
                      </a:r>
                      <a:endParaRPr lang="en-US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err="1" smtClean="0"/>
                        <a:t>ActiveCoarsen</a:t>
                      </a:r>
                      <a:endParaRPr lang="en-US" sz="2200" b="0" dirty="0"/>
                    </a:p>
                  </a:txBody>
                  <a:tcPr/>
                </a:tc>
              </a:tr>
              <a:tr h="477156">
                <a:tc>
                  <a:txBody>
                    <a:bodyPr/>
                    <a:lstStyle/>
                    <a:p>
                      <a:pPr algn="l"/>
                      <a:r>
                        <a:rPr lang="en-US" sz="2200" dirty="0" err="1" smtClean="0"/>
                        <a:t>hedc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8.8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7.2 (83%)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90 (1.0%)</a:t>
                      </a:r>
                      <a:endParaRPr lang="en-US" sz="2200" dirty="0"/>
                    </a:p>
                  </a:txBody>
                  <a:tcPr/>
                </a:tc>
              </a:tr>
              <a:tr h="477156">
                <a:tc>
                  <a:txBody>
                    <a:bodyPr/>
                    <a:lstStyle/>
                    <a:p>
                      <a:pPr algn="l"/>
                      <a:r>
                        <a:rPr lang="en-US" sz="2200" dirty="0" err="1" smtClean="0"/>
                        <a:t>weblech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15.0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12.7</a:t>
                      </a:r>
                      <a:r>
                        <a:rPr lang="en-US" sz="2200" baseline="0" dirty="0" smtClean="0"/>
                        <a:t> (85%)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157 (1.0%)</a:t>
                      </a:r>
                      <a:endParaRPr lang="en-US" sz="2200" dirty="0"/>
                    </a:p>
                  </a:txBody>
                  <a:tcPr/>
                </a:tc>
              </a:tr>
              <a:tr h="477156">
                <a:tc>
                  <a:txBody>
                    <a:bodyPr/>
                    <a:lstStyle/>
                    <a:p>
                      <a:pPr algn="l"/>
                      <a:r>
                        <a:rPr lang="en-US" sz="2200" dirty="0" err="1" smtClean="0"/>
                        <a:t>lusearch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16.8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14.9</a:t>
                      </a:r>
                      <a:r>
                        <a:rPr lang="en-US" sz="2200" baseline="0" dirty="0" smtClean="0"/>
                        <a:t> (88%)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250 (1.5%)</a:t>
                      </a:r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735253"/>
              </p:ext>
            </p:extLst>
          </p:nvPr>
        </p:nvGraphicFramePr>
        <p:xfrm>
          <a:off x="1023008" y="3859837"/>
          <a:ext cx="7078725" cy="2193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708"/>
                <a:gridCol w="1853894"/>
                <a:gridCol w="1884622"/>
                <a:gridCol w="1916501"/>
              </a:tblGrid>
              <a:tr h="669030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/>
                        <a:t>K-</a:t>
                      </a:r>
                      <a:r>
                        <a:rPr lang="en-US" sz="2200" b="0" dirty="0" err="1" smtClean="0"/>
                        <a:t>obj</a:t>
                      </a:r>
                      <a:endParaRPr lang="en-US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# components</a:t>
                      </a:r>
                      <a:br>
                        <a:rPr kumimoji="0" lang="en-US" sz="2200" b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</a:br>
                      <a:r>
                        <a:rPr kumimoji="0" lang="en-US" sz="2200" b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(x 1000)</a:t>
                      </a:r>
                      <a:endParaRPr kumimoji="0" lang="en-US" sz="2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err="1" smtClean="0"/>
                        <a:t>BasicRefine</a:t>
                      </a:r>
                      <a:r>
                        <a:rPr lang="en-US" sz="2200" b="0" dirty="0" smtClean="0"/>
                        <a:t/>
                      </a:r>
                      <a:br>
                        <a:rPr lang="en-US" sz="2200" b="0" dirty="0" smtClean="0"/>
                      </a:br>
                      <a:r>
                        <a:rPr lang="en-US" sz="2200" b="0" dirty="0" smtClean="0"/>
                        <a:t>(x 1000)</a:t>
                      </a:r>
                      <a:endParaRPr lang="en-US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err="1" smtClean="0"/>
                        <a:t>ActiveCoarsen</a:t>
                      </a:r>
                      <a:endParaRPr lang="en-US" sz="2200" b="0" dirty="0"/>
                    </a:p>
                  </a:txBody>
                  <a:tcPr/>
                </a:tc>
              </a:tr>
              <a:tr h="477156">
                <a:tc>
                  <a:txBody>
                    <a:bodyPr/>
                    <a:lstStyle/>
                    <a:p>
                      <a:pPr algn="l"/>
                      <a:r>
                        <a:rPr lang="en-US" sz="2200" dirty="0" err="1" smtClean="0"/>
                        <a:t>hedc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1.6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0.9 (57%)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37 (2.3%)</a:t>
                      </a:r>
                      <a:endParaRPr lang="en-US" sz="2200" dirty="0"/>
                    </a:p>
                  </a:txBody>
                  <a:tcPr/>
                </a:tc>
              </a:tr>
              <a:tr h="477156">
                <a:tc>
                  <a:txBody>
                    <a:bodyPr/>
                    <a:lstStyle/>
                    <a:p>
                      <a:pPr algn="l"/>
                      <a:r>
                        <a:rPr lang="en-US" sz="2200" dirty="0" err="1" smtClean="0"/>
                        <a:t>weblech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2.6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1.8</a:t>
                      </a:r>
                      <a:r>
                        <a:rPr lang="en-US" sz="2200" baseline="0" dirty="0" smtClean="0"/>
                        <a:t> (68%)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48 (1.9%)</a:t>
                      </a:r>
                      <a:endParaRPr lang="en-US" sz="2200" dirty="0"/>
                    </a:p>
                  </a:txBody>
                  <a:tcPr/>
                </a:tc>
              </a:tr>
              <a:tr h="477156">
                <a:tc>
                  <a:txBody>
                    <a:bodyPr/>
                    <a:lstStyle/>
                    <a:p>
                      <a:pPr algn="l"/>
                      <a:r>
                        <a:rPr lang="en-US" sz="2200" dirty="0" err="1" smtClean="0"/>
                        <a:t>lusearch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2.9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2.1</a:t>
                      </a:r>
                      <a:r>
                        <a:rPr lang="en-US" sz="2200" baseline="0" dirty="0" smtClean="0"/>
                        <a:t> (73%)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56 (1.9%)</a:t>
                      </a:r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Dagstuhl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30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Empirical Results: Per Query</a:t>
            </a:r>
            <a:endParaRPr lang="en-US" dirty="0"/>
          </a:p>
        </p:txBody>
      </p:sp>
      <p:pic>
        <p:nvPicPr>
          <p:cNvPr id="6" name="Content Placeholder 5" descr="hed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9" b="3349"/>
          <a:stretch>
            <a:fillRect/>
          </a:stretch>
        </p:blipFill>
        <p:spPr>
          <a:xfrm>
            <a:off x="1589444" y="1848528"/>
            <a:ext cx="5744222" cy="3446311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Dagstuhl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54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Empirical Results: Per Query, contd.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22</a:t>
            </a:fld>
            <a:endParaRPr lang="en-US"/>
          </a:p>
        </p:txBody>
      </p:sp>
      <p:pic>
        <p:nvPicPr>
          <p:cNvPr id="7" name="Content Placeholder 6" descr="per_query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81" b="-1581"/>
          <a:stretch>
            <a:fillRect/>
          </a:stretch>
        </p:blipFill>
        <p:spPr>
          <a:xfrm>
            <a:off x="272835" y="1034398"/>
            <a:ext cx="8486822" cy="5091766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Dagstuhl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53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2594"/>
            <a:ext cx="8229600" cy="4937443"/>
          </a:xfrm>
        </p:spPr>
        <p:txBody>
          <a:bodyPr/>
          <a:lstStyle/>
          <a:p>
            <a:r>
              <a:rPr lang="en-US" dirty="0" smtClean="0"/>
              <a:t>Abstraction Coarsening [POPL’11]</a:t>
            </a:r>
          </a:p>
          <a:p>
            <a:endParaRPr lang="en-US" dirty="0" smtClean="0"/>
          </a:p>
          <a:p>
            <a:r>
              <a:rPr lang="en-US" dirty="0" smtClean="0"/>
              <a:t>Abstractions from Tests [POPL’12]</a:t>
            </a:r>
          </a:p>
          <a:p>
            <a:endParaRPr lang="en-US" dirty="0" smtClean="0"/>
          </a:p>
          <a:p>
            <a:r>
              <a:rPr lang="en-US" dirty="0"/>
              <a:t>Abstraction </a:t>
            </a:r>
            <a:r>
              <a:rPr lang="en-US" dirty="0" smtClean="0"/>
              <a:t>Refinement </a:t>
            </a:r>
            <a:r>
              <a:rPr lang="en-US" dirty="0"/>
              <a:t>[</a:t>
            </a:r>
            <a:r>
              <a:rPr lang="en-US" dirty="0" smtClean="0"/>
              <a:t>PLDI’13]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Dagstuhl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86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2594"/>
            <a:ext cx="8229600" cy="4937443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Abstraction Coarsening [POPL’11]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Abstractions from Tests [POPL’12]</a:t>
            </a:r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Abstraction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Refinement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PLDI’13]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Dagstuhl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8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Abstractions From Tests [POPL’12]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25</a:t>
            </a:fld>
            <a:endParaRPr lang="en-US"/>
          </a:p>
        </p:txBody>
      </p:sp>
      <p:sp>
        <p:nvSpPr>
          <p:cNvPr id="6" name="Right Arrow 5"/>
          <p:cNvSpPr/>
          <p:nvPr/>
        </p:nvSpPr>
        <p:spPr bwMode="auto">
          <a:xfrm rot="1328469">
            <a:off x="5356189" y="4918783"/>
            <a:ext cx="720695" cy="262244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7" name="Right Arrow 6"/>
          <p:cNvSpPr/>
          <p:nvPr/>
        </p:nvSpPr>
        <p:spPr bwMode="auto">
          <a:xfrm rot="19998319">
            <a:off x="5377666" y="4055162"/>
            <a:ext cx="685800" cy="274320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5437414" y="2226833"/>
            <a:ext cx="685800" cy="274320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pic>
        <p:nvPicPr>
          <p:cNvPr id="10" name="Picture 9" descr="ques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318" y="4983143"/>
            <a:ext cx="365409" cy="365409"/>
          </a:xfrm>
          <a:prstGeom prst="rect">
            <a:avLst/>
          </a:prstGeom>
        </p:spPr>
      </p:pic>
      <p:pic>
        <p:nvPicPr>
          <p:cNvPr id="11" name="Picture 10" descr="ti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614" y="3905879"/>
            <a:ext cx="352435" cy="327989"/>
          </a:xfrm>
          <a:prstGeom prst="rect">
            <a:avLst/>
          </a:prstGeom>
        </p:spPr>
      </p:pic>
      <p:pic>
        <p:nvPicPr>
          <p:cNvPr id="12" name="Picture 11" descr="cros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314" y="2200470"/>
            <a:ext cx="343865" cy="343865"/>
          </a:xfrm>
          <a:prstGeom prst="rect">
            <a:avLst/>
          </a:prstGeom>
        </p:spPr>
      </p:pic>
      <p:sp>
        <p:nvSpPr>
          <p:cNvPr id="14" name="AutoShape 4"/>
          <p:cNvSpPr>
            <a:spLocks noChangeArrowheads="1"/>
          </p:cNvSpPr>
          <p:nvPr/>
        </p:nvSpPr>
        <p:spPr bwMode="auto">
          <a:xfrm>
            <a:off x="1726793" y="3234531"/>
            <a:ext cx="656952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2200" dirty="0" smtClean="0"/>
              <a:t>p, q</a:t>
            </a:r>
            <a:endParaRPr lang="en-US" sz="2200" dirty="0"/>
          </a:p>
        </p:txBody>
      </p:sp>
      <p:sp>
        <p:nvSpPr>
          <p:cNvPr id="16" name="Right Arrow 15"/>
          <p:cNvSpPr/>
          <p:nvPr/>
        </p:nvSpPr>
        <p:spPr bwMode="auto">
          <a:xfrm rot="2072809">
            <a:off x="2221656" y="3914906"/>
            <a:ext cx="640080" cy="274320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17" name="AutoShape 8"/>
          <p:cNvSpPr>
            <a:spLocks noChangeArrowheads="1"/>
          </p:cNvSpPr>
          <p:nvPr/>
        </p:nvSpPr>
        <p:spPr bwMode="auto">
          <a:xfrm>
            <a:off x="2789013" y="1915009"/>
            <a:ext cx="2648402" cy="91691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800000">
                <a:alpha val="80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 b="0" dirty="0"/>
              <a:t>d</a:t>
            </a:r>
            <a:r>
              <a:rPr lang="en-US" sz="2200" b="0" dirty="0" smtClean="0"/>
              <a:t>ynamic analysis</a:t>
            </a:r>
            <a:endParaRPr lang="en-US" sz="2200" b="0" dirty="0"/>
          </a:p>
        </p:txBody>
      </p:sp>
      <p:sp>
        <p:nvSpPr>
          <p:cNvPr id="18" name="Right Arrow 17"/>
          <p:cNvSpPr/>
          <p:nvPr/>
        </p:nvSpPr>
        <p:spPr bwMode="auto">
          <a:xfrm rot="5400000">
            <a:off x="3861984" y="3808236"/>
            <a:ext cx="457200" cy="292608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27" name="Right Arrow 26"/>
          <p:cNvSpPr/>
          <p:nvPr/>
        </p:nvSpPr>
        <p:spPr bwMode="auto">
          <a:xfrm rot="19273461">
            <a:off x="2228975" y="2843067"/>
            <a:ext cx="640080" cy="274320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28" name="Right Arrow 27"/>
          <p:cNvSpPr/>
          <p:nvPr/>
        </p:nvSpPr>
        <p:spPr bwMode="auto">
          <a:xfrm rot="5400000">
            <a:off x="3866747" y="2934707"/>
            <a:ext cx="457200" cy="292608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29" name="AutoShape 4"/>
          <p:cNvSpPr>
            <a:spLocks noChangeArrowheads="1"/>
          </p:cNvSpPr>
          <p:nvPr/>
        </p:nvSpPr>
        <p:spPr bwMode="auto">
          <a:xfrm>
            <a:off x="6104776" y="4362619"/>
            <a:ext cx="952376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2200" dirty="0" smtClean="0"/>
              <a:t>p</a:t>
            </a:r>
            <a:r>
              <a:rPr lang="en-US" sz="2200" b="0" dirty="0" smtClean="0"/>
              <a:t> </a:t>
            </a:r>
            <a:r>
              <a:rPr lang="en-US" sz="2200" dirty="0">
                <a:latin typeface="msam10"/>
                <a:ea typeface="msam10"/>
                <a:cs typeface="msam10"/>
              </a:rPr>
              <a:t>²</a:t>
            </a:r>
            <a:r>
              <a:rPr lang="en-US" sz="2200" b="0" dirty="0" smtClean="0"/>
              <a:t> </a:t>
            </a:r>
            <a:r>
              <a:rPr lang="en-US" sz="2200" dirty="0" smtClean="0"/>
              <a:t>q</a:t>
            </a:r>
            <a:r>
              <a:rPr lang="en-US" sz="2200" b="0" dirty="0" smtClean="0"/>
              <a:t>?</a:t>
            </a:r>
            <a:endParaRPr lang="en-US" sz="2200" b="0" dirty="0"/>
          </a:p>
        </p:txBody>
      </p:sp>
      <p:sp>
        <p:nvSpPr>
          <p:cNvPr id="30" name="AutoShape 4"/>
          <p:cNvSpPr>
            <a:spLocks noChangeArrowheads="1"/>
          </p:cNvSpPr>
          <p:nvPr/>
        </p:nvSpPr>
        <p:spPr bwMode="auto">
          <a:xfrm>
            <a:off x="6715225" y="3778691"/>
            <a:ext cx="1683318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2200" b="0" dirty="0" smtClean="0">
                <a:solidFill>
                  <a:srgbClr val="0000FF"/>
                </a:solidFill>
              </a:rPr>
              <a:t>and </a:t>
            </a:r>
            <a:r>
              <a:rPr lang="en-US" sz="2200" b="0" dirty="0" smtClean="0">
                <a:solidFill>
                  <a:srgbClr val="0000FF"/>
                </a:solidFill>
              </a:rPr>
              <a:t>optimal!</a:t>
            </a:r>
            <a:endParaRPr lang="en-US" sz="2200" dirty="0">
              <a:solidFill>
                <a:srgbClr val="0000FF"/>
              </a:solidFill>
            </a:endParaRPr>
          </a:p>
        </p:txBody>
      </p:sp>
      <p:sp>
        <p:nvSpPr>
          <p:cNvPr id="31" name="Rectangle 18"/>
          <p:cNvSpPr>
            <a:spLocks noChangeArrowheads="1"/>
          </p:cNvSpPr>
          <p:nvPr/>
        </p:nvSpPr>
        <p:spPr bwMode="auto">
          <a:xfrm>
            <a:off x="3067981" y="3327891"/>
            <a:ext cx="2065338" cy="381000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" rIns="9144" anchor="ctr"/>
          <a:lstStyle/>
          <a:p>
            <a:pPr marL="342900" indent="-342900" algn="l">
              <a:lnSpc>
                <a:spcPct val="90000"/>
              </a:lnSpc>
              <a:spcBef>
                <a:spcPts val="800"/>
              </a:spcBef>
            </a:pPr>
            <a:r>
              <a:rPr lang="en-US" dirty="0">
                <a:latin typeface="Calibri"/>
                <a:cs typeface="Courier New" charset="0"/>
              </a:rPr>
              <a:t> </a:t>
            </a:r>
            <a:r>
              <a:rPr lang="en-US" dirty="0" smtClean="0">
                <a:latin typeface="Calibri"/>
                <a:cs typeface="Courier New" charset="0"/>
              </a:rPr>
              <a:t>  0     1      0      0     0</a:t>
            </a:r>
            <a:endParaRPr lang="en-US" baseline="30000" dirty="0">
              <a:latin typeface="Calibri"/>
              <a:cs typeface="Courier New" charset="0"/>
            </a:endParaRPr>
          </a:p>
        </p:txBody>
      </p:sp>
      <p:sp>
        <p:nvSpPr>
          <p:cNvPr id="32" name="Line 19"/>
          <p:cNvSpPr>
            <a:spLocks noChangeShapeType="1"/>
          </p:cNvSpPr>
          <p:nvPr/>
        </p:nvSpPr>
        <p:spPr bwMode="auto">
          <a:xfrm>
            <a:off x="3471206" y="3327891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33" name="Line 20"/>
          <p:cNvSpPr>
            <a:spLocks noChangeShapeType="1"/>
          </p:cNvSpPr>
          <p:nvPr/>
        </p:nvSpPr>
        <p:spPr bwMode="auto">
          <a:xfrm>
            <a:off x="3896656" y="3327891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34" name="Line 21"/>
          <p:cNvSpPr>
            <a:spLocks noChangeShapeType="1"/>
          </p:cNvSpPr>
          <p:nvPr/>
        </p:nvSpPr>
        <p:spPr bwMode="auto">
          <a:xfrm>
            <a:off x="4298295" y="3327891"/>
            <a:ext cx="1587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>
            <a:off x="4701520" y="3327891"/>
            <a:ext cx="1587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36" name="AutoShape 6"/>
          <p:cNvSpPr>
            <a:spLocks noChangeArrowheads="1"/>
          </p:cNvSpPr>
          <p:nvPr/>
        </p:nvSpPr>
        <p:spPr bwMode="auto">
          <a:xfrm>
            <a:off x="2789012" y="4183142"/>
            <a:ext cx="2648402" cy="92249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800">
            <a:solidFill>
              <a:srgbClr val="800000">
                <a:alpha val="80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91440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 kern="0" dirty="0" smtClean="0">
                <a:solidFill>
                  <a:sysClr val="windowText" lastClr="000000"/>
                </a:solidFill>
                <a:latin typeface="Calibri"/>
              </a:rPr>
              <a:t>static analysis</a:t>
            </a:r>
            <a:endParaRPr lang="en-US" sz="2200" kern="0" baseline="-1000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Dagstuhl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58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4" grpId="0"/>
      <p:bldP spid="16" grpId="0" animBg="1"/>
      <p:bldP spid="17" grpId="0" animBg="1"/>
      <p:bldP spid="18" grpId="0" animBg="1"/>
      <p:bldP spid="27" grpId="0" animBg="1"/>
      <p:bldP spid="28" grpId="0" animBg="1"/>
      <p:bldP spid="29" grpId="0"/>
      <p:bldP spid="30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Dynamic and Static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charset="0"/>
              <a:buChar char="•"/>
            </a:pPr>
            <a:r>
              <a:rPr lang="en-US" dirty="0"/>
              <a:t>Previous work:</a:t>
            </a:r>
          </a:p>
          <a:p>
            <a:pPr lvl="1">
              <a:spcBef>
                <a:spcPts val="800"/>
              </a:spcBef>
              <a:buFont typeface="Times New Roman" charset="0"/>
              <a:buChar char="–"/>
            </a:pPr>
            <a:r>
              <a:rPr lang="en-US" b="1" dirty="0"/>
              <a:t>Counterexamples:</a:t>
            </a:r>
            <a:r>
              <a:rPr lang="en-US" dirty="0"/>
              <a:t> query is false on some input</a:t>
            </a:r>
          </a:p>
          <a:p>
            <a:pPr lvl="2">
              <a:spcBef>
                <a:spcPts val="800"/>
              </a:spcBef>
              <a:buFont typeface="Times New Roman" charset="0"/>
              <a:buChar char="•"/>
            </a:pPr>
            <a:r>
              <a:rPr lang="en-US" dirty="0"/>
              <a:t>suffices if most queries are expected to be false</a:t>
            </a:r>
          </a:p>
          <a:p>
            <a:pPr lvl="1">
              <a:spcBef>
                <a:spcPts val="800"/>
              </a:spcBef>
              <a:buFont typeface="Times New Roman" charset="0"/>
              <a:buChar char="–"/>
            </a:pPr>
            <a:r>
              <a:rPr lang="en-US" b="1" dirty="0"/>
              <a:t>Likely invariants:</a:t>
            </a:r>
            <a:r>
              <a:rPr lang="en-US" dirty="0"/>
              <a:t> a query true on some inputs is</a:t>
            </a:r>
            <a:br>
              <a:rPr lang="en-US" dirty="0"/>
            </a:br>
            <a:r>
              <a:rPr lang="en-US" dirty="0"/>
              <a:t>likely true on all inputs [Ernst 2001]</a:t>
            </a:r>
          </a:p>
          <a:p>
            <a:pPr>
              <a:buFont typeface="Times New Roman" charset="0"/>
              <a:buChar char="•"/>
            </a:pPr>
            <a:endParaRPr lang="en-US" sz="2800" dirty="0"/>
          </a:p>
          <a:p>
            <a:pPr>
              <a:buFont typeface="Times New Roman" charset="0"/>
              <a:buChar char="•"/>
            </a:pPr>
            <a:r>
              <a:rPr lang="en-US" dirty="0"/>
              <a:t>Our approach:</a:t>
            </a:r>
          </a:p>
          <a:p>
            <a:pPr lvl="1">
              <a:spcBef>
                <a:spcPts val="800"/>
              </a:spcBef>
              <a:buFont typeface="Times New Roman" charset="0"/>
              <a:buChar char="–"/>
            </a:pPr>
            <a:r>
              <a:rPr lang="en-US" b="1" dirty="0"/>
              <a:t>Proofs:</a:t>
            </a:r>
            <a:r>
              <a:rPr lang="en-US" dirty="0"/>
              <a:t> a query true on some inputs is likely true</a:t>
            </a:r>
            <a:br>
              <a:rPr lang="en-US" dirty="0"/>
            </a:br>
            <a:r>
              <a:rPr lang="en-US" dirty="0"/>
              <a:t>on all inputs </a:t>
            </a:r>
            <a:r>
              <a:rPr lang="en-US" i="1" dirty="0"/>
              <a:t>and </a:t>
            </a:r>
            <a:r>
              <a:rPr lang="en-US" dirty="0"/>
              <a:t>for likely the same reason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Dagstuhl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11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Thread-Escape Analysis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27</a:t>
            </a:fld>
            <a:endParaRPr lang="en-US"/>
          </a:p>
        </p:txBody>
      </p:sp>
      <p:pic>
        <p:nvPicPr>
          <p:cNvPr id="8" name="Picture 7" descr="g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400" y="2247900"/>
            <a:ext cx="2476500" cy="3022600"/>
          </a:xfrm>
          <a:prstGeom prst="rect">
            <a:avLst/>
          </a:prstGeom>
        </p:spPr>
      </p:pic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6476245" y="2108200"/>
            <a:ext cx="1600200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144" rIns="9144" anchor="ctr"/>
          <a:lstStyle/>
          <a:p>
            <a:pPr marL="342900" indent="-342900" algn="l">
              <a:lnSpc>
                <a:spcPct val="90000"/>
              </a:lnSpc>
              <a:spcBef>
                <a:spcPts val="800"/>
              </a:spcBef>
            </a:pPr>
            <a:r>
              <a:rPr lang="en-US" dirty="0">
                <a:cs typeface="Courier New" charset="0"/>
              </a:rPr>
              <a:t> </a:t>
            </a:r>
            <a:r>
              <a:rPr lang="en-US" dirty="0" smtClean="0">
                <a:cs typeface="Courier New" charset="0"/>
              </a:rPr>
              <a:t>  L      L      L     L</a:t>
            </a:r>
            <a:endParaRPr lang="en-US" baseline="30000" dirty="0">
              <a:cs typeface="Courier New" charset="0"/>
            </a:endParaRPr>
          </a:p>
        </p:txBody>
      </p:sp>
      <p:sp>
        <p:nvSpPr>
          <p:cNvPr id="12" name="Line 20"/>
          <p:cNvSpPr>
            <a:spLocks noChangeShapeType="1"/>
          </p:cNvSpPr>
          <p:nvPr/>
        </p:nvSpPr>
        <p:spPr bwMode="auto">
          <a:xfrm>
            <a:off x="6882645" y="2108200"/>
            <a:ext cx="1588" cy="37490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20"/>
          <p:cNvSpPr>
            <a:spLocks noChangeShapeType="1"/>
          </p:cNvSpPr>
          <p:nvPr/>
        </p:nvSpPr>
        <p:spPr bwMode="auto">
          <a:xfrm>
            <a:off x="7693857" y="2108200"/>
            <a:ext cx="1588" cy="37490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20"/>
          <p:cNvSpPr>
            <a:spLocks noChangeShapeType="1"/>
          </p:cNvSpPr>
          <p:nvPr/>
        </p:nvSpPr>
        <p:spPr bwMode="auto">
          <a:xfrm>
            <a:off x="7301745" y="2108200"/>
            <a:ext cx="1588" cy="37490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400046" y="1651000"/>
            <a:ext cx="17533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 smtClean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h1  h2  h3  h4</a:t>
            </a:r>
            <a:endParaRPr lang="en-US" dirty="0"/>
          </a:p>
        </p:txBody>
      </p:sp>
      <p:pic>
        <p:nvPicPr>
          <p:cNvPr id="18" name="Picture 17" descr="c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124200"/>
            <a:ext cx="1612900" cy="1181100"/>
          </a:xfrm>
          <a:prstGeom prst="rect">
            <a:avLst/>
          </a:prstGeom>
        </p:spPr>
      </p:pic>
      <p:pic>
        <p:nvPicPr>
          <p:cNvPr id="19" name="Picture 18" descr="questi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334000"/>
            <a:ext cx="381000" cy="381000"/>
          </a:xfrm>
          <a:prstGeom prst="rect">
            <a:avLst/>
          </a:prstGeom>
        </p:spPr>
      </p:pic>
      <p:pic>
        <p:nvPicPr>
          <p:cNvPr id="20" name="Picture 19" descr="tick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803" y="5334000"/>
            <a:ext cx="409397" cy="3810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300365" y="5314890"/>
            <a:ext cx="16242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local(pc, w)?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57200" y="1188722"/>
            <a:ext cx="8229600" cy="46489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// u, v, w are local variables</a:t>
            </a:r>
          </a:p>
          <a:p>
            <a:pPr marL="0" indent="0">
              <a:buNone/>
            </a:pPr>
            <a:r>
              <a:rPr lang="en-US" sz="2000" dirty="0"/>
              <a:t>// g is a global variable</a:t>
            </a:r>
          </a:p>
          <a:p>
            <a:pPr marL="0" indent="0">
              <a:buNone/>
            </a:pPr>
            <a:r>
              <a:rPr lang="en-US" sz="2000" dirty="0"/>
              <a:t>// start() spawns new thread</a:t>
            </a:r>
          </a:p>
          <a:p>
            <a:pPr marL="0" indent="0">
              <a:buNone/>
            </a:pPr>
            <a:r>
              <a:rPr lang="en-US" sz="2000" dirty="0"/>
              <a:t>for (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N; </a:t>
            </a:r>
            <a:r>
              <a:rPr lang="en-US" sz="2000" dirty="0" err="1"/>
              <a:t>i</a:t>
            </a:r>
            <a:r>
              <a:rPr lang="en-US" sz="2000" dirty="0"/>
              <a:t>++) {</a:t>
            </a:r>
          </a:p>
          <a:p>
            <a:pPr marL="0" indent="0">
              <a:buNone/>
            </a:pPr>
            <a:r>
              <a:rPr lang="en-US" sz="2000" dirty="0"/>
              <a:t>      u = new h1;</a:t>
            </a:r>
          </a:p>
          <a:p>
            <a:pPr marL="0" indent="0">
              <a:buNone/>
            </a:pPr>
            <a:r>
              <a:rPr lang="en-US" sz="2000" dirty="0"/>
              <a:t>      v = new h2;</a:t>
            </a:r>
          </a:p>
          <a:p>
            <a:pPr marL="0" indent="0">
              <a:buNone/>
            </a:pPr>
            <a:r>
              <a:rPr lang="en-US" sz="2000" dirty="0"/>
              <a:t>      g = new h3;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 err="1"/>
              <a:t>v.f</a:t>
            </a:r>
            <a:r>
              <a:rPr lang="en-US" sz="2000" dirty="0"/>
              <a:t> = g;</a:t>
            </a:r>
          </a:p>
          <a:p>
            <a:pPr marL="0" indent="0">
              <a:buNone/>
            </a:pPr>
            <a:r>
              <a:rPr lang="en-US" sz="2000" dirty="0"/>
              <a:t>      w = new h4;</a:t>
            </a:r>
          </a:p>
          <a:p>
            <a:pPr marL="0" indent="0">
              <a:buNone/>
            </a:pPr>
            <a:r>
              <a:rPr lang="en-US" sz="2000" dirty="0"/>
              <a:t>      u.f2 = w;</a:t>
            </a:r>
          </a:p>
          <a:p>
            <a:pPr marL="0" indent="0">
              <a:buNone/>
            </a:pPr>
            <a:r>
              <a:rPr lang="en-US" sz="2000" dirty="0"/>
              <a:t>pc: </a:t>
            </a:r>
            <a:r>
              <a:rPr lang="en-US" sz="2000" dirty="0" err="1"/>
              <a:t>w.id</a:t>
            </a:r>
            <a:r>
              <a:rPr lang="en-US" sz="2000" dirty="0"/>
              <a:t> = </a:t>
            </a:r>
            <a:r>
              <a:rPr lang="en-US" sz="2000" dirty="0" err="1"/>
              <a:t>i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 err="1"/>
              <a:t>u.start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Dagstuhl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73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7" grpId="0"/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Thread-Escape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8722"/>
            <a:ext cx="8229600" cy="46489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// u, v, w are local variables</a:t>
            </a:r>
          </a:p>
          <a:p>
            <a:pPr marL="0" indent="0">
              <a:buNone/>
            </a:pPr>
            <a:r>
              <a:rPr lang="en-US" sz="2000" dirty="0"/>
              <a:t>// g is a global variable</a:t>
            </a:r>
          </a:p>
          <a:p>
            <a:pPr marL="0" indent="0">
              <a:buNone/>
            </a:pPr>
            <a:r>
              <a:rPr lang="en-US" sz="2000" dirty="0"/>
              <a:t>// start() spawns new thread</a:t>
            </a:r>
          </a:p>
          <a:p>
            <a:pPr marL="0" indent="0">
              <a:buNone/>
            </a:pPr>
            <a:r>
              <a:rPr lang="en-US" sz="2000" dirty="0"/>
              <a:t>for (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N; </a:t>
            </a:r>
            <a:r>
              <a:rPr lang="en-US" sz="2000" dirty="0" err="1"/>
              <a:t>i</a:t>
            </a:r>
            <a:r>
              <a:rPr lang="en-US" sz="2000" dirty="0"/>
              <a:t>++) {</a:t>
            </a:r>
          </a:p>
          <a:p>
            <a:pPr marL="0" indent="0">
              <a:buNone/>
            </a:pPr>
            <a:r>
              <a:rPr lang="en-US" sz="2000" dirty="0"/>
              <a:t>      u = new h1;</a:t>
            </a:r>
          </a:p>
          <a:p>
            <a:pPr marL="0" indent="0">
              <a:buNone/>
            </a:pPr>
            <a:r>
              <a:rPr lang="en-US" sz="2000" dirty="0"/>
              <a:t>      v = new h2;</a:t>
            </a:r>
          </a:p>
          <a:p>
            <a:pPr marL="0" indent="0">
              <a:buNone/>
            </a:pPr>
            <a:r>
              <a:rPr lang="en-US" sz="2000" dirty="0"/>
              <a:t>      g = new h3;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 err="1"/>
              <a:t>v.f</a:t>
            </a:r>
            <a:r>
              <a:rPr lang="en-US" sz="2000" dirty="0"/>
              <a:t> = g;</a:t>
            </a:r>
          </a:p>
          <a:p>
            <a:pPr marL="0" indent="0">
              <a:buNone/>
            </a:pPr>
            <a:r>
              <a:rPr lang="en-US" sz="2000" dirty="0"/>
              <a:t>      w = new h4;</a:t>
            </a:r>
          </a:p>
          <a:p>
            <a:pPr marL="0" indent="0">
              <a:buNone/>
            </a:pPr>
            <a:r>
              <a:rPr lang="en-US" sz="2000" dirty="0"/>
              <a:t>      u.f2 = w;</a:t>
            </a:r>
          </a:p>
          <a:p>
            <a:pPr marL="0" indent="0">
              <a:buNone/>
            </a:pPr>
            <a:r>
              <a:rPr lang="en-US" sz="2000" dirty="0"/>
              <a:t>pc: </a:t>
            </a:r>
            <a:r>
              <a:rPr lang="en-US" sz="2000" dirty="0" err="1"/>
              <a:t>w.id</a:t>
            </a:r>
            <a:r>
              <a:rPr lang="en-US" sz="2000" dirty="0"/>
              <a:t> = </a:t>
            </a:r>
            <a:r>
              <a:rPr lang="en-US" sz="2000" dirty="0" err="1"/>
              <a:t>i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 err="1"/>
              <a:t>u.start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 descr="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100" y="2247900"/>
            <a:ext cx="2692400" cy="3009900"/>
          </a:xfrm>
          <a:prstGeom prst="rect">
            <a:avLst/>
          </a:prstGeom>
        </p:spPr>
      </p:pic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6476245" y="2108200"/>
            <a:ext cx="1600200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144" rIns="9144" anchor="ctr"/>
          <a:lstStyle/>
          <a:p>
            <a:pPr marL="342900" indent="-342900" algn="l">
              <a:lnSpc>
                <a:spcPct val="90000"/>
              </a:lnSpc>
              <a:spcBef>
                <a:spcPts val="800"/>
              </a:spcBef>
            </a:pPr>
            <a:r>
              <a:rPr lang="en-US" dirty="0">
                <a:cs typeface="Courier New" charset="0"/>
              </a:rPr>
              <a:t> </a:t>
            </a:r>
            <a:r>
              <a:rPr lang="en-US" dirty="0" smtClean="0">
                <a:cs typeface="Courier New" charset="0"/>
              </a:rPr>
              <a:t>  L      L      E     L</a:t>
            </a:r>
            <a:endParaRPr lang="en-US" baseline="30000" dirty="0">
              <a:cs typeface="Courier New" charset="0"/>
            </a:endParaRPr>
          </a:p>
        </p:txBody>
      </p:sp>
      <p:sp>
        <p:nvSpPr>
          <p:cNvPr id="9" name="Line 20"/>
          <p:cNvSpPr>
            <a:spLocks noChangeShapeType="1"/>
          </p:cNvSpPr>
          <p:nvPr/>
        </p:nvSpPr>
        <p:spPr bwMode="auto">
          <a:xfrm>
            <a:off x="6882645" y="2108200"/>
            <a:ext cx="1588" cy="37490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20"/>
          <p:cNvSpPr>
            <a:spLocks noChangeShapeType="1"/>
          </p:cNvSpPr>
          <p:nvPr/>
        </p:nvSpPr>
        <p:spPr bwMode="auto">
          <a:xfrm>
            <a:off x="7693857" y="2108200"/>
            <a:ext cx="1588" cy="37490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20"/>
          <p:cNvSpPr>
            <a:spLocks noChangeShapeType="1"/>
          </p:cNvSpPr>
          <p:nvPr/>
        </p:nvSpPr>
        <p:spPr bwMode="auto">
          <a:xfrm>
            <a:off x="7301745" y="2108200"/>
            <a:ext cx="1588" cy="37490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400046" y="1651000"/>
            <a:ext cx="17533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 smtClean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h1  h2  h3  h4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67575" y="5288528"/>
            <a:ext cx="20353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0" dirty="0">
                <a:solidFill>
                  <a:srgbClr val="FF0000"/>
                </a:solidFill>
                <a:latin typeface="Arial"/>
              </a:rPr>
              <a:t>b</a:t>
            </a:r>
            <a:r>
              <a:rPr lang="en-US" sz="2200" b="0" dirty="0" smtClean="0">
                <a:solidFill>
                  <a:srgbClr val="FF0000"/>
                </a:solidFill>
                <a:latin typeface="Arial"/>
              </a:rPr>
              <a:t>ut not </a:t>
            </a:r>
            <a:r>
              <a:rPr lang="en-US" sz="2200" b="0" dirty="0" smtClean="0">
                <a:solidFill>
                  <a:srgbClr val="FF0000"/>
                </a:solidFill>
                <a:latin typeface="Arial"/>
              </a:rPr>
              <a:t>optimal</a:t>
            </a:r>
            <a:endParaRPr lang="en-US" sz="2200" b="0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16" name="Picture 15" descr="c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819400"/>
            <a:ext cx="2362200" cy="1473200"/>
          </a:xfrm>
          <a:prstGeom prst="rect">
            <a:avLst/>
          </a:prstGeom>
        </p:spPr>
      </p:pic>
      <p:pic>
        <p:nvPicPr>
          <p:cNvPr id="17" name="Picture 16" descr="tic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803" y="5334000"/>
            <a:ext cx="409397" cy="381000"/>
          </a:xfrm>
          <a:prstGeom prst="rect">
            <a:avLst/>
          </a:prstGeom>
        </p:spPr>
      </p:pic>
      <p:pic>
        <p:nvPicPr>
          <p:cNvPr id="18" name="Picture 17" descr="tic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907" y="5334000"/>
            <a:ext cx="409397" cy="3810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300365" y="5314890"/>
            <a:ext cx="16242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local(pc, w)?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Dagstuhl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01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Thread-Escape Analysis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 descr="g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00" y="2197100"/>
            <a:ext cx="2565400" cy="3073400"/>
          </a:xfrm>
          <a:prstGeom prst="rect">
            <a:avLst/>
          </a:prstGeom>
        </p:spPr>
      </p:pic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6476245" y="2108200"/>
            <a:ext cx="1600200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144" rIns="9144" anchor="ctr"/>
          <a:lstStyle/>
          <a:p>
            <a:pPr marL="342900" indent="-342900" algn="l">
              <a:lnSpc>
                <a:spcPct val="90000"/>
              </a:lnSpc>
              <a:spcBef>
                <a:spcPts val="800"/>
              </a:spcBef>
            </a:pPr>
            <a:r>
              <a:rPr lang="en-US" dirty="0">
                <a:cs typeface="Courier New" charset="0"/>
              </a:rPr>
              <a:t> </a:t>
            </a:r>
            <a:r>
              <a:rPr lang="en-US" dirty="0" smtClean="0">
                <a:cs typeface="Courier New" charset="0"/>
              </a:rPr>
              <a:t>  L      E      E     L</a:t>
            </a:r>
            <a:endParaRPr lang="en-US" baseline="30000" dirty="0">
              <a:cs typeface="Courier New" charset="0"/>
            </a:endParaRPr>
          </a:p>
        </p:txBody>
      </p:sp>
      <p:sp>
        <p:nvSpPr>
          <p:cNvPr id="9" name="Line 20"/>
          <p:cNvSpPr>
            <a:spLocks noChangeShapeType="1"/>
          </p:cNvSpPr>
          <p:nvPr/>
        </p:nvSpPr>
        <p:spPr bwMode="auto">
          <a:xfrm>
            <a:off x="6882645" y="2108200"/>
            <a:ext cx="1588" cy="37490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20"/>
          <p:cNvSpPr>
            <a:spLocks noChangeShapeType="1"/>
          </p:cNvSpPr>
          <p:nvPr/>
        </p:nvSpPr>
        <p:spPr bwMode="auto">
          <a:xfrm>
            <a:off x="7693857" y="2108200"/>
            <a:ext cx="1588" cy="37490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20"/>
          <p:cNvSpPr>
            <a:spLocks noChangeShapeType="1"/>
          </p:cNvSpPr>
          <p:nvPr/>
        </p:nvSpPr>
        <p:spPr bwMode="auto">
          <a:xfrm>
            <a:off x="7301745" y="2108200"/>
            <a:ext cx="1588" cy="37490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400046" y="1651000"/>
            <a:ext cx="17533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 smtClean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h1  h2  h3  h4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54167" y="5286070"/>
            <a:ext cx="17216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0" dirty="0">
                <a:solidFill>
                  <a:srgbClr val="0000FF"/>
                </a:solidFill>
                <a:latin typeface="Arial"/>
              </a:rPr>
              <a:t>a</a:t>
            </a:r>
            <a:r>
              <a:rPr lang="en-US" sz="2200" b="0" dirty="0" smtClean="0">
                <a:solidFill>
                  <a:srgbClr val="0000FF"/>
                </a:solidFill>
                <a:latin typeface="Arial"/>
              </a:rPr>
              <a:t>nd </a:t>
            </a:r>
            <a:r>
              <a:rPr lang="en-US" sz="2200" b="0" dirty="0" smtClean="0">
                <a:solidFill>
                  <a:srgbClr val="0000FF"/>
                </a:solidFill>
                <a:latin typeface="Arial"/>
              </a:rPr>
              <a:t>optimal</a:t>
            </a:r>
            <a:r>
              <a:rPr lang="en-US" sz="2200" b="0" dirty="0" smtClean="0">
                <a:solidFill>
                  <a:srgbClr val="0000FF"/>
                </a:solidFill>
                <a:latin typeface="Arial"/>
              </a:rPr>
              <a:t>!</a:t>
            </a:r>
            <a:endParaRPr lang="en-US" sz="2200" b="0" dirty="0">
              <a:solidFill>
                <a:srgbClr val="0000FF"/>
              </a:solidFill>
              <a:latin typeface="Arial"/>
            </a:endParaRPr>
          </a:p>
        </p:txBody>
      </p:sp>
      <p:pic>
        <p:nvPicPr>
          <p:cNvPr id="15" name="Picture 14" descr="c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700" y="2870200"/>
            <a:ext cx="2679700" cy="1295400"/>
          </a:xfrm>
          <a:prstGeom prst="rect">
            <a:avLst/>
          </a:prstGeom>
        </p:spPr>
      </p:pic>
      <p:pic>
        <p:nvPicPr>
          <p:cNvPr id="16" name="Picture 15" descr="tic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803" y="5334000"/>
            <a:ext cx="409397" cy="3810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300365" y="5314890"/>
            <a:ext cx="16242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local(pc, w)?</a:t>
            </a:r>
            <a:endParaRPr lang="en-US" dirty="0"/>
          </a:p>
        </p:txBody>
      </p:sp>
      <p:pic>
        <p:nvPicPr>
          <p:cNvPr id="18" name="Picture 17" descr="tic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907" y="5334000"/>
            <a:ext cx="409397" cy="381000"/>
          </a:xfrm>
          <a:prstGeom prst="rect">
            <a:avLst/>
          </a:prstGeom>
        </p:spPr>
      </p:pic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1188722"/>
            <a:ext cx="8229600" cy="46489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// u, v, w are local variables</a:t>
            </a:r>
          </a:p>
          <a:p>
            <a:pPr marL="0" indent="0">
              <a:buNone/>
            </a:pPr>
            <a:r>
              <a:rPr lang="en-US" sz="2000" dirty="0"/>
              <a:t>// g is a global variable</a:t>
            </a:r>
          </a:p>
          <a:p>
            <a:pPr marL="0" indent="0">
              <a:buNone/>
            </a:pPr>
            <a:r>
              <a:rPr lang="en-US" sz="2000" dirty="0"/>
              <a:t>// start() spawns new thread</a:t>
            </a:r>
          </a:p>
          <a:p>
            <a:pPr marL="0" indent="0">
              <a:buNone/>
            </a:pPr>
            <a:r>
              <a:rPr lang="en-US" sz="2000" dirty="0"/>
              <a:t>for (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N; </a:t>
            </a:r>
            <a:r>
              <a:rPr lang="en-US" sz="2000" dirty="0" err="1"/>
              <a:t>i</a:t>
            </a:r>
            <a:r>
              <a:rPr lang="en-US" sz="2000" dirty="0"/>
              <a:t>++) {</a:t>
            </a:r>
          </a:p>
          <a:p>
            <a:pPr marL="0" indent="0">
              <a:buNone/>
            </a:pPr>
            <a:r>
              <a:rPr lang="en-US" sz="2000" dirty="0"/>
              <a:t>      u = new h1;</a:t>
            </a:r>
          </a:p>
          <a:p>
            <a:pPr marL="0" indent="0">
              <a:buNone/>
            </a:pPr>
            <a:r>
              <a:rPr lang="en-US" sz="2000" dirty="0"/>
              <a:t>      v = new h2;</a:t>
            </a:r>
          </a:p>
          <a:p>
            <a:pPr marL="0" indent="0">
              <a:buNone/>
            </a:pPr>
            <a:r>
              <a:rPr lang="en-US" sz="2000" dirty="0"/>
              <a:t>      g = new h3;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 err="1"/>
              <a:t>v.f</a:t>
            </a:r>
            <a:r>
              <a:rPr lang="en-US" sz="2000" dirty="0"/>
              <a:t> = g;</a:t>
            </a:r>
          </a:p>
          <a:p>
            <a:pPr marL="0" indent="0">
              <a:buNone/>
            </a:pPr>
            <a:r>
              <a:rPr lang="en-US" sz="2000" dirty="0"/>
              <a:t>      w = new h4;</a:t>
            </a:r>
          </a:p>
          <a:p>
            <a:pPr marL="0" indent="0">
              <a:buNone/>
            </a:pPr>
            <a:r>
              <a:rPr lang="en-US" sz="2000" dirty="0"/>
              <a:t>      u.f2 = w;</a:t>
            </a:r>
          </a:p>
          <a:p>
            <a:pPr marL="0" indent="0">
              <a:buNone/>
            </a:pPr>
            <a:r>
              <a:rPr lang="en-US" sz="2000" dirty="0"/>
              <a:t>pc: </a:t>
            </a:r>
            <a:r>
              <a:rPr lang="en-US" sz="2000" dirty="0" err="1"/>
              <a:t>w.id</a:t>
            </a:r>
            <a:r>
              <a:rPr lang="en-US" sz="2000" dirty="0"/>
              <a:t> = </a:t>
            </a:r>
            <a:r>
              <a:rPr lang="en-US" sz="2000" dirty="0" err="1"/>
              <a:t>i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 err="1"/>
              <a:t>u.start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Dagstuhl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08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utoShape 4"/>
          <p:cNvSpPr>
            <a:spLocks noChangeArrowheads="1"/>
          </p:cNvSpPr>
          <p:nvPr/>
        </p:nvSpPr>
        <p:spPr bwMode="auto">
          <a:xfrm>
            <a:off x="3324864" y="5941694"/>
            <a:ext cx="1044297" cy="47672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200" dirty="0">
                <a:latin typeface="Calibri"/>
              </a:rPr>
              <a:t>p</a:t>
            </a:r>
            <a:r>
              <a:rPr lang="en-US" sz="2200" b="0" dirty="0" smtClean="0">
                <a:latin typeface="Calibri"/>
              </a:rPr>
              <a:t> </a:t>
            </a:r>
            <a:r>
              <a:rPr lang="en-US" sz="2200" b="0" dirty="0" smtClean="0">
                <a:latin typeface="msam10"/>
                <a:ea typeface="msam10"/>
                <a:cs typeface="msam10"/>
              </a:rPr>
              <a:t>²</a:t>
            </a:r>
            <a:r>
              <a:rPr lang="en-US" sz="2200" b="0" dirty="0" smtClean="0">
                <a:latin typeface="Calibri"/>
              </a:rPr>
              <a:t> </a:t>
            </a:r>
            <a:r>
              <a:rPr lang="en-US" sz="2200" dirty="0" smtClean="0">
                <a:latin typeface="Calibri"/>
              </a:rPr>
              <a:t>q</a:t>
            </a:r>
            <a:r>
              <a:rPr lang="en-US" sz="2200" baseline="-25000" dirty="0" smtClean="0">
                <a:latin typeface="Calibri"/>
              </a:rPr>
              <a:t>1</a:t>
            </a:r>
            <a:r>
              <a:rPr lang="en-US" sz="2200" b="0" dirty="0" smtClean="0">
                <a:latin typeface="Calibri"/>
              </a:rPr>
              <a:t>?</a:t>
            </a:r>
            <a:endParaRPr lang="en-US" sz="2200" b="0" dirty="0">
              <a:latin typeface="cmsy10"/>
            </a:endParaRPr>
          </a:p>
        </p:txBody>
      </p:sp>
      <p:sp>
        <p:nvSpPr>
          <p:cNvPr id="18" name="AutoShape 4"/>
          <p:cNvSpPr>
            <a:spLocks noChangeArrowheads="1"/>
          </p:cNvSpPr>
          <p:nvPr/>
        </p:nvSpPr>
        <p:spPr bwMode="auto">
          <a:xfrm>
            <a:off x="4935536" y="5952445"/>
            <a:ext cx="1044297" cy="47672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200" dirty="0">
                <a:latin typeface="Calibri"/>
              </a:rPr>
              <a:t>p</a:t>
            </a:r>
            <a:r>
              <a:rPr lang="en-US" sz="2200" b="0" dirty="0" smtClean="0">
                <a:latin typeface="Calibri"/>
              </a:rPr>
              <a:t> </a:t>
            </a:r>
            <a:r>
              <a:rPr lang="en-US" sz="2200" dirty="0">
                <a:latin typeface="msam10"/>
                <a:ea typeface="msam10"/>
                <a:cs typeface="msam10"/>
              </a:rPr>
              <a:t>²</a:t>
            </a:r>
            <a:r>
              <a:rPr lang="en-US" sz="2200" b="0" dirty="0" smtClean="0">
                <a:latin typeface="Calibri"/>
              </a:rPr>
              <a:t> </a:t>
            </a:r>
            <a:r>
              <a:rPr lang="en-US" sz="2200" dirty="0" smtClean="0">
                <a:latin typeface="Calibri"/>
              </a:rPr>
              <a:t>q</a:t>
            </a:r>
            <a:r>
              <a:rPr lang="en-US" sz="2200" baseline="-25000" dirty="0" smtClean="0">
                <a:latin typeface="Calibri"/>
              </a:rPr>
              <a:t>2</a:t>
            </a:r>
            <a:r>
              <a:rPr lang="en-US" sz="2200" b="0" dirty="0" smtClean="0">
                <a:latin typeface="Calibri"/>
              </a:rPr>
              <a:t>?</a:t>
            </a:r>
            <a:endParaRPr lang="en-US" sz="2200" b="0" dirty="0">
              <a:latin typeface="cmsy1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</a:t>
            </a:r>
            <a:r>
              <a:rPr lang="en-US" dirty="0"/>
              <a:t>Analysis: 00’</a:t>
            </a:r>
            <a:r>
              <a:rPr lang="en-US" dirty="0" smtClean="0"/>
              <a:t>s to Present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3</a:t>
            </a:fld>
            <a:endParaRPr lang="en-US"/>
          </a:p>
        </p:txBody>
      </p:sp>
      <p:sp>
        <p:nvSpPr>
          <p:cNvPr id="41" name="Content Placeholder 2"/>
          <p:cNvSpPr>
            <a:spLocks noGrp="1"/>
          </p:cNvSpPr>
          <p:nvPr>
            <p:ph idx="1"/>
          </p:nvPr>
        </p:nvSpPr>
        <p:spPr>
          <a:xfrm>
            <a:off x="457200" y="1143804"/>
            <a:ext cx="8686800" cy="4937443"/>
          </a:xfrm>
        </p:spPr>
        <p:txBody>
          <a:bodyPr/>
          <a:lstStyle/>
          <a:p>
            <a:r>
              <a:rPr lang="en-US" dirty="0" smtClean="0"/>
              <a:t>client-driven</a:t>
            </a:r>
          </a:p>
          <a:p>
            <a:pPr lvl="1"/>
            <a:r>
              <a:rPr lang="en-US" dirty="0"/>
              <a:t>demand-driven points-to </a:t>
            </a:r>
            <a:r>
              <a:rPr lang="en-US" dirty="0" smtClean="0"/>
              <a:t>analysis</a:t>
            </a:r>
            <a:br>
              <a:rPr lang="en-US" dirty="0" smtClean="0"/>
            </a:br>
            <a:r>
              <a:rPr lang="en-US" sz="2200" dirty="0" err="1" smtClean="0"/>
              <a:t>Heintze</a:t>
            </a:r>
            <a:r>
              <a:rPr lang="en-US" sz="2200" dirty="0" smtClean="0"/>
              <a:t> &amp; Tardieu ’</a:t>
            </a:r>
            <a:r>
              <a:rPr lang="en-US" sz="2200" dirty="0"/>
              <a:t>01, </a:t>
            </a:r>
            <a:r>
              <a:rPr lang="en-US" sz="2200" dirty="0" err="1" smtClean="0"/>
              <a:t>Guyer</a:t>
            </a:r>
            <a:r>
              <a:rPr lang="en-US" sz="2200" dirty="0" smtClean="0"/>
              <a:t> &amp; Lin ’</a:t>
            </a:r>
            <a:r>
              <a:rPr lang="en-US" sz="2200" dirty="0"/>
              <a:t>03, </a:t>
            </a:r>
            <a:r>
              <a:rPr lang="en-US" sz="2200" dirty="0" err="1" smtClean="0"/>
              <a:t>Sridharan</a:t>
            </a:r>
            <a:r>
              <a:rPr lang="en-US" sz="2200" dirty="0" smtClean="0"/>
              <a:t> &amp; </a:t>
            </a:r>
            <a:r>
              <a:rPr lang="en-US" sz="2200" dirty="0" err="1" smtClean="0"/>
              <a:t>Bodik</a:t>
            </a:r>
            <a:r>
              <a:rPr lang="en-US" sz="2200" dirty="0" smtClean="0"/>
              <a:t> ’06, … </a:t>
            </a:r>
            <a:endParaRPr lang="en-US" sz="2200" dirty="0"/>
          </a:p>
          <a:p>
            <a:pPr lvl="1"/>
            <a:r>
              <a:rPr lang="en-US" dirty="0"/>
              <a:t>CEGAR model </a:t>
            </a:r>
            <a:r>
              <a:rPr lang="en-US" dirty="0" smtClean="0"/>
              <a:t>checkers: SLAM</a:t>
            </a:r>
            <a:r>
              <a:rPr lang="en-US" dirty="0"/>
              <a:t>, BLAST, 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2" name="AutoShape 8"/>
          <p:cNvSpPr>
            <a:spLocks noChangeArrowheads="1"/>
          </p:cNvSpPr>
          <p:nvPr/>
        </p:nvSpPr>
        <p:spPr bwMode="auto">
          <a:xfrm>
            <a:off x="3022630" y="4463715"/>
            <a:ext cx="3108052" cy="101014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800000">
                <a:alpha val="80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 dirty="0">
                <a:latin typeface="Calibri"/>
              </a:rPr>
              <a:t>a</a:t>
            </a:r>
            <a:r>
              <a:rPr lang="en-US" sz="2200" b="0" dirty="0" smtClean="0">
                <a:latin typeface="Calibri"/>
              </a:rPr>
              <a:t>bstraction </a:t>
            </a:r>
            <a:r>
              <a:rPr lang="en-US" sz="2200" dirty="0" smtClean="0">
                <a:latin typeface="Calibri"/>
              </a:rPr>
              <a:t>a</a:t>
            </a:r>
            <a:endParaRPr lang="en-US" sz="2200" dirty="0">
              <a:latin typeface="Calibri"/>
            </a:endParaRPr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3870833" y="3461769"/>
            <a:ext cx="1413227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200" b="0" dirty="0" smtClean="0">
                <a:latin typeface="Calibri"/>
              </a:rPr>
              <a:t>program </a:t>
            </a:r>
            <a:r>
              <a:rPr lang="en-US" sz="2200" dirty="0" smtClean="0">
                <a:latin typeface="Calibri"/>
              </a:rPr>
              <a:t>p</a:t>
            </a:r>
            <a:endParaRPr lang="en-US" sz="2200" dirty="0">
              <a:latin typeface="Calibri"/>
            </a:endParaRPr>
          </a:p>
        </p:txBody>
      </p:sp>
      <p:sp>
        <p:nvSpPr>
          <p:cNvPr id="25" name="Right Arrow 24"/>
          <p:cNvSpPr/>
          <p:nvPr/>
        </p:nvSpPr>
        <p:spPr bwMode="auto">
          <a:xfrm rot="5400000">
            <a:off x="4336517" y="4046959"/>
            <a:ext cx="484632" cy="304800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32" name="AutoShape 4"/>
          <p:cNvSpPr>
            <a:spLocks noChangeArrowheads="1"/>
          </p:cNvSpPr>
          <p:nvPr/>
        </p:nvSpPr>
        <p:spPr bwMode="auto">
          <a:xfrm>
            <a:off x="1315552" y="4692030"/>
            <a:ext cx="1201003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200" b="0" dirty="0" smtClean="0">
                <a:latin typeface="Calibri"/>
              </a:rPr>
              <a:t>query </a:t>
            </a:r>
            <a:r>
              <a:rPr lang="en-US" sz="2200" dirty="0" smtClean="0">
                <a:latin typeface="Calibri"/>
              </a:rPr>
              <a:t>q</a:t>
            </a:r>
            <a:r>
              <a:rPr lang="en-US" sz="2200" baseline="-25000" dirty="0" smtClean="0">
                <a:latin typeface="Calibri"/>
              </a:rPr>
              <a:t>1</a:t>
            </a:r>
            <a:endParaRPr lang="en-US" sz="2200" baseline="-25000" dirty="0">
              <a:latin typeface="Calibri"/>
            </a:endParaRPr>
          </a:p>
        </p:txBody>
      </p:sp>
      <p:sp>
        <p:nvSpPr>
          <p:cNvPr id="33" name="AutoShape 4"/>
          <p:cNvSpPr>
            <a:spLocks noChangeArrowheads="1"/>
          </p:cNvSpPr>
          <p:nvPr/>
        </p:nvSpPr>
        <p:spPr bwMode="auto">
          <a:xfrm>
            <a:off x="6679898" y="4692030"/>
            <a:ext cx="1201003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200" b="0" dirty="0" smtClean="0">
                <a:latin typeface="Calibri"/>
              </a:rPr>
              <a:t>query </a:t>
            </a:r>
            <a:r>
              <a:rPr lang="en-US" sz="2200" dirty="0" smtClean="0">
                <a:latin typeface="Calibri"/>
              </a:rPr>
              <a:t>q</a:t>
            </a:r>
            <a:r>
              <a:rPr lang="en-US" sz="2200" baseline="-25000" dirty="0" smtClean="0">
                <a:latin typeface="Calibri"/>
              </a:rPr>
              <a:t>2</a:t>
            </a:r>
            <a:endParaRPr lang="en-US" sz="2200" baseline="-25000" dirty="0">
              <a:latin typeface="Calibri"/>
            </a:endParaRPr>
          </a:p>
        </p:txBody>
      </p:sp>
      <p:sp>
        <p:nvSpPr>
          <p:cNvPr id="34" name="Right Arrow 33"/>
          <p:cNvSpPr/>
          <p:nvPr/>
        </p:nvSpPr>
        <p:spPr bwMode="auto">
          <a:xfrm>
            <a:off x="2516554" y="4835527"/>
            <a:ext cx="484632" cy="301752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35" name="Right Arrow 34"/>
          <p:cNvSpPr/>
          <p:nvPr/>
        </p:nvSpPr>
        <p:spPr bwMode="auto">
          <a:xfrm rot="10800000">
            <a:off x="6146300" y="4835527"/>
            <a:ext cx="484632" cy="301752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38" name="Right Arrow 37"/>
          <p:cNvSpPr/>
          <p:nvPr/>
        </p:nvSpPr>
        <p:spPr bwMode="auto">
          <a:xfrm rot="5400000">
            <a:off x="3537692" y="5585671"/>
            <a:ext cx="484632" cy="304800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39" name="Right Arrow 38"/>
          <p:cNvSpPr/>
          <p:nvPr/>
        </p:nvSpPr>
        <p:spPr bwMode="auto">
          <a:xfrm rot="5400000">
            <a:off x="5130200" y="5585671"/>
            <a:ext cx="484632" cy="304800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Dagstuhl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9755606"/>
              </p:ext>
            </p:extLst>
          </p:nvPr>
        </p:nvGraphicFramePr>
        <p:xfrm>
          <a:off x="685800" y="1618169"/>
          <a:ext cx="7772400" cy="4037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367"/>
                <a:gridCol w="1223433"/>
                <a:gridCol w="1295400"/>
                <a:gridCol w="1295400"/>
                <a:gridCol w="1151467"/>
                <a:gridCol w="1439333"/>
              </a:tblGrid>
              <a:tr h="812577">
                <a:tc rowSpan="2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bg1"/>
                          </a:solidFill>
                        </a:rPr>
                        <a:t>classes</a:t>
                      </a:r>
                      <a:endParaRPr lang="en-US" sz="2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b="0" dirty="0" err="1" smtClean="0">
                          <a:solidFill>
                            <a:schemeClr val="bg1"/>
                          </a:solidFill>
                        </a:rPr>
                        <a:t>bytecodes</a:t>
                      </a:r>
                      <a:r>
                        <a:rPr lang="en-US" sz="2200" b="0" dirty="0" smtClean="0">
                          <a:solidFill>
                            <a:schemeClr val="bg1"/>
                          </a:solidFill>
                        </a:rPr>
                        <a:t/>
                      </a:r>
                      <a:br>
                        <a:rPr lang="en-US" sz="2200" b="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sz="2200" b="0" dirty="0" smtClean="0">
                          <a:solidFill>
                            <a:schemeClr val="bg1"/>
                          </a:solidFill>
                        </a:rPr>
                        <a:t>(x 1000)</a:t>
                      </a:r>
                      <a:endParaRPr lang="en-US" sz="2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200" b="0" dirty="0" err="1" smtClean="0">
                          <a:solidFill>
                            <a:schemeClr val="bg1"/>
                          </a:solidFill>
                        </a:rPr>
                        <a:t>alloc</a:t>
                      </a:r>
                      <a:r>
                        <a:rPr lang="en-US" sz="2200" b="0" dirty="0" smtClean="0">
                          <a:solidFill>
                            <a:schemeClr val="bg1"/>
                          </a:solidFill>
                        </a:rPr>
                        <a:t>. sites</a:t>
                      </a:r>
                      <a:br>
                        <a:rPr lang="en-US" sz="2200" b="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sz="2200" b="0" dirty="0" smtClean="0">
                          <a:solidFill>
                            <a:schemeClr val="bg1"/>
                          </a:solidFill>
                        </a:rPr>
                        <a:t>(x 1000)</a:t>
                      </a:r>
                      <a:endParaRPr lang="en-US" sz="2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60638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app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app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60638"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solidFill>
                            <a:schemeClr val="tx1"/>
                          </a:solidFill>
                        </a:rPr>
                        <a:t>hedc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355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161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1.6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60638"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solidFill>
                            <a:schemeClr val="tx1"/>
                          </a:solidFill>
                        </a:rPr>
                        <a:t>weblech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57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579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237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2.6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60638"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solidFill>
                            <a:schemeClr val="tx1"/>
                          </a:solidFill>
                        </a:rPr>
                        <a:t>lusearch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229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648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273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2.9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60638"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solidFill>
                            <a:schemeClr val="tx1"/>
                          </a:solidFill>
                        </a:rPr>
                        <a:t>sunflow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164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1,018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117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480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5.2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60638"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solidFill>
                            <a:schemeClr val="tx1"/>
                          </a:solidFill>
                        </a:rPr>
                        <a:t>avrora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1,159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1,525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223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316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4.9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60638"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solidFill>
                            <a:schemeClr val="tx1"/>
                          </a:solidFill>
                        </a:rPr>
                        <a:t>hsqldb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199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837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221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491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4.6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Dagstuhl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50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Precision: Thread-Escape Analysis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 descr="thresc_precis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86" y="1701800"/>
            <a:ext cx="7304314" cy="426085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Dagstuhl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05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Time (seconds) CDFs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38FDF-971B-764E-9EC5-ADD188561ED6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13" name="Picture 12" descr="hsqldb_time_cdf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2" y="1701800"/>
            <a:ext cx="7619999" cy="3556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Dagstuhl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9895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Time (seconds) CDFs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38FDF-971B-764E-9EC5-ADD188561ED6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12" name="Content Placeholder 11" descr="lusearch_time_cdf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877" b="-14877"/>
          <a:stretch>
            <a:fillRect/>
          </a:stretch>
        </p:blipFill>
        <p:spPr>
          <a:xfrm>
            <a:off x="4724400" y="1279321"/>
            <a:ext cx="3962400" cy="2399301"/>
          </a:xfrm>
        </p:spPr>
      </p:pic>
      <p:pic>
        <p:nvPicPr>
          <p:cNvPr id="11" name="Picture 10" descr="sunflow_time_cdf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962400"/>
            <a:ext cx="3918857" cy="1828800"/>
          </a:xfrm>
          <a:prstGeom prst="rect">
            <a:avLst/>
          </a:prstGeom>
        </p:spPr>
      </p:pic>
      <p:pic>
        <p:nvPicPr>
          <p:cNvPr id="13" name="Picture 12" descr="hsqldb_time_cdf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30" y="1571420"/>
            <a:ext cx="3831771" cy="1788160"/>
          </a:xfrm>
          <a:prstGeom prst="rect">
            <a:avLst/>
          </a:prstGeom>
        </p:spPr>
      </p:pic>
      <p:pic>
        <p:nvPicPr>
          <p:cNvPr id="14" name="Picture 13" descr="avrora_time_cdf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2" y="3937000"/>
            <a:ext cx="3962399" cy="184912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Dagstuhl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9431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2594"/>
            <a:ext cx="8229600" cy="4937443"/>
          </a:xfrm>
        </p:spPr>
        <p:txBody>
          <a:bodyPr/>
          <a:lstStyle/>
          <a:p>
            <a:r>
              <a:rPr lang="en-US" dirty="0" smtClean="0"/>
              <a:t>Abstraction Coarsening [POPL’11]</a:t>
            </a:r>
          </a:p>
          <a:p>
            <a:endParaRPr lang="en-US" dirty="0" smtClean="0"/>
          </a:p>
          <a:p>
            <a:r>
              <a:rPr lang="en-US" dirty="0" smtClean="0"/>
              <a:t>Abstractions from Tests [POPL’12]</a:t>
            </a:r>
          </a:p>
          <a:p>
            <a:endParaRPr lang="en-US" dirty="0" smtClean="0"/>
          </a:p>
          <a:p>
            <a:r>
              <a:rPr lang="en-US" dirty="0"/>
              <a:t>Abstraction </a:t>
            </a:r>
            <a:r>
              <a:rPr lang="en-US" dirty="0" smtClean="0"/>
              <a:t>Refinement </a:t>
            </a:r>
            <a:r>
              <a:rPr lang="en-US" dirty="0"/>
              <a:t>[</a:t>
            </a:r>
            <a:r>
              <a:rPr lang="en-US" dirty="0" smtClean="0"/>
              <a:t>PLDI’13]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34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Dagstuhl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40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2594"/>
            <a:ext cx="8229600" cy="4937443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Abstraction Coarsening [POPL’11]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Abstractions from Tests [POPL’12]</a:t>
            </a:r>
            <a:endParaRPr lang="en-US" dirty="0" smtClean="0"/>
          </a:p>
          <a:p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/>
              <a:t>Abstraction </a:t>
            </a:r>
            <a:r>
              <a:rPr lang="en-US" dirty="0" smtClean="0"/>
              <a:t>Refinement </a:t>
            </a:r>
            <a:r>
              <a:rPr lang="en-US" dirty="0"/>
              <a:t>[</a:t>
            </a:r>
            <a:r>
              <a:rPr lang="en-US" dirty="0" smtClean="0"/>
              <a:t>PLDI’13]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35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Dagstuhl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04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774" y="1070705"/>
            <a:ext cx="4368800" cy="37084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009145" y="4239403"/>
            <a:ext cx="2706599" cy="2743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  <a:r>
              <a:rPr lang="en-US" dirty="0" smtClean="0"/>
              <a:t>21.548`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4304964" y="4239404"/>
            <a:ext cx="416079" cy="274320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Type-State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8515"/>
            <a:ext cx="3098177" cy="35308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 smtClean="0"/>
              <a:t>x = new File;</a:t>
            </a:r>
          </a:p>
          <a:p>
            <a:pPr marL="0" indent="0">
              <a:buNone/>
            </a:pPr>
            <a:r>
              <a:rPr lang="en-US" sz="2200" dirty="0" smtClean="0"/>
              <a:t>y = x;</a:t>
            </a:r>
          </a:p>
          <a:p>
            <a:pPr marL="0" indent="0">
              <a:buNone/>
            </a:pPr>
            <a:r>
              <a:rPr lang="en-US" sz="2200" dirty="0" smtClean="0"/>
              <a:t>if (*) z = x;</a:t>
            </a:r>
          </a:p>
          <a:p>
            <a:pPr marL="0" indent="0">
              <a:buNone/>
            </a:pPr>
            <a:r>
              <a:rPr lang="en-US" sz="2200" dirty="0" err="1" smtClean="0"/>
              <a:t>x.open</a:t>
            </a:r>
            <a:r>
              <a:rPr lang="en-US" sz="2200" dirty="0" smtClean="0"/>
              <a:t>();</a:t>
            </a:r>
          </a:p>
          <a:p>
            <a:pPr marL="0" indent="0">
              <a:buNone/>
            </a:pPr>
            <a:r>
              <a:rPr lang="en-US" sz="2200" dirty="0" err="1" smtClean="0"/>
              <a:t>y.close</a:t>
            </a:r>
            <a:r>
              <a:rPr lang="en-US" sz="2200" dirty="0" smtClean="0"/>
              <a:t>();</a:t>
            </a:r>
          </a:p>
          <a:p>
            <a:pPr marL="0" indent="0">
              <a:buNone/>
            </a:pPr>
            <a:r>
              <a:rPr lang="en-US" sz="2200" dirty="0" smtClean="0"/>
              <a:t>if (*)</a:t>
            </a:r>
          </a:p>
          <a:p>
            <a:pPr marL="0" indent="0">
              <a:buNone/>
            </a:pPr>
            <a:r>
              <a:rPr lang="en-US" sz="2200" dirty="0" smtClean="0"/>
              <a:t>   check1(x, </a:t>
            </a:r>
            <a:r>
              <a:rPr lang="en-US" sz="2200" i="1" dirty="0" smtClean="0"/>
              <a:t>closed</a:t>
            </a:r>
            <a:r>
              <a:rPr lang="en-US" sz="2200" dirty="0" smtClean="0"/>
              <a:t>);</a:t>
            </a:r>
          </a:p>
          <a:p>
            <a:pPr marL="0" indent="0">
              <a:buNone/>
            </a:pPr>
            <a:r>
              <a:rPr lang="en-US" sz="2200" dirty="0" smtClean="0"/>
              <a:t>else</a:t>
            </a:r>
          </a:p>
          <a:p>
            <a:pPr marL="0" indent="0">
              <a:buNone/>
            </a:pPr>
            <a:r>
              <a:rPr lang="en-US" sz="2200" dirty="0" smtClean="0"/>
              <a:t>   check2(x, </a:t>
            </a:r>
            <a:r>
              <a:rPr lang="en-US" sz="2200" i="1" dirty="0" smtClean="0"/>
              <a:t>opened</a:t>
            </a:r>
            <a:r>
              <a:rPr lang="en-US" sz="2200" dirty="0" smtClean="0"/>
              <a:t>);</a:t>
            </a:r>
          </a:p>
          <a:p>
            <a:pPr marL="0" indent="0">
              <a:buNone/>
            </a:pPr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38FDF-971B-764E-9EC5-ADD188561ED6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Dagstuhl</a:t>
            </a:r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591101"/>
              </p:ext>
            </p:extLst>
          </p:nvPr>
        </p:nvGraphicFramePr>
        <p:xfrm>
          <a:off x="500993" y="4981661"/>
          <a:ext cx="250960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095"/>
                <a:gridCol w="15655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Abstraction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check1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&gt;= </a:t>
                      </a:r>
                      <a:r>
                        <a:rPr lang="en-US" baseline="0" dirty="0" smtClean="0"/>
                        <a:t>{ x, y 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check2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4101217" y="1904845"/>
            <a:ext cx="4064357" cy="2468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  <a:r>
              <a:rPr lang="en-US" dirty="0" smtClean="0"/>
              <a:t>21.548`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00992" y="5397712"/>
            <a:ext cx="2509605" cy="3065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049129" y="2692195"/>
            <a:ext cx="4067421" cy="2743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  <a:r>
              <a:rPr lang="en-US" dirty="0" smtClean="0"/>
              <a:t>21.548`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009145" y="3454554"/>
            <a:ext cx="2706599" cy="2743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  <a:r>
              <a:rPr lang="en-US" dirty="0" smtClean="0"/>
              <a:t>21.548`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963033" y="1090208"/>
            <a:ext cx="4067421" cy="2743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  <a:r>
              <a:rPr lang="en-US" dirty="0" smtClean="0"/>
              <a:t>21.548`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4871712" y="3443792"/>
            <a:ext cx="1262858" cy="300249"/>
          </a:xfrm>
          <a:prstGeom prst="ellipse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931152"/>
              </p:ext>
            </p:extLst>
          </p:nvPr>
        </p:nvGraphicFramePr>
        <p:xfrm>
          <a:off x="3825944" y="4986586"/>
          <a:ext cx="250960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095"/>
                <a:gridCol w="15655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Abstraction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check1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{ 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check2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706658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6" grpId="0" animBg="1"/>
      <p:bldP spid="12" grpId="0" animBg="1"/>
      <p:bldP spid="12" grpId="1" animBg="1"/>
      <p:bldP spid="17" grpId="0" animBg="1"/>
      <p:bldP spid="20" grpId="0" animBg="1"/>
      <p:bldP spid="20" grpId="1" animBg="1"/>
      <p:bldP spid="22" grpId="0" animBg="1"/>
      <p:bldP spid="22" grpId="1" animBg="1"/>
      <p:bldP spid="25" grpId="0" animBg="1"/>
      <p:bldP spid="25" grpId="1" animBg="1"/>
      <p:bldP spid="2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Type-State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38FDF-971B-764E-9EC5-ADD188561ED6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Dagstuhl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368785" y="2040181"/>
            <a:ext cx="2747853" cy="525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402677" y="978156"/>
            <a:ext cx="3054385" cy="5255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53414" y="3046579"/>
            <a:ext cx="2861752" cy="5045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402677" y="4037881"/>
            <a:ext cx="2024261" cy="274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603" y="1083976"/>
            <a:ext cx="5461000" cy="3695700"/>
          </a:xfrm>
          <a:prstGeom prst="rect">
            <a:avLst/>
          </a:prstGeom>
        </p:spPr>
      </p:pic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308515"/>
            <a:ext cx="3098177" cy="35308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 smtClean="0"/>
              <a:t>x = new File;</a:t>
            </a:r>
          </a:p>
          <a:p>
            <a:pPr marL="0" indent="0">
              <a:buNone/>
            </a:pPr>
            <a:r>
              <a:rPr lang="en-US" sz="2200" dirty="0" smtClean="0"/>
              <a:t>y = x;</a:t>
            </a:r>
          </a:p>
          <a:p>
            <a:pPr marL="0" indent="0">
              <a:buNone/>
            </a:pPr>
            <a:r>
              <a:rPr lang="en-US" sz="2200" dirty="0" smtClean="0"/>
              <a:t>if (*) z = x;</a:t>
            </a:r>
          </a:p>
          <a:p>
            <a:pPr marL="0" indent="0">
              <a:buNone/>
            </a:pPr>
            <a:r>
              <a:rPr lang="en-US" sz="2200" dirty="0" err="1" smtClean="0"/>
              <a:t>x.open</a:t>
            </a:r>
            <a:r>
              <a:rPr lang="en-US" sz="2200" dirty="0" smtClean="0"/>
              <a:t>();</a:t>
            </a:r>
          </a:p>
          <a:p>
            <a:pPr marL="0" indent="0">
              <a:buNone/>
            </a:pPr>
            <a:r>
              <a:rPr lang="en-US" sz="2200" dirty="0" err="1" smtClean="0"/>
              <a:t>y.close</a:t>
            </a:r>
            <a:r>
              <a:rPr lang="en-US" sz="2200" dirty="0" smtClean="0"/>
              <a:t>();</a:t>
            </a:r>
          </a:p>
          <a:p>
            <a:pPr marL="0" indent="0">
              <a:buNone/>
            </a:pPr>
            <a:r>
              <a:rPr lang="en-US" sz="2200" dirty="0" smtClean="0"/>
              <a:t>if (*)</a:t>
            </a:r>
          </a:p>
          <a:p>
            <a:pPr marL="0" indent="0">
              <a:buNone/>
            </a:pPr>
            <a:r>
              <a:rPr lang="en-US" sz="2200" dirty="0" smtClean="0"/>
              <a:t>   check1(x, </a:t>
            </a:r>
            <a:r>
              <a:rPr lang="en-US" sz="2200" i="1" dirty="0" smtClean="0"/>
              <a:t>closed</a:t>
            </a:r>
            <a:r>
              <a:rPr lang="en-US" sz="2200" dirty="0" smtClean="0"/>
              <a:t>);</a:t>
            </a:r>
          </a:p>
          <a:p>
            <a:pPr marL="0" indent="0">
              <a:buNone/>
            </a:pPr>
            <a:r>
              <a:rPr lang="en-US" sz="2200" dirty="0" smtClean="0"/>
              <a:t>else</a:t>
            </a:r>
          </a:p>
          <a:p>
            <a:pPr marL="0" indent="0">
              <a:buNone/>
            </a:pPr>
            <a:r>
              <a:rPr lang="en-US" sz="2200" dirty="0" smtClean="0"/>
              <a:t>   check2(x, </a:t>
            </a:r>
            <a:r>
              <a:rPr lang="en-US" sz="2200" i="1" dirty="0" smtClean="0"/>
              <a:t>opened</a:t>
            </a:r>
            <a:r>
              <a:rPr lang="en-US" sz="2200" dirty="0" smtClean="0"/>
              <a:t>);</a:t>
            </a:r>
          </a:p>
          <a:p>
            <a:pPr marL="0" indent="0">
              <a:buNone/>
            </a:pPr>
            <a:endParaRPr lang="en-US" sz="2200" dirty="0" smtClean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030054"/>
              </p:ext>
            </p:extLst>
          </p:nvPr>
        </p:nvGraphicFramePr>
        <p:xfrm>
          <a:off x="500993" y="4981661"/>
          <a:ext cx="250960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095"/>
                <a:gridCol w="15655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Abstraction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check1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&gt;= </a:t>
                      </a:r>
                      <a:r>
                        <a:rPr lang="en-US" baseline="0" dirty="0" smtClean="0"/>
                        <a:t>{ x, y 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check2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Rounded Rectangle 22"/>
          <p:cNvSpPr/>
          <p:nvPr/>
        </p:nvSpPr>
        <p:spPr>
          <a:xfrm>
            <a:off x="500992" y="5397712"/>
            <a:ext cx="2509605" cy="3065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567651"/>
              </p:ext>
            </p:extLst>
          </p:nvPr>
        </p:nvGraphicFramePr>
        <p:xfrm>
          <a:off x="3825944" y="4986586"/>
          <a:ext cx="250960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095"/>
                <a:gridCol w="15655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Abstraction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check1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{ 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check2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Straight Connector 19"/>
          <p:cNvCxnSpPr/>
          <p:nvPr/>
        </p:nvCxnSpPr>
        <p:spPr>
          <a:xfrm flipV="1">
            <a:off x="4810790" y="5467028"/>
            <a:ext cx="280719" cy="21572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150362" y="5356468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{ x }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046647" y="4228641"/>
            <a:ext cx="3185673" cy="2743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  <a:r>
              <a:rPr lang="en-US" dirty="0" smtClean="0"/>
              <a:t>21.548`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046647" y="1894083"/>
            <a:ext cx="5016823" cy="2468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  <a:r>
              <a:rPr lang="en-US" dirty="0" smtClean="0"/>
              <a:t>21.548`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046647" y="2681433"/>
            <a:ext cx="5151956" cy="2743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  <a:r>
              <a:rPr lang="en-US" dirty="0" smtClean="0"/>
              <a:t>21.548`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932047" y="3443792"/>
            <a:ext cx="4283119" cy="2743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  <a:r>
              <a:rPr lang="en-US" dirty="0" smtClean="0"/>
              <a:t>21.548`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046647" y="1079446"/>
            <a:ext cx="5016823" cy="2743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  <a:r>
              <a:rPr lang="en-US" dirty="0" smtClean="0"/>
              <a:t>21.548`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5264526" y="5447236"/>
            <a:ext cx="280719" cy="21572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599055" y="5356468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{ </a:t>
            </a:r>
            <a:r>
              <a:rPr lang="en-US" dirty="0" smtClean="0"/>
              <a:t>x, y 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009810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Type-State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38FDF-971B-764E-9EC5-ADD188561ED6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Dagstuhl</a:t>
            </a:r>
            <a:endParaRPr lang="en-US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57200" y="1308515"/>
            <a:ext cx="3098177" cy="35308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 smtClean="0"/>
              <a:t>x = new File;</a:t>
            </a:r>
          </a:p>
          <a:p>
            <a:pPr marL="0" indent="0">
              <a:buNone/>
            </a:pPr>
            <a:r>
              <a:rPr lang="en-US" sz="2200" dirty="0" smtClean="0"/>
              <a:t>y = x;</a:t>
            </a:r>
          </a:p>
          <a:p>
            <a:pPr marL="0" indent="0">
              <a:buNone/>
            </a:pPr>
            <a:r>
              <a:rPr lang="en-US" sz="2200" dirty="0" smtClean="0"/>
              <a:t>if (*) z = x;</a:t>
            </a:r>
          </a:p>
          <a:p>
            <a:pPr marL="0" indent="0">
              <a:buNone/>
            </a:pPr>
            <a:r>
              <a:rPr lang="en-US" sz="2200" dirty="0" err="1" smtClean="0"/>
              <a:t>x.open</a:t>
            </a:r>
            <a:r>
              <a:rPr lang="en-US" sz="2200" dirty="0" smtClean="0"/>
              <a:t>();</a:t>
            </a:r>
          </a:p>
          <a:p>
            <a:pPr marL="0" indent="0">
              <a:buNone/>
            </a:pPr>
            <a:r>
              <a:rPr lang="en-US" sz="2200" dirty="0" err="1" smtClean="0"/>
              <a:t>y.close</a:t>
            </a:r>
            <a:r>
              <a:rPr lang="en-US" sz="2200" dirty="0" smtClean="0"/>
              <a:t>();</a:t>
            </a:r>
          </a:p>
          <a:p>
            <a:pPr marL="0" indent="0">
              <a:buNone/>
            </a:pPr>
            <a:r>
              <a:rPr lang="en-US" sz="2200" dirty="0" smtClean="0"/>
              <a:t>if (*)</a:t>
            </a:r>
          </a:p>
          <a:p>
            <a:pPr marL="0" indent="0">
              <a:buNone/>
            </a:pPr>
            <a:r>
              <a:rPr lang="en-US" sz="2200" dirty="0" smtClean="0"/>
              <a:t>   check1(x, </a:t>
            </a:r>
            <a:r>
              <a:rPr lang="en-US" sz="2200" i="1" dirty="0" smtClean="0"/>
              <a:t>closed</a:t>
            </a:r>
            <a:r>
              <a:rPr lang="en-US" sz="2200" dirty="0" smtClean="0"/>
              <a:t>);</a:t>
            </a:r>
          </a:p>
          <a:p>
            <a:pPr marL="0" indent="0">
              <a:buNone/>
            </a:pPr>
            <a:r>
              <a:rPr lang="en-US" sz="2200" dirty="0" smtClean="0"/>
              <a:t>else</a:t>
            </a:r>
          </a:p>
          <a:p>
            <a:pPr marL="0" indent="0">
              <a:buNone/>
            </a:pPr>
            <a:r>
              <a:rPr lang="en-US" sz="2200" dirty="0" smtClean="0"/>
              <a:t>   check2(x, </a:t>
            </a:r>
            <a:r>
              <a:rPr lang="en-US" sz="2200" i="1" dirty="0" smtClean="0"/>
              <a:t>opened</a:t>
            </a:r>
            <a:r>
              <a:rPr lang="en-US" sz="2200" dirty="0" smtClean="0"/>
              <a:t>);</a:t>
            </a:r>
          </a:p>
          <a:p>
            <a:pPr marL="0" indent="0">
              <a:buNone/>
            </a:pPr>
            <a:endParaRPr lang="en-US" sz="2200" dirty="0" smtClean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459488"/>
              </p:ext>
            </p:extLst>
          </p:nvPr>
        </p:nvGraphicFramePr>
        <p:xfrm>
          <a:off x="500993" y="4981661"/>
          <a:ext cx="250960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095"/>
                <a:gridCol w="15655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Abstraction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check1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&gt;= </a:t>
                      </a:r>
                      <a:r>
                        <a:rPr lang="en-US" baseline="0" dirty="0" smtClean="0"/>
                        <a:t>{ x, y 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check2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Rounded Rectangle 23"/>
          <p:cNvSpPr/>
          <p:nvPr/>
        </p:nvSpPr>
        <p:spPr>
          <a:xfrm>
            <a:off x="500992" y="5759029"/>
            <a:ext cx="2509605" cy="3065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797" y="1094728"/>
            <a:ext cx="4381500" cy="3695700"/>
          </a:xfrm>
          <a:prstGeom prst="rect">
            <a:avLst/>
          </a:prstGeom>
        </p:spPr>
      </p:pic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968671"/>
              </p:ext>
            </p:extLst>
          </p:nvPr>
        </p:nvGraphicFramePr>
        <p:xfrm>
          <a:off x="3825944" y="4986586"/>
          <a:ext cx="250960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095"/>
                <a:gridCol w="156551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Abstraction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check1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{ 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check2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{ 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4046647" y="4228641"/>
            <a:ext cx="3185673" cy="2743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  <a:r>
              <a:rPr lang="en-US" dirty="0" smtClean="0"/>
              <a:t>21.548`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046648" y="1894083"/>
            <a:ext cx="4724710" cy="2468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  <a:r>
              <a:rPr lang="en-US" dirty="0" smtClean="0"/>
              <a:t>21.548`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046647" y="2681433"/>
            <a:ext cx="4724710" cy="2743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  <a:r>
              <a:rPr lang="en-US" dirty="0" smtClean="0"/>
              <a:t>21.548`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932047" y="3443792"/>
            <a:ext cx="4283119" cy="2743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  <a:r>
              <a:rPr lang="en-US" dirty="0" smtClean="0"/>
              <a:t>21.548`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046648" y="1079446"/>
            <a:ext cx="4095650" cy="2743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  <a:r>
              <a:rPr lang="en-US" dirty="0" smtClean="0"/>
              <a:t>21.548`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4810790" y="5467028"/>
            <a:ext cx="280719" cy="21572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150362" y="5356468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{ x }</a:t>
            </a: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5264526" y="5447236"/>
            <a:ext cx="280719" cy="21572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599055" y="5356468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{ </a:t>
            </a:r>
            <a:r>
              <a:rPr lang="en-US" dirty="0" smtClean="0"/>
              <a:t>x, y </a:t>
            </a:r>
            <a:r>
              <a:rPr lang="en-US" dirty="0"/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5165119" y="5717785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{ </a:t>
            </a:r>
            <a:r>
              <a:rPr lang="en-US" dirty="0" smtClean="0"/>
              <a:t>x }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4833592" y="5824390"/>
            <a:ext cx="280719" cy="215724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27003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Precision: Thread-Escape Analysis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39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Dagstuhl</a:t>
            </a:r>
            <a:endParaRPr lang="en-US"/>
          </a:p>
        </p:txBody>
      </p:sp>
      <p:pic>
        <p:nvPicPr>
          <p:cNvPr id="7" name="Picture 6" descr="precision_ne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1371600"/>
            <a:ext cx="79502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58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Analysis: 00’s to Present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4</a:t>
            </a:fld>
            <a:endParaRPr lang="en-US"/>
          </a:p>
        </p:txBody>
      </p:sp>
      <p:sp>
        <p:nvSpPr>
          <p:cNvPr id="83" name="AutoShape 6"/>
          <p:cNvSpPr>
            <a:spLocks noChangeArrowheads="1"/>
          </p:cNvSpPr>
          <p:nvPr/>
        </p:nvSpPr>
        <p:spPr bwMode="auto">
          <a:xfrm>
            <a:off x="5321466" y="4388379"/>
            <a:ext cx="2648402" cy="1005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800">
            <a:solidFill>
              <a:srgbClr val="800000">
                <a:alpha val="80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91440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 kern="0" dirty="0">
                <a:solidFill>
                  <a:sysClr val="windowText" lastClr="000000"/>
                </a:solidFill>
                <a:latin typeface="Calibri"/>
              </a:rPr>
              <a:t>abstraction </a:t>
            </a:r>
            <a:r>
              <a:rPr lang="en-US" sz="2200" kern="0" dirty="0" smtClean="0">
                <a:solidFill>
                  <a:sysClr val="windowText" lastClr="000000"/>
                </a:solidFill>
                <a:latin typeface="Calibri"/>
              </a:rPr>
              <a:t>a</a:t>
            </a:r>
            <a:r>
              <a:rPr lang="en-US" sz="2200" kern="0" baseline="-10000" dirty="0" smtClean="0">
                <a:solidFill>
                  <a:sysClr val="windowText" lastClr="000000"/>
                </a:solidFill>
                <a:latin typeface="Calibri"/>
              </a:rPr>
              <a:t>2</a:t>
            </a:r>
            <a:endParaRPr lang="en-US" sz="2200" kern="0" baseline="-1000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84" name="AutoShape 8"/>
          <p:cNvSpPr>
            <a:spLocks noChangeArrowheads="1"/>
          </p:cNvSpPr>
          <p:nvPr/>
        </p:nvSpPr>
        <p:spPr bwMode="auto">
          <a:xfrm>
            <a:off x="1182347" y="4399492"/>
            <a:ext cx="2648069" cy="1005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800">
            <a:solidFill>
              <a:srgbClr val="800000">
                <a:alpha val="80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91440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 kern="0" dirty="0">
                <a:solidFill>
                  <a:sysClr val="windowText" lastClr="000000"/>
                </a:solidFill>
                <a:latin typeface="Calibri"/>
              </a:rPr>
              <a:t>abstraction </a:t>
            </a:r>
            <a:r>
              <a:rPr lang="en-US" sz="2200" kern="0" dirty="0" smtClean="0">
                <a:solidFill>
                  <a:sysClr val="windowText" lastClr="000000"/>
                </a:solidFill>
                <a:latin typeface="Calibri"/>
              </a:rPr>
              <a:t>a</a:t>
            </a:r>
            <a:r>
              <a:rPr lang="en-US" sz="2200" kern="0" baseline="-10000" dirty="0" smtClean="0">
                <a:solidFill>
                  <a:sysClr val="windowText" lastClr="000000"/>
                </a:solidFill>
                <a:latin typeface="Calibri"/>
              </a:rPr>
              <a:t>1</a:t>
            </a:r>
            <a:endParaRPr lang="en-US" sz="2200" kern="0" baseline="-1000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85" name="Right Arrow 84"/>
          <p:cNvSpPr/>
          <p:nvPr/>
        </p:nvSpPr>
        <p:spPr bwMode="auto">
          <a:xfrm>
            <a:off x="4789652" y="4752975"/>
            <a:ext cx="510032" cy="292100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86" name="Right Arrow 85"/>
          <p:cNvSpPr/>
          <p:nvPr/>
        </p:nvSpPr>
        <p:spPr bwMode="auto">
          <a:xfrm rot="10800000">
            <a:off x="3852476" y="4752975"/>
            <a:ext cx="510032" cy="292100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87" name="AutoShape 4"/>
          <p:cNvSpPr>
            <a:spLocks noChangeArrowheads="1"/>
          </p:cNvSpPr>
          <p:nvPr/>
        </p:nvSpPr>
        <p:spPr bwMode="auto">
          <a:xfrm>
            <a:off x="221554" y="4609100"/>
            <a:ext cx="473889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200" dirty="0" smtClean="0">
                <a:latin typeface="Calibri"/>
              </a:rPr>
              <a:t>q</a:t>
            </a:r>
            <a:r>
              <a:rPr lang="en-US" sz="2200" baseline="-25000" dirty="0" smtClean="0">
                <a:latin typeface="Calibri"/>
              </a:rPr>
              <a:t>1</a:t>
            </a:r>
            <a:endParaRPr lang="en-US" sz="2200" baseline="-25000" dirty="0">
              <a:latin typeface="Calibri"/>
            </a:endParaRPr>
          </a:p>
        </p:txBody>
      </p:sp>
      <p:sp>
        <p:nvSpPr>
          <p:cNvPr id="88" name="Right Arrow 87"/>
          <p:cNvSpPr/>
          <p:nvPr/>
        </p:nvSpPr>
        <p:spPr bwMode="auto">
          <a:xfrm>
            <a:off x="686766" y="4752597"/>
            <a:ext cx="484632" cy="301752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89" name="AutoShape 15"/>
          <p:cNvSpPr>
            <a:spLocks noChangeArrowheads="1"/>
          </p:cNvSpPr>
          <p:nvPr/>
        </p:nvSpPr>
        <p:spPr bwMode="auto">
          <a:xfrm>
            <a:off x="4313345" y="4612100"/>
            <a:ext cx="533400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p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0" name="AutoShape 4"/>
          <p:cNvSpPr>
            <a:spLocks noChangeArrowheads="1"/>
          </p:cNvSpPr>
          <p:nvPr/>
        </p:nvSpPr>
        <p:spPr bwMode="auto">
          <a:xfrm>
            <a:off x="8494234" y="4602903"/>
            <a:ext cx="473889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200" dirty="0" smtClean="0">
                <a:latin typeface="Calibri"/>
              </a:rPr>
              <a:t>q</a:t>
            </a:r>
            <a:r>
              <a:rPr lang="en-US" sz="2200" baseline="-25000" dirty="0" smtClean="0">
                <a:latin typeface="Calibri"/>
              </a:rPr>
              <a:t>2</a:t>
            </a:r>
            <a:endParaRPr lang="en-US" sz="2200" baseline="-25000" dirty="0">
              <a:latin typeface="Calibri"/>
            </a:endParaRPr>
          </a:p>
        </p:txBody>
      </p:sp>
      <p:sp>
        <p:nvSpPr>
          <p:cNvPr id="91" name="Right Arrow 90"/>
          <p:cNvSpPr/>
          <p:nvPr/>
        </p:nvSpPr>
        <p:spPr bwMode="auto">
          <a:xfrm rot="10800000">
            <a:off x="7987704" y="4752597"/>
            <a:ext cx="484632" cy="301752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94" name="Right Arrow 93"/>
          <p:cNvSpPr/>
          <p:nvPr/>
        </p:nvSpPr>
        <p:spPr bwMode="auto">
          <a:xfrm rot="5400000">
            <a:off x="2266849" y="5511451"/>
            <a:ext cx="457200" cy="292608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95" name="Right Arrow 94"/>
          <p:cNvSpPr/>
          <p:nvPr/>
        </p:nvSpPr>
        <p:spPr bwMode="auto">
          <a:xfrm rot="5400000">
            <a:off x="6427476" y="5500502"/>
            <a:ext cx="457200" cy="292608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2097853" y="5780968"/>
            <a:ext cx="1002495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lvl="0" algn="ctr" defTabSz="91440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p </a:t>
            </a:r>
            <a:r>
              <a:rPr lang="en-US" sz="2200" dirty="0">
                <a:latin typeface="msam10"/>
                <a:ea typeface="msam10"/>
                <a:cs typeface="msam10"/>
              </a:rPr>
              <a:t>²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 q</a:t>
            </a:r>
            <a:r>
              <a:rPr kumimoji="0" lang="en-US" sz="22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1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?</a:t>
            </a:r>
          </a:p>
        </p:txBody>
      </p:sp>
      <p:sp>
        <p:nvSpPr>
          <p:cNvPr id="20" name="Rectangle 33"/>
          <p:cNvSpPr>
            <a:spLocks noChangeArrowheads="1"/>
          </p:cNvSpPr>
          <p:nvPr/>
        </p:nvSpPr>
        <p:spPr bwMode="auto">
          <a:xfrm>
            <a:off x="6255456" y="5790492"/>
            <a:ext cx="1002495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lvl="0" algn="ctr" defTabSz="91440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p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 </a:t>
            </a:r>
            <a:r>
              <a:rPr lang="en-US" sz="2200" dirty="0">
                <a:latin typeface="msam10"/>
                <a:ea typeface="msam10"/>
                <a:cs typeface="msam10"/>
              </a:rPr>
              <a:t>²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 q</a:t>
            </a:r>
            <a:r>
              <a:rPr kumimoji="0" lang="en-US" sz="22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2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?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143804"/>
            <a:ext cx="8686800" cy="4937443"/>
          </a:xfrm>
        </p:spPr>
        <p:txBody>
          <a:bodyPr/>
          <a:lstStyle/>
          <a:p>
            <a:r>
              <a:rPr lang="en-US" dirty="0" smtClean="0"/>
              <a:t>client-driven</a:t>
            </a:r>
          </a:p>
          <a:p>
            <a:pPr lvl="1"/>
            <a:r>
              <a:rPr lang="en-US" dirty="0"/>
              <a:t>demand-driven points-to </a:t>
            </a:r>
            <a:r>
              <a:rPr lang="en-US" dirty="0" smtClean="0"/>
              <a:t>analysis</a:t>
            </a:r>
            <a:br>
              <a:rPr lang="en-US" dirty="0" smtClean="0"/>
            </a:br>
            <a:r>
              <a:rPr lang="en-US" sz="2200" dirty="0" err="1" smtClean="0"/>
              <a:t>Heintze</a:t>
            </a:r>
            <a:r>
              <a:rPr lang="en-US" sz="2200" dirty="0" smtClean="0"/>
              <a:t> &amp; Tardieu ’</a:t>
            </a:r>
            <a:r>
              <a:rPr lang="en-US" sz="2200" dirty="0"/>
              <a:t>01, </a:t>
            </a:r>
            <a:r>
              <a:rPr lang="en-US" sz="2200" dirty="0" err="1" smtClean="0"/>
              <a:t>Guyer</a:t>
            </a:r>
            <a:r>
              <a:rPr lang="en-US" sz="2200" dirty="0" smtClean="0"/>
              <a:t> &amp; Lin ’</a:t>
            </a:r>
            <a:r>
              <a:rPr lang="en-US" sz="2200" dirty="0"/>
              <a:t>03, </a:t>
            </a:r>
            <a:r>
              <a:rPr lang="en-US" sz="2200" dirty="0" err="1" smtClean="0"/>
              <a:t>Sridharan</a:t>
            </a:r>
            <a:r>
              <a:rPr lang="en-US" sz="2200" dirty="0" smtClean="0"/>
              <a:t> &amp; </a:t>
            </a:r>
            <a:r>
              <a:rPr lang="en-US" sz="2200" dirty="0" err="1" smtClean="0"/>
              <a:t>Bodik</a:t>
            </a:r>
            <a:r>
              <a:rPr lang="en-US" sz="2200" dirty="0" smtClean="0"/>
              <a:t> ’06, … </a:t>
            </a:r>
            <a:endParaRPr lang="en-US" sz="2200" dirty="0"/>
          </a:p>
          <a:p>
            <a:pPr lvl="1"/>
            <a:r>
              <a:rPr lang="en-US" dirty="0"/>
              <a:t>CEGAR model </a:t>
            </a:r>
            <a:r>
              <a:rPr lang="en-US" dirty="0" smtClean="0"/>
              <a:t>checkers: SLAM</a:t>
            </a:r>
            <a:r>
              <a:rPr lang="en-US" dirty="0"/>
              <a:t>, BLAST, 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Dagstuhl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20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with Abstractions from Tests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Dagstuhl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40</a:t>
            </a:fld>
            <a:endParaRPr lang="en-US"/>
          </a:p>
        </p:txBody>
      </p:sp>
      <p:pic>
        <p:nvPicPr>
          <p:cNvPr id="8" name="Picture 7" descr="precision_ne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81" y="1126883"/>
            <a:ext cx="5076889" cy="2627655"/>
          </a:xfrm>
          <a:prstGeom prst="rect">
            <a:avLst/>
          </a:prstGeom>
        </p:spPr>
      </p:pic>
      <p:pic>
        <p:nvPicPr>
          <p:cNvPr id="7" name="Content Placeholder 6" descr="precision_old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956" b="-7956"/>
          <a:stretch>
            <a:fillRect/>
          </a:stretch>
        </p:blipFill>
        <p:spPr>
          <a:xfrm>
            <a:off x="3674142" y="3404301"/>
            <a:ext cx="5048493" cy="3028706"/>
          </a:xfrm>
        </p:spPr>
      </p:pic>
    </p:spTree>
    <p:extLst>
      <p:ext uri="{BB962C8B-B14F-4D97-AF65-F5344CB8AC3E}">
        <p14:creationId xmlns:p14="http://schemas.microsoft.com/office/powerpoint/2010/main" val="3845973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Iterations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41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Dagstuhl</a:t>
            </a:r>
            <a:endParaRPr lang="en-US"/>
          </a:p>
        </p:txBody>
      </p:sp>
      <p:graphicFrame>
        <p:nvGraphicFramePr>
          <p:cNvPr id="10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1482873"/>
              </p:ext>
            </p:extLst>
          </p:nvPr>
        </p:nvGraphicFramePr>
        <p:xfrm>
          <a:off x="747774" y="1736030"/>
          <a:ext cx="7671433" cy="3105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388"/>
                <a:gridCol w="1000903"/>
                <a:gridCol w="1011665"/>
                <a:gridCol w="1054715"/>
                <a:gridCol w="1025806"/>
                <a:gridCol w="1186478"/>
                <a:gridCol w="1186478"/>
              </a:tblGrid>
              <a:tr h="779830">
                <a:tc rowSpan="2">
                  <a:txBody>
                    <a:bodyPr/>
                    <a:lstStyle/>
                    <a:p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bg1"/>
                          </a:solidFill>
                        </a:rPr>
                        <a:t>proven queries</a:t>
                      </a:r>
                      <a:endParaRPr lang="en-US" sz="2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bg1"/>
                          </a:solidFill>
                        </a:rPr>
                        <a:t>impossible queries</a:t>
                      </a:r>
                      <a:endParaRPr lang="en-US" sz="2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465123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min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max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</a:rPr>
                        <a:t>avg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min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max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</a:rPr>
                        <a:t>avg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6512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err="1" smtClean="0">
                          <a:solidFill>
                            <a:schemeClr val="tx1"/>
                          </a:solidFill>
                        </a:rPr>
                        <a:t>hsqldb</a:t>
                      </a:r>
                      <a:endParaRPr lang="en-US" sz="2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2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27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3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1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13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65123"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solidFill>
                            <a:schemeClr val="tx1"/>
                          </a:solidFill>
                        </a:rPr>
                        <a:t>antlr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65123"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solidFill>
                            <a:schemeClr val="tx1"/>
                          </a:solidFill>
                        </a:rPr>
                        <a:t>avrora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2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82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48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1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30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65123"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solidFill>
                            <a:schemeClr val="tx1"/>
                          </a:solidFill>
                        </a:rPr>
                        <a:t>lusearch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2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32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2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1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23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12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Time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42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Dagstuhl</a:t>
            </a:r>
            <a:endParaRPr lang="en-US"/>
          </a:p>
        </p:txBody>
      </p:sp>
      <p:graphicFrame>
        <p:nvGraphicFramePr>
          <p:cNvPr id="7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1332290"/>
              </p:ext>
            </p:extLst>
          </p:nvPr>
        </p:nvGraphicFramePr>
        <p:xfrm>
          <a:off x="747774" y="1736030"/>
          <a:ext cx="7671433" cy="3105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388"/>
                <a:gridCol w="1000903"/>
                <a:gridCol w="1011665"/>
                <a:gridCol w="1054715"/>
                <a:gridCol w="1025806"/>
                <a:gridCol w="1186478"/>
                <a:gridCol w="1186478"/>
              </a:tblGrid>
              <a:tr h="779830">
                <a:tc rowSpan="2">
                  <a:txBody>
                    <a:bodyPr/>
                    <a:lstStyle/>
                    <a:p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bg1"/>
                          </a:solidFill>
                        </a:rPr>
                        <a:t>proven queries</a:t>
                      </a:r>
                      <a:endParaRPr lang="en-US" sz="2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bg1"/>
                          </a:solidFill>
                        </a:rPr>
                        <a:t>impossible queries</a:t>
                      </a:r>
                      <a:endParaRPr lang="en-US" sz="2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465123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min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max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</a:rPr>
                        <a:t>avg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min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max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err="1" smtClean="0">
                          <a:solidFill>
                            <a:schemeClr val="tx1"/>
                          </a:solidFill>
                        </a:rPr>
                        <a:t>avg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6512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err="1" smtClean="0">
                          <a:solidFill>
                            <a:schemeClr val="tx1"/>
                          </a:solidFill>
                        </a:rPr>
                        <a:t>hsqldb</a:t>
                      </a:r>
                      <a:endParaRPr lang="en-US" sz="2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20s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25m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94s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4s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50m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55s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65123"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solidFill>
                            <a:schemeClr val="tx1"/>
                          </a:solidFill>
                        </a:rPr>
                        <a:t>antlr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18s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77m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98s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6s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21m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64s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65123"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solidFill>
                            <a:schemeClr val="tx1"/>
                          </a:solidFill>
                        </a:rPr>
                        <a:t>avrora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16s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28m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67s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5s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3h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41s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65123"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solidFill>
                            <a:schemeClr val="tx1"/>
                          </a:solidFill>
                        </a:rPr>
                        <a:t>lusearch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14s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13m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112s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6s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45m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131s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040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of </a:t>
            </a:r>
            <a:r>
              <a:rPr lang="en-US" dirty="0" smtClean="0"/>
              <a:t>Optimal </a:t>
            </a:r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43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Dagstuhl</a:t>
            </a:r>
            <a:endParaRPr lang="en-US"/>
          </a:p>
        </p:txBody>
      </p:sp>
      <p:pic>
        <p:nvPicPr>
          <p:cNvPr id="9" name="Picture 8" descr="hsqldb_paramT.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624" y="1495900"/>
            <a:ext cx="6747413" cy="373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040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of </a:t>
            </a:r>
            <a:r>
              <a:rPr lang="en-US" dirty="0" smtClean="0"/>
              <a:t>Optimal </a:t>
            </a:r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44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Dagstuhl</a:t>
            </a:r>
            <a:endParaRPr lang="en-US"/>
          </a:p>
        </p:txBody>
      </p:sp>
      <p:pic>
        <p:nvPicPr>
          <p:cNvPr id="7" name="Picture 6" descr="avrora_paramT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30" y="3776320"/>
            <a:ext cx="3642557" cy="2130552"/>
          </a:xfrm>
          <a:prstGeom prst="rect">
            <a:avLst/>
          </a:prstGeom>
        </p:spPr>
      </p:pic>
      <p:pic>
        <p:nvPicPr>
          <p:cNvPr id="11" name="Picture 10" descr="lusearch_paramT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381" y="3819369"/>
            <a:ext cx="3603283" cy="2130552"/>
          </a:xfrm>
          <a:prstGeom prst="rect">
            <a:avLst/>
          </a:prstGeom>
        </p:spPr>
      </p:pic>
      <p:pic>
        <p:nvPicPr>
          <p:cNvPr id="12" name="Picture 11" descr="antlr_paramT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236" y="1163957"/>
            <a:ext cx="3848739" cy="2130552"/>
          </a:xfrm>
          <a:prstGeom prst="rect">
            <a:avLst/>
          </a:prstGeom>
        </p:spPr>
      </p:pic>
      <p:pic>
        <p:nvPicPr>
          <p:cNvPr id="14" name="Picture 13" descr="hsqldb_paramT.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61" y="1173042"/>
            <a:ext cx="3848975" cy="213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66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974" y="1270656"/>
            <a:ext cx="8532009" cy="4937443"/>
          </a:xfrm>
        </p:spPr>
        <p:txBody>
          <a:bodyPr>
            <a:normAutofit/>
          </a:bodyPr>
          <a:lstStyle/>
          <a:p>
            <a:r>
              <a:rPr lang="en-US" sz="3000" dirty="0" smtClean="0"/>
              <a:t>New questions: </a:t>
            </a:r>
            <a:r>
              <a:rPr lang="en-US" sz="3000" dirty="0" smtClean="0"/>
              <a:t>optimality, </a:t>
            </a:r>
            <a:r>
              <a:rPr lang="en-US" sz="3000" dirty="0"/>
              <a:t>i</a:t>
            </a:r>
            <a:r>
              <a:rPr lang="en-US" sz="3000" dirty="0" smtClean="0"/>
              <a:t>mpossibility, …</a:t>
            </a:r>
            <a:endParaRPr lang="en-US" sz="3000" dirty="0"/>
          </a:p>
          <a:p>
            <a:endParaRPr lang="en-US" sz="2000" dirty="0" smtClean="0"/>
          </a:p>
          <a:p>
            <a:r>
              <a:rPr lang="en-US" sz="3000" dirty="0" smtClean="0"/>
              <a:t>New applications: lower bounds, lib assumptions, …</a:t>
            </a:r>
          </a:p>
          <a:p>
            <a:endParaRPr lang="en-US" sz="2000" dirty="0" smtClean="0"/>
          </a:p>
          <a:p>
            <a:r>
              <a:rPr lang="en-US" sz="3000" dirty="0" smtClean="0"/>
              <a:t>New techniques: search algorithms, abstractions, …</a:t>
            </a:r>
          </a:p>
          <a:p>
            <a:endParaRPr lang="en-US" sz="2000" dirty="0" smtClean="0"/>
          </a:p>
          <a:p>
            <a:r>
              <a:rPr lang="en-US" sz="3000" dirty="0" smtClean="0"/>
              <a:t>New tools: meta-analysis, parallelism, …</a:t>
            </a:r>
          </a:p>
          <a:p>
            <a:pPr marL="0" indent="0" algn="ctr">
              <a:buNone/>
            </a:pPr>
            <a:r>
              <a:rPr lang="en-US" sz="3000" dirty="0" smtClean="0"/>
              <a:t/>
            </a:r>
            <a:br>
              <a:rPr lang="en-US" sz="3000" dirty="0" smtClean="0"/>
            </a:br>
            <a:endParaRPr lang="en-US" sz="500" dirty="0"/>
          </a:p>
          <a:p>
            <a:pPr marL="0" indent="0">
              <a:buNone/>
            </a:pPr>
            <a:r>
              <a:rPr lang="en-US" sz="3000" dirty="0" smtClean="0"/>
              <a:t>    </a:t>
            </a:r>
            <a:r>
              <a:rPr lang="pl-PL" sz="3000" dirty="0" smtClean="0">
                <a:hlinkClick r:id="rId2"/>
              </a:rPr>
              <a:t>pag.gatech.edu</a:t>
            </a:r>
            <a:r>
              <a:rPr lang="pl-PL" sz="3000" dirty="0">
                <a:hlinkClick r:id="rId2"/>
              </a:rPr>
              <a:t>/</a:t>
            </a:r>
            <a:r>
              <a:rPr lang="pl-PL" sz="3000" dirty="0" smtClean="0">
                <a:hlinkClick r:id="rId2"/>
              </a:rPr>
              <a:t>prism</a:t>
            </a:r>
            <a:endParaRPr lang="pl-PL" sz="3000" dirty="0" smtClean="0"/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45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Dagstuhl</a:t>
            </a:r>
            <a:endParaRPr lang="en-US"/>
          </a:p>
        </p:txBody>
      </p:sp>
      <p:pic>
        <p:nvPicPr>
          <p:cNvPr id="7" name="Picture 6" descr="prism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732" y="4768852"/>
            <a:ext cx="32385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57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ight Arrow 41"/>
          <p:cNvSpPr/>
          <p:nvPr/>
        </p:nvSpPr>
        <p:spPr bwMode="auto">
          <a:xfrm rot="5400000">
            <a:off x="2289193" y="3997850"/>
            <a:ext cx="457200" cy="292608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Static Analysis Setting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208"/>
            <a:ext cx="8686801" cy="4937443"/>
          </a:xfrm>
        </p:spPr>
        <p:txBody>
          <a:bodyPr/>
          <a:lstStyle/>
          <a:p>
            <a:r>
              <a:rPr lang="en-US" dirty="0" smtClean="0"/>
              <a:t>client-driven + parametric</a:t>
            </a:r>
            <a:endParaRPr lang="en-US" dirty="0"/>
          </a:p>
          <a:p>
            <a:pPr lvl="1"/>
            <a:r>
              <a:rPr lang="en-US" dirty="0" smtClean="0"/>
              <a:t>new search algorithms: testing, machine learning, …</a:t>
            </a:r>
            <a:endParaRPr lang="en-US" dirty="0"/>
          </a:p>
          <a:p>
            <a:pPr lvl="1"/>
            <a:r>
              <a:rPr lang="en-US" dirty="0" smtClean="0"/>
              <a:t>new analysis questions:</a:t>
            </a:r>
            <a:r>
              <a:rPr lang="en-US" dirty="0"/>
              <a:t> </a:t>
            </a:r>
            <a:r>
              <a:rPr lang="en-US" dirty="0" smtClean="0"/>
              <a:t>optimality, </a:t>
            </a:r>
            <a:r>
              <a:rPr lang="en-US" dirty="0" smtClean="0"/>
              <a:t>impossibility, …</a:t>
            </a:r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5321466" y="4388379"/>
            <a:ext cx="2648402" cy="1005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800">
            <a:solidFill>
              <a:srgbClr val="800000">
                <a:alpha val="80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91440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 kern="0" dirty="0">
                <a:solidFill>
                  <a:sysClr val="windowText" lastClr="000000"/>
                </a:solidFill>
                <a:latin typeface="Calibri"/>
              </a:rPr>
              <a:t>abstraction </a:t>
            </a:r>
            <a:r>
              <a:rPr lang="en-US" sz="2200" kern="0" dirty="0" smtClean="0">
                <a:solidFill>
                  <a:sysClr val="windowText" lastClr="000000"/>
                </a:solidFill>
                <a:latin typeface="Calibri"/>
              </a:rPr>
              <a:t>a</a:t>
            </a:r>
            <a:r>
              <a:rPr lang="en-US" sz="2200" kern="0" baseline="-10000" dirty="0" smtClean="0">
                <a:solidFill>
                  <a:sysClr val="windowText" lastClr="000000"/>
                </a:solidFill>
                <a:latin typeface="Calibri"/>
              </a:rPr>
              <a:t>2</a:t>
            </a:r>
            <a:endParaRPr lang="en-US" sz="2200" kern="0" baseline="-1000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32" name="AutoShape 8"/>
          <p:cNvSpPr>
            <a:spLocks noChangeArrowheads="1"/>
          </p:cNvSpPr>
          <p:nvPr/>
        </p:nvSpPr>
        <p:spPr bwMode="auto">
          <a:xfrm>
            <a:off x="1182347" y="4399492"/>
            <a:ext cx="2648069" cy="1005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800">
            <a:solidFill>
              <a:srgbClr val="800000">
                <a:alpha val="80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91440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 kern="0" dirty="0">
                <a:solidFill>
                  <a:sysClr val="windowText" lastClr="000000"/>
                </a:solidFill>
                <a:latin typeface="Calibri"/>
              </a:rPr>
              <a:t>abstraction </a:t>
            </a:r>
            <a:r>
              <a:rPr lang="en-US" sz="2200" kern="0" dirty="0" smtClean="0">
                <a:solidFill>
                  <a:sysClr val="windowText" lastClr="000000"/>
                </a:solidFill>
                <a:latin typeface="Calibri"/>
              </a:rPr>
              <a:t>a</a:t>
            </a:r>
            <a:r>
              <a:rPr lang="en-US" sz="2200" kern="0" baseline="-10000" dirty="0" smtClean="0">
                <a:solidFill>
                  <a:sysClr val="windowText" lastClr="000000"/>
                </a:solidFill>
                <a:latin typeface="Calibri"/>
              </a:rPr>
              <a:t>1</a:t>
            </a:r>
            <a:endParaRPr lang="en-US" sz="2200" kern="0" baseline="-1000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33" name="Right Arrow 32"/>
          <p:cNvSpPr/>
          <p:nvPr/>
        </p:nvSpPr>
        <p:spPr bwMode="auto">
          <a:xfrm>
            <a:off x="4789652" y="4752975"/>
            <a:ext cx="510032" cy="292100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34" name="Right Arrow 33"/>
          <p:cNvSpPr/>
          <p:nvPr/>
        </p:nvSpPr>
        <p:spPr bwMode="auto">
          <a:xfrm rot="10800000">
            <a:off x="3852476" y="4752975"/>
            <a:ext cx="510032" cy="292100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35" name="AutoShape 4"/>
          <p:cNvSpPr>
            <a:spLocks noChangeArrowheads="1"/>
          </p:cNvSpPr>
          <p:nvPr/>
        </p:nvSpPr>
        <p:spPr bwMode="auto">
          <a:xfrm>
            <a:off x="221554" y="4609100"/>
            <a:ext cx="473889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200" dirty="0" smtClean="0">
                <a:latin typeface="Calibri"/>
              </a:rPr>
              <a:t>q</a:t>
            </a:r>
            <a:r>
              <a:rPr lang="en-US" sz="2200" baseline="-25000" dirty="0" smtClean="0">
                <a:latin typeface="Calibri"/>
              </a:rPr>
              <a:t>1</a:t>
            </a:r>
            <a:endParaRPr lang="en-US" sz="2200" baseline="-25000" dirty="0">
              <a:latin typeface="Calibri"/>
            </a:endParaRPr>
          </a:p>
        </p:txBody>
      </p:sp>
      <p:sp>
        <p:nvSpPr>
          <p:cNvPr id="36" name="Right Arrow 35"/>
          <p:cNvSpPr/>
          <p:nvPr/>
        </p:nvSpPr>
        <p:spPr bwMode="auto">
          <a:xfrm>
            <a:off x="686766" y="4752597"/>
            <a:ext cx="484632" cy="301752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37" name="AutoShape 15"/>
          <p:cNvSpPr>
            <a:spLocks noChangeArrowheads="1"/>
          </p:cNvSpPr>
          <p:nvPr/>
        </p:nvSpPr>
        <p:spPr bwMode="auto">
          <a:xfrm>
            <a:off x="4313345" y="4612100"/>
            <a:ext cx="533400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p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8" name="AutoShape 4"/>
          <p:cNvSpPr>
            <a:spLocks noChangeArrowheads="1"/>
          </p:cNvSpPr>
          <p:nvPr/>
        </p:nvSpPr>
        <p:spPr bwMode="auto">
          <a:xfrm>
            <a:off x="8494234" y="4602903"/>
            <a:ext cx="473889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200" dirty="0" smtClean="0">
                <a:latin typeface="Calibri"/>
              </a:rPr>
              <a:t>q</a:t>
            </a:r>
            <a:r>
              <a:rPr lang="en-US" sz="2200" baseline="-25000" dirty="0" smtClean="0">
                <a:latin typeface="Calibri"/>
              </a:rPr>
              <a:t>2</a:t>
            </a:r>
            <a:endParaRPr lang="en-US" sz="2200" baseline="-25000" dirty="0">
              <a:latin typeface="Calibri"/>
            </a:endParaRPr>
          </a:p>
        </p:txBody>
      </p:sp>
      <p:sp>
        <p:nvSpPr>
          <p:cNvPr id="39" name="Right Arrow 38"/>
          <p:cNvSpPr/>
          <p:nvPr/>
        </p:nvSpPr>
        <p:spPr bwMode="auto">
          <a:xfrm rot="10800000">
            <a:off x="7987704" y="4752597"/>
            <a:ext cx="484632" cy="301752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40" name="Rectangle 28"/>
          <p:cNvSpPr>
            <a:spLocks noChangeArrowheads="1"/>
          </p:cNvSpPr>
          <p:nvPr/>
        </p:nvSpPr>
        <p:spPr bwMode="auto">
          <a:xfrm>
            <a:off x="2097853" y="5780968"/>
            <a:ext cx="1002495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lvl="0" algn="ctr" defTabSz="91440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p </a:t>
            </a:r>
            <a:r>
              <a:rPr lang="en-US" sz="2200" dirty="0">
                <a:latin typeface="msam10"/>
                <a:ea typeface="msam10"/>
                <a:cs typeface="msam10"/>
              </a:rPr>
              <a:t>²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 q</a:t>
            </a:r>
            <a:r>
              <a:rPr kumimoji="0" lang="en-US" sz="22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1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?</a:t>
            </a:r>
          </a:p>
        </p:txBody>
      </p:sp>
      <p:sp>
        <p:nvSpPr>
          <p:cNvPr id="41" name="Rectangle 33"/>
          <p:cNvSpPr>
            <a:spLocks noChangeArrowheads="1"/>
          </p:cNvSpPr>
          <p:nvPr/>
        </p:nvSpPr>
        <p:spPr bwMode="auto">
          <a:xfrm>
            <a:off x="6255456" y="5790492"/>
            <a:ext cx="1002495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lvl="0" algn="ctr" defTabSz="91440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p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 </a:t>
            </a:r>
            <a:r>
              <a:rPr lang="en-US" sz="2200" dirty="0">
                <a:latin typeface="msam10"/>
                <a:ea typeface="msam10"/>
                <a:cs typeface="msam10"/>
              </a:rPr>
              <a:t>²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 q</a:t>
            </a:r>
            <a:r>
              <a:rPr kumimoji="0" lang="en-US" sz="22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2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?</a:t>
            </a:r>
          </a:p>
        </p:txBody>
      </p:sp>
      <p:sp>
        <p:nvSpPr>
          <p:cNvPr id="44" name="Right Arrow 43"/>
          <p:cNvSpPr/>
          <p:nvPr/>
        </p:nvSpPr>
        <p:spPr bwMode="auto">
          <a:xfrm rot="5400000">
            <a:off x="2266849" y="5511451"/>
            <a:ext cx="457200" cy="292608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45" name="Right Arrow 44"/>
          <p:cNvSpPr/>
          <p:nvPr/>
        </p:nvSpPr>
        <p:spPr bwMode="auto">
          <a:xfrm rot="5400000">
            <a:off x="6427476" y="5500502"/>
            <a:ext cx="457200" cy="292608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 rot="5400000">
            <a:off x="6424645" y="3986901"/>
            <a:ext cx="457200" cy="292608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1517922" y="3582339"/>
            <a:ext cx="2065338" cy="381000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" rIns="9144" anchor="ctr"/>
          <a:lstStyle/>
          <a:p>
            <a:pPr marL="342900" indent="-342900" algn="l">
              <a:lnSpc>
                <a:spcPct val="90000"/>
              </a:lnSpc>
              <a:spcBef>
                <a:spcPts val="800"/>
              </a:spcBef>
            </a:pPr>
            <a:r>
              <a:rPr lang="en-US" dirty="0">
                <a:latin typeface="Calibri"/>
                <a:cs typeface="Courier New" charset="0"/>
              </a:rPr>
              <a:t> </a:t>
            </a:r>
            <a:r>
              <a:rPr lang="en-US" dirty="0" smtClean="0">
                <a:latin typeface="Calibri"/>
                <a:cs typeface="Courier New" charset="0"/>
              </a:rPr>
              <a:t>  0     1      0      0     0</a:t>
            </a:r>
            <a:endParaRPr lang="en-US" baseline="30000" dirty="0">
              <a:latin typeface="Calibri"/>
              <a:cs typeface="Courier New" charset="0"/>
            </a:endParaRPr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1921147" y="3582339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2346597" y="3582339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2748236" y="3582339"/>
            <a:ext cx="1587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3151461" y="3582339"/>
            <a:ext cx="1587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5610005" y="3557102"/>
            <a:ext cx="2090737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4" rIns="9144" anchor="ctr"/>
          <a:lstStyle/>
          <a:p>
            <a:pPr marL="342900" indent="-342900" algn="l">
              <a:lnSpc>
                <a:spcPct val="90000"/>
              </a:lnSpc>
              <a:spcBef>
                <a:spcPts val="800"/>
              </a:spcBef>
            </a:pPr>
            <a:r>
              <a:rPr lang="en-US" dirty="0">
                <a:latin typeface="Calibri"/>
                <a:cs typeface="Courier New" charset="0"/>
              </a:rPr>
              <a:t> </a:t>
            </a:r>
            <a:r>
              <a:rPr lang="en-US" dirty="0" smtClean="0">
                <a:latin typeface="Calibri"/>
                <a:cs typeface="Courier New" charset="0"/>
              </a:rPr>
              <a:t>  1      0     0      0      1</a:t>
            </a:r>
            <a:endParaRPr lang="en-US" baseline="30000" dirty="0">
              <a:latin typeface="Calibri"/>
              <a:cs typeface="Courier New" charset="0"/>
            </a:endParaRPr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6024341" y="3557102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6438680" y="3557102"/>
            <a:ext cx="1587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6862541" y="3557102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7276880" y="3557102"/>
            <a:ext cx="1587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Dagstuhl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09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820" y="0"/>
            <a:ext cx="8340456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Example 1: Predicate Abstraction (CEGAR)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6</a:t>
            </a:fld>
            <a:endParaRPr lang="en-US"/>
          </a:p>
        </p:txBody>
      </p:sp>
      <p:sp>
        <p:nvSpPr>
          <p:cNvPr id="75" name="Right Arrow 74"/>
          <p:cNvSpPr/>
          <p:nvPr/>
        </p:nvSpPr>
        <p:spPr bwMode="auto">
          <a:xfrm rot="5400000">
            <a:off x="2289193" y="3997850"/>
            <a:ext cx="457200" cy="292608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76" name="Right Arrow 75"/>
          <p:cNvSpPr/>
          <p:nvPr/>
        </p:nvSpPr>
        <p:spPr bwMode="auto">
          <a:xfrm rot="5400000">
            <a:off x="6424645" y="3986901"/>
            <a:ext cx="457200" cy="292608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32" name="AutoShape 6"/>
          <p:cNvSpPr>
            <a:spLocks noChangeArrowheads="1"/>
          </p:cNvSpPr>
          <p:nvPr/>
        </p:nvSpPr>
        <p:spPr bwMode="auto">
          <a:xfrm>
            <a:off x="5321466" y="4388379"/>
            <a:ext cx="2648402" cy="1005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800">
            <a:solidFill>
              <a:srgbClr val="800000">
                <a:alpha val="80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91440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 kern="0" dirty="0">
                <a:solidFill>
                  <a:sysClr val="windowText" lastClr="000000"/>
                </a:solidFill>
                <a:latin typeface="Calibri"/>
              </a:rPr>
              <a:t>abstraction </a:t>
            </a:r>
            <a:r>
              <a:rPr lang="en-US" sz="2200" kern="0" dirty="0" smtClean="0">
                <a:solidFill>
                  <a:sysClr val="windowText" lastClr="000000"/>
                </a:solidFill>
                <a:latin typeface="Calibri"/>
              </a:rPr>
              <a:t>a</a:t>
            </a:r>
            <a:r>
              <a:rPr lang="en-US" sz="2200" kern="0" baseline="-10000" dirty="0" smtClean="0">
                <a:solidFill>
                  <a:sysClr val="windowText" lastClr="000000"/>
                </a:solidFill>
                <a:latin typeface="Calibri"/>
              </a:rPr>
              <a:t>2</a:t>
            </a:r>
            <a:endParaRPr lang="en-US" sz="2200" kern="0" baseline="-1000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33" name="AutoShape 8"/>
          <p:cNvSpPr>
            <a:spLocks noChangeArrowheads="1"/>
          </p:cNvSpPr>
          <p:nvPr/>
        </p:nvSpPr>
        <p:spPr bwMode="auto">
          <a:xfrm>
            <a:off x="1182347" y="4399492"/>
            <a:ext cx="2648069" cy="1005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800">
            <a:solidFill>
              <a:srgbClr val="800000">
                <a:alpha val="80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91440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 kern="0" dirty="0">
                <a:solidFill>
                  <a:sysClr val="windowText" lastClr="000000"/>
                </a:solidFill>
                <a:latin typeface="Calibri"/>
              </a:rPr>
              <a:t>abstraction </a:t>
            </a:r>
            <a:r>
              <a:rPr lang="en-US" sz="2200" kern="0" dirty="0" smtClean="0">
                <a:solidFill>
                  <a:sysClr val="windowText" lastClr="000000"/>
                </a:solidFill>
                <a:latin typeface="Calibri"/>
              </a:rPr>
              <a:t>a</a:t>
            </a:r>
            <a:r>
              <a:rPr lang="en-US" sz="2200" kern="0" baseline="-10000" dirty="0" smtClean="0">
                <a:solidFill>
                  <a:sysClr val="windowText" lastClr="000000"/>
                </a:solidFill>
                <a:latin typeface="Calibri"/>
              </a:rPr>
              <a:t>1</a:t>
            </a:r>
            <a:endParaRPr lang="en-US" sz="2200" kern="0" baseline="-1000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34" name="Right Arrow 33"/>
          <p:cNvSpPr/>
          <p:nvPr/>
        </p:nvSpPr>
        <p:spPr bwMode="auto">
          <a:xfrm>
            <a:off x="4789652" y="4752975"/>
            <a:ext cx="510032" cy="292100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35" name="Right Arrow 34"/>
          <p:cNvSpPr/>
          <p:nvPr/>
        </p:nvSpPr>
        <p:spPr bwMode="auto">
          <a:xfrm rot="10800000">
            <a:off x="3852476" y="4752975"/>
            <a:ext cx="510032" cy="292100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36" name="AutoShape 4"/>
          <p:cNvSpPr>
            <a:spLocks noChangeArrowheads="1"/>
          </p:cNvSpPr>
          <p:nvPr/>
        </p:nvSpPr>
        <p:spPr bwMode="auto">
          <a:xfrm>
            <a:off x="221554" y="4609100"/>
            <a:ext cx="473889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200" dirty="0" smtClean="0">
                <a:latin typeface="Calibri"/>
              </a:rPr>
              <a:t>q</a:t>
            </a:r>
            <a:r>
              <a:rPr lang="en-US" sz="2200" baseline="-25000" dirty="0" smtClean="0">
                <a:latin typeface="Calibri"/>
              </a:rPr>
              <a:t>1</a:t>
            </a:r>
            <a:endParaRPr lang="en-US" sz="2200" baseline="-25000" dirty="0">
              <a:latin typeface="Calibri"/>
            </a:endParaRPr>
          </a:p>
        </p:txBody>
      </p:sp>
      <p:sp>
        <p:nvSpPr>
          <p:cNvPr id="37" name="Right Arrow 36"/>
          <p:cNvSpPr/>
          <p:nvPr/>
        </p:nvSpPr>
        <p:spPr bwMode="auto">
          <a:xfrm>
            <a:off x="686766" y="4752597"/>
            <a:ext cx="484632" cy="301752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38" name="AutoShape 15"/>
          <p:cNvSpPr>
            <a:spLocks noChangeArrowheads="1"/>
          </p:cNvSpPr>
          <p:nvPr/>
        </p:nvSpPr>
        <p:spPr bwMode="auto">
          <a:xfrm>
            <a:off x="4313345" y="4612100"/>
            <a:ext cx="533400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p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9" name="AutoShape 4"/>
          <p:cNvSpPr>
            <a:spLocks noChangeArrowheads="1"/>
          </p:cNvSpPr>
          <p:nvPr/>
        </p:nvSpPr>
        <p:spPr bwMode="auto">
          <a:xfrm>
            <a:off x="8494234" y="4602903"/>
            <a:ext cx="473889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200" dirty="0" smtClean="0">
                <a:latin typeface="Calibri"/>
              </a:rPr>
              <a:t>q</a:t>
            </a:r>
            <a:r>
              <a:rPr lang="en-US" sz="2200" baseline="-25000" dirty="0" smtClean="0">
                <a:latin typeface="Calibri"/>
              </a:rPr>
              <a:t>2</a:t>
            </a:r>
            <a:endParaRPr lang="en-US" sz="2200" baseline="-25000" dirty="0">
              <a:latin typeface="Calibri"/>
            </a:endParaRPr>
          </a:p>
        </p:txBody>
      </p:sp>
      <p:sp>
        <p:nvSpPr>
          <p:cNvPr id="40" name="Right Arrow 39"/>
          <p:cNvSpPr/>
          <p:nvPr/>
        </p:nvSpPr>
        <p:spPr bwMode="auto">
          <a:xfrm rot="10800000">
            <a:off x="7987704" y="4752597"/>
            <a:ext cx="484632" cy="301752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45" name="Right Arrow 44"/>
          <p:cNvSpPr/>
          <p:nvPr/>
        </p:nvSpPr>
        <p:spPr bwMode="auto">
          <a:xfrm rot="5400000">
            <a:off x="2266849" y="5511451"/>
            <a:ext cx="457200" cy="292608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46" name="Right Arrow 45"/>
          <p:cNvSpPr/>
          <p:nvPr/>
        </p:nvSpPr>
        <p:spPr bwMode="auto">
          <a:xfrm rot="5400000">
            <a:off x="6427476" y="5500502"/>
            <a:ext cx="457200" cy="292608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47" name="Oval Callout 46"/>
          <p:cNvSpPr/>
          <p:nvPr/>
        </p:nvSpPr>
        <p:spPr bwMode="auto">
          <a:xfrm>
            <a:off x="2667744" y="1653754"/>
            <a:ext cx="3429000" cy="1298448"/>
          </a:xfrm>
          <a:prstGeom prst="wedgeEllipseCallout">
            <a:avLst>
              <a:gd name="adj1" fmla="val -56944"/>
              <a:gd name="adj2" fmla="val 86952"/>
            </a:avLst>
          </a:prstGeom>
          <a:solidFill>
            <a:srgbClr val="00CCFF"/>
          </a:solidFill>
          <a:ln w="25400" cap="flat" cmpd="sng" algn="ctr">
            <a:solidFill>
              <a:srgbClr val="00CC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7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48" name="Oval Callout 47"/>
          <p:cNvSpPr/>
          <p:nvPr/>
        </p:nvSpPr>
        <p:spPr bwMode="auto">
          <a:xfrm>
            <a:off x="2547753" y="1653754"/>
            <a:ext cx="3651389" cy="1298448"/>
          </a:xfrm>
          <a:prstGeom prst="wedgeEllipseCallout">
            <a:avLst>
              <a:gd name="adj1" fmla="val 65702"/>
              <a:gd name="adj2" fmla="val 84018"/>
            </a:avLst>
          </a:prstGeom>
          <a:solidFill>
            <a:srgbClr val="00CCFF"/>
          </a:solidFill>
          <a:ln w="25400" cap="flat" cmpd="sng" algn="ctr">
            <a:solidFill>
              <a:srgbClr val="00CC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charset="0"/>
                <a:cs typeface="Arial" charset="0"/>
              </a:rPr>
              <a:t>Predicates to</a:t>
            </a:r>
            <a:b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charset="0"/>
                <a:cs typeface="Arial" charset="0"/>
              </a:rPr>
            </a:b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charset="0"/>
                <a:cs typeface="Arial" charset="0"/>
              </a:rPr>
              <a:t>use in</a:t>
            </a:r>
            <a:r>
              <a:rPr lang="en-US" sz="2200" kern="0" dirty="0" smtClean="0">
                <a:solidFill>
                  <a:srgbClr val="000000"/>
                </a:solidFill>
                <a:latin typeface="Calibri"/>
                <a:ea typeface="ＭＳ Ｐゴシック" charset="0"/>
                <a:cs typeface="Arial" charset="0"/>
              </a:rPr>
              <a:t> </a:t>
            </a:r>
            <a:r>
              <a:rPr kumimoji="0" lang="en-US" sz="22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charset="0"/>
                <a:cs typeface="Arial" charset="0"/>
              </a:rPr>
              <a:t>predicate abstraction</a:t>
            </a:r>
          </a:p>
        </p:txBody>
      </p:sp>
      <p:sp>
        <p:nvSpPr>
          <p:cNvPr id="42" name="Rectangle 28"/>
          <p:cNvSpPr>
            <a:spLocks noChangeArrowheads="1"/>
          </p:cNvSpPr>
          <p:nvPr/>
        </p:nvSpPr>
        <p:spPr bwMode="auto">
          <a:xfrm>
            <a:off x="2097853" y="5780968"/>
            <a:ext cx="1002495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lvl="0" algn="ctr" defTabSz="91440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p </a:t>
            </a:r>
            <a:r>
              <a:rPr lang="en-US" sz="2200" dirty="0">
                <a:latin typeface="msam10"/>
                <a:ea typeface="msam10"/>
                <a:cs typeface="msam10"/>
              </a:rPr>
              <a:t>²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 q</a:t>
            </a:r>
            <a:r>
              <a:rPr kumimoji="0" lang="en-US" sz="22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1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?</a:t>
            </a:r>
          </a:p>
        </p:txBody>
      </p:sp>
      <p:sp>
        <p:nvSpPr>
          <p:cNvPr id="43" name="Rectangle 33"/>
          <p:cNvSpPr>
            <a:spLocks noChangeArrowheads="1"/>
          </p:cNvSpPr>
          <p:nvPr/>
        </p:nvSpPr>
        <p:spPr bwMode="auto">
          <a:xfrm>
            <a:off x="6255456" y="5790492"/>
            <a:ext cx="1002495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lvl="0" algn="ctr" defTabSz="91440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p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 </a:t>
            </a:r>
            <a:r>
              <a:rPr lang="en-US" sz="2200" dirty="0">
                <a:latin typeface="msam10"/>
                <a:ea typeface="msam10"/>
                <a:cs typeface="msam10"/>
              </a:rPr>
              <a:t>²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 q</a:t>
            </a:r>
            <a:r>
              <a:rPr kumimoji="0" lang="en-US" sz="22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2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?</a:t>
            </a:r>
          </a:p>
        </p:txBody>
      </p:sp>
      <p:sp>
        <p:nvSpPr>
          <p:cNvPr id="41" name="Rectangle 18"/>
          <p:cNvSpPr>
            <a:spLocks noChangeArrowheads="1"/>
          </p:cNvSpPr>
          <p:nvPr/>
        </p:nvSpPr>
        <p:spPr bwMode="auto">
          <a:xfrm>
            <a:off x="1517922" y="3582339"/>
            <a:ext cx="2065338" cy="381000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" rIns="9144" anchor="ctr"/>
          <a:lstStyle/>
          <a:p>
            <a:pPr marL="342900" indent="-342900" algn="l">
              <a:lnSpc>
                <a:spcPct val="90000"/>
              </a:lnSpc>
              <a:spcBef>
                <a:spcPts val="800"/>
              </a:spcBef>
            </a:pPr>
            <a:r>
              <a:rPr lang="en-US" dirty="0">
                <a:latin typeface="Calibri"/>
                <a:cs typeface="Courier New" charset="0"/>
              </a:rPr>
              <a:t> </a:t>
            </a:r>
            <a:r>
              <a:rPr lang="en-US" dirty="0" smtClean="0">
                <a:latin typeface="Calibri"/>
                <a:cs typeface="Courier New" charset="0"/>
              </a:rPr>
              <a:t>  0     1      0      0     0</a:t>
            </a:r>
            <a:endParaRPr lang="en-US" baseline="30000" dirty="0">
              <a:latin typeface="Calibri"/>
              <a:cs typeface="Courier New" charset="0"/>
            </a:endParaRPr>
          </a:p>
        </p:txBody>
      </p:sp>
      <p:sp>
        <p:nvSpPr>
          <p:cNvPr id="44" name="Line 19"/>
          <p:cNvSpPr>
            <a:spLocks noChangeShapeType="1"/>
          </p:cNvSpPr>
          <p:nvPr/>
        </p:nvSpPr>
        <p:spPr bwMode="auto">
          <a:xfrm>
            <a:off x="1921147" y="3582339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49" name="Line 20"/>
          <p:cNvSpPr>
            <a:spLocks noChangeShapeType="1"/>
          </p:cNvSpPr>
          <p:nvPr/>
        </p:nvSpPr>
        <p:spPr bwMode="auto">
          <a:xfrm>
            <a:off x="2346597" y="3582339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50" name="Line 21"/>
          <p:cNvSpPr>
            <a:spLocks noChangeShapeType="1"/>
          </p:cNvSpPr>
          <p:nvPr/>
        </p:nvSpPr>
        <p:spPr bwMode="auto">
          <a:xfrm>
            <a:off x="2748236" y="3582339"/>
            <a:ext cx="1587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51" name="Line 22"/>
          <p:cNvSpPr>
            <a:spLocks noChangeShapeType="1"/>
          </p:cNvSpPr>
          <p:nvPr/>
        </p:nvSpPr>
        <p:spPr bwMode="auto">
          <a:xfrm>
            <a:off x="3151461" y="3582339"/>
            <a:ext cx="1587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52" name="Rectangle 23"/>
          <p:cNvSpPr>
            <a:spLocks noChangeArrowheads="1"/>
          </p:cNvSpPr>
          <p:nvPr/>
        </p:nvSpPr>
        <p:spPr bwMode="auto">
          <a:xfrm>
            <a:off x="5610005" y="3557102"/>
            <a:ext cx="2090737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4" rIns="9144" anchor="ctr"/>
          <a:lstStyle/>
          <a:p>
            <a:pPr marL="342900" indent="-342900" algn="l">
              <a:lnSpc>
                <a:spcPct val="90000"/>
              </a:lnSpc>
              <a:spcBef>
                <a:spcPts val="800"/>
              </a:spcBef>
            </a:pPr>
            <a:r>
              <a:rPr lang="en-US" dirty="0">
                <a:latin typeface="Calibri"/>
                <a:cs typeface="Courier New" charset="0"/>
              </a:rPr>
              <a:t> </a:t>
            </a:r>
            <a:r>
              <a:rPr lang="en-US" dirty="0" smtClean="0">
                <a:latin typeface="Calibri"/>
                <a:cs typeface="Courier New" charset="0"/>
              </a:rPr>
              <a:t>  1      0     0      0      1</a:t>
            </a:r>
            <a:endParaRPr lang="en-US" baseline="30000" dirty="0">
              <a:latin typeface="Calibri"/>
              <a:cs typeface="Courier New" charset="0"/>
            </a:endParaRPr>
          </a:p>
        </p:txBody>
      </p:sp>
      <p:sp>
        <p:nvSpPr>
          <p:cNvPr id="53" name="Line 24"/>
          <p:cNvSpPr>
            <a:spLocks noChangeShapeType="1"/>
          </p:cNvSpPr>
          <p:nvPr/>
        </p:nvSpPr>
        <p:spPr bwMode="auto">
          <a:xfrm>
            <a:off x="6024341" y="3557102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54" name="Line 25"/>
          <p:cNvSpPr>
            <a:spLocks noChangeShapeType="1"/>
          </p:cNvSpPr>
          <p:nvPr/>
        </p:nvSpPr>
        <p:spPr bwMode="auto">
          <a:xfrm>
            <a:off x="6438680" y="3557102"/>
            <a:ext cx="1587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55" name="Line 26"/>
          <p:cNvSpPr>
            <a:spLocks noChangeShapeType="1"/>
          </p:cNvSpPr>
          <p:nvPr/>
        </p:nvSpPr>
        <p:spPr bwMode="auto">
          <a:xfrm>
            <a:off x="6862541" y="3557102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56" name="Line 27"/>
          <p:cNvSpPr>
            <a:spLocks noChangeShapeType="1"/>
          </p:cNvSpPr>
          <p:nvPr/>
        </p:nvSpPr>
        <p:spPr bwMode="auto">
          <a:xfrm>
            <a:off x="7276880" y="3557102"/>
            <a:ext cx="1587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Dagstuhl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52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2: Shape Analysis (TVLA)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7</a:t>
            </a:fld>
            <a:endParaRPr lang="en-US"/>
          </a:p>
        </p:txBody>
      </p:sp>
      <p:sp>
        <p:nvSpPr>
          <p:cNvPr id="42" name="Oval Callout 41"/>
          <p:cNvSpPr/>
          <p:nvPr/>
        </p:nvSpPr>
        <p:spPr bwMode="auto">
          <a:xfrm>
            <a:off x="2667744" y="1653754"/>
            <a:ext cx="3429000" cy="1298448"/>
          </a:xfrm>
          <a:prstGeom prst="wedgeEllipseCallout">
            <a:avLst>
              <a:gd name="adj1" fmla="val -56944"/>
              <a:gd name="adj2" fmla="val 86952"/>
            </a:avLst>
          </a:prstGeom>
          <a:solidFill>
            <a:srgbClr val="00CCFF"/>
          </a:solidFill>
          <a:ln w="25400" cap="flat" cmpd="sng" algn="ctr">
            <a:solidFill>
              <a:srgbClr val="00CC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7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43" name="Oval Callout 42"/>
          <p:cNvSpPr/>
          <p:nvPr/>
        </p:nvSpPr>
        <p:spPr bwMode="auto">
          <a:xfrm>
            <a:off x="2547753" y="1653754"/>
            <a:ext cx="3651389" cy="1298448"/>
          </a:xfrm>
          <a:prstGeom prst="wedgeEllipseCallout">
            <a:avLst>
              <a:gd name="adj1" fmla="val 65702"/>
              <a:gd name="adj2" fmla="val 84018"/>
            </a:avLst>
          </a:prstGeom>
          <a:solidFill>
            <a:srgbClr val="00CCFF"/>
          </a:solidFill>
          <a:ln w="25400" cap="flat" cmpd="sng" algn="ctr">
            <a:solidFill>
              <a:srgbClr val="00CC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charset="0"/>
                <a:cs typeface="Arial" charset="0"/>
              </a:rPr>
              <a:t>Predicates to</a:t>
            </a:r>
            <a:b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charset="0"/>
                <a:cs typeface="Arial" charset="0"/>
              </a:rPr>
            </a:b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charset="0"/>
                <a:cs typeface="Arial" charset="0"/>
              </a:rPr>
              <a:t>use as</a:t>
            </a:r>
            <a:r>
              <a:rPr lang="en-US" sz="2200" kern="0" dirty="0">
                <a:solidFill>
                  <a:srgbClr val="000000"/>
                </a:solidFill>
                <a:latin typeface="Calibri"/>
                <a:ea typeface="ＭＳ Ｐゴシック" charset="0"/>
                <a:cs typeface="Arial" charset="0"/>
              </a:rPr>
              <a:t> </a:t>
            </a:r>
            <a:r>
              <a:rPr kumimoji="0" lang="en-US" sz="22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charset="0"/>
                <a:cs typeface="Arial" charset="0"/>
              </a:rPr>
              <a:t>abstraction predicates</a:t>
            </a:r>
          </a:p>
        </p:txBody>
      </p:sp>
      <p:sp>
        <p:nvSpPr>
          <p:cNvPr id="32" name="Right Arrow 31"/>
          <p:cNvSpPr/>
          <p:nvPr/>
        </p:nvSpPr>
        <p:spPr bwMode="auto">
          <a:xfrm rot="5400000">
            <a:off x="2289193" y="3997850"/>
            <a:ext cx="457200" cy="292608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33" name="Right Arrow 32"/>
          <p:cNvSpPr/>
          <p:nvPr/>
        </p:nvSpPr>
        <p:spPr bwMode="auto">
          <a:xfrm rot="5400000">
            <a:off x="6424645" y="3986901"/>
            <a:ext cx="457200" cy="292608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46" name="AutoShape 6"/>
          <p:cNvSpPr>
            <a:spLocks noChangeArrowheads="1"/>
          </p:cNvSpPr>
          <p:nvPr/>
        </p:nvSpPr>
        <p:spPr bwMode="auto">
          <a:xfrm>
            <a:off x="5321466" y="4388379"/>
            <a:ext cx="2648402" cy="1005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800">
            <a:solidFill>
              <a:srgbClr val="800000">
                <a:alpha val="80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91440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 kern="0" dirty="0">
                <a:solidFill>
                  <a:sysClr val="windowText" lastClr="000000"/>
                </a:solidFill>
                <a:latin typeface="Calibri"/>
              </a:rPr>
              <a:t>abstraction </a:t>
            </a:r>
            <a:r>
              <a:rPr lang="en-US" sz="2200" kern="0" dirty="0" smtClean="0">
                <a:solidFill>
                  <a:sysClr val="windowText" lastClr="000000"/>
                </a:solidFill>
                <a:latin typeface="Calibri"/>
              </a:rPr>
              <a:t>a</a:t>
            </a:r>
            <a:r>
              <a:rPr lang="en-US" sz="2200" kern="0" baseline="-10000" dirty="0" smtClean="0">
                <a:solidFill>
                  <a:sysClr val="windowText" lastClr="000000"/>
                </a:solidFill>
                <a:latin typeface="Calibri"/>
              </a:rPr>
              <a:t>2</a:t>
            </a:r>
            <a:endParaRPr lang="en-US" sz="2200" kern="0" baseline="-1000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47" name="AutoShape 8"/>
          <p:cNvSpPr>
            <a:spLocks noChangeArrowheads="1"/>
          </p:cNvSpPr>
          <p:nvPr/>
        </p:nvSpPr>
        <p:spPr bwMode="auto">
          <a:xfrm>
            <a:off x="1182347" y="4399492"/>
            <a:ext cx="2648069" cy="1005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800">
            <a:solidFill>
              <a:srgbClr val="800000">
                <a:alpha val="80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91440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 kern="0" dirty="0">
                <a:solidFill>
                  <a:sysClr val="windowText" lastClr="000000"/>
                </a:solidFill>
                <a:latin typeface="Calibri"/>
              </a:rPr>
              <a:t>abstraction </a:t>
            </a:r>
            <a:r>
              <a:rPr lang="en-US" sz="2200" kern="0" dirty="0" smtClean="0">
                <a:solidFill>
                  <a:sysClr val="windowText" lastClr="000000"/>
                </a:solidFill>
                <a:latin typeface="Calibri"/>
              </a:rPr>
              <a:t>a</a:t>
            </a:r>
            <a:r>
              <a:rPr lang="en-US" sz="2200" kern="0" baseline="-10000" dirty="0" smtClean="0">
                <a:solidFill>
                  <a:sysClr val="windowText" lastClr="000000"/>
                </a:solidFill>
                <a:latin typeface="Calibri"/>
              </a:rPr>
              <a:t>1</a:t>
            </a:r>
            <a:endParaRPr lang="en-US" sz="2200" kern="0" baseline="-1000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48" name="Right Arrow 47"/>
          <p:cNvSpPr/>
          <p:nvPr/>
        </p:nvSpPr>
        <p:spPr bwMode="auto">
          <a:xfrm>
            <a:off x="4789652" y="4752975"/>
            <a:ext cx="510032" cy="292100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49" name="Right Arrow 48"/>
          <p:cNvSpPr/>
          <p:nvPr/>
        </p:nvSpPr>
        <p:spPr bwMode="auto">
          <a:xfrm rot="10800000">
            <a:off x="3852476" y="4752975"/>
            <a:ext cx="510032" cy="292100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50" name="AutoShape 4"/>
          <p:cNvSpPr>
            <a:spLocks noChangeArrowheads="1"/>
          </p:cNvSpPr>
          <p:nvPr/>
        </p:nvSpPr>
        <p:spPr bwMode="auto">
          <a:xfrm>
            <a:off x="221554" y="4609100"/>
            <a:ext cx="473889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200" dirty="0" smtClean="0">
                <a:latin typeface="Calibri"/>
              </a:rPr>
              <a:t>q</a:t>
            </a:r>
            <a:r>
              <a:rPr lang="en-US" sz="2200" baseline="-25000" dirty="0" smtClean="0">
                <a:latin typeface="Calibri"/>
              </a:rPr>
              <a:t>1</a:t>
            </a:r>
            <a:endParaRPr lang="en-US" sz="2200" baseline="-25000" dirty="0">
              <a:latin typeface="Calibri"/>
            </a:endParaRPr>
          </a:p>
        </p:txBody>
      </p:sp>
      <p:sp>
        <p:nvSpPr>
          <p:cNvPr id="51" name="Right Arrow 50"/>
          <p:cNvSpPr/>
          <p:nvPr/>
        </p:nvSpPr>
        <p:spPr bwMode="auto">
          <a:xfrm>
            <a:off x="686766" y="4752597"/>
            <a:ext cx="484632" cy="301752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53" name="AutoShape 15"/>
          <p:cNvSpPr>
            <a:spLocks noChangeArrowheads="1"/>
          </p:cNvSpPr>
          <p:nvPr/>
        </p:nvSpPr>
        <p:spPr bwMode="auto">
          <a:xfrm>
            <a:off x="4313345" y="4612100"/>
            <a:ext cx="533400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p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4" name="AutoShape 4"/>
          <p:cNvSpPr>
            <a:spLocks noChangeArrowheads="1"/>
          </p:cNvSpPr>
          <p:nvPr/>
        </p:nvSpPr>
        <p:spPr bwMode="auto">
          <a:xfrm>
            <a:off x="8494234" y="4602903"/>
            <a:ext cx="473889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200" dirty="0" smtClean="0">
                <a:latin typeface="Calibri"/>
              </a:rPr>
              <a:t>q</a:t>
            </a:r>
            <a:r>
              <a:rPr lang="en-US" sz="2200" baseline="-25000" dirty="0" smtClean="0">
                <a:latin typeface="Calibri"/>
              </a:rPr>
              <a:t>2</a:t>
            </a:r>
            <a:endParaRPr lang="en-US" sz="2200" baseline="-25000" dirty="0">
              <a:latin typeface="Calibri"/>
            </a:endParaRPr>
          </a:p>
        </p:txBody>
      </p:sp>
      <p:sp>
        <p:nvSpPr>
          <p:cNvPr id="59" name="Right Arrow 58"/>
          <p:cNvSpPr/>
          <p:nvPr/>
        </p:nvSpPr>
        <p:spPr bwMode="auto">
          <a:xfrm rot="10800000">
            <a:off x="7987704" y="4752597"/>
            <a:ext cx="484632" cy="301752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62" name="Right Arrow 61"/>
          <p:cNvSpPr/>
          <p:nvPr/>
        </p:nvSpPr>
        <p:spPr bwMode="auto">
          <a:xfrm rot="5400000">
            <a:off x="2266849" y="5511451"/>
            <a:ext cx="457200" cy="292608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63" name="Right Arrow 62"/>
          <p:cNvSpPr/>
          <p:nvPr/>
        </p:nvSpPr>
        <p:spPr bwMode="auto">
          <a:xfrm rot="5400000">
            <a:off x="6427476" y="5500502"/>
            <a:ext cx="457200" cy="292608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52" name="Rectangle 28"/>
          <p:cNvSpPr>
            <a:spLocks noChangeArrowheads="1"/>
          </p:cNvSpPr>
          <p:nvPr/>
        </p:nvSpPr>
        <p:spPr bwMode="auto">
          <a:xfrm>
            <a:off x="2097853" y="5780968"/>
            <a:ext cx="1002495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lvl="0" algn="ctr" defTabSz="91440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p </a:t>
            </a:r>
            <a:r>
              <a:rPr lang="en-US" sz="2200" dirty="0">
                <a:latin typeface="msam10"/>
                <a:ea typeface="msam10"/>
                <a:cs typeface="msam10"/>
              </a:rPr>
              <a:t>²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 q</a:t>
            </a:r>
            <a:r>
              <a:rPr kumimoji="0" lang="en-US" sz="22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1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?</a:t>
            </a:r>
          </a:p>
        </p:txBody>
      </p:sp>
      <p:sp>
        <p:nvSpPr>
          <p:cNvPr id="55" name="Rectangle 33"/>
          <p:cNvSpPr>
            <a:spLocks noChangeArrowheads="1"/>
          </p:cNvSpPr>
          <p:nvPr/>
        </p:nvSpPr>
        <p:spPr bwMode="auto">
          <a:xfrm>
            <a:off x="6255456" y="5790492"/>
            <a:ext cx="1002495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lvl="0" algn="ctr" defTabSz="91440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p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 </a:t>
            </a:r>
            <a:r>
              <a:rPr lang="en-US" sz="2200" dirty="0">
                <a:latin typeface="msam10"/>
                <a:ea typeface="msam10"/>
                <a:cs typeface="msam10"/>
              </a:rPr>
              <a:t>²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 q</a:t>
            </a:r>
            <a:r>
              <a:rPr kumimoji="0" lang="en-US" sz="22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2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?</a:t>
            </a:r>
          </a:p>
        </p:txBody>
      </p:sp>
      <p:sp>
        <p:nvSpPr>
          <p:cNvPr id="69" name="Rectangle 18"/>
          <p:cNvSpPr>
            <a:spLocks noChangeArrowheads="1"/>
          </p:cNvSpPr>
          <p:nvPr/>
        </p:nvSpPr>
        <p:spPr bwMode="auto">
          <a:xfrm>
            <a:off x="1517922" y="3582339"/>
            <a:ext cx="2065338" cy="381000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" rIns="9144" anchor="ctr"/>
          <a:lstStyle/>
          <a:p>
            <a:pPr marL="342900" indent="-342900" algn="l">
              <a:lnSpc>
                <a:spcPct val="90000"/>
              </a:lnSpc>
              <a:spcBef>
                <a:spcPts val="800"/>
              </a:spcBef>
            </a:pPr>
            <a:r>
              <a:rPr lang="en-US" dirty="0">
                <a:latin typeface="Calibri"/>
                <a:cs typeface="Courier New" charset="0"/>
              </a:rPr>
              <a:t> </a:t>
            </a:r>
            <a:r>
              <a:rPr lang="en-US" dirty="0" smtClean="0">
                <a:latin typeface="Calibri"/>
                <a:cs typeface="Courier New" charset="0"/>
              </a:rPr>
              <a:t>  0     1      0      0     0</a:t>
            </a:r>
            <a:endParaRPr lang="en-US" baseline="30000" dirty="0">
              <a:latin typeface="Calibri"/>
              <a:cs typeface="Courier New" charset="0"/>
            </a:endParaRPr>
          </a:p>
        </p:txBody>
      </p:sp>
      <p:sp>
        <p:nvSpPr>
          <p:cNvPr id="70" name="Line 19"/>
          <p:cNvSpPr>
            <a:spLocks noChangeShapeType="1"/>
          </p:cNvSpPr>
          <p:nvPr/>
        </p:nvSpPr>
        <p:spPr bwMode="auto">
          <a:xfrm>
            <a:off x="1921147" y="3582339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71" name="Line 20"/>
          <p:cNvSpPr>
            <a:spLocks noChangeShapeType="1"/>
          </p:cNvSpPr>
          <p:nvPr/>
        </p:nvSpPr>
        <p:spPr bwMode="auto">
          <a:xfrm>
            <a:off x="2346597" y="3582339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72" name="Line 21"/>
          <p:cNvSpPr>
            <a:spLocks noChangeShapeType="1"/>
          </p:cNvSpPr>
          <p:nvPr/>
        </p:nvSpPr>
        <p:spPr bwMode="auto">
          <a:xfrm>
            <a:off x="2748236" y="3582339"/>
            <a:ext cx="1587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73" name="Line 22"/>
          <p:cNvSpPr>
            <a:spLocks noChangeShapeType="1"/>
          </p:cNvSpPr>
          <p:nvPr/>
        </p:nvSpPr>
        <p:spPr bwMode="auto">
          <a:xfrm>
            <a:off x="3151461" y="3582339"/>
            <a:ext cx="1587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74" name="Rectangle 23"/>
          <p:cNvSpPr>
            <a:spLocks noChangeArrowheads="1"/>
          </p:cNvSpPr>
          <p:nvPr/>
        </p:nvSpPr>
        <p:spPr bwMode="auto">
          <a:xfrm>
            <a:off x="5610005" y="3557102"/>
            <a:ext cx="2090737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4" rIns="9144" anchor="ctr"/>
          <a:lstStyle/>
          <a:p>
            <a:pPr marL="342900" indent="-342900" algn="l">
              <a:lnSpc>
                <a:spcPct val="90000"/>
              </a:lnSpc>
              <a:spcBef>
                <a:spcPts val="800"/>
              </a:spcBef>
            </a:pPr>
            <a:r>
              <a:rPr lang="en-US" dirty="0">
                <a:latin typeface="Calibri"/>
                <a:cs typeface="Courier New" charset="0"/>
              </a:rPr>
              <a:t> </a:t>
            </a:r>
            <a:r>
              <a:rPr lang="en-US" dirty="0" smtClean="0">
                <a:latin typeface="Calibri"/>
                <a:cs typeface="Courier New" charset="0"/>
              </a:rPr>
              <a:t>  1      0     0      0      1</a:t>
            </a:r>
            <a:endParaRPr lang="en-US" baseline="30000" dirty="0">
              <a:latin typeface="Calibri"/>
              <a:cs typeface="Courier New" charset="0"/>
            </a:endParaRPr>
          </a:p>
        </p:txBody>
      </p:sp>
      <p:sp>
        <p:nvSpPr>
          <p:cNvPr id="75" name="Line 24"/>
          <p:cNvSpPr>
            <a:spLocks noChangeShapeType="1"/>
          </p:cNvSpPr>
          <p:nvPr/>
        </p:nvSpPr>
        <p:spPr bwMode="auto">
          <a:xfrm>
            <a:off x="6024341" y="3557102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76" name="Line 25"/>
          <p:cNvSpPr>
            <a:spLocks noChangeShapeType="1"/>
          </p:cNvSpPr>
          <p:nvPr/>
        </p:nvSpPr>
        <p:spPr bwMode="auto">
          <a:xfrm>
            <a:off x="6438680" y="3557102"/>
            <a:ext cx="1587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77" name="Line 26"/>
          <p:cNvSpPr>
            <a:spLocks noChangeShapeType="1"/>
          </p:cNvSpPr>
          <p:nvPr/>
        </p:nvSpPr>
        <p:spPr bwMode="auto">
          <a:xfrm>
            <a:off x="6862541" y="3557102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78" name="Line 27"/>
          <p:cNvSpPr>
            <a:spLocks noChangeShapeType="1"/>
          </p:cNvSpPr>
          <p:nvPr/>
        </p:nvSpPr>
        <p:spPr bwMode="auto">
          <a:xfrm>
            <a:off x="7276880" y="3557102"/>
            <a:ext cx="1587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Dagstuhl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31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3: Cloning-based Pointer Analysis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8</a:t>
            </a:fld>
            <a:endParaRPr lang="en-US"/>
          </a:p>
        </p:txBody>
      </p:sp>
      <p:sp>
        <p:nvSpPr>
          <p:cNvPr id="32" name="Right Arrow 31"/>
          <p:cNvSpPr/>
          <p:nvPr/>
        </p:nvSpPr>
        <p:spPr bwMode="auto">
          <a:xfrm rot="5400000">
            <a:off x="2289193" y="3997850"/>
            <a:ext cx="457200" cy="292608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33" name="Right Arrow 32"/>
          <p:cNvSpPr/>
          <p:nvPr/>
        </p:nvSpPr>
        <p:spPr bwMode="auto">
          <a:xfrm rot="5400000">
            <a:off x="6424645" y="3986901"/>
            <a:ext cx="457200" cy="292608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46" name="AutoShape 6"/>
          <p:cNvSpPr>
            <a:spLocks noChangeArrowheads="1"/>
          </p:cNvSpPr>
          <p:nvPr/>
        </p:nvSpPr>
        <p:spPr bwMode="auto">
          <a:xfrm>
            <a:off x="5321466" y="4388379"/>
            <a:ext cx="2648402" cy="1005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800">
            <a:solidFill>
              <a:srgbClr val="800000">
                <a:alpha val="80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91440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 kern="0" dirty="0">
                <a:solidFill>
                  <a:sysClr val="windowText" lastClr="000000"/>
                </a:solidFill>
                <a:latin typeface="Calibri"/>
              </a:rPr>
              <a:t>abstraction </a:t>
            </a:r>
            <a:r>
              <a:rPr lang="en-US" sz="2200" kern="0" dirty="0" smtClean="0">
                <a:solidFill>
                  <a:sysClr val="windowText" lastClr="000000"/>
                </a:solidFill>
                <a:latin typeface="Calibri"/>
              </a:rPr>
              <a:t>a</a:t>
            </a:r>
            <a:r>
              <a:rPr lang="en-US" sz="2200" kern="0" baseline="-10000" dirty="0" smtClean="0">
                <a:solidFill>
                  <a:sysClr val="windowText" lastClr="000000"/>
                </a:solidFill>
                <a:latin typeface="Calibri"/>
              </a:rPr>
              <a:t>2</a:t>
            </a:r>
            <a:endParaRPr lang="en-US" sz="2200" kern="0" baseline="-1000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47" name="AutoShape 8"/>
          <p:cNvSpPr>
            <a:spLocks noChangeArrowheads="1"/>
          </p:cNvSpPr>
          <p:nvPr/>
        </p:nvSpPr>
        <p:spPr bwMode="auto">
          <a:xfrm>
            <a:off x="1182347" y="4399492"/>
            <a:ext cx="2648069" cy="1005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800">
            <a:solidFill>
              <a:srgbClr val="800000">
                <a:alpha val="80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91440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 kern="0" dirty="0">
                <a:solidFill>
                  <a:sysClr val="windowText" lastClr="000000"/>
                </a:solidFill>
                <a:latin typeface="Calibri"/>
              </a:rPr>
              <a:t>abstraction </a:t>
            </a:r>
            <a:r>
              <a:rPr lang="en-US" sz="2200" kern="0" dirty="0" smtClean="0">
                <a:solidFill>
                  <a:sysClr val="windowText" lastClr="000000"/>
                </a:solidFill>
                <a:latin typeface="Calibri"/>
              </a:rPr>
              <a:t>a</a:t>
            </a:r>
            <a:r>
              <a:rPr lang="en-US" sz="2200" kern="0" baseline="-10000" dirty="0" smtClean="0">
                <a:solidFill>
                  <a:sysClr val="windowText" lastClr="000000"/>
                </a:solidFill>
                <a:latin typeface="Calibri"/>
              </a:rPr>
              <a:t>1</a:t>
            </a:r>
            <a:endParaRPr lang="en-US" sz="2200" kern="0" baseline="-1000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48" name="Right Arrow 47"/>
          <p:cNvSpPr/>
          <p:nvPr/>
        </p:nvSpPr>
        <p:spPr bwMode="auto">
          <a:xfrm>
            <a:off x="4789652" y="4752975"/>
            <a:ext cx="510032" cy="292100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49" name="Right Arrow 48"/>
          <p:cNvSpPr/>
          <p:nvPr/>
        </p:nvSpPr>
        <p:spPr bwMode="auto">
          <a:xfrm rot="10800000">
            <a:off x="3852476" y="4752975"/>
            <a:ext cx="510032" cy="292100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50" name="AutoShape 4"/>
          <p:cNvSpPr>
            <a:spLocks noChangeArrowheads="1"/>
          </p:cNvSpPr>
          <p:nvPr/>
        </p:nvSpPr>
        <p:spPr bwMode="auto">
          <a:xfrm>
            <a:off x="221554" y="4609100"/>
            <a:ext cx="473889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200" dirty="0" smtClean="0">
                <a:latin typeface="Calibri"/>
              </a:rPr>
              <a:t>q</a:t>
            </a:r>
            <a:r>
              <a:rPr lang="en-US" sz="2200" baseline="-25000" dirty="0" smtClean="0">
                <a:latin typeface="Calibri"/>
              </a:rPr>
              <a:t>1</a:t>
            </a:r>
            <a:endParaRPr lang="en-US" sz="2200" baseline="-25000" dirty="0">
              <a:latin typeface="Calibri"/>
            </a:endParaRPr>
          </a:p>
        </p:txBody>
      </p:sp>
      <p:sp>
        <p:nvSpPr>
          <p:cNvPr id="51" name="Right Arrow 50"/>
          <p:cNvSpPr/>
          <p:nvPr/>
        </p:nvSpPr>
        <p:spPr bwMode="auto">
          <a:xfrm>
            <a:off x="686766" y="4752597"/>
            <a:ext cx="484632" cy="301752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52" name="AutoShape 15"/>
          <p:cNvSpPr>
            <a:spLocks noChangeArrowheads="1"/>
          </p:cNvSpPr>
          <p:nvPr/>
        </p:nvSpPr>
        <p:spPr bwMode="auto">
          <a:xfrm>
            <a:off x="4313345" y="4612100"/>
            <a:ext cx="533400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p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3" name="AutoShape 4"/>
          <p:cNvSpPr>
            <a:spLocks noChangeArrowheads="1"/>
          </p:cNvSpPr>
          <p:nvPr/>
        </p:nvSpPr>
        <p:spPr bwMode="auto">
          <a:xfrm>
            <a:off x="8494234" y="4602903"/>
            <a:ext cx="473889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200" dirty="0" smtClean="0">
                <a:latin typeface="Calibri"/>
              </a:rPr>
              <a:t>q</a:t>
            </a:r>
            <a:r>
              <a:rPr lang="en-US" sz="2200" baseline="-25000" dirty="0" smtClean="0">
                <a:latin typeface="Calibri"/>
              </a:rPr>
              <a:t>2</a:t>
            </a:r>
            <a:endParaRPr lang="en-US" sz="2200" baseline="-25000" dirty="0">
              <a:latin typeface="Calibri"/>
            </a:endParaRPr>
          </a:p>
        </p:txBody>
      </p:sp>
      <p:sp>
        <p:nvSpPr>
          <p:cNvPr id="54" name="Right Arrow 53"/>
          <p:cNvSpPr/>
          <p:nvPr/>
        </p:nvSpPr>
        <p:spPr bwMode="auto">
          <a:xfrm rot="10800000">
            <a:off x="7987704" y="4752597"/>
            <a:ext cx="484632" cy="301752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57" name="Right Arrow 56"/>
          <p:cNvSpPr/>
          <p:nvPr/>
        </p:nvSpPr>
        <p:spPr bwMode="auto">
          <a:xfrm rot="5400000">
            <a:off x="2266849" y="5511451"/>
            <a:ext cx="457200" cy="292608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58" name="Right Arrow 57"/>
          <p:cNvSpPr/>
          <p:nvPr/>
        </p:nvSpPr>
        <p:spPr bwMode="auto">
          <a:xfrm rot="5400000">
            <a:off x="6427476" y="5500502"/>
            <a:ext cx="457200" cy="292608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59" name="Oval Callout 58"/>
          <p:cNvSpPr/>
          <p:nvPr/>
        </p:nvSpPr>
        <p:spPr bwMode="auto">
          <a:xfrm>
            <a:off x="2667744" y="1653754"/>
            <a:ext cx="3429000" cy="1298448"/>
          </a:xfrm>
          <a:prstGeom prst="wedgeEllipseCallout">
            <a:avLst>
              <a:gd name="adj1" fmla="val -56944"/>
              <a:gd name="adj2" fmla="val 86952"/>
            </a:avLst>
          </a:prstGeom>
          <a:solidFill>
            <a:srgbClr val="00CCFF"/>
          </a:solidFill>
          <a:ln w="25400" cap="flat" cmpd="sng" algn="ctr">
            <a:solidFill>
              <a:srgbClr val="00CC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7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60" name="Oval Callout 59"/>
          <p:cNvSpPr/>
          <p:nvPr/>
        </p:nvSpPr>
        <p:spPr bwMode="auto">
          <a:xfrm>
            <a:off x="2547753" y="1653754"/>
            <a:ext cx="3651389" cy="1298448"/>
          </a:xfrm>
          <a:prstGeom prst="wedgeEllipseCallout">
            <a:avLst>
              <a:gd name="adj1" fmla="val 65702"/>
              <a:gd name="adj2" fmla="val 84018"/>
            </a:avLst>
          </a:prstGeom>
          <a:solidFill>
            <a:srgbClr val="00CCFF"/>
          </a:solidFill>
          <a:ln w="25400" cap="flat" cmpd="sng" algn="ctr">
            <a:solidFill>
              <a:srgbClr val="00CC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charset="0"/>
                <a:cs typeface="Arial" charset="0"/>
              </a:rPr>
              <a:t>K value to use for each call</a:t>
            </a:r>
            <a:r>
              <a:rPr lang="en-US" sz="2200" kern="0" dirty="0">
                <a:solidFill>
                  <a:srgbClr val="000000"/>
                </a:solidFill>
                <a:latin typeface="Calibri"/>
                <a:ea typeface="ＭＳ Ｐゴシック" charset="0"/>
                <a:cs typeface="Arial" charset="0"/>
              </a:rPr>
              <a:t> </a:t>
            </a:r>
            <a:r>
              <a:rPr lang="en-US" sz="2200" kern="0" dirty="0" smtClean="0">
                <a:solidFill>
                  <a:srgbClr val="000000"/>
                </a:solidFill>
                <a:latin typeface="Calibri"/>
                <a:ea typeface="ＭＳ Ｐゴシック" charset="0"/>
                <a:cs typeface="Arial" charset="0"/>
              </a:rPr>
              <a:t>and each 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charset="0"/>
                <a:cs typeface="Arial" charset="0"/>
              </a:rPr>
              <a:t>allocation site</a:t>
            </a:r>
            <a:endParaRPr kumimoji="0" lang="en-US" sz="2200" b="0" i="1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42" name="Rectangle 28"/>
          <p:cNvSpPr>
            <a:spLocks noChangeArrowheads="1"/>
          </p:cNvSpPr>
          <p:nvPr/>
        </p:nvSpPr>
        <p:spPr bwMode="auto">
          <a:xfrm>
            <a:off x="2097853" y="5780968"/>
            <a:ext cx="1002495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lvl="0" algn="ctr" defTabSz="91440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p </a:t>
            </a:r>
            <a:r>
              <a:rPr lang="en-US" sz="2200" dirty="0">
                <a:latin typeface="msam10"/>
                <a:ea typeface="msam10"/>
                <a:cs typeface="msam10"/>
              </a:rPr>
              <a:t>²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 q</a:t>
            </a:r>
            <a:r>
              <a:rPr kumimoji="0" lang="en-US" sz="22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1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?</a:t>
            </a:r>
          </a:p>
        </p:txBody>
      </p:sp>
      <p:sp>
        <p:nvSpPr>
          <p:cNvPr id="43" name="Rectangle 33"/>
          <p:cNvSpPr>
            <a:spLocks noChangeArrowheads="1"/>
          </p:cNvSpPr>
          <p:nvPr/>
        </p:nvSpPr>
        <p:spPr bwMode="auto">
          <a:xfrm>
            <a:off x="6255456" y="5790492"/>
            <a:ext cx="1002495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lvl="0" algn="ctr" defTabSz="91440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p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 </a:t>
            </a:r>
            <a:r>
              <a:rPr lang="en-US" sz="2200" dirty="0">
                <a:latin typeface="msam10"/>
                <a:ea typeface="msam10"/>
                <a:cs typeface="msam10"/>
              </a:rPr>
              <a:t>²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 q</a:t>
            </a:r>
            <a:r>
              <a:rPr kumimoji="0" lang="en-US" sz="22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2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?</a:t>
            </a:r>
          </a:p>
        </p:txBody>
      </p:sp>
      <p:sp>
        <p:nvSpPr>
          <p:cNvPr id="55" name="Rectangle 18"/>
          <p:cNvSpPr>
            <a:spLocks noChangeArrowheads="1"/>
          </p:cNvSpPr>
          <p:nvPr/>
        </p:nvSpPr>
        <p:spPr bwMode="auto">
          <a:xfrm>
            <a:off x="1517922" y="3582339"/>
            <a:ext cx="2065338" cy="381000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" rIns="9144" anchor="ctr"/>
          <a:lstStyle/>
          <a:p>
            <a:pPr marL="342900" indent="-342900" algn="l">
              <a:lnSpc>
                <a:spcPct val="90000"/>
              </a:lnSpc>
              <a:spcBef>
                <a:spcPts val="800"/>
              </a:spcBef>
            </a:pPr>
            <a:r>
              <a:rPr lang="en-US" dirty="0">
                <a:latin typeface="Calibri"/>
                <a:cs typeface="Courier New" charset="0"/>
              </a:rPr>
              <a:t> </a:t>
            </a:r>
            <a:r>
              <a:rPr lang="en-US" dirty="0" smtClean="0">
                <a:latin typeface="Calibri"/>
                <a:cs typeface="Courier New" charset="0"/>
              </a:rPr>
              <a:t>  0     1      0      0     0</a:t>
            </a:r>
            <a:endParaRPr lang="en-US" baseline="30000" dirty="0">
              <a:latin typeface="Calibri"/>
              <a:cs typeface="Courier New" charset="0"/>
            </a:endParaRPr>
          </a:p>
        </p:txBody>
      </p:sp>
      <p:sp>
        <p:nvSpPr>
          <p:cNvPr id="56" name="Line 19"/>
          <p:cNvSpPr>
            <a:spLocks noChangeShapeType="1"/>
          </p:cNvSpPr>
          <p:nvPr/>
        </p:nvSpPr>
        <p:spPr bwMode="auto">
          <a:xfrm>
            <a:off x="1921147" y="3582339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61" name="Line 20"/>
          <p:cNvSpPr>
            <a:spLocks noChangeShapeType="1"/>
          </p:cNvSpPr>
          <p:nvPr/>
        </p:nvSpPr>
        <p:spPr bwMode="auto">
          <a:xfrm>
            <a:off x="2346597" y="3582339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62" name="Line 21"/>
          <p:cNvSpPr>
            <a:spLocks noChangeShapeType="1"/>
          </p:cNvSpPr>
          <p:nvPr/>
        </p:nvSpPr>
        <p:spPr bwMode="auto">
          <a:xfrm>
            <a:off x="2748236" y="3582339"/>
            <a:ext cx="1587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63" name="Line 22"/>
          <p:cNvSpPr>
            <a:spLocks noChangeShapeType="1"/>
          </p:cNvSpPr>
          <p:nvPr/>
        </p:nvSpPr>
        <p:spPr bwMode="auto">
          <a:xfrm>
            <a:off x="3151461" y="3582339"/>
            <a:ext cx="1587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64" name="Rectangle 23"/>
          <p:cNvSpPr>
            <a:spLocks noChangeArrowheads="1"/>
          </p:cNvSpPr>
          <p:nvPr/>
        </p:nvSpPr>
        <p:spPr bwMode="auto">
          <a:xfrm>
            <a:off x="5610005" y="3557102"/>
            <a:ext cx="2090737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4" rIns="9144" anchor="ctr"/>
          <a:lstStyle/>
          <a:p>
            <a:pPr marL="342900" indent="-342900" algn="l">
              <a:lnSpc>
                <a:spcPct val="90000"/>
              </a:lnSpc>
              <a:spcBef>
                <a:spcPts val="800"/>
              </a:spcBef>
            </a:pPr>
            <a:r>
              <a:rPr lang="en-US" dirty="0">
                <a:latin typeface="Calibri"/>
                <a:cs typeface="Courier New" charset="0"/>
              </a:rPr>
              <a:t> </a:t>
            </a:r>
            <a:r>
              <a:rPr lang="en-US" dirty="0" smtClean="0">
                <a:latin typeface="Calibri"/>
                <a:cs typeface="Courier New" charset="0"/>
              </a:rPr>
              <a:t>  1      0     0      0      1</a:t>
            </a:r>
            <a:endParaRPr lang="en-US" baseline="30000" dirty="0">
              <a:latin typeface="Calibri"/>
              <a:cs typeface="Courier New" charset="0"/>
            </a:endParaRPr>
          </a:p>
        </p:txBody>
      </p:sp>
      <p:sp>
        <p:nvSpPr>
          <p:cNvPr id="65" name="Line 24"/>
          <p:cNvSpPr>
            <a:spLocks noChangeShapeType="1"/>
          </p:cNvSpPr>
          <p:nvPr/>
        </p:nvSpPr>
        <p:spPr bwMode="auto">
          <a:xfrm>
            <a:off x="6024341" y="3557102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66" name="Line 25"/>
          <p:cNvSpPr>
            <a:spLocks noChangeShapeType="1"/>
          </p:cNvSpPr>
          <p:nvPr/>
        </p:nvSpPr>
        <p:spPr bwMode="auto">
          <a:xfrm>
            <a:off x="6438680" y="3557102"/>
            <a:ext cx="1587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67" name="Line 26"/>
          <p:cNvSpPr>
            <a:spLocks noChangeShapeType="1"/>
          </p:cNvSpPr>
          <p:nvPr/>
        </p:nvSpPr>
        <p:spPr bwMode="auto">
          <a:xfrm>
            <a:off x="6862541" y="3557102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68" name="Line 27"/>
          <p:cNvSpPr>
            <a:spLocks noChangeShapeType="1"/>
          </p:cNvSpPr>
          <p:nvPr/>
        </p:nvSpPr>
        <p:spPr bwMode="auto">
          <a:xfrm>
            <a:off x="7276880" y="3557102"/>
            <a:ext cx="1587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Dagstuhl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60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446" y="1145506"/>
            <a:ext cx="8229600" cy="4937443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efficient algorithm </a:t>
            </a:r>
            <a:r>
              <a:rPr lang="en-US" dirty="0" smtClean="0"/>
              <a:t>with:</a:t>
            </a:r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INPUTS:</a:t>
            </a:r>
            <a:endParaRPr lang="en-US" sz="2400" dirty="0"/>
          </a:p>
          <a:p>
            <a:pPr lvl="1"/>
            <a:r>
              <a:rPr lang="en-US" sz="2400" dirty="0"/>
              <a:t>program p and </a:t>
            </a:r>
            <a:r>
              <a:rPr lang="en-US" sz="2400" dirty="0" smtClean="0"/>
              <a:t>query q</a:t>
            </a:r>
            <a:endParaRPr lang="en-US" sz="2400" dirty="0"/>
          </a:p>
          <a:p>
            <a:pPr lvl="1"/>
            <a:r>
              <a:rPr lang="en-US" sz="2400" dirty="0" smtClean="0"/>
              <a:t>abstractions </a:t>
            </a:r>
            <a:r>
              <a:rPr lang="en-US" sz="2400" dirty="0" smtClean="0"/>
              <a:t>A </a:t>
            </a:r>
            <a:r>
              <a:rPr lang="en-US" sz="2400" dirty="0"/>
              <a:t>= </a:t>
            </a:r>
            <a:r>
              <a:rPr lang="en-US" sz="2400" dirty="0" smtClean="0"/>
              <a:t>{ 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…, a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 }</a:t>
            </a:r>
            <a:endParaRPr lang="en-US" sz="2400" dirty="0"/>
          </a:p>
          <a:p>
            <a:pPr lvl="1"/>
            <a:r>
              <a:rPr lang="en-US" sz="2400" dirty="0" err="1"/>
              <a:t>boolean</a:t>
            </a:r>
            <a:r>
              <a:rPr lang="en-US" sz="2400" dirty="0"/>
              <a:t> function S(p</a:t>
            </a:r>
            <a:r>
              <a:rPr lang="en-US" sz="2400" dirty="0" smtClean="0"/>
              <a:t>, q, a)</a:t>
            </a:r>
            <a:endParaRPr lang="en-US" sz="2400" dirty="0"/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2400" dirty="0" smtClean="0"/>
              <a:t>     OUTPUT:</a:t>
            </a:r>
          </a:p>
          <a:p>
            <a:pPr lvl="1"/>
            <a:r>
              <a:rPr lang="en-US" sz="2400" dirty="0" smtClean="0"/>
              <a:t>Impossibility: </a:t>
            </a:r>
            <a:r>
              <a:rPr lang="en-US" sz="2400" dirty="0" smtClean="0">
                <a:latin typeface="msbm10"/>
                <a:ea typeface="msbm10"/>
                <a:cs typeface="msbm10"/>
              </a:rPr>
              <a:t>@</a:t>
            </a:r>
            <a:r>
              <a:rPr lang="en-US" sz="2400" dirty="0" smtClean="0"/>
              <a:t> </a:t>
            </a:r>
            <a:r>
              <a:rPr lang="en-US" sz="2400" dirty="0"/>
              <a:t>a </a:t>
            </a:r>
            <a:r>
              <a:rPr lang="en-US" sz="2400" dirty="0">
                <a:latin typeface="cmsy10"/>
                <a:ea typeface="cmsy10"/>
                <a:cs typeface="cmsy10"/>
              </a:rPr>
              <a:t>2</a:t>
            </a:r>
            <a:r>
              <a:rPr lang="en-US" sz="2400" dirty="0"/>
              <a:t> A: S(p</a:t>
            </a:r>
            <a:r>
              <a:rPr lang="en-US" sz="2400" dirty="0" smtClean="0"/>
              <a:t>, q, a</a:t>
            </a:r>
            <a:r>
              <a:rPr lang="en-US" sz="2400" dirty="0"/>
              <a:t>) = </a:t>
            </a:r>
            <a:r>
              <a:rPr lang="en-US" sz="2400" dirty="0" smtClean="0"/>
              <a:t>true</a:t>
            </a:r>
          </a:p>
          <a:p>
            <a:pPr lvl="1"/>
            <a:r>
              <a:rPr lang="en-US" sz="2400" dirty="0">
                <a:solidFill>
                  <a:prstClr val="black"/>
                </a:solidFill>
              </a:rPr>
              <a:t>Proof: a </a:t>
            </a:r>
            <a:r>
              <a:rPr lang="en-US" sz="2400" dirty="0">
                <a:solidFill>
                  <a:prstClr val="black"/>
                </a:solidFill>
                <a:latin typeface="cmsy10"/>
                <a:ea typeface="cmsy10"/>
                <a:cs typeface="cmsy10"/>
              </a:rPr>
              <a:t>2</a:t>
            </a:r>
            <a:r>
              <a:rPr lang="en-US" sz="2400" dirty="0">
                <a:solidFill>
                  <a:prstClr val="black"/>
                </a:solidFill>
              </a:rPr>
              <a:t> A: S(p, q, a) = </a:t>
            </a:r>
            <a:r>
              <a:rPr lang="en-US" sz="2400" dirty="0" smtClean="0">
                <a:solidFill>
                  <a:prstClr val="black"/>
                </a:solidFill>
              </a:rPr>
              <a:t>true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prstClr val="black"/>
                </a:solidFill>
              </a:rPr>
              <a:t>	</a:t>
            </a:r>
            <a:r>
              <a:rPr lang="en-US" sz="2400" dirty="0">
                <a:solidFill>
                  <a:srgbClr val="0000FF"/>
                </a:solidFill>
              </a:rPr>
              <a:t>                     </a:t>
            </a:r>
            <a:r>
              <a:rPr lang="en-US" sz="2400" dirty="0">
                <a:solidFill>
                  <a:srgbClr val="0000FF"/>
                </a:solidFill>
                <a:latin typeface="cmsy10"/>
                <a:ea typeface="cmsy10"/>
                <a:cs typeface="cmsy10"/>
              </a:rPr>
              <a:t>8</a:t>
            </a:r>
            <a:r>
              <a:rPr lang="en-US" sz="2400" dirty="0">
                <a:solidFill>
                  <a:srgbClr val="0000FF"/>
                </a:solidFill>
              </a:rPr>
              <a:t> a’ </a:t>
            </a:r>
            <a:r>
              <a:rPr lang="en-US" sz="2400" dirty="0">
                <a:solidFill>
                  <a:srgbClr val="0000FF"/>
                </a:solidFill>
                <a:latin typeface="cmsy10"/>
                <a:ea typeface="cmsy10"/>
                <a:cs typeface="cmsy10"/>
              </a:rPr>
              <a:t>2</a:t>
            </a:r>
            <a:r>
              <a:rPr lang="en-US" sz="2400" dirty="0">
                <a:solidFill>
                  <a:srgbClr val="0000FF"/>
                </a:solidFill>
              </a:rPr>
              <a:t> A: (a’ </a:t>
            </a:r>
            <a:r>
              <a:rPr lang="en-US" sz="2400" dirty="0">
                <a:solidFill>
                  <a:srgbClr val="0000FF"/>
                </a:solidFill>
                <a:latin typeface="cmsy10"/>
                <a:ea typeface="cmsy10"/>
                <a:cs typeface="cmsy10"/>
              </a:rPr>
              <a:t>·</a:t>
            </a:r>
            <a:r>
              <a:rPr lang="en-US" sz="2400" dirty="0">
                <a:solidFill>
                  <a:srgbClr val="0000FF"/>
                </a:solidFill>
              </a:rPr>
              <a:t> a </a:t>
            </a:r>
            <a:r>
              <a:rPr lang="en-US" sz="2400" dirty="0" err="1">
                <a:solidFill>
                  <a:srgbClr val="0000FF"/>
                </a:solidFill>
                <a:latin typeface="cmsy10"/>
                <a:ea typeface="cmsy10"/>
                <a:cs typeface="cmsy10"/>
              </a:rPr>
              <a:t>Æ</a:t>
            </a:r>
            <a:r>
              <a:rPr lang="en-US" sz="2400" dirty="0">
                <a:solidFill>
                  <a:srgbClr val="0000FF"/>
                </a:solidFill>
              </a:rPr>
              <a:t> S(p, q, a’) = true) </a:t>
            </a:r>
            <a:r>
              <a:rPr lang="en-US" sz="2400" dirty="0">
                <a:solidFill>
                  <a:srgbClr val="0000FF"/>
                </a:solidFill>
                <a:latin typeface="cmsy10"/>
                <a:ea typeface="cmsy10"/>
                <a:cs typeface="cmsy10"/>
              </a:rPr>
              <a:t>)</a:t>
            </a:r>
            <a:r>
              <a:rPr lang="en-US" sz="2400" dirty="0">
                <a:solidFill>
                  <a:srgbClr val="0000FF"/>
                </a:solidFill>
              </a:rPr>
              <a:t> a’ = a</a:t>
            </a:r>
            <a:endParaRPr lang="en-US" sz="1800" dirty="0">
              <a:solidFill>
                <a:srgbClr val="0000FF"/>
              </a:solidFill>
            </a:endParaRPr>
          </a:p>
          <a:p>
            <a:pPr lvl="1"/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9</a:t>
            </a:fld>
            <a:endParaRPr lang="en-US"/>
          </a:p>
        </p:txBody>
      </p:sp>
      <p:sp>
        <p:nvSpPr>
          <p:cNvPr id="6" name="Right Arrow 5"/>
          <p:cNvSpPr/>
          <p:nvPr/>
        </p:nvSpPr>
        <p:spPr bwMode="auto">
          <a:xfrm rot="5400000">
            <a:off x="6988218" y="1893841"/>
            <a:ext cx="457200" cy="292608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8" name="Right Arrow 7"/>
          <p:cNvSpPr/>
          <p:nvPr/>
        </p:nvSpPr>
        <p:spPr bwMode="auto">
          <a:xfrm rot="10800000">
            <a:off x="7758413" y="2509858"/>
            <a:ext cx="510032" cy="292100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6166425" y="2510702"/>
            <a:ext cx="484632" cy="301752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10" name="AutoShape 15"/>
          <p:cNvSpPr>
            <a:spLocks noChangeArrowheads="1"/>
          </p:cNvSpPr>
          <p:nvPr/>
        </p:nvSpPr>
        <p:spPr bwMode="auto">
          <a:xfrm>
            <a:off x="8219282" y="2368983"/>
            <a:ext cx="533400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q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8341893">
            <a:off x="6602080" y="3017472"/>
            <a:ext cx="602058" cy="292608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12" name="AutoShape 15"/>
          <p:cNvSpPr>
            <a:spLocks noChangeArrowheads="1"/>
          </p:cNvSpPr>
          <p:nvPr/>
        </p:nvSpPr>
        <p:spPr bwMode="auto">
          <a:xfrm>
            <a:off x="5685500" y="2379479"/>
            <a:ext cx="533400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p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3" name="Right Arrow 12"/>
          <p:cNvSpPr/>
          <p:nvPr/>
        </p:nvSpPr>
        <p:spPr bwMode="auto">
          <a:xfrm rot="2625519">
            <a:off x="7252066" y="3026042"/>
            <a:ext cx="547927" cy="292608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6670557" y="2287128"/>
            <a:ext cx="1065972" cy="74180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800">
            <a:solidFill>
              <a:srgbClr val="800000">
                <a:alpha val="80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91440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kern="0" baseline="-10000" dirty="0" smtClean="0">
                <a:solidFill>
                  <a:sysClr val="windowText" lastClr="000000"/>
                </a:solidFill>
                <a:latin typeface="Calibri"/>
              </a:rPr>
              <a:t>S</a:t>
            </a:r>
            <a:endParaRPr lang="en-US" sz="3200" kern="0" baseline="-1000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4" name="AutoShape 15"/>
          <p:cNvSpPr>
            <a:spLocks noChangeArrowheads="1"/>
          </p:cNvSpPr>
          <p:nvPr/>
        </p:nvSpPr>
        <p:spPr bwMode="auto">
          <a:xfrm>
            <a:off x="6213500" y="3360010"/>
            <a:ext cx="936889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p </a:t>
            </a:r>
            <a:r>
              <a:rPr kumimoji="0" lang="en-US" sz="22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msy10"/>
                <a:ea typeface="cmsy10"/>
                <a:cs typeface="cmsy10"/>
              </a:rPr>
              <a:t>`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 q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>
            <a:off x="7119438" y="3369210"/>
            <a:ext cx="1276016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p </a:t>
            </a:r>
            <a:r>
              <a:rPr kumimoji="0" lang="en-US" sz="22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sbm10"/>
                <a:ea typeface="msbm10"/>
                <a:cs typeface="msbm10"/>
              </a:rPr>
              <a:t>0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 q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6" name="AutoShape 15"/>
          <p:cNvSpPr>
            <a:spLocks noChangeArrowheads="1"/>
          </p:cNvSpPr>
          <p:nvPr/>
        </p:nvSpPr>
        <p:spPr bwMode="auto">
          <a:xfrm>
            <a:off x="6948883" y="1334819"/>
            <a:ext cx="533400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a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Dagstuhl</a:t>
            </a:r>
            <a:endParaRPr lang="en-US"/>
          </a:p>
        </p:txBody>
      </p:sp>
      <p:sp>
        <p:nvSpPr>
          <p:cNvPr id="18" name="Oval Callout 17"/>
          <p:cNvSpPr/>
          <p:nvPr/>
        </p:nvSpPr>
        <p:spPr>
          <a:xfrm>
            <a:off x="402302" y="5730482"/>
            <a:ext cx="3558268" cy="625870"/>
          </a:xfrm>
          <a:prstGeom prst="wedgeEllipseCallout">
            <a:avLst>
              <a:gd name="adj1" fmla="val -328"/>
              <a:gd name="adj2" fmla="val -10792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Calibri"/>
                <a:cs typeface="Calibri"/>
              </a:rPr>
              <a:t>Optimal Abstraction</a:t>
            </a:r>
            <a:endParaRPr lang="en-US" sz="22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842537" y="4924453"/>
            <a:ext cx="750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AND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612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/>
      <p:bldP spid="11" grpId="0" animBg="1"/>
      <p:bldP spid="12" grpId="0"/>
      <p:bldP spid="13" grpId="0" animBg="1"/>
      <p:bldP spid="7" grpId="0" animBg="1"/>
      <p:bldP spid="14" grpId="0"/>
      <p:bldP spid="15" grpId="0"/>
      <p:bldP spid="16" grpId="0"/>
      <p:bldP spid="18" grpId="0" animBg="1"/>
      <p:bldP spid="1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MHN@C02G5082DRJT3PP7" val="442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6616</TotalTime>
  <Words>2118</Words>
  <Application>Microsoft Macintosh PowerPoint</Application>
  <PresentationFormat>On-screen Show (4:3)</PresentationFormat>
  <Paragraphs>705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Finding Optimal Program Abstractions</vt:lpstr>
      <vt:lpstr>Static Analysis: 70’s to 90’s</vt:lpstr>
      <vt:lpstr>Static Analysis: 00’s to Present</vt:lpstr>
      <vt:lpstr>Static Analysis: 00’s to Present</vt:lpstr>
      <vt:lpstr>Our Static Analysis Setting</vt:lpstr>
      <vt:lpstr>Example 1: Predicate Abstraction (CEGAR)</vt:lpstr>
      <vt:lpstr>Example 2: Shape Analysis (TVLA)</vt:lpstr>
      <vt:lpstr>Example 3: Cloning-based Pointer Analysis</vt:lpstr>
      <vt:lpstr>Problem Statement</vt:lpstr>
      <vt:lpstr>Problem Statement</vt:lpstr>
      <vt:lpstr>Orderings on A</vt:lpstr>
      <vt:lpstr>Why Optimality?</vt:lpstr>
      <vt:lpstr>Why is this Hard in Practice?</vt:lpstr>
      <vt:lpstr>Talk Outline</vt:lpstr>
      <vt:lpstr>Talk Outline</vt:lpstr>
      <vt:lpstr>Abstraction Coarsening [POPL’11]</vt:lpstr>
      <vt:lpstr>Randomized Coarsening Algorithm</vt:lpstr>
      <vt:lpstr>Performance of Randomized Coarsening</vt:lpstr>
      <vt:lpstr>Application: Pointer Analysis Abstractions</vt:lpstr>
      <vt:lpstr>Experimental Results: All Queries</vt:lpstr>
      <vt:lpstr>Empirical Results: Per Query</vt:lpstr>
      <vt:lpstr>Empirical Results: Per Query, contd.</vt:lpstr>
      <vt:lpstr>Talk Outline</vt:lpstr>
      <vt:lpstr>Talk Outline</vt:lpstr>
      <vt:lpstr>Abstractions From Tests [POPL’12]</vt:lpstr>
      <vt:lpstr>Combining Dynamic and Static Analysis</vt:lpstr>
      <vt:lpstr>Example: Thread-Escape Analysis</vt:lpstr>
      <vt:lpstr>Example: Thread-Escape Analysis</vt:lpstr>
      <vt:lpstr>Example: Thread-Escape Analysis</vt:lpstr>
      <vt:lpstr>Benchmarks</vt:lpstr>
      <vt:lpstr>Precision: Thread-Escape Analysis</vt:lpstr>
      <vt:lpstr>Running Time (seconds) CDFs</vt:lpstr>
      <vt:lpstr>Running Time (seconds) CDFs</vt:lpstr>
      <vt:lpstr>Talk Outline</vt:lpstr>
      <vt:lpstr>Talk Outline</vt:lpstr>
      <vt:lpstr>Example: Type-State Analysis</vt:lpstr>
      <vt:lpstr>Example: Type-State Analysis</vt:lpstr>
      <vt:lpstr>Example: Type-State Analysis</vt:lpstr>
      <vt:lpstr>Precision: Thread-Escape Analysis</vt:lpstr>
      <vt:lpstr>Comparison with Abstractions from Tests</vt:lpstr>
      <vt:lpstr>Number of Iterations</vt:lpstr>
      <vt:lpstr>Running Time</vt:lpstr>
      <vt:lpstr>Size of Optimal Abstraction</vt:lpstr>
      <vt:lpstr>Size of Optimal Abstraction</vt:lpstr>
      <vt:lpstr>Key Takeaways</vt:lpstr>
    </vt:vector>
  </TitlesOfParts>
  <Manager/>
  <Company>Georgia Tech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Mayur Naik</dc:creator>
  <cp:keywords/>
  <dc:description/>
  <cp:lastModifiedBy>Mayur Naik</cp:lastModifiedBy>
  <cp:revision>507</cp:revision>
  <dcterms:created xsi:type="dcterms:W3CDTF">2012-04-06T23:58:10Z</dcterms:created>
  <dcterms:modified xsi:type="dcterms:W3CDTF">2013-04-18T11:29:30Z</dcterms:modified>
  <cp:category/>
</cp:coreProperties>
</file>