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2"/>
  </p:notesMasterIdLst>
  <p:handoutMasterIdLst>
    <p:handoutMasterId r:id="rId23"/>
  </p:handoutMasterIdLst>
  <p:sldIdLst>
    <p:sldId id="256" r:id="rId5"/>
    <p:sldId id="687" r:id="rId6"/>
    <p:sldId id="684" r:id="rId7"/>
    <p:sldId id="685" r:id="rId8"/>
    <p:sldId id="688" r:id="rId9"/>
    <p:sldId id="686" r:id="rId10"/>
    <p:sldId id="632" r:id="rId11"/>
    <p:sldId id="689" r:id="rId12"/>
    <p:sldId id="700" r:id="rId13"/>
    <p:sldId id="702" r:id="rId14"/>
    <p:sldId id="705" r:id="rId15"/>
    <p:sldId id="703" r:id="rId16"/>
    <p:sldId id="695" r:id="rId17"/>
    <p:sldId id="696" r:id="rId18"/>
    <p:sldId id="697" r:id="rId19"/>
    <p:sldId id="698" r:id="rId20"/>
    <p:sldId id="63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9D5C7-D343-4249-B3D7-F073F01D56E8}">
          <p14:sldIdLst>
            <p14:sldId id="256"/>
            <p14:sldId id="687"/>
            <p14:sldId id="684"/>
            <p14:sldId id="685"/>
            <p14:sldId id="688"/>
            <p14:sldId id="686"/>
            <p14:sldId id="632"/>
            <p14:sldId id="689"/>
            <p14:sldId id="700"/>
            <p14:sldId id="702"/>
            <p14:sldId id="705"/>
            <p14:sldId id="703"/>
            <p14:sldId id="695"/>
            <p14:sldId id="696"/>
            <p14:sldId id="697"/>
            <p14:sldId id="698"/>
            <p14:sldId id="638"/>
          </p14:sldIdLst>
        </p14:section>
        <p14:section name="Backups" id="{A56386C5-2F62-3949-A9BF-33BD3A5CA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7E79"/>
    <a:srgbClr val="73FB79"/>
    <a:srgbClr val="009051"/>
    <a:srgbClr val="4AACC6"/>
    <a:srgbClr val="D5D7E0"/>
    <a:srgbClr val="9FB8CD"/>
    <a:srgbClr val="FF9900"/>
    <a:srgbClr val="BFBFBF"/>
    <a:srgbClr val="818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985" autoAdjust="0"/>
    <p:restoredTop sz="85030" autoAdjust="0"/>
  </p:normalViewPr>
  <p:slideViewPr>
    <p:cSldViewPr snapToGrid="0">
      <p:cViewPr varScale="1">
        <p:scale>
          <a:sx n="69" d="100"/>
          <a:sy n="69" d="100"/>
        </p:scale>
        <p:origin x="208" y="760"/>
      </p:cViewPr>
      <p:guideLst>
        <p:guide orient="horz" pos="2160"/>
        <p:guide pos="2880"/>
      </p:guideLst>
    </p:cSldViewPr>
  </p:slideViewPr>
  <p:outlineViewPr>
    <p:cViewPr>
      <p:scale>
        <a:sx n="33" d="100"/>
        <a:sy n="33" d="100"/>
      </p:scale>
      <p:origin x="0" y="-47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34" d="100"/>
          <a:sy n="134" d="100"/>
        </p:scale>
        <p:origin x="4648"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t>8/30/17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t>‹#›</a:t>
            </a:fld>
            <a:endParaRPr lang="en-US" dirty="0"/>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t>8/30/17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t>‹#›</a:t>
            </a:fld>
            <a:endParaRPr lang="en-US" dirty="0"/>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p>
        </p:txBody>
      </p:sp>
      <p:sp>
        <p:nvSpPr>
          <p:cNvPr id="4" name="Slide Number Placeholder 3"/>
          <p:cNvSpPr>
            <a:spLocks noGrp="1"/>
          </p:cNvSpPr>
          <p:nvPr>
            <p:ph type="sldNum" sz="quarter" idx="10"/>
          </p:nvPr>
        </p:nvSpPr>
        <p:spPr/>
        <p:txBody>
          <a:bodyPr/>
          <a:lstStyle/>
          <a:p>
            <a:fld id="{2D58669D-B7D0-4298-8AB5-F27BD80793BB}" type="slidenum">
              <a:rPr lang="en-US" smtClean="0"/>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these techniques</a:t>
            </a:r>
            <a:r>
              <a:rPr lang="en-US" baseline="0" dirty="0" smtClean="0"/>
              <a:t>, </a:t>
            </a:r>
            <a:r>
              <a:rPr lang="en-US" baseline="0" dirty="0" err="1" smtClean="0"/>
              <a:t>nichrome</a:t>
            </a:r>
            <a:r>
              <a:rPr lang="en-US" baseline="0" dirty="0" smtClean="0"/>
              <a:t> can scale learning and inference to large instances containing up to 10^30 clauses that are from domains like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t>12</a:t>
            </a:fld>
            <a:endParaRPr lang="en-US" dirty="0"/>
          </a:p>
        </p:txBody>
      </p:sp>
    </p:spTree>
    <p:extLst>
      <p:ext uri="{BB962C8B-B14F-4D97-AF65-F5344CB8AC3E}">
        <p14:creationId xmlns:p14="http://schemas.microsoft.com/office/powerpoint/2010/main" val="611436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17</a:t>
            </a:fld>
            <a:endParaRPr lang="en-US" dirty="0"/>
          </a:p>
        </p:txBody>
      </p:sp>
    </p:spTree>
    <p:extLst>
      <p:ext uri="{BB962C8B-B14F-4D97-AF65-F5344CB8AC3E}">
        <p14:creationId xmlns:p14="http://schemas.microsoft.com/office/powerpoint/2010/main" val="50425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r>
              <a:rPr lang="en-US" dirty="0" smtClean="0"/>
              <a:t>Designing program analyses that work in practice</a:t>
            </a:r>
            <a:r>
              <a:rPr lang="en-US" baseline="0" dirty="0" smtClean="0"/>
              <a:t> remains as much as art as its science</a:t>
            </a:r>
            <a:r>
              <a:rPr lang="en-US" dirty="0" smtClean="0"/>
              <a:t> </a:t>
            </a:r>
          </a:p>
          <a:p>
            <a:pPr marL="171450" indent="-171450">
              <a:buFontTx/>
              <a:buChar char="-"/>
            </a:pPr>
            <a:r>
              <a:rPr lang="en-US" dirty="0" smtClean="0"/>
              <a:t>Current approach: Knowledgeable</a:t>
            </a:r>
            <a:r>
              <a:rPr lang="en-US" baseline="0" dirty="0" smtClean="0"/>
              <a:t> writer designs analyses</a:t>
            </a:r>
          </a:p>
          <a:p>
            <a:pPr marL="171450" indent="-171450">
              <a:buFontTx/>
              <a:buChar char="-"/>
            </a:pPr>
            <a:r>
              <a:rPr lang="en-US" baseline="0" dirty="0" smtClean="0"/>
              <a:t>Also, needs experience. Uses experience to decide what approximations to incorporate.</a:t>
            </a:r>
          </a:p>
          <a:p>
            <a:pPr marL="171450" indent="-171450">
              <a:buFontTx/>
              <a:buChar char="-"/>
            </a:pPr>
            <a:r>
              <a:rPr lang="en-US" baseline="0" dirty="0" smtClean="0"/>
              <a:t>Why approximations?</a:t>
            </a:r>
          </a:p>
          <a:p>
            <a:pPr marL="171450" indent="-171450">
              <a:buFontTx/>
              <a:buChar char="-"/>
            </a:pPr>
            <a:r>
              <a:rPr lang="en-US" baseline="0" dirty="0" err="1" smtClean="0"/>
              <a:t>Undecidable</a:t>
            </a:r>
            <a:r>
              <a:rPr lang="en-US" baseline="0" dirty="0" smtClean="0"/>
              <a:t> problems</a:t>
            </a:r>
          </a:p>
          <a:p>
            <a:pPr marL="171450" indent="-171450">
              <a:buFontTx/>
              <a:buChar char="-"/>
            </a:pPr>
            <a:r>
              <a:rPr lang="en-US" baseline="0" dirty="0" smtClean="0"/>
              <a:t>Properties ill-defined, For example, consider an analysis trying to find races in the program. Many data races are benign and programmers do want them to be reported. Notion of benign is subjective and not well-defined.</a:t>
            </a:r>
          </a:p>
          <a:p>
            <a:pPr marL="171450" indent="-171450">
              <a:buFontTx/>
              <a:buChar char="-"/>
            </a:pPr>
            <a:r>
              <a:rPr lang="en-US" baseline="0" dirty="0" smtClean="0"/>
              <a:t>Most large programs call native code </a:t>
            </a:r>
            <a:r>
              <a:rPr lang="en-US" baseline="0" dirty="0" err="1" smtClean="0"/>
              <a:t>i.e</a:t>
            </a:r>
            <a:r>
              <a:rPr lang="en-US" baseline="0" dirty="0" smtClean="0"/>
              <a:t> code for which we don</a:t>
            </a:r>
            <a:r>
              <a:rPr lang="fr-FR" baseline="0" dirty="0" smtClean="0"/>
              <a:t>’</a:t>
            </a:r>
            <a:r>
              <a:rPr lang="en-US" baseline="0" dirty="0" smtClean="0"/>
              <a:t>t have source code but only the binaries. These are invisible to analysis tools that operate on source/assembly code.</a:t>
            </a:r>
          </a:p>
          <a:p>
            <a:pPr marL="171450" indent="-171450">
              <a:buFontTx/>
              <a:buChar char="-"/>
            </a:pPr>
            <a:r>
              <a:rPr lang="en-US" baseline="0" dirty="0" smtClean="0"/>
              <a:t>No well defined recipe for choosing approximations. And the guiding principle employed is to choose approximations such that analysis still produces useful results </a:t>
            </a:r>
            <a:r>
              <a:rPr lang="en-US" baseline="0" dirty="0" err="1" smtClean="0"/>
              <a:t>inspite</a:t>
            </a:r>
            <a:r>
              <a:rPr lang="en-US" baseline="0" dirty="0" smtClean="0"/>
              <a:t> of the inherent imprecision due to the approximations.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a:t>
            </a:fld>
            <a:endParaRPr lang="en-US"/>
          </a:p>
        </p:txBody>
      </p:sp>
    </p:spTree>
    <p:extLst>
      <p:ext uri="{BB962C8B-B14F-4D97-AF65-F5344CB8AC3E}">
        <p14:creationId xmlns:p14="http://schemas.microsoft.com/office/powerpoint/2010/main" val="175230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r>
              <a:rPr lang="en-US" dirty="0" smtClean="0"/>
              <a:t>Designing program analyses that work in practice</a:t>
            </a:r>
            <a:r>
              <a:rPr lang="en-US" baseline="0" dirty="0" smtClean="0"/>
              <a:t> remains as much as art as its science</a:t>
            </a:r>
            <a:r>
              <a:rPr lang="en-US" dirty="0" smtClean="0"/>
              <a:t> </a:t>
            </a:r>
          </a:p>
          <a:p>
            <a:pPr marL="171450" indent="-171450">
              <a:buFontTx/>
              <a:buChar char="-"/>
            </a:pPr>
            <a:r>
              <a:rPr lang="en-US" dirty="0" smtClean="0"/>
              <a:t>Current approach: Knowledgeable</a:t>
            </a:r>
            <a:r>
              <a:rPr lang="en-US" baseline="0" dirty="0" smtClean="0"/>
              <a:t> writer designs analyses</a:t>
            </a:r>
          </a:p>
          <a:p>
            <a:pPr marL="171450" indent="-171450">
              <a:buFontTx/>
              <a:buChar char="-"/>
            </a:pPr>
            <a:r>
              <a:rPr lang="en-US" baseline="0" dirty="0" smtClean="0"/>
              <a:t>Also, needs experience. Uses experience to decide what approximations to incorporate.</a:t>
            </a:r>
          </a:p>
          <a:p>
            <a:pPr marL="171450" indent="-171450">
              <a:buFontTx/>
              <a:buChar char="-"/>
            </a:pPr>
            <a:r>
              <a:rPr lang="en-US" baseline="0" dirty="0" smtClean="0"/>
              <a:t>Why approximations?</a:t>
            </a:r>
          </a:p>
          <a:p>
            <a:pPr marL="171450" indent="-171450">
              <a:buFontTx/>
              <a:buChar char="-"/>
            </a:pPr>
            <a:r>
              <a:rPr lang="en-US" baseline="0" dirty="0" err="1" smtClean="0"/>
              <a:t>Undecidable</a:t>
            </a:r>
            <a:r>
              <a:rPr lang="en-US" baseline="0" dirty="0" smtClean="0"/>
              <a:t> problems</a:t>
            </a:r>
          </a:p>
          <a:p>
            <a:pPr marL="171450" indent="-171450">
              <a:buFontTx/>
              <a:buChar char="-"/>
            </a:pPr>
            <a:r>
              <a:rPr lang="en-US" baseline="0" dirty="0" smtClean="0"/>
              <a:t>Properties ill-defined, For example, consider an analysis trying to find races in the program. Many data races are benign and programmers do want them to be reported. Notion of benign is subjective and not well-defined.</a:t>
            </a:r>
          </a:p>
          <a:p>
            <a:pPr marL="171450" indent="-171450">
              <a:buFontTx/>
              <a:buChar char="-"/>
            </a:pPr>
            <a:r>
              <a:rPr lang="en-US" baseline="0" dirty="0" smtClean="0"/>
              <a:t>Most large programs call native code </a:t>
            </a:r>
            <a:r>
              <a:rPr lang="en-US" baseline="0" dirty="0" err="1" smtClean="0"/>
              <a:t>i.e</a:t>
            </a:r>
            <a:r>
              <a:rPr lang="en-US" baseline="0" dirty="0" smtClean="0"/>
              <a:t> code for which we don</a:t>
            </a:r>
            <a:r>
              <a:rPr lang="fr-FR" baseline="0" dirty="0" smtClean="0"/>
              <a:t>’</a:t>
            </a:r>
            <a:r>
              <a:rPr lang="en-US" baseline="0" dirty="0" smtClean="0"/>
              <a:t>t have source code but only the binaries. These are invisible to analysis tools that operate on source/assembly code.</a:t>
            </a:r>
          </a:p>
          <a:p>
            <a:pPr marL="171450" indent="-171450">
              <a:buFontTx/>
              <a:buChar char="-"/>
            </a:pPr>
            <a:r>
              <a:rPr lang="en-US" baseline="0" dirty="0" smtClean="0"/>
              <a:t>No well defined recipe for choosing approximations. And the guiding principle employed is to choose approximations such that analysis still produces useful results </a:t>
            </a:r>
            <a:r>
              <a:rPr lang="en-US" baseline="0" dirty="0" err="1" smtClean="0"/>
              <a:t>inspite</a:t>
            </a:r>
            <a:r>
              <a:rPr lang="en-US" baseline="0" dirty="0" smtClean="0"/>
              <a:t> of the inherent imprecision due to the approximations.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a:t>
            </a:fld>
            <a:endParaRPr lang="en-US"/>
          </a:p>
        </p:txBody>
      </p:sp>
    </p:spTree>
    <p:extLst>
      <p:ext uri="{BB962C8B-B14F-4D97-AF65-F5344CB8AC3E}">
        <p14:creationId xmlns:p14="http://schemas.microsoft.com/office/powerpoint/2010/main" val="47255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a:t>
            </a:r>
            <a:r>
              <a:rPr lang="en-US" baseline="0" dirty="0" smtClean="0"/>
              <a:t> </a:t>
            </a:r>
            <a:r>
              <a:rPr lang="en-US" dirty="0" smtClean="0"/>
              <a:t>On the</a:t>
            </a:r>
            <a:r>
              <a:rPr lang="en-US" baseline="0" dirty="0" smtClean="0"/>
              <a:t> other side of current picture,</a:t>
            </a:r>
          </a:p>
          <a:p>
            <a:pPr marL="171450" indent="-171450">
              <a:buFontTx/>
              <a:buChar char="-"/>
            </a:pPr>
            <a:r>
              <a:rPr lang="en-US" baseline="0" dirty="0" smtClean="0"/>
              <a:t>User runs analysis on programs.</a:t>
            </a:r>
          </a:p>
          <a:p>
            <a:pPr marL="171450" indent="-171450">
              <a:buFontTx/>
              <a:buChar char="-"/>
            </a:pPr>
            <a:r>
              <a:rPr lang="en-US" baseline="0" dirty="0" smtClean="0"/>
              <a:t>For large programs, analysis might produce many reports.</a:t>
            </a:r>
          </a:p>
          <a:p>
            <a:pPr marL="171450" indent="-171450">
              <a:buFontTx/>
              <a:buChar char="-"/>
            </a:pPr>
            <a:r>
              <a:rPr lang="en-US" baseline="0" dirty="0" smtClean="0"/>
              <a:t>User needs to analyze the reports and fix the bugs.</a:t>
            </a:r>
          </a:p>
          <a:p>
            <a:pPr marL="171450" indent="-171450">
              <a:buFontTx/>
              <a:buChar char="-"/>
            </a:pPr>
            <a:r>
              <a:rPr lang="en-US" baseline="0" dirty="0" smtClean="0"/>
              <a:t>Problem! Many reports are false alarms.</a:t>
            </a:r>
          </a:p>
          <a:p>
            <a:pPr marL="171450" indent="-171450">
              <a:buFontTx/>
              <a:buChar char="-"/>
            </a:pPr>
            <a:r>
              <a:rPr lang="en-US" dirty="0" smtClean="0"/>
              <a:t>False alarms</a:t>
            </a:r>
            <a:r>
              <a:rPr lang="en-US" baseline="0" dirty="0" smtClean="0"/>
              <a:t> because approximations.</a:t>
            </a:r>
          </a:p>
          <a:p>
            <a:pPr marL="171450" indent="-171450">
              <a:buFontTx/>
              <a:buChar char="-"/>
            </a:pPr>
            <a:r>
              <a:rPr lang="en-US" baseline="0" dirty="0" smtClean="0"/>
              <a:t>Approximations are necessary but guide the approximations.</a:t>
            </a:r>
          </a:p>
          <a:p>
            <a:pPr marL="171450" indent="-171450">
              <a:buFontTx/>
              <a:buChar char="-"/>
            </a:pPr>
            <a:r>
              <a:rPr lang="en-US" baseline="0" dirty="0" smtClean="0"/>
              <a:t>Much effort wasted leading to user frustration.</a:t>
            </a:r>
          </a:p>
          <a:p>
            <a:pPr marL="171450" indent="-171450">
              <a:buFontTx/>
              <a:buChar char="-"/>
            </a:pPr>
            <a:r>
              <a:rPr lang="en-US" baseline="0" dirty="0" smtClean="0"/>
              <a:t>Stop using tool.</a:t>
            </a:r>
          </a:p>
          <a:p>
            <a:pPr marL="171450" indent="-171450">
              <a:buFontTx/>
              <a:buChar char="-"/>
            </a:pPr>
            <a:r>
              <a:rPr lang="en-US" baseline="0" dirty="0" smtClean="0"/>
              <a:t>Key issue: the writer’s notion of usefulness when choosing approximations did not match the user’s notion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a:t>
            </a:fld>
            <a:endParaRPr lang="en-US"/>
          </a:p>
        </p:txBody>
      </p:sp>
    </p:spTree>
    <p:extLst>
      <p:ext uri="{BB962C8B-B14F-4D97-AF65-F5344CB8AC3E}">
        <p14:creationId xmlns:p14="http://schemas.microsoft.com/office/powerpoint/2010/main" val="84007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a:t>
            </a:r>
            <a:r>
              <a:rPr lang="en-US" baseline="0" dirty="0" smtClean="0"/>
              <a:t> </a:t>
            </a:r>
            <a:r>
              <a:rPr lang="en-US" dirty="0" smtClean="0"/>
              <a:t>On the</a:t>
            </a:r>
            <a:r>
              <a:rPr lang="en-US" baseline="0" dirty="0" smtClean="0"/>
              <a:t> other side of current picture,</a:t>
            </a:r>
          </a:p>
          <a:p>
            <a:pPr marL="171450" indent="-171450">
              <a:buFontTx/>
              <a:buChar char="-"/>
            </a:pPr>
            <a:r>
              <a:rPr lang="en-US" baseline="0" dirty="0" smtClean="0"/>
              <a:t>User runs analysis on programs.</a:t>
            </a:r>
          </a:p>
          <a:p>
            <a:pPr marL="171450" indent="-171450">
              <a:buFontTx/>
              <a:buChar char="-"/>
            </a:pPr>
            <a:r>
              <a:rPr lang="en-US" baseline="0" dirty="0" smtClean="0"/>
              <a:t>For large programs, analysis might produce many reports.</a:t>
            </a:r>
          </a:p>
          <a:p>
            <a:pPr marL="171450" indent="-171450">
              <a:buFontTx/>
              <a:buChar char="-"/>
            </a:pPr>
            <a:r>
              <a:rPr lang="en-US" baseline="0" dirty="0" smtClean="0"/>
              <a:t>User needs to analyze the reports and fix the bugs.</a:t>
            </a:r>
          </a:p>
          <a:p>
            <a:pPr marL="171450" indent="-171450">
              <a:buFontTx/>
              <a:buChar char="-"/>
            </a:pPr>
            <a:r>
              <a:rPr lang="en-US" baseline="0" dirty="0" smtClean="0"/>
              <a:t>Problem! Many reports are false alarms.</a:t>
            </a:r>
          </a:p>
          <a:p>
            <a:pPr marL="171450" indent="-171450">
              <a:buFontTx/>
              <a:buChar char="-"/>
            </a:pPr>
            <a:r>
              <a:rPr lang="en-US" dirty="0" smtClean="0"/>
              <a:t>False alarms</a:t>
            </a:r>
            <a:r>
              <a:rPr lang="en-US" baseline="0" dirty="0" smtClean="0"/>
              <a:t> because approximations.</a:t>
            </a:r>
          </a:p>
          <a:p>
            <a:pPr marL="171450" indent="-171450">
              <a:buFontTx/>
              <a:buChar char="-"/>
            </a:pPr>
            <a:r>
              <a:rPr lang="en-US" baseline="0" dirty="0" smtClean="0"/>
              <a:t>Approximations are necessary but guide the approximations.</a:t>
            </a:r>
          </a:p>
          <a:p>
            <a:pPr marL="171450" indent="-171450">
              <a:buFontTx/>
              <a:buChar char="-"/>
            </a:pPr>
            <a:r>
              <a:rPr lang="en-US" baseline="0" dirty="0" smtClean="0"/>
              <a:t>Much effort wasted leading to user frustration.</a:t>
            </a:r>
          </a:p>
          <a:p>
            <a:pPr marL="171450" indent="-171450">
              <a:buFontTx/>
              <a:buChar char="-"/>
            </a:pPr>
            <a:r>
              <a:rPr lang="en-US" baseline="0" dirty="0" smtClean="0"/>
              <a:t>Stop using tool.</a:t>
            </a:r>
          </a:p>
          <a:p>
            <a:pPr marL="171450" indent="-171450">
              <a:buFontTx/>
              <a:buChar char="-"/>
            </a:pPr>
            <a:r>
              <a:rPr lang="en-US" baseline="0" dirty="0" smtClean="0"/>
              <a:t>Key issue: the writer’s notion of usefulness when choosing approximations did not match the user’s notion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a:t>
            </a:fld>
            <a:endParaRPr lang="en-US"/>
          </a:p>
        </p:txBody>
      </p:sp>
    </p:spTree>
    <p:extLst>
      <p:ext uri="{BB962C8B-B14F-4D97-AF65-F5344CB8AC3E}">
        <p14:creationId xmlns:p14="http://schemas.microsoft.com/office/powerpoint/2010/main" val="192191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a:p>
            <a:pPr marL="0" indent="0">
              <a:buFontTx/>
              <a:buNone/>
            </a:pPr>
            <a:r>
              <a:rPr lang="en-US" baseline="0" dirty="0" smtClean="0"/>
              <a:t>- Writer still makes decisions about approximations.</a:t>
            </a:r>
          </a:p>
          <a:p>
            <a:pPr marL="171450" indent="-171450">
              <a:buFontTx/>
              <a:buChar char="-"/>
            </a:pPr>
            <a:r>
              <a:rPr lang="en-US" baseline="0" dirty="0" smtClean="0"/>
              <a:t>User can also give feedback to the analysis tool and guide it towards more acceptable results.</a:t>
            </a:r>
          </a:p>
          <a:p>
            <a:pPr marL="171450" indent="-171450">
              <a:buFontTx/>
              <a:buChar char="-"/>
            </a:pPr>
            <a:endParaRPr lang="en-US" baseline="0" dirty="0" smtClean="0"/>
          </a:p>
          <a:p>
            <a:pPr marL="171450" indent="-171450">
              <a:buFontTx/>
              <a:buChar char="-"/>
            </a:pPr>
            <a:endParaRPr lang="en-US" baseline="0" dirty="0" smtClean="0"/>
          </a:p>
          <a:p>
            <a:pPr marL="171450" indent="-171450">
              <a:buFontTx/>
              <a:buChar char="-"/>
            </a:pPr>
            <a:r>
              <a:rPr lang="en-US" baseline="0" dirty="0" smtClean="0"/>
              <a:t>Key technical challenges: </a:t>
            </a:r>
          </a:p>
          <a:p>
            <a:pPr marL="171450" indent="-171450">
              <a:buFontTx/>
              <a:buChar char="-"/>
            </a:pPr>
            <a:r>
              <a:rPr lang="en-US" baseline="0" dirty="0" smtClean="0"/>
              <a:t>Allow both writer and user to systematically interact with the system </a:t>
            </a:r>
          </a:p>
          <a:p>
            <a:pPr marL="171450" indent="-171450">
              <a:buFontTx/>
              <a:buChar char="-"/>
            </a:pPr>
            <a:r>
              <a:rPr lang="en-US" baseline="0" dirty="0" smtClean="0"/>
              <a:t>Approach should be smart enough to learn from limited user feedback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a:t>
            </a:fld>
            <a:endParaRPr lang="en-US"/>
          </a:p>
        </p:txBody>
      </p:sp>
    </p:spTree>
    <p:extLst>
      <p:ext uri="{BB962C8B-B14F-4D97-AF65-F5344CB8AC3E}">
        <p14:creationId xmlns:p14="http://schemas.microsoft.com/office/powerpoint/2010/main" val="1788688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enable effective</a:t>
            </a:r>
            <a:r>
              <a:rPr lang="en-US" baseline="0" dirty="0" smtClean="0"/>
              <a:t> learning and inference on the weighted constraints, we have developed multiple solving techniques inside </a:t>
            </a:r>
            <a:r>
              <a:rPr lang="en-US" baseline="0" dirty="0" err="1" smtClean="0"/>
              <a:t>Nichrome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9</a:t>
            </a:fld>
            <a:endParaRPr lang="en-US" dirty="0"/>
          </a:p>
        </p:txBody>
      </p:sp>
    </p:spTree>
    <p:extLst>
      <p:ext uri="{BB962C8B-B14F-4D97-AF65-F5344CB8AC3E}">
        <p14:creationId xmlns:p14="http://schemas.microsoft.com/office/powerpoint/2010/main" val="1539974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enable effective</a:t>
            </a:r>
            <a:r>
              <a:rPr lang="en-US" baseline="0" dirty="0" smtClean="0"/>
              <a:t> learning and inference on the weighted constraints, we have developed multiple solving techniques inside </a:t>
            </a:r>
            <a:r>
              <a:rPr lang="en-US" baseline="0" dirty="0" err="1" smtClean="0"/>
              <a:t>Nichrome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10</a:t>
            </a:fld>
            <a:endParaRPr lang="en-US" dirty="0"/>
          </a:p>
        </p:txBody>
      </p:sp>
    </p:spTree>
    <p:extLst>
      <p:ext uri="{BB962C8B-B14F-4D97-AF65-F5344CB8AC3E}">
        <p14:creationId xmlns:p14="http://schemas.microsoft.com/office/powerpoint/2010/main" val="69957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these techniques</a:t>
            </a:r>
            <a:r>
              <a:rPr lang="en-US" baseline="0" dirty="0" smtClean="0"/>
              <a:t>, </a:t>
            </a:r>
            <a:r>
              <a:rPr lang="en-US" baseline="0" dirty="0" err="1" smtClean="0"/>
              <a:t>nichrome</a:t>
            </a:r>
            <a:r>
              <a:rPr lang="en-US" baseline="0" dirty="0" smtClean="0"/>
              <a:t> can scale learning and inference to large instances containing up to 10^30 clauses that are from domains like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t>11</a:t>
            </a:fld>
            <a:endParaRPr lang="en-US" dirty="0"/>
          </a:p>
        </p:txBody>
      </p:sp>
    </p:spTree>
    <p:extLst>
      <p:ext uri="{BB962C8B-B14F-4D97-AF65-F5344CB8AC3E}">
        <p14:creationId xmlns:p14="http://schemas.microsoft.com/office/powerpoint/2010/main" val="63599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3400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ctrTitle"/>
          </p:nvPr>
        </p:nvSpPr>
        <p:spPr>
          <a:xfrm>
            <a:off x="1219200" y="1396986"/>
            <a:ext cx="6858000" cy="990600"/>
          </a:xfrm>
        </p:spPr>
        <p:txBody>
          <a:bodyPr anchor="t" anchorCtr="0"/>
          <a:lstStyle>
            <a:lvl1pPr algn="ctr">
              <a:defRPr sz="3200" b="0" i="0">
                <a:solidFill>
                  <a:schemeClr val="tx1"/>
                </a:solidFill>
                <a:latin typeface="Helvetica Light" charset="0"/>
                <a:ea typeface="Helvetica Light" charset="0"/>
                <a:cs typeface="Helvetica Light"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b="0" i="0">
                <a:solidFill>
                  <a:schemeClr val="tx2"/>
                </a:solidFill>
                <a:latin typeface="Helvetica Light" charset="0"/>
                <a:ea typeface="Helvetica Light" charset="0"/>
                <a:cs typeface="Helvetica Light"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b="0" i="0">
                <a:latin typeface="Helvetica Light" charset="0"/>
                <a:ea typeface="Helvetica Light" charset="0"/>
                <a:cs typeface="Helvetica Light" charset="0"/>
              </a:defRPr>
            </a:lvl1pPr>
          </a:lstStyle>
          <a:p>
            <a:r>
              <a:rPr lang="en-US" smtClean="0"/>
              <a:t>8/29/17</a:t>
            </a:r>
            <a:endParaRPr lang="en-US" dirty="0"/>
          </a:p>
        </p:txBody>
      </p:sp>
      <p:sp>
        <p:nvSpPr>
          <p:cNvPr id="17" name="Footer Placeholder 16"/>
          <p:cNvSpPr>
            <a:spLocks noGrp="1"/>
          </p:cNvSpPr>
          <p:nvPr>
            <p:ph type="ftr" sz="quarter" idx="11"/>
          </p:nvPr>
        </p:nvSpPr>
        <p:spPr>
          <a:xfrm>
            <a:off x="2898648" y="6355080"/>
            <a:ext cx="3474720" cy="365760"/>
          </a:xfrm>
        </p:spPr>
        <p:txBody>
          <a:bodyPr/>
          <a:lstStyle>
            <a:lvl1pPr>
              <a:defRPr b="0" i="0">
                <a:latin typeface="Helvetica Light" charset="0"/>
                <a:ea typeface="Helvetica Light" charset="0"/>
                <a:cs typeface="Helvetica Light" charset="0"/>
              </a:defRPr>
            </a:lvl1pPr>
          </a:lstStyle>
          <a:p>
            <a:r>
              <a:rPr lang="en-US" smtClean="0"/>
              <a:t>Dagstuhl</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lvl1pPr>
              <a:defRPr b="0" i="0">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8/29/17</a:t>
            </a:r>
            <a:endParaRPr lang="en-US" dirty="0"/>
          </a:p>
        </p:txBody>
      </p:sp>
      <p:sp>
        <p:nvSpPr>
          <p:cNvPr id="5" name="Footer Placeholder 4"/>
          <p:cNvSpPr>
            <a:spLocks noGrp="1"/>
          </p:cNvSpPr>
          <p:nvPr>
            <p:ph type="ftr" sz="quarter" idx="11"/>
          </p:nvPr>
        </p:nvSpPr>
        <p:spPr/>
        <p:txBody>
          <a:bodyPr/>
          <a:lstStyle/>
          <a:p>
            <a:r>
              <a:rPr lang="en-US" smtClean="0"/>
              <a:t>Dagstuhl</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8/29/17</a:t>
            </a:r>
            <a:endParaRPr lang="en-US" dirty="0"/>
          </a:p>
        </p:txBody>
      </p:sp>
      <p:sp>
        <p:nvSpPr>
          <p:cNvPr id="5" name="Footer Placeholder 4"/>
          <p:cNvSpPr>
            <a:spLocks noGrp="1"/>
          </p:cNvSpPr>
          <p:nvPr>
            <p:ph type="ftr" sz="quarter" idx="11"/>
          </p:nvPr>
        </p:nvSpPr>
        <p:spPr/>
        <p:txBody>
          <a:bodyPr/>
          <a:lstStyle/>
          <a:p>
            <a:r>
              <a:rPr lang="en-US" smtClean="0"/>
              <a:t>Dagstuhl</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97280"/>
            <a:ext cx="8229600" cy="4958354"/>
          </a:xfrm>
        </p:spPr>
        <p:txBody>
          <a:bodyPr/>
          <a:lstStyle>
            <a:lvl1pPr>
              <a:defRPr b="0" i="0">
                <a:latin typeface="Helvetica Light" charset="0"/>
                <a:ea typeface="Helvetica Light" charset="0"/>
                <a:cs typeface="Helvetica Light" charset="0"/>
              </a:defRPr>
            </a:lvl1pPr>
            <a:lvl2pPr>
              <a:defRPr b="0" i="0">
                <a:latin typeface="Helvetica Light" charset="0"/>
                <a:ea typeface="Helvetica Light" charset="0"/>
                <a:cs typeface="Helvetica Light" charset="0"/>
              </a:defRPr>
            </a:lvl2pPr>
            <a:lvl3pPr>
              <a:defRPr b="0" i="0">
                <a:latin typeface="Helvetica Light" charset="0"/>
                <a:ea typeface="Helvetica Light" charset="0"/>
                <a:cs typeface="Helvetica Light" charset="0"/>
              </a:defRPr>
            </a:lvl3pPr>
            <a:lvl4pPr>
              <a:defRPr b="0" i="0">
                <a:latin typeface="Helvetica Light" charset="0"/>
                <a:ea typeface="Helvetica Light" charset="0"/>
                <a:cs typeface="Helvetica Light" charset="0"/>
              </a:defRPr>
            </a:lvl4pPr>
            <a:lvl5pPr>
              <a:defRPr b="0" i="0">
                <a:latin typeface="Helvetica Light" charset="0"/>
                <a:ea typeface="Helvetica Light" charset="0"/>
                <a:cs typeface="Helvetica Light"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0"/>
          </p:nvPr>
        </p:nvSpPr>
        <p:spPr/>
        <p:txBody>
          <a:bodyPr/>
          <a:lstStyle>
            <a:lvl1pPr algn="r">
              <a:defRPr b="0" i="0">
                <a:latin typeface="Helvetica Light" charset="0"/>
                <a:ea typeface="Helvetica Light" charset="0"/>
                <a:cs typeface="Helvetica Light" charset="0"/>
              </a:defRPr>
            </a:lvl1pPr>
          </a:lstStyle>
          <a:p>
            <a:r>
              <a:rPr lang="en-US" smtClean="0"/>
              <a:t>8/29/17</a:t>
            </a:r>
            <a:endParaRPr lang="en-US" dirty="0"/>
          </a:p>
        </p:txBody>
      </p:sp>
      <p:sp>
        <p:nvSpPr>
          <p:cNvPr id="12" name="Slide Number Placeholder 11"/>
          <p:cNvSpPr>
            <a:spLocks noGrp="1"/>
          </p:cNvSpPr>
          <p:nvPr>
            <p:ph type="sldNum" sz="quarter" idx="12"/>
          </p:nvPr>
        </p:nvSpPr>
        <p:spPr>
          <a:xfrm>
            <a:off x="612648" y="6380100"/>
            <a:ext cx="818219" cy="365760"/>
          </a:xfrm>
        </p:spPr>
        <p:txBody>
          <a:bodyPr/>
          <a:lstStyle>
            <a:lvl1pPr>
              <a:defRPr b="0" i="0">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
        <p:nvSpPr>
          <p:cNvPr id="3" name="Title 2"/>
          <p:cNvSpPr>
            <a:spLocks noGrp="1"/>
          </p:cNvSpPr>
          <p:nvPr>
            <p:ph type="title"/>
          </p:nvPr>
        </p:nvSpPr>
        <p:spPr>
          <a:xfrm>
            <a:off x="457200" y="155447"/>
            <a:ext cx="8229600" cy="850392"/>
          </a:xfrm>
        </p:spPr>
        <p:txBody>
          <a:bodyPr anchor="ctr" anchorCtr="0"/>
          <a:lstStyle>
            <a:lvl1pPr>
              <a:defRPr b="0" i="0">
                <a:latin typeface="Helvetica Light" charset="0"/>
                <a:ea typeface="Helvetica Light" charset="0"/>
                <a:cs typeface="Helvetica Light" charset="0"/>
              </a:defRPr>
            </a:lvl1pPr>
          </a:lstStyle>
          <a:p>
            <a:r>
              <a:rPr lang="en-US" dirty="0" smtClean="0"/>
              <a:t>Click to edit Master title style</a:t>
            </a:r>
            <a:endParaRPr lang="en-US" dirty="0"/>
          </a:p>
        </p:txBody>
      </p:sp>
      <p:sp>
        <p:nvSpPr>
          <p:cNvPr id="7" name="Footer Placeholder 10"/>
          <p:cNvSpPr>
            <a:spLocks noGrp="1"/>
          </p:cNvSpPr>
          <p:nvPr>
            <p:ph type="ftr" sz="quarter" idx="11"/>
          </p:nvPr>
        </p:nvSpPr>
        <p:spPr>
          <a:xfrm>
            <a:off x="1430867" y="6380100"/>
            <a:ext cx="5791200" cy="365760"/>
          </a:xfrm>
        </p:spPr>
        <p:txBody>
          <a:bodyPr/>
          <a:lstStyle>
            <a:lvl1pPr algn="r">
              <a:defRPr b="0" i="0">
                <a:latin typeface="Helvetica Light" charset="0"/>
                <a:ea typeface="Helvetica Light" charset="0"/>
                <a:cs typeface="Helvetica Light" charset="0"/>
              </a:defRPr>
            </a:lvl1pPr>
          </a:lstStyle>
          <a:p>
            <a:pPr algn="ctr"/>
            <a:r>
              <a:rPr lang="en-US" smtClean="0"/>
              <a:t>Dagstuhl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8/29/17</a:t>
            </a:r>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Dagstuhl</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51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8/29/17</a:t>
            </a:r>
            <a:endParaRPr lang="en-US" dirty="0"/>
          </a:p>
        </p:txBody>
      </p:sp>
      <p:sp>
        <p:nvSpPr>
          <p:cNvPr id="9" name="Content Placeholder 8"/>
          <p:cNvSpPr>
            <a:spLocks noGrp="1"/>
          </p:cNvSpPr>
          <p:nvPr>
            <p:ph sz="quarter" idx="1"/>
          </p:nvPr>
        </p:nvSpPr>
        <p:spPr>
          <a:xfrm>
            <a:off x="457200" y="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Dagstuhl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59941"/>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8/29/17</a:t>
            </a:r>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Dagstuhl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7"/>
            <a:ext cx="8229600" cy="850392"/>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r>
              <a:rPr lang="en-US" smtClean="0"/>
              <a:t>8/29/17</a:t>
            </a:r>
            <a:endParaRPr lang="en-US" dirty="0"/>
          </a:p>
        </p:txBody>
      </p:sp>
      <p:sp>
        <p:nvSpPr>
          <p:cNvPr id="5" name="Slide Number Placeholder 4"/>
          <p:cNvSpPr>
            <a:spLocks noGrp="1"/>
          </p:cNvSpPr>
          <p:nvPr>
            <p:ph type="sldNum" sz="quarter" idx="12"/>
          </p:nvPr>
        </p:nvSpPr>
        <p:spPr>
          <a:xfrm>
            <a:off x="612648" y="6380100"/>
            <a:ext cx="818219" cy="365760"/>
          </a:xfrm>
        </p:spPr>
        <p:txBody>
          <a:bodyPr/>
          <a:lstStyle/>
          <a:p>
            <a:fld id="{1F7DF5D7-FF41-4BF6-8958-28DFF1DB182D}"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Footer Placeholder 10"/>
          <p:cNvSpPr>
            <a:spLocks noGrp="1"/>
          </p:cNvSpPr>
          <p:nvPr>
            <p:ph type="ftr" sz="quarter" idx="11"/>
          </p:nvPr>
        </p:nvSpPr>
        <p:spPr>
          <a:xfrm>
            <a:off x="1430867" y="6380100"/>
            <a:ext cx="5791200" cy="365760"/>
          </a:xfrm>
        </p:spPr>
        <p:txBody>
          <a:bodyPr/>
          <a:lstStyle>
            <a:lvl1pPr algn="r">
              <a:defRPr/>
            </a:lvl1pPr>
          </a:lstStyle>
          <a:p>
            <a:pPr algn="ctr"/>
            <a:r>
              <a:rPr lang="en-US" smtClean="0"/>
              <a:t>Dagstuhl</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8/29/17</a:t>
            </a:r>
            <a:endParaRPr lang="en-US" dirty="0"/>
          </a:p>
        </p:txBody>
      </p:sp>
      <p:sp>
        <p:nvSpPr>
          <p:cNvPr id="6" name="Footer Placeholder 5"/>
          <p:cNvSpPr>
            <a:spLocks noGrp="1"/>
          </p:cNvSpPr>
          <p:nvPr>
            <p:ph type="ftr" sz="quarter" idx="11"/>
          </p:nvPr>
        </p:nvSpPr>
        <p:spPr/>
        <p:txBody>
          <a:bodyPr/>
          <a:lstStyle/>
          <a:p>
            <a:r>
              <a:rPr lang="en-US" smtClean="0"/>
              <a:t>Dagstuhl</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8/29/17</a:t>
            </a:r>
            <a:endParaRPr lang="en-US" dirty="0"/>
          </a:p>
        </p:txBody>
      </p:sp>
      <p:sp>
        <p:nvSpPr>
          <p:cNvPr id="6" name="Footer Placeholder 5"/>
          <p:cNvSpPr>
            <a:spLocks noGrp="1"/>
          </p:cNvSpPr>
          <p:nvPr>
            <p:ph type="ftr" sz="quarter" idx="11"/>
          </p:nvPr>
        </p:nvSpPr>
        <p:spPr/>
        <p:txBody>
          <a:bodyPr/>
          <a:lstStyle/>
          <a:p>
            <a:r>
              <a:rPr lang="en-US" smtClean="0"/>
              <a:t>Dagstuhl</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5448"/>
            <a:ext cx="8229600" cy="842319"/>
          </a:xfrm>
          <a:prstGeom prst="rect">
            <a:avLst/>
          </a:prstGeom>
        </p:spPr>
        <p:txBody>
          <a:bodyPr vert="horz"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09728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80100"/>
            <a:ext cx="2289048" cy="365760"/>
          </a:xfrm>
          <a:prstGeom prst="rect">
            <a:avLst/>
          </a:prstGeom>
        </p:spPr>
        <p:txBody>
          <a:bodyPr vert="horz"/>
          <a:lstStyle>
            <a:lvl1pPr algn="r" eaLnBrk="1" latinLnBrk="0" hangingPunct="1">
              <a:defRPr kumimoji="0" sz="1400" b="0" i="0">
                <a:solidFill>
                  <a:schemeClr val="tx2"/>
                </a:solidFill>
                <a:latin typeface="Helvetica Light" charset="0"/>
                <a:ea typeface="Helvetica Light" charset="0"/>
                <a:cs typeface="Helvetica Light" charset="0"/>
              </a:defRPr>
            </a:lvl1pPr>
          </a:lstStyle>
          <a:p>
            <a:r>
              <a:rPr lang="en-US" smtClean="0"/>
              <a:t>8/29/17</a:t>
            </a:r>
            <a:endParaRPr lang="en-US" dirty="0"/>
          </a:p>
        </p:txBody>
      </p:sp>
      <p:sp>
        <p:nvSpPr>
          <p:cNvPr id="3" name="Footer Placeholder 2"/>
          <p:cNvSpPr>
            <a:spLocks noGrp="1"/>
          </p:cNvSpPr>
          <p:nvPr>
            <p:ph type="ftr" sz="quarter" idx="3"/>
          </p:nvPr>
        </p:nvSpPr>
        <p:spPr>
          <a:xfrm>
            <a:off x="2424906" y="6380100"/>
            <a:ext cx="3978942" cy="365760"/>
          </a:xfrm>
          <a:prstGeom prst="rect">
            <a:avLst/>
          </a:prstGeom>
        </p:spPr>
        <p:txBody>
          <a:bodyPr vert="horz"/>
          <a:lstStyle>
            <a:lvl1pPr algn="ctr" eaLnBrk="1" latinLnBrk="0" hangingPunct="1">
              <a:defRPr kumimoji="0" sz="1400" b="0" i="0">
                <a:solidFill>
                  <a:schemeClr val="tx2"/>
                </a:solidFill>
                <a:latin typeface="Helvetica Light" charset="0"/>
                <a:ea typeface="Helvetica Light" charset="0"/>
                <a:cs typeface="Helvetica Light" charset="0"/>
              </a:defRPr>
            </a:lvl1pPr>
          </a:lstStyle>
          <a:p>
            <a:r>
              <a:rPr lang="en-US" smtClean="0"/>
              <a:t>Dagstuhl</a:t>
            </a:r>
            <a:endParaRPr lang="en-US" dirty="0"/>
          </a:p>
        </p:txBody>
      </p:sp>
      <p:sp>
        <p:nvSpPr>
          <p:cNvPr id="23" name="Slide Number Placeholder 22"/>
          <p:cNvSpPr>
            <a:spLocks noGrp="1"/>
          </p:cNvSpPr>
          <p:nvPr>
            <p:ph type="sldNum" sz="quarter" idx="4"/>
          </p:nvPr>
        </p:nvSpPr>
        <p:spPr>
          <a:xfrm>
            <a:off x="612648" y="6380100"/>
            <a:ext cx="1774292" cy="365760"/>
          </a:xfrm>
          <a:prstGeom prst="rect">
            <a:avLst/>
          </a:prstGeom>
        </p:spPr>
        <p:txBody>
          <a:bodyPr vert="horz"/>
          <a:lstStyle>
            <a:lvl1pPr algn="l" eaLnBrk="1" latinLnBrk="0" hangingPunct="1">
              <a:defRPr kumimoji="0" sz="1400" b="0" i="0">
                <a:solidFill>
                  <a:schemeClr val="tx2"/>
                </a:solidFill>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4367" y="994719"/>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rtl="0" eaLnBrk="1" latinLnBrk="0" hangingPunct="1">
        <a:spcBef>
          <a:spcPct val="0"/>
        </a:spcBef>
        <a:buNone/>
        <a:defRPr kumimoji="0" sz="3200" b="0" i="0" kern="1200">
          <a:solidFill>
            <a:schemeClr val="tx2"/>
          </a:solidFill>
          <a:latin typeface="Helvetica Light" charset="0"/>
          <a:ea typeface="Helvetica Light" charset="0"/>
          <a:cs typeface="Helvetica Light" charset="0"/>
        </a:defRPr>
      </a:lvl1pPr>
    </p:titleStyle>
    <p:bodyStyle>
      <a:lvl1pPr marL="274320" indent="-274320" algn="l" rtl="0" eaLnBrk="1" latinLnBrk="0" hangingPunct="1">
        <a:spcBef>
          <a:spcPts val="600"/>
        </a:spcBef>
        <a:buClr>
          <a:schemeClr val="accent1"/>
        </a:buClr>
        <a:buSzPct val="76000"/>
        <a:buFont typeface="Wingdings 3"/>
        <a:buChar char=""/>
        <a:defRPr kumimoji="0" sz="2600" b="0" i="0" kern="1200">
          <a:solidFill>
            <a:schemeClr val="tx1"/>
          </a:solidFill>
          <a:latin typeface="Helvetica Light" charset="0"/>
          <a:ea typeface="Helvetica Light" charset="0"/>
          <a:cs typeface="Helvetica Light" charset="0"/>
        </a:defRPr>
      </a:lvl1pPr>
      <a:lvl2pPr marL="548640" indent="-274320" algn="l" rtl="0" eaLnBrk="1" latinLnBrk="0" hangingPunct="1">
        <a:spcBef>
          <a:spcPts val="500"/>
        </a:spcBef>
        <a:buClr>
          <a:schemeClr val="accent2"/>
        </a:buClr>
        <a:buSzPct val="76000"/>
        <a:buFont typeface="Wingdings 3"/>
        <a:buChar char=""/>
        <a:defRPr kumimoji="0" sz="2300" b="0" i="0" kern="1200">
          <a:solidFill>
            <a:schemeClr val="tx2"/>
          </a:solidFill>
          <a:latin typeface="Helvetica Light" charset="0"/>
          <a:ea typeface="Helvetica Light" charset="0"/>
          <a:cs typeface="Helvetica Light"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b="0" i="0" kern="1200">
          <a:solidFill>
            <a:schemeClr val="tx1"/>
          </a:solidFill>
          <a:latin typeface="Helvetica Light" charset="0"/>
          <a:ea typeface="Helvetica Light" charset="0"/>
          <a:cs typeface="Helvetica Light"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b="0" i="0" kern="1200">
          <a:solidFill>
            <a:schemeClr val="tx1"/>
          </a:solidFill>
          <a:latin typeface="Helvetica Light" charset="0"/>
          <a:ea typeface="Helvetica Light" charset="0"/>
          <a:cs typeface="Helvetica Light" charset="0"/>
        </a:defRPr>
      </a:lvl4pPr>
      <a:lvl5pPr marL="1371600" indent="-228600" algn="l" rtl="0" eaLnBrk="1" latinLnBrk="0" hangingPunct="1">
        <a:spcBef>
          <a:spcPts val="300"/>
        </a:spcBef>
        <a:buClr>
          <a:schemeClr val="accent2"/>
        </a:buClr>
        <a:buSzPct val="70000"/>
        <a:buFont typeface="Wingdings"/>
        <a:buChar char=""/>
        <a:defRPr kumimoji="0" sz="1600" b="0" i="0" kern="1200">
          <a:solidFill>
            <a:schemeClr val="tx1"/>
          </a:solidFill>
          <a:latin typeface="Helvetica Light" charset="0"/>
          <a:ea typeface="Helvetica Light" charset="0"/>
          <a:cs typeface="Helvetica Light"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5" Type="http://schemas.openxmlformats.org/officeDocument/2006/relationships/image" Target="../media/image20.tiff"/><Relationship Id="rId6" Type="http://schemas.openxmlformats.org/officeDocument/2006/relationships/image" Target="../media/image21.tiff"/><Relationship Id="rId7" Type="http://schemas.openxmlformats.org/officeDocument/2006/relationships/image" Target="../media/image22.tiff"/><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4.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4.png"/><Relationship Id="rId5"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tiff"/><Relationship Id="rId5" Type="http://schemas.openxmlformats.org/officeDocument/2006/relationships/image" Target="../media/image20.tiff"/><Relationship Id="rId6" Type="http://schemas.openxmlformats.org/officeDocument/2006/relationships/image" Target="../media/image21.tiff"/><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6" y="1455629"/>
            <a:ext cx="9129744" cy="1395376"/>
          </a:xfrm>
        </p:spPr>
        <p:txBody>
          <a:bodyPr>
            <a:noAutofit/>
          </a:bodyPr>
          <a:lstStyle/>
          <a:p>
            <a:r>
              <a:rPr lang="en-US" sz="3300" b="1" dirty="0" smtClean="0">
                <a:solidFill>
                  <a:schemeClr val="tx2">
                    <a:lumMod val="75000"/>
                  </a:schemeClr>
                </a:solidFill>
              </a:rPr>
              <a:t>Combining Logical and Probabilistic Reasoning</a:t>
            </a:r>
            <a:r>
              <a:rPr lang="en-US" sz="3300" b="1" dirty="0">
                <a:solidFill>
                  <a:schemeClr val="tx2">
                    <a:lumMod val="75000"/>
                  </a:schemeClr>
                </a:solidFill>
              </a:rPr>
              <a:t> </a:t>
            </a:r>
            <a:r>
              <a:rPr lang="en-US" sz="3300" b="1" dirty="0" smtClean="0">
                <a:solidFill>
                  <a:schemeClr val="tx2">
                    <a:lumMod val="75000"/>
                  </a:schemeClr>
                </a:solidFill>
              </a:rPr>
              <a:t>in Program Analysis</a:t>
            </a:r>
            <a:endParaRPr lang="en-US" sz="3300" b="1" dirty="0">
              <a:solidFill>
                <a:schemeClr val="tx2">
                  <a:lumMod val="75000"/>
                </a:schemeClr>
              </a:solidFill>
            </a:endParaRPr>
          </a:p>
        </p:txBody>
      </p:sp>
      <p:sp>
        <p:nvSpPr>
          <p:cNvPr id="4" name="Subtitle 2"/>
          <p:cNvSpPr txBox="1">
            <a:spLocks/>
          </p:cNvSpPr>
          <p:nvPr/>
        </p:nvSpPr>
        <p:spPr>
          <a:xfrm>
            <a:off x="14256" y="3771355"/>
            <a:ext cx="9129744" cy="648735"/>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800" smtClean="0">
                <a:solidFill>
                  <a:schemeClr val="tx1"/>
                </a:solidFill>
                <a:latin typeface="Helvetica Light" charset="0"/>
                <a:ea typeface="Helvetica Light" charset="0"/>
                <a:cs typeface="Helvetica Light" charset="0"/>
              </a:rPr>
              <a:t>Mayur Naik, </a:t>
            </a:r>
            <a:r>
              <a:rPr lang="en-US" sz="2800" smtClean="0">
                <a:solidFill>
                  <a:schemeClr val="tx1"/>
                </a:solidFill>
                <a:latin typeface="Arial" charset="0"/>
                <a:ea typeface="Arial" charset="0"/>
                <a:cs typeface="Arial" charset="0"/>
              </a:rPr>
              <a:t>University </a:t>
            </a:r>
            <a:r>
              <a:rPr lang="en-US" sz="2800" dirty="0" smtClean="0">
                <a:solidFill>
                  <a:schemeClr val="tx1"/>
                </a:solidFill>
                <a:latin typeface="Arial" charset="0"/>
                <a:ea typeface="Arial" charset="0"/>
                <a:cs typeface="Arial" charset="0"/>
              </a:rPr>
              <a:t>of Pennsylvania</a:t>
            </a:r>
          </a:p>
        </p:txBody>
      </p:sp>
      <p:sp>
        <p:nvSpPr>
          <p:cNvPr id="5" name="Rectangle 4"/>
          <p:cNvSpPr/>
          <p:nvPr/>
        </p:nvSpPr>
        <p:spPr>
          <a:xfrm>
            <a:off x="4975200" y="6195892"/>
            <a:ext cx="223200" cy="17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119" y="3089189"/>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8" name="TextBox 7"/>
          <p:cNvSpPr txBox="1"/>
          <p:nvPr/>
        </p:nvSpPr>
        <p:spPr>
          <a:xfrm>
            <a:off x="8884508" y="6858000"/>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9" name="TextBox 8"/>
          <p:cNvSpPr txBox="1"/>
          <p:nvPr/>
        </p:nvSpPr>
        <p:spPr>
          <a:xfrm>
            <a:off x="-395416" y="852616"/>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10" name="TextBox 9"/>
          <p:cNvSpPr txBox="1"/>
          <p:nvPr/>
        </p:nvSpPr>
        <p:spPr>
          <a:xfrm>
            <a:off x="259492" y="1828800"/>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11" name="Subtitle 2"/>
          <p:cNvSpPr txBox="1">
            <a:spLocks/>
          </p:cNvSpPr>
          <p:nvPr/>
        </p:nvSpPr>
        <p:spPr>
          <a:xfrm>
            <a:off x="0" y="4624742"/>
            <a:ext cx="9129744" cy="562929"/>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800" dirty="0" smtClean="0">
                <a:solidFill>
                  <a:schemeClr val="tx1"/>
                </a:solidFill>
                <a:latin typeface="Helvetica Light" charset="0"/>
                <a:ea typeface="Helvetica Light" charset="0"/>
                <a:cs typeface="Helvetica Light" charset="0"/>
              </a:rPr>
              <a:t>Joint work with:</a:t>
            </a:r>
          </a:p>
        </p:txBody>
      </p:sp>
      <p:sp>
        <p:nvSpPr>
          <p:cNvPr id="12" name="Subtitle 2"/>
          <p:cNvSpPr txBox="1">
            <a:spLocks/>
          </p:cNvSpPr>
          <p:nvPr/>
        </p:nvSpPr>
        <p:spPr>
          <a:xfrm>
            <a:off x="352182" y="5247306"/>
            <a:ext cx="4776405" cy="11080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800" err="1" smtClean="0">
                <a:solidFill>
                  <a:schemeClr val="tx1"/>
                </a:solidFill>
                <a:latin typeface="Helvetica Light" charset="0"/>
                <a:ea typeface="Helvetica Light" charset="0"/>
                <a:cs typeface="Helvetica Light" charset="0"/>
              </a:rPr>
              <a:t>Mukund</a:t>
            </a:r>
            <a:r>
              <a:rPr lang="en-US" sz="2800" dirty="0" smtClean="0">
                <a:solidFill>
                  <a:schemeClr val="tx1"/>
                </a:solidFill>
                <a:latin typeface="Helvetica Light" charset="0"/>
                <a:ea typeface="Helvetica Light" charset="0"/>
                <a:cs typeface="Helvetica Light" charset="0"/>
              </a:rPr>
              <a:t> </a:t>
            </a:r>
            <a:r>
              <a:rPr lang="en-US" sz="2800" dirty="0" err="1" smtClean="0">
                <a:solidFill>
                  <a:schemeClr val="tx1"/>
                </a:solidFill>
                <a:latin typeface="Helvetica Light" charset="0"/>
                <a:ea typeface="Helvetica Light" charset="0"/>
                <a:cs typeface="Helvetica Light" charset="0"/>
              </a:rPr>
              <a:t>Raghothaman</a:t>
            </a:r>
            <a:endParaRPr lang="en-US" sz="2800" dirty="0">
              <a:solidFill>
                <a:schemeClr val="tx1"/>
              </a:solidFill>
              <a:latin typeface="Helvetica Light" charset="0"/>
              <a:ea typeface="Helvetica Light" charset="0"/>
              <a:cs typeface="Helvetica Light" charset="0"/>
            </a:endParaRPr>
          </a:p>
          <a:p>
            <a:pPr algn="ctr"/>
            <a:r>
              <a:rPr lang="en-US" sz="2800" dirty="0" smtClean="0">
                <a:solidFill>
                  <a:schemeClr val="tx1"/>
                </a:solidFill>
                <a:latin typeface="Helvetica Light" charset="0"/>
                <a:ea typeface="Helvetica Light" charset="0"/>
                <a:cs typeface="Helvetica Light" charset="0"/>
              </a:rPr>
              <a:t>Xin Zhang</a:t>
            </a:r>
          </a:p>
        </p:txBody>
      </p:sp>
      <p:sp>
        <p:nvSpPr>
          <p:cNvPr id="13" name="Subtitle 2"/>
          <p:cNvSpPr txBox="1">
            <a:spLocks/>
          </p:cNvSpPr>
          <p:nvPr/>
        </p:nvSpPr>
        <p:spPr>
          <a:xfrm>
            <a:off x="4319736" y="5254761"/>
            <a:ext cx="4776405" cy="11080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800" dirty="0" err="1" smtClean="0">
                <a:solidFill>
                  <a:schemeClr val="tx1"/>
                </a:solidFill>
                <a:latin typeface="Helvetica Light" charset="0"/>
                <a:ea typeface="Helvetica Light" charset="0"/>
                <a:cs typeface="Helvetica Light" charset="0"/>
              </a:rPr>
              <a:t>Sulekha</a:t>
            </a:r>
            <a:r>
              <a:rPr lang="en-US" sz="2800" dirty="0" smtClean="0">
                <a:solidFill>
                  <a:schemeClr val="tx1"/>
                </a:solidFill>
                <a:latin typeface="Helvetica Light" charset="0"/>
                <a:ea typeface="Helvetica Light" charset="0"/>
                <a:cs typeface="Helvetica Light" charset="0"/>
              </a:rPr>
              <a:t> Kulkarni</a:t>
            </a:r>
          </a:p>
          <a:p>
            <a:pPr algn="ctr"/>
            <a:r>
              <a:rPr lang="en-US" sz="2800" dirty="0" err="1" smtClean="0">
                <a:solidFill>
                  <a:schemeClr val="tx1"/>
                </a:solidFill>
                <a:latin typeface="Helvetica Light" charset="0"/>
                <a:ea typeface="Helvetica Light" charset="0"/>
                <a:cs typeface="Helvetica Light" charset="0"/>
              </a:rPr>
              <a:t>Xujie</a:t>
            </a:r>
            <a:r>
              <a:rPr lang="en-US" sz="2800" dirty="0" smtClean="0">
                <a:solidFill>
                  <a:schemeClr val="tx1"/>
                </a:solidFill>
                <a:latin typeface="Helvetica Light" charset="0"/>
                <a:ea typeface="Helvetica Light" charset="0"/>
                <a:cs typeface="Helvetica Light" charset="0"/>
              </a:rPr>
              <a:t> Si</a:t>
            </a:r>
          </a:p>
        </p:txBody>
      </p:sp>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5879"/>
    </mc:Choice>
    <mc:Fallback xmlns="">
      <p:transition spd="slow" advTm="587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7073273" y="1558075"/>
            <a:ext cx="1493730" cy="707886"/>
          </a:xfrm>
          <a:prstGeom prst="rect">
            <a:avLst/>
          </a:prstGeom>
          <a:noFill/>
        </p:spPr>
        <p:txBody>
          <a:bodyPr wrap="square" rtlCol="0">
            <a:spAutoFit/>
          </a:bodyPr>
          <a:lstStyle/>
          <a:p>
            <a:pPr algn="ctr"/>
            <a:r>
              <a:rPr lang="en-US" sz="2000" b="1" dirty="0" smtClean="0">
                <a:latin typeface="Helvetica" charset="0"/>
                <a:ea typeface="Helvetica" charset="0"/>
                <a:cs typeface="Helvetica" charset="0"/>
              </a:rPr>
              <a:t>Analysis</a:t>
            </a:r>
          </a:p>
          <a:p>
            <a:pPr algn="ctr"/>
            <a:r>
              <a:rPr lang="en-US" sz="2000" b="1" dirty="0" smtClean="0">
                <a:latin typeface="Helvetica" charset="0"/>
                <a:ea typeface="Helvetica" charset="0"/>
                <a:cs typeface="Helvetica" charset="0"/>
              </a:rPr>
              <a:t>Instance</a:t>
            </a:r>
            <a:endParaRPr lang="en-US" sz="2000" b="1" dirty="0">
              <a:latin typeface="Helvetica" charset="0"/>
              <a:ea typeface="Helvetica" charset="0"/>
              <a:cs typeface="Helvetica" charset="0"/>
            </a:endParaRPr>
          </a:p>
        </p:txBody>
      </p:sp>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10</a:t>
            </a:fld>
            <a:endParaRPr lang="en-US" dirty="0"/>
          </a:p>
        </p:txBody>
      </p:sp>
      <p:sp>
        <p:nvSpPr>
          <p:cNvPr id="5" name="Footer Placeholder 4"/>
          <p:cNvSpPr>
            <a:spLocks noGrp="1"/>
          </p:cNvSpPr>
          <p:nvPr>
            <p:ph type="ftr" sz="quarter" idx="11"/>
          </p:nvPr>
        </p:nvSpPr>
        <p:spPr/>
        <p:txBody>
          <a:bodyPr/>
          <a:lstStyle/>
          <a:p>
            <a:pPr algn="ctr"/>
            <a:r>
              <a:rPr lang="en-US" smtClean="0"/>
              <a:t>Dagstuhl</a:t>
            </a:r>
            <a:endParaRPr lang="en-US" dirty="0"/>
          </a:p>
        </p:txBody>
      </p:sp>
      <p:sp>
        <p:nvSpPr>
          <p:cNvPr id="30" name="Rounded Rectangle 29"/>
          <p:cNvSpPr/>
          <p:nvPr/>
        </p:nvSpPr>
        <p:spPr>
          <a:xfrm>
            <a:off x="3360718" y="1531571"/>
            <a:ext cx="2149433" cy="819398"/>
          </a:xfrm>
          <a:prstGeom prst="round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err="1" smtClean="0">
                <a:latin typeface="Helvetica Light" charset="0"/>
                <a:ea typeface="Helvetica Light" charset="0"/>
                <a:cs typeface="Helvetica Light" charset="0"/>
              </a:rPr>
              <a:t>Petablox</a:t>
            </a:r>
            <a:r>
              <a:rPr lang="en-US" sz="2800" b="1" dirty="0" smtClean="0">
                <a:latin typeface="Helvetica Light" charset="0"/>
                <a:ea typeface="Helvetica Light" charset="0"/>
                <a:cs typeface="Helvetica Light" charset="0"/>
              </a:rPr>
              <a:t>            </a:t>
            </a:r>
            <a:endParaRPr lang="en-US" sz="2800" b="1" dirty="0">
              <a:latin typeface="Helvetica Light" charset="0"/>
              <a:ea typeface="Helvetica Light" charset="0"/>
              <a:cs typeface="Helvetica Light" charset="0"/>
            </a:endParaRPr>
          </a:p>
        </p:txBody>
      </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292" y="1649753"/>
            <a:ext cx="557241" cy="526280"/>
          </a:xfrm>
          <a:prstGeom prst="rect">
            <a:avLst/>
          </a:prstGeom>
        </p:spPr>
      </p:pic>
      <p:sp>
        <p:nvSpPr>
          <p:cNvPr id="34" name="Right Arrow 33"/>
          <p:cNvSpPr/>
          <p:nvPr/>
        </p:nvSpPr>
        <p:spPr>
          <a:xfrm>
            <a:off x="2395802" y="1711480"/>
            <a:ext cx="783770" cy="4269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3834" y="1645773"/>
            <a:ext cx="590994" cy="590994"/>
          </a:xfrm>
          <a:prstGeom prst="rect">
            <a:avLst/>
          </a:prstGeom>
        </p:spPr>
      </p:pic>
      <p:sp>
        <p:nvSpPr>
          <p:cNvPr id="52" name="Right Arrow 51"/>
          <p:cNvSpPr/>
          <p:nvPr/>
        </p:nvSpPr>
        <p:spPr>
          <a:xfrm rot="10800000">
            <a:off x="5695846" y="1703229"/>
            <a:ext cx="783770" cy="4269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2277" y="1558950"/>
            <a:ext cx="1686182" cy="707886"/>
          </a:xfrm>
          <a:prstGeom prst="rect">
            <a:avLst/>
          </a:prstGeom>
          <a:noFill/>
        </p:spPr>
        <p:txBody>
          <a:bodyPr wrap="square" rtlCol="0">
            <a:spAutoFit/>
          </a:bodyPr>
          <a:lstStyle/>
          <a:p>
            <a:pPr algn="ctr"/>
            <a:r>
              <a:rPr lang="en-US" sz="2000" b="1" dirty="0" smtClean="0">
                <a:latin typeface="Helvetica" charset="0"/>
                <a:ea typeface="Helvetica" charset="0"/>
                <a:cs typeface="Helvetica" charset="0"/>
              </a:rPr>
              <a:t> Analysis</a:t>
            </a:r>
          </a:p>
          <a:p>
            <a:pPr algn="ctr"/>
            <a:r>
              <a:rPr lang="en-US" sz="2000" b="1" dirty="0" smtClean="0">
                <a:latin typeface="Helvetica" charset="0"/>
                <a:ea typeface="Helvetica" charset="0"/>
                <a:cs typeface="Helvetica" charset="0"/>
              </a:rPr>
              <a:t>Objective</a:t>
            </a:r>
            <a:endParaRPr lang="en-US" sz="2000" b="1" dirty="0">
              <a:latin typeface="Helvetica" charset="0"/>
              <a:ea typeface="Helvetica" charset="0"/>
              <a:cs typeface="Helvetica" charset="0"/>
            </a:endParaRPr>
          </a:p>
        </p:txBody>
      </p:sp>
      <p:sp>
        <p:nvSpPr>
          <p:cNvPr id="33" name="Title 4"/>
          <p:cNvSpPr>
            <a:spLocks noGrp="1"/>
          </p:cNvSpPr>
          <p:nvPr>
            <p:ph type="title"/>
          </p:nvPr>
        </p:nvSpPr>
        <p:spPr>
          <a:xfrm>
            <a:off x="165653" y="155447"/>
            <a:ext cx="8819322" cy="850392"/>
          </a:xfrm>
        </p:spPr>
        <p:txBody>
          <a:bodyPr>
            <a:normAutofit/>
          </a:bodyPr>
          <a:lstStyle/>
          <a:p>
            <a:pPr algn="ctr"/>
            <a:r>
              <a:rPr lang="en-US" dirty="0" smtClean="0"/>
              <a:t>Our Results: </a:t>
            </a:r>
            <a:r>
              <a:rPr lang="en-US" dirty="0" smtClean="0">
                <a:solidFill>
                  <a:srgbClr val="FF9300"/>
                </a:solidFill>
              </a:rPr>
              <a:t>Applications</a:t>
            </a:r>
            <a:r>
              <a:rPr lang="en-US" dirty="0" smtClean="0"/>
              <a:t>, Inference, Learning</a:t>
            </a:r>
            <a:endParaRPr lang="en-US" dirty="0">
              <a:solidFill>
                <a:srgbClr val="FF9300"/>
              </a:solidFill>
            </a:endParaRPr>
          </a:p>
        </p:txBody>
      </p:sp>
      <p:graphicFrame>
        <p:nvGraphicFramePr>
          <p:cNvPr id="48" name="Table 47"/>
          <p:cNvGraphicFramePr>
            <a:graphicFrameLocks noGrp="1"/>
          </p:cNvGraphicFramePr>
          <p:nvPr>
            <p:extLst>
              <p:ext uri="{D42A27DB-BD31-4B8C-83A1-F6EECF244321}">
                <p14:modId xmlns:p14="http://schemas.microsoft.com/office/powerpoint/2010/main" val="177414078"/>
              </p:ext>
            </p:extLst>
          </p:nvPr>
        </p:nvGraphicFramePr>
        <p:xfrm>
          <a:off x="976216" y="2868128"/>
          <a:ext cx="7004005" cy="2574683"/>
        </p:xfrm>
        <a:graphic>
          <a:graphicData uri="http://schemas.openxmlformats.org/drawingml/2006/table">
            <a:tbl>
              <a:tblPr firstRow="1" bandRow="1">
                <a:effectLst/>
                <a:tableStyleId>{2D5ABB26-0587-4C30-8999-92F81FD0307C}</a:tableStyleId>
              </a:tblPr>
              <a:tblGrid>
                <a:gridCol w="2207855"/>
                <a:gridCol w="2616313"/>
                <a:gridCol w="2179837"/>
              </a:tblGrid>
              <a:tr h="557068">
                <a:tc>
                  <a:txBody>
                    <a:bodyPr/>
                    <a:lstStyle/>
                    <a:p>
                      <a:pPr algn="ctr"/>
                      <a:r>
                        <a:rPr lang="en-US" sz="1800" b="1" i="0" dirty="0" smtClean="0">
                          <a:solidFill>
                            <a:schemeClr val="tx1"/>
                          </a:solidFill>
                          <a:effectLst/>
                          <a:latin typeface="Helvetica Light" charset="0"/>
                          <a:ea typeface="Helvetica Light" charset="0"/>
                          <a:cs typeface="Helvetica Light" charset="0"/>
                        </a:rPr>
                        <a:t>Objective</a:t>
                      </a:r>
                      <a:endParaRPr lang="en-US" sz="1800" b="1" i="0" dirty="0">
                        <a:solidFill>
                          <a:schemeClr val="tx1"/>
                        </a:solidFill>
                        <a:effectLst/>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i="0" baseline="0" dirty="0" smtClean="0">
                          <a:solidFill>
                            <a:schemeClr val="tx1"/>
                          </a:solidFill>
                          <a:effectLst/>
                          <a:latin typeface="Helvetica Light" charset="0"/>
                          <a:ea typeface="Helvetica Light" charset="0"/>
                          <a:cs typeface="Helvetica Light" charset="0"/>
                        </a:rPr>
                        <a:t>Addressed Challenge</a:t>
                      </a:r>
                      <a:endParaRPr lang="en-US" sz="1800" b="1" i="0" dirty="0">
                        <a:solidFill>
                          <a:schemeClr val="tx1"/>
                        </a:solidFill>
                        <a:effectLst/>
                        <a:latin typeface="Helvetica Light" charset="0"/>
                        <a:ea typeface="Helvetica Light" charset="0"/>
                        <a:cs typeface="Helvetica Light" charset="0"/>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i="0" dirty="0" smtClean="0">
                          <a:solidFill>
                            <a:schemeClr val="tx1"/>
                          </a:solidFill>
                          <a:effectLst/>
                          <a:latin typeface="Helvetica Light" charset="0"/>
                          <a:ea typeface="Helvetica Light" charset="0"/>
                          <a:cs typeface="Helvetica Light" charset="0"/>
                        </a:rPr>
                        <a:t>Publication</a:t>
                      </a:r>
                      <a:endParaRPr lang="en-US" sz="1800" b="1" i="0" dirty="0">
                        <a:solidFill>
                          <a:schemeClr val="tx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45730">
                <a:tc>
                  <a:txBody>
                    <a:bodyPr/>
                    <a:lstStyle/>
                    <a:p>
                      <a:pPr algn="ctr"/>
                      <a:r>
                        <a:rPr lang="en-US" sz="1800" b="0" i="0" dirty="0" smtClean="0">
                          <a:solidFill>
                            <a:schemeClr val="bg1"/>
                          </a:solidFill>
                          <a:effectLst/>
                          <a:latin typeface="Helvetica Light" charset="0"/>
                          <a:ea typeface="Helvetica Light" charset="0"/>
                          <a:cs typeface="Helvetica Light" charset="0"/>
                        </a:rPr>
                        <a:t>Accuracy in</a:t>
                      </a:r>
                    </a:p>
                    <a:p>
                      <a:pPr algn="ctr"/>
                      <a:r>
                        <a:rPr lang="en-US" sz="1800" b="0" i="0" dirty="0" smtClean="0">
                          <a:solidFill>
                            <a:schemeClr val="bg1"/>
                          </a:solidFill>
                          <a:effectLst/>
                          <a:latin typeface="Helvetica Light" charset="0"/>
                          <a:ea typeface="Helvetica Light" charset="0"/>
                          <a:cs typeface="Helvetica Light" charset="0"/>
                        </a:rPr>
                        <a:t>bug-finding</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effectLst/>
                          <a:latin typeface="Helvetica Light" charset="0"/>
                          <a:ea typeface="Helvetica Light" charset="0"/>
                          <a:cs typeface="Helvetica Light" charset="0"/>
                        </a:rPr>
                        <a:t>User feedback</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dirty="0" smtClean="0">
                          <a:solidFill>
                            <a:schemeClr val="bg1"/>
                          </a:solidFill>
                          <a:effectLst/>
                          <a:latin typeface="Helvetica Light" charset="0"/>
                          <a:ea typeface="Helvetica Light" charset="0"/>
                          <a:cs typeface="Helvetica Light" charset="0"/>
                        </a:rPr>
                        <a:t>FSE 2015</a:t>
                      </a: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92875">
                <a:tc>
                  <a:txBody>
                    <a:bodyPr/>
                    <a:lstStyle/>
                    <a:p>
                      <a:pPr algn="ctr"/>
                      <a:r>
                        <a:rPr lang="en-US" sz="1800" b="0" i="0" dirty="0" smtClean="0">
                          <a:solidFill>
                            <a:schemeClr val="bg1"/>
                          </a:solidFill>
                          <a:effectLst/>
                          <a:latin typeface="Helvetica Light" charset="0"/>
                          <a:ea typeface="Helvetica Light" charset="0"/>
                          <a:cs typeface="Helvetica Light" charset="0"/>
                        </a:rPr>
                        <a:t>Accuracy in</a:t>
                      </a:r>
                    </a:p>
                    <a:p>
                      <a:pPr algn="ctr"/>
                      <a:r>
                        <a:rPr lang="en-US" sz="1800" b="0" i="0" dirty="0" smtClean="0">
                          <a:solidFill>
                            <a:schemeClr val="bg1"/>
                          </a:solidFill>
                          <a:effectLst/>
                          <a:latin typeface="Helvetica Light" charset="0"/>
                          <a:ea typeface="Helvetica Light" charset="0"/>
                          <a:cs typeface="Helvetica Light" charset="0"/>
                        </a:rPr>
                        <a:t>verification</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effectLst/>
                          <a:latin typeface="Helvetica Light" charset="0"/>
                          <a:ea typeface="Helvetica Light" charset="0"/>
                          <a:cs typeface="Helvetica Light" charset="0"/>
                        </a:rPr>
                        <a:t>Assertions of interest</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effectLst/>
                          <a:latin typeface="Helvetica Light" charset="0"/>
                          <a:ea typeface="Helvetica Light" charset="0"/>
                          <a:cs typeface="Helvetica Light" charset="0"/>
                        </a:rPr>
                        <a:t>PLDI 2013</a:t>
                      </a:r>
                    </a:p>
                    <a:p>
                      <a:pPr algn="ctr"/>
                      <a:r>
                        <a:rPr lang="en-US" sz="1800" b="0" i="0" dirty="0" smtClean="0">
                          <a:solidFill>
                            <a:schemeClr val="bg1"/>
                          </a:solidFill>
                          <a:effectLst/>
                          <a:latin typeface="Helvetica Light" charset="0"/>
                          <a:ea typeface="Helvetica Light" charset="0"/>
                          <a:cs typeface="Helvetica Light" charset="0"/>
                        </a:rPr>
                        <a:t>PLDI 2014</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79010">
                <a:tc>
                  <a:txBody>
                    <a:bodyPr/>
                    <a:lstStyle/>
                    <a:p>
                      <a:pPr algn="ctr"/>
                      <a:r>
                        <a:rPr lang="en-US" sz="1800" b="0" i="0" dirty="0" smtClean="0">
                          <a:solidFill>
                            <a:schemeClr val="bg1"/>
                          </a:solidFill>
                          <a:effectLst/>
                          <a:latin typeface="Helvetica Light" charset="0"/>
                          <a:ea typeface="Helvetica Light" charset="0"/>
                          <a:cs typeface="Helvetica Light" charset="0"/>
                        </a:rPr>
                        <a:t>Scalability on</a:t>
                      </a:r>
                    </a:p>
                    <a:p>
                      <a:pPr algn="ctr"/>
                      <a:r>
                        <a:rPr lang="en-US" sz="1800" b="0" i="0" dirty="0" smtClean="0">
                          <a:solidFill>
                            <a:schemeClr val="bg1"/>
                          </a:solidFill>
                          <a:effectLst/>
                          <a:latin typeface="Helvetica Light" charset="0"/>
                          <a:ea typeface="Helvetica Light" charset="0"/>
                          <a:cs typeface="Helvetica Light" charset="0"/>
                        </a:rPr>
                        <a:t>single</a:t>
                      </a:r>
                      <a:r>
                        <a:rPr lang="en-US" sz="1800" b="0" i="0" baseline="0" dirty="0" smtClean="0">
                          <a:solidFill>
                            <a:schemeClr val="bg1"/>
                          </a:solidFill>
                          <a:effectLst/>
                          <a:latin typeface="Helvetica Light" charset="0"/>
                          <a:ea typeface="Helvetica Light" charset="0"/>
                          <a:cs typeface="Helvetica Light" charset="0"/>
                        </a:rPr>
                        <a:t> </a:t>
                      </a:r>
                      <a:r>
                        <a:rPr lang="en-US" sz="1800" b="0" i="0" dirty="0" smtClean="0">
                          <a:solidFill>
                            <a:schemeClr val="bg1"/>
                          </a:solidFill>
                          <a:effectLst/>
                          <a:latin typeface="Helvetica Light" charset="0"/>
                          <a:ea typeface="Helvetica Light" charset="0"/>
                          <a:cs typeface="Helvetica Light" charset="0"/>
                        </a:rPr>
                        <a:t>program</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effectLst/>
                          <a:latin typeface="Helvetica Light" charset="0"/>
                          <a:ea typeface="Helvetica Light" charset="0"/>
                          <a:cs typeface="Helvetica Light" charset="0"/>
                        </a:rPr>
                        <a:t>Procedure reuse </a:t>
                      </a:r>
                    </a:p>
                    <a:p>
                      <a:pPr algn="ctr"/>
                      <a:r>
                        <a:rPr lang="en-US" sz="1800" b="0" i="0" dirty="0" smtClean="0">
                          <a:solidFill>
                            <a:schemeClr val="bg1"/>
                          </a:solidFill>
                          <a:effectLst/>
                          <a:latin typeface="Helvetica Light" charset="0"/>
                          <a:ea typeface="Helvetica Light" charset="0"/>
                          <a:cs typeface="Helvetica Light" charset="0"/>
                        </a:rPr>
                        <a:t>within</a:t>
                      </a:r>
                      <a:r>
                        <a:rPr lang="en-US" sz="1800" b="0" i="0" baseline="0" dirty="0" smtClean="0">
                          <a:solidFill>
                            <a:schemeClr val="bg1"/>
                          </a:solidFill>
                          <a:effectLst/>
                          <a:latin typeface="Helvetica Light" charset="0"/>
                          <a:ea typeface="Helvetica Light" charset="0"/>
                          <a:cs typeface="Helvetica Light" charset="0"/>
                        </a:rPr>
                        <a:t> a program</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effectLst/>
                          <a:latin typeface="Helvetica Light" charset="0"/>
                          <a:ea typeface="Helvetica Light" charset="0"/>
                          <a:cs typeface="Helvetica Light" charset="0"/>
                        </a:rPr>
                        <a:t>PLDI 2014</a:t>
                      </a:r>
                      <a:endParaRPr lang="en-US" sz="1800" b="0" i="0" dirty="0">
                        <a:solidFill>
                          <a:schemeClr val="bg1"/>
                        </a:solidFill>
                        <a:effectLst/>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9" name="Left Brace 48"/>
          <p:cNvSpPr/>
          <p:nvPr/>
        </p:nvSpPr>
        <p:spPr>
          <a:xfrm rot="5400000">
            <a:off x="4285127" y="-931271"/>
            <a:ext cx="388216" cy="7235691"/>
          </a:xfrm>
          <a:prstGeom prst="leftBrace">
            <a:avLst>
              <a:gd name="adj1" fmla="val 8333"/>
              <a:gd name="adj2" fmla="val 5069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50" name="Group 49"/>
          <p:cNvGrpSpPr/>
          <p:nvPr/>
        </p:nvGrpSpPr>
        <p:grpSpPr>
          <a:xfrm>
            <a:off x="1221342" y="4104835"/>
            <a:ext cx="6485289" cy="650043"/>
            <a:chOff x="1221342" y="3567838"/>
            <a:chExt cx="6485289" cy="650043"/>
          </a:xfrm>
        </p:grpSpPr>
        <p:sp>
          <p:nvSpPr>
            <p:cNvPr id="51" name="TextBox 50"/>
            <p:cNvSpPr txBox="1"/>
            <p:nvPr/>
          </p:nvSpPr>
          <p:spPr>
            <a:xfrm>
              <a:off x="1221342" y="3571550"/>
              <a:ext cx="1707749"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Static Bug</a:t>
              </a:r>
            </a:p>
            <a:p>
              <a:pPr algn="ctr"/>
              <a:r>
                <a:rPr lang="en-US" dirty="0" smtClean="0">
                  <a:latin typeface="Helvetica Light" charset="0"/>
                  <a:ea typeface="Helvetica Light" charset="0"/>
                  <a:cs typeface="Helvetica Light" charset="0"/>
                </a:rPr>
                <a:t>Detection</a:t>
              </a:r>
            </a:p>
          </p:txBody>
        </p:sp>
        <p:sp>
          <p:nvSpPr>
            <p:cNvPr id="53" name="TextBox 52"/>
            <p:cNvSpPr txBox="1"/>
            <p:nvPr/>
          </p:nvSpPr>
          <p:spPr>
            <a:xfrm>
              <a:off x="3076138" y="3567838"/>
              <a:ext cx="2871376" cy="646331"/>
            </a:xfrm>
            <a:prstGeom prst="rect">
              <a:avLst/>
            </a:prstGeom>
            <a:noFill/>
          </p:spPr>
          <p:txBody>
            <a:bodyPr wrap="square" rtlCol="0">
              <a:spAutoFit/>
            </a:bodyPr>
            <a:lstStyle/>
            <a:p>
              <a:pPr algn="ctr"/>
              <a:r>
                <a:rPr lang="en-US" smtClean="0">
                  <a:latin typeface="Helvetica Light" charset="0"/>
                  <a:ea typeface="Helvetica Light" charset="0"/>
                  <a:cs typeface="Helvetica Light" charset="0"/>
                </a:rPr>
                <a:t>Alarm</a:t>
              </a:r>
              <a:r>
                <a:rPr lang="en-US" dirty="0" smtClean="0">
                  <a:latin typeface="Helvetica Light" charset="0"/>
                  <a:ea typeface="Helvetica Light" charset="0"/>
                  <a:cs typeface="Helvetica Light" charset="0"/>
                </a:rPr>
                <a:t/>
              </a:r>
              <a:br>
                <a:rPr lang="en-US" dirty="0" smtClean="0">
                  <a:latin typeface="Helvetica Light" charset="0"/>
                  <a:ea typeface="Helvetica Light" charset="0"/>
                  <a:cs typeface="Helvetica Light" charset="0"/>
                </a:rPr>
              </a:br>
              <a:r>
                <a:rPr lang="en-US" dirty="0" smtClean="0">
                  <a:latin typeface="Helvetica Light" charset="0"/>
                  <a:ea typeface="Helvetica Light" charset="0"/>
                  <a:cs typeface="Helvetica Light" charset="0"/>
                </a:rPr>
                <a:t> Classification</a:t>
              </a:r>
            </a:p>
          </p:txBody>
        </p:sp>
        <p:sp>
          <p:nvSpPr>
            <p:cNvPr id="55" name="TextBox 54"/>
            <p:cNvSpPr txBox="1"/>
            <p:nvPr/>
          </p:nvSpPr>
          <p:spPr>
            <a:xfrm>
              <a:off x="5998882" y="3710049"/>
              <a:ext cx="1707749" cy="369332"/>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FSE 2015</a:t>
              </a:r>
              <a:endParaRPr lang="en-US" dirty="0">
                <a:latin typeface="Helvetica Light" charset="0"/>
                <a:ea typeface="Helvetica Light" charset="0"/>
                <a:cs typeface="Helvetica Light" charset="0"/>
              </a:endParaRPr>
            </a:p>
          </p:txBody>
        </p:sp>
      </p:grpSp>
      <p:grpSp>
        <p:nvGrpSpPr>
          <p:cNvPr id="57" name="Group 56"/>
          <p:cNvGrpSpPr/>
          <p:nvPr/>
        </p:nvGrpSpPr>
        <p:grpSpPr>
          <a:xfrm>
            <a:off x="1230103" y="3426153"/>
            <a:ext cx="6482075" cy="658895"/>
            <a:chOff x="1230103" y="4015941"/>
            <a:chExt cx="6482075" cy="658895"/>
          </a:xfrm>
        </p:grpSpPr>
        <p:sp>
          <p:nvSpPr>
            <p:cNvPr id="58" name="TextBox 57"/>
            <p:cNvSpPr txBox="1"/>
            <p:nvPr/>
          </p:nvSpPr>
          <p:spPr>
            <a:xfrm>
              <a:off x="1230103" y="4015941"/>
              <a:ext cx="1707749"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Automated</a:t>
              </a:r>
            </a:p>
            <a:p>
              <a:pPr algn="ctr"/>
              <a:r>
                <a:rPr lang="en-US" dirty="0" smtClean="0">
                  <a:latin typeface="Helvetica Light" charset="0"/>
                  <a:ea typeface="Helvetica Light" charset="0"/>
                  <a:cs typeface="Helvetica Light" charset="0"/>
                </a:rPr>
                <a:t>Verification</a:t>
              </a:r>
              <a:endParaRPr lang="en-US" dirty="0">
                <a:latin typeface="Helvetica Light" charset="0"/>
                <a:ea typeface="Helvetica Light" charset="0"/>
                <a:cs typeface="Helvetica Light" charset="0"/>
              </a:endParaRPr>
            </a:p>
          </p:txBody>
        </p:sp>
        <p:sp>
          <p:nvSpPr>
            <p:cNvPr id="59" name="TextBox 58"/>
            <p:cNvSpPr txBox="1"/>
            <p:nvPr/>
          </p:nvSpPr>
          <p:spPr>
            <a:xfrm>
              <a:off x="3324183" y="4028505"/>
              <a:ext cx="2402456" cy="646331"/>
            </a:xfrm>
            <a:prstGeom prst="rect">
              <a:avLst/>
            </a:prstGeom>
            <a:noFill/>
          </p:spPr>
          <p:txBody>
            <a:bodyPr wrap="square" rtlCol="0">
              <a:spAutoFit/>
            </a:bodyPr>
            <a:lstStyle/>
            <a:p>
              <a:pPr algn="ctr"/>
              <a:r>
                <a:rPr lang="en-US" smtClean="0">
                  <a:latin typeface="Helvetica Light" charset="0"/>
                  <a:ea typeface="Helvetica Light" charset="0"/>
                  <a:cs typeface="Helvetica Light" charset="0"/>
                </a:rPr>
                <a:t>Abstraction </a:t>
              </a:r>
              <a:br>
                <a:rPr lang="en-US" smtClean="0">
                  <a:latin typeface="Helvetica Light" charset="0"/>
                  <a:ea typeface="Helvetica Light" charset="0"/>
                  <a:cs typeface="Helvetica Light" charset="0"/>
                </a:rPr>
              </a:br>
              <a:r>
                <a:rPr lang="en-US" smtClean="0">
                  <a:latin typeface="Helvetica Light" charset="0"/>
                  <a:ea typeface="Helvetica Light" charset="0"/>
                  <a:cs typeface="Helvetica Light" charset="0"/>
                </a:rPr>
                <a:t>Selection</a:t>
              </a:r>
              <a:endParaRPr lang="en-US" dirty="0">
                <a:latin typeface="Helvetica Light" charset="0"/>
                <a:ea typeface="Helvetica Light" charset="0"/>
                <a:cs typeface="Helvetica Light" charset="0"/>
              </a:endParaRPr>
            </a:p>
          </p:txBody>
        </p:sp>
        <p:sp>
          <p:nvSpPr>
            <p:cNvPr id="60" name="TextBox 59"/>
            <p:cNvSpPr txBox="1"/>
            <p:nvPr/>
          </p:nvSpPr>
          <p:spPr>
            <a:xfrm>
              <a:off x="6004429" y="4156095"/>
              <a:ext cx="1707749" cy="369332"/>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PLDI 2014</a:t>
              </a:r>
              <a:endParaRPr lang="en-US" dirty="0">
                <a:latin typeface="Helvetica Light" charset="0"/>
                <a:ea typeface="Helvetica Light" charset="0"/>
                <a:cs typeface="Helvetica Light" charset="0"/>
              </a:endParaRPr>
            </a:p>
          </p:txBody>
        </p:sp>
      </p:grpSp>
      <p:grpSp>
        <p:nvGrpSpPr>
          <p:cNvPr id="61" name="Group 60"/>
          <p:cNvGrpSpPr/>
          <p:nvPr/>
        </p:nvGrpSpPr>
        <p:grpSpPr>
          <a:xfrm>
            <a:off x="1166986" y="4754217"/>
            <a:ext cx="6622463" cy="661596"/>
            <a:chOff x="1180299" y="3556285"/>
            <a:chExt cx="6622463" cy="661596"/>
          </a:xfrm>
        </p:grpSpPr>
        <p:sp>
          <p:nvSpPr>
            <p:cNvPr id="62" name="TextBox 61"/>
            <p:cNvSpPr txBox="1"/>
            <p:nvPr/>
          </p:nvSpPr>
          <p:spPr>
            <a:xfrm>
              <a:off x="1180299" y="3571550"/>
              <a:ext cx="1882447"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Interactive</a:t>
              </a:r>
            </a:p>
            <a:p>
              <a:pPr algn="ctr"/>
              <a:r>
                <a:rPr lang="en-US" dirty="0" smtClean="0">
                  <a:latin typeface="Helvetica Light" charset="0"/>
                  <a:ea typeface="Helvetica Light" charset="0"/>
                  <a:cs typeface="Helvetica Light" charset="0"/>
                </a:rPr>
                <a:t>Verification</a:t>
              </a:r>
              <a:endParaRPr lang="en-US" dirty="0">
                <a:latin typeface="Helvetica Light" charset="0"/>
                <a:ea typeface="Helvetica Light" charset="0"/>
                <a:cs typeface="Helvetica Light" charset="0"/>
              </a:endParaRPr>
            </a:p>
          </p:txBody>
        </p:sp>
        <p:sp>
          <p:nvSpPr>
            <p:cNvPr id="73" name="TextBox 72"/>
            <p:cNvSpPr txBox="1"/>
            <p:nvPr/>
          </p:nvSpPr>
          <p:spPr>
            <a:xfrm>
              <a:off x="3381180" y="3556285"/>
              <a:ext cx="2402456" cy="646331"/>
            </a:xfrm>
            <a:prstGeom prst="rect">
              <a:avLst/>
            </a:prstGeom>
            <a:noFill/>
          </p:spPr>
          <p:txBody>
            <a:bodyPr wrap="square" rtlCol="0">
              <a:spAutoFit/>
            </a:bodyPr>
            <a:lstStyle/>
            <a:p>
              <a:pPr algn="ctr"/>
              <a:r>
                <a:rPr lang="en-US" smtClean="0">
                  <a:latin typeface="Helvetica Light" charset="0"/>
                  <a:ea typeface="Helvetica Light" charset="0"/>
                  <a:cs typeface="Helvetica Light" charset="0"/>
                </a:rPr>
                <a:t>Alarm</a:t>
              </a:r>
              <a:br>
                <a:rPr lang="en-US" smtClean="0">
                  <a:latin typeface="Helvetica Light" charset="0"/>
                  <a:ea typeface="Helvetica Light" charset="0"/>
                  <a:cs typeface="Helvetica Light" charset="0"/>
                </a:rPr>
              </a:br>
              <a:r>
                <a:rPr lang="en-US" smtClean="0">
                  <a:latin typeface="Helvetica Light" charset="0"/>
                  <a:ea typeface="Helvetica Light" charset="0"/>
                  <a:cs typeface="Helvetica Light" charset="0"/>
                </a:rPr>
                <a:t>Resolution</a:t>
              </a:r>
              <a:endParaRPr lang="en-US" dirty="0">
                <a:latin typeface="Helvetica Light" charset="0"/>
                <a:ea typeface="Helvetica Light" charset="0"/>
                <a:cs typeface="Helvetica Light" charset="0"/>
              </a:endParaRPr>
            </a:p>
          </p:txBody>
        </p:sp>
        <p:sp>
          <p:nvSpPr>
            <p:cNvPr id="74" name="TextBox 73"/>
            <p:cNvSpPr txBox="1"/>
            <p:nvPr/>
          </p:nvSpPr>
          <p:spPr>
            <a:xfrm>
              <a:off x="6095013" y="3713112"/>
              <a:ext cx="1707749" cy="369332"/>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OOPSLA 2017</a:t>
              </a:r>
              <a:endParaRPr lang="en-US" dirty="0">
                <a:latin typeface="Helvetica Light" charset="0"/>
                <a:ea typeface="Helvetica Light" charset="0"/>
                <a:cs typeface="Helvetica Light" charset="0"/>
              </a:endParaRPr>
            </a:p>
          </p:txBody>
        </p:sp>
      </p:grpSp>
    </p:spTree>
    <p:extLst>
      <p:ext uri="{BB962C8B-B14F-4D97-AF65-F5344CB8AC3E}">
        <p14:creationId xmlns:p14="http://schemas.microsoft.com/office/powerpoint/2010/main" val="238338584"/>
      </p:ext>
    </p:extLst>
  </p:cSld>
  <p:clrMapOvr>
    <a:masterClrMapping/>
  </p:clrMapOvr>
  <mc:AlternateContent xmlns:mc="http://schemas.openxmlformats.org/markup-compatibility/2006" xmlns:p14="http://schemas.microsoft.com/office/powerpoint/2010/main">
    <mc:Choice Requires="p14">
      <p:transition spd="slow" p14:dur="2000" advTm="36864"/>
    </mc:Choice>
    <mc:Fallback xmlns="">
      <p:transition spd="slow" advTm="368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Table 70"/>
          <p:cNvGraphicFramePr>
            <a:graphicFrameLocks noGrp="1"/>
          </p:cNvGraphicFramePr>
          <p:nvPr>
            <p:extLst>
              <p:ext uri="{D42A27DB-BD31-4B8C-83A1-F6EECF244321}">
                <p14:modId xmlns:p14="http://schemas.microsoft.com/office/powerpoint/2010/main" val="1919709376"/>
              </p:ext>
            </p:extLst>
          </p:nvPr>
        </p:nvGraphicFramePr>
        <p:xfrm>
          <a:off x="1285876" y="1272290"/>
          <a:ext cx="6586541" cy="3114180"/>
        </p:xfrm>
        <a:graphic>
          <a:graphicData uri="http://schemas.openxmlformats.org/drawingml/2006/table">
            <a:tbl>
              <a:tblPr firstRow="1" bandRow="1">
                <a:effectLst/>
                <a:tableStyleId>{2D5ABB26-0587-4C30-8999-92F81FD0307C}</a:tableStyleId>
              </a:tblPr>
              <a:tblGrid>
                <a:gridCol w="2071687"/>
                <a:gridCol w="2343151"/>
                <a:gridCol w="2171703"/>
              </a:tblGrid>
              <a:tr h="695817">
                <a:tc>
                  <a:txBody>
                    <a:bodyPr/>
                    <a:lstStyle/>
                    <a:p>
                      <a:pPr algn="ctr"/>
                      <a:r>
                        <a:rPr lang="en-US" sz="1800" b="1" i="0" dirty="0" smtClean="0">
                          <a:solidFill>
                            <a:schemeClr val="tx1"/>
                          </a:solidFill>
                          <a:latin typeface="Helvetica Light" charset="0"/>
                          <a:ea typeface="Helvetica Light" charset="0"/>
                          <a:cs typeface="Helvetica Light" charset="0"/>
                        </a:rPr>
                        <a:t>Insight</a:t>
                      </a:r>
                      <a:endParaRPr lang="en-US" sz="1800" b="1" i="0" dirty="0">
                        <a:solidFill>
                          <a:schemeClr val="tx1"/>
                        </a:solidFill>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i="0" dirty="0" smtClean="0">
                          <a:solidFill>
                            <a:schemeClr val="tx1"/>
                          </a:solidFill>
                          <a:latin typeface="Helvetica Light" charset="0"/>
                          <a:ea typeface="Helvetica Light" charset="0"/>
                          <a:cs typeface="Helvetica Light" charset="0"/>
                        </a:rPr>
                        <a:t>Solving Technique</a:t>
                      </a:r>
                      <a:endParaRPr lang="en-US" sz="1800" b="1" i="0" dirty="0">
                        <a:solidFill>
                          <a:schemeClr val="tx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i="0" dirty="0" smtClean="0">
                          <a:solidFill>
                            <a:schemeClr val="tx1"/>
                          </a:solidFill>
                          <a:latin typeface="Helvetica Light" charset="0"/>
                          <a:ea typeface="Helvetica Light" charset="0"/>
                          <a:cs typeface="Helvetica Light" charset="0"/>
                        </a:rPr>
                        <a:t>Publications</a:t>
                      </a:r>
                      <a:endParaRPr lang="en-US" sz="1800" b="1" i="0" dirty="0">
                        <a:solidFill>
                          <a:schemeClr val="tx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855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dirty="0" smtClean="0">
                          <a:solidFill>
                            <a:schemeClr val="bg1"/>
                          </a:solidFill>
                          <a:latin typeface="Helvetica Light" charset="0"/>
                          <a:ea typeface="Helvetica Light" charset="0"/>
                          <a:cs typeface="Helvetica Light" charset="0"/>
                        </a:rPr>
                        <a:t>Sparsity</a:t>
                      </a: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Iterative</a:t>
                      </a:r>
                      <a:r>
                        <a:rPr lang="en-US" sz="1800" b="0" i="0" baseline="0" dirty="0" smtClean="0">
                          <a:solidFill>
                            <a:schemeClr val="bg1"/>
                          </a:solidFill>
                          <a:latin typeface="Helvetica Light" charset="0"/>
                          <a:ea typeface="Helvetica Light" charset="0"/>
                          <a:cs typeface="Helvetica Light" charset="0"/>
                        </a:rPr>
                        <a:t>-lazy</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dirty="0" smtClean="0">
                          <a:solidFill>
                            <a:schemeClr val="bg1"/>
                          </a:solidFill>
                          <a:latin typeface="Helvetica Light" charset="0"/>
                          <a:ea typeface="Helvetica Light" charset="0"/>
                          <a:cs typeface="Helvetica Light" charset="0"/>
                        </a:rPr>
                        <a:t>SAT 2015</a:t>
                      </a: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88072">
                <a:tc>
                  <a:txBody>
                    <a:bodyPr/>
                    <a:lstStyle/>
                    <a:p>
                      <a:pPr algn="ctr"/>
                      <a:r>
                        <a:rPr lang="en-US" sz="1800" b="0" i="0" dirty="0" smtClean="0">
                          <a:solidFill>
                            <a:schemeClr val="bg1"/>
                          </a:solidFill>
                          <a:latin typeface="Helvetica Light" charset="0"/>
                          <a:ea typeface="Helvetica Light" charset="0"/>
                          <a:cs typeface="Helvetica Light" charset="0"/>
                        </a:rPr>
                        <a:t>Horn Clauses</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Proof-guided</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AAAI</a:t>
                      </a:r>
                      <a:r>
                        <a:rPr lang="en-US" sz="1800" b="0" i="0" baseline="0" dirty="0" smtClean="0">
                          <a:solidFill>
                            <a:schemeClr val="bg1"/>
                          </a:solidFill>
                          <a:latin typeface="Helvetica Light" charset="0"/>
                          <a:ea typeface="Helvetica Light" charset="0"/>
                          <a:cs typeface="Helvetica Light" charset="0"/>
                        </a:rPr>
                        <a:t> 2016</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04624">
                <a:tc>
                  <a:txBody>
                    <a:bodyPr/>
                    <a:lstStyle/>
                    <a:p>
                      <a:pPr algn="ctr"/>
                      <a:r>
                        <a:rPr lang="en-US" sz="1800" b="0" i="0" dirty="0" smtClean="0">
                          <a:solidFill>
                            <a:schemeClr val="bg1"/>
                          </a:solidFill>
                          <a:latin typeface="Helvetica Light" charset="0"/>
                          <a:ea typeface="Helvetica Light" charset="0"/>
                          <a:cs typeface="Helvetica Light" charset="0"/>
                        </a:rPr>
                        <a:t>Locality</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Query-guided</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POPL 2016</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69843">
                <a:tc>
                  <a:txBody>
                    <a:bodyPr/>
                    <a:lstStyle/>
                    <a:p>
                      <a:pPr algn="ctr"/>
                      <a:r>
                        <a:rPr lang="en-US" sz="1800" b="0" i="0" dirty="0" smtClean="0">
                          <a:solidFill>
                            <a:schemeClr val="bg1"/>
                          </a:solidFill>
                          <a:latin typeface="Helvetica Light" charset="0"/>
                          <a:ea typeface="Helvetica Light" charset="0"/>
                          <a:cs typeface="Helvetica Light" charset="0"/>
                        </a:rPr>
                        <a:t>Similarit</a:t>
                      </a:r>
                      <a:r>
                        <a:rPr lang="en-US" sz="1800" b="0" i="0" baseline="0" dirty="0" smtClean="0">
                          <a:solidFill>
                            <a:schemeClr val="bg1"/>
                          </a:solidFill>
                          <a:latin typeface="Helvetica Light" charset="0"/>
                          <a:ea typeface="Helvetica Light" charset="0"/>
                          <a:cs typeface="Helvetica Light" charset="0"/>
                        </a:rPr>
                        <a:t>y across instances</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Incremental</a:t>
                      </a:r>
                    </a:p>
                  </a:txBody>
                  <a:tcPr marL="4572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dirty="0" smtClean="0">
                          <a:solidFill>
                            <a:schemeClr val="bg1"/>
                          </a:solidFill>
                          <a:latin typeface="Helvetica Light" charset="0"/>
                          <a:ea typeface="Helvetica Light" charset="0"/>
                          <a:cs typeface="Helvetica Light" charset="0"/>
                        </a:rPr>
                        <a:t>CP 2016</a:t>
                      </a:r>
                      <a:endParaRPr lang="en-US" sz="1800" b="0" i="0" dirty="0">
                        <a:solidFill>
                          <a:schemeClr val="bg1"/>
                        </a:solidFill>
                        <a:latin typeface="Helvetica Light" charset="0"/>
                        <a:ea typeface="Helvetica Light" charset="0"/>
                        <a:cs typeface="Helvetica Light" charset="0"/>
                      </a:endParaRPr>
                    </a:p>
                  </a:txBody>
                  <a:tcPr marL="45720" marR="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11</a:t>
            </a:fld>
            <a:endParaRPr lang="en-US" dirty="0"/>
          </a:p>
        </p:txBody>
      </p:sp>
      <p:sp>
        <p:nvSpPr>
          <p:cNvPr id="5" name="Footer Placeholder 4"/>
          <p:cNvSpPr>
            <a:spLocks noGrp="1"/>
          </p:cNvSpPr>
          <p:nvPr>
            <p:ph type="ftr" sz="quarter" idx="11"/>
          </p:nvPr>
        </p:nvSpPr>
        <p:spPr/>
        <p:txBody>
          <a:bodyPr/>
          <a:lstStyle/>
          <a:p>
            <a:pPr algn="ctr"/>
            <a:r>
              <a:rPr lang="en-US" smtClean="0"/>
              <a:t>Dagstuhl</a:t>
            </a:r>
            <a:endParaRPr lang="en-US" dirty="0"/>
          </a:p>
        </p:txBody>
      </p:sp>
      <p:sp>
        <p:nvSpPr>
          <p:cNvPr id="34" name="Rounded Rectangle 33"/>
          <p:cNvSpPr/>
          <p:nvPr/>
        </p:nvSpPr>
        <p:spPr>
          <a:xfrm>
            <a:off x="3387222" y="4766587"/>
            <a:ext cx="2149433" cy="819398"/>
          </a:xfrm>
          <a:prstGeom prst="roundRect">
            <a:avLst/>
          </a:prstGeom>
          <a:solidFill>
            <a:srgbClr val="00B050"/>
          </a:solidFill>
          <a:ln>
            <a:solidFill>
              <a:srgbClr val="00905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dirty="0" err="1" smtClean="0">
                <a:latin typeface="Helvetica Light" charset="0"/>
                <a:ea typeface="Helvetica Light" charset="0"/>
                <a:cs typeface="Helvetica Light" charset="0"/>
              </a:rPr>
              <a:t>Nichrome</a:t>
            </a:r>
            <a:endParaRPr lang="en-US" sz="3200" b="1" dirty="0">
              <a:latin typeface="Helvetica Light" charset="0"/>
              <a:ea typeface="Helvetica Light" charset="0"/>
              <a:cs typeface="Helvetica Light" charset="0"/>
            </a:endParaRPr>
          </a:p>
        </p:txBody>
      </p:sp>
      <p:sp>
        <p:nvSpPr>
          <p:cNvPr id="33" name="Title 4"/>
          <p:cNvSpPr>
            <a:spLocks noGrp="1"/>
          </p:cNvSpPr>
          <p:nvPr>
            <p:ph type="title"/>
          </p:nvPr>
        </p:nvSpPr>
        <p:spPr>
          <a:xfrm>
            <a:off x="165653" y="155447"/>
            <a:ext cx="8819322" cy="850392"/>
          </a:xfrm>
        </p:spPr>
        <p:txBody>
          <a:bodyPr>
            <a:normAutofit/>
          </a:bodyPr>
          <a:lstStyle/>
          <a:p>
            <a:pPr algn="ctr"/>
            <a:r>
              <a:rPr lang="en-US" dirty="0" smtClean="0"/>
              <a:t>Our Results: Applications, </a:t>
            </a:r>
            <a:r>
              <a:rPr lang="en-US" dirty="0" smtClean="0">
                <a:solidFill>
                  <a:srgbClr val="FF9300"/>
                </a:solidFill>
              </a:rPr>
              <a:t>Inference</a:t>
            </a:r>
            <a:r>
              <a:rPr lang="en-US" smtClean="0"/>
              <a:t>, Learning</a:t>
            </a:r>
            <a:endParaRPr lang="en-US" dirty="0"/>
          </a:p>
        </p:txBody>
      </p:sp>
      <p:sp>
        <p:nvSpPr>
          <p:cNvPr id="72" name="Left Brace 71"/>
          <p:cNvSpPr/>
          <p:nvPr/>
        </p:nvSpPr>
        <p:spPr>
          <a:xfrm rot="5400000" flipH="1">
            <a:off x="4413004" y="1184874"/>
            <a:ext cx="332279" cy="6586539"/>
          </a:xfrm>
          <a:prstGeom prst="leftBrace">
            <a:avLst>
              <a:gd name="adj1" fmla="val 8333"/>
              <a:gd name="adj2" fmla="val 51782"/>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73" name="Group 72"/>
          <p:cNvGrpSpPr/>
          <p:nvPr/>
        </p:nvGrpSpPr>
        <p:grpSpPr>
          <a:xfrm>
            <a:off x="1840795" y="2075442"/>
            <a:ext cx="6772898" cy="384667"/>
            <a:chOff x="1840795" y="906566"/>
            <a:chExt cx="6772898" cy="384667"/>
          </a:xfrm>
        </p:grpSpPr>
        <p:sp>
          <p:nvSpPr>
            <p:cNvPr id="74" name="TextBox 73"/>
            <p:cNvSpPr txBox="1"/>
            <p:nvPr/>
          </p:nvSpPr>
          <p:spPr>
            <a:xfrm>
              <a:off x="1840795" y="906566"/>
              <a:ext cx="1457368"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Sparsity</a:t>
              </a:r>
            </a:p>
          </p:txBody>
        </p:sp>
        <p:sp>
          <p:nvSpPr>
            <p:cNvPr id="75" name="TextBox 74"/>
            <p:cNvSpPr txBox="1"/>
            <p:nvPr/>
          </p:nvSpPr>
          <p:spPr>
            <a:xfrm>
              <a:off x="3818608" y="921901"/>
              <a:ext cx="2393534" cy="369332"/>
            </a:xfrm>
            <a:prstGeom prst="rect">
              <a:avLst/>
            </a:prstGeom>
            <a:noFill/>
          </p:spPr>
          <p:txBody>
            <a:bodyPr wrap="square" rtlCol="0">
              <a:spAutoFit/>
            </a:bodyPr>
            <a:lstStyle/>
            <a:p>
              <a:r>
                <a:rPr lang="en-US" smtClean="0">
                  <a:latin typeface="Helvetica Light" charset="0"/>
                  <a:ea typeface="Helvetica Light" charset="0"/>
                  <a:cs typeface="Helvetica Light" charset="0"/>
                </a:rPr>
                <a:t>Iterative-lazy</a:t>
              </a:r>
              <a:endParaRPr lang="en-US" dirty="0" smtClean="0">
                <a:latin typeface="Helvetica Light" charset="0"/>
                <a:ea typeface="Helvetica Light" charset="0"/>
                <a:cs typeface="Helvetica Light" charset="0"/>
              </a:endParaRPr>
            </a:p>
          </p:txBody>
        </p:sp>
        <p:sp>
          <p:nvSpPr>
            <p:cNvPr id="76" name="TextBox 75"/>
            <p:cNvSpPr txBox="1"/>
            <p:nvPr/>
          </p:nvSpPr>
          <p:spPr>
            <a:xfrm>
              <a:off x="6220159" y="911801"/>
              <a:ext cx="2393534" cy="369332"/>
            </a:xfrm>
            <a:prstGeom prst="rect">
              <a:avLst/>
            </a:prstGeom>
            <a:noFill/>
          </p:spPr>
          <p:txBody>
            <a:bodyPr wrap="square" rtlCol="0">
              <a:spAutoFit/>
            </a:bodyPr>
            <a:lstStyle/>
            <a:p>
              <a:r>
                <a:rPr lang="en-US" smtClean="0">
                  <a:latin typeface="Helvetica Light" charset="0"/>
                  <a:ea typeface="Helvetica Light" charset="0"/>
                  <a:cs typeface="Helvetica Light" charset="0"/>
                </a:rPr>
                <a:t>SAT 2015</a:t>
              </a:r>
              <a:endParaRPr lang="en-US" dirty="0" smtClean="0">
                <a:latin typeface="Helvetica Light" charset="0"/>
                <a:ea typeface="Helvetica Light" charset="0"/>
                <a:cs typeface="Helvetica Light" charset="0"/>
              </a:endParaRPr>
            </a:p>
          </p:txBody>
        </p:sp>
      </p:grpSp>
      <p:grpSp>
        <p:nvGrpSpPr>
          <p:cNvPr id="77" name="Group 76"/>
          <p:cNvGrpSpPr/>
          <p:nvPr/>
        </p:nvGrpSpPr>
        <p:grpSpPr>
          <a:xfrm>
            <a:off x="1563787" y="2674584"/>
            <a:ext cx="6995325" cy="374567"/>
            <a:chOff x="1840794" y="906566"/>
            <a:chExt cx="6995325" cy="374567"/>
          </a:xfrm>
        </p:grpSpPr>
        <p:sp>
          <p:nvSpPr>
            <p:cNvPr id="78" name="TextBox 77"/>
            <p:cNvSpPr txBox="1"/>
            <p:nvPr/>
          </p:nvSpPr>
          <p:spPr>
            <a:xfrm>
              <a:off x="1840794" y="906566"/>
              <a:ext cx="1578291"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Horn Clauses</a:t>
              </a:r>
            </a:p>
          </p:txBody>
        </p:sp>
        <p:sp>
          <p:nvSpPr>
            <p:cNvPr id="79" name="TextBox 78"/>
            <p:cNvSpPr txBox="1"/>
            <p:nvPr/>
          </p:nvSpPr>
          <p:spPr>
            <a:xfrm>
              <a:off x="4065748" y="909544"/>
              <a:ext cx="2393534"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Proof-guided</a:t>
              </a:r>
            </a:p>
          </p:txBody>
        </p:sp>
        <p:sp>
          <p:nvSpPr>
            <p:cNvPr id="80" name="TextBox 79"/>
            <p:cNvSpPr txBox="1"/>
            <p:nvPr/>
          </p:nvSpPr>
          <p:spPr>
            <a:xfrm>
              <a:off x="6442585" y="911801"/>
              <a:ext cx="2393534"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AAAI 2016</a:t>
              </a:r>
            </a:p>
          </p:txBody>
        </p:sp>
      </p:grpSp>
      <p:grpSp>
        <p:nvGrpSpPr>
          <p:cNvPr id="81" name="Group 80"/>
          <p:cNvGrpSpPr/>
          <p:nvPr/>
        </p:nvGrpSpPr>
        <p:grpSpPr>
          <a:xfrm>
            <a:off x="1852146" y="3256049"/>
            <a:ext cx="6686406" cy="378710"/>
            <a:chOff x="1840794" y="897188"/>
            <a:chExt cx="6686406" cy="378710"/>
          </a:xfrm>
        </p:grpSpPr>
        <p:sp>
          <p:nvSpPr>
            <p:cNvPr id="82" name="TextBox 81"/>
            <p:cNvSpPr txBox="1"/>
            <p:nvPr/>
          </p:nvSpPr>
          <p:spPr>
            <a:xfrm>
              <a:off x="1840794" y="906566"/>
              <a:ext cx="1578291"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Locality</a:t>
              </a:r>
            </a:p>
          </p:txBody>
        </p:sp>
        <p:sp>
          <p:nvSpPr>
            <p:cNvPr id="83" name="TextBox 82"/>
            <p:cNvSpPr txBox="1"/>
            <p:nvPr/>
          </p:nvSpPr>
          <p:spPr>
            <a:xfrm>
              <a:off x="3744470" y="897188"/>
              <a:ext cx="2393534"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Query-guided</a:t>
              </a:r>
            </a:p>
          </p:txBody>
        </p:sp>
        <p:sp>
          <p:nvSpPr>
            <p:cNvPr id="84" name="TextBox 83"/>
            <p:cNvSpPr txBox="1"/>
            <p:nvPr/>
          </p:nvSpPr>
          <p:spPr>
            <a:xfrm>
              <a:off x="6133666" y="899444"/>
              <a:ext cx="2393534"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POPL 2016</a:t>
              </a:r>
            </a:p>
          </p:txBody>
        </p:sp>
      </p:grpSp>
      <p:grpSp>
        <p:nvGrpSpPr>
          <p:cNvPr id="85" name="Group 84"/>
          <p:cNvGrpSpPr/>
          <p:nvPr/>
        </p:nvGrpSpPr>
        <p:grpSpPr>
          <a:xfrm>
            <a:off x="1382381" y="3798196"/>
            <a:ext cx="7291889" cy="646331"/>
            <a:chOff x="1840794" y="813802"/>
            <a:chExt cx="7291889" cy="646331"/>
          </a:xfrm>
        </p:grpSpPr>
        <p:sp>
          <p:nvSpPr>
            <p:cNvPr id="86" name="TextBox 85"/>
            <p:cNvSpPr txBox="1"/>
            <p:nvPr/>
          </p:nvSpPr>
          <p:spPr>
            <a:xfrm>
              <a:off x="1840794" y="813802"/>
              <a:ext cx="1903676"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Similarity across</a:t>
              </a:r>
            </a:p>
            <a:p>
              <a:pPr algn="ctr"/>
              <a:r>
                <a:rPr lang="en-US" dirty="0" smtClean="0">
                  <a:latin typeface="Helvetica Light" charset="0"/>
                  <a:ea typeface="Helvetica Light" charset="0"/>
                  <a:cs typeface="Helvetica Light" charset="0"/>
                </a:rPr>
                <a:t>instances</a:t>
              </a:r>
            </a:p>
          </p:txBody>
        </p:sp>
        <p:sp>
          <p:nvSpPr>
            <p:cNvPr id="87" name="TextBox 86"/>
            <p:cNvSpPr txBox="1"/>
            <p:nvPr/>
          </p:nvSpPr>
          <p:spPr>
            <a:xfrm>
              <a:off x="4325502" y="900611"/>
              <a:ext cx="2393534" cy="369332"/>
            </a:xfrm>
            <a:prstGeom prst="rect">
              <a:avLst/>
            </a:prstGeom>
            <a:noFill/>
          </p:spPr>
          <p:txBody>
            <a:bodyPr wrap="square" rtlCol="0">
              <a:spAutoFit/>
            </a:bodyPr>
            <a:lstStyle/>
            <a:p>
              <a:r>
                <a:rPr lang="en-US" dirty="0">
                  <a:latin typeface="Helvetica Light" charset="0"/>
                  <a:ea typeface="Helvetica Light" charset="0"/>
                  <a:cs typeface="Helvetica Light" charset="0"/>
                </a:rPr>
                <a:t>I</a:t>
              </a:r>
              <a:r>
                <a:rPr lang="en-US" dirty="0" smtClean="0">
                  <a:latin typeface="Helvetica Light" charset="0"/>
                  <a:ea typeface="Helvetica Light" charset="0"/>
                  <a:cs typeface="Helvetica Light" charset="0"/>
                </a:rPr>
                <a:t>ncremental</a:t>
              </a:r>
            </a:p>
          </p:txBody>
        </p:sp>
        <p:sp>
          <p:nvSpPr>
            <p:cNvPr id="88" name="TextBox 87"/>
            <p:cNvSpPr txBox="1"/>
            <p:nvPr/>
          </p:nvSpPr>
          <p:spPr>
            <a:xfrm>
              <a:off x="6739149" y="902850"/>
              <a:ext cx="2393534" cy="369332"/>
            </a:xfrm>
            <a:prstGeom prst="rect">
              <a:avLst/>
            </a:prstGeom>
            <a:noFill/>
          </p:spPr>
          <p:txBody>
            <a:bodyPr wrap="square" rtlCol="0">
              <a:spAutoFit/>
            </a:bodyPr>
            <a:lstStyle/>
            <a:p>
              <a:r>
                <a:rPr lang="en-US" dirty="0" smtClean="0">
                  <a:latin typeface="Helvetica Light" charset="0"/>
                  <a:ea typeface="Helvetica Light" charset="0"/>
                  <a:cs typeface="Helvetica Light" charset="0"/>
                </a:rPr>
                <a:t>CP 2016</a:t>
              </a:r>
            </a:p>
          </p:txBody>
        </p:sp>
      </p:grpSp>
    </p:spTree>
    <p:extLst>
      <p:ext uri="{BB962C8B-B14F-4D97-AF65-F5344CB8AC3E}">
        <p14:creationId xmlns:p14="http://schemas.microsoft.com/office/powerpoint/2010/main" val="1601546738"/>
      </p:ext>
    </p:extLst>
  </p:cSld>
  <p:clrMapOvr>
    <a:masterClrMapping/>
  </p:clrMapOvr>
  <mc:AlternateContent xmlns:mc="http://schemas.openxmlformats.org/markup-compatibility/2006" xmlns:p14="http://schemas.microsoft.com/office/powerpoint/2010/main">
    <mc:Choice Requires="p14">
      <p:transition spd="slow" p14:dur="2000" advTm="15985"/>
    </mc:Choice>
    <mc:Fallback xmlns="">
      <p:transition spd="slow" advTm="159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12</a:t>
            </a:fld>
            <a:endParaRPr lang="en-US" dirty="0"/>
          </a:p>
        </p:txBody>
      </p:sp>
      <p:sp>
        <p:nvSpPr>
          <p:cNvPr id="5" name="Footer Placeholder 4"/>
          <p:cNvSpPr>
            <a:spLocks noGrp="1"/>
          </p:cNvSpPr>
          <p:nvPr>
            <p:ph type="ftr" sz="quarter" idx="11"/>
          </p:nvPr>
        </p:nvSpPr>
        <p:spPr/>
        <p:txBody>
          <a:bodyPr/>
          <a:lstStyle/>
          <a:p>
            <a:pPr algn="ctr"/>
            <a:r>
              <a:rPr lang="en-US" smtClean="0"/>
              <a:t>Dagstuhl</a:t>
            </a:r>
            <a:endParaRPr lang="en-US" dirty="0"/>
          </a:p>
        </p:txBody>
      </p:sp>
      <p:sp>
        <p:nvSpPr>
          <p:cNvPr id="32" name="Rectangle 31"/>
          <p:cNvSpPr/>
          <p:nvPr/>
        </p:nvSpPr>
        <p:spPr>
          <a:xfrm>
            <a:off x="2553616" y="1330034"/>
            <a:ext cx="3716555" cy="37169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 name="Straight Connector 37"/>
          <p:cNvCxnSpPr>
            <a:stCxn id="32" idx="1"/>
            <a:endCxn id="32" idx="3"/>
          </p:cNvCxnSpPr>
          <p:nvPr/>
        </p:nvCxnSpPr>
        <p:spPr>
          <a:xfrm>
            <a:off x="2553616" y="3188524"/>
            <a:ext cx="3716555" cy="0"/>
          </a:xfrm>
          <a:prstGeom prst="line">
            <a:avLst/>
          </a:prstGeom>
          <a:ln w="28575"/>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2553198" y="1309557"/>
            <a:ext cx="1246909" cy="400110"/>
          </a:xfrm>
          <a:prstGeom prst="rect">
            <a:avLst/>
          </a:prstGeom>
          <a:noFill/>
        </p:spPr>
        <p:txBody>
          <a:bodyPr wrap="square" rtlCol="0">
            <a:spAutoFit/>
          </a:bodyPr>
          <a:lstStyle/>
          <a:p>
            <a:r>
              <a:rPr lang="en-US" sz="2000" dirty="0" smtClean="0">
                <a:latin typeface="Arial" charset="0"/>
                <a:ea typeface="Arial" charset="0"/>
                <a:cs typeface="Arial" charset="0"/>
              </a:rPr>
              <a:t>Frontend</a:t>
            </a:r>
          </a:p>
        </p:txBody>
      </p:sp>
      <p:sp>
        <p:nvSpPr>
          <p:cNvPr id="40" name="TextBox 39"/>
          <p:cNvSpPr txBox="1"/>
          <p:nvPr/>
        </p:nvSpPr>
        <p:spPr>
          <a:xfrm>
            <a:off x="2553198" y="4643632"/>
            <a:ext cx="1246909" cy="400110"/>
          </a:xfrm>
          <a:prstGeom prst="rect">
            <a:avLst/>
          </a:prstGeom>
          <a:noFill/>
        </p:spPr>
        <p:txBody>
          <a:bodyPr wrap="square" rtlCol="0">
            <a:spAutoFit/>
          </a:bodyPr>
          <a:lstStyle/>
          <a:p>
            <a:r>
              <a:rPr lang="en-US" sz="2000" dirty="0" smtClean="0">
                <a:latin typeface="Arial" charset="0"/>
                <a:ea typeface="Arial" charset="0"/>
                <a:cs typeface="Arial" charset="0"/>
              </a:rPr>
              <a:t>Backend</a:t>
            </a:r>
          </a:p>
        </p:txBody>
      </p:sp>
      <p:sp>
        <p:nvSpPr>
          <p:cNvPr id="41" name="Rounded Rectangle 40"/>
          <p:cNvSpPr/>
          <p:nvPr/>
        </p:nvSpPr>
        <p:spPr>
          <a:xfrm>
            <a:off x="3360718" y="1698178"/>
            <a:ext cx="2149433" cy="819398"/>
          </a:xfrm>
          <a:prstGeom prst="round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smtClean="0">
                <a:latin typeface="Helvetica Light" charset="0"/>
                <a:ea typeface="Helvetica Light" charset="0"/>
                <a:cs typeface="Helvetica Light" charset="0"/>
              </a:rPr>
              <a:t>Petablox</a:t>
            </a:r>
            <a:endParaRPr lang="en-US" sz="3200" b="1" dirty="0">
              <a:latin typeface="Helvetica Light" charset="0"/>
              <a:ea typeface="Helvetica Light" charset="0"/>
              <a:cs typeface="Helvetica Light" charset="0"/>
            </a:endParaRPr>
          </a:p>
        </p:txBody>
      </p:sp>
      <p:grpSp>
        <p:nvGrpSpPr>
          <p:cNvPr id="46" name="Group 45"/>
          <p:cNvGrpSpPr/>
          <p:nvPr/>
        </p:nvGrpSpPr>
        <p:grpSpPr>
          <a:xfrm>
            <a:off x="-254206" y="1770514"/>
            <a:ext cx="3546162" cy="526280"/>
            <a:chOff x="-342214" y="1770957"/>
            <a:chExt cx="3546162" cy="526280"/>
          </a:xfrm>
        </p:grpSpPr>
        <p:pic>
          <p:nvPicPr>
            <p:cNvPr id="44" name="Picture 4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15" y="1770957"/>
              <a:ext cx="557241" cy="526280"/>
            </a:xfrm>
            <a:prstGeom prst="rect">
              <a:avLst/>
            </a:prstGeom>
          </p:spPr>
        </p:pic>
        <p:sp>
          <p:nvSpPr>
            <p:cNvPr id="45" name="TextBox 44"/>
            <p:cNvSpPr txBox="1"/>
            <p:nvPr/>
          </p:nvSpPr>
          <p:spPr>
            <a:xfrm>
              <a:off x="-342214" y="1838599"/>
              <a:ext cx="3546162" cy="400110"/>
            </a:xfrm>
            <a:prstGeom prst="rect">
              <a:avLst/>
            </a:prstGeom>
            <a:noFill/>
          </p:spPr>
          <p:txBody>
            <a:bodyPr wrap="square" rtlCol="0">
              <a:spAutoFit/>
            </a:bodyPr>
            <a:lstStyle/>
            <a:p>
              <a:pPr algn="ctr"/>
              <a:r>
                <a:rPr lang="en-US" sz="2000" b="1" dirty="0" smtClean="0">
                  <a:latin typeface="Helvetica" charset="0"/>
                  <a:ea typeface="Helvetica" charset="0"/>
                  <a:cs typeface="Helvetica" charset="0"/>
                </a:rPr>
                <a:t>Analysis Task</a:t>
              </a:r>
              <a:endParaRPr lang="en-US" sz="2000" b="1" dirty="0">
                <a:latin typeface="Helvetica" charset="0"/>
                <a:ea typeface="Helvetica" charset="0"/>
                <a:cs typeface="Helvetica" charset="0"/>
              </a:endParaRPr>
            </a:p>
          </p:txBody>
        </p:sp>
      </p:grpSp>
      <p:sp>
        <p:nvSpPr>
          <p:cNvPr id="47" name="Right Arrow 46"/>
          <p:cNvSpPr/>
          <p:nvPr/>
        </p:nvSpPr>
        <p:spPr>
          <a:xfrm>
            <a:off x="2448810" y="1838331"/>
            <a:ext cx="783770" cy="4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6412672" y="1733804"/>
            <a:ext cx="3042415" cy="590994"/>
            <a:chOff x="3451094" y="2280466"/>
            <a:chExt cx="3042415" cy="590994"/>
          </a:xfrm>
        </p:grpSpPr>
        <p:pic>
          <p:nvPicPr>
            <p:cNvPr id="50" name="Picture 4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1094" y="2280466"/>
              <a:ext cx="590994" cy="590994"/>
            </a:xfrm>
            <a:prstGeom prst="rect">
              <a:avLst/>
            </a:prstGeom>
          </p:spPr>
        </p:pic>
        <p:sp>
          <p:nvSpPr>
            <p:cNvPr id="51" name="TextBox 50"/>
            <p:cNvSpPr txBox="1"/>
            <p:nvPr/>
          </p:nvSpPr>
          <p:spPr>
            <a:xfrm>
              <a:off x="3968072" y="2370641"/>
              <a:ext cx="2525437" cy="400110"/>
            </a:xfrm>
            <a:prstGeom prst="rect">
              <a:avLst/>
            </a:prstGeom>
            <a:noFill/>
          </p:spPr>
          <p:txBody>
            <a:bodyPr wrap="square" rtlCol="0">
              <a:spAutoFit/>
            </a:bodyPr>
            <a:lstStyle/>
            <a:p>
              <a:r>
                <a:rPr lang="en-US" sz="2000" b="1" dirty="0" err="1" smtClean="0">
                  <a:latin typeface="Helvetica" charset="0"/>
                  <a:ea typeface="Helvetica" charset="0"/>
                  <a:cs typeface="Helvetica" charset="0"/>
                </a:rPr>
                <a:t>Adapativity</a:t>
              </a:r>
              <a:r>
                <a:rPr lang="en-US" sz="2000" b="1" dirty="0" smtClean="0">
                  <a:latin typeface="Helvetica" charset="0"/>
                  <a:ea typeface="Helvetica" charset="0"/>
                  <a:cs typeface="Helvetica" charset="0"/>
                </a:rPr>
                <a:t> Task</a:t>
              </a:r>
              <a:endParaRPr lang="en-US" sz="2000" b="1" dirty="0">
                <a:latin typeface="Helvetica" charset="0"/>
                <a:ea typeface="Helvetica" charset="0"/>
                <a:cs typeface="Helvetica" charset="0"/>
              </a:endParaRPr>
            </a:p>
          </p:txBody>
        </p:sp>
      </p:grpSp>
      <p:sp>
        <p:nvSpPr>
          <p:cNvPr id="53" name="Right Arrow 52"/>
          <p:cNvSpPr/>
          <p:nvPr/>
        </p:nvSpPr>
        <p:spPr>
          <a:xfrm rot="10800000">
            <a:off x="5603082" y="1869836"/>
            <a:ext cx="783770" cy="4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253246" y="2945082"/>
            <a:ext cx="2364376" cy="4512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smtClean="0">
                <a:latin typeface="Helvetica Light" charset="0"/>
                <a:ea typeface="Helvetica Light" charset="0"/>
                <a:cs typeface="Helvetica Light" charset="0"/>
              </a:rPr>
              <a:t>Weighted Analysis</a:t>
            </a:r>
            <a:endParaRPr lang="en-US" sz="2000">
              <a:latin typeface="Helvetica Light" charset="0"/>
              <a:ea typeface="Helvetica Light" charset="0"/>
              <a:cs typeface="Helvetica Light" charset="0"/>
            </a:endParaRPr>
          </a:p>
        </p:txBody>
      </p:sp>
      <p:sp>
        <p:nvSpPr>
          <p:cNvPr id="55" name="Down Arrow 54"/>
          <p:cNvSpPr/>
          <p:nvPr/>
        </p:nvSpPr>
        <p:spPr>
          <a:xfrm>
            <a:off x="4192199" y="2590351"/>
            <a:ext cx="439387" cy="320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4209185" y="3501712"/>
            <a:ext cx="439387" cy="3206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5400000">
            <a:off x="4120587" y="4910574"/>
            <a:ext cx="629693" cy="426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3462093" y="5433774"/>
            <a:ext cx="1899597" cy="681826"/>
            <a:chOff x="803908" y="5432089"/>
            <a:chExt cx="1899597" cy="681826"/>
          </a:xfrm>
        </p:grpSpPr>
        <p:grpSp>
          <p:nvGrpSpPr>
            <p:cNvPr id="59" name="Group 58"/>
            <p:cNvGrpSpPr/>
            <p:nvPr/>
          </p:nvGrpSpPr>
          <p:grpSpPr>
            <a:xfrm>
              <a:off x="1540854" y="5432089"/>
              <a:ext cx="1162651" cy="681826"/>
              <a:chOff x="1540854" y="5432089"/>
              <a:chExt cx="1162651" cy="681826"/>
            </a:xfrm>
          </p:grpSpPr>
          <p:pic>
            <p:nvPicPr>
              <p:cNvPr id="61" name="Picture 6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21679" y="5432089"/>
                <a:ext cx="681826" cy="681826"/>
              </a:xfrm>
              <a:prstGeom prst="rect">
                <a:avLst/>
              </a:prstGeom>
            </p:spPr>
          </p:pic>
          <p:sp>
            <p:nvSpPr>
              <p:cNvPr id="62" name="TextBox 61"/>
              <p:cNvSpPr txBox="1"/>
              <p:nvPr/>
            </p:nvSpPr>
            <p:spPr>
              <a:xfrm>
                <a:off x="1540854" y="5556238"/>
                <a:ext cx="526545" cy="461665"/>
              </a:xfrm>
              <a:prstGeom prst="rect">
                <a:avLst/>
              </a:prstGeom>
              <a:noFill/>
            </p:spPr>
            <p:txBody>
              <a:bodyPr wrap="square" rtlCol="0">
                <a:spAutoFit/>
              </a:bodyPr>
              <a:lstStyle/>
              <a:p>
                <a:r>
                  <a:rPr lang="en-US" sz="2400" dirty="0" smtClean="0">
                    <a:latin typeface="Helvetica Light" charset="0"/>
                    <a:ea typeface="Helvetica Light" charset="0"/>
                    <a:cs typeface="Helvetica Light" charset="0"/>
                  </a:rPr>
                  <a:t>or</a:t>
                </a:r>
                <a:endParaRPr lang="en-US" sz="2000" dirty="0">
                  <a:latin typeface="Helvetica Light" charset="0"/>
                  <a:ea typeface="Helvetica Light" charset="0"/>
                  <a:cs typeface="Helvetica Light" charset="0"/>
                </a:endParaRPr>
              </a:p>
            </p:txBody>
          </p:sp>
        </p:grpSp>
        <p:pic>
          <p:nvPicPr>
            <p:cNvPr id="60" name="Picture 5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03908" y="5432089"/>
              <a:ext cx="666750" cy="671240"/>
            </a:xfrm>
            <a:prstGeom prst="rect">
              <a:avLst/>
            </a:prstGeom>
          </p:spPr>
        </p:pic>
      </p:grpSp>
      <p:sp>
        <p:nvSpPr>
          <p:cNvPr id="30" name="Rectangle 29"/>
          <p:cNvSpPr/>
          <p:nvPr/>
        </p:nvSpPr>
        <p:spPr>
          <a:xfrm rot="5400000">
            <a:off x="2028623" y="-952565"/>
            <a:ext cx="5086751" cy="9049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alphaModFix amt="51000"/>
          </a:blip>
          <a:stretch>
            <a:fillRect/>
          </a:stretch>
        </p:blipFill>
        <p:spPr>
          <a:xfrm>
            <a:off x="1737943" y="1093054"/>
            <a:ext cx="6125310" cy="5182012"/>
          </a:xfrm>
          <a:prstGeom prst="rect">
            <a:avLst/>
          </a:prstGeom>
        </p:spPr>
      </p:pic>
      <p:sp>
        <p:nvSpPr>
          <p:cNvPr id="35" name="Rounded Rectangular Callout 34"/>
          <p:cNvSpPr/>
          <p:nvPr/>
        </p:nvSpPr>
        <p:spPr>
          <a:xfrm>
            <a:off x="413277" y="2344851"/>
            <a:ext cx="8319905" cy="1526509"/>
          </a:xfrm>
          <a:prstGeom prst="wedgeRoundRectCallout">
            <a:avLst>
              <a:gd name="adj1" fmla="val -133"/>
              <a:gd name="adj2" fmla="val 103444"/>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latin typeface="Helvetica Light" charset="0"/>
                <a:ea typeface="Helvetica Light" charset="0"/>
                <a:cs typeface="Helvetica Light" charset="0"/>
              </a:rPr>
              <a:t>Scale to problems containing </a:t>
            </a:r>
            <a:r>
              <a:rPr lang="en-US" sz="2400" dirty="0" err="1" smtClean="0">
                <a:latin typeface="Helvetica Light" charset="0"/>
                <a:ea typeface="Helvetica Light" charset="0"/>
                <a:cs typeface="Helvetica Light" charset="0"/>
              </a:rPr>
              <a:t>upto</a:t>
            </a:r>
            <a:r>
              <a:rPr lang="en-US" sz="2400" dirty="0" smtClean="0">
                <a:latin typeface="Helvetica Light" charset="0"/>
                <a:ea typeface="Helvetica Light" charset="0"/>
                <a:cs typeface="Helvetica Light" charset="0"/>
              </a:rPr>
              <a:t> </a:t>
            </a:r>
            <a:r>
              <a:rPr lang="en-US" sz="2400" b="1" dirty="0" smtClean="0">
                <a:latin typeface="Helvetica Light" charset="0"/>
                <a:ea typeface="Helvetica Light" charset="0"/>
                <a:cs typeface="Helvetica Light" charset="0"/>
              </a:rPr>
              <a:t>10</a:t>
            </a:r>
            <a:r>
              <a:rPr lang="en-US" sz="2400" b="1" baseline="30000" dirty="0" smtClean="0">
                <a:latin typeface="Helvetica Light" charset="0"/>
                <a:ea typeface="Helvetica Light" charset="0"/>
                <a:cs typeface="Helvetica Light" charset="0"/>
              </a:rPr>
              <a:t>30</a:t>
            </a:r>
            <a:r>
              <a:rPr lang="en-US" sz="2400" b="1" dirty="0" smtClean="0">
                <a:latin typeface="Helvetica Light" charset="0"/>
                <a:ea typeface="Helvetica Light" charset="0"/>
                <a:cs typeface="Helvetica Light" charset="0"/>
              </a:rPr>
              <a:t> </a:t>
            </a:r>
            <a:r>
              <a:rPr lang="en-US" sz="2400" dirty="0" smtClean="0">
                <a:latin typeface="Helvetica Light" charset="0"/>
                <a:ea typeface="Helvetica Light" charset="0"/>
                <a:cs typeface="Helvetica Light" charset="0"/>
              </a:rPr>
              <a:t>clauses from domains like </a:t>
            </a:r>
            <a:r>
              <a:rPr lang="en-US" sz="2400" b="1" dirty="0" smtClean="0">
                <a:solidFill>
                  <a:srgbClr val="FFFF00"/>
                </a:solidFill>
                <a:latin typeface="Helvetica Light" charset="0"/>
                <a:ea typeface="Helvetica Light" charset="0"/>
                <a:cs typeface="Helvetica Light" charset="0"/>
              </a:rPr>
              <a:t>software verification</a:t>
            </a:r>
            <a:r>
              <a:rPr lang="en-US" sz="2400" dirty="0" smtClean="0">
                <a:latin typeface="Helvetica Light" charset="0"/>
                <a:ea typeface="Helvetica Light" charset="0"/>
                <a:cs typeface="Helvetica Light" charset="0"/>
              </a:rPr>
              <a:t>, </a:t>
            </a:r>
            <a:r>
              <a:rPr lang="en-US" sz="2400" b="1" dirty="0" smtClean="0">
                <a:solidFill>
                  <a:schemeClr val="accent5">
                    <a:lumMod val="40000"/>
                    <a:lumOff val="60000"/>
                  </a:schemeClr>
                </a:solidFill>
                <a:latin typeface="Helvetica Light" charset="0"/>
                <a:ea typeface="Helvetica Light" charset="0"/>
                <a:cs typeface="Helvetica Light" charset="0"/>
              </a:rPr>
              <a:t>statistical AI</a:t>
            </a:r>
            <a:r>
              <a:rPr lang="en-US" sz="2400" dirty="0" smtClean="0">
                <a:latin typeface="Helvetica Light" charset="0"/>
                <a:ea typeface="Helvetica Light" charset="0"/>
                <a:cs typeface="Helvetica Light" charset="0"/>
              </a:rPr>
              <a:t>, </a:t>
            </a:r>
            <a:r>
              <a:rPr lang="en-US" sz="2400" b="1" dirty="0" smtClean="0">
                <a:solidFill>
                  <a:srgbClr val="FFC000"/>
                </a:solidFill>
                <a:latin typeface="Helvetica Light" charset="0"/>
                <a:ea typeface="Helvetica Light" charset="0"/>
                <a:cs typeface="Helvetica Light" charset="0"/>
              </a:rPr>
              <a:t>mathematical optimization</a:t>
            </a:r>
            <a:r>
              <a:rPr lang="en-US" sz="2400" dirty="0" smtClean="0">
                <a:latin typeface="Helvetica Light" charset="0"/>
                <a:ea typeface="Helvetica Light" charset="0"/>
                <a:cs typeface="Helvetica Light" charset="0"/>
              </a:rPr>
              <a:t>, and </a:t>
            </a:r>
            <a:r>
              <a:rPr lang="en-US" sz="2400" b="1" dirty="0" smtClean="0">
                <a:solidFill>
                  <a:schemeClr val="accent3">
                    <a:lumMod val="60000"/>
                    <a:lumOff val="40000"/>
                  </a:schemeClr>
                </a:solidFill>
                <a:latin typeface="Helvetica Light" charset="0"/>
                <a:ea typeface="Helvetica Light" charset="0"/>
                <a:cs typeface="Helvetica Light" charset="0"/>
              </a:rPr>
              <a:t>information retrieval</a:t>
            </a:r>
            <a:endParaRPr lang="en-US" sz="2400" b="1" dirty="0">
              <a:solidFill>
                <a:schemeClr val="accent3">
                  <a:lumMod val="60000"/>
                  <a:lumOff val="40000"/>
                </a:schemeClr>
              </a:solidFill>
              <a:latin typeface="Helvetica Light" charset="0"/>
              <a:ea typeface="Helvetica Light" charset="0"/>
              <a:cs typeface="Helvetica Light" charset="0"/>
            </a:endParaRPr>
          </a:p>
        </p:txBody>
      </p:sp>
      <p:sp>
        <p:nvSpPr>
          <p:cNvPr id="33" name="Title 4"/>
          <p:cNvSpPr>
            <a:spLocks noGrp="1"/>
          </p:cNvSpPr>
          <p:nvPr>
            <p:ph type="title"/>
          </p:nvPr>
        </p:nvSpPr>
        <p:spPr>
          <a:xfrm>
            <a:off x="165653" y="155447"/>
            <a:ext cx="8819322" cy="850392"/>
          </a:xfrm>
        </p:spPr>
        <p:txBody>
          <a:bodyPr>
            <a:normAutofit/>
          </a:bodyPr>
          <a:lstStyle/>
          <a:p>
            <a:pPr algn="ctr"/>
            <a:r>
              <a:rPr lang="en-US" dirty="0" smtClean="0"/>
              <a:t>Our Results: Applications, </a:t>
            </a:r>
            <a:r>
              <a:rPr lang="en-US" dirty="0" smtClean="0">
                <a:solidFill>
                  <a:srgbClr val="FF9300"/>
                </a:solidFill>
              </a:rPr>
              <a:t>Inference</a:t>
            </a:r>
            <a:r>
              <a:rPr lang="en-US" smtClean="0"/>
              <a:t>, Learning</a:t>
            </a:r>
            <a:endParaRPr lang="en-US" dirty="0"/>
          </a:p>
        </p:txBody>
      </p:sp>
      <p:sp>
        <p:nvSpPr>
          <p:cNvPr id="36" name="Rounded Rectangle 35"/>
          <p:cNvSpPr/>
          <p:nvPr/>
        </p:nvSpPr>
        <p:spPr>
          <a:xfrm>
            <a:off x="3387222" y="4766587"/>
            <a:ext cx="2149433" cy="819398"/>
          </a:xfrm>
          <a:prstGeom prst="roundRect">
            <a:avLst/>
          </a:prstGeom>
          <a:solidFill>
            <a:srgbClr val="00B050"/>
          </a:solidFill>
          <a:ln>
            <a:solidFill>
              <a:srgbClr val="00905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b="1" dirty="0" err="1" smtClean="0">
                <a:latin typeface="Helvetica Light" charset="0"/>
                <a:ea typeface="Helvetica Light" charset="0"/>
                <a:cs typeface="Helvetica Light" charset="0"/>
              </a:rPr>
              <a:t>Nichrome</a:t>
            </a:r>
            <a:endParaRPr lang="en-US" sz="3200" b="1" dirty="0">
              <a:latin typeface="Helvetica Light" charset="0"/>
              <a:ea typeface="Helvetica Light" charset="0"/>
              <a:cs typeface="Helvetica Light" charset="0"/>
            </a:endParaRPr>
          </a:p>
        </p:txBody>
      </p:sp>
    </p:spTree>
    <p:extLst>
      <p:ext uri="{BB962C8B-B14F-4D97-AF65-F5344CB8AC3E}">
        <p14:creationId xmlns:p14="http://schemas.microsoft.com/office/powerpoint/2010/main" val="881543471"/>
      </p:ext>
    </p:extLst>
  </p:cSld>
  <p:clrMapOvr>
    <a:masterClrMapping/>
  </p:clrMapOvr>
  <mc:AlternateContent xmlns:mc="http://schemas.openxmlformats.org/markup-compatibility/2006" xmlns:p14="http://schemas.microsoft.com/office/powerpoint/2010/main">
    <mc:Choice Requires="p14">
      <p:transition spd="slow" p14:dur="2000" advTm="15985"/>
    </mc:Choice>
    <mc:Fallback xmlns="">
      <p:transition spd="slow" advTm="1598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13</a:t>
            </a:fld>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grpSp>
        <p:nvGrpSpPr>
          <p:cNvPr id="16" name="Group 15"/>
          <p:cNvGrpSpPr/>
          <p:nvPr/>
        </p:nvGrpSpPr>
        <p:grpSpPr>
          <a:xfrm>
            <a:off x="2312486" y="1400990"/>
            <a:ext cx="3974192" cy="2659168"/>
            <a:chOff x="1926100" y="1680898"/>
            <a:chExt cx="5250901" cy="4065163"/>
          </a:xfrm>
        </p:grpSpPr>
        <p:cxnSp>
          <p:nvCxnSpPr>
            <p:cNvPr id="17" name="Straight Arrow Connector 16"/>
            <p:cNvCxnSpPr/>
            <p:nvPr/>
          </p:nvCxnSpPr>
          <p:spPr>
            <a:xfrm>
              <a:off x="3986809" y="168089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3937624" y="2675780"/>
              <a:ext cx="1124001" cy="485751"/>
            </a:xfrm>
            <a:prstGeom prst="rect">
              <a:avLst/>
            </a:prstGeom>
            <a:noFill/>
          </p:spPr>
          <p:txBody>
            <a:bodyPr wrap="none" rtlCol="0">
              <a:spAutoFit/>
            </a:bodyPr>
            <a:lstStyle/>
            <a:p>
              <a:r>
                <a:rPr lang="en-US" sz="1600" dirty="0" smtClean="0"/>
                <a:t>path(1,7)</a:t>
              </a:r>
              <a:endParaRPr lang="en-US" sz="1600" dirty="0"/>
            </a:p>
          </p:txBody>
        </p:sp>
        <p:sp>
          <p:nvSpPr>
            <p:cNvPr id="19" name="TextBox 18"/>
            <p:cNvSpPr txBox="1"/>
            <p:nvPr/>
          </p:nvSpPr>
          <p:spPr>
            <a:xfrm>
              <a:off x="2782114" y="2675702"/>
              <a:ext cx="1144047" cy="485751"/>
            </a:xfrm>
            <a:prstGeom prst="rect">
              <a:avLst/>
            </a:prstGeom>
            <a:noFill/>
          </p:spPr>
          <p:txBody>
            <a:bodyPr wrap="none" rtlCol="0">
              <a:spAutoFit/>
            </a:bodyPr>
            <a:lstStyle/>
            <a:p>
              <a:pPr algn="ctr"/>
              <a:r>
                <a:rPr lang="en-US" sz="1600" dirty="0" smtClean="0"/>
                <a:t>edge(7,2)</a:t>
              </a:r>
              <a:endParaRPr lang="en-US" sz="1600" dirty="0"/>
            </a:p>
          </p:txBody>
        </p:sp>
        <p:sp>
          <p:nvSpPr>
            <p:cNvPr id="20" name="TextBox 19"/>
            <p:cNvSpPr txBox="1"/>
            <p:nvPr/>
          </p:nvSpPr>
          <p:spPr>
            <a:xfrm>
              <a:off x="5203778" y="2675692"/>
              <a:ext cx="1144047" cy="485751"/>
            </a:xfrm>
            <a:prstGeom prst="rect">
              <a:avLst/>
            </a:prstGeom>
            <a:noFill/>
          </p:spPr>
          <p:txBody>
            <a:bodyPr wrap="none" rtlCol="0">
              <a:spAutoFit/>
            </a:bodyPr>
            <a:lstStyle/>
            <a:p>
              <a:pPr algn="ctr"/>
              <a:r>
                <a:rPr lang="en-US" sz="1600" dirty="0" smtClean="0"/>
                <a:t>edge(7,5)</a:t>
              </a:r>
              <a:endParaRPr lang="en-US" sz="1600" dirty="0"/>
            </a:p>
          </p:txBody>
        </p:sp>
        <p:sp>
          <p:nvSpPr>
            <p:cNvPr id="21" name="TextBox 20"/>
            <p:cNvSpPr txBox="1"/>
            <p:nvPr/>
          </p:nvSpPr>
          <p:spPr>
            <a:xfrm>
              <a:off x="3154747" y="3519138"/>
              <a:ext cx="1124001" cy="485751"/>
            </a:xfrm>
            <a:prstGeom prst="rect">
              <a:avLst/>
            </a:prstGeom>
            <a:noFill/>
          </p:spPr>
          <p:txBody>
            <a:bodyPr wrap="none" rtlCol="0">
              <a:spAutoFit/>
            </a:bodyPr>
            <a:lstStyle/>
            <a:p>
              <a:r>
                <a:rPr lang="en-US" sz="1600" dirty="0" smtClean="0"/>
                <a:t>path(1,2)</a:t>
              </a:r>
              <a:endParaRPr lang="en-US" sz="1600" dirty="0"/>
            </a:p>
          </p:txBody>
        </p:sp>
        <p:sp>
          <p:nvSpPr>
            <p:cNvPr id="22" name="TextBox 21"/>
            <p:cNvSpPr txBox="1"/>
            <p:nvPr/>
          </p:nvSpPr>
          <p:spPr>
            <a:xfrm>
              <a:off x="4844822" y="3519138"/>
              <a:ext cx="1124001" cy="485751"/>
            </a:xfrm>
            <a:prstGeom prst="rect">
              <a:avLst/>
            </a:prstGeom>
            <a:noFill/>
          </p:spPr>
          <p:txBody>
            <a:bodyPr wrap="none" rtlCol="0">
              <a:spAutoFit/>
            </a:bodyPr>
            <a:lstStyle/>
            <a:p>
              <a:r>
                <a:rPr lang="en-US" sz="1600" dirty="0" smtClean="0"/>
                <a:t>path(1,5)</a:t>
              </a:r>
              <a:endParaRPr lang="en-US" sz="1600" dirty="0"/>
            </a:p>
          </p:txBody>
        </p:sp>
        <p:sp>
          <p:nvSpPr>
            <p:cNvPr id="23" name="TextBox 22"/>
            <p:cNvSpPr txBox="1"/>
            <p:nvPr/>
          </p:nvSpPr>
          <p:spPr>
            <a:xfrm>
              <a:off x="1926100" y="3519135"/>
              <a:ext cx="1144047" cy="485751"/>
            </a:xfrm>
            <a:prstGeom prst="rect">
              <a:avLst/>
            </a:prstGeom>
            <a:noFill/>
          </p:spPr>
          <p:txBody>
            <a:bodyPr wrap="none" rtlCol="0">
              <a:spAutoFit/>
            </a:bodyPr>
            <a:lstStyle/>
            <a:p>
              <a:pPr algn="ctr"/>
              <a:r>
                <a:rPr lang="en-US" sz="1600" dirty="0" smtClean="0"/>
                <a:t>edge(2,8)</a:t>
              </a:r>
              <a:endParaRPr lang="en-US" sz="1600" dirty="0"/>
            </a:p>
          </p:txBody>
        </p:sp>
        <p:sp>
          <p:nvSpPr>
            <p:cNvPr id="24" name="TextBox 23"/>
            <p:cNvSpPr txBox="1"/>
            <p:nvPr/>
          </p:nvSpPr>
          <p:spPr>
            <a:xfrm>
              <a:off x="6032954" y="3518194"/>
              <a:ext cx="1144047" cy="485751"/>
            </a:xfrm>
            <a:prstGeom prst="rect">
              <a:avLst/>
            </a:prstGeom>
            <a:noFill/>
          </p:spPr>
          <p:txBody>
            <a:bodyPr wrap="none" rtlCol="0">
              <a:spAutoFit/>
            </a:bodyPr>
            <a:lstStyle/>
            <a:p>
              <a:pPr algn="ctr"/>
              <a:r>
                <a:rPr lang="en-US" sz="1600" dirty="0" smtClean="0"/>
                <a:t>edge(5,8)</a:t>
              </a:r>
              <a:endParaRPr lang="en-US" sz="1600" dirty="0"/>
            </a:p>
          </p:txBody>
        </p:sp>
        <p:sp>
          <p:nvSpPr>
            <p:cNvPr id="25" name="TextBox 24"/>
            <p:cNvSpPr txBox="1"/>
            <p:nvPr/>
          </p:nvSpPr>
          <p:spPr>
            <a:xfrm>
              <a:off x="3799111" y="4555333"/>
              <a:ext cx="1124001" cy="485751"/>
            </a:xfrm>
            <a:prstGeom prst="rect">
              <a:avLst/>
            </a:prstGeom>
            <a:noFill/>
          </p:spPr>
          <p:txBody>
            <a:bodyPr wrap="none" rtlCol="0">
              <a:spAutoFit/>
            </a:bodyPr>
            <a:lstStyle/>
            <a:p>
              <a:r>
                <a:rPr lang="en-US" sz="1600" dirty="0" smtClean="0"/>
                <a:t>path(1,8)</a:t>
              </a:r>
              <a:endParaRPr lang="en-US" sz="1600" dirty="0"/>
            </a:p>
          </p:txBody>
        </p:sp>
        <p:sp>
          <p:nvSpPr>
            <p:cNvPr id="26" name="TextBox 25"/>
            <p:cNvSpPr txBox="1"/>
            <p:nvPr/>
          </p:nvSpPr>
          <p:spPr>
            <a:xfrm>
              <a:off x="5038461" y="4486488"/>
              <a:ext cx="1144047" cy="485751"/>
            </a:xfrm>
            <a:prstGeom prst="rect">
              <a:avLst/>
            </a:prstGeom>
            <a:noFill/>
          </p:spPr>
          <p:txBody>
            <a:bodyPr wrap="none" rtlCol="0">
              <a:spAutoFit/>
            </a:bodyPr>
            <a:lstStyle/>
            <a:p>
              <a:pPr algn="ctr"/>
              <a:r>
                <a:rPr lang="en-US" sz="1600" dirty="0" smtClean="0"/>
                <a:t>edge(8,6)</a:t>
              </a:r>
              <a:endParaRPr lang="en-US" sz="1600" dirty="0"/>
            </a:p>
          </p:txBody>
        </p:sp>
        <p:sp>
          <p:nvSpPr>
            <p:cNvPr id="27" name="TextBox 26"/>
            <p:cNvSpPr txBox="1"/>
            <p:nvPr/>
          </p:nvSpPr>
          <p:spPr>
            <a:xfrm>
              <a:off x="4427946" y="5392789"/>
              <a:ext cx="1124001" cy="353272"/>
            </a:xfrm>
            <a:prstGeom prst="rect">
              <a:avLst/>
            </a:prstGeom>
            <a:noFill/>
            <a:ln w="19050">
              <a:solidFill>
                <a:srgbClr val="0070C0"/>
              </a:solidFill>
            </a:ln>
          </p:spPr>
          <p:txBody>
            <a:bodyPr wrap="none" tIns="0" bIns="0" rtlCol="0" anchor="t" anchorCtr="0">
              <a:spAutoFit/>
            </a:bodyPr>
            <a:lstStyle/>
            <a:p>
              <a:pPr algn="ctr"/>
              <a:r>
                <a:rPr lang="en-US" sz="1600" dirty="0" smtClean="0"/>
                <a:t>path(1,6)</a:t>
              </a:r>
              <a:endParaRPr lang="en-US" sz="1600" dirty="0"/>
            </a:p>
          </p:txBody>
        </p:sp>
        <p:cxnSp>
          <p:nvCxnSpPr>
            <p:cNvPr id="28" name="Straight Connector 27"/>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603293" y="4285621"/>
              <a:ext cx="1495179" cy="2697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4536686" y="4189840"/>
              <a:ext cx="1680976" cy="36549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126165" y="5016218"/>
              <a:ext cx="884828" cy="125222"/>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5010993" y="4995451"/>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4984728" y="5141440"/>
              <a:ext cx="5210" cy="22859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368505" y="1826360"/>
              <a:ext cx="1144047" cy="485751"/>
            </a:xfrm>
            <a:prstGeom prst="rect">
              <a:avLst/>
            </a:prstGeom>
            <a:noFill/>
          </p:spPr>
          <p:txBody>
            <a:bodyPr wrap="none" rtlCol="0">
              <a:spAutoFit/>
            </a:bodyPr>
            <a:lstStyle/>
            <a:p>
              <a:pPr algn="ctr"/>
              <a:r>
                <a:rPr lang="en-US" sz="1600" dirty="0" smtClean="0"/>
                <a:t>edge(1,7)</a:t>
              </a:r>
              <a:endParaRPr lang="en-US" sz="1600" dirty="0"/>
            </a:p>
          </p:txBody>
        </p:sp>
        <p:cxnSp>
          <p:nvCxnSpPr>
            <p:cNvPr id="44" name="Straight Connector 43"/>
            <p:cNvCxnSpPr/>
            <p:nvPr/>
          </p:nvCxnSpPr>
          <p:spPr>
            <a:xfrm>
              <a:off x="3975031" y="2297460"/>
              <a:ext cx="455511" cy="244462"/>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H="1">
              <a:off x="4430543" y="2274228"/>
              <a:ext cx="509984" cy="280393"/>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4430543" y="2529221"/>
              <a:ext cx="1" cy="22859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352920" y="1831549"/>
              <a:ext cx="1124001" cy="485751"/>
            </a:xfrm>
            <a:prstGeom prst="rect">
              <a:avLst/>
            </a:prstGeom>
            <a:noFill/>
          </p:spPr>
          <p:txBody>
            <a:bodyPr wrap="none" rtlCol="0">
              <a:spAutoFit/>
            </a:bodyPr>
            <a:lstStyle/>
            <a:p>
              <a:r>
                <a:rPr lang="en-US" sz="1600" dirty="0" smtClean="0"/>
                <a:t>path(1,1)</a:t>
              </a:r>
              <a:endParaRPr lang="en-US" sz="1600" dirty="0"/>
            </a:p>
          </p:txBody>
        </p:sp>
      </p:grpSp>
      <p:sp>
        <p:nvSpPr>
          <p:cNvPr id="48" name="TextBox 47"/>
          <p:cNvSpPr txBox="1"/>
          <p:nvPr/>
        </p:nvSpPr>
        <p:spPr>
          <a:xfrm>
            <a:off x="708981" y="4820538"/>
            <a:ext cx="2810731" cy="707886"/>
          </a:xfrm>
          <a:prstGeom prst="rect">
            <a:avLst/>
          </a:prstGeom>
          <a:noFill/>
        </p:spPr>
        <p:txBody>
          <a:bodyPr wrap="square" rtlCol="0">
            <a:spAutoFit/>
          </a:bodyPr>
          <a:lstStyle/>
          <a:p>
            <a:pPr algn="ctr"/>
            <a:r>
              <a:rPr lang="en-US" sz="2000" smtClean="0">
                <a:latin typeface="Helvetica Light" charset="0"/>
                <a:ea typeface="Helvetica Light" charset="0"/>
                <a:cs typeface="Helvetica Light" charset="0"/>
              </a:rPr>
              <a:t>Maximum A Posteriori </a:t>
            </a:r>
            <a:br>
              <a:rPr lang="en-US" sz="2000" smtClean="0">
                <a:latin typeface="Helvetica Light" charset="0"/>
                <a:ea typeface="Helvetica Light" charset="0"/>
                <a:cs typeface="Helvetica Light" charset="0"/>
              </a:rPr>
            </a:br>
            <a:r>
              <a:rPr lang="en-US" sz="2000" smtClean="0">
                <a:latin typeface="Helvetica Light" charset="0"/>
                <a:ea typeface="Helvetica Light" charset="0"/>
                <a:cs typeface="Helvetica Light" charset="0"/>
              </a:rPr>
              <a:t>(MAP) Inference</a:t>
            </a:r>
            <a:endParaRPr lang="en-US" sz="2000" dirty="0" smtClean="0">
              <a:latin typeface="Helvetica Light" charset="0"/>
              <a:ea typeface="Helvetica Light" charset="0"/>
              <a:cs typeface="Helvetica Light" charset="0"/>
            </a:endParaRPr>
          </a:p>
        </p:txBody>
      </p:sp>
      <p:sp>
        <p:nvSpPr>
          <p:cNvPr id="49" name="TextBox 48"/>
          <p:cNvSpPr txBox="1"/>
          <p:nvPr/>
        </p:nvSpPr>
        <p:spPr>
          <a:xfrm>
            <a:off x="5850966" y="4820538"/>
            <a:ext cx="2575507" cy="707886"/>
          </a:xfrm>
          <a:prstGeom prst="rect">
            <a:avLst/>
          </a:prstGeom>
          <a:noFill/>
        </p:spPr>
        <p:txBody>
          <a:bodyPr wrap="square" rtlCol="0">
            <a:spAutoFit/>
          </a:bodyPr>
          <a:lstStyle/>
          <a:p>
            <a:pPr algn="ctr"/>
            <a:r>
              <a:rPr lang="en-US" sz="2000" smtClean="0">
                <a:latin typeface="Helvetica Light" charset="0"/>
                <a:ea typeface="Helvetica Light" charset="0"/>
                <a:cs typeface="Helvetica Light" charset="0"/>
              </a:rPr>
              <a:t>Marginal Probability </a:t>
            </a:r>
            <a:r>
              <a:rPr lang="en-US" sz="2000" dirty="0" smtClean="0">
                <a:latin typeface="Helvetica Light" charset="0"/>
                <a:ea typeface="Helvetica Light" charset="0"/>
                <a:cs typeface="Helvetica Light" charset="0"/>
              </a:rPr>
              <a:t>Inference</a:t>
            </a:r>
          </a:p>
        </p:txBody>
      </p:sp>
      <p:sp>
        <p:nvSpPr>
          <p:cNvPr id="53" name="Title 4"/>
          <p:cNvSpPr>
            <a:spLocks noGrp="1"/>
          </p:cNvSpPr>
          <p:nvPr>
            <p:ph type="title"/>
          </p:nvPr>
        </p:nvSpPr>
        <p:spPr>
          <a:xfrm>
            <a:off x="165653" y="155447"/>
            <a:ext cx="8819322" cy="850392"/>
          </a:xfrm>
        </p:spPr>
        <p:txBody>
          <a:bodyPr>
            <a:normAutofit/>
          </a:bodyPr>
          <a:lstStyle/>
          <a:p>
            <a:pPr algn="ctr"/>
            <a:r>
              <a:rPr lang="en-US" dirty="0" smtClean="0"/>
              <a:t>Our Results: Applications, </a:t>
            </a:r>
            <a:r>
              <a:rPr lang="en-US" dirty="0" smtClean="0">
                <a:solidFill>
                  <a:srgbClr val="FF9300"/>
                </a:solidFill>
              </a:rPr>
              <a:t>Inference</a:t>
            </a:r>
            <a:r>
              <a:rPr lang="en-US" smtClean="0"/>
              <a:t>, Learning</a:t>
            </a:r>
            <a:endParaRPr lang="en-US" dirty="0"/>
          </a:p>
        </p:txBody>
      </p:sp>
      <p:sp>
        <p:nvSpPr>
          <p:cNvPr id="54" name="Oval Callout 53"/>
          <p:cNvSpPr/>
          <p:nvPr/>
        </p:nvSpPr>
        <p:spPr>
          <a:xfrm>
            <a:off x="731624" y="3533305"/>
            <a:ext cx="2765963" cy="989986"/>
          </a:xfrm>
          <a:prstGeom prst="wedgeEllipseCallout">
            <a:avLst>
              <a:gd name="adj1" fmla="val 71774"/>
              <a:gd name="adj2" fmla="val -6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path(1, 6) true in</a:t>
            </a:r>
            <a:br>
              <a:rPr lang="en-US" dirty="0"/>
            </a:br>
            <a:r>
              <a:rPr lang="en-US" dirty="0"/>
              <a:t>most likely world?</a:t>
            </a:r>
          </a:p>
        </p:txBody>
      </p:sp>
      <p:sp>
        <p:nvSpPr>
          <p:cNvPr id="55" name="Oval Callout 54"/>
          <p:cNvSpPr/>
          <p:nvPr/>
        </p:nvSpPr>
        <p:spPr>
          <a:xfrm>
            <a:off x="5652966" y="3517827"/>
            <a:ext cx="2765963" cy="989986"/>
          </a:xfrm>
          <a:prstGeom prst="wedgeEllipseCallout">
            <a:avLst>
              <a:gd name="adj1" fmla="val -69565"/>
              <a:gd name="adj2" fmla="val -55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probability of path(1, 6) being true?</a:t>
            </a:r>
          </a:p>
        </p:txBody>
      </p:sp>
    </p:spTree>
    <p:extLst>
      <p:ext uri="{BB962C8B-B14F-4D97-AF65-F5344CB8AC3E}">
        <p14:creationId xmlns:p14="http://schemas.microsoft.com/office/powerpoint/2010/main" val="21399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ular Callout 23"/>
          <p:cNvSpPr/>
          <p:nvPr/>
        </p:nvSpPr>
        <p:spPr>
          <a:xfrm>
            <a:off x="421190" y="3226653"/>
            <a:ext cx="3938780" cy="599838"/>
          </a:xfrm>
          <a:prstGeom prst="wedgeRoundRectCallout">
            <a:avLst>
              <a:gd name="adj1" fmla="val 53684"/>
              <a:gd name="adj2" fmla="val 34184"/>
              <a:gd name="adj3" fmla="val 16667"/>
            </a:avLst>
          </a:prstGeom>
          <a:ln>
            <a:noFill/>
          </a:ln>
        </p:spPr>
        <p:style>
          <a:lnRef idx="2">
            <a:schemeClr val="dk1"/>
          </a:lnRef>
          <a:fillRef idx="1">
            <a:schemeClr val="lt1"/>
          </a:fillRef>
          <a:effectRef idx="0">
            <a:schemeClr val="dk1"/>
          </a:effectRef>
          <a:fontRef idx="minor">
            <a:schemeClr val="dk1"/>
          </a:fontRef>
        </p:style>
        <p:txBody>
          <a:bodyPr rIns="0" rtlCol="0" anchor="ctr"/>
          <a:lstStyle/>
          <a:p>
            <a:r>
              <a:rPr lang="en-US" sz="2000" dirty="0" smtClean="0">
                <a:solidFill>
                  <a:srgbClr val="7030A0"/>
                </a:solidFill>
              </a:rPr>
              <a:t>path(a, c) :- path(a, b), edge(b, c).  </a:t>
            </a:r>
            <a:r>
              <a:rPr lang="en-US" sz="2000" b="1" dirty="0" smtClean="0">
                <a:solidFill>
                  <a:schemeClr val="tx2">
                    <a:lumMod val="60000"/>
                    <a:lumOff val="40000"/>
                  </a:schemeClr>
                </a:solidFill>
              </a:rPr>
              <a:t>2.0</a:t>
            </a:r>
            <a:endParaRPr lang="en-US" sz="1000" b="1" dirty="0" smtClean="0">
              <a:solidFill>
                <a:schemeClr val="tx2">
                  <a:lumMod val="60000"/>
                  <a:lumOff val="40000"/>
                </a:schemeClr>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836" y="1172341"/>
            <a:ext cx="4514900" cy="2931720"/>
          </a:xfrm>
          <a:prstGeom prst="rect">
            <a:avLst/>
          </a:prstGeom>
        </p:spPr>
      </p:pic>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14</a:t>
            </a:fld>
            <a:endParaRPr lang="en-US" dirty="0"/>
          </a:p>
        </p:txBody>
      </p:sp>
      <p:sp>
        <p:nvSpPr>
          <p:cNvPr id="5" name="Title 4"/>
          <p:cNvSpPr>
            <a:spLocks noGrp="1"/>
          </p:cNvSpPr>
          <p:nvPr>
            <p:ph type="title"/>
          </p:nvPr>
        </p:nvSpPr>
        <p:spPr>
          <a:xfrm>
            <a:off x="165653" y="155447"/>
            <a:ext cx="8819322" cy="850392"/>
          </a:xfrm>
        </p:spPr>
        <p:txBody>
          <a:bodyPr>
            <a:normAutofit/>
          </a:bodyPr>
          <a:lstStyle/>
          <a:p>
            <a:pPr algn="ctr"/>
            <a:r>
              <a:rPr lang="en-US" dirty="0" smtClean="0"/>
              <a:t>Our Results: Applications, </a:t>
            </a:r>
            <a:r>
              <a:rPr lang="en-US" dirty="0"/>
              <a:t>Inference, </a:t>
            </a:r>
            <a:r>
              <a:rPr lang="en-US" dirty="0" smtClean="0">
                <a:solidFill>
                  <a:srgbClr val="FF9300"/>
                </a:solidFill>
              </a:rPr>
              <a:t>Learning</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cxnSp>
        <p:nvCxnSpPr>
          <p:cNvPr id="8" name="Straight Connector 7"/>
          <p:cNvCxnSpPr/>
          <p:nvPr/>
        </p:nvCxnSpPr>
        <p:spPr>
          <a:xfrm>
            <a:off x="566537" y="3833117"/>
            <a:ext cx="307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481487" y="3833117"/>
            <a:ext cx="639237" cy="5446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054" y="4542243"/>
            <a:ext cx="2557668" cy="400110"/>
          </a:xfrm>
          <a:prstGeom prst="rect">
            <a:avLst/>
          </a:prstGeom>
          <a:noFill/>
        </p:spPr>
        <p:txBody>
          <a:bodyPr wrap="square" rtlCol="0">
            <a:spAutoFit/>
          </a:bodyPr>
          <a:lstStyle/>
          <a:p>
            <a:r>
              <a:rPr lang="en-US" sz="2000" dirty="0" smtClean="0">
                <a:solidFill>
                  <a:schemeClr val="accent1">
                    <a:lumMod val="75000"/>
                  </a:schemeClr>
                </a:solidFill>
                <a:latin typeface="Helvetica Light" charset="0"/>
                <a:ea typeface="Helvetica Light" charset="0"/>
                <a:cs typeface="Helvetica Light" charset="0"/>
              </a:rPr>
              <a:t>Structure Learning</a:t>
            </a:r>
          </a:p>
        </p:txBody>
      </p:sp>
      <p:sp>
        <p:nvSpPr>
          <p:cNvPr id="16" name="Rectangle 15"/>
          <p:cNvSpPr/>
          <p:nvPr/>
        </p:nvSpPr>
        <p:spPr>
          <a:xfrm>
            <a:off x="547082" y="1679281"/>
            <a:ext cx="3172367" cy="1169551"/>
          </a:xfrm>
          <a:prstGeom prst="rect">
            <a:avLst/>
          </a:prstGeom>
          <a:ln>
            <a:solidFill>
              <a:schemeClr val="accent1">
                <a:shade val="50000"/>
              </a:schemeClr>
            </a:solidFill>
          </a:ln>
        </p:spPr>
        <p:txBody>
          <a:bodyPr wrap="square" rIns="0">
            <a:spAutoFit/>
          </a:bodyPr>
          <a:lstStyle/>
          <a:p>
            <a:r>
              <a:rPr lang="en-US" sz="1400" dirty="0" smtClean="0">
                <a:solidFill>
                  <a:srgbClr val="222222"/>
                </a:solidFill>
                <a:latin typeface="Arial" charset="0"/>
              </a:rPr>
              <a:t> points(a, b) </a:t>
            </a:r>
            <a:r>
              <a:rPr lang="en-US" sz="1400" dirty="0">
                <a:solidFill>
                  <a:srgbClr val="222222"/>
                </a:solidFill>
                <a:latin typeface="Arial" charset="0"/>
              </a:rPr>
              <a:t>:- </a:t>
            </a:r>
            <a:r>
              <a:rPr lang="en-US" sz="1400" dirty="0" err="1" smtClean="0">
                <a:solidFill>
                  <a:srgbClr val="222222"/>
                </a:solidFill>
                <a:latin typeface="Arial" charset="0"/>
              </a:rPr>
              <a:t>addr</a:t>
            </a:r>
            <a:r>
              <a:rPr lang="en-US" sz="1400" dirty="0" smtClean="0">
                <a:solidFill>
                  <a:srgbClr val="222222"/>
                </a:solidFill>
                <a:latin typeface="Arial" charset="0"/>
              </a:rPr>
              <a:t>(a, b).</a:t>
            </a:r>
            <a:endParaRPr lang="en-US" sz="1400" dirty="0">
              <a:solidFill>
                <a:srgbClr val="222222"/>
              </a:solidFill>
              <a:latin typeface="Arial" charset="0"/>
            </a:endParaRPr>
          </a:p>
          <a:p>
            <a:r>
              <a:rPr lang="en-US" sz="1400" dirty="0" smtClean="0">
                <a:solidFill>
                  <a:srgbClr val="222222"/>
                </a:solidFill>
                <a:latin typeface="Arial" charset="0"/>
              </a:rPr>
              <a:t> points(a, b) </a:t>
            </a:r>
            <a:r>
              <a:rPr lang="en-US" sz="1400" dirty="0">
                <a:solidFill>
                  <a:srgbClr val="222222"/>
                </a:solidFill>
                <a:latin typeface="Arial" charset="0"/>
              </a:rPr>
              <a:t>:- </a:t>
            </a:r>
            <a:r>
              <a:rPr lang="en-US" sz="1400" dirty="0" smtClean="0">
                <a:solidFill>
                  <a:srgbClr val="222222"/>
                </a:solidFill>
                <a:latin typeface="Arial" charset="0"/>
              </a:rPr>
              <a:t>copy(a, c), points(c, b).</a:t>
            </a:r>
            <a:endParaRPr lang="en-US" sz="1400" dirty="0">
              <a:solidFill>
                <a:srgbClr val="222222"/>
              </a:solidFill>
              <a:latin typeface="Arial" charset="0"/>
            </a:endParaRPr>
          </a:p>
          <a:p>
            <a:r>
              <a:rPr lang="en-US" sz="1400" dirty="0" smtClean="0">
                <a:solidFill>
                  <a:srgbClr val="222222"/>
                </a:solidFill>
                <a:latin typeface="Arial" charset="0"/>
              </a:rPr>
              <a:t> copy(a, b) </a:t>
            </a:r>
            <a:r>
              <a:rPr lang="en-US" sz="1400" dirty="0">
                <a:solidFill>
                  <a:srgbClr val="222222"/>
                </a:solidFill>
                <a:latin typeface="Arial" charset="0"/>
              </a:rPr>
              <a:t>:- </a:t>
            </a:r>
            <a:r>
              <a:rPr lang="en-US" sz="1400" dirty="0" smtClean="0">
                <a:solidFill>
                  <a:srgbClr val="222222"/>
                </a:solidFill>
                <a:latin typeface="Arial" charset="0"/>
              </a:rPr>
              <a:t>assign(a, b).</a:t>
            </a:r>
            <a:endParaRPr lang="en-US" sz="1400" dirty="0">
              <a:solidFill>
                <a:srgbClr val="222222"/>
              </a:solidFill>
              <a:latin typeface="Arial" charset="0"/>
            </a:endParaRPr>
          </a:p>
          <a:p>
            <a:r>
              <a:rPr lang="en-US" sz="1400" dirty="0" smtClean="0">
                <a:solidFill>
                  <a:srgbClr val="222222"/>
                </a:solidFill>
                <a:latin typeface="Arial" charset="0"/>
              </a:rPr>
              <a:t> copy(a, b) </a:t>
            </a:r>
            <a:r>
              <a:rPr lang="en-US" sz="1400" dirty="0">
                <a:solidFill>
                  <a:srgbClr val="222222"/>
                </a:solidFill>
                <a:latin typeface="Arial" charset="0"/>
              </a:rPr>
              <a:t>:- </a:t>
            </a:r>
            <a:r>
              <a:rPr lang="en-US" sz="1400" dirty="0" smtClean="0">
                <a:solidFill>
                  <a:srgbClr val="222222"/>
                </a:solidFill>
                <a:latin typeface="Arial" charset="0"/>
              </a:rPr>
              <a:t>load(c, a), points(c, b).</a:t>
            </a:r>
            <a:endParaRPr lang="en-US" sz="1400" dirty="0">
              <a:solidFill>
                <a:srgbClr val="222222"/>
              </a:solidFill>
              <a:latin typeface="Arial" charset="0"/>
            </a:endParaRPr>
          </a:p>
          <a:p>
            <a:r>
              <a:rPr lang="en-US" sz="1400" dirty="0" smtClean="0">
                <a:solidFill>
                  <a:srgbClr val="222222"/>
                </a:solidFill>
                <a:latin typeface="Arial" charset="0"/>
              </a:rPr>
              <a:t> copy(a, b) </a:t>
            </a:r>
            <a:r>
              <a:rPr lang="en-US" sz="1400" dirty="0">
                <a:solidFill>
                  <a:srgbClr val="222222"/>
                </a:solidFill>
                <a:latin typeface="Arial" charset="0"/>
              </a:rPr>
              <a:t>:- </a:t>
            </a:r>
            <a:r>
              <a:rPr lang="en-US" sz="1400" dirty="0" smtClean="0">
                <a:solidFill>
                  <a:srgbClr val="222222"/>
                </a:solidFill>
                <a:latin typeface="Arial" charset="0"/>
              </a:rPr>
              <a:t>store(c, b), points(c, a).</a:t>
            </a:r>
            <a:endParaRPr lang="en-US" sz="1400" b="0" i="0" dirty="0">
              <a:solidFill>
                <a:srgbClr val="222222"/>
              </a:solidFill>
              <a:effectLst/>
              <a:latin typeface="Arial" charset="0"/>
            </a:endParaRPr>
          </a:p>
        </p:txBody>
      </p:sp>
      <p:grpSp>
        <p:nvGrpSpPr>
          <p:cNvPr id="17" name="Group 16"/>
          <p:cNvGrpSpPr/>
          <p:nvPr/>
        </p:nvGrpSpPr>
        <p:grpSpPr>
          <a:xfrm>
            <a:off x="3940320" y="3826491"/>
            <a:ext cx="254000" cy="544621"/>
            <a:chOff x="3556004" y="2839208"/>
            <a:chExt cx="254000" cy="544621"/>
          </a:xfrm>
        </p:grpSpPr>
        <p:cxnSp>
          <p:nvCxnSpPr>
            <p:cNvPr id="18" name="Straight Connector 17"/>
            <p:cNvCxnSpPr/>
            <p:nvPr/>
          </p:nvCxnSpPr>
          <p:spPr>
            <a:xfrm>
              <a:off x="3556004" y="2839208"/>
              <a:ext cx="25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42772" y="2839208"/>
              <a:ext cx="141831" cy="5446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435899" y="4568747"/>
            <a:ext cx="1877437" cy="369332"/>
          </a:xfrm>
          <a:prstGeom prst="rect">
            <a:avLst/>
          </a:prstGeom>
        </p:spPr>
        <p:txBody>
          <a:bodyPr wrap="none">
            <a:spAutoFit/>
          </a:bodyPr>
          <a:lstStyle/>
          <a:p>
            <a:r>
              <a:rPr lang="en-US" dirty="0" smtClean="0">
                <a:solidFill>
                  <a:schemeClr val="accent1">
                    <a:lumMod val="75000"/>
                  </a:schemeClr>
                </a:solidFill>
                <a:latin typeface="Helvetica Light" charset="0"/>
                <a:ea typeface="Helvetica Light" charset="0"/>
                <a:cs typeface="Helvetica Light" charset="0"/>
              </a:rPr>
              <a:t>Weight </a:t>
            </a:r>
            <a:r>
              <a:rPr lang="en-US" dirty="0">
                <a:solidFill>
                  <a:schemeClr val="accent1">
                    <a:lumMod val="75000"/>
                  </a:schemeClr>
                </a:solidFill>
                <a:latin typeface="Helvetica Light" charset="0"/>
                <a:ea typeface="Helvetica Light" charset="0"/>
                <a:cs typeface="Helvetica Light" charset="0"/>
              </a:rPr>
              <a:t>Learning</a:t>
            </a:r>
          </a:p>
        </p:txBody>
      </p:sp>
      <p:sp>
        <p:nvSpPr>
          <p:cNvPr id="21" name="Rectangle 20"/>
          <p:cNvSpPr/>
          <p:nvPr/>
        </p:nvSpPr>
        <p:spPr>
          <a:xfrm>
            <a:off x="1258589" y="5197979"/>
            <a:ext cx="6043359" cy="646331"/>
          </a:xfrm>
          <a:prstGeom prst="rect">
            <a:avLst/>
          </a:prstGeom>
        </p:spPr>
        <p:txBody>
          <a:bodyPr wrap="square">
            <a:spAutoFit/>
          </a:bodyPr>
          <a:lstStyle/>
          <a:p>
            <a:pPr marL="342900" indent="-342900" algn="ctr">
              <a:buFont typeface="Arial" charset="0"/>
              <a:buChar char="•"/>
            </a:pPr>
            <a:r>
              <a:rPr lang="en-US" dirty="0"/>
              <a:t>Constraint-Based Synthesis of </a:t>
            </a:r>
            <a:r>
              <a:rPr lang="en-US" dirty="0" err="1"/>
              <a:t>Datalog</a:t>
            </a:r>
            <a:r>
              <a:rPr lang="en-US" dirty="0"/>
              <a:t> Programs, CP ’17.</a:t>
            </a:r>
          </a:p>
          <a:p>
            <a:pPr marL="342900" indent="-342900" algn="ctr">
              <a:buFont typeface="Arial" charset="0"/>
              <a:buChar char="•"/>
            </a:pPr>
            <a:r>
              <a:rPr lang="en-US" dirty="0"/>
              <a:t>Synthesizing </a:t>
            </a:r>
            <a:r>
              <a:rPr lang="en-US" dirty="0" err="1"/>
              <a:t>Datalog</a:t>
            </a:r>
            <a:r>
              <a:rPr lang="en-US" dirty="0"/>
              <a:t> Programs via Active Learning, 2018.</a:t>
            </a:r>
          </a:p>
        </p:txBody>
      </p:sp>
    </p:spTree>
    <p:extLst>
      <p:ext uri="{BB962C8B-B14F-4D97-AF65-F5344CB8AC3E}">
        <p14:creationId xmlns:p14="http://schemas.microsoft.com/office/powerpoint/2010/main" val="90312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15</a:t>
            </a:fld>
            <a:endParaRPr lang="en-US" dirty="0"/>
          </a:p>
        </p:txBody>
      </p:sp>
      <p:sp>
        <p:nvSpPr>
          <p:cNvPr id="5" name="Title 4"/>
          <p:cNvSpPr>
            <a:spLocks noGrp="1"/>
          </p:cNvSpPr>
          <p:nvPr>
            <p:ph type="title"/>
          </p:nvPr>
        </p:nvSpPr>
        <p:spPr/>
        <p:txBody>
          <a:bodyPr/>
          <a:lstStyle/>
          <a:p>
            <a:r>
              <a:rPr lang="en-US" dirty="0" smtClean="0"/>
              <a:t>Empirical Results: Alarm Ranking</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graphicFrame>
        <p:nvGraphicFramePr>
          <p:cNvPr id="7" name="Content Placeholder 4">
            <a:extLst>
              <a:ext uri="{FF2B5EF4-FFF2-40B4-BE49-F238E27FC236}">
                <a16:creationId xmlns:a16="http://schemas.microsoft.com/office/drawing/2014/main" xmlns="" id="{997C2EC1-9C1D-4199-AD80-A66F84752ED4}"/>
              </a:ext>
            </a:extLst>
          </p:cNvPr>
          <p:cNvGraphicFramePr>
            <a:graphicFrameLocks noGrp="1"/>
          </p:cNvGraphicFramePr>
          <p:nvPr>
            <p:ph idx="1"/>
            <p:extLst>
              <p:ext uri="{D42A27DB-BD31-4B8C-83A1-F6EECF244321}">
                <p14:modId xmlns:p14="http://schemas.microsoft.com/office/powerpoint/2010/main" val="2138244190"/>
              </p:ext>
            </p:extLst>
          </p:nvPr>
        </p:nvGraphicFramePr>
        <p:xfrm>
          <a:off x="470453" y="1743414"/>
          <a:ext cx="8193135" cy="3977640"/>
        </p:xfrm>
        <a:graphic>
          <a:graphicData uri="http://schemas.openxmlformats.org/drawingml/2006/table">
            <a:tbl>
              <a:tblPr firstRow="1" bandRow="1">
                <a:tableStyleId>{5C22544A-7EE6-4342-B048-85BDC9FD1C3A}</a:tableStyleId>
              </a:tblPr>
              <a:tblGrid>
                <a:gridCol w="1243242"/>
                <a:gridCol w="948343">
                  <a:extLst>
                    <a:ext uri="{9D8B030D-6E8A-4147-A177-3AD203B41FA5}">
                      <a16:colId xmlns:a16="http://schemas.microsoft.com/office/drawing/2014/main" xmlns="" val="2520162272"/>
                    </a:ext>
                  </a:extLst>
                </a:gridCol>
                <a:gridCol w="967409"/>
                <a:gridCol w="1094204"/>
                <a:gridCol w="1007166"/>
                <a:gridCol w="944947"/>
                <a:gridCol w="988945"/>
                <a:gridCol w="998879"/>
              </a:tblGrid>
              <a:tr h="370840">
                <a:tc>
                  <a:txBody>
                    <a:bodyPr/>
                    <a:lstStyle/>
                    <a:p>
                      <a:endParaRPr lang="en-US" dirty="0"/>
                    </a:p>
                  </a:txBody>
                  <a:tcPr/>
                </a:tc>
                <a:tc gridSpan="2">
                  <a:txBody>
                    <a:bodyPr/>
                    <a:lstStyle/>
                    <a:p>
                      <a:pPr algn="ctr"/>
                      <a:r>
                        <a:rPr lang="en-US" dirty="0" smtClean="0"/>
                        <a:t>Graph size</a:t>
                      </a:r>
                      <a:endParaRPr lang="en-US" dirty="0"/>
                    </a:p>
                  </a:txBody>
                  <a:tcPr/>
                </a:tc>
                <a:tc hMerge="1">
                  <a:txBody>
                    <a:bodyPr/>
                    <a:lstStyle/>
                    <a:p>
                      <a:endParaRPr lang="en-US"/>
                    </a:p>
                  </a:txBody>
                  <a:tcPr/>
                </a:tc>
                <a:tc gridSpan="2">
                  <a:txBody>
                    <a:bodyPr/>
                    <a:lstStyle/>
                    <a:p>
                      <a:pPr algn="ctr"/>
                      <a:r>
                        <a:rPr lang="en-US" dirty="0"/>
                        <a:t>Alarms</a:t>
                      </a:r>
                    </a:p>
                  </a:txBody>
                  <a:tcPr/>
                </a:tc>
                <a:tc hMerge="1">
                  <a:txBody>
                    <a:bodyPr/>
                    <a:lstStyle/>
                    <a:p>
                      <a:endParaRPr lang="en-US"/>
                    </a:p>
                  </a:txBody>
                  <a:tcPr/>
                </a:tc>
                <a:tc gridSpan="3">
                  <a:txBody>
                    <a:bodyPr/>
                    <a:lstStyle/>
                    <a:p>
                      <a:pPr algn="ctr"/>
                      <a:r>
                        <a:rPr lang="en-US" dirty="0"/>
                        <a:t>FP fraction at full rank</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519995267"/>
                  </a:ext>
                </a:extLst>
              </a:tr>
              <a:tr h="370840">
                <a:tc>
                  <a:txBody>
                    <a:bodyPr/>
                    <a:lstStyle/>
                    <a:p>
                      <a:endParaRPr lang="en-US" dirty="0"/>
                    </a:p>
                  </a:txBody>
                  <a:tcPr/>
                </a:tc>
                <a:tc>
                  <a:txBody>
                    <a:bodyPr/>
                    <a:lstStyle/>
                    <a:p>
                      <a:pPr algn="ctr"/>
                      <a:r>
                        <a:rPr lang="en-US" dirty="0"/>
                        <a:t>Tuples</a:t>
                      </a:r>
                    </a:p>
                  </a:txBody>
                  <a:tcPr/>
                </a:tc>
                <a:tc>
                  <a:txBody>
                    <a:bodyPr/>
                    <a:lstStyle/>
                    <a:p>
                      <a:pPr algn="ctr"/>
                      <a:r>
                        <a:rPr lang="en-US" dirty="0"/>
                        <a:t>Clauses</a:t>
                      </a:r>
                    </a:p>
                  </a:txBody>
                  <a:tcPr/>
                </a:tc>
                <a:tc>
                  <a:txBody>
                    <a:bodyPr/>
                    <a:lstStyle/>
                    <a:p>
                      <a:pPr algn="ctr"/>
                      <a:r>
                        <a:rPr lang="en-US" dirty="0"/>
                        <a:t>Reported</a:t>
                      </a:r>
                    </a:p>
                  </a:txBody>
                  <a:tcPr/>
                </a:tc>
                <a:tc>
                  <a:txBody>
                    <a:bodyPr/>
                    <a:lstStyle/>
                    <a:p>
                      <a:pPr algn="ctr"/>
                      <a:r>
                        <a:rPr lang="en-US" dirty="0"/>
                        <a:t>Oracle</a:t>
                      </a:r>
                    </a:p>
                  </a:txBody>
                  <a:tcPr/>
                </a:tc>
                <a:tc>
                  <a:txBody>
                    <a:bodyPr/>
                    <a:lstStyle/>
                    <a:p>
                      <a:r>
                        <a:rPr lang="en-US" dirty="0"/>
                        <a:t>Random</a:t>
                      </a:r>
                    </a:p>
                  </a:txBody>
                  <a:tcPr/>
                </a:tc>
                <a:tc>
                  <a:txBody>
                    <a:bodyPr/>
                    <a:lstStyle/>
                    <a:p>
                      <a:pPr algn="ctr"/>
                      <a:r>
                        <a:rPr lang="en-US" dirty="0"/>
                        <a:t>MLN </a:t>
                      </a:r>
                      <a:r>
                        <a:rPr lang="en-US" dirty="0" smtClean="0"/>
                        <a:t>classifier</a:t>
                      </a:r>
                      <a:endParaRPr lang="en-US" dirty="0"/>
                    </a:p>
                  </a:txBody>
                  <a:tcPr/>
                </a:tc>
                <a:tc>
                  <a:txBody>
                    <a:bodyPr/>
                    <a:lstStyle/>
                    <a:p>
                      <a:pPr algn="ctr"/>
                      <a:r>
                        <a:rPr lang="en-US" dirty="0"/>
                        <a:t>Bayesian ranker</a:t>
                      </a:r>
                    </a:p>
                  </a:txBody>
                  <a:tcPr/>
                </a:tc>
                <a:extLst>
                  <a:ext uri="{0D108BD9-81ED-4DB2-BD59-A6C34878D82A}">
                    <a16:rowId xmlns:a16="http://schemas.microsoft.com/office/drawing/2014/main" xmlns="" val="4199704452"/>
                  </a:ext>
                </a:extLst>
              </a:tr>
              <a:tr h="370840">
                <a:tc gridSpan="8">
                  <a:txBody>
                    <a:bodyPr/>
                    <a:lstStyle/>
                    <a:p>
                      <a:pPr algn="ctr"/>
                      <a:r>
                        <a:rPr lang="en-US" b="1" dirty="0" err="1" smtClean="0"/>
                        <a:t>Datarace</a:t>
                      </a:r>
                      <a:r>
                        <a:rPr lang="en-US" b="1" dirty="0" smtClean="0"/>
                        <a:t> Detection Analysis (28 rules)</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792939967"/>
                  </a:ext>
                </a:extLst>
              </a:tr>
              <a:tr h="370840">
                <a:tc>
                  <a:txBody>
                    <a:bodyPr/>
                    <a:lstStyle/>
                    <a:p>
                      <a:r>
                        <a:rPr lang="en-US" dirty="0" err="1" smtClean="0"/>
                        <a:t>avrora</a:t>
                      </a:r>
                      <a:endParaRPr lang="en-US" dirty="0"/>
                    </a:p>
                  </a:txBody>
                  <a:tcPr/>
                </a:tc>
                <a:tc>
                  <a:txBody>
                    <a:bodyPr/>
                    <a:lstStyle/>
                    <a:p>
                      <a:pPr algn="r"/>
                      <a:r>
                        <a:rPr lang="en-US" dirty="0" smtClean="0"/>
                        <a:t>25,187</a:t>
                      </a:r>
                      <a:endParaRPr lang="en-US" dirty="0"/>
                    </a:p>
                  </a:txBody>
                  <a:tcPr/>
                </a:tc>
                <a:tc>
                  <a:txBody>
                    <a:bodyPr/>
                    <a:lstStyle/>
                    <a:p>
                      <a:pPr algn="r"/>
                      <a:r>
                        <a:rPr lang="en-US" dirty="0" smtClean="0"/>
                        <a:t>27,135</a:t>
                      </a:r>
                      <a:endParaRPr lang="en-US" dirty="0"/>
                    </a:p>
                  </a:txBody>
                  <a:tcPr/>
                </a:tc>
                <a:tc>
                  <a:txBody>
                    <a:bodyPr/>
                    <a:lstStyle/>
                    <a:p>
                      <a:pPr algn="r"/>
                      <a:r>
                        <a:rPr lang="en-US" dirty="0" smtClean="0"/>
                        <a:t>1,226</a:t>
                      </a:r>
                      <a:endParaRPr lang="en-US" dirty="0"/>
                    </a:p>
                  </a:txBody>
                  <a:tcPr/>
                </a:tc>
                <a:tc>
                  <a:txBody>
                    <a:bodyPr/>
                    <a:lstStyle/>
                    <a:p>
                      <a:pPr algn="r"/>
                      <a:r>
                        <a:rPr lang="en-US" dirty="0"/>
                        <a:t>641</a:t>
                      </a:r>
                    </a:p>
                  </a:txBody>
                  <a:tcPr/>
                </a:tc>
                <a:tc>
                  <a:txBody>
                    <a:bodyPr/>
                    <a:lstStyle/>
                    <a:p>
                      <a:pPr algn="ctr"/>
                      <a:r>
                        <a:rPr lang="en-US" dirty="0"/>
                        <a:t>0.48</a:t>
                      </a:r>
                    </a:p>
                  </a:txBody>
                  <a:tcPr/>
                </a:tc>
                <a:tc>
                  <a:txBody>
                    <a:bodyPr/>
                    <a:lstStyle/>
                    <a:p>
                      <a:pPr algn="ctr"/>
                      <a:r>
                        <a:rPr lang="en-US" dirty="0"/>
                        <a:t>0.19</a:t>
                      </a:r>
                    </a:p>
                  </a:txBody>
                  <a:tcPr/>
                </a:tc>
                <a:tc>
                  <a:txBody>
                    <a:bodyPr/>
                    <a:lstStyle/>
                    <a:p>
                      <a:pPr algn="ctr"/>
                      <a:r>
                        <a:rPr lang="en-US" dirty="0"/>
                        <a:t>0.05</a:t>
                      </a:r>
                    </a:p>
                  </a:txBody>
                  <a:tcPr/>
                </a:tc>
                <a:extLst>
                  <a:ext uri="{0D108BD9-81ED-4DB2-BD59-A6C34878D82A}">
                    <a16:rowId xmlns:a16="http://schemas.microsoft.com/office/drawing/2014/main" xmlns="" val="400671019"/>
                  </a:ext>
                </a:extLst>
              </a:tr>
              <a:tr h="370840">
                <a:tc>
                  <a:txBody>
                    <a:bodyPr/>
                    <a:lstStyle/>
                    <a:p>
                      <a:r>
                        <a:rPr lang="en-US" dirty="0" smtClean="0"/>
                        <a:t>FTP</a:t>
                      </a:r>
                      <a:r>
                        <a:rPr lang="en-US" baseline="0" dirty="0" smtClean="0"/>
                        <a:t> server</a:t>
                      </a:r>
                      <a:endParaRPr lang="en-US" dirty="0"/>
                    </a:p>
                  </a:txBody>
                  <a:tcPr/>
                </a:tc>
                <a:tc>
                  <a:txBody>
                    <a:bodyPr/>
                    <a:lstStyle/>
                    <a:p>
                      <a:pPr algn="r"/>
                      <a:r>
                        <a:rPr lang="en-US" dirty="0" smtClean="0"/>
                        <a:t>44,182</a:t>
                      </a:r>
                      <a:endParaRPr lang="en-US" dirty="0"/>
                    </a:p>
                  </a:txBody>
                  <a:tcPr/>
                </a:tc>
                <a:tc>
                  <a:txBody>
                    <a:bodyPr/>
                    <a:lstStyle/>
                    <a:p>
                      <a:pPr algn="r"/>
                      <a:r>
                        <a:rPr lang="en-US" dirty="0" smtClean="0"/>
                        <a:t>49,925</a:t>
                      </a:r>
                      <a:endParaRPr lang="en-US" dirty="0"/>
                    </a:p>
                  </a:txBody>
                  <a:tcPr/>
                </a:tc>
                <a:tc>
                  <a:txBody>
                    <a:bodyPr/>
                    <a:lstStyle/>
                    <a:p>
                      <a:pPr algn="r"/>
                      <a:r>
                        <a:rPr lang="en-US" dirty="0"/>
                        <a:t>549</a:t>
                      </a:r>
                    </a:p>
                  </a:txBody>
                  <a:tcPr/>
                </a:tc>
                <a:tc>
                  <a:txBody>
                    <a:bodyPr/>
                    <a:lstStyle/>
                    <a:p>
                      <a:pPr algn="r"/>
                      <a:r>
                        <a:rPr lang="en-US" dirty="0"/>
                        <a:t>225</a:t>
                      </a:r>
                    </a:p>
                  </a:txBody>
                  <a:tcPr/>
                </a:tc>
                <a:tc>
                  <a:txBody>
                    <a:bodyPr/>
                    <a:lstStyle/>
                    <a:p>
                      <a:pPr algn="ctr"/>
                      <a:r>
                        <a:rPr lang="en-US" dirty="0"/>
                        <a:t>0.59</a:t>
                      </a:r>
                    </a:p>
                  </a:txBody>
                  <a:tcPr/>
                </a:tc>
                <a:tc>
                  <a:txBody>
                    <a:bodyPr/>
                    <a:lstStyle/>
                    <a:p>
                      <a:pPr algn="ctr"/>
                      <a:r>
                        <a:rPr lang="en-US" dirty="0"/>
                        <a:t>0.32</a:t>
                      </a:r>
                    </a:p>
                  </a:txBody>
                  <a:tcPr/>
                </a:tc>
                <a:tc>
                  <a:txBody>
                    <a:bodyPr/>
                    <a:lstStyle/>
                    <a:p>
                      <a:pPr algn="ctr"/>
                      <a:r>
                        <a:rPr lang="en-US" dirty="0"/>
                        <a:t>0.12</a:t>
                      </a:r>
                    </a:p>
                  </a:txBody>
                  <a:tcPr/>
                </a:tc>
                <a:extLst>
                  <a:ext uri="{0D108BD9-81ED-4DB2-BD59-A6C34878D82A}">
                    <a16:rowId xmlns:a16="http://schemas.microsoft.com/office/drawing/2014/main" xmlns="" val="2910011659"/>
                  </a:ext>
                </a:extLst>
              </a:tr>
              <a:tr h="370840">
                <a:tc>
                  <a:txBody>
                    <a:bodyPr/>
                    <a:lstStyle/>
                    <a:p>
                      <a:r>
                        <a:rPr lang="en-US" dirty="0" smtClean="0"/>
                        <a:t>web crawler</a:t>
                      </a:r>
                      <a:endParaRPr lang="en-US" dirty="0"/>
                    </a:p>
                  </a:txBody>
                  <a:tcPr/>
                </a:tc>
                <a:tc>
                  <a:txBody>
                    <a:bodyPr/>
                    <a:lstStyle/>
                    <a:p>
                      <a:pPr algn="r"/>
                      <a:r>
                        <a:rPr lang="en-US" dirty="0" smtClean="0"/>
                        <a:t>7,211</a:t>
                      </a:r>
                      <a:endParaRPr lang="en-US" dirty="0"/>
                    </a:p>
                  </a:txBody>
                  <a:tcPr/>
                </a:tc>
                <a:tc>
                  <a:txBody>
                    <a:bodyPr/>
                    <a:lstStyle/>
                    <a:p>
                      <a:pPr algn="r"/>
                      <a:r>
                        <a:rPr lang="en-US" dirty="0" smtClean="0"/>
                        <a:t>7,856</a:t>
                      </a:r>
                      <a:endParaRPr lang="en-US" dirty="0"/>
                    </a:p>
                  </a:txBody>
                  <a:tcPr/>
                </a:tc>
                <a:tc>
                  <a:txBody>
                    <a:bodyPr/>
                    <a:lstStyle/>
                    <a:p>
                      <a:pPr algn="r"/>
                      <a:r>
                        <a:rPr lang="en-US" dirty="0"/>
                        <a:t>188</a:t>
                      </a:r>
                    </a:p>
                  </a:txBody>
                  <a:tcPr/>
                </a:tc>
                <a:tc>
                  <a:txBody>
                    <a:bodyPr/>
                    <a:lstStyle/>
                    <a:p>
                      <a:pPr algn="r"/>
                      <a:r>
                        <a:rPr lang="en-US" dirty="0"/>
                        <a:t>55</a:t>
                      </a:r>
                    </a:p>
                  </a:txBody>
                  <a:tcPr/>
                </a:tc>
                <a:tc>
                  <a:txBody>
                    <a:bodyPr/>
                    <a:lstStyle/>
                    <a:p>
                      <a:pPr algn="ctr"/>
                      <a:r>
                        <a:rPr lang="en-US" dirty="0"/>
                        <a:t>0.71</a:t>
                      </a:r>
                    </a:p>
                  </a:txBody>
                  <a:tcPr/>
                </a:tc>
                <a:tc>
                  <a:txBody>
                    <a:bodyPr/>
                    <a:lstStyle/>
                    <a:p>
                      <a:pPr algn="ctr"/>
                      <a:r>
                        <a:rPr lang="en-US" dirty="0"/>
                        <a:t>0.33</a:t>
                      </a:r>
                    </a:p>
                  </a:txBody>
                  <a:tcPr/>
                </a:tc>
                <a:tc>
                  <a:txBody>
                    <a:bodyPr/>
                    <a:lstStyle/>
                    <a:p>
                      <a:pPr algn="ctr"/>
                      <a:r>
                        <a:rPr lang="en-US" dirty="0"/>
                        <a:t>0.18</a:t>
                      </a:r>
                    </a:p>
                  </a:txBody>
                  <a:tcPr/>
                </a:tc>
                <a:extLst>
                  <a:ext uri="{0D108BD9-81ED-4DB2-BD59-A6C34878D82A}">
                    <a16:rowId xmlns:a16="http://schemas.microsoft.com/office/drawing/2014/main" xmlns="" val="2327108394"/>
                  </a:ext>
                </a:extLst>
              </a:tr>
              <a:tr h="370840">
                <a:tc gridSpan="8">
                  <a:txBody>
                    <a:bodyPr/>
                    <a:lstStyle/>
                    <a:p>
                      <a:pPr algn="ctr"/>
                      <a:r>
                        <a:rPr lang="en-US" b="1" dirty="0" smtClean="0"/>
                        <a:t>Information</a:t>
                      </a:r>
                      <a:r>
                        <a:rPr lang="en-US" b="1" baseline="0" dirty="0" smtClean="0"/>
                        <a:t> Flow Analysis (38 rules)</a:t>
                      </a:r>
                      <a:endParaRPr lang="en-US" b="1"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679561972"/>
                  </a:ext>
                </a:extLst>
              </a:tr>
              <a:tr h="370840">
                <a:tc>
                  <a:txBody>
                    <a:bodyPr/>
                    <a:lstStyle/>
                    <a:p>
                      <a:r>
                        <a:rPr lang="en-US" dirty="0" smtClean="0"/>
                        <a:t>App 1</a:t>
                      </a:r>
                      <a:endParaRPr lang="en-US" dirty="0"/>
                    </a:p>
                  </a:txBody>
                  <a:tcPr/>
                </a:tc>
                <a:tc>
                  <a:txBody>
                    <a:bodyPr/>
                    <a:lstStyle/>
                    <a:p>
                      <a:pPr algn="r"/>
                      <a:r>
                        <a:rPr lang="en-US" dirty="0" smtClean="0"/>
                        <a:t>4,421</a:t>
                      </a:r>
                      <a:endParaRPr lang="en-US" dirty="0"/>
                    </a:p>
                  </a:txBody>
                  <a:tcPr/>
                </a:tc>
                <a:tc>
                  <a:txBody>
                    <a:bodyPr/>
                    <a:lstStyle/>
                    <a:p>
                      <a:pPr algn="r"/>
                      <a:r>
                        <a:rPr lang="en-US" dirty="0" smtClean="0"/>
                        <a:t>6,759</a:t>
                      </a:r>
                      <a:endParaRPr lang="en-US" dirty="0"/>
                    </a:p>
                  </a:txBody>
                  <a:tcPr/>
                </a:tc>
                <a:tc>
                  <a:txBody>
                    <a:bodyPr/>
                    <a:lstStyle/>
                    <a:p>
                      <a:pPr algn="r"/>
                      <a:r>
                        <a:rPr lang="en-US" dirty="0"/>
                        <a:t>352</a:t>
                      </a:r>
                    </a:p>
                  </a:txBody>
                  <a:tcPr/>
                </a:tc>
                <a:tc>
                  <a:txBody>
                    <a:bodyPr/>
                    <a:lstStyle/>
                    <a:p>
                      <a:pPr algn="r"/>
                      <a:r>
                        <a:rPr lang="en-US" dirty="0" smtClean="0"/>
                        <a:t>150</a:t>
                      </a:r>
                      <a:endParaRPr lang="en-US" dirty="0"/>
                    </a:p>
                  </a:txBody>
                  <a:tcPr/>
                </a:tc>
                <a:tc>
                  <a:txBody>
                    <a:bodyPr/>
                    <a:lstStyle/>
                    <a:p>
                      <a:pPr algn="ctr"/>
                      <a:r>
                        <a:rPr lang="en-US" dirty="0"/>
                        <a:t>0.57</a:t>
                      </a:r>
                    </a:p>
                  </a:txBody>
                  <a:tcPr/>
                </a:tc>
                <a:tc>
                  <a:txBody>
                    <a:bodyPr/>
                    <a:lstStyle/>
                    <a:p>
                      <a:pPr algn="ctr"/>
                      <a:r>
                        <a:rPr lang="en-US" dirty="0"/>
                        <a:t>0.33</a:t>
                      </a:r>
                    </a:p>
                  </a:txBody>
                  <a:tcPr/>
                </a:tc>
                <a:tc>
                  <a:txBody>
                    <a:bodyPr/>
                    <a:lstStyle/>
                    <a:p>
                      <a:pPr algn="ctr"/>
                      <a:r>
                        <a:rPr lang="en-US" dirty="0"/>
                        <a:t>0.23</a:t>
                      </a:r>
                    </a:p>
                  </a:txBody>
                  <a:tcPr/>
                </a:tc>
                <a:extLst>
                  <a:ext uri="{0D108BD9-81ED-4DB2-BD59-A6C34878D82A}">
                    <a16:rowId xmlns:a16="http://schemas.microsoft.com/office/drawing/2014/main" xmlns="" val="2209447459"/>
                  </a:ext>
                </a:extLst>
              </a:tr>
              <a:tr h="370840">
                <a:tc>
                  <a:txBody>
                    <a:bodyPr/>
                    <a:lstStyle/>
                    <a:p>
                      <a:r>
                        <a:rPr lang="en-US" dirty="0" smtClean="0"/>
                        <a:t>App 2</a:t>
                      </a:r>
                      <a:endParaRPr lang="en-US" dirty="0"/>
                    </a:p>
                  </a:txBody>
                  <a:tcPr/>
                </a:tc>
                <a:tc>
                  <a:txBody>
                    <a:bodyPr/>
                    <a:lstStyle/>
                    <a:p>
                      <a:pPr algn="r"/>
                      <a:r>
                        <a:rPr lang="en-US" dirty="0" smtClean="0"/>
                        <a:t>2,661</a:t>
                      </a:r>
                      <a:endParaRPr lang="en-US" dirty="0"/>
                    </a:p>
                  </a:txBody>
                  <a:tcPr/>
                </a:tc>
                <a:tc>
                  <a:txBody>
                    <a:bodyPr/>
                    <a:lstStyle/>
                    <a:p>
                      <a:pPr algn="r"/>
                      <a:r>
                        <a:rPr lang="en-US" dirty="0" smtClean="0"/>
                        <a:t>3,830</a:t>
                      </a:r>
                      <a:endParaRPr lang="en-US" dirty="0"/>
                    </a:p>
                  </a:txBody>
                  <a:tcPr/>
                </a:tc>
                <a:tc>
                  <a:txBody>
                    <a:bodyPr/>
                    <a:lstStyle/>
                    <a:p>
                      <a:pPr algn="r"/>
                      <a:r>
                        <a:rPr lang="en-US" dirty="0"/>
                        <a:t>212</a:t>
                      </a:r>
                    </a:p>
                  </a:txBody>
                  <a:tcPr/>
                </a:tc>
                <a:tc>
                  <a:txBody>
                    <a:bodyPr/>
                    <a:lstStyle/>
                    <a:p>
                      <a:pPr algn="r"/>
                      <a:r>
                        <a:rPr lang="en-US" dirty="0"/>
                        <a:t>52</a:t>
                      </a:r>
                    </a:p>
                  </a:txBody>
                  <a:tcPr/>
                </a:tc>
                <a:tc>
                  <a:txBody>
                    <a:bodyPr/>
                    <a:lstStyle/>
                    <a:p>
                      <a:pPr algn="ctr"/>
                      <a:r>
                        <a:rPr lang="en-US" dirty="0"/>
                        <a:t>0.75</a:t>
                      </a:r>
                    </a:p>
                  </a:txBody>
                  <a:tcPr/>
                </a:tc>
                <a:tc>
                  <a:txBody>
                    <a:bodyPr/>
                    <a:lstStyle/>
                    <a:p>
                      <a:pPr algn="ctr"/>
                      <a:r>
                        <a:rPr lang="en-US" dirty="0"/>
                        <a:t>0.69</a:t>
                      </a:r>
                    </a:p>
                  </a:txBody>
                  <a:tcPr/>
                </a:tc>
                <a:tc>
                  <a:txBody>
                    <a:bodyPr/>
                    <a:lstStyle/>
                    <a:p>
                      <a:pPr algn="ctr"/>
                      <a:r>
                        <a:rPr lang="en-US" dirty="0"/>
                        <a:t>0.46</a:t>
                      </a:r>
                    </a:p>
                  </a:txBody>
                  <a:tcPr/>
                </a:tc>
                <a:extLst>
                  <a:ext uri="{0D108BD9-81ED-4DB2-BD59-A6C34878D82A}">
                    <a16:rowId xmlns:a16="http://schemas.microsoft.com/office/drawing/2014/main" xmlns="" val="201158911"/>
                  </a:ext>
                </a:extLst>
              </a:tr>
              <a:tr h="370840">
                <a:tc>
                  <a:txBody>
                    <a:bodyPr/>
                    <a:lstStyle/>
                    <a:p>
                      <a:r>
                        <a:rPr lang="en-US" dirty="0" smtClean="0"/>
                        <a:t>App 3</a:t>
                      </a:r>
                      <a:endParaRPr lang="en-US" dirty="0"/>
                    </a:p>
                  </a:txBody>
                  <a:tcPr/>
                </a:tc>
                <a:tc>
                  <a:txBody>
                    <a:bodyPr/>
                    <a:lstStyle/>
                    <a:p>
                      <a:pPr algn="r"/>
                      <a:r>
                        <a:rPr lang="en-US" dirty="0" smtClean="0"/>
                        <a:t>5,648</a:t>
                      </a:r>
                      <a:endParaRPr lang="en-US" dirty="0"/>
                    </a:p>
                  </a:txBody>
                  <a:tcPr/>
                </a:tc>
                <a:tc>
                  <a:txBody>
                    <a:bodyPr/>
                    <a:lstStyle/>
                    <a:p>
                      <a:pPr algn="r"/>
                      <a:r>
                        <a:rPr lang="en-US" dirty="0" smtClean="0"/>
                        <a:t>9,456</a:t>
                      </a:r>
                      <a:endParaRPr lang="en-US" dirty="0"/>
                    </a:p>
                  </a:txBody>
                  <a:tcPr/>
                </a:tc>
                <a:tc>
                  <a:txBody>
                    <a:bodyPr/>
                    <a:lstStyle/>
                    <a:p>
                      <a:pPr algn="r"/>
                      <a:r>
                        <a:rPr lang="en-US" dirty="0"/>
                        <a:t>288</a:t>
                      </a:r>
                    </a:p>
                  </a:txBody>
                  <a:tcPr/>
                </a:tc>
                <a:tc>
                  <a:txBody>
                    <a:bodyPr/>
                    <a:lstStyle/>
                    <a:p>
                      <a:pPr algn="r"/>
                      <a:r>
                        <a:rPr lang="en-US" dirty="0"/>
                        <a:t>32</a:t>
                      </a:r>
                    </a:p>
                  </a:txBody>
                  <a:tcPr/>
                </a:tc>
                <a:tc>
                  <a:txBody>
                    <a:bodyPr/>
                    <a:lstStyle/>
                    <a:p>
                      <a:pPr algn="ctr"/>
                      <a:r>
                        <a:rPr lang="en-US" dirty="0"/>
                        <a:t>0.89</a:t>
                      </a:r>
                    </a:p>
                  </a:txBody>
                  <a:tcPr/>
                </a:tc>
                <a:tc>
                  <a:txBody>
                    <a:bodyPr/>
                    <a:lstStyle/>
                    <a:p>
                      <a:pPr algn="ctr"/>
                      <a:r>
                        <a:rPr lang="en-US" dirty="0"/>
                        <a:t>0.83</a:t>
                      </a:r>
                    </a:p>
                  </a:txBody>
                  <a:tcPr/>
                </a:tc>
                <a:tc>
                  <a:txBody>
                    <a:bodyPr/>
                    <a:lstStyle/>
                    <a:p>
                      <a:pPr algn="ctr"/>
                      <a:r>
                        <a:rPr lang="en-US" dirty="0"/>
                        <a:t>0.58</a:t>
                      </a:r>
                    </a:p>
                  </a:txBody>
                  <a:tcPr/>
                </a:tc>
                <a:extLst>
                  <a:ext uri="{0D108BD9-81ED-4DB2-BD59-A6C34878D82A}">
                    <a16:rowId xmlns:a16="http://schemas.microsoft.com/office/drawing/2014/main" xmlns="" val="2509284315"/>
                  </a:ext>
                </a:extLst>
              </a:tr>
            </a:tbl>
          </a:graphicData>
        </a:graphic>
      </p:graphicFrame>
    </p:spTree>
    <p:extLst>
      <p:ext uri="{BB962C8B-B14F-4D97-AF65-F5344CB8AC3E}">
        <p14:creationId xmlns:p14="http://schemas.microsoft.com/office/powerpoint/2010/main" val="1583406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16</a:t>
            </a:fld>
            <a:endParaRPr lang="en-US" dirty="0"/>
          </a:p>
        </p:txBody>
      </p:sp>
      <p:sp>
        <p:nvSpPr>
          <p:cNvPr id="5" name="Title 4"/>
          <p:cNvSpPr>
            <a:spLocks noGrp="1"/>
          </p:cNvSpPr>
          <p:nvPr>
            <p:ph type="title"/>
          </p:nvPr>
        </p:nvSpPr>
        <p:spPr>
          <a:xfrm>
            <a:off x="457199" y="155447"/>
            <a:ext cx="8461514" cy="850392"/>
          </a:xfrm>
        </p:spPr>
        <p:txBody>
          <a:bodyPr>
            <a:normAutofit/>
          </a:bodyPr>
          <a:lstStyle/>
          <a:p>
            <a:r>
              <a:rPr lang="en-US" dirty="0" smtClean="0"/>
              <a:t>Empirical Results: </a:t>
            </a:r>
            <a:r>
              <a:rPr lang="en-US" dirty="0" err="1" smtClean="0"/>
              <a:t>Dataraces</a:t>
            </a:r>
            <a:r>
              <a:rPr lang="en-US" dirty="0" smtClean="0"/>
              <a:t>, FTP server</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pic>
        <p:nvPicPr>
          <p:cNvPr id="8" name="Content Placeholder 8" descr="A close up of a map&#10;&#10;Description generated with high confidence">
            <a:extLst>
              <a:ext uri="{FF2B5EF4-FFF2-40B4-BE49-F238E27FC236}">
                <a16:creationId xmlns:a16="http://schemas.microsoft.com/office/drawing/2014/main" xmlns="" id="{EDE9EC28-0875-4532-8C3F-0A49DB7FBB69}"/>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820978" y="1609853"/>
            <a:ext cx="5401089" cy="4128507"/>
          </a:xfrm>
          <a:prstGeom prst="rect">
            <a:avLst/>
          </a:prstGeom>
        </p:spPr>
      </p:pic>
    </p:spTree>
    <p:extLst>
      <p:ext uri="{BB962C8B-B14F-4D97-AF65-F5344CB8AC3E}">
        <p14:creationId xmlns:p14="http://schemas.microsoft.com/office/powerpoint/2010/main" val="1049383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17</a:t>
            </a:fld>
            <a:endParaRPr lang="en-US" dirty="0"/>
          </a:p>
        </p:txBody>
      </p:sp>
      <p:sp>
        <p:nvSpPr>
          <p:cNvPr id="5" name="Footer Placeholder 4"/>
          <p:cNvSpPr>
            <a:spLocks noGrp="1"/>
          </p:cNvSpPr>
          <p:nvPr>
            <p:ph type="ftr" sz="quarter" idx="11"/>
          </p:nvPr>
        </p:nvSpPr>
        <p:spPr/>
        <p:txBody>
          <a:bodyPr/>
          <a:lstStyle/>
          <a:p>
            <a:pPr algn="ctr"/>
            <a:r>
              <a:rPr lang="en-US" smtClean="0"/>
              <a:t>Dagstuhl</a:t>
            </a:r>
            <a:endParaRPr lang="en-US" dirty="0"/>
          </a:p>
        </p:txBody>
      </p:sp>
      <p:sp>
        <p:nvSpPr>
          <p:cNvPr id="6" name="Content Placeholder 1"/>
          <p:cNvSpPr txBox="1">
            <a:spLocks/>
          </p:cNvSpPr>
          <p:nvPr/>
        </p:nvSpPr>
        <p:spPr>
          <a:xfrm>
            <a:off x="457200" y="1387206"/>
            <a:ext cx="8229600" cy="464560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b="0" i="0" kern="1200">
                <a:solidFill>
                  <a:schemeClr val="tx1"/>
                </a:solidFill>
                <a:latin typeface="Helvetica Light" charset="0"/>
                <a:ea typeface="Helvetica Light" charset="0"/>
                <a:cs typeface="Helvetica Light" charset="0"/>
              </a:defRPr>
            </a:lvl1pPr>
            <a:lvl2pPr marL="548640" indent="-274320" algn="l" rtl="0" eaLnBrk="1" latinLnBrk="0" hangingPunct="1">
              <a:spcBef>
                <a:spcPts val="500"/>
              </a:spcBef>
              <a:buClr>
                <a:schemeClr val="accent2"/>
              </a:buClr>
              <a:buSzPct val="76000"/>
              <a:buFont typeface="Wingdings 3"/>
              <a:buChar char=""/>
              <a:defRPr kumimoji="0" sz="2300" b="0" i="0" kern="1200">
                <a:solidFill>
                  <a:schemeClr val="tx2"/>
                </a:solidFill>
                <a:latin typeface="Helvetica Light" charset="0"/>
                <a:ea typeface="Helvetica Light" charset="0"/>
                <a:cs typeface="Helvetica Light"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b="0" i="0" kern="1200">
                <a:solidFill>
                  <a:schemeClr val="tx1"/>
                </a:solidFill>
                <a:latin typeface="Helvetica Light" charset="0"/>
                <a:ea typeface="Helvetica Light" charset="0"/>
                <a:cs typeface="Helvetica Light"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b="0" i="0" kern="1200">
                <a:solidFill>
                  <a:schemeClr val="tx1"/>
                </a:solidFill>
                <a:latin typeface="Helvetica Light" charset="0"/>
                <a:ea typeface="Helvetica Light" charset="0"/>
                <a:cs typeface="Helvetica Light" charset="0"/>
              </a:defRPr>
            </a:lvl4pPr>
            <a:lvl5pPr marL="1371600" indent="-228600" algn="l" rtl="0" eaLnBrk="1" latinLnBrk="0" hangingPunct="1">
              <a:spcBef>
                <a:spcPts val="300"/>
              </a:spcBef>
              <a:buClr>
                <a:schemeClr val="accent2"/>
              </a:buClr>
              <a:buSzPct val="70000"/>
              <a:buFont typeface="Wingdings"/>
              <a:buChar char=""/>
              <a:defRPr kumimoji="0" sz="1600" b="0" i="0" kern="1200">
                <a:solidFill>
                  <a:schemeClr val="tx1"/>
                </a:solidFill>
                <a:latin typeface="Helvetica Light" charset="0"/>
                <a:ea typeface="Helvetica Light" charset="0"/>
                <a:cs typeface="Helvetica Light"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500" dirty="0" smtClean="0"/>
              <a:t>Combining logical and probabilistic reasoning in program analysis provides best of both worlds</a:t>
            </a:r>
          </a:p>
          <a:p>
            <a:endParaRPr lang="en-US" dirty="0" smtClean="0"/>
          </a:p>
          <a:p>
            <a:r>
              <a:rPr lang="en-US" sz="2500" dirty="0" smtClean="0"/>
              <a:t>Our approach: extend conventional program</a:t>
            </a:r>
            <a:br>
              <a:rPr lang="en-US" sz="2500" dirty="0" smtClean="0"/>
            </a:br>
            <a:r>
              <a:rPr lang="en-US" sz="2500" dirty="0" smtClean="0"/>
              <a:t>analyses by augmenting logical rules with weights</a:t>
            </a:r>
          </a:p>
          <a:p>
            <a:pPr marL="274320" lvl="1" indent="0">
              <a:buNone/>
            </a:pPr>
            <a:r>
              <a:rPr lang="en-US" dirty="0" smtClean="0"/>
              <a:t>=&gt; Adopt semantics of models from AI community</a:t>
            </a:r>
          </a:p>
          <a:p>
            <a:endParaRPr lang="en-US" dirty="0" smtClean="0"/>
          </a:p>
          <a:p>
            <a:r>
              <a:rPr lang="en-US" sz="2500" dirty="0" smtClean="0"/>
              <a:t>New solver for accurate and scalable inference </a:t>
            </a:r>
            <a:br>
              <a:rPr lang="en-US" sz="2500" dirty="0" smtClean="0"/>
            </a:br>
            <a:r>
              <a:rPr lang="en-US" sz="2500" dirty="0" smtClean="0"/>
              <a:t>and learning by leveraging domain insights</a:t>
            </a:r>
          </a:p>
        </p:txBody>
      </p:sp>
    </p:spTree>
    <p:extLst>
      <p:ext uri="{BB962C8B-B14F-4D97-AF65-F5344CB8AC3E}">
        <p14:creationId xmlns:p14="http://schemas.microsoft.com/office/powerpoint/2010/main" val="8899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Conventional Logical Approach</a:t>
            </a:r>
            <a:endParaRPr lang="en-US" dirty="0"/>
          </a:p>
        </p:txBody>
      </p:sp>
      <p:sp>
        <p:nvSpPr>
          <p:cNvPr id="7" name="Footer Placeholder 6"/>
          <p:cNvSpPr>
            <a:spLocks noGrp="1"/>
          </p:cNvSpPr>
          <p:nvPr>
            <p:ph type="ftr" sz="quarter" idx="11"/>
          </p:nvPr>
        </p:nvSpPr>
        <p:spPr/>
        <p:txBody>
          <a:bodyPr/>
          <a:lstStyle/>
          <a:p>
            <a:pPr algn="ctr"/>
            <a:r>
              <a:rPr lang="en-US" smtClean="0"/>
              <a:t>Dagstuhl</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a:t>
            </a:fld>
            <a:endParaRPr lang="en-US" dirty="0"/>
          </a:p>
        </p:txBody>
      </p:sp>
      <p:sp>
        <p:nvSpPr>
          <p:cNvPr id="10" name="Vertical Scroll 9"/>
          <p:cNvSpPr/>
          <p:nvPr/>
        </p:nvSpPr>
        <p:spPr>
          <a:xfrm>
            <a:off x="3524448" y="1887312"/>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
        <p:nvSpPr>
          <p:cNvPr id="2" name="Date Placeholder 1"/>
          <p:cNvSpPr>
            <a:spLocks noGrp="1"/>
          </p:cNvSpPr>
          <p:nvPr>
            <p:ph type="dt" sz="half" idx="10"/>
          </p:nvPr>
        </p:nvSpPr>
        <p:spPr/>
        <p:txBody>
          <a:bodyPr/>
          <a:lstStyle/>
          <a:p>
            <a:r>
              <a:rPr lang="en-US" smtClean="0"/>
              <a:t>8/29/17</a:t>
            </a:r>
            <a:endParaRPr lang="en-US" dirty="0"/>
          </a:p>
        </p:txBody>
      </p:sp>
    </p:spTree>
    <p:custDataLst>
      <p:tags r:id="rId1"/>
    </p:custDataLst>
    <p:extLst>
      <p:ext uri="{BB962C8B-B14F-4D97-AF65-F5344CB8AC3E}">
        <p14:creationId xmlns:p14="http://schemas.microsoft.com/office/powerpoint/2010/main" val="1675721595"/>
      </p:ext>
    </p:extLst>
  </p:cSld>
  <p:clrMapOvr>
    <a:masterClrMapping/>
  </p:clrMapOvr>
  <mc:AlternateContent xmlns:mc="http://schemas.openxmlformats.org/markup-compatibility/2006" xmlns:p14="http://schemas.microsoft.com/office/powerpoint/2010/main">
    <mc:Choice Requires="p14">
      <p:transition spd="slow" p14:dur="2000" advTm="76255"/>
    </mc:Choice>
    <mc:Fallback xmlns="">
      <p:transition spd="slow" advTm="7625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Conventional Logical Approach</a:t>
            </a:r>
            <a:endParaRPr lang="en-US" dirty="0"/>
          </a:p>
        </p:txBody>
      </p:sp>
      <p:sp>
        <p:nvSpPr>
          <p:cNvPr id="10" name="Right Arrow 9"/>
          <p:cNvSpPr/>
          <p:nvPr/>
        </p:nvSpPr>
        <p:spPr>
          <a:xfrm>
            <a:off x="2586167" y="2365580"/>
            <a:ext cx="4071536" cy="48475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principles_of_p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650" y="1705697"/>
            <a:ext cx="1159253" cy="1759217"/>
          </a:xfrm>
          <a:prstGeom prst="rect">
            <a:avLst/>
          </a:prstGeom>
        </p:spPr>
      </p:pic>
      <p:sp>
        <p:nvSpPr>
          <p:cNvPr id="20" name="Oval 19"/>
          <p:cNvSpPr/>
          <p:nvPr/>
        </p:nvSpPr>
        <p:spPr>
          <a:xfrm>
            <a:off x="3429562" y="2297715"/>
            <a:ext cx="2035765" cy="621002"/>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rmAutofit/>
          </a:bodyPr>
          <a:lstStyle/>
          <a:p>
            <a:pPr algn="ctr"/>
            <a:r>
              <a:rPr lang="en-US" sz="2000" b="1" dirty="0" smtClean="0">
                <a:latin typeface="Calibri"/>
                <a:cs typeface="Calibri"/>
              </a:rPr>
              <a:t>Approximations</a:t>
            </a:r>
            <a:endParaRPr lang="en-US" sz="2000" b="1" dirty="0">
              <a:latin typeface="Calibri"/>
              <a:cs typeface="Calibri"/>
            </a:endParaRPr>
          </a:p>
        </p:txBody>
      </p:sp>
      <p:sp>
        <p:nvSpPr>
          <p:cNvPr id="7" name="Footer Placeholder 6"/>
          <p:cNvSpPr>
            <a:spLocks noGrp="1"/>
          </p:cNvSpPr>
          <p:nvPr>
            <p:ph type="ftr" sz="quarter" idx="11"/>
          </p:nvPr>
        </p:nvSpPr>
        <p:spPr/>
        <p:txBody>
          <a:bodyPr/>
          <a:lstStyle/>
          <a:p>
            <a:pPr algn="ctr"/>
            <a:r>
              <a:rPr lang="en-US" smtClean="0"/>
              <a:t>Dagstuhl</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a:t>
            </a:fld>
            <a:endParaRPr lang="en-US" dirty="0"/>
          </a:p>
        </p:txBody>
      </p:sp>
      <p:pic>
        <p:nvPicPr>
          <p:cNvPr id="3" name="Picture 2"/>
          <p:cNvPicPr>
            <a:picLocks noChangeAspect="1"/>
          </p:cNvPicPr>
          <p:nvPr/>
        </p:nvPicPr>
        <p:blipFill>
          <a:blip r:embed="rId5"/>
          <a:stretch>
            <a:fillRect/>
          </a:stretch>
        </p:blipFill>
        <p:spPr>
          <a:xfrm>
            <a:off x="658368" y="1993392"/>
            <a:ext cx="1819656" cy="1819656"/>
          </a:xfrm>
          <a:prstGeom prst="rect">
            <a:avLst/>
          </a:prstGeom>
        </p:spPr>
      </p:pic>
      <p:sp>
        <p:nvSpPr>
          <p:cNvPr id="22" name="TextBox 21"/>
          <p:cNvSpPr txBox="1"/>
          <p:nvPr/>
        </p:nvSpPr>
        <p:spPr>
          <a:xfrm>
            <a:off x="2415801" y="3311688"/>
            <a:ext cx="4419030" cy="430887"/>
          </a:xfrm>
          <a:prstGeom prst="rect">
            <a:avLst/>
          </a:prstGeom>
          <a:noFill/>
        </p:spPr>
        <p:txBody>
          <a:bodyPr wrap="none" rtlCol="0">
            <a:spAutoFit/>
          </a:bodyPr>
          <a:lstStyle/>
          <a:p>
            <a:r>
              <a:rPr lang="en-US" sz="2200" dirty="0" smtClean="0"/>
              <a:t>Properties impossible to state precisely</a:t>
            </a:r>
            <a:endParaRPr lang="en-US" sz="2200" dirty="0"/>
          </a:p>
        </p:txBody>
      </p:sp>
      <p:sp>
        <p:nvSpPr>
          <p:cNvPr id="23" name="TextBox 22"/>
          <p:cNvSpPr txBox="1"/>
          <p:nvPr/>
        </p:nvSpPr>
        <p:spPr>
          <a:xfrm>
            <a:off x="2427160" y="3694166"/>
            <a:ext cx="4445832" cy="430887"/>
          </a:xfrm>
          <a:prstGeom prst="rect">
            <a:avLst/>
          </a:prstGeom>
          <a:noFill/>
        </p:spPr>
        <p:txBody>
          <a:bodyPr wrap="none" rtlCol="0">
            <a:spAutoFit/>
          </a:bodyPr>
          <a:lstStyle/>
          <a:p>
            <a:r>
              <a:rPr lang="en-US" sz="2200" dirty="0" smtClean="0"/>
              <a:t>Missing </a:t>
            </a:r>
            <a:r>
              <a:rPr lang="en-US" sz="2200" dirty="0"/>
              <a:t>or </a:t>
            </a:r>
            <a:r>
              <a:rPr lang="en-US" sz="2200" dirty="0" smtClean="0"/>
              <a:t>opaque program </a:t>
            </a:r>
            <a:r>
              <a:rPr lang="en-US" sz="2200" dirty="0"/>
              <a:t>fragments</a:t>
            </a:r>
          </a:p>
        </p:txBody>
      </p:sp>
      <p:sp>
        <p:nvSpPr>
          <p:cNvPr id="24" name="TextBox 23"/>
          <p:cNvSpPr txBox="1"/>
          <p:nvPr/>
        </p:nvSpPr>
        <p:spPr>
          <a:xfrm>
            <a:off x="2390506" y="2914192"/>
            <a:ext cx="4434227" cy="430887"/>
          </a:xfrm>
          <a:prstGeom prst="rect">
            <a:avLst/>
          </a:prstGeom>
          <a:noFill/>
        </p:spPr>
        <p:txBody>
          <a:bodyPr wrap="none" rtlCol="0">
            <a:spAutoFit/>
          </a:bodyPr>
          <a:lstStyle/>
          <a:p>
            <a:r>
              <a:rPr lang="en-US" sz="2200" dirty="0" smtClean="0"/>
              <a:t>Exact solutions impossible to compute</a:t>
            </a:r>
            <a:endParaRPr lang="en-US" sz="2200" dirty="0"/>
          </a:p>
        </p:txBody>
      </p:sp>
      <p:sp>
        <p:nvSpPr>
          <p:cNvPr id="26" name="TextBox 25"/>
          <p:cNvSpPr txBox="1"/>
          <p:nvPr/>
        </p:nvSpPr>
        <p:spPr>
          <a:xfrm>
            <a:off x="3210370" y="4017993"/>
            <a:ext cx="2369502" cy="430887"/>
          </a:xfrm>
          <a:prstGeom prst="rect">
            <a:avLst/>
          </a:prstGeom>
          <a:noFill/>
        </p:spPr>
        <p:txBody>
          <a:bodyPr wrap="square" rtlCol="0">
            <a:spAutoFit/>
          </a:bodyPr>
          <a:lstStyle/>
          <a:p>
            <a:pPr algn="ctr"/>
            <a:r>
              <a:rPr lang="en-US" sz="2200" dirty="0" smtClean="0"/>
              <a:t>…</a:t>
            </a:r>
            <a:endParaRPr lang="en-US" sz="2200" dirty="0"/>
          </a:p>
        </p:txBody>
      </p:sp>
      <p:sp>
        <p:nvSpPr>
          <p:cNvPr id="27" name="Rounded Rectangular Callout 26"/>
          <p:cNvSpPr/>
          <p:nvPr/>
        </p:nvSpPr>
        <p:spPr>
          <a:xfrm>
            <a:off x="5165837" y="4413435"/>
            <a:ext cx="3567726" cy="970155"/>
          </a:xfrm>
          <a:prstGeom prst="wedgeRoundRectCallout">
            <a:avLst>
              <a:gd name="adj1" fmla="val -844"/>
              <a:gd name="adj2" fmla="val -9767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15" name="Vertical Scroll 14"/>
          <p:cNvSpPr/>
          <p:nvPr/>
        </p:nvSpPr>
        <p:spPr>
          <a:xfrm>
            <a:off x="6765846" y="1880830"/>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
        <p:nvSpPr>
          <p:cNvPr id="2" name="Date Placeholder 1"/>
          <p:cNvSpPr>
            <a:spLocks noGrp="1"/>
          </p:cNvSpPr>
          <p:nvPr>
            <p:ph type="dt" sz="half" idx="10"/>
          </p:nvPr>
        </p:nvSpPr>
        <p:spPr/>
        <p:txBody>
          <a:bodyPr/>
          <a:lstStyle/>
          <a:p>
            <a:r>
              <a:rPr lang="en-US" smtClean="0"/>
              <a:t>8/29/17</a:t>
            </a:r>
            <a:endParaRPr lang="en-US" dirty="0"/>
          </a:p>
        </p:txBody>
      </p:sp>
    </p:spTree>
    <p:custDataLst>
      <p:tags r:id="rId1"/>
    </p:custDataLst>
    <p:extLst>
      <p:ext uri="{BB962C8B-B14F-4D97-AF65-F5344CB8AC3E}">
        <p14:creationId xmlns:p14="http://schemas.microsoft.com/office/powerpoint/2010/main" val="659082121"/>
      </p:ext>
    </p:extLst>
  </p:cSld>
  <p:clrMapOvr>
    <a:masterClrMapping/>
  </p:clrMapOvr>
  <mc:AlternateContent xmlns:mc="http://schemas.openxmlformats.org/markup-compatibility/2006" xmlns:p14="http://schemas.microsoft.com/office/powerpoint/2010/main">
    <mc:Choice Requires="p14">
      <p:transition spd="slow" p14:dur="2000" advTm="76255"/>
    </mc:Choice>
    <mc:Fallback xmlns="">
      <p:transition spd="slow" advTm="762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1.94444E-6 -3.33333E-6 L -0.6625 -0.00254 " pathEditMode="relative" rAng="0" ptsTypes="AA">
                                      <p:cBhvr>
                                        <p:cTn id="56" dur="2000" fill="hold"/>
                                        <p:tgtEl>
                                          <p:spTgt spid="15"/>
                                        </p:tgtEl>
                                        <p:attrNameLst>
                                          <p:attrName>ppt_x</p:attrName>
                                          <p:attrName>ppt_y</p:attrName>
                                        </p:attrNameLst>
                                      </p:cBhvr>
                                      <p:rCtr x="-33125" y="-139"/>
                                    </p:animMotion>
                                  </p:childTnLst>
                                </p:cTn>
                              </p:par>
                              <p:par>
                                <p:cTn id="57" presetID="0" presetClass="path" presetSubtype="0" accel="50000" decel="50000" fill="hold" grpId="1" nodeType="withEffect">
                                  <p:stCondLst>
                                    <p:cond delay="0"/>
                                  </p:stCondLst>
                                  <p:childTnLst>
                                    <p:animMotion origin="layout" path="M 4.16667E-6 -3.7037E-7 L -0.5316 0.00232 " pathEditMode="relative" rAng="0" ptsTypes="AA">
                                      <p:cBhvr>
                                        <p:cTn id="58" dur="2000" fill="hold"/>
                                        <p:tgtEl>
                                          <p:spTgt spid="27"/>
                                        </p:tgtEl>
                                        <p:attrNameLst>
                                          <p:attrName>ppt_x</p:attrName>
                                          <p:attrName>ppt_y</p:attrName>
                                        </p:attrNameLst>
                                      </p:cBhvr>
                                      <p:rCtr x="-26580"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0" grpId="0" animBg="1"/>
      <p:bldP spid="20" grpId="1" animBg="1"/>
      <p:bldP spid="22" grpId="0"/>
      <p:bldP spid="22" grpId="1"/>
      <p:bldP spid="23" grpId="0"/>
      <p:bldP spid="23" grpId="1"/>
      <p:bldP spid="24" grpId="0"/>
      <p:bldP spid="24" grpId="1"/>
      <p:bldP spid="26" grpId="0"/>
      <p:bldP spid="26" grpId="1"/>
      <p:bldP spid="27" grpId="0" animBg="1"/>
      <p:bldP spid="27" grpId="1"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6782249" y="4709419"/>
            <a:ext cx="1538984" cy="34263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scient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641" y="1997650"/>
            <a:ext cx="1446554" cy="1446554"/>
          </a:xfrm>
          <a:prstGeom prst="rect">
            <a:avLst/>
          </a:prstGeom>
        </p:spPr>
      </p:pic>
      <p:sp>
        <p:nvSpPr>
          <p:cNvPr id="5" name="Title 4"/>
          <p:cNvSpPr>
            <a:spLocks noGrp="1"/>
          </p:cNvSpPr>
          <p:nvPr>
            <p:ph type="title"/>
          </p:nvPr>
        </p:nvSpPr>
        <p:spPr/>
        <p:txBody>
          <a:bodyPr/>
          <a:lstStyle/>
          <a:p>
            <a:r>
              <a:rPr lang="en-US" dirty="0" smtClean="0"/>
              <a:t>Conventional Logical Approach</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pPr/>
              <a:t>4</a:t>
            </a:fld>
            <a:endParaRPr lang="en-US" dirty="0"/>
          </a:p>
        </p:txBody>
      </p:sp>
      <p:sp>
        <p:nvSpPr>
          <p:cNvPr id="4" name="TextBox 3"/>
          <p:cNvSpPr txBox="1"/>
          <p:nvPr/>
        </p:nvSpPr>
        <p:spPr>
          <a:xfrm>
            <a:off x="3316005" y="3903739"/>
            <a:ext cx="184666" cy="369332"/>
          </a:xfrm>
          <a:prstGeom prst="rect">
            <a:avLst/>
          </a:prstGeom>
          <a:noFill/>
        </p:spPr>
        <p:txBody>
          <a:bodyPr wrap="none" rtlCol="0">
            <a:spAutoFit/>
          </a:bodyPr>
          <a:lstStyle/>
          <a:p>
            <a:r>
              <a:rPr lang="en-US" dirty="0" smtClean="0"/>
              <a:t> </a:t>
            </a:r>
            <a:endParaRPr lang="en-US" dirty="0"/>
          </a:p>
        </p:txBody>
      </p:sp>
      <p:sp>
        <p:nvSpPr>
          <p:cNvPr id="26" name="Rounded Rectangular Callout 25"/>
          <p:cNvSpPr/>
          <p:nvPr/>
        </p:nvSpPr>
        <p:spPr>
          <a:xfrm>
            <a:off x="295660" y="4433313"/>
            <a:ext cx="3567726" cy="970155"/>
          </a:xfrm>
          <a:prstGeom prst="wedgeRoundRectCallout">
            <a:avLst>
              <a:gd name="adj1" fmla="val -288"/>
              <a:gd name="adj2" fmla="val -1017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27" name="Rectangle 26"/>
          <p:cNvSpPr/>
          <p:nvPr/>
        </p:nvSpPr>
        <p:spPr>
          <a:xfrm>
            <a:off x="6560872" y="3986697"/>
            <a:ext cx="2180063" cy="1552003"/>
          </a:xfrm>
          <a:prstGeom prst="rect">
            <a:avLst/>
          </a:prstGeom>
          <a:noFill/>
        </p:spPr>
        <p:style>
          <a:lnRef idx="2">
            <a:schemeClr val="dk1"/>
          </a:lnRef>
          <a:fillRef idx="1">
            <a:schemeClr val="lt1"/>
          </a:fillRef>
          <a:effectRef idx="0">
            <a:schemeClr val="dk1"/>
          </a:effectRef>
          <a:fontRef idx="minor">
            <a:schemeClr val="dk1"/>
          </a:fontRef>
        </p:style>
        <p:txBody>
          <a:bodyPr tIns="182880" rIns="0" rtlCol="0" anchor="t"/>
          <a:lstStyle/>
          <a:p>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f(A z) {</a:t>
            </a:r>
          </a:p>
          <a:p>
            <a:r>
              <a:rPr lang="en-US" dirty="0">
                <a:solidFill>
                  <a:schemeClr val="tx1"/>
                </a:solidFill>
                <a:latin typeface="Monaco" charset="0"/>
                <a:ea typeface="Monaco" charset="0"/>
                <a:cs typeface="Monaco" charset="0"/>
              </a:rPr>
              <a:t> </a:t>
            </a:r>
            <a:r>
              <a:rPr lang="en-US" dirty="0" smtClean="0">
                <a:solidFill>
                  <a:schemeClr val="tx1"/>
                </a:solidFill>
                <a:latin typeface="Monaco" charset="0"/>
                <a:ea typeface="Monaco" charset="0"/>
                <a:cs typeface="Monaco" charset="0"/>
              </a:rPr>
              <a:t>  </a:t>
            </a:r>
            <a:r>
              <a:rPr lang="en-US" dirty="0">
                <a:solidFill>
                  <a:schemeClr val="tx1"/>
                </a:solidFill>
                <a:latin typeface="Monaco" charset="0"/>
                <a:ea typeface="Monaco" charset="0"/>
                <a:cs typeface="Monaco" charset="0"/>
              </a:rPr>
              <a:t>...</a:t>
            </a:r>
          </a:p>
          <a:p>
            <a:r>
              <a:rPr lang="en-US" dirty="0">
                <a:solidFill>
                  <a:schemeClr val="tx1"/>
                </a:solidFill>
                <a:latin typeface="Monaco" charset="0"/>
                <a:ea typeface="Monaco" charset="0"/>
                <a:cs typeface="Monaco" charset="0"/>
              </a:rPr>
              <a:t> </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x.f</a:t>
            </a:r>
            <a:r>
              <a:rPr lang="en-US" dirty="0" smtClean="0">
                <a:solidFill>
                  <a:schemeClr val="tx1"/>
                </a:solidFill>
                <a:latin typeface="Monaco" charset="0"/>
                <a:ea typeface="Monaco" charset="0"/>
                <a:cs typeface="Monaco" charset="0"/>
              </a:rPr>
              <a:t> </a:t>
            </a:r>
            <a:r>
              <a:rPr lang="en-US" dirty="0">
                <a:solidFill>
                  <a:schemeClr val="tx1"/>
                </a:solidFill>
                <a:latin typeface="Monaco" charset="0"/>
                <a:ea typeface="Monaco" charset="0"/>
                <a:cs typeface="Monaco" charset="0"/>
              </a:rPr>
              <a:t>= y;</a:t>
            </a:r>
          </a:p>
          <a:p>
            <a:r>
              <a:rPr lang="en-US" dirty="0" smtClean="0">
                <a:solidFill>
                  <a:schemeClr val="tx1"/>
                </a:solidFill>
                <a:latin typeface="Monaco" charset="0"/>
                <a:ea typeface="Monaco" charset="0"/>
                <a:cs typeface="Monaco" charset="0"/>
              </a:rPr>
              <a:t>   ...</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a:t>
            </a:r>
            <a:endParaRPr lang="en-US" sz="900" dirty="0">
              <a:solidFill>
                <a:schemeClr val="tx1"/>
              </a:solidFill>
              <a:latin typeface="Monaco" charset="0"/>
              <a:ea typeface="Monaco" charset="0"/>
              <a:cs typeface="Monaco" charset="0"/>
            </a:endParaRPr>
          </a:p>
        </p:txBody>
      </p:sp>
      <p:grpSp>
        <p:nvGrpSpPr>
          <p:cNvPr id="29" name="Group 28"/>
          <p:cNvGrpSpPr/>
          <p:nvPr/>
        </p:nvGrpSpPr>
        <p:grpSpPr>
          <a:xfrm>
            <a:off x="4380121" y="4190363"/>
            <a:ext cx="1017807" cy="1260749"/>
            <a:chOff x="5813970" y="3736222"/>
            <a:chExt cx="1877975" cy="2354832"/>
          </a:xfrm>
        </p:grpSpPr>
        <p:sp>
          <p:nvSpPr>
            <p:cNvPr id="32" name="Oval 31"/>
            <p:cNvSpPr/>
            <p:nvPr/>
          </p:nvSpPr>
          <p:spPr>
            <a:xfrm>
              <a:off x="5813970" y="3736222"/>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1</a:t>
              </a:r>
              <a:endParaRPr lang="en-US" sz="1600" b="1" dirty="0"/>
            </a:p>
          </p:txBody>
        </p:sp>
        <p:sp>
          <p:nvSpPr>
            <p:cNvPr id="34" name="Oval 33"/>
            <p:cNvSpPr/>
            <p:nvPr/>
          </p:nvSpPr>
          <p:spPr>
            <a:xfrm>
              <a:off x="5813970" y="4694843"/>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2</a:t>
              </a:r>
              <a:endParaRPr lang="en-US" sz="1600" b="1" dirty="0"/>
            </a:p>
          </p:txBody>
        </p:sp>
        <p:sp>
          <p:nvSpPr>
            <p:cNvPr id="35" name="Oval 34"/>
            <p:cNvSpPr/>
            <p:nvPr/>
          </p:nvSpPr>
          <p:spPr>
            <a:xfrm>
              <a:off x="5813970" y="5718824"/>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3</a:t>
              </a:r>
              <a:endParaRPr lang="en-US" sz="1600" b="1" dirty="0"/>
            </a:p>
          </p:txBody>
        </p:sp>
        <p:sp>
          <p:nvSpPr>
            <p:cNvPr id="36" name="Oval 35"/>
            <p:cNvSpPr/>
            <p:nvPr/>
          </p:nvSpPr>
          <p:spPr>
            <a:xfrm>
              <a:off x="7323331" y="3736222"/>
              <a:ext cx="368614" cy="374904"/>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4</a:t>
              </a:r>
              <a:endParaRPr lang="en-US" sz="1600" b="1" dirty="0"/>
            </a:p>
          </p:txBody>
        </p:sp>
        <p:sp>
          <p:nvSpPr>
            <p:cNvPr id="37" name="Oval 36"/>
            <p:cNvSpPr/>
            <p:nvPr/>
          </p:nvSpPr>
          <p:spPr>
            <a:xfrm>
              <a:off x="7323331" y="4694843"/>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5</a:t>
              </a:r>
              <a:endParaRPr lang="en-US" sz="1600" b="1" dirty="0"/>
            </a:p>
          </p:txBody>
        </p:sp>
        <p:sp>
          <p:nvSpPr>
            <p:cNvPr id="38" name="Oval 37"/>
            <p:cNvSpPr/>
            <p:nvPr/>
          </p:nvSpPr>
          <p:spPr>
            <a:xfrm>
              <a:off x="7323331" y="5718824"/>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6</a:t>
              </a:r>
              <a:endParaRPr lang="en-US" sz="1600" b="1" dirty="0"/>
            </a:p>
          </p:txBody>
        </p:sp>
        <p:sp>
          <p:nvSpPr>
            <p:cNvPr id="39" name="Oval 38"/>
            <p:cNvSpPr/>
            <p:nvPr/>
          </p:nvSpPr>
          <p:spPr>
            <a:xfrm>
              <a:off x="6567130" y="5177868"/>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8</a:t>
              </a:r>
              <a:endParaRPr lang="en-US" sz="1600" b="1" dirty="0"/>
            </a:p>
          </p:txBody>
        </p:sp>
        <p:sp>
          <p:nvSpPr>
            <p:cNvPr id="40" name="Oval 39"/>
            <p:cNvSpPr/>
            <p:nvPr/>
          </p:nvSpPr>
          <p:spPr>
            <a:xfrm>
              <a:off x="6567130" y="4211819"/>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7</a:t>
              </a:r>
              <a:endParaRPr lang="en-US" sz="1600" b="1" dirty="0"/>
            </a:p>
          </p:txBody>
        </p:sp>
        <p:cxnSp>
          <p:nvCxnSpPr>
            <p:cNvPr id="41" name="Straight Arrow Connector 40"/>
            <p:cNvCxnSpPr/>
            <p:nvPr/>
          </p:nvCxnSpPr>
          <p:spPr>
            <a:xfrm>
              <a:off x="6128602" y="5012561"/>
              <a:ext cx="492510" cy="219819"/>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6128602" y="5495586"/>
              <a:ext cx="492510" cy="277750"/>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6128602" y="4053940"/>
              <a:ext cx="492510" cy="212391"/>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a:off x="6881762" y="4053940"/>
              <a:ext cx="495551" cy="212391"/>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a:off x="6128602" y="4529537"/>
              <a:ext cx="492510" cy="219818"/>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6881762" y="4529537"/>
              <a:ext cx="495551" cy="219818"/>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6881762" y="5012561"/>
              <a:ext cx="495551" cy="219819"/>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6881762" y="5495586"/>
              <a:ext cx="495551" cy="277750"/>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grpSp>
      <p:grpSp>
        <p:nvGrpSpPr>
          <p:cNvPr id="49" name="Group 48"/>
          <p:cNvGrpSpPr/>
          <p:nvPr/>
        </p:nvGrpSpPr>
        <p:grpSpPr>
          <a:xfrm>
            <a:off x="2663687" y="1076235"/>
            <a:ext cx="3974192" cy="2659168"/>
            <a:chOff x="1926100" y="1680898"/>
            <a:chExt cx="5250901" cy="4065163"/>
          </a:xfrm>
        </p:grpSpPr>
        <p:cxnSp>
          <p:nvCxnSpPr>
            <p:cNvPr id="50" name="Straight Arrow Connector 49"/>
            <p:cNvCxnSpPr/>
            <p:nvPr/>
          </p:nvCxnSpPr>
          <p:spPr>
            <a:xfrm>
              <a:off x="3986809" y="168089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3937624" y="2675780"/>
              <a:ext cx="1124001" cy="485751"/>
            </a:xfrm>
            <a:prstGeom prst="rect">
              <a:avLst/>
            </a:prstGeom>
            <a:noFill/>
          </p:spPr>
          <p:txBody>
            <a:bodyPr wrap="none" rtlCol="0">
              <a:spAutoFit/>
            </a:bodyPr>
            <a:lstStyle/>
            <a:p>
              <a:r>
                <a:rPr lang="en-US" sz="1600" dirty="0" smtClean="0"/>
                <a:t>path(1,7)</a:t>
              </a:r>
              <a:endParaRPr lang="en-US" sz="1600" dirty="0"/>
            </a:p>
          </p:txBody>
        </p:sp>
        <p:sp>
          <p:nvSpPr>
            <p:cNvPr id="52" name="TextBox 51"/>
            <p:cNvSpPr txBox="1"/>
            <p:nvPr/>
          </p:nvSpPr>
          <p:spPr>
            <a:xfrm>
              <a:off x="2782114" y="2675702"/>
              <a:ext cx="1144047" cy="485751"/>
            </a:xfrm>
            <a:prstGeom prst="rect">
              <a:avLst/>
            </a:prstGeom>
            <a:noFill/>
          </p:spPr>
          <p:txBody>
            <a:bodyPr wrap="none" rtlCol="0">
              <a:spAutoFit/>
            </a:bodyPr>
            <a:lstStyle/>
            <a:p>
              <a:pPr algn="ctr"/>
              <a:r>
                <a:rPr lang="en-US" sz="1600" dirty="0" smtClean="0"/>
                <a:t>edge(7,2)</a:t>
              </a:r>
              <a:endParaRPr lang="en-US" sz="1600" dirty="0"/>
            </a:p>
          </p:txBody>
        </p:sp>
        <p:sp>
          <p:nvSpPr>
            <p:cNvPr id="53" name="TextBox 52"/>
            <p:cNvSpPr txBox="1"/>
            <p:nvPr/>
          </p:nvSpPr>
          <p:spPr>
            <a:xfrm>
              <a:off x="5203778" y="2675692"/>
              <a:ext cx="1144047" cy="485751"/>
            </a:xfrm>
            <a:prstGeom prst="rect">
              <a:avLst/>
            </a:prstGeom>
            <a:noFill/>
          </p:spPr>
          <p:txBody>
            <a:bodyPr wrap="none" rtlCol="0">
              <a:spAutoFit/>
            </a:bodyPr>
            <a:lstStyle/>
            <a:p>
              <a:pPr algn="ctr"/>
              <a:r>
                <a:rPr lang="en-US" sz="1600" dirty="0" smtClean="0"/>
                <a:t>edge(7,5)</a:t>
              </a:r>
              <a:endParaRPr lang="en-US" sz="1600" dirty="0"/>
            </a:p>
          </p:txBody>
        </p:sp>
        <p:sp>
          <p:nvSpPr>
            <p:cNvPr id="54" name="TextBox 53"/>
            <p:cNvSpPr txBox="1"/>
            <p:nvPr/>
          </p:nvSpPr>
          <p:spPr>
            <a:xfrm>
              <a:off x="3154747" y="3519138"/>
              <a:ext cx="1124001" cy="485751"/>
            </a:xfrm>
            <a:prstGeom prst="rect">
              <a:avLst/>
            </a:prstGeom>
            <a:noFill/>
          </p:spPr>
          <p:txBody>
            <a:bodyPr wrap="none" rtlCol="0">
              <a:spAutoFit/>
            </a:bodyPr>
            <a:lstStyle/>
            <a:p>
              <a:r>
                <a:rPr lang="en-US" sz="1600" dirty="0" smtClean="0"/>
                <a:t>path(1,2)</a:t>
              </a:r>
              <a:endParaRPr lang="en-US" sz="1600" dirty="0"/>
            </a:p>
          </p:txBody>
        </p:sp>
        <p:sp>
          <p:nvSpPr>
            <p:cNvPr id="55" name="TextBox 54"/>
            <p:cNvSpPr txBox="1"/>
            <p:nvPr/>
          </p:nvSpPr>
          <p:spPr>
            <a:xfrm>
              <a:off x="4844822" y="3519138"/>
              <a:ext cx="1124001" cy="485751"/>
            </a:xfrm>
            <a:prstGeom prst="rect">
              <a:avLst/>
            </a:prstGeom>
            <a:noFill/>
          </p:spPr>
          <p:txBody>
            <a:bodyPr wrap="none" rtlCol="0">
              <a:spAutoFit/>
            </a:bodyPr>
            <a:lstStyle/>
            <a:p>
              <a:r>
                <a:rPr lang="en-US" sz="1600" dirty="0" smtClean="0"/>
                <a:t>path(1,5)</a:t>
              </a:r>
              <a:endParaRPr lang="en-US" sz="1600" dirty="0"/>
            </a:p>
          </p:txBody>
        </p:sp>
        <p:sp>
          <p:nvSpPr>
            <p:cNvPr id="56" name="TextBox 55"/>
            <p:cNvSpPr txBox="1"/>
            <p:nvPr/>
          </p:nvSpPr>
          <p:spPr>
            <a:xfrm>
              <a:off x="1926100" y="3519135"/>
              <a:ext cx="1144047" cy="485751"/>
            </a:xfrm>
            <a:prstGeom prst="rect">
              <a:avLst/>
            </a:prstGeom>
            <a:noFill/>
          </p:spPr>
          <p:txBody>
            <a:bodyPr wrap="none" rtlCol="0">
              <a:spAutoFit/>
            </a:bodyPr>
            <a:lstStyle/>
            <a:p>
              <a:pPr algn="ctr"/>
              <a:r>
                <a:rPr lang="en-US" sz="1600" dirty="0" smtClean="0"/>
                <a:t>edge(2,8)</a:t>
              </a:r>
              <a:endParaRPr lang="en-US" sz="1600" dirty="0"/>
            </a:p>
          </p:txBody>
        </p:sp>
        <p:sp>
          <p:nvSpPr>
            <p:cNvPr id="57" name="TextBox 56"/>
            <p:cNvSpPr txBox="1"/>
            <p:nvPr/>
          </p:nvSpPr>
          <p:spPr>
            <a:xfrm>
              <a:off x="6032954" y="3518194"/>
              <a:ext cx="1144047" cy="485751"/>
            </a:xfrm>
            <a:prstGeom prst="rect">
              <a:avLst/>
            </a:prstGeom>
            <a:noFill/>
          </p:spPr>
          <p:txBody>
            <a:bodyPr wrap="none" rtlCol="0">
              <a:spAutoFit/>
            </a:bodyPr>
            <a:lstStyle/>
            <a:p>
              <a:pPr algn="ctr"/>
              <a:r>
                <a:rPr lang="en-US" sz="1600" dirty="0" smtClean="0"/>
                <a:t>edge(5,8)</a:t>
              </a:r>
              <a:endParaRPr lang="en-US" sz="1600" dirty="0"/>
            </a:p>
          </p:txBody>
        </p:sp>
        <p:sp>
          <p:nvSpPr>
            <p:cNvPr id="58" name="TextBox 57"/>
            <p:cNvSpPr txBox="1"/>
            <p:nvPr/>
          </p:nvSpPr>
          <p:spPr>
            <a:xfrm>
              <a:off x="3799111" y="4555333"/>
              <a:ext cx="1124001" cy="485751"/>
            </a:xfrm>
            <a:prstGeom prst="rect">
              <a:avLst/>
            </a:prstGeom>
            <a:noFill/>
          </p:spPr>
          <p:txBody>
            <a:bodyPr wrap="none" rtlCol="0">
              <a:spAutoFit/>
            </a:bodyPr>
            <a:lstStyle/>
            <a:p>
              <a:r>
                <a:rPr lang="en-US" sz="1600" dirty="0" smtClean="0"/>
                <a:t>path(1,8)</a:t>
              </a:r>
              <a:endParaRPr lang="en-US" sz="1600" dirty="0"/>
            </a:p>
          </p:txBody>
        </p:sp>
        <p:sp>
          <p:nvSpPr>
            <p:cNvPr id="59" name="TextBox 58"/>
            <p:cNvSpPr txBox="1"/>
            <p:nvPr/>
          </p:nvSpPr>
          <p:spPr>
            <a:xfrm>
              <a:off x="5038461" y="4486488"/>
              <a:ext cx="1144047" cy="485751"/>
            </a:xfrm>
            <a:prstGeom prst="rect">
              <a:avLst/>
            </a:prstGeom>
            <a:noFill/>
          </p:spPr>
          <p:txBody>
            <a:bodyPr wrap="none" rtlCol="0">
              <a:spAutoFit/>
            </a:bodyPr>
            <a:lstStyle/>
            <a:p>
              <a:pPr algn="ctr"/>
              <a:r>
                <a:rPr lang="en-US" sz="1600" dirty="0" smtClean="0"/>
                <a:t>edge(8,6)</a:t>
              </a:r>
              <a:endParaRPr lang="en-US" sz="1600" dirty="0"/>
            </a:p>
          </p:txBody>
        </p:sp>
        <p:sp>
          <p:nvSpPr>
            <p:cNvPr id="60" name="TextBox 59"/>
            <p:cNvSpPr txBox="1"/>
            <p:nvPr/>
          </p:nvSpPr>
          <p:spPr>
            <a:xfrm>
              <a:off x="4427946" y="5392789"/>
              <a:ext cx="1124001" cy="353272"/>
            </a:xfrm>
            <a:prstGeom prst="rect">
              <a:avLst/>
            </a:prstGeom>
            <a:noFill/>
            <a:ln w="19050">
              <a:solidFill>
                <a:srgbClr val="0070C0"/>
              </a:solidFill>
            </a:ln>
          </p:spPr>
          <p:txBody>
            <a:bodyPr wrap="none" tIns="0" bIns="0" rtlCol="0" anchor="t" anchorCtr="0">
              <a:spAutoFit/>
            </a:bodyPr>
            <a:lstStyle/>
            <a:p>
              <a:pPr algn="ctr"/>
              <a:r>
                <a:rPr lang="en-US" sz="1600" dirty="0" smtClean="0"/>
                <a:t>path(1,6)</a:t>
              </a:r>
              <a:endParaRPr lang="en-US" sz="1600" dirty="0"/>
            </a:p>
          </p:txBody>
        </p:sp>
        <p:cxnSp>
          <p:nvCxnSpPr>
            <p:cNvPr id="61" name="Straight Connector 6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2603293" y="4285621"/>
              <a:ext cx="1495179" cy="26971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H="1">
              <a:off x="4536686" y="4189840"/>
              <a:ext cx="1680976" cy="36549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126165" y="5016218"/>
              <a:ext cx="884828" cy="125222"/>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5010993" y="4995451"/>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4984728" y="5141440"/>
              <a:ext cx="5210" cy="22859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4368505" y="1826360"/>
              <a:ext cx="1144047" cy="485751"/>
            </a:xfrm>
            <a:prstGeom prst="rect">
              <a:avLst/>
            </a:prstGeom>
            <a:noFill/>
          </p:spPr>
          <p:txBody>
            <a:bodyPr wrap="none" rtlCol="0">
              <a:spAutoFit/>
            </a:bodyPr>
            <a:lstStyle/>
            <a:p>
              <a:pPr algn="ctr"/>
              <a:r>
                <a:rPr lang="en-US" sz="1600" dirty="0" smtClean="0"/>
                <a:t>edge(1,7)</a:t>
              </a:r>
              <a:endParaRPr lang="en-US" sz="1600" dirty="0"/>
            </a:p>
          </p:txBody>
        </p:sp>
        <p:cxnSp>
          <p:nvCxnSpPr>
            <p:cNvPr id="77" name="Straight Connector 76"/>
            <p:cNvCxnSpPr/>
            <p:nvPr/>
          </p:nvCxnSpPr>
          <p:spPr>
            <a:xfrm>
              <a:off x="3975031" y="2297460"/>
              <a:ext cx="455511" cy="244462"/>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4430543" y="2274228"/>
              <a:ext cx="509984" cy="280393"/>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flipH="1">
              <a:off x="4430543" y="2529221"/>
              <a:ext cx="1" cy="22859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352920" y="1831549"/>
              <a:ext cx="1124001" cy="485751"/>
            </a:xfrm>
            <a:prstGeom prst="rect">
              <a:avLst/>
            </a:prstGeom>
            <a:noFill/>
          </p:spPr>
          <p:txBody>
            <a:bodyPr wrap="none" rtlCol="0">
              <a:spAutoFit/>
            </a:bodyPr>
            <a:lstStyle/>
            <a:p>
              <a:r>
                <a:rPr lang="en-US" sz="1600" dirty="0" smtClean="0"/>
                <a:t>path(1,1)</a:t>
              </a:r>
              <a:endParaRPr lang="en-US" sz="1600" dirty="0"/>
            </a:p>
          </p:txBody>
        </p:sp>
      </p:grpSp>
      <p:sp>
        <p:nvSpPr>
          <p:cNvPr id="8" name="Notched Right Arrow 7"/>
          <p:cNvSpPr/>
          <p:nvPr/>
        </p:nvSpPr>
        <p:spPr>
          <a:xfrm rot="10800000">
            <a:off x="5661016" y="4570990"/>
            <a:ext cx="599731" cy="484632"/>
          </a:xfrm>
          <a:prstGeom prst="notched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ular Callout 81"/>
          <p:cNvSpPr/>
          <p:nvPr/>
        </p:nvSpPr>
        <p:spPr>
          <a:xfrm>
            <a:off x="6563899" y="3518809"/>
            <a:ext cx="2196914" cy="418820"/>
          </a:xfrm>
          <a:prstGeom prst="wedgeRoundRectCallout">
            <a:avLst>
              <a:gd name="adj1" fmla="val -41962"/>
              <a:gd name="adj2" fmla="val 210874"/>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FF0000"/>
                </a:solidFill>
                <a:latin typeface="Avenir Book" charset="0"/>
                <a:ea typeface="Avenir Book" charset="0"/>
                <a:cs typeface="Avenir Book" charset="0"/>
              </a:rPr>
              <a:t>x</a:t>
            </a:r>
            <a:r>
              <a:rPr lang="en-US" sz="2000" dirty="0" smtClean="0">
                <a:solidFill>
                  <a:srgbClr val="FF0000"/>
                </a:solidFill>
              </a:rPr>
              <a:t> may be null …</a:t>
            </a:r>
            <a:endParaRPr lang="en-US" sz="2000" dirty="0">
              <a:solidFill>
                <a:sysClr val="windowText" lastClr="000000"/>
              </a:solidFill>
            </a:endParaRPr>
          </a:p>
        </p:txBody>
      </p:sp>
      <p:sp>
        <p:nvSpPr>
          <p:cNvPr id="9" name="Cloud Callout 8"/>
          <p:cNvSpPr/>
          <p:nvPr/>
        </p:nvSpPr>
        <p:spPr>
          <a:xfrm>
            <a:off x="6760355" y="718530"/>
            <a:ext cx="2238560" cy="723828"/>
          </a:xfrm>
          <a:prstGeom prst="cloudCallout">
            <a:avLst>
              <a:gd name="adj1" fmla="val -19047"/>
              <a:gd name="adj2" fmla="val 92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mtClean="0"/>
              <a:t>false alarm!</a:t>
            </a:r>
            <a:endParaRPr lang="en-US" sz="2200" dirty="0"/>
          </a:p>
        </p:txBody>
      </p:sp>
      <p:sp>
        <p:nvSpPr>
          <p:cNvPr id="83" name="Vertical Scroll 82"/>
          <p:cNvSpPr/>
          <p:nvPr/>
        </p:nvSpPr>
        <p:spPr>
          <a:xfrm>
            <a:off x="714481" y="1858897"/>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
        <p:nvSpPr>
          <p:cNvPr id="10" name="Date Placeholder 9"/>
          <p:cNvSpPr>
            <a:spLocks noGrp="1"/>
          </p:cNvSpPr>
          <p:nvPr>
            <p:ph type="dt" sz="half" idx="10"/>
          </p:nvPr>
        </p:nvSpPr>
        <p:spPr/>
        <p:txBody>
          <a:bodyPr/>
          <a:lstStyle/>
          <a:p>
            <a:r>
              <a:rPr lang="en-US" smtClean="0"/>
              <a:t>8/29/17</a:t>
            </a:r>
            <a:endParaRPr lang="en-US" dirty="0"/>
          </a:p>
        </p:txBody>
      </p:sp>
    </p:spTree>
    <p:custDataLst>
      <p:tags r:id="rId1"/>
    </p:custDataLst>
    <p:extLst>
      <p:ext uri="{BB962C8B-B14F-4D97-AF65-F5344CB8AC3E}">
        <p14:creationId xmlns:p14="http://schemas.microsoft.com/office/powerpoint/2010/main" val="861241141"/>
      </p:ext>
    </p:extLst>
  </p:cSld>
  <p:clrMapOvr>
    <a:masterClrMapping/>
  </p:clrMapOvr>
  <mc:AlternateContent xmlns:mc="http://schemas.openxmlformats.org/markup-compatibility/2006" xmlns:p14="http://schemas.microsoft.com/office/powerpoint/2010/main">
    <mc:Choice Requires="p14">
      <p:transition spd="slow" p14:dur="2000" advTm="31451"/>
    </mc:Choice>
    <mc:Fallback xmlns="">
      <p:transition spd="slow" advTm="314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 grpId="0" animBg="1"/>
      <p:bldP spid="82"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rustration-cartoon-78836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359" y="1709067"/>
            <a:ext cx="1167698" cy="1686069"/>
          </a:xfrm>
          <a:prstGeom prst="rect">
            <a:avLst/>
          </a:prstGeom>
        </p:spPr>
      </p:pic>
      <p:pic>
        <p:nvPicPr>
          <p:cNvPr id="25" name="Picture 24" descr="scientis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7641" y="1997650"/>
            <a:ext cx="1446554" cy="1446554"/>
          </a:xfrm>
          <a:prstGeom prst="rect">
            <a:avLst/>
          </a:prstGeom>
        </p:spPr>
      </p:pic>
      <p:sp>
        <p:nvSpPr>
          <p:cNvPr id="5" name="Title 4"/>
          <p:cNvSpPr>
            <a:spLocks noGrp="1"/>
          </p:cNvSpPr>
          <p:nvPr>
            <p:ph type="title"/>
          </p:nvPr>
        </p:nvSpPr>
        <p:spPr/>
        <p:txBody>
          <a:bodyPr/>
          <a:lstStyle/>
          <a:p>
            <a:r>
              <a:rPr lang="en-US" dirty="0" smtClean="0"/>
              <a:t>Conventional Logical Approach</a:t>
            </a:r>
            <a:endParaRPr lang="en-US" dirty="0"/>
          </a:p>
        </p:txBody>
      </p:sp>
      <p:sp>
        <p:nvSpPr>
          <p:cNvPr id="28" name="Right Arrow 27"/>
          <p:cNvSpPr/>
          <p:nvPr/>
        </p:nvSpPr>
        <p:spPr>
          <a:xfrm>
            <a:off x="2989866" y="2440420"/>
            <a:ext cx="1650710" cy="48475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pPr/>
              <a:t>5</a:t>
            </a:fld>
            <a:endParaRPr lang="en-US" dirty="0"/>
          </a:p>
        </p:txBody>
      </p:sp>
      <p:sp>
        <p:nvSpPr>
          <p:cNvPr id="2" name="TextBox 1"/>
          <p:cNvSpPr txBox="1"/>
          <p:nvPr/>
        </p:nvSpPr>
        <p:spPr>
          <a:xfrm>
            <a:off x="375123" y="4117990"/>
            <a:ext cx="8445282" cy="1606594"/>
          </a:xfrm>
          <a:prstGeom prst="rect">
            <a:avLst/>
          </a:prstGeom>
          <a:noFill/>
        </p:spPr>
        <p:txBody>
          <a:bodyPr wrap="square" rtlCol="0">
            <a:spAutoFit/>
          </a:bodyPr>
          <a:lstStyle/>
          <a:p>
            <a:pPr algn="ctr"/>
            <a:r>
              <a:rPr lang="en-US" sz="4400" dirty="0" smtClean="0"/>
              <a:t>“</a:t>
            </a:r>
            <a:r>
              <a:rPr lang="en-US" sz="2800" b="1" dirty="0" smtClean="0">
                <a:solidFill>
                  <a:schemeClr val="bg2">
                    <a:lumMod val="25000"/>
                  </a:schemeClr>
                </a:solidFill>
              </a:rPr>
              <a:t>People </a:t>
            </a:r>
            <a:r>
              <a:rPr lang="en-US" sz="2800" b="1" dirty="0">
                <a:solidFill>
                  <a:schemeClr val="bg2">
                    <a:lumMod val="25000"/>
                  </a:schemeClr>
                </a:solidFill>
              </a:rPr>
              <a:t>ignore the </a:t>
            </a:r>
            <a:r>
              <a:rPr lang="en-US" sz="2800" b="1" dirty="0" smtClean="0">
                <a:solidFill>
                  <a:schemeClr val="bg2">
                    <a:lumMod val="25000"/>
                  </a:schemeClr>
                </a:solidFill>
              </a:rPr>
              <a:t>tool if more than </a:t>
            </a:r>
          </a:p>
          <a:p>
            <a:pPr algn="ctr">
              <a:lnSpc>
                <a:spcPct val="60000"/>
              </a:lnSpc>
            </a:pPr>
            <a:r>
              <a:rPr lang="en-US" sz="2800" b="1" dirty="0" smtClean="0">
                <a:solidFill>
                  <a:schemeClr val="bg2">
                    <a:lumMod val="25000"/>
                  </a:schemeClr>
                </a:solidFill>
              </a:rPr>
              <a:t>     30% false positives are reported …</a:t>
            </a:r>
            <a:r>
              <a:rPr lang="en-US" sz="4400" dirty="0" smtClean="0"/>
              <a:t>”</a:t>
            </a:r>
          </a:p>
          <a:p>
            <a:pPr algn="ctr"/>
            <a:r>
              <a:rPr lang="en-US" sz="2800" b="1" dirty="0" smtClean="0"/>
              <a:t>                            [</a:t>
            </a:r>
            <a:r>
              <a:rPr lang="en-US" sz="2800" b="1" dirty="0" err="1" smtClean="0"/>
              <a:t>Coverity</a:t>
            </a:r>
            <a:r>
              <a:rPr lang="en-US" sz="2800" b="1" dirty="0" smtClean="0"/>
              <a:t>, CACM’10]</a:t>
            </a:r>
            <a:endParaRPr lang="en-US" sz="2800" b="1" dirty="0"/>
          </a:p>
        </p:txBody>
      </p:sp>
      <p:sp>
        <p:nvSpPr>
          <p:cNvPr id="4" name="TextBox 3"/>
          <p:cNvSpPr txBox="1"/>
          <p:nvPr/>
        </p:nvSpPr>
        <p:spPr>
          <a:xfrm>
            <a:off x="3316005" y="3903739"/>
            <a:ext cx="184666" cy="369332"/>
          </a:xfrm>
          <a:prstGeom prst="rect">
            <a:avLst/>
          </a:prstGeom>
          <a:noFill/>
        </p:spPr>
        <p:txBody>
          <a:bodyPr wrap="none" rtlCol="0">
            <a:spAutoFit/>
          </a:bodyPr>
          <a:lstStyle/>
          <a:p>
            <a:r>
              <a:rPr lang="en-US" dirty="0" smtClean="0"/>
              <a:t> </a:t>
            </a:r>
            <a:endParaRPr lang="en-US" dirty="0"/>
          </a:p>
        </p:txBody>
      </p:sp>
      <p:pic>
        <p:nvPicPr>
          <p:cNvPr id="23" name="Picture 8"/>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268757" y="1906085"/>
            <a:ext cx="691996" cy="89540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4" name="Picture 10"/>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5344957" y="1982284"/>
            <a:ext cx="701036" cy="907319"/>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6" name="Picture 11"/>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5421156" y="205848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7" name="Picture 1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5497356" y="213468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9" name="Picture 13"/>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5573556" y="221088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0" name="Picture 14"/>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5649756" y="228708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1" name="Picture 15"/>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5725956" y="236328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2" name="Picture 26"/>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5799476" y="243107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4" name="Picture 27"/>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5889331" y="2507274"/>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5" name="Picture 28"/>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5979187" y="2569819"/>
            <a:ext cx="706788"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6" name="Picture 29"/>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6055386" y="2646019"/>
            <a:ext cx="707199" cy="915127"/>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7" name="Picture 36"/>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5335563" y="2055892"/>
            <a:ext cx="1267968" cy="1267968"/>
          </a:xfrm>
          <a:prstGeom prst="rect">
            <a:avLst/>
          </a:prstGeom>
        </p:spPr>
      </p:pic>
      <p:sp>
        <p:nvSpPr>
          <p:cNvPr id="39" name="Vertical Scroll 38"/>
          <p:cNvSpPr/>
          <p:nvPr/>
        </p:nvSpPr>
        <p:spPr>
          <a:xfrm>
            <a:off x="714481" y="1858897"/>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
        <p:nvSpPr>
          <p:cNvPr id="3" name="Date Placeholder 2"/>
          <p:cNvSpPr>
            <a:spLocks noGrp="1"/>
          </p:cNvSpPr>
          <p:nvPr>
            <p:ph type="dt" sz="half" idx="10"/>
          </p:nvPr>
        </p:nvSpPr>
        <p:spPr/>
        <p:txBody>
          <a:bodyPr/>
          <a:lstStyle/>
          <a:p>
            <a:r>
              <a:rPr lang="en-US" smtClean="0"/>
              <a:t>8/29/17</a:t>
            </a:r>
            <a:endParaRPr lang="en-US" dirty="0"/>
          </a:p>
        </p:txBody>
      </p:sp>
    </p:spTree>
    <p:custDataLst>
      <p:tags r:id="rId1"/>
    </p:custDataLst>
    <p:extLst>
      <p:ext uri="{BB962C8B-B14F-4D97-AF65-F5344CB8AC3E}">
        <p14:creationId xmlns:p14="http://schemas.microsoft.com/office/powerpoint/2010/main" val="752953862"/>
      </p:ext>
    </p:extLst>
  </p:cSld>
  <p:clrMapOvr>
    <a:masterClrMapping/>
  </p:clrMapOvr>
  <mc:AlternateContent xmlns:mc="http://schemas.openxmlformats.org/markup-compatibility/2006" xmlns:p14="http://schemas.microsoft.com/office/powerpoint/2010/main">
    <mc:Choice Requires="p14">
      <p:transition spd="slow" p14:dur="2000" advTm="31451"/>
    </mc:Choice>
    <mc:Fallback xmlns="">
      <p:transition spd="slow" advTm="314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20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nodeType="afterEffect">
                                  <p:stCondLst>
                                    <p:cond delay="2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nodeType="afterEffect">
                                  <p:stCondLst>
                                    <p:cond delay="200"/>
                                  </p:stCondLst>
                                  <p:childTnLst>
                                    <p:set>
                                      <p:cBhvr>
                                        <p:cTn id="18" dur="1" fill="hold">
                                          <p:stCondLst>
                                            <p:cond delay="0"/>
                                          </p:stCondLst>
                                        </p:cTn>
                                        <p:tgtEl>
                                          <p:spTgt spid="29"/>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nodeType="afterEffect">
                                  <p:stCondLst>
                                    <p:cond delay="20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20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nodeType="afterEffect">
                                  <p:stCondLst>
                                    <p:cond delay="200"/>
                                  </p:stCondLst>
                                  <p:childTnLst>
                                    <p:set>
                                      <p:cBhvr>
                                        <p:cTn id="27" dur="1" fill="hold">
                                          <p:stCondLst>
                                            <p:cond delay="0"/>
                                          </p:stCondLst>
                                        </p:cTn>
                                        <p:tgtEl>
                                          <p:spTgt spid="32"/>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nodeType="afterEffect">
                                  <p:stCondLst>
                                    <p:cond delay="200"/>
                                  </p:stCondLst>
                                  <p:childTnLst>
                                    <p:set>
                                      <p:cBhvr>
                                        <p:cTn id="30" dur="1" fill="hold">
                                          <p:stCondLst>
                                            <p:cond delay="0"/>
                                          </p:stCondLst>
                                        </p:cTn>
                                        <p:tgtEl>
                                          <p:spTgt spid="34"/>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nodeType="afterEffect">
                                  <p:stCondLst>
                                    <p:cond delay="20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nodeType="afterEffect">
                                  <p:stCondLst>
                                    <p:cond delay="200"/>
                                  </p:stCondLst>
                                  <p:childTnLst>
                                    <p:set>
                                      <p:cBhvr>
                                        <p:cTn id="36" dur="1" fill="hold">
                                          <p:stCondLst>
                                            <p:cond delay="0"/>
                                          </p:stCondLst>
                                        </p:cTn>
                                        <p:tgtEl>
                                          <p:spTgt spid="36"/>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50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25"/>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27287" y="1269934"/>
            <a:ext cx="6664452" cy="1170051"/>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Our Key Idea</a:t>
            </a:r>
            <a:endParaRPr lang="en-US" dirty="0"/>
          </a:p>
        </p:txBody>
      </p:sp>
      <p:sp>
        <p:nvSpPr>
          <p:cNvPr id="8" name="Rectangle 7"/>
          <p:cNvSpPr/>
          <p:nvPr/>
        </p:nvSpPr>
        <p:spPr>
          <a:xfrm>
            <a:off x="841980" y="1344248"/>
            <a:ext cx="7435073" cy="969496"/>
          </a:xfrm>
          <a:prstGeom prst="rect">
            <a:avLst/>
          </a:prstGeom>
        </p:spPr>
        <p:txBody>
          <a:bodyPr wrap="square">
            <a:spAutoFit/>
          </a:bodyPr>
          <a:lstStyle/>
          <a:p>
            <a:pPr lvl="0" algn="ctr">
              <a:spcBef>
                <a:spcPts val="600"/>
              </a:spcBef>
              <a:buClr>
                <a:srgbClr val="727CA3"/>
              </a:buClr>
              <a:buSzPct val="76000"/>
            </a:pPr>
            <a:r>
              <a:rPr lang="en-US" sz="2600" dirty="0" smtClean="0">
                <a:solidFill>
                  <a:prstClr val="black"/>
                </a:solidFill>
                <a:latin typeface="Calibri"/>
                <a:cs typeface="Calibri"/>
              </a:rPr>
              <a:t>Shift decisions about </a:t>
            </a:r>
            <a:r>
              <a:rPr lang="en-US" sz="2600" b="1" dirty="0" smtClean="0">
                <a:solidFill>
                  <a:prstClr val="black"/>
                </a:solidFill>
                <a:latin typeface="Calibri"/>
                <a:cs typeface="Calibri"/>
              </a:rPr>
              <a:t>usefulness</a:t>
            </a:r>
            <a:r>
              <a:rPr lang="en-US" sz="2600" dirty="0" smtClean="0">
                <a:solidFill>
                  <a:prstClr val="black"/>
                </a:solidFill>
                <a:latin typeface="Calibri"/>
                <a:cs typeface="Calibri"/>
              </a:rPr>
              <a:t> of results </a:t>
            </a:r>
          </a:p>
          <a:p>
            <a:pPr lvl="0" algn="ctr">
              <a:spcBef>
                <a:spcPts val="600"/>
              </a:spcBef>
              <a:buClr>
                <a:srgbClr val="727CA3"/>
              </a:buClr>
              <a:buSzPct val="76000"/>
            </a:pPr>
            <a:r>
              <a:rPr lang="en-US" sz="2600" dirty="0" smtClean="0">
                <a:solidFill>
                  <a:prstClr val="black"/>
                </a:solidFill>
                <a:latin typeface="Calibri"/>
                <a:cs typeface="Calibri"/>
              </a:rPr>
              <a:t>from </a:t>
            </a:r>
            <a:r>
              <a:rPr lang="en-US" sz="2600" b="1" dirty="0" smtClean="0">
                <a:solidFill>
                  <a:prstClr val="black"/>
                </a:solidFill>
                <a:latin typeface="Calibri"/>
                <a:cs typeface="Calibri"/>
              </a:rPr>
              <a:t>analysis writers</a:t>
            </a:r>
            <a:r>
              <a:rPr lang="en-US" sz="2600" dirty="0" smtClean="0">
                <a:solidFill>
                  <a:prstClr val="black"/>
                </a:solidFill>
                <a:latin typeface="Calibri"/>
                <a:cs typeface="Calibri"/>
              </a:rPr>
              <a:t> to </a:t>
            </a:r>
            <a:r>
              <a:rPr lang="en-US" sz="2600" b="1" dirty="0" smtClean="0">
                <a:solidFill>
                  <a:prstClr val="black"/>
                </a:solidFill>
                <a:latin typeface="Calibri"/>
                <a:cs typeface="Calibri"/>
              </a:rPr>
              <a:t>analysis users</a:t>
            </a:r>
          </a:p>
        </p:txBody>
      </p:sp>
      <p:sp>
        <p:nvSpPr>
          <p:cNvPr id="10" name="Right Arrow 9"/>
          <p:cNvSpPr/>
          <p:nvPr/>
        </p:nvSpPr>
        <p:spPr>
          <a:xfrm>
            <a:off x="1569919" y="3422335"/>
            <a:ext cx="2249027" cy="48475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618917" y="2830940"/>
            <a:ext cx="1900051" cy="621002"/>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rmAutofit/>
          </a:bodyPr>
          <a:lstStyle/>
          <a:p>
            <a:pPr algn="ctr"/>
            <a:r>
              <a:rPr lang="en-US" sz="2000" b="1" dirty="0" smtClean="0">
                <a:latin typeface="Calibri"/>
                <a:cs typeface="Calibri"/>
              </a:rPr>
              <a:t>Approximations</a:t>
            </a:r>
            <a:endParaRPr lang="en-US" sz="2000" b="1" dirty="0">
              <a:latin typeface="Calibri"/>
              <a:cs typeface="Calibri"/>
            </a:endParaRPr>
          </a:p>
        </p:txBody>
      </p:sp>
      <p:sp>
        <p:nvSpPr>
          <p:cNvPr id="17" name="TextBox 16"/>
          <p:cNvSpPr txBox="1"/>
          <p:nvPr/>
        </p:nvSpPr>
        <p:spPr>
          <a:xfrm>
            <a:off x="114168" y="4326632"/>
            <a:ext cx="1696476" cy="369332"/>
          </a:xfrm>
          <a:prstGeom prst="rect">
            <a:avLst/>
          </a:prstGeom>
          <a:noFill/>
        </p:spPr>
        <p:txBody>
          <a:bodyPr wrap="square" rtlCol="0">
            <a:spAutoFit/>
          </a:bodyPr>
          <a:lstStyle/>
          <a:p>
            <a:pPr algn="ctr"/>
            <a:r>
              <a:rPr lang="en-US" b="1" dirty="0" smtClean="0">
                <a:latin typeface="Calibri"/>
                <a:cs typeface="Calibri"/>
              </a:rPr>
              <a:t>Analysis Writer</a:t>
            </a:r>
          </a:p>
        </p:txBody>
      </p:sp>
      <p:sp>
        <p:nvSpPr>
          <p:cNvPr id="18" name="Right Arrow 17"/>
          <p:cNvSpPr/>
          <p:nvPr/>
        </p:nvSpPr>
        <p:spPr>
          <a:xfrm rot="10800000">
            <a:off x="5444876" y="3419615"/>
            <a:ext cx="2204260" cy="48475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7412456" y="4318151"/>
            <a:ext cx="1449080" cy="369332"/>
          </a:xfrm>
          <a:prstGeom prst="rect">
            <a:avLst/>
          </a:prstGeom>
          <a:noFill/>
        </p:spPr>
        <p:txBody>
          <a:bodyPr wrap="square" rtlCol="0">
            <a:spAutoFit/>
          </a:bodyPr>
          <a:lstStyle/>
          <a:p>
            <a:pPr algn="ctr"/>
            <a:r>
              <a:rPr lang="en-US" b="1" dirty="0" smtClean="0">
                <a:latin typeface="Calibri"/>
                <a:cs typeface="Calibri"/>
              </a:rPr>
              <a:t>Analysis User</a:t>
            </a:r>
          </a:p>
        </p:txBody>
      </p:sp>
      <p:sp>
        <p:nvSpPr>
          <p:cNvPr id="21" name="Oval 20"/>
          <p:cNvSpPr/>
          <p:nvPr/>
        </p:nvSpPr>
        <p:spPr>
          <a:xfrm>
            <a:off x="5629592" y="2808830"/>
            <a:ext cx="1900051" cy="621002"/>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normAutofit/>
          </a:bodyPr>
          <a:lstStyle/>
          <a:p>
            <a:pPr algn="ctr"/>
            <a:r>
              <a:rPr lang="en-US" sz="2000" b="1" dirty="0" smtClean="0">
                <a:latin typeface="Calibri"/>
                <a:cs typeface="Calibri"/>
              </a:rPr>
              <a:t>Feedback</a:t>
            </a:r>
            <a:endParaRPr lang="en-US" sz="2000" b="1" dirty="0">
              <a:latin typeface="Calibri"/>
              <a:cs typeface="Calibri"/>
            </a:endParaRPr>
          </a:p>
        </p:txBody>
      </p:sp>
      <p:pic>
        <p:nvPicPr>
          <p:cNvPr id="24" name="Picture 23" descr="scient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229" y="3031557"/>
            <a:ext cx="1263817" cy="1263817"/>
          </a:xfrm>
          <a:prstGeom prst="rect">
            <a:avLst/>
          </a:prstGeom>
        </p:spPr>
      </p:pic>
      <p:sp>
        <p:nvSpPr>
          <p:cNvPr id="7" name="Footer Placeholder 6"/>
          <p:cNvSpPr>
            <a:spLocks noGrp="1"/>
          </p:cNvSpPr>
          <p:nvPr>
            <p:ph type="ftr" sz="quarter" idx="11"/>
          </p:nvPr>
        </p:nvSpPr>
        <p:spPr/>
        <p:txBody>
          <a:bodyPr/>
          <a:lstStyle/>
          <a:p>
            <a:pPr algn="ctr"/>
            <a:r>
              <a:rPr lang="en-US" smtClean="0"/>
              <a:t>Dagstuhl</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6</a:t>
            </a:fld>
            <a:endParaRPr lang="en-US" dirty="0"/>
          </a:p>
        </p:txBody>
      </p:sp>
      <p:pic>
        <p:nvPicPr>
          <p:cNvPr id="3" name="Picture 2"/>
          <p:cNvPicPr>
            <a:picLocks noChangeAspect="1"/>
          </p:cNvPicPr>
          <p:nvPr/>
        </p:nvPicPr>
        <p:blipFill>
          <a:blip r:embed="rId5"/>
          <a:stretch>
            <a:fillRect/>
          </a:stretch>
        </p:blipFill>
        <p:spPr>
          <a:xfrm>
            <a:off x="173736" y="2990088"/>
            <a:ext cx="1371600" cy="1371600"/>
          </a:xfrm>
          <a:prstGeom prst="rect">
            <a:avLst/>
          </a:prstGeom>
        </p:spPr>
      </p:pic>
      <p:sp>
        <p:nvSpPr>
          <p:cNvPr id="16" name="Vertical Scroll 15"/>
          <p:cNvSpPr/>
          <p:nvPr/>
        </p:nvSpPr>
        <p:spPr>
          <a:xfrm>
            <a:off x="3675838" y="2808830"/>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
        <p:nvSpPr>
          <p:cNvPr id="4" name="Date Placeholder 3"/>
          <p:cNvSpPr>
            <a:spLocks noGrp="1"/>
          </p:cNvSpPr>
          <p:nvPr>
            <p:ph type="dt" sz="half" idx="10"/>
          </p:nvPr>
        </p:nvSpPr>
        <p:spPr/>
        <p:txBody>
          <a:bodyPr/>
          <a:lstStyle/>
          <a:p>
            <a:r>
              <a:rPr lang="en-US" smtClean="0"/>
              <a:t>8/29/17</a:t>
            </a:r>
            <a:endParaRPr lang="en-US" dirty="0"/>
          </a:p>
        </p:txBody>
      </p:sp>
    </p:spTree>
    <p:custDataLst>
      <p:tags r:id="rId1"/>
    </p:custDataLst>
    <p:extLst>
      <p:ext uri="{BB962C8B-B14F-4D97-AF65-F5344CB8AC3E}">
        <p14:creationId xmlns:p14="http://schemas.microsoft.com/office/powerpoint/2010/main" val="1599954271"/>
      </p:ext>
    </p:extLst>
  </p:cSld>
  <p:clrMapOvr>
    <a:masterClrMapping/>
  </p:clrMapOvr>
  <mc:AlternateContent xmlns:mc="http://schemas.openxmlformats.org/markup-compatibility/2006" xmlns:p14="http://schemas.microsoft.com/office/powerpoint/2010/main">
    <mc:Choice Requires="p14">
      <p:transition spd="slow" p14:dur="2000" advTm="27783"/>
    </mc:Choice>
    <mc:Fallback xmlns="">
      <p:transition spd="slow" advTm="277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7</a:t>
            </a:fld>
            <a:endParaRPr lang="en-US" dirty="0"/>
          </a:p>
        </p:txBody>
      </p:sp>
      <p:sp>
        <p:nvSpPr>
          <p:cNvPr id="5" name="Title 4"/>
          <p:cNvSpPr>
            <a:spLocks noGrp="1"/>
          </p:cNvSpPr>
          <p:nvPr>
            <p:ph type="title"/>
          </p:nvPr>
        </p:nvSpPr>
        <p:spPr>
          <a:xfrm>
            <a:off x="178905" y="155447"/>
            <a:ext cx="8825948" cy="850392"/>
          </a:xfrm>
        </p:spPr>
        <p:txBody>
          <a:bodyPr>
            <a:normAutofit/>
          </a:bodyPr>
          <a:lstStyle/>
          <a:p>
            <a:pPr algn="ctr"/>
            <a:r>
              <a:rPr lang="en-US" smtClean="0"/>
              <a:t>Combined </a:t>
            </a:r>
            <a:r>
              <a:rPr lang="en-US" dirty="0" smtClean="0"/>
              <a:t>Logical </a:t>
            </a:r>
            <a:r>
              <a:rPr lang="en-US" smtClean="0"/>
              <a:t>and Probabilistic Approach</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sp>
        <p:nvSpPr>
          <p:cNvPr id="39" name="Rounded Rectangular Callout 38"/>
          <p:cNvSpPr/>
          <p:nvPr/>
        </p:nvSpPr>
        <p:spPr>
          <a:xfrm>
            <a:off x="394682" y="3048000"/>
            <a:ext cx="4124308" cy="1098666"/>
          </a:xfrm>
          <a:prstGeom prst="wedgeRoundRectCallout">
            <a:avLst>
              <a:gd name="adj1" fmla="val 91439"/>
              <a:gd name="adj2" fmla="val 619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c) :- path(a, b), edge(b, c).  </a:t>
            </a:r>
            <a:r>
              <a:rPr lang="en-US" sz="2000" b="1" dirty="0" smtClean="0">
                <a:solidFill>
                  <a:schemeClr val="tx2">
                    <a:lumMod val="60000"/>
                    <a:lumOff val="40000"/>
                  </a:schemeClr>
                </a:solidFill>
              </a:rPr>
              <a:t>2.0</a:t>
            </a:r>
            <a:r>
              <a:rPr lang="en-US" sz="2000" dirty="0" smtClean="0">
                <a:solidFill>
                  <a:srgbClr val="7030A0"/>
                </a:solidFill>
              </a:rPr>
              <a:t/>
            </a:r>
            <a:br>
              <a:rPr lang="en-US" sz="2000" dirty="0" smtClean="0">
                <a:solidFill>
                  <a:srgbClr val="7030A0"/>
                </a:solidFill>
              </a:rPr>
            </a:br>
            <a:endParaRPr lang="en-US" sz="1000" b="1" dirty="0" smtClean="0">
              <a:solidFill>
                <a:schemeClr val="tx2">
                  <a:lumMod val="60000"/>
                  <a:lumOff val="40000"/>
                </a:schemeClr>
              </a:solidFill>
            </a:endParaRPr>
          </a:p>
        </p:txBody>
      </p:sp>
      <p:grpSp>
        <p:nvGrpSpPr>
          <p:cNvPr id="41" name="Group 40"/>
          <p:cNvGrpSpPr/>
          <p:nvPr/>
        </p:nvGrpSpPr>
        <p:grpSpPr>
          <a:xfrm>
            <a:off x="566537" y="3833119"/>
            <a:ext cx="3073400" cy="944731"/>
            <a:chOff x="381004" y="2839208"/>
            <a:chExt cx="3073400" cy="944731"/>
          </a:xfrm>
        </p:grpSpPr>
        <p:cxnSp>
          <p:nvCxnSpPr>
            <p:cNvPr id="42" name="Straight Connector 41"/>
            <p:cNvCxnSpPr/>
            <p:nvPr/>
          </p:nvCxnSpPr>
          <p:spPr>
            <a:xfrm>
              <a:off x="381004" y="2839208"/>
              <a:ext cx="307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295954" y="2839208"/>
              <a:ext cx="639237" cy="5446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18634" y="3383829"/>
              <a:ext cx="1032933" cy="400110"/>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Logic </a:t>
              </a:r>
            </a:p>
          </p:txBody>
        </p:sp>
      </p:grpSp>
      <p:grpSp>
        <p:nvGrpSpPr>
          <p:cNvPr id="45" name="Group 44"/>
          <p:cNvGrpSpPr/>
          <p:nvPr/>
        </p:nvGrpSpPr>
        <p:grpSpPr>
          <a:xfrm>
            <a:off x="3330719" y="3826493"/>
            <a:ext cx="1676399" cy="944731"/>
            <a:chOff x="2946403" y="2839208"/>
            <a:chExt cx="1676399" cy="944731"/>
          </a:xfrm>
        </p:grpSpPr>
        <p:cxnSp>
          <p:nvCxnSpPr>
            <p:cNvPr id="46" name="Straight Connector 45"/>
            <p:cNvCxnSpPr/>
            <p:nvPr/>
          </p:nvCxnSpPr>
          <p:spPr>
            <a:xfrm>
              <a:off x="3556004" y="2839208"/>
              <a:ext cx="25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642772" y="2839208"/>
              <a:ext cx="141831" cy="5446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946403" y="3383829"/>
              <a:ext cx="1676399" cy="400110"/>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Probability </a:t>
              </a:r>
            </a:p>
          </p:txBody>
        </p:sp>
      </p:grpSp>
      <p:sp>
        <p:nvSpPr>
          <p:cNvPr id="49" name="Vertical Scroll 48"/>
          <p:cNvSpPr/>
          <p:nvPr/>
        </p:nvSpPr>
        <p:spPr>
          <a:xfrm>
            <a:off x="6379282" y="2808830"/>
            <a:ext cx="1882485" cy="1669145"/>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600" dirty="0" smtClean="0"/>
              <a:t>Program</a:t>
            </a:r>
          </a:p>
          <a:p>
            <a:pPr algn="ctr"/>
            <a:r>
              <a:rPr lang="en-US" sz="2600" dirty="0" smtClean="0"/>
              <a:t>Analysis</a:t>
            </a:r>
            <a:endParaRPr lang="en-US" sz="2600" dirty="0"/>
          </a:p>
        </p:txBody>
      </p:sp>
    </p:spTree>
    <p:extLst>
      <p:ext uri="{BB962C8B-B14F-4D97-AF65-F5344CB8AC3E}">
        <p14:creationId xmlns:p14="http://schemas.microsoft.com/office/powerpoint/2010/main" val="17393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ular Callout 49"/>
          <p:cNvSpPr/>
          <p:nvPr/>
        </p:nvSpPr>
        <p:spPr>
          <a:xfrm>
            <a:off x="394682" y="3048000"/>
            <a:ext cx="4124308" cy="1098666"/>
          </a:xfrm>
          <a:prstGeom prst="wedgeRoundRectCallout">
            <a:avLst>
              <a:gd name="adj1" fmla="val 91439"/>
              <a:gd name="adj2" fmla="val 6193"/>
              <a:gd name="adj3" fmla="val 16667"/>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c) :- path(a, b), edge(b, c).  </a:t>
            </a:r>
            <a:r>
              <a:rPr lang="en-US" sz="2000" b="1" dirty="0" smtClean="0">
                <a:solidFill>
                  <a:schemeClr val="tx2">
                    <a:lumMod val="60000"/>
                    <a:lumOff val="40000"/>
                  </a:schemeClr>
                </a:solidFill>
              </a:rPr>
              <a:t>2.0</a:t>
            </a:r>
            <a:r>
              <a:rPr lang="en-US" sz="2000" dirty="0" smtClean="0">
                <a:solidFill>
                  <a:srgbClr val="7030A0"/>
                </a:solidFill>
              </a:rPr>
              <a:t/>
            </a:r>
            <a:br>
              <a:rPr lang="en-US" sz="2000" dirty="0" smtClean="0">
                <a:solidFill>
                  <a:srgbClr val="7030A0"/>
                </a:solidFill>
              </a:rPr>
            </a:br>
            <a:endParaRPr lang="en-US" sz="1000" b="1" dirty="0" smtClean="0">
              <a:solidFill>
                <a:schemeClr val="tx2">
                  <a:lumMod val="60000"/>
                  <a:lumOff val="40000"/>
                </a:schemeClr>
              </a:solidFill>
            </a:endParaRPr>
          </a:p>
        </p:txBody>
      </p:sp>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8</a:t>
            </a:fld>
            <a:endParaRPr lang="en-US" dirty="0"/>
          </a:p>
        </p:txBody>
      </p:sp>
      <p:sp>
        <p:nvSpPr>
          <p:cNvPr id="5" name="Title 4"/>
          <p:cNvSpPr>
            <a:spLocks noGrp="1"/>
          </p:cNvSpPr>
          <p:nvPr>
            <p:ph type="title"/>
          </p:nvPr>
        </p:nvSpPr>
        <p:spPr>
          <a:xfrm>
            <a:off x="178905" y="155447"/>
            <a:ext cx="8825948" cy="850392"/>
          </a:xfrm>
        </p:spPr>
        <p:txBody>
          <a:bodyPr>
            <a:normAutofit/>
          </a:bodyPr>
          <a:lstStyle/>
          <a:p>
            <a:pPr algn="ctr"/>
            <a:r>
              <a:rPr lang="en-US" smtClean="0"/>
              <a:t>Combined </a:t>
            </a:r>
            <a:r>
              <a:rPr lang="en-US" dirty="0" smtClean="0"/>
              <a:t>Logical </a:t>
            </a:r>
            <a:r>
              <a:rPr lang="en-US" smtClean="0"/>
              <a:t>and Probabilistic Approach</a:t>
            </a:r>
            <a:endParaRPr lang="en-US" dirty="0"/>
          </a:p>
        </p:txBody>
      </p:sp>
      <p:sp>
        <p:nvSpPr>
          <p:cNvPr id="6" name="Footer Placeholder 5"/>
          <p:cNvSpPr>
            <a:spLocks noGrp="1"/>
          </p:cNvSpPr>
          <p:nvPr>
            <p:ph type="ftr" sz="quarter" idx="11"/>
          </p:nvPr>
        </p:nvSpPr>
        <p:spPr/>
        <p:txBody>
          <a:bodyPr/>
          <a:lstStyle/>
          <a:p>
            <a:pPr algn="ctr"/>
            <a:r>
              <a:rPr lang="en-US" smtClean="0"/>
              <a:t>Dagstuhl</a:t>
            </a:r>
            <a:endParaRPr lang="en-US" dirty="0"/>
          </a:p>
        </p:txBody>
      </p:sp>
      <p:grpSp>
        <p:nvGrpSpPr>
          <p:cNvPr id="19" name="Group 18"/>
          <p:cNvGrpSpPr/>
          <p:nvPr/>
        </p:nvGrpSpPr>
        <p:grpSpPr>
          <a:xfrm>
            <a:off x="566537" y="3833117"/>
            <a:ext cx="3073400" cy="944731"/>
            <a:chOff x="381004" y="2839208"/>
            <a:chExt cx="3073400" cy="944731"/>
          </a:xfrm>
        </p:grpSpPr>
        <p:cxnSp>
          <p:nvCxnSpPr>
            <p:cNvPr id="20" name="Straight Connector 19"/>
            <p:cNvCxnSpPr/>
            <p:nvPr/>
          </p:nvCxnSpPr>
          <p:spPr>
            <a:xfrm>
              <a:off x="381004" y="2839208"/>
              <a:ext cx="307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295954" y="2839208"/>
              <a:ext cx="639237" cy="5446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8634" y="3383829"/>
              <a:ext cx="1032933" cy="400110"/>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Logic </a:t>
              </a:r>
            </a:p>
          </p:txBody>
        </p:sp>
      </p:grpSp>
      <p:grpSp>
        <p:nvGrpSpPr>
          <p:cNvPr id="23" name="Group 22"/>
          <p:cNvGrpSpPr/>
          <p:nvPr/>
        </p:nvGrpSpPr>
        <p:grpSpPr>
          <a:xfrm>
            <a:off x="3330719" y="3826491"/>
            <a:ext cx="1676399" cy="944731"/>
            <a:chOff x="2946403" y="2839208"/>
            <a:chExt cx="1676399" cy="944731"/>
          </a:xfrm>
        </p:grpSpPr>
        <p:cxnSp>
          <p:nvCxnSpPr>
            <p:cNvPr id="24" name="Straight Connector 23"/>
            <p:cNvCxnSpPr/>
            <p:nvPr/>
          </p:nvCxnSpPr>
          <p:spPr>
            <a:xfrm>
              <a:off x="3556004" y="2839208"/>
              <a:ext cx="25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642772" y="2839208"/>
              <a:ext cx="141831" cy="5446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46403" y="3383829"/>
              <a:ext cx="1676399" cy="400110"/>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Probability </a:t>
              </a:r>
            </a:p>
          </p:txBody>
        </p:sp>
      </p:grpSp>
      <p:sp>
        <p:nvSpPr>
          <p:cNvPr id="17" name="Left Brace 16"/>
          <p:cNvSpPr/>
          <p:nvPr/>
        </p:nvSpPr>
        <p:spPr>
          <a:xfrm>
            <a:off x="4599617" y="1789044"/>
            <a:ext cx="568726" cy="4088665"/>
          </a:xfrm>
          <a:prstGeom prst="leftBrace">
            <a:avLst>
              <a:gd name="adj1" fmla="val 24644"/>
              <a:gd name="adj2" fmla="val 44892"/>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5184719" y="4164716"/>
            <a:ext cx="3759369"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Markov Logic Network (MLN)</a:t>
            </a:r>
          </a:p>
          <a:p>
            <a:pPr algn="ctr"/>
            <a:r>
              <a:rPr lang="en-US" dirty="0" smtClean="0">
                <a:latin typeface="Helvetica Light" charset="0"/>
                <a:ea typeface="Helvetica Light" charset="0"/>
                <a:cs typeface="Helvetica Light" charset="0"/>
              </a:rPr>
              <a:t>[</a:t>
            </a:r>
            <a:r>
              <a:rPr lang="en-US" dirty="0">
                <a:latin typeface="Helvetica Light" charset="0"/>
                <a:ea typeface="Helvetica Light" charset="0"/>
                <a:cs typeface="Helvetica Light" charset="0"/>
              </a:rPr>
              <a:t>Richardson &amp; </a:t>
            </a:r>
            <a:r>
              <a:rPr lang="en-US" dirty="0" err="1">
                <a:latin typeface="Helvetica Light" charset="0"/>
                <a:ea typeface="Helvetica Light" charset="0"/>
                <a:cs typeface="Helvetica Light" charset="0"/>
              </a:rPr>
              <a:t>Domingos</a:t>
            </a:r>
            <a:r>
              <a:rPr lang="en-US" dirty="0">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2006]</a:t>
            </a:r>
          </a:p>
        </p:txBody>
      </p:sp>
      <p:sp>
        <p:nvSpPr>
          <p:cNvPr id="27" name="TextBox 26"/>
          <p:cNvSpPr txBox="1"/>
          <p:nvPr/>
        </p:nvSpPr>
        <p:spPr>
          <a:xfrm>
            <a:off x="4914902" y="3448082"/>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Bayesian Logic (BLOG)</a:t>
            </a:r>
          </a:p>
          <a:p>
            <a:pPr algn="ctr"/>
            <a:r>
              <a:rPr lang="en-US" dirty="0" smtClean="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Milch</a:t>
            </a:r>
            <a:r>
              <a:rPr lang="en-US" dirty="0" smtClean="0">
                <a:latin typeface="Helvetica Light" charset="0"/>
                <a:ea typeface="Helvetica Light" charset="0"/>
                <a:cs typeface="Helvetica Light" charset="0"/>
              </a:rPr>
              <a:t> et al., 2005]</a:t>
            </a:r>
          </a:p>
        </p:txBody>
      </p:sp>
      <p:sp>
        <p:nvSpPr>
          <p:cNvPr id="28" name="TextBox 27"/>
          <p:cNvSpPr txBox="1"/>
          <p:nvPr/>
        </p:nvSpPr>
        <p:spPr>
          <a:xfrm>
            <a:off x="4775199" y="1941256"/>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Stochastic Logic Programs (SLP)</a:t>
            </a:r>
          </a:p>
          <a:p>
            <a:pPr algn="ctr"/>
            <a:r>
              <a:rPr lang="en-US" dirty="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Muggleton</a:t>
            </a:r>
            <a:r>
              <a:rPr lang="en-US" dirty="0" smtClean="0">
                <a:latin typeface="Helvetica Light" charset="0"/>
                <a:ea typeface="Helvetica Light" charset="0"/>
                <a:cs typeface="Helvetica Light" charset="0"/>
              </a:rPr>
              <a:t>, 1996]</a:t>
            </a:r>
          </a:p>
        </p:txBody>
      </p:sp>
      <p:sp>
        <p:nvSpPr>
          <p:cNvPr id="29" name="TextBox 28"/>
          <p:cNvSpPr txBox="1"/>
          <p:nvPr/>
        </p:nvSpPr>
        <p:spPr>
          <a:xfrm>
            <a:off x="6020440" y="5557776"/>
            <a:ext cx="2074333" cy="397933"/>
          </a:xfrm>
          <a:prstGeom prst="rect">
            <a:avLst/>
          </a:prstGeom>
          <a:noFill/>
        </p:spPr>
        <p:txBody>
          <a:bodyPr wrap="square" rtlCol="0">
            <a:spAutoFit/>
          </a:bodyPr>
          <a:lstStyle/>
          <a:p>
            <a:pPr algn="ctr"/>
            <a:r>
              <a:rPr lang="mr-IN" sz="2000" dirty="0" smtClean="0">
                <a:latin typeface="Helvetica Light" charset="0"/>
                <a:ea typeface="Helvetica Light" charset="0"/>
                <a:cs typeface="Helvetica Light" charset="0"/>
              </a:rPr>
              <a:t>…</a:t>
            </a:r>
            <a:endParaRPr lang="en-US" sz="2000" dirty="0" err="1" smtClean="0">
              <a:latin typeface="Helvetica Light" charset="0"/>
              <a:ea typeface="Helvetica Light" charset="0"/>
              <a:cs typeface="Helvetica Light" charset="0"/>
            </a:endParaRPr>
          </a:p>
        </p:txBody>
      </p:sp>
      <p:sp>
        <p:nvSpPr>
          <p:cNvPr id="30" name="TextBox 29"/>
          <p:cNvSpPr txBox="1"/>
          <p:nvPr/>
        </p:nvSpPr>
        <p:spPr>
          <a:xfrm>
            <a:off x="4869569" y="2720651"/>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Probabilistic Relational Models (PRM)</a:t>
            </a:r>
          </a:p>
          <a:p>
            <a:pPr algn="ctr"/>
            <a:r>
              <a:rPr lang="en-US" dirty="0" smtClean="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Koller</a:t>
            </a:r>
            <a:r>
              <a:rPr lang="en-US" dirty="0" smtClean="0">
                <a:latin typeface="Helvetica Light" charset="0"/>
                <a:ea typeface="Helvetica Light" charset="0"/>
                <a:cs typeface="Helvetica Light" charset="0"/>
              </a:rPr>
              <a:t>, 1999]</a:t>
            </a:r>
          </a:p>
        </p:txBody>
      </p:sp>
      <p:sp>
        <p:nvSpPr>
          <p:cNvPr id="37" name="TextBox 36"/>
          <p:cNvSpPr txBox="1"/>
          <p:nvPr/>
        </p:nvSpPr>
        <p:spPr>
          <a:xfrm>
            <a:off x="5177921" y="4917029"/>
            <a:ext cx="3759369"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Probabilistic Prolog (</a:t>
            </a:r>
            <a:r>
              <a:rPr lang="en-US" dirty="0" err="1" smtClean="0">
                <a:latin typeface="Helvetica Light" charset="0"/>
                <a:ea typeface="Helvetica Light" charset="0"/>
                <a:cs typeface="Helvetica Light" charset="0"/>
              </a:rPr>
              <a:t>ProbLog</a:t>
            </a:r>
            <a:r>
              <a:rPr lang="en-US" dirty="0" smtClean="0">
                <a:latin typeface="Helvetica Light" charset="0"/>
                <a:ea typeface="Helvetica Light" charset="0"/>
                <a:cs typeface="Helvetica Light" charset="0"/>
              </a:rPr>
              <a:t>)</a:t>
            </a:r>
          </a:p>
          <a:p>
            <a:pPr algn="ctr"/>
            <a:r>
              <a:rPr lang="en-US" dirty="0" smtClean="0">
                <a:latin typeface="Helvetica Light" charset="0"/>
                <a:ea typeface="Helvetica Light" charset="0"/>
                <a:cs typeface="Helvetica Light" charset="0"/>
              </a:rPr>
              <a:t>[De </a:t>
            </a:r>
            <a:r>
              <a:rPr lang="en-US" dirty="0" err="1" smtClean="0">
                <a:latin typeface="Helvetica Light" charset="0"/>
                <a:ea typeface="Helvetica Light" charset="0"/>
                <a:cs typeface="Helvetica Light" charset="0"/>
              </a:rPr>
              <a:t>Raedt</a:t>
            </a:r>
            <a:r>
              <a:rPr lang="en-US" dirty="0" smtClean="0">
                <a:latin typeface="Helvetica Light" charset="0"/>
                <a:ea typeface="Helvetica Light" charset="0"/>
                <a:cs typeface="Helvetica Light" charset="0"/>
              </a:rPr>
              <a:t> et al., 2007]</a:t>
            </a:r>
          </a:p>
        </p:txBody>
      </p:sp>
    </p:spTree>
    <p:extLst>
      <p:ext uri="{BB962C8B-B14F-4D97-AF65-F5344CB8AC3E}">
        <p14:creationId xmlns:p14="http://schemas.microsoft.com/office/powerpoint/2010/main" val="15512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1" nodeType="afterEffect">
                                  <p:stCondLst>
                                    <p:cond delay="50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7" grpId="0"/>
      <p:bldP spid="28" grpId="0"/>
      <p:bldP spid="29" grpId="0"/>
      <p:bldP spid="30" grpId="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7073273" y="1558075"/>
            <a:ext cx="1493730" cy="707886"/>
          </a:xfrm>
          <a:prstGeom prst="rect">
            <a:avLst/>
          </a:prstGeom>
          <a:noFill/>
        </p:spPr>
        <p:txBody>
          <a:bodyPr wrap="square" rtlCol="0">
            <a:spAutoFit/>
          </a:bodyPr>
          <a:lstStyle/>
          <a:p>
            <a:pPr algn="ctr"/>
            <a:r>
              <a:rPr lang="en-US" sz="2000" b="1" dirty="0" smtClean="0">
                <a:latin typeface="Helvetica" charset="0"/>
                <a:ea typeface="Helvetica" charset="0"/>
                <a:cs typeface="Helvetica" charset="0"/>
              </a:rPr>
              <a:t>Analysis</a:t>
            </a:r>
          </a:p>
          <a:p>
            <a:pPr algn="ctr"/>
            <a:r>
              <a:rPr lang="en-US" sz="2000" b="1" dirty="0" smtClean="0">
                <a:latin typeface="Helvetica" charset="0"/>
                <a:ea typeface="Helvetica" charset="0"/>
                <a:cs typeface="Helvetica" charset="0"/>
              </a:rPr>
              <a:t>Instance</a:t>
            </a:r>
            <a:endParaRPr lang="en-US" sz="2000" b="1" dirty="0">
              <a:latin typeface="Helvetica" charset="0"/>
              <a:ea typeface="Helvetica" charset="0"/>
              <a:cs typeface="Helvetica" charset="0"/>
            </a:endParaRPr>
          </a:p>
        </p:txBody>
      </p:sp>
      <p:sp>
        <p:nvSpPr>
          <p:cNvPr id="3" name="Date Placeholder 2"/>
          <p:cNvSpPr>
            <a:spLocks noGrp="1"/>
          </p:cNvSpPr>
          <p:nvPr>
            <p:ph type="dt" sz="half" idx="10"/>
          </p:nvPr>
        </p:nvSpPr>
        <p:spPr/>
        <p:txBody>
          <a:bodyPr/>
          <a:lstStyle/>
          <a:p>
            <a:r>
              <a:rPr lang="en-US" smtClean="0"/>
              <a:t>8/29/17</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9</a:t>
            </a:fld>
            <a:endParaRPr lang="en-US" dirty="0"/>
          </a:p>
        </p:txBody>
      </p:sp>
      <p:sp>
        <p:nvSpPr>
          <p:cNvPr id="5" name="Footer Placeholder 4"/>
          <p:cNvSpPr>
            <a:spLocks noGrp="1"/>
          </p:cNvSpPr>
          <p:nvPr>
            <p:ph type="ftr" sz="quarter" idx="11"/>
          </p:nvPr>
        </p:nvSpPr>
        <p:spPr/>
        <p:txBody>
          <a:bodyPr/>
          <a:lstStyle/>
          <a:p>
            <a:pPr algn="ctr"/>
            <a:r>
              <a:rPr lang="en-US" smtClean="0"/>
              <a:t>Dagstuhl</a:t>
            </a:r>
            <a:endParaRPr lang="en-US" dirty="0"/>
          </a:p>
        </p:txBody>
      </p:sp>
      <p:grpSp>
        <p:nvGrpSpPr>
          <p:cNvPr id="29" name="Group 28"/>
          <p:cNvGrpSpPr/>
          <p:nvPr/>
        </p:nvGrpSpPr>
        <p:grpSpPr>
          <a:xfrm>
            <a:off x="3360718" y="1531571"/>
            <a:ext cx="2149433" cy="3391806"/>
            <a:chOff x="3360718" y="1804858"/>
            <a:chExt cx="2149433" cy="3391806"/>
          </a:xfrm>
        </p:grpSpPr>
        <p:sp>
          <p:nvSpPr>
            <p:cNvPr id="30" name="Rounded Rectangle 29"/>
            <p:cNvSpPr/>
            <p:nvPr/>
          </p:nvSpPr>
          <p:spPr>
            <a:xfrm>
              <a:off x="3360718" y="1804858"/>
              <a:ext cx="2149433" cy="819398"/>
            </a:xfrm>
            <a:prstGeom prst="roundRect">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err="1" smtClean="0">
                  <a:latin typeface="Helvetica Light" charset="0"/>
                  <a:ea typeface="Helvetica Light" charset="0"/>
                  <a:cs typeface="Helvetica Light" charset="0"/>
                </a:rPr>
                <a:t>Petablox</a:t>
              </a:r>
              <a:r>
                <a:rPr lang="en-US" sz="2800" b="1" dirty="0" smtClean="0">
                  <a:latin typeface="Helvetica Light" charset="0"/>
                  <a:ea typeface="Helvetica Light" charset="0"/>
                  <a:cs typeface="Helvetica Light" charset="0"/>
                </a:rPr>
                <a:t>            </a:t>
              </a:r>
              <a:endParaRPr lang="en-US" sz="2800" b="1" dirty="0">
                <a:latin typeface="Helvetica Light" charset="0"/>
                <a:ea typeface="Helvetica Light" charset="0"/>
                <a:cs typeface="Helvetica Light" charset="0"/>
              </a:endParaRPr>
            </a:p>
          </p:txBody>
        </p:sp>
        <p:sp>
          <p:nvSpPr>
            <p:cNvPr id="31" name="Rounded Rectangle 30"/>
            <p:cNvSpPr/>
            <p:nvPr/>
          </p:nvSpPr>
          <p:spPr>
            <a:xfrm>
              <a:off x="3360718" y="4377266"/>
              <a:ext cx="2149433" cy="819398"/>
            </a:xfrm>
            <a:prstGeom prst="roundRect">
              <a:avLst/>
            </a:prstGeom>
            <a:solidFill>
              <a:srgbClr val="00B050"/>
            </a:solidFill>
            <a:ln>
              <a:solidFill>
                <a:srgbClr val="00905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err="1" smtClean="0">
                  <a:latin typeface="Helvetica Light" charset="0"/>
                  <a:ea typeface="Helvetica Light" charset="0"/>
                  <a:cs typeface="Helvetica Light" charset="0"/>
                </a:rPr>
                <a:t>Nichrome</a:t>
              </a:r>
              <a:endParaRPr lang="en-US" sz="2800" b="1" dirty="0">
                <a:latin typeface="Helvetica Light" charset="0"/>
                <a:ea typeface="Helvetica Light" charset="0"/>
                <a:cs typeface="Helvetica Light" charset="0"/>
              </a:endParaRPr>
            </a:p>
          </p:txBody>
        </p:sp>
      </p:grpSp>
      <p:pic>
        <p:nvPicPr>
          <p:cNvPr id="38" name="Picture 3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82292" y="1649753"/>
            <a:ext cx="557241" cy="526280"/>
          </a:xfrm>
          <a:prstGeom prst="rect">
            <a:avLst/>
          </a:prstGeom>
        </p:spPr>
      </p:pic>
      <p:sp>
        <p:nvSpPr>
          <p:cNvPr id="34" name="Right Arrow 33"/>
          <p:cNvSpPr/>
          <p:nvPr/>
        </p:nvSpPr>
        <p:spPr>
          <a:xfrm>
            <a:off x="2395802" y="1711480"/>
            <a:ext cx="783770" cy="4269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83834" y="1645773"/>
            <a:ext cx="590994" cy="590994"/>
          </a:xfrm>
          <a:prstGeom prst="rect">
            <a:avLst/>
          </a:prstGeom>
        </p:spPr>
      </p:pic>
      <p:sp>
        <p:nvSpPr>
          <p:cNvPr id="52" name="Right Arrow 51"/>
          <p:cNvSpPr/>
          <p:nvPr/>
        </p:nvSpPr>
        <p:spPr>
          <a:xfrm rot="10800000">
            <a:off x="5695846" y="1703229"/>
            <a:ext cx="783770" cy="42695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2990329" y="2444114"/>
            <a:ext cx="2860895" cy="1606898"/>
            <a:chOff x="3003581" y="2588007"/>
            <a:chExt cx="2860895" cy="1606898"/>
          </a:xfrm>
        </p:grpSpPr>
        <p:sp>
          <p:nvSpPr>
            <p:cNvPr id="63" name="Rectangle 62"/>
            <p:cNvSpPr/>
            <p:nvPr/>
          </p:nvSpPr>
          <p:spPr>
            <a:xfrm>
              <a:off x="3003581" y="3151852"/>
              <a:ext cx="2860895" cy="451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Weighted Constraints</a:t>
              </a:r>
              <a:endParaRPr lang="en-US" sz="2000" dirty="0">
                <a:latin typeface="Helvetica Light" charset="0"/>
                <a:ea typeface="Helvetica Light" charset="0"/>
                <a:cs typeface="Helvetica Light" charset="0"/>
              </a:endParaRPr>
            </a:p>
          </p:txBody>
        </p:sp>
        <p:sp>
          <p:nvSpPr>
            <p:cNvPr id="64" name="Down Arrow 63"/>
            <p:cNvSpPr/>
            <p:nvPr/>
          </p:nvSpPr>
          <p:spPr>
            <a:xfrm>
              <a:off x="4187446" y="2588007"/>
              <a:ext cx="498382" cy="49438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4187446" y="3693797"/>
              <a:ext cx="498382" cy="5011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3501849" y="4997445"/>
            <a:ext cx="1859841" cy="1066420"/>
            <a:chOff x="3501849" y="5012090"/>
            <a:chExt cx="1859841" cy="1066420"/>
          </a:xfrm>
        </p:grpSpPr>
        <p:sp>
          <p:nvSpPr>
            <p:cNvPr id="67" name="Right Arrow 66"/>
            <p:cNvSpPr/>
            <p:nvPr/>
          </p:nvSpPr>
          <p:spPr>
            <a:xfrm rot="5400000">
              <a:off x="4174097" y="4983077"/>
              <a:ext cx="512064" cy="57008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3501849" y="5433774"/>
              <a:ext cx="1859841" cy="644736"/>
              <a:chOff x="843664" y="5432089"/>
              <a:chExt cx="1859841" cy="644736"/>
            </a:xfrm>
          </p:grpSpPr>
          <p:grpSp>
            <p:nvGrpSpPr>
              <p:cNvPr id="69" name="Group 68"/>
              <p:cNvGrpSpPr/>
              <p:nvPr/>
            </p:nvGrpSpPr>
            <p:grpSpPr>
              <a:xfrm>
                <a:off x="1540854" y="5432089"/>
                <a:ext cx="1162651" cy="644736"/>
                <a:chOff x="1540854" y="5432089"/>
                <a:chExt cx="1162651" cy="644736"/>
              </a:xfrm>
            </p:grpSpPr>
            <p:pic>
              <p:nvPicPr>
                <p:cNvPr id="71" name="Picture 7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58769" y="5432089"/>
                  <a:ext cx="644736" cy="644736"/>
                </a:xfrm>
                <a:prstGeom prst="rect">
                  <a:avLst/>
                </a:prstGeom>
              </p:spPr>
            </p:pic>
            <p:sp>
              <p:nvSpPr>
                <p:cNvPr id="72" name="TextBox 71"/>
                <p:cNvSpPr txBox="1"/>
                <p:nvPr/>
              </p:nvSpPr>
              <p:spPr>
                <a:xfrm>
                  <a:off x="1540854" y="5556238"/>
                  <a:ext cx="526545" cy="461665"/>
                </a:xfrm>
                <a:prstGeom prst="rect">
                  <a:avLst/>
                </a:prstGeom>
                <a:noFill/>
              </p:spPr>
              <p:txBody>
                <a:bodyPr wrap="square" rtlCol="0">
                  <a:spAutoFit/>
                </a:bodyPr>
                <a:lstStyle/>
                <a:p>
                  <a:r>
                    <a:rPr lang="en-US" sz="2400" dirty="0" smtClean="0">
                      <a:latin typeface="Helvetica Light" charset="0"/>
                      <a:ea typeface="Helvetica Light" charset="0"/>
                      <a:cs typeface="Helvetica Light" charset="0"/>
                    </a:rPr>
                    <a:t>or</a:t>
                  </a:r>
                  <a:endParaRPr lang="en-US" sz="2000" dirty="0">
                    <a:latin typeface="Helvetica Light" charset="0"/>
                    <a:ea typeface="Helvetica Light" charset="0"/>
                    <a:cs typeface="Helvetica Light" charset="0"/>
                  </a:endParaRPr>
                </a:p>
              </p:txBody>
            </p:sp>
          </p:grpSp>
          <p:pic>
            <p:nvPicPr>
              <p:cNvPr id="70" name="Picture 6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43664" y="5495965"/>
                <a:ext cx="576975" cy="580860"/>
              </a:xfrm>
              <a:prstGeom prst="rect">
                <a:avLst/>
              </a:prstGeom>
            </p:spPr>
          </p:pic>
        </p:grpSp>
      </p:grpSp>
      <p:sp>
        <p:nvSpPr>
          <p:cNvPr id="36" name="TextBox 35"/>
          <p:cNvSpPr txBox="1"/>
          <p:nvPr/>
        </p:nvSpPr>
        <p:spPr>
          <a:xfrm>
            <a:off x="112277" y="1558950"/>
            <a:ext cx="1686182" cy="707886"/>
          </a:xfrm>
          <a:prstGeom prst="rect">
            <a:avLst/>
          </a:prstGeom>
          <a:noFill/>
        </p:spPr>
        <p:txBody>
          <a:bodyPr wrap="square" rtlCol="0">
            <a:spAutoFit/>
          </a:bodyPr>
          <a:lstStyle/>
          <a:p>
            <a:pPr algn="ctr"/>
            <a:r>
              <a:rPr lang="en-US" sz="2000" b="1" dirty="0" smtClean="0">
                <a:latin typeface="Helvetica" charset="0"/>
                <a:ea typeface="Helvetica" charset="0"/>
                <a:cs typeface="Helvetica" charset="0"/>
              </a:rPr>
              <a:t> Analysis</a:t>
            </a:r>
          </a:p>
          <a:p>
            <a:pPr algn="ctr"/>
            <a:r>
              <a:rPr lang="en-US" sz="2000" b="1" dirty="0" smtClean="0">
                <a:latin typeface="Helvetica" charset="0"/>
                <a:ea typeface="Helvetica" charset="0"/>
                <a:cs typeface="Helvetica" charset="0"/>
              </a:rPr>
              <a:t>Objective</a:t>
            </a:r>
            <a:endParaRPr lang="en-US" sz="2000" b="1" dirty="0">
              <a:latin typeface="Helvetica" charset="0"/>
              <a:ea typeface="Helvetica" charset="0"/>
              <a:cs typeface="Helvetica" charset="0"/>
            </a:endParaRPr>
          </a:p>
        </p:txBody>
      </p:sp>
      <p:sp>
        <p:nvSpPr>
          <p:cNvPr id="33" name="Title 4"/>
          <p:cNvSpPr>
            <a:spLocks noGrp="1"/>
          </p:cNvSpPr>
          <p:nvPr>
            <p:ph type="title"/>
          </p:nvPr>
        </p:nvSpPr>
        <p:spPr>
          <a:xfrm>
            <a:off x="165653" y="155447"/>
            <a:ext cx="8819322" cy="850392"/>
          </a:xfrm>
        </p:spPr>
        <p:txBody>
          <a:bodyPr>
            <a:normAutofit/>
          </a:bodyPr>
          <a:lstStyle/>
          <a:p>
            <a:pPr algn="ctr"/>
            <a:r>
              <a:rPr lang="en-US" dirty="0" smtClean="0"/>
              <a:t>Our Results: Applications, Inference, Learning</a:t>
            </a:r>
            <a:endParaRPr lang="en-US" dirty="0"/>
          </a:p>
        </p:txBody>
      </p:sp>
    </p:spTree>
    <p:extLst>
      <p:ext uri="{BB962C8B-B14F-4D97-AF65-F5344CB8AC3E}">
        <p14:creationId xmlns:p14="http://schemas.microsoft.com/office/powerpoint/2010/main" val="1215470008"/>
      </p:ext>
    </p:extLst>
  </p:cSld>
  <p:clrMapOvr>
    <a:masterClrMapping/>
  </p:clrMapOvr>
  <mc:AlternateContent xmlns:mc="http://schemas.openxmlformats.org/markup-compatibility/2006" xmlns:p14="http://schemas.microsoft.com/office/powerpoint/2010/main">
    <mc:Choice Requires="p14">
      <p:transition spd="slow" p14:dur="2000" advTm="36864"/>
    </mc:Choice>
    <mc:Fallback xmlns="">
      <p:transition spd="slow" advTm="3686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1|10.5|8.5|5.8|12.5|24.5"/>
</p:tagLst>
</file>

<file path=ppt/tags/tag2.xml><?xml version="1.0" encoding="utf-8"?>
<p:tagLst xmlns:a="http://schemas.openxmlformats.org/drawingml/2006/main" xmlns:r="http://schemas.openxmlformats.org/officeDocument/2006/relationships" xmlns:p="http://schemas.openxmlformats.org/presentationml/2006/main">
  <p:tag name="TIMING" val="|10.1|10.5|8.5|5.8|12.5|24.5"/>
</p:tagLst>
</file>

<file path=ppt/tags/tag3.xml><?xml version="1.0" encoding="utf-8"?>
<p:tagLst xmlns:a="http://schemas.openxmlformats.org/drawingml/2006/main" xmlns:r="http://schemas.openxmlformats.org/officeDocument/2006/relationships" xmlns:p="http://schemas.openxmlformats.org/presentationml/2006/main">
  <p:tag name="TIMING" val="|12.7|5|5.7"/>
</p:tagLst>
</file>

<file path=ppt/tags/tag4.xml><?xml version="1.0" encoding="utf-8"?>
<p:tagLst xmlns:a="http://schemas.openxmlformats.org/drawingml/2006/main" xmlns:r="http://schemas.openxmlformats.org/officeDocument/2006/relationships" xmlns:p="http://schemas.openxmlformats.org/presentationml/2006/main">
  <p:tag name="TIMING" val="|12.7|5|5.7"/>
</p:tagLst>
</file>

<file path=ppt/tags/tag5.xml><?xml version="1.0" encoding="utf-8"?>
<p:tagLst xmlns:a="http://schemas.openxmlformats.org/drawingml/2006/main" xmlns:r="http://schemas.openxmlformats.org/officeDocument/2006/relationships" xmlns:p="http://schemas.openxmlformats.org/presentationml/2006/main">
  <p:tag name="TIMING" val="|7.6|6.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Custom 15">
      <a:dk1>
        <a:srgbClr val="000000"/>
      </a:dk1>
      <a:lt1>
        <a:srgbClr val="FFFFFF"/>
      </a:lt1>
      <a:dk2>
        <a:srgbClr val="00539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txDef>
      <a:spPr>
        <a:noFill/>
      </a:spPr>
      <a:bodyPr wrap="square" rtlCol="0">
        <a:spAutoFit/>
      </a:bodyPr>
      <a:lstStyle>
        <a:defPPr>
          <a:defRPr sz="2000" dirty="0" err="1" smtClean="0">
            <a:latin typeface="Helvetica Light" charset="0"/>
            <a:ea typeface="Helvetica Light" charset="0"/>
            <a:cs typeface="Helvetica Light" charset="0"/>
          </a:defRPr>
        </a:defPPr>
      </a:lstStyle>
    </a:txDef>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6884DA-E94B-4DCE-9FF8-5930163FDDBC}">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infopath/2007/PartnerControls"/>
    <ds:schemaRef ds:uri="http://schemas.microsoft.com/office/2006/documentManagement/types"/>
    <ds:schemaRef ds:uri="http://purl.org/dc/terms/"/>
    <ds:schemaRef ds:uri="645017dd-093d-4fe6-8749-94edcd17ab36"/>
    <ds:schemaRef ds:uri="http://purl.org/dc/elements/1.1/"/>
  </ds:schemaRefs>
</ds:datastoreItem>
</file>

<file path=customXml/itemProps2.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21055-3A2D-42F9-B8D3-AEB84A18ED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Template>
  <TotalTime>86772</TotalTime>
  <Words>1427</Words>
  <Application>Microsoft Macintosh PowerPoint</Application>
  <PresentationFormat>On-screen Show (4:3)</PresentationFormat>
  <Paragraphs>381</Paragraphs>
  <Slides>17</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Avenir Book</vt:lpstr>
      <vt:lpstr>Calibri</vt:lpstr>
      <vt:lpstr>Garamond</vt:lpstr>
      <vt:lpstr>Helvetica</vt:lpstr>
      <vt:lpstr>Helvetica Light</vt:lpstr>
      <vt:lpstr>Mangal</vt:lpstr>
      <vt:lpstr>Monaco</vt:lpstr>
      <vt:lpstr>Wingdings</vt:lpstr>
      <vt:lpstr>Wingdings 3</vt:lpstr>
      <vt:lpstr>elegant</vt:lpstr>
      <vt:lpstr>Combining Logical and Probabilistic Reasoning in Program Analysis</vt:lpstr>
      <vt:lpstr>Conventional Logical Approach</vt:lpstr>
      <vt:lpstr>Conventional Logical Approach</vt:lpstr>
      <vt:lpstr>Conventional Logical Approach</vt:lpstr>
      <vt:lpstr>Conventional Logical Approach</vt:lpstr>
      <vt:lpstr>Our Key Idea</vt:lpstr>
      <vt:lpstr>Combined Logical and Probabilistic Approach</vt:lpstr>
      <vt:lpstr>Combined Logical and Probabilistic Approach</vt:lpstr>
      <vt:lpstr>Our Results: Applications, Inference, Learning</vt:lpstr>
      <vt:lpstr>Our Results: Applications, Inference, Learning</vt:lpstr>
      <vt:lpstr>Our Results: Applications, Inference, Learning</vt:lpstr>
      <vt:lpstr>Our Results: Applications, Inference, Learning</vt:lpstr>
      <vt:lpstr>Our Results: Applications, Inference, Learning</vt:lpstr>
      <vt:lpstr>Our Results: Applications, Inference, Learning</vt:lpstr>
      <vt:lpstr>Empirical Results: Alarm Ranking</vt:lpstr>
      <vt:lpstr>Empirical Results: Dataraces, FTP server</vt:lpstr>
      <vt:lpstr>Conclusions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subject/>
  <dc:creator>Zhang, Xin</dc:creator>
  <cp:keywords/>
  <dc:description/>
  <cp:lastModifiedBy>Naik, Mayur H</cp:lastModifiedBy>
  <cp:revision>7907</cp:revision>
  <cp:lastPrinted>2017-02-27T19:16:45Z</cp:lastPrinted>
  <dcterms:created xsi:type="dcterms:W3CDTF">2014-05-20T21:07:45Z</dcterms:created>
  <dcterms:modified xsi:type="dcterms:W3CDTF">2017-08-30T10:03:36Z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