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5143500" cx="9144000"/>
  <p:notesSz cx="6858000" cy="9144000"/>
  <p:embeddedFontLst>
    <p:embeddedFont>
      <p:font typeface="Raleway"/>
      <p:regular r:id="rId36"/>
      <p:bold r:id="rId37"/>
      <p:italic r:id="rId38"/>
      <p:boldItalic r:id="rId39"/>
    </p:embeddedFont>
    <p:embeddedFont>
      <p:font typeface="Inria Sans"/>
      <p:regular r:id="rId40"/>
      <p:bold r:id="rId41"/>
      <p:italic r:id="rId42"/>
      <p:boldItalic r:id="rId43"/>
    </p:embeddedFont>
    <p:embeddedFont>
      <p:font typeface="Inconsolata"/>
      <p:regular r:id="rId44"/>
      <p:bold r:id="rId45"/>
    </p:embeddedFont>
    <p:embeddedFont>
      <p:font typeface="Lato"/>
      <p:regular r:id="rId46"/>
      <p:bold r:id="rId47"/>
      <p:italic r:id="rId48"/>
      <p:boldItalic r:id="rId4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InriaSans-regular.fntdata"/><Relationship Id="rId42" Type="http://schemas.openxmlformats.org/officeDocument/2006/relationships/font" Target="fonts/InriaSans-italic.fntdata"/><Relationship Id="rId41" Type="http://schemas.openxmlformats.org/officeDocument/2006/relationships/font" Target="fonts/InriaSans-bold.fntdata"/><Relationship Id="rId44" Type="http://schemas.openxmlformats.org/officeDocument/2006/relationships/font" Target="fonts/Inconsolata-regular.fntdata"/><Relationship Id="rId43" Type="http://schemas.openxmlformats.org/officeDocument/2006/relationships/font" Target="fonts/InriaSans-boldItalic.fntdata"/><Relationship Id="rId46" Type="http://schemas.openxmlformats.org/officeDocument/2006/relationships/font" Target="fonts/Lato-regular.fntdata"/><Relationship Id="rId45" Type="http://schemas.openxmlformats.org/officeDocument/2006/relationships/font" Target="fonts/Inconsolata-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font" Target="fonts/Lato-italic.fntdata"/><Relationship Id="rId47" Type="http://schemas.openxmlformats.org/officeDocument/2006/relationships/font" Target="fonts/Lato-bold.fntdata"/><Relationship Id="rId49"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font" Target="fonts/Raleway-bold.fntdata"/><Relationship Id="rId36" Type="http://schemas.openxmlformats.org/officeDocument/2006/relationships/font" Target="fonts/Raleway-regular.fntdata"/><Relationship Id="rId39" Type="http://schemas.openxmlformats.org/officeDocument/2006/relationships/font" Target="fonts/Raleway-boldItalic.fntdata"/><Relationship Id="rId38" Type="http://schemas.openxmlformats.org/officeDocument/2006/relationships/font" Target="fonts/Raleway-italic.fnt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82" name="Shape 82"/>
        <p:cNvGrpSpPr/>
        <p:nvPr/>
      </p:nvGrpSpPr>
      <p:grpSpPr>
        <a:xfrm>
          <a:off x="0" y="0"/>
          <a:ext cx="0" cy="0"/>
          <a:chOff x="0" y="0"/>
          <a:chExt cx="0" cy="0"/>
        </a:xfrm>
      </p:grpSpPr>
      <p:sp>
        <p:nvSpPr>
          <p:cNvPr id="83" name="Google Shape;83;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Hello I’m Elizabeth Dinella and in this talk I will present our work on Hoppity, an end to end approach to detect and fix bugs in Javascript programs using a Graph Neural Network technique. </a:t>
            </a:r>
            <a:endParaRPr/>
          </a:p>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14" name="Shape 214"/>
        <p:cNvGrpSpPr/>
        <p:nvPr/>
      </p:nvGrpSpPr>
      <p:grpSpPr>
        <a:xfrm>
          <a:off x="0" y="0"/>
          <a:ext cx="0" cy="0"/>
          <a:chOff x="0" y="0"/>
          <a:chExt cx="0" cy="0"/>
        </a:xfrm>
      </p:grpSpPr>
      <p:sp>
        <p:nvSpPr>
          <p:cNvPr id="215" name="Google Shape;215;g72b8a48d74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72b8a48d74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consider how to represent edits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25" name="Shape 225"/>
        <p:cNvGrpSpPr/>
        <p:nvPr/>
      </p:nvGrpSpPr>
      <p:grpSpPr>
        <a:xfrm>
          <a:off x="0" y="0"/>
          <a:ext cx="0" cy="0"/>
          <a:chOff x="0" y="0"/>
          <a:chExt cx="0" cy="0"/>
        </a:xfrm>
      </p:grpSpPr>
      <p:sp>
        <p:nvSpPr>
          <p:cNvPr id="226" name="Google Shape;226;g64224ffea8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64224ffea8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key idea is that any “fix” in source code can be represented by a sequence of graph edits to the AST.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1" name="Shape 231"/>
        <p:cNvGrpSpPr/>
        <p:nvPr/>
      </p:nvGrpSpPr>
      <p:grpSpPr>
        <a:xfrm>
          <a:off x="0" y="0"/>
          <a:ext cx="0" cy="0"/>
          <a:chOff x="0" y="0"/>
          <a:chExt cx="0" cy="0"/>
        </a:xfrm>
      </p:grpSpPr>
      <p:sp>
        <p:nvSpPr>
          <p:cNvPr id="232" name="Google Shape;232;g72b8a48d74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72b8a48d74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Consider the following edit in which the developer adds an parameter b and the return keyword How can we represent these changes as a series of graph edits?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38" name="Shape 238"/>
        <p:cNvGrpSpPr/>
        <p:nvPr/>
      </p:nvGrpSpPr>
      <p:grpSpPr>
        <a:xfrm>
          <a:off x="0" y="0"/>
          <a:ext cx="0" cy="0"/>
          <a:chOff x="0" y="0"/>
          <a:chExt cx="0" cy="0"/>
        </a:xfrm>
      </p:grpSpPr>
      <p:sp>
        <p:nvSpPr>
          <p:cNvPr id="239" name="Google Shape;239;g7308a8bf25_1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7308a8bf25_1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Adding the b parameter is represented by adding a node to the graph. </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49" name="Shape 249"/>
        <p:cNvGrpSpPr/>
        <p:nvPr/>
      </p:nvGrpSpPr>
      <p:grpSpPr>
        <a:xfrm>
          <a:off x="0" y="0"/>
          <a:ext cx="0" cy="0"/>
          <a:chOff x="0" y="0"/>
          <a:chExt cx="0" cy="0"/>
        </a:xfrm>
      </p:grpSpPr>
      <p:sp>
        <p:nvSpPr>
          <p:cNvPr id="250" name="Google Shape;250;g7308a8bf25_1_5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7308a8bf25_1_5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First, we must select a parent node to add our new child node to.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64" name="Shape 264"/>
        <p:cNvGrpSpPr/>
        <p:nvPr/>
      </p:nvGrpSpPr>
      <p:grpSpPr>
        <a:xfrm>
          <a:off x="0" y="0"/>
          <a:ext cx="0" cy="0"/>
          <a:chOff x="0" y="0"/>
          <a:chExt cx="0" cy="0"/>
        </a:xfrm>
      </p:grpSpPr>
      <p:sp>
        <p:nvSpPr>
          <p:cNvPr id="265" name="Google Shape;265;g7308a8bf25_1_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7308a8bf25_1_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must select which graph edit </a:t>
            </a:r>
            <a:r>
              <a:rPr lang="en"/>
              <a:t>operation</a:t>
            </a:r>
            <a:r>
              <a:rPr lang="en"/>
              <a:t> to perform. In this case,  we select add node to add the parameter b to the graph.</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value b is chosen from a global value dictionary and the type of the node, parameter, is chosen from a global type dictionary. </a:t>
            </a:r>
            <a:endParaRPr/>
          </a:p>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292" name="Shape 292"/>
        <p:cNvGrpSpPr/>
        <p:nvPr/>
      </p:nvGrpSpPr>
      <p:grpSpPr>
        <a:xfrm>
          <a:off x="0" y="0"/>
          <a:ext cx="0" cy="0"/>
          <a:chOff x="0" y="0"/>
          <a:chExt cx="0" cy="0"/>
        </a:xfrm>
      </p:grpSpPr>
      <p:sp>
        <p:nvSpPr>
          <p:cNvPr id="293" name="Google Shape;293;g7308a8bf25_1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7308a8bf25_1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we continue in the sequence by modifying the type of the binary expression “a+b” to a return expression. We select the replace type operator and the type is chosen from a global type dictionary.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21" name="Shape 321"/>
        <p:cNvGrpSpPr/>
        <p:nvPr/>
      </p:nvGrpSpPr>
      <p:grpSpPr>
        <a:xfrm>
          <a:off x="0" y="0"/>
          <a:ext cx="0" cy="0"/>
          <a:chOff x="0" y="0"/>
          <a:chExt cx="0" cy="0"/>
        </a:xfrm>
      </p:grpSpPr>
      <p:sp>
        <p:nvSpPr>
          <p:cNvPr id="322" name="Google Shape;322;g7308a8bf25_1_5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7308a8bf25_1_5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represent that the sequence is completed by selecting the NO_OP or STOP operator.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47" name="Shape 347"/>
        <p:cNvGrpSpPr/>
        <p:nvPr/>
      </p:nvGrpSpPr>
      <p:grpSpPr>
        <a:xfrm>
          <a:off x="0" y="0"/>
          <a:ext cx="0" cy="0"/>
          <a:chOff x="0" y="0"/>
          <a:chExt cx="0" cy="0"/>
        </a:xfrm>
      </p:grpSpPr>
      <p:sp>
        <p:nvSpPr>
          <p:cNvPr id="348" name="Google Shape;348;g641870d1f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641870d1f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000"/>
              <a:t>More formally, </a:t>
            </a:r>
            <a:endParaRPr sz="1000"/>
          </a:p>
          <a:p>
            <a:pPr indent="0" lvl="0" marL="0" rtl="0" algn="l">
              <a:spcBef>
                <a:spcPts val="0"/>
              </a:spcBef>
              <a:spcAft>
                <a:spcPts val="0"/>
              </a:spcAft>
              <a:buNone/>
            </a:pPr>
            <a:r>
              <a:t/>
            </a:r>
            <a:endParaRPr sz="1000"/>
          </a:p>
          <a:p>
            <a:pPr indent="0" lvl="0" marL="0" rtl="0" algn="l">
              <a:spcBef>
                <a:spcPts val="0"/>
              </a:spcBef>
              <a:spcAft>
                <a:spcPts val="0"/>
              </a:spcAft>
              <a:buNone/>
            </a:pPr>
            <a:r>
              <a:rPr lang="en" sz="1000"/>
              <a:t>Given a buggy graph, we are trying to predict the fixed graph through a sequence of T edits. </a:t>
            </a:r>
            <a:r>
              <a:rPr lang="en" sz="1000"/>
              <a:t>Different programs may need a different number of steps which is also determined by the model.</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54" name="Shape 354"/>
        <p:cNvGrpSpPr/>
        <p:nvPr/>
      </p:nvGrpSpPr>
      <p:grpSpPr>
        <a:xfrm>
          <a:off x="0" y="0"/>
          <a:ext cx="0" cy="0"/>
          <a:chOff x="0" y="0"/>
          <a:chExt cx="0" cy="0"/>
        </a:xfrm>
      </p:grpSpPr>
      <p:sp>
        <p:nvSpPr>
          <p:cNvPr id="355" name="Google Shape;355;g641870d1ff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641870d1ff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general, a fix is a sequence of the following graph edit operators we have defined: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sz="1200"/>
              <a:t>When combined into multi-step edits, these operators suffice to capture a rich variety of code modifications</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Notice that these operators share some common low-level primitives,such as finding the location or predicting a value</a:t>
            </a:r>
            <a:endParaRPr sz="1200"/>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 maybe add more here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0" name="Shape 90"/>
        <p:cNvGrpSpPr/>
        <p:nvPr/>
      </p:nvGrpSpPr>
      <p:grpSpPr>
        <a:xfrm>
          <a:off x="0" y="0"/>
          <a:ext cx="0" cy="0"/>
          <a:chOff x="0" y="0"/>
          <a:chExt cx="0" cy="0"/>
        </a:xfrm>
      </p:grpSpPr>
      <p:sp>
        <p:nvSpPr>
          <p:cNvPr id="91" name="Google Shape;91;g6415e82074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6415e82074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Tools to automatically detect bugs in programs have existed for decades. However, the problem of  static analysis is undecidable and traditional analysis techniques have limitations.  </a:t>
            </a:r>
            <a:endParaRPr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72" name="Shape 372"/>
        <p:cNvGrpSpPr/>
        <p:nvPr/>
      </p:nvGrpSpPr>
      <p:grpSpPr>
        <a:xfrm>
          <a:off x="0" y="0"/>
          <a:ext cx="0" cy="0"/>
          <a:chOff x="0" y="0"/>
          <a:chExt cx="0" cy="0"/>
        </a:xfrm>
      </p:grpSpPr>
      <p:sp>
        <p:nvSpPr>
          <p:cNvPr id="373" name="Google Shape;373;g72b8a48d74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72b8a48d74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consider how to learn </a:t>
            </a:r>
            <a:r>
              <a:rPr lang="en"/>
              <a:t>to detect and repair faults in unseen code?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384" name="Shape 384"/>
        <p:cNvGrpSpPr/>
        <p:nvPr/>
      </p:nvGrpSpPr>
      <p:grpSpPr>
        <a:xfrm>
          <a:off x="0" y="0"/>
          <a:ext cx="0" cy="0"/>
          <a:chOff x="0" y="0"/>
          <a:chExt cx="0" cy="0"/>
        </a:xfrm>
      </p:grpSpPr>
      <p:sp>
        <p:nvSpPr>
          <p:cNvPr id="385" name="Google Shape;385;g64224ffea8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64224ffea8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model keeps track of state through two contexts: A macro context that keeps track of the edits in the total sequence predicted, and a micro context keeps track </a:t>
            </a:r>
            <a:r>
              <a:rPr lang="en" sz="1000">
                <a:latin typeface="Lato"/>
                <a:ea typeface="Lato"/>
                <a:cs typeface="Lato"/>
                <a:sym typeface="Lato"/>
              </a:rPr>
              <a:t>of low-level predictions made within each graph edit.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At each step of predicting a primitive, the micro-context is updated.</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 In this way, the location chosen is used in predicting the child number, which is in turn used in predicting the value and so on.</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After completing the sequence of low level primitive prediction, the model performs the edit to the graph to create graph gt. Lastly, the  new graph and micro-context, are used to  update the Macro-context.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rPr lang="en" sz="1000">
                <a:latin typeface="Lato"/>
                <a:ea typeface="Lato"/>
                <a:cs typeface="Lato"/>
                <a:sym typeface="Lato"/>
              </a:rPr>
              <a:t>This process continues until the model  predicts a NO-OP or STOP operator. </a:t>
            </a:r>
            <a:endParaRPr sz="1000">
              <a:latin typeface="Lato"/>
              <a:ea typeface="Lato"/>
              <a:cs typeface="Lato"/>
              <a:sym typeface="Lato"/>
            </a:endParaRPr>
          </a:p>
          <a:p>
            <a:pPr indent="0" lvl="0" marL="0" rtl="0" algn="l">
              <a:spcBef>
                <a:spcPts val="0"/>
              </a:spcBef>
              <a:spcAft>
                <a:spcPts val="0"/>
              </a:spcAft>
              <a:buNone/>
            </a:pPr>
            <a:r>
              <a:t/>
            </a:r>
            <a:endParaRPr sz="1000">
              <a:latin typeface="Lato"/>
              <a:ea typeface="Lato"/>
              <a:cs typeface="Lato"/>
              <a:sym typeface="Lato"/>
            </a:endParaRPr>
          </a:p>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03" name="Shape 403"/>
        <p:cNvGrpSpPr/>
        <p:nvPr/>
      </p:nvGrpSpPr>
      <p:grpSpPr>
        <a:xfrm>
          <a:off x="0" y="0"/>
          <a:ext cx="0" cy="0"/>
          <a:chOff x="0" y="0"/>
          <a:chExt cx="0" cy="0"/>
        </a:xfrm>
      </p:grpSpPr>
      <p:sp>
        <p:nvSpPr>
          <p:cNvPr id="404" name="Google Shape;404;g64224ffea8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5" name="Google Shape;405;g64224ffea8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summary, given a dataset of pairs of buggy and fixed code mined from Github commits, our model is trained to maximize the likelihood of the fixes.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2" name="Shape 412"/>
        <p:cNvGrpSpPr/>
        <p:nvPr/>
      </p:nvGrpSpPr>
      <p:grpSpPr>
        <a:xfrm>
          <a:off x="0" y="0"/>
          <a:ext cx="0" cy="0"/>
          <a:chOff x="0" y="0"/>
          <a:chExt cx="0" cy="0"/>
        </a:xfrm>
      </p:grpSpPr>
      <p:sp>
        <p:nvSpPr>
          <p:cNvPr id="413" name="Google Shape;413;g641870d1f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641870d1f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evaluate our approach on three datasets mined from github commits. Each dataset is named based on the number of edits </a:t>
            </a:r>
            <a:r>
              <a:rPr lang="en"/>
              <a:t>targeted. We target commits with a low number of AST edits based on o</a:t>
            </a:r>
            <a:r>
              <a:rPr lang="en" sz="1250"/>
              <a:t>ur insight is that a commit with a smaller number of AST differences is more likely to be a bug fix</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18" name="Shape 418"/>
        <p:cNvGrpSpPr/>
        <p:nvPr/>
      </p:nvGrpSpPr>
      <p:grpSpPr>
        <a:xfrm>
          <a:off x="0" y="0"/>
          <a:ext cx="0" cy="0"/>
          <a:chOff x="0" y="0"/>
          <a:chExt cx="0" cy="0"/>
        </a:xfrm>
      </p:grpSpPr>
      <p:sp>
        <p:nvSpPr>
          <p:cNvPr id="419" name="Google Shape;419;g72b8a48d74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72b8a48d74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Our approach achieves over 25% end to end accuracy on the one diff dataset. Accuracy is defined end to end which could involve predicting the type of edit, the location, value, and type.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 model that randomly selects predictions is shown for comparison to illustrate the size of the prediction space.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ZeroOneDiff model was trained on buggy code that requires 1 AST modification to fix in addition to “correct” code that requires no fix  or 0 AST modifications. The accuracy increases in this setting as accurately classifying a sample as correct only requires one prediction from the model. Although the problem space increased, there are more cases in which the model does not have to predict location, value, type, etc. in order to make an accurate prediction.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Similarly</a:t>
            </a:r>
            <a:r>
              <a:rPr lang="en"/>
              <a:t>, the ZeroOneTwoDiff was trained on the same dataset as the ZeroOneDiff model plus samples that require two AST modifications to fix.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29" name="Shape 429"/>
        <p:cNvGrpSpPr/>
        <p:nvPr/>
      </p:nvGrpSpPr>
      <p:grpSpPr>
        <a:xfrm>
          <a:off x="0" y="0"/>
          <a:ext cx="0" cy="0"/>
          <a:chOff x="0" y="0"/>
          <a:chExt cx="0" cy="0"/>
        </a:xfrm>
      </p:grpSpPr>
      <p:sp>
        <p:nvSpPr>
          <p:cNvPr id="430" name="Google Shape;430;g88db782457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88db782457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conducted a false positive evaluation on the ZeroOneDiff datatset. Of the 27,815 Correct or non-buggy samples we evaluated on, the model raised an alarm on only around 7,200 of them.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This amounts to a near 26% false positive rate which is competitive with traditional static analysis tools.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41" name="Shape 441"/>
        <p:cNvGrpSpPr/>
        <p:nvPr/>
      </p:nvGrpSpPr>
      <p:grpSpPr>
        <a:xfrm>
          <a:off x="0" y="0"/>
          <a:ext cx="0" cy="0"/>
          <a:chOff x="0" y="0"/>
          <a:chExt cx="0" cy="0"/>
        </a:xfrm>
      </p:grpSpPr>
      <p:sp>
        <p:nvSpPr>
          <p:cNvPr id="442" name="Google Shape;442;g899100016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3" name="Google Shape;443;g899100016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Existing approaches cannot add or remove nodes (and other things?), so we compare our work in a </a:t>
            </a:r>
            <a:r>
              <a:rPr lang="en"/>
              <a:t>restricted</a:t>
            </a:r>
            <a:r>
              <a:rPr lang="en"/>
              <a:t> setting.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compare Hoppity to two existing models: a GNN model and a token base sequence to sequence translation model.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goal here is to show that even though our model is trained for a much more general task, we produce similar or better </a:t>
            </a:r>
            <a:r>
              <a:rPr lang="en"/>
              <a:t>accuracy</a:t>
            </a:r>
            <a:r>
              <a:rPr lang="en"/>
              <a:t> for the specialized tasks </a:t>
            </a:r>
            <a:r>
              <a:rPr lang="en"/>
              <a:t>that</a:t>
            </a:r>
            <a:r>
              <a:rPr lang="en"/>
              <a:t> our baselines target.</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start with the Gated Graph Neural Network model. This model was trained on two tasks: Var-misuse and Var-naming </a:t>
            </a:r>
            <a:endParaRPr/>
          </a:p>
          <a:p>
            <a:pPr indent="0" lvl="0" marL="0" rtl="0" algn="l">
              <a:spcBef>
                <a:spcPts val="0"/>
              </a:spcBef>
              <a:spcAft>
                <a:spcPts val="0"/>
              </a:spcAft>
              <a:buNone/>
            </a:pPr>
            <a:r>
              <a:rPr lang="en"/>
              <a:t>In the varmisuse setting, the model predicts the correct variable that should be used at a given location. We adapt this task to compare with Hoppity by </a:t>
            </a:r>
            <a:r>
              <a:rPr lang="en"/>
              <a:t>setting</a:t>
            </a:r>
            <a:r>
              <a:rPr lang="en"/>
              <a:t> the candidate variables to be types. So rather than choosing a variable to be used at a given location, the model predicts a type at a given location.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Hoppity has a higher top-1 and top-3 accuracy by about 35% and about 9% respectively.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Ours is different in that GGNN uses a max margin approach in which </a:t>
            </a:r>
            <a:endParaRPr/>
          </a:p>
          <a:p>
            <a:pPr indent="0" lvl="0" marL="0" rtl="0" algn="l">
              <a:spcBef>
                <a:spcPts val="0"/>
              </a:spcBef>
              <a:spcAft>
                <a:spcPts val="0"/>
              </a:spcAft>
              <a:buNone/>
            </a:pPr>
            <a:r>
              <a:rPr lang="en"/>
              <a:t>For each type:</a:t>
            </a:r>
            <a:endParaRPr/>
          </a:p>
          <a:p>
            <a:pPr indent="0" lvl="0" marL="0" rtl="0" algn="l">
              <a:spcBef>
                <a:spcPts val="0"/>
              </a:spcBef>
              <a:spcAft>
                <a:spcPts val="0"/>
              </a:spcAft>
              <a:buNone/>
            </a:pPr>
            <a:r>
              <a:rPr lang="en"/>
              <a:t>     Make a modification to the graph with that type</a:t>
            </a:r>
            <a:endParaRPr/>
          </a:p>
          <a:p>
            <a:pPr indent="0" lvl="0" marL="0" rtl="0" algn="l">
              <a:spcBef>
                <a:spcPts val="0"/>
              </a:spcBef>
              <a:spcAft>
                <a:spcPts val="0"/>
              </a:spcAft>
              <a:buNone/>
            </a:pPr>
            <a:r>
              <a:rPr lang="en"/>
              <a:t>     Produce a score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Choose the type with the </a:t>
            </a:r>
            <a:r>
              <a:rPr lang="en"/>
              <a:t>highest</a:t>
            </a:r>
            <a:r>
              <a:rPr lang="en"/>
              <a:t> score.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did better because it’s difficult for REP to notice small changes in the graph? </a:t>
            </a:r>
            <a:endParaRPr/>
          </a:p>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51" name="Shape 451"/>
        <p:cNvGrpSpPr/>
        <p:nvPr/>
      </p:nvGrpSpPr>
      <p:grpSpPr>
        <a:xfrm>
          <a:off x="0" y="0"/>
          <a:ext cx="0" cy="0"/>
          <a:chOff x="0" y="0"/>
          <a:chExt cx="0" cy="0"/>
        </a:xfrm>
      </p:grpSpPr>
      <p:sp>
        <p:nvSpPr>
          <p:cNvPr id="452" name="Google Shape;452;g8991000165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3" name="Google Shape;453;g8991000165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the var-naming setting, the model predicts a variable name given its usage.  We adapt this task to compare with Hoppity by predicting values ?????</a:t>
            </a:r>
            <a:endParaRPr sz="1250"/>
          </a:p>
          <a:p>
            <a:pPr indent="0" lvl="0" marL="0" rtl="0" algn="l">
              <a:spcBef>
                <a:spcPts val="0"/>
              </a:spcBef>
              <a:spcAft>
                <a:spcPts val="0"/>
              </a:spcAft>
              <a:buNone/>
            </a:pPr>
            <a:r>
              <a:t/>
            </a:r>
            <a:endParaRPr sz="1250"/>
          </a:p>
          <a:p>
            <a:pPr indent="0" lvl="0" marL="0" rtl="0" algn="l">
              <a:spcBef>
                <a:spcPts val="0"/>
              </a:spcBef>
              <a:spcAft>
                <a:spcPts val="0"/>
              </a:spcAft>
              <a:buNone/>
            </a:pPr>
            <a:r>
              <a:t/>
            </a:r>
            <a:endParaRPr sz="1250"/>
          </a:p>
          <a:p>
            <a:pPr indent="0" lvl="0" marL="0" rtl="0" algn="l">
              <a:spcBef>
                <a:spcPts val="0"/>
              </a:spcBef>
              <a:spcAft>
                <a:spcPts val="0"/>
              </a:spcAft>
              <a:buNone/>
            </a:pPr>
            <a:r>
              <a:rPr lang="en" sz="1250"/>
              <a:t>?????? I’m confused about this do we use char level or sub token ?????</a:t>
            </a:r>
            <a:endParaRPr sz="1250"/>
          </a:p>
          <a:p>
            <a:pPr indent="0" lvl="0" marL="0" rtl="0" algn="l">
              <a:spcBef>
                <a:spcPts val="0"/>
              </a:spcBef>
              <a:spcAft>
                <a:spcPts val="0"/>
              </a:spcAft>
              <a:buNone/>
            </a:pPr>
            <a:r>
              <a:t/>
            </a:r>
            <a:endParaRPr sz="1250"/>
          </a:p>
          <a:p>
            <a:pPr indent="0" lvl="0" marL="0" rtl="0" algn="l">
              <a:spcBef>
                <a:spcPts val="0"/>
              </a:spcBef>
              <a:spcAft>
                <a:spcPts val="0"/>
              </a:spcAft>
              <a:buNone/>
            </a:pPr>
            <a:r>
              <a:t/>
            </a:r>
            <a:endParaRPr sz="1250"/>
          </a:p>
          <a:p>
            <a:pPr indent="0" lvl="0" marL="0" rtl="0" algn="l">
              <a:spcBef>
                <a:spcPts val="0"/>
              </a:spcBef>
              <a:spcAft>
                <a:spcPts val="0"/>
              </a:spcAft>
              <a:buNone/>
            </a:pPr>
            <a:r>
              <a:t/>
            </a:r>
            <a:endParaRPr sz="1250"/>
          </a:p>
          <a:p>
            <a:pPr indent="0" lvl="0" marL="0" rtl="0" algn="l">
              <a:spcBef>
                <a:spcPts val="0"/>
              </a:spcBef>
              <a:spcAft>
                <a:spcPts val="0"/>
              </a:spcAft>
              <a:buNone/>
            </a:pPr>
            <a:r>
              <a:rPr lang="en" sz="1250"/>
              <a:t>Our approach has higher accuracy in this limited setting. We believe this is because we employed a pointer network to predict from a finite vocabulary rather than predicting </a:t>
            </a:r>
            <a:endParaRPr sz="1250"/>
          </a:p>
          <a:p>
            <a:pPr indent="0" lvl="0" marL="0" rtl="0" algn="l">
              <a:spcBef>
                <a:spcPts val="0"/>
              </a:spcBef>
              <a:spcAft>
                <a:spcPts val="0"/>
              </a:spcAft>
              <a:buNone/>
            </a:pPr>
            <a:r>
              <a:t/>
            </a:r>
            <a:endParaRPr sz="1250"/>
          </a:p>
          <a:p>
            <a:pPr indent="0" lvl="0" marL="0" rtl="0" algn="l">
              <a:spcBef>
                <a:spcPts val="0"/>
              </a:spcBef>
              <a:spcAft>
                <a:spcPts val="0"/>
              </a:spcAft>
              <a:buNone/>
            </a:pPr>
            <a:r>
              <a:rPr lang="en" sz="1250"/>
              <a:t>“Also for the value prediction, our formulation of pointer on graph is more effective. We found when the space of decisions is large, it is hard to apply structured prediction method like GGNN-Rep in this setting. Since real-world programs are noisy, the sentences used in different programs vary greatly, making it difficult for language models to predict the exact accurate value. A possible extension is to combine the language model with the graph pointer, which we will explore in future work.”</a:t>
            </a:r>
            <a:endParaRPr sz="1250"/>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61" name="Shape 461"/>
        <p:cNvGrpSpPr/>
        <p:nvPr/>
      </p:nvGrpSpPr>
      <p:grpSpPr>
        <a:xfrm>
          <a:off x="0" y="0"/>
          <a:ext cx="0" cy="0"/>
          <a:chOff x="0" y="0"/>
          <a:chExt cx="0" cy="0"/>
        </a:xfrm>
      </p:grpSpPr>
      <p:sp>
        <p:nvSpPr>
          <p:cNvPr id="462" name="Google Shape;462;g8991000165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8991000165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Next we compared to SequenceR: a translation based model that predicts a fixed sequence of tokens when given a buggy line in the source code</a:t>
            </a:r>
            <a:endParaRPr/>
          </a:p>
          <a:p>
            <a:pPr indent="0" lvl="0" marL="0" rtl="0" algn="l">
              <a:spcBef>
                <a:spcPts val="0"/>
              </a:spcBef>
              <a:spcAft>
                <a:spcPts val="0"/>
              </a:spcAft>
              <a:buNone/>
            </a:pPr>
            <a:r>
              <a:rPr lang="en"/>
              <a:t>Here we adapt Hoppity by providing the location to both models.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To make a fair comparison, we train SequenceR to predict the same information as our model. That is, predict the edit operation, value, etc. rather than predicting a string of raw text token by token.</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Our increase in accuracy </a:t>
            </a:r>
            <a:r>
              <a:rPr lang="en"/>
              <a:t>illustrates</a:t>
            </a:r>
            <a:r>
              <a:rPr lang="en"/>
              <a:t> the </a:t>
            </a:r>
            <a:r>
              <a:rPr lang="en"/>
              <a:t>benefits</a:t>
            </a:r>
            <a:r>
              <a:rPr lang="en"/>
              <a:t> of a structure aware graph representation over a </a:t>
            </a:r>
            <a:r>
              <a:rPr lang="en"/>
              <a:t>representation</a:t>
            </a:r>
            <a:r>
              <a:rPr lang="en"/>
              <a:t> using textual tokens.</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0" name="Shape 470"/>
        <p:cNvGrpSpPr/>
        <p:nvPr/>
      </p:nvGrpSpPr>
      <p:grpSpPr>
        <a:xfrm>
          <a:off x="0" y="0"/>
          <a:ext cx="0" cy="0"/>
          <a:chOff x="0" y="0"/>
          <a:chExt cx="0" cy="0"/>
        </a:xfrm>
      </p:grpSpPr>
      <p:sp>
        <p:nvSpPr>
          <p:cNvPr id="471" name="Google Shape;471;g8991000165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8991000165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also compare our work to a traditional static analysis tool that does not use deep learning.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could not do an automated large scale study on TAJS as it requires setup time on each project due to its many command line options and ability to target different run-time environments.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we picked 30 random points from our test set to manually analyze using TAJS.  Of these 30, seven were undefined property bugs, 11 were functional bugs, and 12 were refactorings.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While functional bugs and refactoring modifications are beyond TAJS, undefined property bugs are well in its scope. TAJS wasn’t able to find these bugs as it raised many other false alarms in unrelated parts of the code and suspended the analysis. So, to further aid TAJS we removed large parts of the code that did not include the bug. When we did this, TAJS was able to detect 2 of the undefined property bugs.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Of the 5 bugs that hoppity detected, the model was able to predict the correct fix on 4 of them. We found that our Deep Learning approach was superior in terms of setup effort and performance.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97" name="Shape 97"/>
        <p:cNvGrpSpPr/>
        <p:nvPr/>
      </p:nvGrpSpPr>
      <p:grpSpPr>
        <a:xfrm>
          <a:off x="0" y="0"/>
          <a:ext cx="0" cy="0"/>
          <a:chOff x="0" y="0"/>
          <a:chExt cx="0" cy="0"/>
        </a:xfrm>
      </p:grpSpPr>
      <p:sp>
        <p:nvSpPr>
          <p:cNvPr id="98" name="Google Shape;98;g7308a8bf25_1_8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7308a8bf25_1_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Tools to automatically detect bugs in programs have existed for decades. However, the problem of static analysis is undecidable and traditional analysis techniques have limitations. When attempting to enforce an undecidable analysis rule, errors will likely arise. These are often in the form of false positives which can be distracting to the user.</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Furthermore, traditional analyses often require handwritten rules that target certain error patterns in a particular codebase or specific bug types. </a:t>
            </a:r>
            <a:endParaRPr sz="1200"/>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477" name="Shape 477"/>
        <p:cNvGrpSpPr/>
        <p:nvPr/>
      </p:nvGrpSpPr>
      <p:grpSpPr>
        <a:xfrm>
          <a:off x="0" y="0"/>
          <a:ext cx="0" cy="0"/>
          <a:chOff x="0" y="0"/>
          <a:chExt cx="0" cy="0"/>
        </a:xfrm>
      </p:grpSpPr>
      <p:sp>
        <p:nvSpPr>
          <p:cNvPr id="478" name="Google Shape;478;g64224ffea8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64224ffea8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05" name="Shape 105"/>
        <p:cNvGrpSpPr/>
        <p:nvPr/>
      </p:nvGrpSpPr>
      <p:grpSpPr>
        <a:xfrm>
          <a:off x="0" y="0"/>
          <a:ext cx="0" cy="0"/>
          <a:chOff x="0" y="0"/>
          <a:chExt cx="0" cy="0"/>
        </a:xfrm>
      </p:grpSpPr>
      <p:sp>
        <p:nvSpPr>
          <p:cNvPr id="106" name="Google Shape;106;g7308a8bf2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308a8bf2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To make matters worse, the popularity of dynamic scripting languages such as javascript provide a unique challenge. </a:t>
            </a:r>
            <a:endParaRPr sz="1200"/>
          </a:p>
          <a:p>
            <a:pPr indent="0" lvl="0" marL="0" rtl="0" algn="l">
              <a:spcBef>
                <a:spcPts val="0"/>
              </a:spcBef>
              <a:spcAft>
                <a:spcPts val="0"/>
              </a:spcAft>
              <a:buNone/>
            </a:pPr>
            <a:r>
              <a:rPr lang="en" sz="1200"/>
              <a:t>Bugs in Javascript manifest in exceedingly diverse ways and cannot be captured in a single rule.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Therefore, the primary goal of our approach is generality. An effective bug finding tool for Javascript must be operative against a broad spectrum of programming errors. </a:t>
            </a:r>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12" name="Shape 112"/>
        <p:cNvGrpSpPr/>
        <p:nvPr/>
      </p:nvGrpSpPr>
      <p:grpSpPr>
        <a:xfrm>
          <a:off x="0" y="0"/>
          <a:ext cx="0" cy="0"/>
          <a:chOff x="0" y="0"/>
          <a:chExt cx="0" cy="0"/>
        </a:xfrm>
      </p:grpSpPr>
      <p:sp>
        <p:nvSpPr>
          <p:cNvPr id="113" name="Google Shape;113;g7308a8bf25_1_8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7308a8bf25_1_8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To make matters worse, the popularity of dynamic scripting languages such as javascript provide a unique challenge. </a:t>
            </a:r>
            <a:endParaRPr sz="1200"/>
          </a:p>
          <a:p>
            <a:pPr indent="0" lvl="0" marL="0" rtl="0" algn="l">
              <a:spcBef>
                <a:spcPts val="0"/>
              </a:spcBef>
              <a:spcAft>
                <a:spcPts val="0"/>
              </a:spcAft>
              <a:buNone/>
            </a:pPr>
            <a:r>
              <a:rPr lang="en" sz="1200"/>
              <a:t>Bugs in Javascript manifest in exceedingly diverse ways and cannot be captured in a single rule. </a:t>
            </a:r>
            <a:endParaRPr sz="1200"/>
          </a:p>
          <a:p>
            <a:pPr indent="0" lvl="0" marL="0" rtl="0" algn="l">
              <a:spcBef>
                <a:spcPts val="0"/>
              </a:spcBef>
              <a:spcAft>
                <a:spcPts val="0"/>
              </a:spcAft>
              <a:buNone/>
            </a:pPr>
            <a:r>
              <a:t/>
            </a:r>
            <a:endParaRPr sz="1200"/>
          </a:p>
          <a:p>
            <a:pPr indent="0" lvl="0" marL="0" rtl="0" algn="l">
              <a:spcBef>
                <a:spcPts val="0"/>
              </a:spcBef>
              <a:spcAft>
                <a:spcPts val="0"/>
              </a:spcAft>
              <a:buNone/>
            </a:pPr>
            <a:r>
              <a:rPr lang="en" sz="1200"/>
              <a:t>Therefore, the primary goal of our approach is generality. An effective bug finding tool for Javascript must be operative against a broad spectrum of programming errors. </a:t>
            </a:r>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22" name="Shape 122"/>
        <p:cNvGrpSpPr/>
        <p:nvPr/>
      </p:nvGrpSpPr>
      <p:grpSpPr>
        <a:xfrm>
          <a:off x="0" y="0"/>
          <a:ext cx="0" cy="0"/>
          <a:chOff x="0" y="0"/>
          <a:chExt cx="0" cy="0"/>
        </a:xfrm>
      </p:grpSpPr>
      <p:sp>
        <p:nvSpPr>
          <p:cNvPr id="123" name="Google Shape;123;g6415e82074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6415e82074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PROPOSE an approach that leverages commit data on Github to locate and repair bugs.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You might be asking the question, why deep learning?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Consider this </a:t>
            </a:r>
            <a:r>
              <a:rPr lang="en"/>
              <a:t>example</a:t>
            </a:r>
            <a:r>
              <a:rPr lang="en"/>
              <a:t>. </a:t>
            </a:r>
            <a:r>
              <a:rPr lang="en"/>
              <a:t>The goal is to split a string using regular expressions. However, the program incorrectly splits the input ' and ' into ['', ' and ', ''] instead of ['' , ''], which is what the developer intended. Since the error is simply a mismatch between the developer’s implicit specification and implementation, static analyzers are incapable of catching it. </a:t>
            </a:r>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34" name="Shape 134"/>
        <p:cNvGrpSpPr/>
        <p:nvPr/>
      </p:nvGrpSpPr>
      <p:grpSpPr>
        <a:xfrm>
          <a:off x="0" y="0"/>
          <a:ext cx="0" cy="0"/>
          <a:chOff x="0" y="0"/>
          <a:chExt cx="0" cy="0"/>
        </a:xfrm>
      </p:grpSpPr>
      <p:sp>
        <p:nvSpPr>
          <p:cNvPr id="135" name="Google Shape;135;g8991000165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8991000165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take a look at a segment of buggy code that traditional static analyzers have a fighting chance of catching.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Here, the developer </a:t>
            </a:r>
            <a:r>
              <a:rPr lang="en"/>
              <a:t>mistakenly capitalizes the first letter of innerHTML. innerHTML (lowercase i) is innerHTML is a property of class Element in the DOM.</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dynamically adding properties to an object is valid in Javscript and will NOT result in a runtimme error. So, here, we are adding a property InnerHtml and setting the value. This has no effect on the value of (lowercase) innerHTML.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Popular analysis tools for Javascript choose to ignore analyzing external libraries for scalability, including the DOM, and fail to catch the error.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a:t>
            </a:r>
            <a:r>
              <a:rPr lang="en"/>
              <a:t> bugs that static analyzers missed in both cases are in hindsight quite obvious to human programmers. The criteria humans use is very simple: any code snippet that seems to deviate from common code patterns is likely to be buggy. This is precisely the observation that our approach seeks to mimic. In particular, if a model observes a property or an unusual way of splitting strings that never appeared in the training data, it is likely to recognize those abnormal code fragments as potential bugs. So, to answer our question why deep learning?, Learning provides a highly flexible and bug type independent approach to analysis.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general, our approach differs from </a:t>
            </a:r>
            <a:r>
              <a:rPr lang="en" sz="1200"/>
              <a:t>recent works in Deep Learning for program reasoning as the approaches are not general in that they target specific bug patterns. Furthermore, most of these approaches cannot handle fixes that require adding or removing statements from a program. </a:t>
            </a:r>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40" name="Shape 140"/>
        <p:cNvGrpSpPr/>
        <p:nvPr/>
      </p:nvGrpSpPr>
      <p:grpSpPr>
        <a:xfrm>
          <a:off x="0" y="0"/>
          <a:ext cx="0" cy="0"/>
          <a:chOff x="0" y="0"/>
          <a:chExt cx="0" cy="0"/>
        </a:xfrm>
      </p:grpSpPr>
      <p:sp>
        <p:nvSpPr>
          <p:cNvPr id="141" name="Google Shape;141;g64224ffea8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64224ffea8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technique presents three major challenges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AutoNum type="arabicParenR"/>
            </a:pPr>
            <a:r>
              <a:rPr lang="en"/>
              <a:t>How do we represent source code?</a:t>
            </a:r>
            <a:endParaRPr/>
          </a:p>
          <a:p>
            <a:pPr indent="-298450" lvl="0" marL="457200" rtl="0" algn="l">
              <a:spcBef>
                <a:spcPts val="0"/>
              </a:spcBef>
              <a:spcAft>
                <a:spcPts val="0"/>
              </a:spcAft>
              <a:buSzPts val="1100"/>
              <a:buAutoNum type="arabicParenR"/>
            </a:pPr>
            <a:r>
              <a:rPr lang="en"/>
              <a:t>How do we represent fixes?</a:t>
            </a:r>
            <a:endParaRPr/>
          </a:p>
          <a:p>
            <a:pPr indent="-298450" lvl="0" marL="457200" rtl="0" algn="l">
              <a:spcBef>
                <a:spcPts val="0"/>
              </a:spcBef>
              <a:spcAft>
                <a:spcPts val="0"/>
              </a:spcAft>
              <a:buSzPts val="1100"/>
              <a:buAutoNum type="arabicParenR"/>
            </a:pPr>
            <a:r>
              <a:rPr lang="en"/>
              <a:t>How do we learn from these edits to detect and repair faults in unseen code?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showMasterPhAnim="0" showMasterSp="0">
  <p:cSld>
    <p:spTree>
      <p:nvGrpSpPr>
        <p:cNvPr id="150" name="Shape 150"/>
        <p:cNvGrpSpPr/>
        <p:nvPr/>
      </p:nvGrpSpPr>
      <p:grpSpPr>
        <a:xfrm>
          <a:off x="0" y="0"/>
          <a:ext cx="0" cy="0"/>
          <a:chOff x="0" y="0"/>
          <a:chExt cx="0" cy="0"/>
        </a:xfrm>
      </p:grpSpPr>
      <p:sp>
        <p:nvSpPr>
          <p:cNvPr id="151" name="Google Shape;151;g72b8a48d74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72b8a48d74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ASTs provide a nice structure for reasoning about programs via Graph Neural Networks.  </a:t>
            </a:r>
            <a:r>
              <a:rPr lang="en" sz="1000"/>
              <a:t>In order to aid  in learning program meaning, we augment the AST with additional edges for adjacent tokens and Value links to local values. </a:t>
            </a:r>
            <a:endParaRPr sz="1000"/>
          </a:p>
          <a:p>
            <a:pPr indent="0" lvl="0" marL="0" rtl="0" algn="l">
              <a:spcBef>
                <a:spcPts val="0"/>
              </a:spcBef>
              <a:spcAft>
                <a:spcPts val="0"/>
              </a:spcAft>
              <a:buNone/>
            </a:pPr>
            <a:r>
              <a:t/>
            </a:r>
            <a:endParaRPr/>
          </a:p>
          <a:p>
            <a:pPr indent="0" lvl="0" marL="0" rtl="0" algn="l">
              <a:spcBef>
                <a:spcPts val="0"/>
              </a:spcBef>
              <a:spcAft>
                <a:spcPts val="0"/>
              </a:spcAft>
              <a:buNone/>
            </a:pPr>
            <a:r>
              <a:rPr lang="en"/>
              <a:t>Now that our program is in a graph structure, the remaining challenge is to map the graph </a:t>
            </a:r>
            <a:r>
              <a:rPr lang="en">
                <a:solidFill>
                  <a:schemeClr val="accent1"/>
                </a:solidFill>
                <a:latin typeface="Lato"/>
                <a:ea typeface="Lato"/>
                <a:cs typeface="Lato"/>
                <a:sym typeface="Lato"/>
              </a:rPr>
              <a:t> to a fixed  dimension vector space. </a:t>
            </a:r>
            <a:endParaRPr>
              <a:solidFill>
                <a:schemeClr val="accent1"/>
              </a:solidFill>
              <a:latin typeface="Lato"/>
              <a:ea typeface="Lato"/>
              <a:cs typeface="Lato"/>
              <a:sym typeface="Lato"/>
            </a:endParaRPr>
          </a:p>
          <a:p>
            <a:pPr indent="0" lvl="0" marL="0" rtl="0" algn="l">
              <a:spcBef>
                <a:spcPts val="0"/>
              </a:spcBef>
              <a:spcAft>
                <a:spcPts val="0"/>
              </a:spcAft>
              <a:buNone/>
            </a:pPr>
            <a:r>
              <a:rPr lang="en">
                <a:solidFill>
                  <a:schemeClr val="accent1"/>
                </a:solidFill>
                <a:latin typeface="Lato"/>
                <a:ea typeface="Lato"/>
                <a:cs typeface="Lato"/>
                <a:sym typeface="Lato"/>
              </a:rPr>
              <a:t>To do so, we need to obtain a d-dimensional representation of the graph as well as representations of the individual nodes. </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rPr lang="en">
                <a:solidFill>
                  <a:schemeClr val="accent1"/>
                </a:solidFill>
                <a:latin typeface="Lato"/>
                <a:ea typeface="Lato"/>
                <a:cs typeface="Lato"/>
                <a:sym typeface="Lato"/>
              </a:rPr>
              <a:t>We do this using a standard message passing technique using L levels. </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rPr lang="en">
                <a:solidFill>
                  <a:schemeClr val="accent1"/>
                </a:solidFill>
                <a:latin typeface="Lato"/>
                <a:ea typeface="Lato"/>
                <a:cs typeface="Lato"/>
                <a:sym typeface="Lato"/>
              </a:rPr>
              <a:t>More concretely, we use the following equations. </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rPr lang="en">
                <a:solidFill>
                  <a:schemeClr val="accent1"/>
                </a:solidFill>
                <a:latin typeface="Lato"/>
                <a:ea typeface="Lato"/>
                <a:cs typeface="Lato"/>
                <a:sym typeface="Lato"/>
              </a:rPr>
              <a:t>***** animation *****</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rPr lang="en">
                <a:solidFill>
                  <a:schemeClr val="accent1"/>
                </a:solidFill>
                <a:latin typeface="Lato"/>
                <a:ea typeface="Lato"/>
                <a:cs typeface="Lato"/>
                <a:sym typeface="Lato"/>
              </a:rPr>
              <a:t>Each nodes representation is denoted by hv. It is calculated by a summation of the neighboring nodes’ representations  (denoted by Nv) * a weights matrix. </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rPr lang="en">
                <a:solidFill>
                  <a:schemeClr val="accent1"/>
                </a:solidFill>
                <a:latin typeface="Lato"/>
                <a:ea typeface="Lato"/>
                <a:cs typeface="Lato"/>
                <a:sym typeface="Lato"/>
              </a:rPr>
              <a:t>A node’s initial state is represented as a one hot vector with a 1 representing the node’s type. </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rPr lang="en">
                <a:solidFill>
                  <a:schemeClr val="accent1"/>
                </a:solidFill>
                <a:latin typeface="Lato"/>
                <a:ea typeface="Lato"/>
                <a:cs typeface="Lato"/>
                <a:sym typeface="Lato"/>
              </a:rPr>
              <a:t>We do this for each edge type (k) for L levels. </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spcBef>
                <a:spcPts val="0"/>
              </a:spcBef>
              <a:spcAft>
                <a:spcPts val="0"/>
              </a:spcAft>
              <a:buNone/>
            </a:pPr>
            <a:r>
              <a:rPr lang="en">
                <a:solidFill>
                  <a:schemeClr val="accent1"/>
                </a:solidFill>
                <a:latin typeface="Lato"/>
                <a:ea typeface="Lato"/>
                <a:cs typeface="Lato"/>
                <a:sym typeface="Lato"/>
              </a:rPr>
              <a:t>Now that we have a fixed dimension vector for each node, we are ready to create a representation for the entire graph. Similarly, we aggregate each node’s representation through max pooling.</a:t>
            </a:r>
            <a:endParaRPr>
              <a:solidFill>
                <a:schemeClr val="accent1"/>
              </a:solidFill>
              <a:latin typeface="Lato"/>
              <a:ea typeface="Lato"/>
              <a:cs typeface="Lato"/>
              <a:sym typeface="Lato"/>
            </a:endParaRPr>
          </a:p>
          <a:p>
            <a:pPr indent="0" lvl="0" marL="0" rtl="0" algn="l">
              <a:spcBef>
                <a:spcPts val="0"/>
              </a:spcBef>
              <a:spcAft>
                <a:spcPts val="0"/>
              </a:spcAft>
              <a:buNone/>
            </a:pPr>
            <a:r>
              <a:t/>
            </a:r>
            <a:endParaRPr>
              <a:solidFill>
                <a:schemeClr val="accent1"/>
              </a:solidFill>
              <a:latin typeface="Lato"/>
              <a:ea typeface="Lato"/>
              <a:cs typeface="Lato"/>
              <a:sym typeface="Lato"/>
            </a:endParaRPr>
          </a:p>
          <a:p>
            <a:pPr indent="0" lvl="0" marL="0" rtl="0" algn="l">
              <a:lnSpc>
                <a:spcPct val="115000"/>
              </a:lnSpc>
              <a:spcBef>
                <a:spcPts val="0"/>
              </a:spcBef>
              <a:spcAft>
                <a:spcPts val="1600"/>
              </a:spcAft>
              <a:buNone/>
            </a:pPr>
            <a:r>
              <a:rPr lang="en">
                <a:solidFill>
                  <a:schemeClr val="accent1"/>
                </a:solidFill>
                <a:latin typeface="Lato"/>
                <a:ea typeface="Lato"/>
                <a:cs typeface="Lato"/>
                <a:sym typeface="Lato"/>
              </a:rPr>
              <a:t>Note that we don’t include variable names or function names in the representation. Instead, we focus on the structure of the source code. This allows our model to be identifier agnostic.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4200"/>
              <a:buNone/>
              <a:defRPr sz="4200">
                <a:solidFill>
                  <a:schemeClr val="dk2"/>
                </a:solidFill>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1600"/>
              </a:spcBef>
              <a:spcAft>
                <a:spcPts val="0"/>
              </a:spcAft>
              <a:buClr>
                <a:schemeClr val="lt1"/>
              </a:buClr>
              <a:buSzPts val="1100"/>
              <a:buChar char="○"/>
              <a:defRPr>
                <a:solidFill>
                  <a:schemeClr val="lt1"/>
                </a:solidFill>
              </a:defRPr>
            </a:lvl2pPr>
            <a:lvl3pPr indent="-298450" lvl="2" marL="1371600">
              <a:spcBef>
                <a:spcPts val="1600"/>
              </a:spcBef>
              <a:spcAft>
                <a:spcPts val="0"/>
              </a:spcAft>
              <a:buClr>
                <a:schemeClr val="lt1"/>
              </a:buClr>
              <a:buSzPts val="1100"/>
              <a:buChar char="■"/>
              <a:defRPr>
                <a:solidFill>
                  <a:schemeClr val="lt1"/>
                </a:solidFill>
              </a:defRPr>
            </a:lvl3pPr>
            <a:lvl4pPr indent="-298450" lvl="3" marL="1828800">
              <a:spcBef>
                <a:spcPts val="1600"/>
              </a:spcBef>
              <a:spcAft>
                <a:spcPts val="0"/>
              </a:spcAft>
              <a:buClr>
                <a:schemeClr val="lt1"/>
              </a:buClr>
              <a:buSzPts val="1100"/>
              <a:buChar char="●"/>
              <a:defRPr>
                <a:solidFill>
                  <a:schemeClr val="lt1"/>
                </a:solidFill>
              </a:defRPr>
            </a:lvl4pPr>
            <a:lvl5pPr indent="-298450" lvl="4" marL="2286000">
              <a:spcBef>
                <a:spcPts val="1600"/>
              </a:spcBef>
              <a:spcAft>
                <a:spcPts val="0"/>
              </a:spcAft>
              <a:buClr>
                <a:schemeClr val="lt1"/>
              </a:buClr>
              <a:buSzPts val="1100"/>
              <a:buChar char="○"/>
              <a:defRPr>
                <a:solidFill>
                  <a:schemeClr val="lt1"/>
                </a:solidFill>
              </a:defRPr>
            </a:lvl5pPr>
            <a:lvl6pPr indent="-298450" lvl="5" marL="2743200">
              <a:spcBef>
                <a:spcPts val="1600"/>
              </a:spcBef>
              <a:spcAft>
                <a:spcPts val="0"/>
              </a:spcAft>
              <a:buClr>
                <a:schemeClr val="lt1"/>
              </a:buClr>
              <a:buSzPts val="1100"/>
              <a:buChar char="■"/>
              <a:defRPr>
                <a:solidFill>
                  <a:schemeClr val="lt1"/>
                </a:solidFill>
              </a:defRPr>
            </a:lvl6pPr>
            <a:lvl7pPr indent="-298450" lvl="6" marL="3200400">
              <a:spcBef>
                <a:spcPts val="1600"/>
              </a:spcBef>
              <a:spcAft>
                <a:spcPts val="0"/>
              </a:spcAft>
              <a:buClr>
                <a:schemeClr val="lt1"/>
              </a:buClr>
              <a:buSzPts val="1100"/>
              <a:buChar char="●"/>
              <a:defRPr>
                <a:solidFill>
                  <a:schemeClr val="lt1"/>
                </a:solidFill>
              </a:defRPr>
            </a:lvl7pPr>
            <a:lvl8pPr indent="-298450" lvl="7" marL="3657600">
              <a:spcBef>
                <a:spcPts val="1600"/>
              </a:spcBef>
              <a:spcAft>
                <a:spcPts val="0"/>
              </a:spcAft>
              <a:buClr>
                <a:schemeClr val="lt1"/>
              </a:buClr>
              <a:buSzPts val="1100"/>
              <a:buChar char="○"/>
              <a:defRPr>
                <a:solidFill>
                  <a:schemeClr val="lt1"/>
                </a:solidFill>
              </a:defRPr>
            </a:lvl8pPr>
            <a:lvl9pPr indent="-298450" lvl="8" marL="4114800">
              <a:spcBef>
                <a:spcPts val="1600"/>
              </a:spcBef>
              <a:spcAft>
                <a:spcPts val="160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SzPts val="2800"/>
              <a:buFont typeface="Raleway"/>
              <a:buNone/>
              <a:defRPr b="1" sz="2800">
                <a:latin typeface="Raleway"/>
                <a:ea typeface="Raleway"/>
                <a:cs typeface="Raleway"/>
                <a:sym typeface="Raleway"/>
              </a:defRPr>
            </a:lvl1pPr>
            <a:lvl2pPr lvl="1">
              <a:spcBef>
                <a:spcPts val="0"/>
              </a:spcBef>
              <a:spcAft>
                <a:spcPts val="0"/>
              </a:spcAft>
              <a:buSzPts val="2800"/>
              <a:buFont typeface="Raleway"/>
              <a:buNone/>
              <a:defRPr b="1" sz="2800">
                <a:latin typeface="Raleway"/>
                <a:ea typeface="Raleway"/>
                <a:cs typeface="Raleway"/>
                <a:sym typeface="Raleway"/>
              </a:defRPr>
            </a:lvl2pPr>
            <a:lvl3pPr lvl="2">
              <a:spcBef>
                <a:spcPts val="0"/>
              </a:spcBef>
              <a:spcAft>
                <a:spcPts val="0"/>
              </a:spcAft>
              <a:buSzPts val="2800"/>
              <a:buFont typeface="Raleway"/>
              <a:buNone/>
              <a:defRPr b="1" sz="2800">
                <a:latin typeface="Raleway"/>
                <a:ea typeface="Raleway"/>
                <a:cs typeface="Raleway"/>
                <a:sym typeface="Raleway"/>
              </a:defRPr>
            </a:lvl3pPr>
            <a:lvl4pPr lvl="3">
              <a:spcBef>
                <a:spcPts val="0"/>
              </a:spcBef>
              <a:spcAft>
                <a:spcPts val="0"/>
              </a:spcAft>
              <a:buSzPts val="2800"/>
              <a:buFont typeface="Raleway"/>
              <a:buNone/>
              <a:defRPr b="1" sz="2800">
                <a:latin typeface="Raleway"/>
                <a:ea typeface="Raleway"/>
                <a:cs typeface="Raleway"/>
                <a:sym typeface="Raleway"/>
              </a:defRPr>
            </a:lvl4pPr>
            <a:lvl5pPr lvl="4">
              <a:spcBef>
                <a:spcPts val="0"/>
              </a:spcBef>
              <a:spcAft>
                <a:spcPts val="0"/>
              </a:spcAft>
              <a:buSzPts val="2800"/>
              <a:buFont typeface="Raleway"/>
              <a:buNone/>
              <a:defRPr b="1" sz="2800">
                <a:latin typeface="Raleway"/>
                <a:ea typeface="Raleway"/>
                <a:cs typeface="Raleway"/>
                <a:sym typeface="Raleway"/>
              </a:defRPr>
            </a:lvl5pPr>
            <a:lvl6pPr lvl="5">
              <a:spcBef>
                <a:spcPts val="0"/>
              </a:spcBef>
              <a:spcAft>
                <a:spcPts val="0"/>
              </a:spcAft>
              <a:buSzPts val="2800"/>
              <a:buFont typeface="Raleway"/>
              <a:buNone/>
              <a:defRPr b="1" sz="2800">
                <a:latin typeface="Raleway"/>
                <a:ea typeface="Raleway"/>
                <a:cs typeface="Raleway"/>
                <a:sym typeface="Raleway"/>
              </a:defRPr>
            </a:lvl6pPr>
            <a:lvl7pPr lvl="6">
              <a:spcBef>
                <a:spcPts val="0"/>
              </a:spcBef>
              <a:spcAft>
                <a:spcPts val="0"/>
              </a:spcAft>
              <a:buSzPts val="2800"/>
              <a:buFont typeface="Raleway"/>
              <a:buNone/>
              <a:defRPr b="1" sz="2800">
                <a:latin typeface="Raleway"/>
                <a:ea typeface="Raleway"/>
                <a:cs typeface="Raleway"/>
                <a:sym typeface="Raleway"/>
              </a:defRPr>
            </a:lvl7pPr>
            <a:lvl8pPr lvl="7">
              <a:spcBef>
                <a:spcPts val="0"/>
              </a:spcBef>
              <a:spcAft>
                <a:spcPts val="0"/>
              </a:spcAft>
              <a:buSzPts val="2800"/>
              <a:buFont typeface="Raleway"/>
              <a:buNone/>
              <a:defRPr b="1" sz="2800">
                <a:latin typeface="Raleway"/>
                <a:ea typeface="Raleway"/>
                <a:cs typeface="Raleway"/>
                <a:sym typeface="Raleway"/>
              </a:defRPr>
            </a:lvl8pPr>
            <a:lvl9pPr lvl="8">
              <a:spcBef>
                <a:spcPts val="0"/>
              </a:spcBef>
              <a:spcAft>
                <a:spcPts val="0"/>
              </a:spcAft>
              <a:buSzPts val="2800"/>
              <a:buFont typeface="Raleway"/>
              <a:buNone/>
              <a:defRPr b="1" sz="2800">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8.png"/><Relationship Id="rId4" Type="http://schemas.openxmlformats.org/officeDocument/2006/relationships/image" Target="../media/image2.png"/><Relationship Id="rId10" Type="http://schemas.openxmlformats.org/officeDocument/2006/relationships/image" Target="../media/image16.png"/><Relationship Id="rId9" Type="http://schemas.openxmlformats.org/officeDocument/2006/relationships/image" Target="../media/image13.png"/><Relationship Id="rId5" Type="http://schemas.openxmlformats.org/officeDocument/2006/relationships/image" Target="../media/image4.png"/><Relationship Id="rId6" Type="http://schemas.openxmlformats.org/officeDocument/2006/relationships/image" Target="../media/image3.png"/><Relationship Id="rId7" Type="http://schemas.openxmlformats.org/officeDocument/2006/relationships/image" Target="../media/image18.png"/><Relationship Id="rId8"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14.png"/><Relationship Id="rId4" Type="http://schemas.openxmlformats.org/officeDocument/2006/relationships/image" Target="../media/image19.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2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2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2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2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9.png"/><Relationship Id="rId5"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85" name="Shape 85"/>
        <p:cNvGrpSpPr/>
        <p:nvPr/>
      </p:nvGrpSpPr>
      <p:grpSpPr>
        <a:xfrm>
          <a:off x="0" y="0"/>
          <a:ext cx="0" cy="0"/>
          <a:chOff x="0" y="0"/>
          <a:chExt cx="0" cy="0"/>
        </a:xfrm>
      </p:grpSpPr>
      <p:sp>
        <p:nvSpPr>
          <p:cNvPr id="86" name="Google Shape;86;p13"/>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b="1" lang="en" sz="1700">
                <a:solidFill>
                  <a:srgbClr val="2C3A4A"/>
                </a:solidFill>
                <a:highlight>
                  <a:srgbClr val="FFFDFA"/>
                </a:highlight>
              </a:rPr>
              <a:t>HOPPITY: LEARNING GRAPH TRANSFORMATIONS TO DETECT AND FIX BUGS IN PROGRAMS</a:t>
            </a:r>
            <a:endParaRPr/>
          </a:p>
        </p:txBody>
      </p:sp>
      <p:sp>
        <p:nvSpPr>
          <p:cNvPr id="87" name="Google Shape;87;p13"/>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Elizabeth Dinella*</a:t>
            </a:r>
            <a:r>
              <a:rPr lang="en"/>
              <a:t>, Hanjun Dai*, Ziyang Li, Mayur Naik, Le Song, and Ke Wang</a:t>
            </a:r>
            <a:endParaRPr/>
          </a:p>
          <a:p>
            <a:pPr indent="0" lvl="0" marL="0" rtl="0" algn="l">
              <a:spcBef>
                <a:spcPts val="0"/>
              </a:spcBef>
              <a:spcAft>
                <a:spcPts val="0"/>
              </a:spcAft>
              <a:buNone/>
            </a:pPr>
            <a:r>
              <a:t/>
            </a:r>
            <a:endParaRPr/>
          </a:p>
        </p:txBody>
      </p:sp>
      <p:sp>
        <p:nvSpPr>
          <p:cNvPr id="88" name="Google Shape;88;p13"/>
          <p:cNvSpPr txBox="1"/>
          <p:nvPr/>
        </p:nvSpPr>
        <p:spPr>
          <a:xfrm>
            <a:off x="7247675" y="4664200"/>
            <a:ext cx="1812000" cy="22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434343"/>
                </a:solidFill>
                <a:latin typeface="Lato"/>
                <a:ea typeface="Lato"/>
                <a:cs typeface="Lato"/>
                <a:sym typeface="Lato"/>
              </a:rPr>
              <a:t>*equal contribution</a:t>
            </a:r>
            <a:endParaRPr>
              <a:solidFill>
                <a:srgbClr val="434343"/>
              </a:solidFill>
              <a:latin typeface="Lato"/>
              <a:ea typeface="Lato"/>
              <a:cs typeface="Lato"/>
              <a:sym typeface="Lato"/>
            </a:endParaRPr>
          </a:p>
        </p:txBody>
      </p:sp>
      <p:sp>
        <p:nvSpPr>
          <p:cNvPr id="89" name="Google Shape;89;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17" name="Shape 217"/>
        <p:cNvGrpSpPr/>
        <p:nvPr/>
      </p:nvGrpSpPr>
      <p:grpSpPr>
        <a:xfrm>
          <a:off x="0" y="0"/>
          <a:ext cx="0" cy="0"/>
          <a:chOff x="0" y="0"/>
          <a:chExt cx="0" cy="0"/>
        </a:xfrm>
      </p:grpSpPr>
      <p:sp>
        <p:nvSpPr>
          <p:cNvPr id="218" name="Google Shape;218;p22"/>
          <p:cNvSpPr txBox="1"/>
          <p:nvPr>
            <p:ph type="title"/>
          </p:nvPr>
        </p:nvSpPr>
        <p:spPr>
          <a:xfrm>
            <a:off x="690050" y="1183475"/>
            <a:ext cx="7021200" cy="2985000"/>
          </a:xfrm>
          <a:prstGeom prst="rect">
            <a:avLst/>
          </a:prstGeom>
        </p:spPr>
        <p:txBody>
          <a:bodyPr anchorCtr="0" anchor="ctr" bIns="91425" lIns="91425" spcFirstLastPara="1" rIns="91425" wrap="square" tIns="91425">
            <a:noAutofit/>
          </a:bodyPr>
          <a:lstStyle/>
          <a:p>
            <a:pPr indent="-457200" lvl="0" marL="457200" rtl="0" algn="l">
              <a:spcBef>
                <a:spcPts val="0"/>
              </a:spcBef>
              <a:spcAft>
                <a:spcPts val="0"/>
              </a:spcAft>
              <a:buSzPts val="3600"/>
              <a:buAutoNum type="arabicPeriod"/>
            </a:pPr>
            <a:r>
              <a:rPr lang="en"/>
              <a:t>Represent source code</a:t>
            </a:r>
            <a:endParaRPr/>
          </a:p>
          <a:p>
            <a:pPr indent="0" lvl="0" marL="457200" rtl="0" algn="l">
              <a:spcBef>
                <a:spcPts val="0"/>
              </a:spcBef>
              <a:spcAft>
                <a:spcPts val="0"/>
              </a:spcAft>
              <a:buNone/>
            </a:pPr>
            <a:r>
              <a:t/>
            </a:r>
            <a:endParaRPr/>
          </a:p>
          <a:p>
            <a:pPr indent="-457200" lvl="0" marL="457200" rtl="0" algn="l">
              <a:spcBef>
                <a:spcPts val="0"/>
              </a:spcBef>
              <a:spcAft>
                <a:spcPts val="0"/>
              </a:spcAft>
              <a:buSzPts val="3600"/>
              <a:buAutoNum type="arabicPeriod"/>
            </a:pPr>
            <a:r>
              <a:rPr lang="en"/>
              <a:t>Represent fixes</a:t>
            </a:r>
            <a:endParaRPr/>
          </a:p>
          <a:p>
            <a:pPr indent="0" lvl="0" marL="457200" rtl="0" algn="l">
              <a:spcBef>
                <a:spcPts val="0"/>
              </a:spcBef>
              <a:spcAft>
                <a:spcPts val="0"/>
              </a:spcAft>
              <a:buNone/>
            </a:pPr>
            <a:r>
              <a:t/>
            </a:r>
            <a:endParaRPr/>
          </a:p>
          <a:p>
            <a:pPr indent="-457200" lvl="0" marL="457200" rtl="0" algn="l">
              <a:spcBef>
                <a:spcPts val="0"/>
              </a:spcBef>
              <a:spcAft>
                <a:spcPts val="0"/>
              </a:spcAft>
              <a:buSzPts val="3600"/>
              <a:buAutoNum type="arabicPeriod"/>
            </a:pPr>
            <a:r>
              <a:rPr lang="en"/>
              <a:t>Learning</a:t>
            </a:r>
            <a:endParaRPr/>
          </a:p>
        </p:txBody>
      </p:sp>
      <p:sp>
        <p:nvSpPr>
          <p:cNvPr id="219" name="Google Shape;219;p22"/>
          <p:cNvSpPr/>
          <p:nvPr/>
        </p:nvSpPr>
        <p:spPr>
          <a:xfrm>
            <a:off x="7195250" y="1379450"/>
            <a:ext cx="621300" cy="419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22"/>
          <p:cNvSpPr/>
          <p:nvPr/>
        </p:nvSpPr>
        <p:spPr>
          <a:xfrm>
            <a:off x="7195250" y="2466425"/>
            <a:ext cx="621300" cy="419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22"/>
          <p:cNvSpPr txBox="1"/>
          <p:nvPr/>
        </p:nvSpPr>
        <p:spPr>
          <a:xfrm>
            <a:off x="650600" y="319175"/>
            <a:ext cx="7100100" cy="8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Raleway"/>
                <a:ea typeface="Raleway"/>
                <a:cs typeface="Raleway"/>
                <a:sym typeface="Raleway"/>
              </a:rPr>
              <a:t>CHALLENGES</a:t>
            </a:r>
            <a:endParaRPr b="1" sz="3600">
              <a:solidFill>
                <a:srgbClr val="FFFFFF"/>
              </a:solidFill>
              <a:latin typeface="Raleway"/>
              <a:ea typeface="Raleway"/>
              <a:cs typeface="Raleway"/>
              <a:sym typeface="Raleway"/>
            </a:endParaRPr>
          </a:p>
        </p:txBody>
      </p:sp>
      <p:sp>
        <p:nvSpPr>
          <p:cNvPr id="222" name="Google Shape;222;p22"/>
          <p:cNvSpPr/>
          <p:nvPr/>
        </p:nvSpPr>
        <p:spPr>
          <a:xfrm>
            <a:off x="7195250" y="3553400"/>
            <a:ext cx="621300" cy="419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2"/>
          <p:cNvSpPr/>
          <p:nvPr/>
        </p:nvSpPr>
        <p:spPr>
          <a:xfrm>
            <a:off x="7195250" y="1321700"/>
            <a:ext cx="621300" cy="5346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4" name="Google Shape;224;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28" name="Shape 228"/>
        <p:cNvGrpSpPr/>
        <p:nvPr/>
      </p:nvGrpSpPr>
      <p:grpSpPr>
        <a:xfrm>
          <a:off x="0" y="0"/>
          <a:ext cx="0" cy="0"/>
          <a:chOff x="0" y="0"/>
          <a:chExt cx="0" cy="0"/>
        </a:xfrm>
      </p:grpSpPr>
      <p:sp>
        <p:nvSpPr>
          <p:cNvPr id="229" name="Google Shape;229;p23"/>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Key Idea: Represent fixes as a sequence of graph edits</a:t>
            </a:r>
            <a:endParaRPr/>
          </a:p>
        </p:txBody>
      </p:sp>
      <p:sp>
        <p:nvSpPr>
          <p:cNvPr id="230" name="Google Shape;230;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34" name="Shape 234"/>
        <p:cNvGrpSpPr/>
        <p:nvPr/>
      </p:nvGrpSpPr>
      <p:grpSpPr>
        <a:xfrm>
          <a:off x="0" y="0"/>
          <a:ext cx="0" cy="0"/>
          <a:chOff x="0" y="0"/>
          <a:chExt cx="0" cy="0"/>
        </a:xfrm>
      </p:grpSpPr>
      <p:sp>
        <p:nvSpPr>
          <p:cNvPr id="235" name="Google Shape;235;p24"/>
          <p:cNvSpPr/>
          <p:nvPr/>
        </p:nvSpPr>
        <p:spPr>
          <a:xfrm>
            <a:off x="286200" y="994825"/>
            <a:ext cx="8571600" cy="33474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4"/>
          <p:cNvSpPr txBox="1"/>
          <p:nvPr/>
        </p:nvSpPr>
        <p:spPr>
          <a:xfrm>
            <a:off x="532700" y="1362225"/>
            <a:ext cx="6306000" cy="2419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000">
                <a:solidFill>
                  <a:srgbClr val="674EA7"/>
                </a:solidFill>
                <a:latin typeface="Inria Sans"/>
                <a:ea typeface="Inria Sans"/>
                <a:cs typeface="Inria Sans"/>
                <a:sym typeface="Inria Sans"/>
              </a:rPr>
              <a:t>function</a:t>
            </a:r>
            <a:r>
              <a:rPr lang="en" sz="3000">
                <a:latin typeface="Inria Sans"/>
                <a:ea typeface="Inria Sans"/>
                <a:cs typeface="Inria Sans"/>
                <a:sym typeface="Inria Sans"/>
              </a:rPr>
              <a:t> </a:t>
            </a:r>
            <a:r>
              <a:rPr lang="en" sz="3000">
                <a:solidFill>
                  <a:srgbClr val="A61C00"/>
                </a:solidFill>
                <a:latin typeface="Inria Sans"/>
                <a:ea typeface="Inria Sans"/>
                <a:cs typeface="Inria Sans"/>
                <a:sym typeface="Inria Sans"/>
              </a:rPr>
              <a:t>add</a:t>
            </a:r>
            <a:r>
              <a:rPr lang="en" sz="3000">
                <a:latin typeface="Inria Sans"/>
                <a:ea typeface="Inria Sans"/>
                <a:cs typeface="Inria Sans"/>
                <a:sym typeface="Inria Sans"/>
              </a:rPr>
              <a:t>(</a:t>
            </a:r>
            <a:r>
              <a:rPr lang="en" sz="3000">
                <a:solidFill>
                  <a:srgbClr val="674EA7"/>
                </a:solidFill>
                <a:latin typeface="Inria Sans"/>
                <a:ea typeface="Inria Sans"/>
                <a:cs typeface="Inria Sans"/>
                <a:sym typeface="Inria Sans"/>
              </a:rPr>
              <a:t>a</a:t>
            </a:r>
            <a:r>
              <a:rPr lang="en" sz="3000">
                <a:latin typeface="Inria Sans"/>
                <a:ea typeface="Inria Sans"/>
                <a:cs typeface="Inria Sans"/>
                <a:sym typeface="Inria Sans"/>
              </a:rPr>
              <a:t>) {  </a:t>
            </a:r>
            <a:r>
              <a:rPr lang="en" sz="3000">
                <a:solidFill>
                  <a:srgbClr val="674EA7"/>
                </a:solidFill>
                <a:latin typeface="Inria Sans"/>
                <a:ea typeface="Inria Sans"/>
                <a:cs typeface="Inria Sans"/>
                <a:sym typeface="Inria Sans"/>
              </a:rPr>
              <a:t>a</a:t>
            </a:r>
            <a:r>
              <a:rPr lang="en" sz="3000">
                <a:latin typeface="Inria Sans"/>
                <a:ea typeface="Inria Sans"/>
                <a:cs typeface="Inria Sans"/>
                <a:sym typeface="Inria Sans"/>
              </a:rPr>
              <a:t> + </a:t>
            </a:r>
            <a:r>
              <a:rPr lang="en" sz="3000">
                <a:solidFill>
                  <a:srgbClr val="674EA7"/>
                </a:solidFill>
                <a:latin typeface="Inria Sans"/>
                <a:ea typeface="Inria Sans"/>
                <a:cs typeface="Inria Sans"/>
                <a:sym typeface="Inria Sans"/>
              </a:rPr>
              <a:t>b</a:t>
            </a:r>
            <a:r>
              <a:rPr lang="en" sz="3000">
                <a:latin typeface="Inria Sans"/>
                <a:ea typeface="Inria Sans"/>
                <a:cs typeface="Inria Sans"/>
                <a:sym typeface="Inria Sans"/>
              </a:rPr>
              <a:t>; }</a:t>
            </a:r>
            <a:endParaRPr sz="3000">
              <a:latin typeface="Inria Sans"/>
              <a:ea typeface="Inria Sans"/>
              <a:cs typeface="Inria Sans"/>
              <a:sym typeface="Inria Sans"/>
            </a:endParaRPr>
          </a:p>
          <a:p>
            <a:pPr indent="0" lvl="0" marL="0" rtl="0" algn="l">
              <a:spcBef>
                <a:spcPts val="0"/>
              </a:spcBef>
              <a:spcAft>
                <a:spcPts val="0"/>
              </a:spcAft>
              <a:buNone/>
            </a:pPr>
            <a:r>
              <a:t/>
            </a:r>
            <a:endParaRPr sz="3000">
              <a:latin typeface="Inria Sans"/>
              <a:ea typeface="Inria Sans"/>
              <a:cs typeface="Inria Sans"/>
              <a:sym typeface="Inria Sans"/>
            </a:endParaRPr>
          </a:p>
          <a:p>
            <a:pPr indent="0" lvl="0" marL="0" rtl="0" algn="l">
              <a:spcBef>
                <a:spcPts val="0"/>
              </a:spcBef>
              <a:spcAft>
                <a:spcPts val="0"/>
              </a:spcAft>
              <a:buNone/>
            </a:pPr>
            <a:r>
              <a:rPr lang="en" sz="3000">
                <a:solidFill>
                  <a:srgbClr val="674EA7"/>
                </a:solidFill>
                <a:latin typeface="Inria Sans"/>
                <a:ea typeface="Inria Sans"/>
                <a:cs typeface="Inria Sans"/>
                <a:sym typeface="Inria Sans"/>
              </a:rPr>
              <a:t>function</a:t>
            </a:r>
            <a:r>
              <a:rPr lang="en" sz="3000">
                <a:latin typeface="Inria Sans"/>
                <a:ea typeface="Inria Sans"/>
                <a:cs typeface="Inria Sans"/>
                <a:sym typeface="Inria Sans"/>
              </a:rPr>
              <a:t> </a:t>
            </a:r>
            <a:r>
              <a:rPr lang="en" sz="3000">
                <a:solidFill>
                  <a:srgbClr val="A61C00"/>
                </a:solidFill>
                <a:latin typeface="Inria Sans"/>
                <a:ea typeface="Inria Sans"/>
                <a:cs typeface="Inria Sans"/>
                <a:sym typeface="Inria Sans"/>
              </a:rPr>
              <a:t>add</a:t>
            </a:r>
            <a:r>
              <a:rPr lang="en" sz="3000">
                <a:latin typeface="Inria Sans"/>
                <a:ea typeface="Inria Sans"/>
                <a:cs typeface="Inria Sans"/>
                <a:sym typeface="Inria Sans"/>
              </a:rPr>
              <a:t>(</a:t>
            </a:r>
            <a:r>
              <a:rPr lang="en" sz="3000">
                <a:solidFill>
                  <a:srgbClr val="674EA7"/>
                </a:solidFill>
                <a:latin typeface="Inria Sans"/>
                <a:ea typeface="Inria Sans"/>
                <a:cs typeface="Inria Sans"/>
                <a:sym typeface="Inria Sans"/>
              </a:rPr>
              <a:t>a, </a:t>
            </a:r>
            <a:r>
              <a:rPr b="1" lang="en" sz="3000">
                <a:solidFill>
                  <a:srgbClr val="674EA7"/>
                </a:solidFill>
                <a:latin typeface="Inria Sans"/>
                <a:ea typeface="Inria Sans"/>
                <a:cs typeface="Inria Sans"/>
                <a:sym typeface="Inria Sans"/>
              </a:rPr>
              <a:t>b</a:t>
            </a:r>
            <a:r>
              <a:rPr lang="en" sz="3000">
                <a:latin typeface="Inria Sans"/>
                <a:ea typeface="Inria Sans"/>
                <a:cs typeface="Inria Sans"/>
                <a:sym typeface="Inria Sans"/>
              </a:rPr>
              <a:t>) {  </a:t>
            </a:r>
            <a:r>
              <a:rPr lang="en" sz="3000">
                <a:solidFill>
                  <a:srgbClr val="674EA7"/>
                </a:solidFill>
                <a:latin typeface="Inria Sans"/>
                <a:ea typeface="Inria Sans"/>
                <a:cs typeface="Inria Sans"/>
                <a:sym typeface="Inria Sans"/>
              </a:rPr>
              <a:t>a</a:t>
            </a:r>
            <a:r>
              <a:rPr lang="en" sz="3000">
                <a:latin typeface="Inria Sans"/>
                <a:ea typeface="Inria Sans"/>
                <a:cs typeface="Inria Sans"/>
                <a:sym typeface="Inria Sans"/>
              </a:rPr>
              <a:t> + </a:t>
            </a:r>
            <a:r>
              <a:rPr lang="en" sz="3000">
                <a:solidFill>
                  <a:srgbClr val="674EA7"/>
                </a:solidFill>
                <a:latin typeface="Inria Sans"/>
                <a:ea typeface="Inria Sans"/>
                <a:cs typeface="Inria Sans"/>
                <a:sym typeface="Inria Sans"/>
              </a:rPr>
              <a:t>b</a:t>
            </a:r>
            <a:r>
              <a:rPr lang="en" sz="3000">
                <a:latin typeface="Inria Sans"/>
                <a:ea typeface="Inria Sans"/>
                <a:cs typeface="Inria Sans"/>
                <a:sym typeface="Inria Sans"/>
              </a:rPr>
              <a:t>; }</a:t>
            </a:r>
            <a:endParaRPr sz="3000">
              <a:latin typeface="Inria Sans"/>
              <a:ea typeface="Inria Sans"/>
              <a:cs typeface="Inria Sans"/>
              <a:sym typeface="Inria Sans"/>
            </a:endParaRPr>
          </a:p>
          <a:p>
            <a:pPr indent="0" lvl="0" marL="0" rtl="0" algn="l">
              <a:spcBef>
                <a:spcPts val="0"/>
              </a:spcBef>
              <a:spcAft>
                <a:spcPts val="0"/>
              </a:spcAft>
              <a:buNone/>
            </a:pPr>
            <a:r>
              <a:t/>
            </a:r>
            <a:endParaRPr sz="3000">
              <a:latin typeface="Inria Sans"/>
              <a:ea typeface="Inria Sans"/>
              <a:cs typeface="Inria Sans"/>
              <a:sym typeface="Inria Sans"/>
            </a:endParaRPr>
          </a:p>
          <a:p>
            <a:pPr indent="0" lvl="0" marL="0" rtl="0" algn="l">
              <a:spcBef>
                <a:spcPts val="0"/>
              </a:spcBef>
              <a:spcAft>
                <a:spcPts val="0"/>
              </a:spcAft>
              <a:buNone/>
            </a:pPr>
            <a:r>
              <a:rPr lang="en" sz="3000">
                <a:solidFill>
                  <a:srgbClr val="674EA7"/>
                </a:solidFill>
                <a:latin typeface="Inria Sans"/>
                <a:ea typeface="Inria Sans"/>
                <a:cs typeface="Inria Sans"/>
                <a:sym typeface="Inria Sans"/>
              </a:rPr>
              <a:t>function</a:t>
            </a:r>
            <a:r>
              <a:rPr lang="en" sz="3000">
                <a:latin typeface="Inria Sans"/>
                <a:ea typeface="Inria Sans"/>
                <a:cs typeface="Inria Sans"/>
                <a:sym typeface="Inria Sans"/>
              </a:rPr>
              <a:t> </a:t>
            </a:r>
            <a:r>
              <a:rPr lang="en" sz="3000">
                <a:solidFill>
                  <a:srgbClr val="A61C00"/>
                </a:solidFill>
                <a:latin typeface="Inria Sans"/>
                <a:ea typeface="Inria Sans"/>
                <a:cs typeface="Inria Sans"/>
                <a:sym typeface="Inria Sans"/>
              </a:rPr>
              <a:t>add</a:t>
            </a:r>
            <a:r>
              <a:rPr lang="en" sz="3000">
                <a:latin typeface="Inria Sans"/>
                <a:ea typeface="Inria Sans"/>
                <a:cs typeface="Inria Sans"/>
                <a:sym typeface="Inria Sans"/>
              </a:rPr>
              <a:t>(</a:t>
            </a:r>
            <a:r>
              <a:rPr lang="en" sz="3000">
                <a:solidFill>
                  <a:srgbClr val="674EA7"/>
                </a:solidFill>
                <a:latin typeface="Inria Sans"/>
                <a:ea typeface="Inria Sans"/>
                <a:cs typeface="Inria Sans"/>
                <a:sym typeface="Inria Sans"/>
              </a:rPr>
              <a:t>a, </a:t>
            </a:r>
            <a:r>
              <a:rPr b="1" lang="en" sz="3000">
                <a:solidFill>
                  <a:srgbClr val="674EA7"/>
                </a:solidFill>
                <a:latin typeface="Inria Sans"/>
                <a:ea typeface="Inria Sans"/>
                <a:cs typeface="Inria Sans"/>
                <a:sym typeface="Inria Sans"/>
              </a:rPr>
              <a:t>b</a:t>
            </a:r>
            <a:r>
              <a:rPr lang="en" sz="3000">
                <a:latin typeface="Inria Sans"/>
                <a:ea typeface="Inria Sans"/>
                <a:cs typeface="Inria Sans"/>
                <a:sym typeface="Inria Sans"/>
              </a:rPr>
              <a:t>) {  </a:t>
            </a:r>
            <a:r>
              <a:rPr b="1" lang="en" sz="3000">
                <a:latin typeface="Inria Sans"/>
                <a:ea typeface="Inria Sans"/>
                <a:cs typeface="Inria Sans"/>
                <a:sym typeface="Inria Sans"/>
              </a:rPr>
              <a:t>return</a:t>
            </a:r>
            <a:r>
              <a:rPr lang="en" sz="3000">
                <a:latin typeface="Inria Sans"/>
                <a:ea typeface="Inria Sans"/>
                <a:cs typeface="Inria Sans"/>
                <a:sym typeface="Inria Sans"/>
              </a:rPr>
              <a:t> </a:t>
            </a:r>
            <a:r>
              <a:rPr lang="en" sz="3000">
                <a:solidFill>
                  <a:srgbClr val="674EA7"/>
                </a:solidFill>
                <a:latin typeface="Inria Sans"/>
                <a:ea typeface="Inria Sans"/>
                <a:cs typeface="Inria Sans"/>
                <a:sym typeface="Inria Sans"/>
              </a:rPr>
              <a:t>a</a:t>
            </a:r>
            <a:r>
              <a:rPr lang="en" sz="3000">
                <a:latin typeface="Inria Sans"/>
                <a:ea typeface="Inria Sans"/>
                <a:cs typeface="Inria Sans"/>
                <a:sym typeface="Inria Sans"/>
              </a:rPr>
              <a:t> + </a:t>
            </a:r>
            <a:r>
              <a:rPr lang="en" sz="3000">
                <a:solidFill>
                  <a:srgbClr val="674EA7"/>
                </a:solidFill>
                <a:latin typeface="Inria Sans"/>
                <a:ea typeface="Inria Sans"/>
                <a:cs typeface="Inria Sans"/>
                <a:sym typeface="Inria Sans"/>
              </a:rPr>
              <a:t>b</a:t>
            </a:r>
            <a:r>
              <a:rPr lang="en" sz="3000">
                <a:latin typeface="Inria Sans"/>
                <a:ea typeface="Inria Sans"/>
                <a:cs typeface="Inria Sans"/>
                <a:sym typeface="Inria Sans"/>
              </a:rPr>
              <a:t>; } </a:t>
            </a:r>
            <a:endParaRPr sz="3000">
              <a:latin typeface="Inria Sans"/>
              <a:ea typeface="Inria Sans"/>
              <a:cs typeface="Inria Sans"/>
              <a:sym typeface="Inria Sans"/>
            </a:endParaRPr>
          </a:p>
          <a:p>
            <a:pPr indent="0" lvl="0" marL="0" rtl="0" algn="l">
              <a:spcBef>
                <a:spcPts val="0"/>
              </a:spcBef>
              <a:spcAft>
                <a:spcPts val="0"/>
              </a:spcAft>
              <a:buNone/>
            </a:pPr>
            <a:r>
              <a:rPr lang="en" sz="1800">
                <a:latin typeface="Inria Sans"/>
                <a:ea typeface="Inria Sans"/>
                <a:cs typeface="Inria Sans"/>
                <a:sym typeface="Inria Sans"/>
              </a:rPr>
              <a:t> </a:t>
            </a:r>
            <a:r>
              <a:rPr lang="en" sz="1800">
                <a:latin typeface="Inria Sans"/>
                <a:ea typeface="Inria Sans"/>
                <a:cs typeface="Inria Sans"/>
                <a:sym typeface="Inria Sans"/>
              </a:rPr>
              <a:t> </a:t>
            </a:r>
            <a:endParaRPr sz="1800">
              <a:latin typeface="Inria Sans"/>
              <a:ea typeface="Inria Sans"/>
              <a:cs typeface="Inria Sans"/>
              <a:sym typeface="Inria Sans"/>
            </a:endParaRPr>
          </a:p>
        </p:txBody>
      </p:sp>
      <p:sp>
        <p:nvSpPr>
          <p:cNvPr id="237" name="Google Shape;237;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236">
                                            <p:txEl>
                                              <p:pRg end="0" st="0"/>
                                            </p:txEl>
                                          </p:spTgt>
                                        </p:tgtEl>
                                        <p:attrNameLst>
                                          <p:attrName>style.visibility</p:attrName>
                                        </p:attrNameLst>
                                      </p:cBhvr>
                                      <p:to>
                                        <p:strVal val="visible"/>
                                      </p:to>
                                    </p:set>
                                    <p:animEffect filter="fade" transition="in">
                                      <p:cBhvr>
                                        <p:cTn dur="2200"/>
                                        <p:tgtEl>
                                          <p:spTgt spid="236">
                                            <p:txEl>
                                              <p:pRg end="0" st="0"/>
                                            </p:txEl>
                                          </p:spTgt>
                                        </p:tgtEl>
                                      </p:cBhvr>
                                    </p:animEffect>
                                  </p:childTnLst>
                                </p:cTn>
                              </p:par>
                            </p:childTnLst>
                          </p:cTn>
                        </p:par>
                        <p:par>
                          <p:cTn fill="hold">
                            <p:stCondLst>
                              <p:cond delay="2200"/>
                            </p:stCondLst>
                            <p:childTnLst>
                              <p:par>
                                <p:cTn fill="hold" nodeType="afterEffect" presetClass="entr" presetID="10" presetSubtype="0">
                                  <p:stCondLst>
                                    <p:cond delay="0"/>
                                  </p:stCondLst>
                                  <p:childTnLst>
                                    <p:set>
                                      <p:cBhvr>
                                        <p:cTn dur="1" fill="hold">
                                          <p:stCondLst>
                                            <p:cond delay="0"/>
                                          </p:stCondLst>
                                        </p:cTn>
                                        <p:tgtEl>
                                          <p:spTgt spid="236">
                                            <p:txEl>
                                              <p:pRg end="1" st="1"/>
                                            </p:txEl>
                                          </p:spTgt>
                                        </p:tgtEl>
                                        <p:attrNameLst>
                                          <p:attrName>style.visibility</p:attrName>
                                        </p:attrNameLst>
                                      </p:cBhvr>
                                      <p:to>
                                        <p:strVal val="visible"/>
                                      </p:to>
                                    </p:set>
                                    <p:animEffect filter="fade" transition="in">
                                      <p:cBhvr>
                                        <p:cTn dur="2200"/>
                                        <p:tgtEl>
                                          <p:spTgt spid="236">
                                            <p:txEl>
                                              <p:pRg end="1" st="1"/>
                                            </p:txEl>
                                          </p:spTgt>
                                        </p:tgtEl>
                                      </p:cBhvr>
                                    </p:animEffect>
                                  </p:childTnLst>
                                </p:cTn>
                              </p:par>
                            </p:childTnLst>
                          </p:cTn>
                        </p:par>
                        <p:par>
                          <p:cTn fill="hold">
                            <p:stCondLst>
                              <p:cond delay="4400"/>
                            </p:stCondLst>
                            <p:childTnLst>
                              <p:par>
                                <p:cTn fill="hold" nodeType="afterEffect" presetClass="entr" presetID="10" presetSubtype="0">
                                  <p:stCondLst>
                                    <p:cond delay="0"/>
                                  </p:stCondLst>
                                  <p:childTnLst>
                                    <p:set>
                                      <p:cBhvr>
                                        <p:cTn dur="1" fill="hold">
                                          <p:stCondLst>
                                            <p:cond delay="0"/>
                                          </p:stCondLst>
                                        </p:cTn>
                                        <p:tgtEl>
                                          <p:spTgt spid="236">
                                            <p:txEl>
                                              <p:pRg end="2" st="2"/>
                                            </p:txEl>
                                          </p:spTgt>
                                        </p:tgtEl>
                                        <p:attrNameLst>
                                          <p:attrName>style.visibility</p:attrName>
                                        </p:attrNameLst>
                                      </p:cBhvr>
                                      <p:to>
                                        <p:strVal val="visible"/>
                                      </p:to>
                                    </p:set>
                                    <p:animEffect filter="fade" transition="in">
                                      <p:cBhvr>
                                        <p:cTn dur="2200"/>
                                        <p:tgtEl>
                                          <p:spTgt spid="236">
                                            <p:txEl>
                                              <p:pRg end="2" st="2"/>
                                            </p:txEl>
                                          </p:spTgt>
                                        </p:tgtEl>
                                      </p:cBhvr>
                                    </p:animEffect>
                                  </p:childTnLst>
                                </p:cTn>
                              </p:par>
                            </p:childTnLst>
                          </p:cTn>
                        </p:par>
                        <p:par>
                          <p:cTn fill="hold">
                            <p:stCondLst>
                              <p:cond delay="6600"/>
                            </p:stCondLst>
                            <p:childTnLst>
                              <p:par>
                                <p:cTn fill="hold" nodeType="afterEffect" presetClass="entr" presetID="10" presetSubtype="0">
                                  <p:stCondLst>
                                    <p:cond delay="0"/>
                                  </p:stCondLst>
                                  <p:childTnLst>
                                    <p:set>
                                      <p:cBhvr>
                                        <p:cTn dur="1" fill="hold">
                                          <p:stCondLst>
                                            <p:cond delay="0"/>
                                          </p:stCondLst>
                                        </p:cTn>
                                        <p:tgtEl>
                                          <p:spTgt spid="236">
                                            <p:txEl>
                                              <p:pRg end="3" st="3"/>
                                            </p:txEl>
                                          </p:spTgt>
                                        </p:tgtEl>
                                        <p:attrNameLst>
                                          <p:attrName>style.visibility</p:attrName>
                                        </p:attrNameLst>
                                      </p:cBhvr>
                                      <p:to>
                                        <p:strVal val="visible"/>
                                      </p:to>
                                    </p:set>
                                    <p:animEffect filter="fade" transition="in">
                                      <p:cBhvr>
                                        <p:cTn dur="2200"/>
                                        <p:tgtEl>
                                          <p:spTgt spid="236">
                                            <p:txEl>
                                              <p:pRg end="3" st="3"/>
                                            </p:txEl>
                                          </p:spTgt>
                                        </p:tgtEl>
                                      </p:cBhvr>
                                    </p:animEffect>
                                  </p:childTnLst>
                                </p:cTn>
                              </p:par>
                            </p:childTnLst>
                          </p:cTn>
                        </p:par>
                        <p:par>
                          <p:cTn fill="hold">
                            <p:stCondLst>
                              <p:cond delay="8800"/>
                            </p:stCondLst>
                            <p:childTnLst>
                              <p:par>
                                <p:cTn fill="hold" nodeType="afterEffect" presetClass="entr" presetID="10" presetSubtype="0">
                                  <p:stCondLst>
                                    <p:cond delay="0"/>
                                  </p:stCondLst>
                                  <p:childTnLst>
                                    <p:set>
                                      <p:cBhvr>
                                        <p:cTn dur="1" fill="hold">
                                          <p:stCondLst>
                                            <p:cond delay="0"/>
                                          </p:stCondLst>
                                        </p:cTn>
                                        <p:tgtEl>
                                          <p:spTgt spid="236">
                                            <p:txEl>
                                              <p:pRg end="4" st="4"/>
                                            </p:txEl>
                                          </p:spTgt>
                                        </p:tgtEl>
                                        <p:attrNameLst>
                                          <p:attrName>style.visibility</p:attrName>
                                        </p:attrNameLst>
                                      </p:cBhvr>
                                      <p:to>
                                        <p:strVal val="visible"/>
                                      </p:to>
                                    </p:set>
                                    <p:animEffect filter="fade" transition="in">
                                      <p:cBhvr>
                                        <p:cTn dur="2200"/>
                                        <p:tgtEl>
                                          <p:spTgt spid="236">
                                            <p:txEl>
                                              <p:pRg end="4" st="4"/>
                                            </p:txEl>
                                          </p:spTgt>
                                        </p:tgtEl>
                                      </p:cBhvr>
                                    </p:animEffect>
                                  </p:childTnLst>
                                </p:cTn>
                              </p:par>
                            </p:childTnLst>
                          </p:cTn>
                        </p:par>
                        <p:par>
                          <p:cTn fill="hold">
                            <p:stCondLst>
                              <p:cond delay="11000"/>
                            </p:stCondLst>
                            <p:childTnLst>
                              <p:par>
                                <p:cTn fill="hold" nodeType="afterEffect" presetClass="entr" presetID="10" presetSubtype="0">
                                  <p:stCondLst>
                                    <p:cond delay="0"/>
                                  </p:stCondLst>
                                  <p:childTnLst>
                                    <p:set>
                                      <p:cBhvr>
                                        <p:cTn dur="1" fill="hold">
                                          <p:stCondLst>
                                            <p:cond delay="0"/>
                                          </p:stCondLst>
                                        </p:cTn>
                                        <p:tgtEl>
                                          <p:spTgt spid="236">
                                            <p:txEl>
                                              <p:pRg end="5" st="5"/>
                                            </p:txEl>
                                          </p:spTgt>
                                        </p:tgtEl>
                                        <p:attrNameLst>
                                          <p:attrName>style.visibility</p:attrName>
                                        </p:attrNameLst>
                                      </p:cBhvr>
                                      <p:to>
                                        <p:strVal val="visible"/>
                                      </p:to>
                                    </p:set>
                                    <p:animEffect filter="fade" transition="in">
                                      <p:cBhvr>
                                        <p:cTn dur="2200"/>
                                        <p:tgtEl>
                                          <p:spTgt spid="236">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41" name="Shape 241"/>
        <p:cNvGrpSpPr/>
        <p:nvPr/>
      </p:nvGrpSpPr>
      <p:grpSpPr>
        <a:xfrm>
          <a:off x="0" y="0"/>
          <a:ext cx="0" cy="0"/>
          <a:chOff x="0" y="0"/>
          <a:chExt cx="0" cy="0"/>
        </a:xfrm>
      </p:grpSpPr>
      <p:sp>
        <p:nvSpPr>
          <p:cNvPr id="242" name="Google Shape;242;p25"/>
          <p:cNvSpPr/>
          <p:nvPr/>
        </p:nvSpPr>
        <p:spPr>
          <a:xfrm>
            <a:off x="1111460" y="4364796"/>
            <a:ext cx="980700" cy="483900"/>
          </a:xfrm>
          <a:prstGeom prst="trapezoid">
            <a:avLst>
              <a:gd fmla="val 25000" name="adj"/>
            </a:avLst>
          </a:prstGeom>
          <a:solidFill>
            <a:srgbClr val="2EC4A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2400" u="none" cap="none" strike="noStrike">
                <a:solidFill>
                  <a:srgbClr val="FFFFFF"/>
                </a:solidFill>
                <a:latin typeface="Calibri"/>
                <a:ea typeface="Calibri"/>
                <a:cs typeface="Calibri"/>
                <a:sym typeface="Calibri"/>
              </a:rPr>
              <a:t>GNN</a:t>
            </a:r>
            <a:endParaRPr sz="2400"/>
          </a:p>
        </p:txBody>
      </p:sp>
      <p:cxnSp>
        <p:nvCxnSpPr>
          <p:cNvPr id="243" name="Google Shape;243;p25"/>
          <p:cNvCxnSpPr>
            <a:stCxn id="244" idx="0"/>
          </p:cNvCxnSpPr>
          <p:nvPr/>
        </p:nvCxnSpPr>
        <p:spPr>
          <a:xfrm>
            <a:off x="1570590" y="3277250"/>
            <a:ext cx="0" cy="0"/>
          </a:xfrm>
          <a:prstGeom prst="straightConnector1">
            <a:avLst/>
          </a:prstGeom>
          <a:noFill/>
          <a:ln cap="flat" cmpd="sng" w="28575">
            <a:solidFill>
              <a:srgbClr val="000000"/>
            </a:solidFill>
            <a:prstDash val="solid"/>
            <a:miter lim="800000"/>
            <a:headEnd len="sm" w="sm" type="none"/>
            <a:tailEnd len="sm" w="sm" type="none"/>
          </a:ln>
        </p:spPr>
      </p:cxnSp>
      <p:sp>
        <p:nvSpPr>
          <p:cNvPr id="245" name="Google Shape;245;p25"/>
          <p:cNvSpPr/>
          <p:nvPr/>
        </p:nvSpPr>
        <p:spPr>
          <a:xfrm>
            <a:off x="631050" y="762000"/>
            <a:ext cx="1026300" cy="76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46" name="Google Shape;246;p25"/>
          <p:cNvPicPr preferRelativeResize="0"/>
          <p:nvPr/>
        </p:nvPicPr>
        <p:blipFill rotWithShape="1">
          <a:blip r:embed="rId3">
            <a:alphaModFix/>
          </a:blip>
          <a:srcRect b="0" l="0" r="0" t="14037"/>
          <a:stretch/>
        </p:blipFill>
        <p:spPr>
          <a:xfrm>
            <a:off x="2666250" y="847725"/>
            <a:ext cx="6035025" cy="3752850"/>
          </a:xfrm>
          <a:prstGeom prst="rect">
            <a:avLst/>
          </a:prstGeom>
          <a:noFill/>
          <a:ln>
            <a:noFill/>
          </a:ln>
        </p:spPr>
      </p:pic>
      <p:sp>
        <p:nvSpPr>
          <p:cNvPr id="247" name="Google Shape;247;p25"/>
          <p:cNvSpPr txBox="1"/>
          <p:nvPr/>
        </p:nvSpPr>
        <p:spPr>
          <a:xfrm>
            <a:off x="3922623" y="4364800"/>
            <a:ext cx="3522300" cy="5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74EA7"/>
                </a:solidFill>
                <a:latin typeface="Inria Sans"/>
                <a:ea typeface="Inria Sans"/>
                <a:cs typeface="Inria Sans"/>
                <a:sym typeface="Inria Sans"/>
              </a:rPr>
              <a:t>function</a:t>
            </a:r>
            <a:r>
              <a:rPr lang="en" sz="2400">
                <a:latin typeface="Inria Sans"/>
                <a:ea typeface="Inria Sans"/>
                <a:cs typeface="Inria Sans"/>
                <a:sym typeface="Inria Sans"/>
              </a:rPr>
              <a:t> </a:t>
            </a:r>
            <a:r>
              <a:rPr lang="en" sz="2400">
                <a:solidFill>
                  <a:srgbClr val="A61C00"/>
                </a:solidFill>
                <a:latin typeface="Inria Sans"/>
                <a:ea typeface="Inria Sans"/>
                <a:cs typeface="Inria Sans"/>
                <a:sym typeface="Inria Sans"/>
              </a:rPr>
              <a:t>add</a:t>
            </a:r>
            <a:r>
              <a:rPr lang="en" sz="2400">
                <a:latin typeface="Inria Sans"/>
                <a:ea typeface="Inria Sans"/>
                <a:cs typeface="Inria Sans"/>
                <a:sym typeface="Inria Sans"/>
              </a:rPr>
              <a:t>(</a:t>
            </a:r>
            <a:r>
              <a:rPr lang="en" sz="2400">
                <a:solidFill>
                  <a:srgbClr val="674EA7"/>
                </a:solidFill>
                <a:latin typeface="Inria Sans"/>
                <a:ea typeface="Inria Sans"/>
                <a:cs typeface="Inria Sans"/>
                <a:sym typeface="Inria Sans"/>
              </a:rPr>
              <a:t>a</a:t>
            </a:r>
            <a:r>
              <a:rPr lang="en" sz="2400">
                <a:latin typeface="Inria Sans"/>
                <a:ea typeface="Inria Sans"/>
                <a:cs typeface="Inria Sans"/>
                <a:sym typeface="Inria Sans"/>
              </a:rPr>
              <a:t>) {  </a:t>
            </a:r>
            <a:r>
              <a:rPr lang="en" sz="2400">
                <a:solidFill>
                  <a:srgbClr val="674EA7"/>
                </a:solidFill>
                <a:latin typeface="Inria Sans"/>
                <a:ea typeface="Inria Sans"/>
                <a:cs typeface="Inria Sans"/>
                <a:sym typeface="Inria Sans"/>
              </a:rPr>
              <a:t>a</a:t>
            </a:r>
            <a:r>
              <a:rPr lang="en" sz="2400">
                <a:latin typeface="Inria Sans"/>
                <a:ea typeface="Inria Sans"/>
                <a:cs typeface="Inria Sans"/>
                <a:sym typeface="Inria Sans"/>
              </a:rPr>
              <a:t> + </a:t>
            </a:r>
            <a:r>
              <a:rPr lang="en" sz="2400">
                <a:solidFill>
                  <a:srgbClr val="674EA7"/>
                </a:solidFill>
                <a:latin typeface="Inria Sans"/>
                <a:ea typeface="Inria Sans"/>
                <a:cs typeface="Inria Sans"/>
                <a:sym typeface="Inria Sans"/>
              </a:rPr>
              <a:t>b</a:t>
            </a:r>
            <a:r>
              <a:rPr lang="en" sz="2400">
                <a:latin typeface="Inria Sans"/>
                <a:ea typeface="Inria Sans"/>
                <a:cs typeface="Inria Sans"/>
                <a:sym typeface="Inria Sans"/>
              </a:rPr>
              <a:t>; }</a:t>
            </a:r>
            <a:endParaRPr sz="2400">
              <a:latin typeface="Inria Sans"/>
              <a:ea typeface="Inria Sans"/>
              <a:cs typeface="Inria Sans"/>
              <a:sym typeface="Inria Sans"/>
            </a:endParaRPr>
          </a:p>
          <a:p>
            <a:pPr indent="0" lvl="0" marL="0" rtl="0" algn="l">
              <a:spcBef>
                <a:spcPts val="0"/>
              </a:spcBef>
              <a:spcAft>
                <a:spcPts val="0"/>
              </a:spcAft>
              <a:buNone/>
            </a:pPr>
            <a:r>
              <a:rPr lang="en" sz="1800">
                <a:latin typeface="Inria Sans"/>
                <a:ea typeface="Inria Sans"/>
                <a:cs typeface="Inria Sans"/>
                <a:sym typeface="Inria Sans"/>
              </a:rPr>
              <a:t>  </a:t>
            </a:r>
            <a:endParaRPr sz="1800">
              <a:latin typeface="Inria Sans"/>
              <a:ea typeface="Inria Sans"/>
              <a:cs typeface="Inria Sans"/>
              <a:sym typeface="Inria Sans"/>
            </a:endParaRPr>
          </a:p>
        </p:txBody>
      </p:sp>
      <p:sp>
        <p:nvSpPr>
          <p:cNvPr id="248" name="Google Shape;248;p2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52" name="Shape 252"/>
        <p:cNvGrpSpPr/>
        <p:nvPr/>
      </p:nvGrpSpPr>
      <p:grpSpPr>
        <a:xfrm>
          <a:off x="0" y="0"/>
          <a:ext cx="0" cy="0"/>
          <a:chOff x="0" y="0"/>
          <a:chExt cx="0" cy="0"/>
        </a:xfrm>
      </p:grpSpPr>
      <p:sp>
        <p:nvSpPr>
          <p:cNvPr id="253" name="Google Shape;253;p26"/>
          <p:cNvSpPr/>
          <p:nvPr/>
        </p:nvSpPr>
        <p:spPr>
          <a:xfrm>
            <a:off x="1111460" y="4364796"/>
            <a:ext cx="980700" cy="483900"/>
          </a:xfrm>
          <a:prstGeom prst="trapezoid">
            <a:avLst>
              <a:gd fmla="val 25000" name="adj"/>
            </a:avLst>
          </a:prstGeom>
          <a:solidFill>
            <a:srgbClr val="2EC4A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2400" u="none" cap="none" strike="noStrike">
                <a:solidFill>
                  <a:srgbClr val="FFFFFF"/>
                </a:solidFill>
                <a:latin typeface="Calibri"/>
                <a:ea typeface="Calibri"/>
                <a:cs typeface="Calibri"/>
                <a:sym typeface="Calibri"/>
              </a:rPr>
              <a:t>GNN</a:t>
            </a:r>
            <a:endParaRPr sz="2400"/>
          </a:p>
        </p:txBody>
      </p:sp>
      <p:cxnSp>
        <p:nvCxnSpPr>
          <p:cNvPr id="254" name="Google Shape;254;p26"/>
          <p:cNvCxnSpPr>
            <a:stCxn id="255" idx="0"/>
          </p:cNvCxnSpPr>
          <p:nvPr/>
        </p:nvCxnSpPr>
        <p:spPr>
          <a:xfrm>
            <a:off x="1570590" y="3277250"/>
            <a:ext cx="0" cy="0"/>
          </a:xfrm>
          <a:prstGeom prst="straightConnector1">
            <a:avLst/>
          </a:prstGeom>
          <a:noFill/>
          <a:ln cap="flat" cmpd="sng" w="28575">
            <a:solidFill>
              <a:srgbClr val="000000"/>
            </a:solidFill>
            <a:prstDash val="solid"/>
            <a:miter lim="800000"/>
            <a:headEnd len="sm" w="sm" type="none"/>
            <a:tailEnd len="sm" w="sm" type="none"/>
          </a:ln>
        </p:spPr>
      </p:cxnSp>
      <p:sp>
        <p:nvSpPr>
          <p:cNvPr id="256" name="Google Shape;256;p26"/>
          <p:cNvSpPr/>
          <p:nvPr/>
        </p:nvSpPr>
        <p:spPr>
          <a:xfrm>
            <a:off x="631050" y="762000"/>
            <a:ext cx="1026300" cy="76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57" name="Google Shape;257;p26"/>
          <p:cNvPicPr preferRelativeResize="0"/>
          <p:nvPr/>
        </p:nvPicPr>
        <p:blipFill rotWithShape="1">
          <a:blip r:embed="rId3">
            <a:alphaModFix amt="49000"/>
          </a:blip>
          <a:srcRect b="0" l="0" r="0" t="14037"/>
          <a:stretch/>
        </p:blipFill>
        <p:spPr>
          <a:xfrm>
            <a:off x="2666250" y="847725"/>
            <a:ext cx="6035025" cy="3752850"/>
          </a:xfrm>
          <a:prstGeom prst="rect">
            <a:avLst/>
          </a:prstGeom>
          <a:noFill/>
          <a:ln>
            <a:noFill/>
          </a:ln>
        </p:spPr>
      </p:pic>
      <p:sp>
        <p:nvSpPr>
          <p:cNvPr id="258" name="Google Shape;258;p26"/>
          <p:cNvSpPr/>
          <p:nvPr/>
        </p:nvSpPr>
        <p:spPr>
          <a:xfrm>
            <a:off x="1080240" y="3277250"/>
            <a:ext cx="980700" cy="573300"/>
          </a:xfrm>
          <a:prstGeom prst="flowChartAlternateProcess">
            <a:avLst/>
          </a:prstGeom>
          <a:solidFill>
            <a:srgbClr val="9CC2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000">
                <a:solidFill>
                  <a:srgbClr val="FFFFFF"/>
                </a:solidFill>
                <a:latin typeface="Calibri"/>
                <a:ea typeface="Calibri"/>
                <a:cs typeface="Calibri"/>
                <a:sym typeface="Calibri"/>
              </a:rPr>
              <a:t>Locate</a:t>
            </a:r>
            <a:endParaRPr sz="2000"/>
          </a:p>
        </p:txBody>
      </p:sp>
      <p:sp>
        <p:nvSpPr>
          <p:cNvPr id="259" name="Google Shape;259;p26"/>
          <p:cNvSpPr/>
          <p:nvPr/>
        </p:nvSpPr>
        <p:spPr>
          <a:xfrm>
            <a:off x="1111460" y="4364796"/>
            <a:ext cx="980700" cy="483900"/>
          </a:xfrm>
          <a:prstGeom prst="trapezoid">
            <a:avLst>
              <a:gd fmla="val 25000" name="adj"/>
            </a:avLst>
          </a:prstGeom>
          <a:solidFill>
            <a:srgbClr val="2EC4A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2400" u="none" cap="none" strike="noStrike">
                <a:solidFill>
                  <a:srgbClr val="FFFFFF"/>
                </a:solidFill>
                <a:latin typeface="Calibri"/>
                <a:ea typeface="Calibri"/>
                <a:cs typeface="Calibri"/>
                <a:sym typeface="Calibri"/>
              </a:rPr>
              <a:t>GNN</a:t>
            </a:r>
            <a:endParaRPr sz="2400"/>
          </a:p>
        </p:txBody>
      </p:sp>
      <p:cxnSp>
        <p:nvCxnSpPr>
          <p:cNvPr id="260" name="Google Shape;260;p26"/>
          <p:cNvCxnSpPr/>
          <p:nvPr/>
        </p:nvCxnSpPr>
        <p:spPr>
          <a:xfrm rot="10800000">
            <a:off x="1570590" y="3845500"/>
            <a:ext cx="0" cy="519300"/>
          </a:xfrm>
          <a:prstGeom prst="straightConnector1">
            <a:avLst/>
          </a:prstGeom>
          <a:noFill/>
          <a:ln cap="flat" cmpd="sng" w="28575">
            <a:solidFill>
              <a:srgbClr val="000000"/>
            </a:solidFill>
            <a:prstDash val="solid"/>
            <a:miter lim="800000"/>
            <a:headEnd len="sm" w="sm" type="none"/>
            <a:tailEnd len="med" w="med" type="triangle"/>
          </a:ln>
        </p:spPr>
      </p:cxnSp>
      <p:sp>
        <p:nvSpPr>
          <p:cNvPr id="261" name="Google Shape;261;p26"/>
          <p:cNvSpPr/>
          <p:nvPr/>
        </p:nvSpPr>
        <p:spPr>
          <a:xfrm>
            <a:off x="4495800" y="1800225"/>
            <a:ext cx="1794000" cy="314100"/>
          </a:xfrm>
          <a:prstGeom prst="roundRect">
            <a:avLst>
              <a:gd fmla="val 50000" name="adj"/>
            </a:avLst>
          </a:prstGeom>
          <a:solidFill>
            <a:srgbClr val="247B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 sz="2000" u="none" cap="none" strike="noStrike">
                <a:solidFill>
                  <a:srgbClr val="FFFFFF"/>
                </a:solidFill>
                <a:latin typeface="Calibri"/>
                <a:ea typeface="Calibri"/>
                <a:cs typeface="Calibri"/>
                <a:sym typeface="Calibri"/>
              </a:rPr>
              <a:t>params</a:t>
            </a:r>
            <a:endParaRPr b="1" i="0" sz="2000" u="none" cap="none" strike="noStrike">
              <a:solidFill>
                <a:srgbClr val="FFFFFF"/>
              </a:solidFill>
              <a:latin typeface="Calibri"/>
              <a:ea typeface="Calibri"/>
              <a:cs typeface="Calibri"/>
              <a:sym typeface="Calibri"/>
            </a:endParaRPr>
          </a:p>
        </p:txBody>
      </p:sp>
      <p:sp>
        <p:nvSpPr>
          <p:cNvPr id="262" name="Google Shape;262;p26"/>
          <p:cNvSpPr txBox="1"/>
          <p:nvPr/>
        </p:nvSpPr>
        <p:spPr>
          <a:xfrm>
            <a:off x="3922623" y="4364800"/>
            <a:ext cx="3522300" cy="5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74EA7"/>
                </a:solidFill>
                <a:latin typeface="Inria Sans"/>
                <a:ea typeface="Inria Sans"/>
                <a:cs typeface="Inria Sans"/>
                <a:sym typeface="Inria Sans"/>
              </a:rPr>
              <a:t>function</a:t>
            </a:r>
            <a:r>
              <a:rPr lang="en" sz="2400">
                <a:latin typeface="Inria Sans"/>
                <a:ea typeface="Inria Sans"/>
                <a:cs typeface="Inria Sans"/>
                <a:sym typeface="Inria Sans"/>
              </a:rPr>
              <a:t> </a:t>
            </a:r>
            <a:r>
              <a:rPr lang="en" sz="2400">
                <a:solidFill>
                  <a:srgbClr val="A61C00"/>
                </a:solidFill>
                <a:latin typeface="Inria Sans"/>
                <a:ea typeface="Inria Sans"/>
                <a:cs typeface="Inria Sans"/>
                <a:sym typeface="Inria Sans"/>
              </a:rPr>
              <a:t>add</a:t>
            </a:r>
            <a:r>
              <a:rPr lang="en" sz="2400">
                <a:latin typeface="Inria Sans"/>
                <a:ea typeface="Inria Sans"/>
                <a:cs typeface="Inria Sans"/>
                <a:sym typeface="Inria Sans"/>
              </a:rPr>
              <a:t>(</a:t>
            </a:r>
            <a:r>
              <a:rPr lang="en" sz="2400">
                <a:solidFill>
                  <a:srgbClr val="674EA7"/>
                </a:solidFill>
                <a:latin typeface="Inria Sans"/>
                <a:ea typeface="Inria Sans"/>
                <a:cs typeface="Inria Sans"/>
                <a:sym typeface="Inria Sans"/>
              </a:rPr>
              <a:t>a</a:t>
            </a:r>
            <a:r>
              <a:rPr lang="en" sz="2400">
                <a:latin typeface="Inria Sans"/>
                <a:ea typeface="Inria Sans"/>
                <a:cs typeface="Inria Sans"/>
                <a:sym typeface="Inria Sans"/>
              </a:rPr>
              <a:t>) {  </a:t>
            </a:r>
            <a:r>
              <a:rPr lang="en" sz="2400">
                <a:solidFill>
                  <a:srgbClr val="674EA7"/>
                </a:solidFill>
                <a:latin typeface="Inria Sans"/>
                <a:ea typeface="Inria Sans"/>
                <a:cs typeface="Inria Sans"/>
                <a:sym typeface="Inria Sans"/>
              </a:rPr>
              <a:t>a</a:t>
            </a:r>
            <a:r>
              <a:rPr lang="en" sz="2400">
                <a:latin typeface="Inria Sans"/>
                <a:ea typeface="Inria Sans"/>
                <a:cs typeface="Inria Sans"/>
                <a:sym typeface="Inria Sans"/>
              </a:rPr>
              <a:t> + </a:t>
            </a:r>
            <a:r>
              <a:rPr lang="en" sz="2400">
                <a:solidFill>
                  <a:srgbClr val="674EA7"/>
                </a:solidFill>
                <a:latin typeface="Inria Sans"/>
                <a:ea typeface="Inria Sans"/>
                <a:cs typeface="Inria Sans"/>
                <a:sym typeface="Inria Sans"/>
              </a:rPr>
              <a:t>b</a:t>
            </a:r>
            <a:r>
              <a:rPr lang="en" sz="2400">
                <a:latin typeface="Inria Sans"/>
                <a:ea typeface="Inria Sans"/>
                <a:cs typeface="Inria Sans"/>
                <a:sym typeface="Inria Sans"/>
              </a:rPr>
              <a:t>; }</a:t>
            </a:r>
            <a:endParaRPr sz="2400">
              <a:latin typeface="Inria Sans"/>
              <a:ea typeface="Inria Sans"/>
              <a:cs typeface="Inria Sans"/>
              <a:sym typeface="Inria Sans"/>
            </a:endParaRPr>
          </a:p>
          <a:p>
            <a:pPr indent="0" lvl="0" marL="0" rtl="0" algn="l">
              <a:spcBef>
                <a:spcPts val="0"/>
              </a:spcBef>
              <a:spcAft>
                <a:spcPts val="0"/>
              </a:spcAft>
              <a:buNone/>
            </a:pPr>
            <a:r>
              <a:rPr lang="en" sz="1800">
                <a:latin typeface="Inria Sans"/>
                <a:ea typeface="Inria Sans"/>
                <a:cs typeface="Inria Sans"/>
                <a:sym typeface="Inria Sans"/>
              </a:rPr>
              <a:t>  </a:t>
            </a:r>
            <a:endParaRPr sz="1800">
              <a:latin typeface="Inria Sans"/>
              <a:ea typeface="Inria Sans"/>
              <a:cs typeface="Inria Sans"/>
              <a:sym typeface="Inria Sans"/>
            </a:endParaRPr>
          </a:p>
        </p:txBody>
      </p:sp>
      <p:sp>
        <p:nvSpPr>
          <p:cNvPr id="263" name="Google Shape;263;p2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67" name="Shape 267"/>
        <p:cNvGrpSpPr/>
        <p:nvPr/>
      </p:nvGrpSpPr>
      <p:grpSpPr>
        <a:xfrm>
          <a:off x="0" y="0"/>
          <a:ext cx="0" cy="0"/>
          <a:chOff x="0" y="0"/>
          <a:chExt cx="0" cy="0"/>
        </a:xfrm>
      </p:grpSpPr>
      <p:sp>
        <p:nvSpPr>
          <p:cNvPr id="268" name="Google Shape;268;p27"/>
          <p:cNvSpPr/>
          <p:nvPr/>
        </p:nvSpPr>
        <p:spPr>
          <a:xfrm>
            <a:off x="741875" y="1113325"/>
            <a:ext cx="1026300" cy="76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7"/>
          <p:cNvSpPr/>
          <p:nvPr/>
        </p:nvSpPr>
        <p:spPr>
          <a:xfrm>
            <a:off x="1" y="1973475"/>
            <a:ext cx="876900" cy="225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7"/>
          <p:cNvSpPr/>
          <p:nvPr/>
        </p:nvSpPr>
        <p:spPr>
          <a:xfrm>
            <a:off x="1080240" y="3277250"/>
            <a:ext cx="980700" cy="573300"/>
          </a:xfrm>
          <a:prstGeom prst="flowChartAlternateProcess">
            <a:avLst/>
          </a:prstGeom>
          <a:solidFill>
            <a:srgbClr val="9CC2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000">
                <a:solidFill>
                  <a:srgbClr val="FFFFFF"/>
                </a:solidFill>
                <a:latin typeface="Calibri"/>
                <a:ea typeface="Calibri"/>
                <a:cs typeface="Calibri"/>
                <a:sym typeface="Calibri"/>
              </a:rPr>
              <a:t>Locate</a:t>
            </a:r>
            <a:endParaRPr sz="2000"/>
          </a:p>
        </p:txBody>
      </p:sp>
      <p:sp>
        <p:nvSpPr>
          <p:cNvPr id="271" name="Google Shape;271;p27"/>
          <p:cNvSpPr/>
          <p:nvPr/>
        </p:nvSpPr>
        <p:spPr>
          <a:xfrm>
            <a:off x="1111460" y="4364796"/>
            <a:ext cx="980700" cy="483900"/>
          </a:xfrm>
          <a:prstGeom prst="trapezoid">
            <a:avLst>
              <a:gd fmla="val 25000" name="adj"/>
            </a:avLst>
          </a:prstGeom>
          <a:solidFill>
            <a:srgbClr val="2EC4A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2400" u="none" cap="none" strike="noStrike">
                <a:solidFill>
                  <a:srgbClr val="FFFFFF"/>
                </a:solidFill>
                <a:latin typeface="Calibri"/>
                <a:ea typeface="Calibri"/>
                <a:cs typeface="Calibri"/>
                <a:sym typeface="Calibri"/>
              </a:rPr>
              <a:t>GNN</a:t>
            </a:r>
            <a:endParaRPr sz="2400"/>
          </a:p>
        </p:txBody>
      </p:sp>
      <p:cxnSp>
        <p:nvCxnSpPr>
          <p:cNvPr id="272" name="Google Shape;272;p27"/>
          <p:cNvCxnSpPr/>
          <p:nvPr/>
        </p:nvCxnSpPr>
        <p:spPr>
          <a:xfrm rot="10800000">
            <a:off x="1570590" y="3845500"/>
            <a:ext cx="0" cy="519300"/>
          </a:xfrm>
          <a:prstGeom prst="straightConnector1">
            <a:avLst/>
          </a:prstGeom>
          <a:noFill/>
          <a:ln cap="flat" cmpd="sng" w="28575">
            <a:solidFill>
              <a:srgbClr val="000000"/>
            </a:solidFill>
            <a:prstDash val="solid"/>
            <a:miter lim="800000"/>
            <a:headEnd len="sm" w="sm" type="none"/>
            <a:tailEnd len="med" w="med" type="triangle"/>
          </a:ln>
        </p:spPr>
      </p:cxnSp>
      <p:sp>
        <p:nvSpPr>
          <p:cNvPr id="273" name="Google Shape;273;p27"/>
          <p:cNvSpPr/>
          <p:nvPr/>
        </p:nvSpPr>
        <p:spPr>
          <a:xfrm>
            <a:off x="77350" y="2537800"/>
            <a:ext cx="876900" cy="405300"/>
          </a:xfrm>
          <a:prstGeom prst="flowChartAlternateProcess">
            <a:avLst/>
          </a:prstGeom>
          <a:solidFill>
            <a:srgbClr val="5051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add</a:t>
            </a:r>
            <a:endParaRPr/>
          </a:p>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node</a:t>
            </a:r>
            <a:endParaRPr/>
          </a:p>
        </p:txBody>
      </p:sp>
      <p:sp>
        <p:nvSpPr>
          <p:cNvPr id="274" name="Google Shape;274;p27"/>
          <p:cNvSpPr/>
          <p:nvPr/>
        </p:nvSpPr>
        <p:spPr>
          <a:xfrm>
            <a:off x="76911" y="2062977"/>
            <a:ext cx="877800" cy="402300"/>
          </a:xfrm>
          <a:prstGeom prst="flowChartAlternateProcess">
            <a:avLst/>
          </a:prstGeom>
          <a:solidFill>
            <a:srgbClr val="5051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del</a:t>
            </a:r>
            <a:endParaRPr/>
          </a:p>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node</a:t>
            </a:r>
            <a:endParaRPr/>
          </a:p>
        </p:txBody>
      </p:sp>
      <p:sp>
        <p:nvSpPr>
          <p:cNvPr id="275" name="Google Shape;275;p27"/>
          <p:cNvSpPr/>
          <p:nvPr/>
        </p:nvSpPr>
        <p:spPr>
          <a:xfrm>
            <a:off x="76892" y="1588152"/>
            <a:ext cx="877800" cy="402300"/>
          </a:xfrm>
          <a:prstGeom prst="flowChartAlternateProcess">
            <a:avLst/>
          </a:prstGeom>
          <a:solidFill>
            <a:srgbClr val="5051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replace</a:t>
            </a:r>
            <a:endParaRPr/>
          </a:p>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type</a:t>
            </a:r>
            <a:endParaRPr/>
          </a:p>
        </p:txBody>
      </p:sp>
      <p:sp>
        <p:nvSpPr>
          <p:cNvPr id="276" name="Google Shape;276;p27"/>
          <p:cNvSpPr/>
          <p:nvPr/>
        </p:nvSpPr>
        <p:spPr>
          <a:xfrm>
            <a:off x="76910" y="1113327"/>
            <a:ext cx="877800" cy="402300"/>
          </a:xfrm>
          <a:prstGeom prst="flowChartAlternateProcess">
            <a:avLst/>
          </a:prstGeom>
          <a:solidFill>
            <a:srgbClr val="5051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replace</a:t>
            </a:r>
            <a:endParaRPr/>
          </a:p>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value</a:t>
            </a:r>
            <a:endParaRPr/>
          </a:p>
        </p:txBody>
      </p:sp>
      <p:sp>
        <p:nvSpPr>
          <p:cNvPr id="277" name="Google Shape;277;p27"/>
          <p:cNvSpPr/>
          <p:nvPr/>
        </p:nvSpPr>
        <p:spPr>
          <a:xfrm>
            <a:off x="76903" y="638502"/>
            <a:ext cx="877800" cy="402300"/>
          </a:xfrm>
          <a:prstGeom prst="flowChartAlternateProcess">
            <a:avLst/>
          </a:prstGeom>
          <a:solidFill>
            <a:srgbClr val="5051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No</a:t>
            </a:r>
            <a:endParaRPr/>
          </a:p>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Action</a:t>
            </a:r>
            <a:endParaRPr/>
          </a:p>
        </p:txBody>
      </p:sp>
      <p:cxnSp>
        <p:nvCxnSpPr>
          <p:cNvPr id="278" name="Google Shape;278;p27"/>
          <p:cNvCxnSpPr>
            <a:stCxn id="270" idx="0"/>
          </p:cNvCxnSpPr>
          <p:nvPr/>
        </p:nvCxnSpPr>
        <p:spPr>
          <a:xfrm>
            <a:off x="1570590" y="3277250"/>
            <a:ext cx="0" cy="0"/>
          </a:xfrm>
          <a:prstGeom prst="straightConnector1">
            <a:avLst/>
          </a:prstGeom>
          <a:noFill/>
          <a:ln cap="flat" cmpd="sng" w="28575">
            <a:solidFill>
              <a:srgbClr val="000000"/>
            </a:solidFill>
            <a:prstDash val="solid"/>
            <a:miter lim="800000"/>
            <a:headEnd len="sm" w="sm" type="none"/>
            <a:tailEnd len="sm" w="sm" type="none"/>
          </a:ln>
        </p:spPr>
      </p:cxnSp>
      <p:cxnSp>
        <p:nvCxnSpPr>
          <p:cNvPr id="279" name="Google Shape;279;p27"/>
          <p:cNvCxnSpPr/>
          <p:nvPr/>
        </p:nvCxnSpPr>
        <p:spPr>
          <a:xfrm rot="10800000">
            <a:off x="1588148" y="638504"/>
            <a:ext cx="2400" cy="2423100"/>
          </a:xfrm>
          <a:prstGeom prst="straightConnector1">
            <a:avLst/>
          </a:prstGeom>
          <a:noFill/>
          <a:ln cap="flat" cmpd="sng" w="50800">
            <a:solidFill>
              <a:srgbClr val="BFBFBF"/>
            </a:solidFill>
            <a:prstDash val="solid"/>
            <a:miter lim="800000"/>
            <a:headEnd len="sm" w="sm" type="none"/>
            <a:tailEnd len="sm" w="sm" type="none"/>
          </a:ln>
        </p:spPr>
      </p:cxnSp>
      <p:cxnSp>
        <p:nvCxnSpPr>
          <p:cNvPr id="280" name="Google Shape;280;p27"/>
          <p:cNvCxnSpPr>
            <a:endCxn id="277" idx="3"/>
          </p:cNvCxnSpPr>
          <p:nvPr/>
        </p:nvCxnSpPr>
        <p:spPr>
          <a:xfrm rot="10800000">
            <a:off x="954703" y="839652"/>
            <a:ext cx="647100" cy="900"/>
          </a:xfrm>
          <a:prstGeom prst="straightConnector1">
            <a:avLst/>
          </a:prstGeom>
          <a:noFill/>
          <a:ln cap="flat" cmpd="sng" w="28575">
            <a:solidFill>
              <a:srgbClr val="BFBFBF"/>
            </a:solidFill>
            <a:prstDash val="solid"/>
            <a:miter lim="800000"/>
            <a:headEnd len="sm" w="sm" type="none"/>
            <a:tailEnd len="med" w="med" type="triangle"/>
          </a:ln>
        </p:spPr>
      </p:cxnSp>
      <p:cxnSp>
        <p:nvCxnSpPr>
          <p:cNvPr id="281" name="Google Shape;281;p27"/>
          <p:cNvCxnSpPr/>
          <p:nvPr/>
        </p:nvCxnSpPr>
        <p:spPr>
          <a:xfrm rot="10800000">
            <a:off x="943450" y="1314025"/>
            <a:ext cx="647100" cy="900"/>
          </a:xfrm>
          <a:prstGeom prst="straightConnector1">
            <a:avLst/>
          </a:prstGeom>
          <a:noFill/>
          <a:ln cap="flat" cmpd="sng" w="28575">
            <a:solidFill>
              <a:srgbClr val="BFBFBF"/>
            </a:solidFill>
            <a:prstDash val="solid"/>
            <a:miter lim="800000"/>
            <a:headEnd len="sm" w="sm" type="none"/>
            <a:tailEnd len="med" w="med" type="triangle"/>
          </a:ln>
        </p:spPr>
      </p:cxnSp>
      <p:cxnSp>
        <p:nvCxnSpPr>
          <p:cNvPr id="282" name="Google Shape;282;p27"/>
          <p:cNvCxnSpPr/>
          <p:nvPr/>
        </p:nvCxnSpPr>
        <p:spPr>
          <a:xfrm rot="10800000">
            <a:off x="954850" y="1788525"/>
            <a:ext cx="647100" cy="900"/>
          </a:xfrm>
          <a:prstGeom prst="straightConnector1">
            <a:avLst/>
          </a:prstGeom>
          <a:noFill/>
          <a:ln cap="flat" cmpd="sng" w="28575">
            <a:solidFill>
              <a:srgbClr val="BFBFBF"/>
            </a:solidFill>
            <a:prstDash val="solid"/>
            <a:miter lim="800000"/>
            <a:headEnd len="sm" w="sm" type="none"/>
            <a:tailEnd len="med" w="med" type="triangle"/>
          </a:ln>
        </p:spPr>
      </p:cxnSp>
      <p:cxnSp>
        <p:nvCxnSpPr>
          <p:cNvPr id="283" name="Google Shape;283;p27"/>
          <p:cNvCxnSpPr/>
          <p:nvPr/>
        </p:nvCxnSpPr>
        <p:spPr>
          <a:xfrm rot="10800000">
            <a:off x="954850" y="2263025"/>
            <a:ext cx="647100" cy="900"/>
          </a:xfrm>
          <a:prstGeom prst="straightConnector1">
            <a:avLst/>
          </a:prstGeom>
          <a:noFill/>
          <a:ln cap="flat" cmpd="sng" w="28575">
            <a:solidFill>
              <a:srgbClr val="BFBFBF"/>
            </a:solidFill>
            <a:prstDash val="solid"/>
            <a:miter lim="800000"/>
            <a:headEnd len="sm" w="sm" type="none"/>
            <a:tailEnd len="med" w="med" type="triangle"/>
          </a:ln>
        </p:spPr>
      </p:cxnSp>
      <p:cxnSp>
        <p:nvCxnSpPr>
          <p:cNvPr id="284" name="Google Shape;284;p27"/>
          <p:cNvCxnSpPr/>
          <p:nvPr/>
        </p:nvCxnSpPr>
        <p:spPr>
          <a:xfrm rot="10800000">
            <a:off x="931475" y="2762125"/>
            <a:ext cx="647100" cy="900"/>
          </a:xfrm>
          <a:prstGeom prst="straightConnector1">
            <a:avLst/>
          </a:prstGeom>
          <a:noFill/>
          <a:ln cap="flat" cmpd="sng" w="38100">
            <a:solidFill>
              <a:srgbClr val="000000"/>
            </a:solidFill>
            <a:prstDash val="solid"/>
            <a:miter lim="800000"/>
            <a:headEnd len="sm" w="sm" type="none"/>
            <a:tailEnd len="med" w="med" type="triangle"/>
          </a:ln>
        </p:spPr>
      </p:cxnSp>
      <p:cxnSp>
        <p:nvCxnSpPr>
          <p:cNvPr id="285" name="Google Shape;285;p27"/>
          <p:cNvCxnSpPr/>
          <p:nvPr/>
        </p:nvCxnSpPr>
        <p:spPr>
          <a:xfrm flipH="1">
            <a:off x="1583050" y="2737525"/>
            <a:ext cx="6300" cy="506700"/>
          </a:xfrm>
          <a:prstGeom prst="straightConnector1">
            <a:avLst/>
          </a:prstGeom>
          <a:noFill/>
          <a:ln cap="flat" cmpd="sng" w="38100">
            <a:solidFill>
              <a:schemeClr val="dk2"/>
            </a:solidFill>
            <a:prstDash val="solid"/>
            <a:round/>
            <a:headEnd len="med" w="med" type="none"/>
            <a:tailEnd len="med" w="med" type="none"/>
          </a:ln>
        </p:spPr>
      </p:cxnSp>
      <p:pic>
        <p:nvPicPr>
          <p:cNvPr id="286" name="Google Shape;286;p27"/>
          <p:cNvPicPr preferRelativeResize="0"/>
          <p:nvPr/>
        </p:nvPicPr>
        <p:blipFill>
          <a:blip r:embed="rId3">
            <a:alphaModFix amt="46000"/>
          </a:blip>
          <a:stretch>
            <a:fillRect/>
          </a:stretch>
        </p:blipFill>
        <p:spPr>
          <a:xfrm>
            <a:off x="2304288" y="786384"/>
            <a:ext cx="6601968" cy="3575304"/>
          </a:xfrm>
          <a:prstGeom prst="rect">
            <a:avLst/>
          </a:prstGeom>
          <a:noFill/>
          <a:ln>
            <a:noFill/>
          </a:ln>
        </p:spPr>
      </p:pic>
      <p:cxnSp>
        <p:nvCxnSpPr>
          <p:cNvPr id="287" name="Google Shape;287;p27"/>
          <p:cNvCxnSpPr/>
          <p:nvPr/>
        </p:nvCxnSpPr>
        <p:spPr>
          <a:xfrm rot="10800000">
            <a:off x="5386427" y="2111473"/>
            <a:ext cx="535200" cy="312300"/>
          </a:xfrm>
          <a:prstGeom prst="straightConnector1">
            <a:avLst/>
          </a:prstGeom>
          <a:noFill/>
          <a:ln cap="flat" cmpd="sng" w="38100">
            <a:solidFill>
              <a:srgbClr val="44546A"/>
            </a:solidFill>
            <a:prstDash val="solid"/>
            <a:miter lim="800000"/>
            <a:headEnd len="med" w="med" type="stealth"/>
            <a:tailEnd len="sm" w="sm" type="none"/>
          </a:ln>
        </p:spPr>
      </p:cxnSp>
      <p:sp>
        <p:nvSpPr>
          <p:cNvPr id="288" name="Google Shape;288;p27"/>
          <p:cNvSpPr/>
          <p:nvPr/>
        </p:nvSpPr>
        <p:spPr>
          <a:xfrm>
            <a:off x="5073600" y="2411700"/>
            <a:ext cx="1590600" cy="320100"/>
          </a:xfrm>
          <a:prstGeom prst="roundRect">
            <a:avLst>
              <a:gd fmla="val 50000" name="adj"/>
            </a:avLst>
          </a:prstGeom>
          <a:solidFill>
            <a:srgbClr val="F988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FFFFFF"/>
                </a:solidFill>
                <a:latin typeface="Calibri"/>
                <a:ea typeface="Calibri"/>
                <a:cs typeface="Calibri"/>
                <a:sym typeface="Calibri"/>
              </a:rPr>
              <a:t>name</a:t>
            </a:r>
            <a:endParaRPr b="1">
              <a:solidFill>
                <a:srgbClr val="FFFFFF"/>
              </a:solidFill>
              <a:latin typeface="Calibri"/>
              <a:ea typeface="Calibri"/>
              <a:cs typeface="Calibri"/>
              <a:sym typeface="Calibri"/>
            </a:endParaRPr>
          </a:p>
        </p:txBody>
      </p:sp>
      <p:cxnSp>
        <p:nvCxnSpPr>
          <p:cNvPr id="289" name="Google Shape;289;p27"/>
          <p:cNvCxnSpPr>
            <a:stCxn id="288" idx="2"/>
          </p:cNvCxnSpPr>
          <p:nvPr/>
        </p:nvCxnSpPr>
        <p:spPr>
          <a:xfrm rot="5400000">
            <a:off x="4165200" y="2210100"/>
            <a:ext cx="1182000" cy="2225400"/>
          </a:xfrm>
          <a:prstGeom prst="curvedConnector2">
            <a:avLst/>
          </a:prstGeom>
          <a:noFill/>
          <a:ln cap="flat" cmpd="sng" w="38100">
            <a:solidFill>
              <a:srgbClr val="0F4C5C"/>
            </a:solidFill>
            <a:prstDash val="dash"/>
            <a:miter lim="800000"/>
            <a:headEnd len="sm" w="sm" type="none"/>
            <a:tailEnd len="med" w="med" type="triangle"/>
          </a:ln>
        </p:spPr>
      </p:cxnSp>
      <p:sp>
        <p:nvSpPr>
          <p:cNvPr id="290" name="Google Shape;290;p27"/>
          <p:cNvSpPr txBox="1"/>
          <p:nvPr/>
        </p:nvSpPr>
        <p:spPr>
          <a:xfrm>
            <a:off x="3922625" y="4364800"/>
            <a:ext cx="3834000" cy="5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74EA7"/>
                </a:solidFill>
                <a:latin typeface="Inria Sans"/>
                <a:ea typeface="Inria Sans"/>
                <a:cs typeface="Inria Sans"/>
                <a:sym typeface="Inria Sans"/>
              </a:rPr>
              <a:t>function</a:t>
            </a:r>
            <a:r>
              <a:rPr lang="en" sz="2400">
                <a:latin typeface="Inria Sans"/>
                <a:ea typeface="Inria Sans"/>
                <a:cs typeface="Inria Sans"/>
                <a:sym typeface="Inria Sans"/>
              </a:rPr>
              <a:t> </a:t>
            </a:r>
            <a:r>
              <a:rPr lang="en" sz="2400">
                <a:solidFill>
                  <a:srgbClr val="A61C00"/>
                </a:solidFill>
                <a:latin typeface="Inria Sans"/>
                <a:ea typeface="Inria Sans"/>
                <a:cs typeface="Inria Sans"/>
                <a:sym typeface="Inria Sans"/>
              </a:rPr>
              <a:t>add</a:t>
            </a:r>
            <a:r>
              <a:rPr lang="en" sz="2400">
                <a:latin typeface="Inria Sans"/>
                <a:ea typeface="Inria Sans"/>
                <a:cs typeface="Inria Sans"/>
                <a:sym typeface="Inria Sans"/>
              </a:rPr>
              <a:t>(</a:t>
            </a:r>
            <a:r>
              <a:rPr lang="en" sz="2400">
                <a:solidFill>
                  <a:srgbClr val="674EA7"/>
                </a:solidFill>
                <a:latin typeface="Inria Sans"/>
                <a:ea typeface="Inria Sans"/>
                <a:cs typeface="Inria Sans"/>
                <a:sym typeface="Inria Sans"/>
              </a:rPr>
              <a:t>a, </a:t>
            </a:r>
            <a:r>
              <a:rPr b="1" lang="en" sz="2400">
                <a:solidFill>
                  <a:srgbClr val="674EA7"/>
                </a:solidFill>
                <a:latin typeface="Inria Sans"/>
                <a:ea typeface="Inria Sans"/>
                <a:cs typeface="Inria Sans"/>
                <a:sym typeface="Inria Sans"/>
              </a:rPr>
              <a:t>b</a:t>
            </a:r>
            <a:r>
              <a:rPr lang="en" sz="2400">
                <a:latin typeface="Inria Sans"/>
                <a:ea typeface="Inria Sans"/>
                <a:cs typeface="Inria Sans"/>
                <a:sym typeface="Inria Sans"/>
              </a:rPr>
              <a:t>) {  </a:t>
            </a:r>
            <a:r>
              <a:rPr lang="en" sz="2400">
                <a:solidFill>
                  <a:srgbClr val="674EA7"/>
                </a:solidFill>
                <a:latin typeface="Inria Sans"/>
                <a:ea typeface="Inria Sans"/>
                <a:cs typeface="Inria Sans"/>
                <a:sym typeface="Inria Sans"/>
              </a:rPr>
              <a:t>a</a:t>
            </a:r>
            <a:r>
              <a:rPr lang="en" sz="2400">
                <a:latin typeface="Inria Sans"/>
                <a:ea typeface="Inria Sans"/>
                <a:cs typeface="Inria Sans"/>
                <a:sym typeface="Inria Sans"/>
              </a:rPr>
              <a:t> + </a:t>
            </a:r>
            <a:r>
              <a:rPr lang="en" sz="2400">
                <a:solidFill>
                  <a:srgbClr val="674EA7"/>
                </a:solidFill>
                <a:latin typeface="Inria Sans"/>
                <a:ea typeface="Inria Sans"/>
                <a:cs typeface="Inria Sans"/>
                <a:sym typeface="Inria Sans"/>
              </a:rPr>
              <a:t>b</a:t>
            </a:r>
            <a:r>
              <a:rPr lang="en" sz="2400">
                <a:latin typeface="Inria Sans"/>
                <a:ea typeface="Inria Sans"/>
                <a:cs typeface="Inria Sans"/>
                <a:sym typeface="Inria Sans"/>
              </a:rPr>
              <a:t>; }</a:t>
            </a:r>
            <a:endParaRPr sz="2400">
              <a:latin typeface="Inria Sans"/>
              <a:ea typeface="Inria Sans"/>
              <a:cs typeface="Inria Sans"/>
              <a:sym typeface="Inria Sans"/>
            </a:endParaRPr>
          </a:p>
          <a:p>
            <a:pPr indent="0" lvl="0" marL="0" rtl="0" algn="l">
              <a:spcBef>
                <a:spcPts val="0"/>
              </a:spcBef>
              <a:spcAft>
                <a:spcPts val="0"/>
              </a:spcAft>
              <a:buNone/>
            </a:pPr>
            <a:r>
              <a:rPr lang="en" sz="1800">
                <a:latin typeface="Inria Sans"/>
                <a:ea typeface="Inria Sans"/>
                <a:cs typeface="Inria Sans"/>
                <a:sym typeface="Inria Sans"/>
              </a:rPr>
              <a:t>  </a:t>
            </a:r>
            <a:endParaRPr sz="1800">
              <a:latin typeface="Inria Sans"/>
              <a:ea typeface="Inria Sans"/>
              <a:cs typeface="Inria Sans"/>
              <a:sym typeface="Inria Sans"/>
            </a:endParaRPr>
          </a:p>
        </p:txBody>
      </p:sp>
      <p:sp>
        <p:nvSpPr>
          <p:cNvPr id="291" name="Google Shape;291;p2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273"/>
                                        </p:tgtEl>
                                        <p:attrNameLst>
                                          <p:attrName>style.visibility</p:attrName>
                                        </p:attrNameLst>
                                      </p:cBhvr>
                                      <p:to>
                                        <p:strVal val="visible"/>
                                      </p:to>
                                    </p:set>
                                    <p:animEffect filter="fade" transition="in">
                                      <p:cBhvr>
                                        <p:cTn dur="1000"/>
                                        <p:tgtEl>
                                          <p:spTgt spid="273"/>
                                        </p:tgtEl>
                                      </p:cBhvr>
                                    </p:animEffect>
                                  </p:childTnLst>
                                </p:cTn>
                              </p:par>
                              <p:par>
                                <p:cTn fill="hold" nodeType="withEffect" presetClass="entr" presetID="10" presetSubtype="0">
                                  <p:stCondLst>
                                    <p:cond delay="0"/>
                                  </p:stCondLst>
                                  <p:childTnLst>
                                    <p:set>
                                      <p:cBhvr>
                                        <p:cTn dur="1" fill="hold">
                                          <p:stCondLst>
                                            <p:cond delay="0"/>
                                          </p:stCondLst>
                                        </p:cTn>
                                        <p:tgtEl>
                                          <p:spTgt spid="274"/>
                                        </p:tgtEl>
                                        <p:attrNameLst>
                                          <p:attrName>style.visibility</p:attrName>
                                        </p:attrNameLst>
                                      </p:cBhvr>
                                      <p:to>
                                        <p:strVal val="visible"/>
                                      </p:to>
                                    </p:set>
                                    <p:animEffect filter="fade" transition="in">
                                      <p:cBhvr>
                                        <p:cTn dur="1000"/>
                                        <p:tgtEl>
                                          <p:spTgt spid="274"/>
                                        </p:tgtEl>
                                      </p:cBhvr>
                                    </p:animEffect>
                                  </p:childTnLst>
                                </p:cTn>
                              </p:par>
                              <p:par>
                                <p:cTn fill="hold" nodeType="withEffect" presetClass="entr" presetID="10" presetSubtype="0">
                                  <p:stCondLst>
                                    <p:cond delay="0"/>
                                  </p:stCondLst>
                                  <p:childTnLst>
                                    <p:set>
                                      <p:cBhvr>
                                        <p:cTn dur="1" fill="hold">
                                          <p:stCondLst>
                                            <p:cond delay="0"/>
                                          </p:stCondLst>
                                        </p:cTn>
                                        <p:tgtEl>
                                          <p:spTgt spid="275"/>
                                        </p:tgtEl>
                                        <p:attrNameLst>
                                          <p:attrName>style.visibility</p:attrName>
                                        </p:attrNameLst>
                                      </p:cBhvr>
                                      <p:to>
                                        <p:strVal val="visible"/>
                                      </p:to>
                                    </p:set>
                                    <p:animEffect filter="fade" transition="in">
                                      <p:cBhvr>
                                        <p:cTn dur="1000"/>
                                        <p:tgtEl>
                                          <p:spTgt spid="275"/>
                                        </p:tgtEl>
                                      </p:cBhvr>
                                    </p:animEffect>
                                  </p:childTnLst>
                                </p:cTn>
                              </p:par>
                              <p:par>
                                <p:cTn fill="hold" nodeType="with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1000"/>
                                        <p:tgtEl>
                                          <p:spTgt spid="276"/>
                                        </p:tgtEl>
                                      </p:cBhvr>
                                    </p:animEffect>
                                  </p:childTnLst>
                                </p:cTn>
                              </p:par>
                              <p:par>
                                <p:cTn fill="hold" nodeType="withEffect" presetClass="entr" presetID="10" presetSubtype="0">
                                  <p:stCondLst>
                                    <p:cond delay="0"/>
                                  </p:stCondLst>
                                  <p:childTnLst>
                                    <p:set>
                                      <p:cBhvr>
                                        <p:cTn dur="1" fill="hold">
                                          <p:stCondLst>
                                            <p:cond delay="0"/>
                                          </p:stCondLst>
                                        </p:cTn>
                                        <p:tgtEl>
                                          <p:spTgt spid="277"/>
                                        </p:tgtEl>
                                        <p:attrNameLst>
                                          <p:attrName>style.visibility</p:attrName>
                                        </p:attrNameLst>
                                      </p:cBhvr>
                                      <p:to>
                                        <p:strVal val="visible"/>
                                      </p:to>
                                    </p:set>
                                    <p:animEffect filter="fade" transition="in">
                                      <p:cBhvr>
                                        <p:cTn dur="1000"/>
                                        <p:tgtEl>
                                          <p:spTgt spid="277"/>
                                        </p:tgtEl>
                                      </p:cBhvr>
                                    </p:animEffect>
                                  </p:childTnLst>
                                </p:cTn>
                              </p:par>
                              <p:par>
                                <p:cTn fill="hold" nodeType="withEffect" presetClass="entr" presetID="10" presetSubtype="0">
                                  <p:stCondLst>
                                    <p:cond delay="0"/>
                                  </p:stCondLst>
                                  <p:childTnLst>
                                    <p:set>
                                      <p:cBhvr>
                                        <p:cTn dur="1" fill="hold">
                                          <p:stCondLst>
                                            <p:cond delay="0"/>
                                          </p:stCondLst>
                                        </p:cTn>
                                        <p:tgtEl>
                                          <p:spTgt spid="279"/>
                                        </p:tgtEl>
                                        <p:attrNameLst>
                                          <p:attrName>style.visibility</p:attrName>
                                        </p:attrNameLst>
                                      </p:cBhvr>
                                      <p:to>
                                        <p:strVal val="visible"/>
                                      </p:to>
                                    </p:set>
                                    <p:animEffect filter="fade" transition="in">
                                      <p:cBhvr>
                                        <p:cTn dur="1000"/>
                                        <p:tgtEl>
                                          <p:spTgt spid="279"/>
                                        </p:tgtEl>
                                      </p:cBhvr>
                                    </p:animEffect>
                                  </p:childTnLst>
                                </p:cTn>
                              </p:par>
                              <p:par>
                                <p:cTn fill="hold" nodeType="withEffect" presetClass="entr" presetID="10" presetSubtype="0">
                                  <p:stCondLst>
                                    <p:cond delay="0"/>
                                  </p:stCondLst>
                                  <p:childTnLst>
                                    <p:set>
                                      <p:cBhvr>
                                        <p:cTn dur="1" fill="hold">
                                          <p:stCondLst>
                                            <p:cond delay="0"/>
                                          </p:stCondLst>
                                        </p:cTn>
                                        <p:tgtEl>
                                          <p:spTgt spid="280"/>
                                        </p:tgtEl>
                                        <p:attrNameLst>
                                          <p:attrName>style.visibility</p:attrName>
                                        </p:attrNameLst>
                                      </p:cBhvr>
                                      <p:to>
                                        <p:strVal val="visible"/>
                                      </p:to>
                                    </p:set>
                                    <p:animEffect filter="fade" transition="in">
                                      <p:cBhvr>
                                        <p:cTn dur="1000"/>
                                        <p:tgtEl>
                                          <p:spTgt spid="280"/>
                                        </p:tgtEl>
                                      </p:cBhvr>
                                    </p:animEffect>
                                  </p:childTnLst>
                                </p:cTn>
                              </p:par>
                              <p:par>
                                <p:cTn fill="hold" nodeType="withEffect" presetClass="entr" presetID="10" presetSubtype="0">
                                  <p:stCondLst>
                                    <p:cond delay="0"/>
                                  </p:stCondLst>
                                  <p:childTnLst>
                                    <p:set>
                                      <p:cBhvr>
                                        <p:cTn dur="1" fill="hold">
                                          <p:stCondLst>
                                            <p:cond delay="0"/>
                                          </p:stCondLst>
                                        </p:cTn>
                                        <p:tgtEl>
                                          <p:spTgt spid="281"/>
                                        </p:tgtEl>
                                        <p:attrNameLst>
                                          <p:attrName>style.visibility</p:attrName>
                                        </p:attrNameLst>
                                      </p:cBhvr>
                                      <p:to>
                                        <p:strVal val="visible"/>
                                      </p:to>
                                    </p:set>
                                    <p:animEffect filter="fade" transition="in">
                                      <p:cBhvr>
                                        <p:cTn dur="1000"/>
                                        <p:tgtEl>
                                          <p:spTgt spid="281"/>
                                        </p:tgtEl>
                                      </p:cBhvr>
                                    </p:animEffect>
                                  </p:childTnLst>
                                </p:cTn>
                              </p:par>
                              <p:par>
                                <p:cTn fill="hold" nodeType="withEffect" presetClass="entr" presetID="10" presetSubtype="0">
                                  <p:stCondLst>
                                    <p:cond delay="0"/>
                                  </p:stCondLst>
                                  <p:childTnLst>
                                    <p:set>
                                      <p:cBhvr>
                                        <p:cTn dur="1" fill="hold">
                                          <p:stCondLst>
                                            <p:cond delay="0"/>
                                          </p:stCondLst>
                                        </p:cTn>
                                        <p:tgtEl>
                                          <p:spTgt spid="282"/>
                                        </p:tgtEl>
                                        <p:attrNameLst>
                                          <p:attrName>style.visibility</p:attrName>
                                        </p:attrNameLst>
                                      </p:cBhvr>
                                      <p:to>
                                        <p:strVal val="visible"/>
                                      </p:to>
                                    </p:set>
                                    <p:animEffect filter="fade" transition="in">
                                      <p:cBhvr>
                                        <p:cTn dur="1000"/>
                                        <p:tgtEl>
                                          <p:spTgt spid="282"/>
                                        </p:tgtEl>
                                      </p:cBhvr>
                                    </p:animEffect>
                                  </p:childTnLst>
                                </p:cTn>
                              </p:par>
                              <p:par>
                                <p:cTn fill="hold" nodeType="withEffect" presetClass="entr" presetID="10" presetSubtype="0">
                                  <p:stCondLst>
                                    <p:cond delay="0"/>
                                  </p:stCondLst>
                                  <p:childTnLst>
                                    <p:set>
                                      <p:cBhvr>
                                        <p:cTn dur="1" fill="hold">
                                          <p:stCondLst>
                                            <p:cond delay="0"/>
                                          </p:stCondLst>
                                        </p:cTn>
                                        <p:tgtEl>
                                          <p:spTgt spid="283"/>
                                        </p:tgtEl>
                                        <p:attrNameLst>
                                          <p:attrName>style.visibility</p:attrName>
                                        </p:attrNameLst>
                                      </p:cBhvr>
                                      <p:to>
                                        <p:strVal val="visible"/>
                                      </p:to>
                                    </p:set>
                                    <p:animEffect filter="fade" transition="in">
                                      <p:cBhvr>
                                        <p:cTn dur="1000"/>
                                        <p:tgtEl>
                                          <p:spTgt spid="283"/>
                                        </p:tgtEl>
                                      </p:cBhvr>
                                    </p:animEffect>
                                  </p:childTnLst>
                                </p:cTn>
                              </p:par>
                              <p:par>
                                <p:cTn fill="hold" nodeType="withEffect" presetClass="entr" presetID="10" presetSubtype="0">
                                  <p:stCondLst>
                                    <p:cond delay="0"/>
                                  </p:stCondLst>
                                  <p:childTnLst>
                                    <p:set>
                                      <p:cBhvr>
                                        <p:cTn dur="1" fill="hold">
                                          <p:stCondLst>
                                            <p:cond delay="0"/>
                                          </p:stCondLst>
                                        </p:cTn>
                                        <p:tgtEl>
                                          <p:spTgt spid="284"/>
                                        </p:tgtEl>
                                        <p:attrNameLst>
                                          <p:attrName>style.visibility</p:attrName>
                                        </p:attrNameLst>
                                      </p:cBhvr>
                                      <p:to>
                                        <p:strVal val="visible"/>
                                      </p:to>
                                    </p:set>
                                    <p:animEffect filter="fade" transition="in">
                                      <p:cBhvr>
                                        <p:cTn dur="1000"/>
                                        <p:tgtEl>
                                          <p:spTgt spid="284"/>
                                        </p:tgtEl>
                                      </p:cBhvr>
                                    </p:animEffect>
                                  </p:childTnLst>
                                </p:cTn>
                              </p:par>
                              <p:par>
                                <p:cTn fill="hold" nodeType="withEffect" presetClass="entr" presetID="10" presetSubtype="0">
                                  <p:stCondLst>
                                    <p:cond delay="0"/>
                                  </p:stCondLst>
                                  <p:childTnLst>
                                    <p:set>
                                      <p:cBhvr>
                                        <p:cTn dur="1" fill="hold">
                                          <p:stCondLst>
                                            <p:cond delay="0"/>
                                          </p:stCondLst>
                                        </p:cTn>
                                        <p:tgtEl>
                                          <p:spTgt spid="285"/>
                                        </p:tgtEl>
                                        <p:attrNameLst>
                                          <p:attrName>style.visibility</p:attrName>
                                        </p:attrNameLst>
                                      </p:cBhvr>
                                      <p:to>
                                        <p:strVal val="visible"/>
                                      </p:to>
                                    </p:set>
                                    <p:animEffect filter="fade" transition="in">
                                      <p:cBhvr>
                                        <p:cTn dur="1000"/>
                                        <p:tgtEl>
                                          <p:spTgt spid="2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gtEl>
                                        <p:attrNameLst>
                                          <p:attrName>style.visibility</p:attrName>
                                        </p:attrNameLst>
                                      </p:cBhvr>
                                      <p:to>
                                        <p:strVal val="visible"/>
                                      </p:to>
                                    </p:set>
                                    <p:animEffect filter="fade" transition="in">
                                      <p:cBhvr>
                                        <p:cTn dur="1000"/>
                                        <p:tgtEl>
                                          <p:spTgt spid="288"/>
                                        </p:tgtEl>
                                      </p:cBhvr>
                                    </p:animEffect>
                                  </p:childTnLst>
                                </p:cTn>
                              </p:par>
                              <p:par>
                                <p:cTn fill="hold" nodeType="withEffect" presetClass="entr" presetID="10" presetSubtype="0">
                                  <p:stCondLst>
                                    <p:cond delay="0"/>
                                  </p:stCondLst>
                                  <p:childTnLst>
                                    <p:set>
                                      <p:cBhvr>
                                        <p:cTn dur="1" fill="hold">
                                          <p:stCondLst>
                                            <p:cond delay="0"/>
                                          </p:stCondLst>
                                        </p:cTn>
                                        <p:tgtEl>
                                          <p:spTgt spid="287"/>
                                        </p:tgtEl>
                                        <p:attrNameLst>
                                          <p:attrName>style.visibility</p:attrName>
                                        </p:attrNameLst>
                                      </p:cBhvr>
                                      <p:to>
                                        <p:strVal val="visible"/>
                                      </p:to>
                                    </p:set>
                                    <p:animEffect filter="fade" transition="in">
                                      <p:cBhvr>
                                        <p:cTn dur="1000"/>
                                        <p:tgtEl>
                                          <p:spTgt spid="287"/>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289"/>
                                        </p:tgtEl>
                                        <p:attrNameLst>
                                          <p:attrName>style.visibility</p:attrName>
                                        </p:attrNameLst>
                                      </p:cBhvr>
                                      <p:to>
                                        <p:strVal val="visible"/>
                                      </p:to>
                                    </p:set>
                                    <p:animEffect filter="fade" transition="in">
                                      <p:cBhvr>
                                        <p:cTn dur="1000"/>
                                        <p:tgtEl>
                                          <p:spTgt spid="2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295" name="Shape 295"/>
        <p:cNvGrpSpPr/>
        <p:nvPr/>
      </p:nvGrpSpPr>
      <p:grpSpPr>
        <a:xfrm>
          <a:off x="0" y="0"/>
          <a:ext cx="0" cy="0"/>
          <a:chOff x="0" y="0"/>
          <a:chExt cx="0" cy="0"/>
        </a:xfrm>
      </p:grpSpPr>
      <p:sp>
        <p:nvSpPr>
          <p:cNvPr id="296" name="Google Shape;296;p28"/>
          <p:cNvSpPr/>
          <p:nvPr/>
        </p:nvSpPr>
        <p:spPr>
          <a:xfrm>
            <a:off x="1098990" y="3277263"/>
            <a:ext cx="980700" cy="573300"/>
          </a:xfrm>
          <a:prstGeom prst="flowChartAlternateProcess">
            <a:avLst/>
          </a:prstGeom>
          <a:solidFill>
            <a:srgbClr val="9CC2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000">
                <a:solidFill>
                  <a:srgbClr val="FFFFFF"/>
                </a:solidFill>
                <a:latin typeface="Calibri"/>
                <a:ea typeface="Calibri"/>
                <a:cs typeface="Calibri"/>
                <a:sym typeface="Calibri"/>
              </a:rPr>
              <a:t>Locate</a:t>
            </a:r>
            <a:endParaRPr sz="2000"/>
          </a:p>
        </p:txBody>
      </p:sp>
      <p:sp>
        <p:nvSpPr>
          <p:cNvPr id="297" name="Google Shape;297;p28"/>
          <p:cNvSpPr/>
          <p:nvPr/>
        </p:nvSpPr>
        <p:spPr>
          <a:xfrm>
            <a:off x="1111460" y="4364796"/>
            <a:ext cx="980700" cy="483900"/>
          </a:xfrm>
          <a:prstGeom prst="trapezoid">
            <a:avLst>
              <a:gd fmla="val 25000" name="adj"/>
            </a:avLst>
          </a:prstGeom>
          <a:solidFill>
            <a:srgbClr val="2EC4A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2400" u="none" cap="none" strike="noStrike">
                <a:solidFill>
                  <a:srgbClr val="FFFFFF"/>
                </a:solidFill>
                <a:latin typeface="Calibri"/>
                <a:ea typeface="Calibri"/>
                <a:cs typeface="Calibri"/>
                <a:sym typeface="Calibri"/>
              </a:rPr>
              <a:t>GNN</a:t>
            </a:r>
            <a:endParaRPr sz="2400"/>
          </a:p>
        </p:txBody>
      </p:sp>
      <p:cxnSp>
        <p:nvCxnSpPr>
          <p:cNvPr id="298" name="Google Shape;298;p28"/>
          <p:cNvCxnSpPr/>
          <p:nvPr/>
        </p:nvCxnSpPr>
        <p:spPr>
          <a:xfrm rot="10800000">
            <a:off x="1570590" y="3845500"/>
            <a:ext cx="0" cy="519300"/>
          </a:xfrm>
          <a:prstGeom prst="straightConnector1">
            <a:avLst/>
          </a:prstGeom>
          <a:noFill/>
          <a:ln cap="flat" cmpd="sng" w="28575">
            <a:solidFill>
              <a:srgbClr val="000000"/>
            </a:solidFill>
            <a:prstDash val="solid"/>
            <a:miter lim="800000"/>
            <a:headEnd len="sm" w="sm" type="none"/>
            <a:tailEnd len="med" w="med" type="triangle"/>
          </a:ln>
        </p:spPr>
      </p:cxnSp>
      <p:cxnSp>
        <p:nvCxnSpPr>
          <p:cNvPr id="299" name="Google Shape;299;p28"/>
          <p:cNvCxnSpPr>
            <a:stCxn id="296" idx="0"/>
          </p:cNvCxnSpPr>
          <p:nvPr/>
        </p:nvCxnSpPr>
        <p:spPr>
          <a:xfrm>
            <a:off x="1589340" y="3277263"/>
            <a:ext cx="0" cy="0"/>
          </a:xfrm>
          <a:prstGeom prst="straightConnector1">
            <a:avLst/>
          </a:prstGeom>
          <a:noFill/>
          <a:ln cap="flat" cmpd="sng" w="28575">
            <a:solidFill>
              <a:srgbClr val="000000"/>
            </a:solidFill>
            <a:prstDash val="solid"/>
            <a:miter lim="800000"/>
            <a:headEnd len="sm" w="sm" type="none"/>
            <a:tailEnd len="sm" w="sm" type="none"/>
          </a:ln>
        </p:spPr>
      </p:cxnSp>
      <p:pic>
        <p:nvPicPr>
          <p:cNvPr id="300" name="Google Shape;300;p28"/>
          <p:cNvPicPr preferRelativeResize="0"/>
          <p:nvPr/>
        </p:nvPicPr>
        <p:blipFill>
          <a:blip r:embed="rId3">
            <a:alphaModFix amt="47000"/>
          </a:blip>
          <a:stretch>
            <a:fillRect/>
          </a:stretch>
        </p:blipFill>
        <p:spPr>
          <a:xfrm>
            <a:off x="2715768" y="850392"/>
            <a:ext cx="5989320" cy="3575304"/>
          </a:xfrm>
          <a:prstGeom prst="rect">
            <a:avLst/>
          </a:prstGeom>
          <a:noFill/>
          <a:ln>
            <a:noFill/>
          </a:ln>
        </p:spPr>
      </p:pic>
      <p:sp>
        <p:nvSpPr>
          <p:cNvPr id="301" name="Google Shape;301;p28"/>
          <p:cNvSpPr/>
          <p:nvPr/>
        </p:nvSpPr>
        <p:spPr>
          <a:xfrm>
            <a:off x="765250" y="753013"/>
            <a:ext cx="1026300" cy="76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8"/>
          <p:cNvSpPr/>
          <p:nvPr/>
        </p:nvSpPr>
        <p:spPr>
          <a:xfrm>
            <a:off x="1" y="1973475"/>
            <a:ext cx="876900" cy="225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8"/>
          <p:cNvSpPr/>
          <p:nvPr/>
        </p:nvSpPr>
        <p:spPr>
          <a:xfrm>
            <a:off x="77350" y="2537800"/>
            <a:ext cx="876900" cy="405300"/>
          </a:xfrm>
          <a:prstGeom prst="flowChartAlternateProcess">
            <a:avLst/>
          </a:prstGeom>
          <a:solidFill>
            <a:srgbClr val="5051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add</a:t>
            </a:r>
            <a:endParaRPr/>
          </a:p>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node</a:t>
            </a:r>
            <a:endParaRPr/>
          </a:p>
        </p:txBody>
      </p:sp>
      <p:sp>
        <p:nvSpPr>
          <p:cNvPr id="304" name="Google Shape;304;p28"/>
          <p:cNvSpPr/>
          <p:nvPr/>
        </p:nvSpPr>
        <p:spPr>
          <a:xfrm>
            <a:off x="76911" y="2062977"/>
            <a:ext cx="877800" cy="402300"/>
          </a:xfrm>
          <a:prstGeom prst="flowChartAlternateProcess">
            <a:avLst/>
          </a:prstGeom>
          <a:solidFill>
            <a:srgbClr val="5051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del</a:t>
            </a:r>
            <a:endParaRPr/>
          </a:p>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node</a:t>
            </a:r>
            <a:endParaRPr/>
          </a:p>
        </p:txBody>
      </p:sp>
      <p:sp>
        <p:nvSpPr>
          <p:cNvPr id="305" name="Google Shape;305;p28"/>
          <p:cNvSpPr/>
          <p:nvPr/>
        </p:nvSpPr>
        <p:spPr>
          <a:xfrm>
            <a:off x="76892" y="1588152"/>
            <a:ext cx="877800" cy="402300"/>
          </a:xfrm>
          <a:prstGeom prst="flowChartAlternateProcess">
            <a:avLst/>
          </a:prstGeom>
          <a:solidFill>
            <a:srgbClr val="5051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replace</a:t>
            </a:r>
            <a:endParaRPr/>
          </a:p>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type</a:t>
            </a:r>
            <a:endParaRPr/>
          </a:p>
        </p:txBody>
      </p:sp>
      <p:sp>
        <p:nvSpPr>
          <p:cNvPr id="306" name="Google Shape;306;p28"/>
          <p:cNvSpPr/>
          <p:nvPr/>
        </p:nvSpPr>
        <p:spPr>
          <a:xfrm>
            <a:off x="76910" y="1113327"/>
            <a:ext cx="877800" cy="402300"/>
          </a:xfrm>
          <a:prstGeom prst="flowChartAlternateProcess">
            <a:avLst/>
          </a:prstGeom>
          <a:solidFill>
            <a:srgbClr val="5051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replace</a:t>
            </a:r>
            <a:endParaRPr/>
          </a:p>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value</a:t>
            </a:r>
            <a:endParaRPr/>
          </a:p>
        </p:txBody>
      </p:sp>
      <p:sp>
        <p:nvSpPr>
          <p:cNvPr id="307" name="Google Shape;307;p28"/>
          <p:cNvSpPr/>
          <p:nvPr/>
        </p:nvSpPr>
        <p:spPr>
          <a:xfrm>
            <a:off x="76903" y="638502"/>
            <a:ext cx="877800" cy="402300"/>
          </a:xfrm>
          <a:prstGeom prst="flowChartAlternateProcess">
            <a:avLst/>
          </a:prstGeom>
          <a:solidFill>
            <a:srgbClr val="5051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No</a:t>
            </a:r>
            <a:endParaRPr/>
          </a:p>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Action</a:t>
            </a:r>
            <a:endParaRPr/>
          </a:p>
        </p:txBody>
      </p:sp>
      <p:cxnSp>
        <p:nvCxnSpPr>
          <p:cNvPr id="308" name="Google Shape;308;p28"/>
          <p:cNvCxnSpPr/>
          <p:nvPr/>
        </p:nvCxnSpPr>
        <p:spPr>
          <a:xfrm rot="10800000">
            <a:off x="1588148" y="638504"/>
            <a:ext cx="2400" cy="2423100"/>
          </a:xfrm>
          <a:prstGeom prst="straightConnector1">
            <a:avLst/>
          </a:prstGeom>
          <a:noFill/>
          <a:ln cap="flat" cmpd="sng" w="50800">
            <a:solidFill>
              <a:srgbClr val="BFBFBF"/>
            </a:solidFill>
            <a:prstDash val="solid"/>
            <a:miter lim="800000"/>
            <a:headEnd len="sm" w="sm" type="none"/>
            <a:tailEnd len="sm" w="sm" type="none"/>
          </a:ln>
        </p:spPr>
      </p:cxnSp>
      <p:cxnSp>
        <p:nvCxnSpPr>
          <p:cNvPr id="309" name="Google Shape;309;p28"/>
          <p:cNvCxnSpPr>
            <a:endCxn id="307" idx="3"/>
          </p:cNvCxnSpPr>
          <p:nvPr/>
        </p:nvCxnSpPr>
        <p:spPr>
          <a:xfrm rot="10800000">
            <a:off x="954703" y="839652"/>
            <a:ext cx="647100" cy="900"/>
          </a:xfrm>
          <a:prstGeom prst="straightConnector1">
            <a:avLst/>
          </a:prstGeom>
          <a:noFill/>
          <a:ln cap="flat" cmpd="sng" w="28575">
            <a:solidFill>
              <a:srgbClr val="BFBFBF"/>
            </a:solidFill>
            <a:prstDash val="solid"/>
            <a:miter lim="800000"/>
            <a:headEnd len="sm" w="sm" type="none"/>
            <a:tailEnd len="med" w="med" type="triangle"/>
          </a:ln>
        </p:spPr>
      </p:cxnSp>
      <p:cxnSp>
        <p:nvCxnSpPr>
          <p:cNvPr id="310" name="Google Shape;310;p28"/>
          <p:cNvCxnSpPr/>
          <p:nvPr/>
        </p:nvCxnSpPr>
        <p:spPr>
          <a:xfrm rot="10800000">
            <a:off x="943450" y="1314025"/>
            <a:ext cx="647100" cy="900"/>
          </a:xfrm>
          <a:prstGeom prst="straightConnector1">
            <a:avLst/>
          </a:prstGeom>
          <a:noFill/>
          <a:ln cap="flat" cmpd="sng" w="28575">
            <a:solidFill>
              <a:srgbClr val="BFBFBF"/>
            </a:solidFill>
            <a:prstDash val="solid"/>
            <a:miter lim="800000"/>
            <a:headEnd len="sm" w="sm" type="none"/>
            <a:tailEnd len="med" w="med" type="triangle"/>
          </a:ln>
        </p:spPr>
      </p:cxnSp>
      <p:cxnSp>
        <p:nvCxnSpPr>
          <p:cNvPr id="311" name="Google Shape;311;p28"/>
          <p:cNvCxnSpPr/>
          <p:nvPr/>
        </p:nvCxnSpPr>
        <p:spPr>
          <a:xfrm rot="10800000">
            <a:off x="954850" y="1788525"/>
            <a:ext cx="647100" cy="900"/>
          </a:xfrm>
          <a:prstGeom prst="straightConnector1">
            <a:avLst/>
          </a:prstGeom>
          <a:noFill/>
          <a:ln cap="flat" cmpd="sng" w="28575">
            <a:solidFill>
              <a:srgbClr val="000000"/>
            </a:solidFill>
            <a:prstDash val="solid"/>
            <a:miter lim="800000"/>
            <a:headEnd len="sm" w="sm" type="none"/>
            <a:tailEnd len="med" w="med" type="triangle"/>
          </a:ln>
        </p:spPr>
      </p:cxnSp>
      <p:cxnSp>
        <p:nvCxnSpPr>
          <p:cNvPr id="312" name="Google Shape;312;p28"/>
          <p:cNvCxnSpPr/>
          <p:nvPr/>
        </p:nvCxnSpPr>
        <p:spPr>
          <a:xfrm rot="10800000">
            <a:off x="954850" y="2263025"/>
            <a:ext cx="647100" cy="900"/>
          </a:xfrm>
          <a:prstGeom prst="straightConnector1">
            <a:avLst/>
          </a:prstGeom>
          <a:noFill/>
          <a:ln cap="flat" cmpd="sng" w="28575">
            <a:solidFill>
              <a:srgbClr val="BFBFBF"/>
            </a:solidFill>
            <a:prstDash val="solid"/>
            <a:miter lim="800000"/>
            <a:headEnd len="sm" w="sm" type="none"/>
            <a:tailEnd len="med" w="med" type="triangle"/>
          </a:ln>
        </p:spPr>
      </p:cxnSp>
      <p:cxnSp>
        <p:nvCxnSpPr>
          <p:cNvPr id="313" name="Google Shape;313;p28"/>
          <p:cNvCxnSpPr/>
          <p:nvPr/>
        </p:nvCxnSpPr>
        <p:spPr>
          <a:xfrm rot="10800000">
            <a:off x="931475" y="2762125"/>
            <a:ext cx="647100" cy="900"/>
          </a:xfrm>
          <a:prstGeom prst="straightConnector1">
            <a:avLst/>
          </a:prstGeom>
          <a:noFill/>
          <a:ln cap="flat" cmpd="sng" w="28575">
            <a:solidFill>
              <a:srgbClr val="B7B7B7"/>
            </a:solidFill>
            <a:prstDash val="solid"/>
            <a:miter lim="800000"/>
            <a:headEnd len="sm" w="sm" type="none"/>
            <a:tailEnd len="med" w="med" type="triangle"/>
          </a:ln>
        </p:spPr>
      </p:cxnSp>
      <p:cxnSp>
        <p:nvCxnSpPr>
          <p:cNvPr id="314" name="Google Shape;314;p28"/>
          <p:cNvCxnSpPr>
            <a:endCxn id="296" idx="0"/>
          </p:cNvCxnSpPr>
          <p:nvPr/>
        </p:nvCxnSpPr>
        <p:spPr>
          <a:xfrm flipH="1">
            <a:off x="1589340" y="1790463"/>
            <a:ext cx="11100" cy="1486800"/>
          </a:xfrm>
          <a:prstGeom prst="straightConnector1">
            <a:avLst/>
          </a:prstGeom>
          <a:noFill/>
          <a:ln cap="flat" cmpd="sng" w="38100">
            <a:solidFill>
              <a:schemeClr val="dk2"/>
            </a:solidFill>
            <a:prstDash val="solid"/>
            <a:round/>
            <a:headEnd len="med" w="med" type="none"/>
            <a:tailEnd len="med" w="med" type="none"/>
          </a:ln>
        </p:spPr>
      </p:cxnSp>
      <p:sp>
        <p:nvSpPr>
          <p:cNvPr id="315" name="Google Shape;315;p28"/>
          <p:cNvSpPr txBox="1"/>
          <p:nvPr/>
        </p:nvSpPr>
        <p:spPr>
          <a:xfrm>
            <a:off x="1791548" y="519400"/>
            <a:ext cx="2596800" cy="462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600">
                <a:solidFill>
                  <a:srgbClr val="000000"/>
                </a:solidFill>
                <a:latin typeface="Times"/>
                <a:ea typeface="Times"/>
                <a:cs typeface="Times"/>
                <a:sym typeface="Times"/>
              </a:rPr>
              <a:t>Global type dictionary</a:t>
            </a:r>
            <a:endParaRPr sz="1600"/>
          </a:p>
        </p:txBody>
      </p:sp>
      <p:sp>
        <p:nvSpPr>
          <p:cNvPr id="316" name="Google Shape;316;p28"/>
          <p:cNvSpPr txBox="1"/>
          <p:nvPr/>
        </p:nvSpPr>
        <p:spPr>
          <a:xfrm>
            <a:off x="1791550" y="951550"/>
            <a:ext cx="2596800" cy="462000"/>
          </a:xfrm>
          <a:prstGeom prst="rect">
            <a:avLst/>
          </a:prstGeom>
          <a:noFill/>
          <a:ln cap="flat" cmpd="sng" w="50800">
            <a:solidFill>
              <a:srgbClr val="0F4C5C"/>
            </a:solidFill>
            <a:prstDash val="dot"/>
            <a:round/>
            <a:headEnd len="sm" w="sm" type="none"/>
            <a:tailEnd len="sm" w="sm" type="none"/>
          </a:ln>
        </p:spPr>
        <p:txBody>
          <a:bodyPr anchorCtr="0" anchor="t" bIns="45700" lIns="91425" spcFirstLastPara="1" rIns="91425" wrap="square" tIns="45700">
            <a:noAutofit/>
          </a:bodyPr>
          <a:lstStyle/>
          <a:p>
            <a:pPr indent="0" lvl="0" marL="0" marR="0" rtl="0" algn="l">
              <a:spcBef>
                <a:spcPts val="0"/>
              </a:spcBef>
              <a:spcAft>
                <a:spcPts val="0"/>
              </a:spcAft>
              <a:buNone/>
            </a:pPr>
            <a:r>
              <a:rPr lang="en">
                <a:solidFill>
                  <a:srgbClr val="000000"/>
                </a:solidFill>
                <a:latin typeface="Calibri"/>
                <a:ea typeface="Calibri"/>
                <a:cs typeface="Calibri"/>
                <a:sym typeface="Calibri"/>
              </a:rPr>
              <a:t>IfStmt, WithStmt, ArrayExpr, CallExpr, </a:t>
            </a:r>
            <a:r>
              <a:rPr lang="en">
                <a:latin typeface="Calibri"/>
                <a:ea typeface="Calibri"/>
                <a:cs typeface="Calibri"/>
                <a:sym typeface="Calibri"/>
              </a:rPr>
              <a:t>R</a:t>
            </a:r>
            <a:r>
              <a:rPr lang="en">
                <a:solidFill>
                  <a:srgbClr val="000000"/>
                </a:solidFill>
                <a:latin typeface="Calibri"/>
                <a:ea typeface="Calibri"/>
                <a:cs typeface="Calibri"/>
                <a:sym typeface="Calibri"/>
              </a:rPr>
              <a:t>eturnStmt ......</a:t>
            </a:r>
            <a:endParaRPr/>
          </a:p>
        </p:txBody>
      </p:sp>
      <p:sp>
        <p:nvSpPr>
          <p:cNvPr id="317" name="Google Shape;317;p28"/>
          <p:cNvSpPr/>
          <p:nvPr/>
        </p:nvSpPr>
        <p:spPr>
          <a:xfrm>
            <a:off x="6748650" y="2383050"/>
            <a:ext cx="1179600" cy="301800"/>
          </a:xfrm>
          <a:prstGeom prst="roundRect">
            <a:avLst>
              <a:gd fmla="val 50000" name="adj"/>
            </a:avLst>
          </a:prstGeom>
          <a:solidFill>
            <a:srgbClr val="247B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FFFFFF"/>
                </a:solidFill>
                <a:latin typeface="Calibri"/>
                <a:ea typeface="Calibri"/>
                <a:cs typeface="Calibri"/>
                <a:sym typeface="Calibri"/>
              </a:rPr>
              <a:t>expr_Stmt</a:t>
            </a:r>
            <a:endParaRPr b="1">
              <a:solidFill>
                <a:srgbClr val="FFFFFF"/>
              </a:solidFill>
              <a:latin typeface="Calibri"/>
              <a:ea typeface="Calibri"/>
              <a:cs typeface="Calibri"/>
              <a:sym typeface="Calibri"/>
            </a:endParaRPr>
          </a:p>
        </p:txBody>
      </p:sp>
      <p:sp>
        <p:nvSpPr>
          <p:cNvPr id="318" name="Google Shape;318;p28"/>
          <p:cNvSpPr/>
          <p:nvPr/>
        </p:nvSpPr>
        <p:spPr>
          <a:xfrm>
            <a:off x="6748650" y="2344650"/>
            <a:ext cx="1179600" cy="301800"/>
          </a:xfrm>
          <a:prstGeom prst="roundRect">
            <a:avLst>
              <a:gd fmla="val 50000" name="adj"/>
            </a:avLst>
          </a:prstGeom>
          <a:solidFill>
            <a:srgbClr val="247B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FFFFFF"/>
                </a:solidFill>
                <a:latin typeface="Calibri"/>
                <a:ea typeface="Calibri"/>
                <a:cs typeface="Calibri"/>
                <a:sym typeface="Calibri"/>
              </a:rPr>
              <a:t>return</a:t>
            </a:r>
            <a:r>
              <a:rPr b="1" lang="en">
                <a:solidFill>
                  <a:srgbClr val="FFFFFF"/>
                </a:solidFill>
                <a:latin typeface="Calibri"/>
                <a:ea typeface="Calibri"/>
                <a:cs typeface="Calibri"/>
                <a:sym typeface="Calibri"/>
              </a:rPr>
              <a:t>Stmt</a:t>
            </a:r>
            <a:endParaRPr b="1">
              <a:solidFill>
                <a:srgbClr val="FFFFFF"/>
              </a:solidFill>
              <a:latin typeface="Calibri"/>
              <a:ea typeface="Calibri"/>
              <a:cs typeface="Calibri"/>
              <a:sym typeface="Calibri"/>
            </a:endParaRPr>
          </a:p>
        </p:txBody>
      </p:sp>
      <p:sp>
        <p:nvSpPr>
          <p:cNvPr id="319" name="Google Shape;319;p28"/>
          <p:cNvSpPr txBox="1"/>
          <p:nvPr/>
        </p:nvSpPr>
        <p:spPr>
          <a:xfrm>
            <a:off x="3432175" y="4364800"/>
            <a:ext cx="4800600" cy="5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74EA7"/>
                </a:solidFill>
                <a:latin typeface="Inria Sans"/>
                <a:ea typeface="Inria Sans"/>
                <a:cs typeface="Inria Sans"/>
                <a:sym typeface="Inria Sans"/>
              </a:rPr>
              <a:t>function</a:t>
            </a:r>
            <a:r>
              <a:rPr lang="en" sz="2400">
                <a:latin typeface="Inria Sans"/>
                <a:ea typeface="Inria Sans"/>
                <a:cs typeface="Inria Sans"/>
                <a:sym typeface="Inria Sans"/>
              </a:rPr>
              <a:t> </a:t>
            </a:r>
            <a:r>
              <a:rPr lang="en" sz="2400">
                <a:solidFill>
                  <a:srgbClr val="A61C00"/>
                </a:solidFill>
                <a:latin typeface="Inria Sans"/>
                <a:ea typeface="Inria Sans"/>
                <a:cs typeface="Inria Sans"/>
                <a:sym typeface="Inria Sans"/>
              </a:rPr>
              <a:t>add</a:t>
            </a:r>
            <a:r>
              <a:rPr lang="en" sz="2400">
                <a:latin typeface="Inria Sans"/>
                <a:ea typeface="Inria Sans"/>
                <a:cs typeface="Inria Sans"/>
                <a:sym typeface="Inria Sans"/>
              </a:rPr>
              <a:t>(</a:t>
            </a:r>
            <a:r>
              <a:rPr lang="en" sz="2400">
                <a:solidFill>
                  <a:srgbClr val="674EA7"/>
                </a:solidFill>
                <a:latin typeface="Inria Sans"/>
                <a:ea typeface="Inria Sans"/>
                <a:cs typeface="Inria Sans"/>
                <a:sym typeface="Inria Sans"/>
              </a:rPr>
              <a:t>a, </a:t>
            </a:r>
            <a:r>
              <a:rPr b="1" lang="en" sz="2400">
                <a:solidFill>
                  <a:srgbClr val="674EA7"/>
                </a:solidFill>
                <a:latin typeface="Inria Sans"/>
                <a:ea typeface="Inria Sans"/>
                <a:cs typeface="Inria Sans"/>
                <a:sym typeface="Inria Sans"/>
              </a:rPr>
              <a:t>b</a:t>
            </a:r>
            <a:r>
              <a:rPr lang="en" sz="2400">
                <a:latin typeface="Inria Sans"/>
                <a:ea typeface="Inria Sans"/>
                <a:cs typeface="Inria Sans"/>
                <a:sym typeface="Inria Sans"/>
              </a:rPr>
              <a:t>) {  </a:t>
            </a:r>
            <a:r>
              <a:rPr b="1" lang="en" sz="2400">
                <a:latin typeface="Inria Sans"/>
                <a:ea typeface="Inria Sans"/>
                <a:cs typeface="Inria Sans"/>
                <a:sym typeface="Inria Sans"/>
              </a:rPr>
              <a:t>return</a:t>
            </a:r>
            <a:r>
              <a:rPr lang="en" sz="2400">
                <a:latin typeface="Inria Sans"/>
                <a:ea typeface="Inria Sans"/>
                <a:cs typeface="Inria Sans"/>
                <a:sym typeface="Inria Sans"/>
              </a:rPr>
              <a:t> </a:t>
            </a:r>
            <a:r>
              <a:rPr lang="en" sz="2400">
                <a:solidFill>
                  <a:srgbClr val="674EA7"/>
                </a:solidFill>
                <a:latin typeface="Inria Sans"/>
                <a:ea typeface="Inria Sans"/>
                <a:cs typeface="Inria Sans"/>
                <a:sym typeface="Inria Sans"/>
              </a:rPr>
              <a:t>a</a:t>
            </a:r>
            <a:r>
              <a:rPr lang="en" sz="2400">
                <a:latin typeface="Inria Sans"/>
                <a:ea typeface="Inria Sans"/>
                <a:cs typeface="Inria Sans"/>
                <a:sym typeface="Inria Sans"/>
              </a:rPr>
              <a:t> + </a:t>
            </a:r>
            <a:r>
              <a:rPr lang="en" sz="2400">
                <a:solidFill>
                  <a:srgbClr val="674EA7"/>
                </a:solidFill>
                <a:latin typeface="Inria Sans"/>
                <a:ea typeface="Inria Sans"/>
                <a:cs typeface="Inria Sans"/>
                <a:sym typeface="Inria Sans"/>
              </a:rPr>
              <a:t>b</a:t>
            </a:r>
            <a:r>
              <a:rPr lang="en" sz="2400">
                <a:latin typeface="Inria Sans"/>
                <a:ea typeface="Inria Sans"/>
                <a:cs typeface="Inria Sans"/>
                <a:sym typeface="Inria Sans"/>
              </a:rPr>
              <a:t>; }</a:t>
            </a:r>
            <a:endParaRPr sz="2400">
              <a:latin typeface="Inria Sans"/>
              <a:ea typeface="Inria Sans"/>
              <a:cs typeface="Inria Sans"/>
              <a:sym typeface="Inria Sans"/>
            </a:endParaRPr>
          </a:p>
          <a:p>
            <a:pPr indent="0" lvl="0" marL="0" rtl="0" algn="l">
              <a:spcBef>
                <a:spcPts val="0"/>
              </a:spcBef>
              <a:spcAft>
                <a:spcPts val="0"/>
              </a:spcAft>
              <a:buNone/>
            </a:pPr>
            <a:r>
              <a:rPr lang="en" sz="1800">
                <a:latin typeface="Inria Sans"/>
                <a:ea typeface="Inria Sans"/>
                <a:cs typeface="Inria Sans"/>
                <a:sym typeface="Inria Sans"/>
              </a:rPr>
              <a:t>  </a:t>
            </a:r>
            <a:endParaRPr sz="1800">
              <a:latin typeface="Inria Sans"/>
              <a:ea typeface="Inria Sans"/>
              <a:cs typeface="Inria Sans"/>
              <a:sym typeface="Inria Sans"/>
            </a:endParaRPr>
          </a:p>
        </p:txBody>
      </p:sp>
      <p:sp>
        <p:nvSpPr>
          <p:cNvPr id="320" name="Google Shape;320;p2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96"/>
                                        </p:tgtEl>
                                        <p:attrNameLst>
                                          <p:attrName>style.visibility</p:attrName>
                                        </p:attrNameLst>
                                      </p:cBhvr>
                                      <p:to>
                                        <p:strVal val="visible"/>
                                      </p:to>
                                    </p:set>
                                    <p:animEffect filter="fade" transition="in">
                                      <p:cBhvr>
                                        <p:cTn dur="1000"/>
                                        <p:tgtEl>
                                          <p:spTgt spid="29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10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298"/>
                                        </p:tgtEl>
                                        <p:attrNameLst>
                                          <p:attrName>style.visibility</p:attrName>
                                        </p:attrNameLst>
                                      </p:cBhvr>
                                      <p:to>
                                        <p:strVal val="visible"/>
                                      </p:to>
                                    </p:set>
                                    <p:animEffect filter="fade" transition="in">
                                      <p:cBhvr>
                                        <p:cTn dur="1000"/>
                                        <p:tgtEl>
                                          <p:spTgt spid="2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3"/>
                                        </p:tgtEl>
                                        <p:attrNameLst>
                                          <p:attrName>style.visibility</p:attrName>
                                        </p:attrNameLst>
                                      </p:cBhvr>
                                      <p:to>
                                        <p:strVal val="visible"/>
                                      </p:to>
                                    </p:set>
                                    <p:animEffect filter="fade" transition="in">
                                      <p:cBhvr>
                                        <p:cTn dur="1000"/>
                                        <p:tgtEl>
                                          <p:spTgt spid="303"/>
                                        </p:tgtEl>
                                      </p:cBhvr>
                                    </p:animEffect>
                                  </p:childTnLst>
                                </p:cTn>
                              </p:par>
                              <p:par>
                                <p:cTn fill="hold" nodeType="with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1000"/>
                                        <p:tgtEl>
                                          <p:spTgt spid="304"/>
                                        </p:tgtEl>
                                      </p:cBhvr>
                                    </p:animEffect>
                                  </p:childTnLst>
                                </p:cTn>
                              </p:par>
                              <p:par>
                                <p:cTn fill="hold" nodeType="withEffect" presetClass="entr" presetID="10" presetSubtype="0">
                                  <p:stCondLst>
                                    <p:cond delay="0"/>
                                  </p:stCondLst>
                                  <p:childTnLst>
                                    <p:set>
                                      <p:cBhvr>
                                        <p:cTn dur="1" fill="hold">
                                          <p:stCondLst>
                                            <p:cond delay="0"/>
                                          </p:stCondLst>
                                        </p:cTn>
                                        <p:tgtEl>
                                          <p:spTgt spid="305"/>
                                        </p:tgtEl>
                                        <p:attrNameLst>
                                          <p:attrName>style.visibility</p:attrName>
                                        </p:attrNameLst>
                                      </p:cBhvr>
                                      <p:to>
                                        <p:strVal val="visible"/>
                                      </p:to>
                                    </p:set>
                                    <p:animEffect filter="fade" transition="in">
                                      <p:cBhvr>
                                        <p:cTn dur="1000"/>
                                        <p:tgtEl>
                                          <p:spTgt spid="305"/>
                                        </p:tgtEl>
                                      </p:cBhvr>
                                    </p:animEffect>
                                  </p:childTnLst>
                                </p:cTn>
                              </p:par>
                              <p:par>
                                <p:cTn fill="hold" nodeType="withEffect" presetClass="entr" presetID="10" presetSubtype="0">
                                  <p:stCondLst>
                                    <p:cond delay="0"/>
                                  </p:stCondLst>
                                  <p:childTnLst>
                                    <p:set>
                                      <p:cBhvr>
                                        <p:cTn dur="1" fill="hold">
                                          <p:stCondLst>
                                            <p:cond delay="0"/>
                                          </p:stCondLst>
                                        </p:cTn>
                                        <p:tgtEl>
                                          <p:spTgt spid="306"/>
                                        </p:tgtEl>
                                        <p:attrNameLst>
                                          <p:attrName>style.visibility</p:attrName>
                                        </p:attrNameLst>
                                      </p:cBhvr>
                                      <p:to>
                                        <p:strVal val="visible"/>
                                      </p:to>
                                    </p:set>
                                    <p:animEffect filter="fade" transition="in">
                                      <p:cBhvr>
                                        <p:cTn dur="1000"/>
                                        <p:tgtEl>
                                          <p:spTgt spid="306"/>
                                        </p:tgtEl>
                                      </p:cBhvr>
                                    </p:animEffect>
                                  </p:childTnLst>
                                </p:cTn>
                              </p:par>
                              <p:par>
                                <p:cTn fill="hold" nodeType="withEffect" presetClass="entr" presetID="10" presetSubtype="0">
                                  <p:stCondLst>
                                    <p:cond delay="0"/>
                                  </p:stCondLst>
                                  <p:childTnLst>
                                    <p:set>
                                      <p:cBhvr>
                                        <p:cTn dur="1" fill="hold">
                                          <p:stCondLst>
                                            <p:cond delay="0"/>
                                          </p:stCondLst>
                                        </p:cTn>
                                        <p:tgtEl>
                                          <p:spTgt spid="307"/>
                                        </p:tgtEl>
                                        <p:attrNameLst>
                                          <p:attrName>style.visibility</p:attrName>
                                        </p:attrNameLst>
                                      </p:cBhvr>
                                      <p:to>
                                        <p:strVal val="visible"/>
                                      </p:to>
                                    </p:set>
                                    <p:animEffect filter="fade" transition="in">
                                      <p:cBhvr>
                                        <p:cTn dur="1000"/>
                                        <p:tgtEl>
                                          <p:spTgt spid="307"/>
                                        </p:tgtEl>
                                      </p:cBhvr>
                                    </p:animEffect>
                                  </p:childTnLst>
                                </p:cTn>
                              </p:par>
                              <p:par>
                                <p:cTn fill="hold" nodeType="withEffect" presetClass="entr" presetID="10" presetSubtype="0">
                                  <p:stCondLst>
                                    <p:cond delay="0"/>
                                  </p:stCondLst>
                                  <p:childTnLst>
                                    <p:set>
                                      <p:cBhvr>
                                        <p:cTn dur="1" fill="hold">
                                          <p:stCondLst>
                                            <p:cond delay="0"/>
                                          </p:stCondLst>
                                        </p:cTn>
                                        <p:tgtEl>
                                          <p:spTgt spid="308"/>
                                        </p:tgtEl>
                                        <p:attrNameLst>
                                          <p:attrName>style.visibility</p:attrName>
                                        </p:attrNameLst>
                                      </p:cBhvr>
                                      <p:to>
                                        <p:strVal val="visible"/>
                                      </p:to>
                                    </p:set>
                                    <p:animEffect filter="fade" transition="in">
                                      <p:cBhvr>
                                        <p:cTn dur="1000"/>
                                        <p:tgtEl>
                                          <p:spTgt spid="308"/>
                                        </p:tgtEl>
                                      </p:cBhvr>
                                    </p:animEffect>
                                  </p:childTnLst>
                                </p:cTn>
                              </p:par>
                              <p:par>
                                <p:cTn fill="hold" nodeType="withEffect" presetClass="entr" presetID="10" presetSubtype="0">
                                  <p:stCondLst>
                                    <p:cond delay="0"/>
                                  </p:stCondLst>
                                  <p:childTnLst>
                                    <p:set>
                                      <p:cBhvr>
                                        <p:cTn dur="1" fill="hold">
                                          <p:stCondLst>
                                            <p:cond delay="0"/>
                                          </p:stCondLst>
                                        </p:cTn>
                                        <p:tgtEl>
                                          <p:spTgt spid="309"/>
                                        </p:tgtEl>
                                        <p:attrNameLst>
                                          <p:attrName>style.visibility</p:attrName>
                                        </p:attrNameLst>
                                      </p:cBhvr>
                                      <p:to>
                                        <p:strVal val="visible"/>
                                      </p:to>
                                    </p:set>
                                    <p:animEffect filter="fade" transition="in">
                                      <p:cBhvr>
                                        <p:cTn dur="1000"/>
                                        <p:tgtEl>
                                          <p:spTgt spid="309"/>
                                        </p:tgtEl>
                                      </p:cBhvr>
                                    </p:animEffect>
                                  </p:childTnLst>
                                </p:cTn>
                              </p:par>
                              <p:par>
                                <p:cTn fill="hold" nodeType="withEffect" presetClass="entr" presetID="10" presetSubtype="0">
                                  <p:stCondLst>
                                    <p:cond delay="0"/>
                                  </p:stCondLst>
                                  <p:childTnLst>
                                    <p:set>
                                      <p:cBhvr>
                                        <p:cTn dur="1" fill="hold">
                                          <p:stCondLst>
                                            <p:cond delay="0"/>
                                          </p:stCondLst>
                                        </p:cTn>
                                        <p:tgtEl>
                                          <p:spTgt spid="310"/>
                                        </p:tgtEl>
                                        <p:attrNameLst>
                                          <p:attrName>style.visibility</p:attrName>
                                        </p:attrNameLst>
                                      </p:cBhvr>
                                      <p:to>
                                        <p:strVal val="visible"/>
                                      </p:to>
                                    </p:set>
                                    <p:animEffect filter="fade" transition="in">
                                      <p:cBhvr>
                                        <p:cTn dur="1000"/>
                                        <p:tgtEl>
                                          <p:spTgt spid="310"/>
                                        </p:tgtEl>
                                      </p:cBhvr>
                                    </p:animEffect>
                                  </p:childTnLst>
                                </p:cTn>
                              </p:par>
                              <p:par>
                                <p:cTn fill="hold" nodeType="withEffect" presetClass="entr" presetID="10" presetSubtype="0">
                                  <p:stCondLst>
                                    <p:cond delay="0"/>
                                  </p:stCondLst>
                                  <p:childTnLst>
                                    <p:set>
                                      <p:cBhvr>
                                        <p:cTn dur="1" fill="hold">
                                          <p:stCondLst>
                                            <p:cond delay="0"/>
                                          </p:stCondLst>
                                        </p:cTn>
                                        <p:tgtEl>
                                          <p:spTgt spid="311"/>
                                        </p:tgtEl>
                                        <p:attrNameLst>
                                          <p:attrName>style.visibility</p:attrName>
                                        </p:attrNameLst>
                                      </p:cBhvr>
                                      <p:to>
                                        <p:strVal val="visible"/>
                                      </p:to>
                                    </p:set>
                                    <p:animEffect filter="fade" transition="in">
                                      <p:cBhvr>
                                        <p:cTn dur="1000"/>
                                        <p:tgtEl>
                                          <p:spTgt spid="311"/>
                                        </p:tgtEl>
                                      </p:cBhvr>
                                    </p:animEffect>
                                  </p:childTnLst>
                                </p:cTn>
                              </p:par>
                              <p:par>
                                <p:cTn fill="hold" nodeType="withEffect" presetClass="entr" presetID="10" presetSubtype="0">
                                  <p:stCondLst>
                                    <p:cond delay="0"/>
                                  </p:stCondLst>
                                  <p:childTnLst>
                                    <p:set>
                                      <p:cBhvr>
                                        <p:cTn dur="1" fill="hold">
                                          <p:stCondLst>
                                            <p:cond delay="0"/>
                                          </p:stCondLst>
                                        </p:cTn>
                                        <p:tgtEl>
                                          <p:spTgt spid="312"/>
                                        </p:tgtEl>
                                        <p:attrNameLst>
                                          <p:attrName>style.visibility</p:attrName>
                                        </p:attrNameLst>
                                      </p:cBhvr>
                                      <p:to>
                                        <p:strVal val="visible"/>
                                      </p:to>
                                    </p:set>
                                    <p:animEffect filter="fade" transition="in">
                                      <p:cBhvr>
                                        <p:cTn dur="1000"/>
                                        <p:tgtEl>
                                          <p:spTgt spid="312"/>
                                        </p:tgtEl>
                                      </p:cBhvr>
                                    </p:animEffect>
                                  </p:childTnLst>
                                </p:cTn>
                              </p:par>
                              <p:par>
                                <p:cTn fill="hold" nodeType="withEffect" presetClass="entr" presetID="10" presetSubtype="0">
                                  <p:stCondLst>
                                    <p:cond delay="0"/>
                                  </p:stCondLst>
                                  <p:childTnLst>
                                    <p:set>
                                      <p:cBhvr>
                                        <p:cTn dur="1" fill="hold">
                                          <p:stCondLst>
                                            <p:cond delay="0"/>
                                          </p:stCondLst>
                                        </p:cTn>
                                        <p:tgtEl>
                                          <p:spTgt spid="313"/>
                                        </p:tgtEl>
                                        <p:attrNameLst>
                                          <p:attrName>style.visibility</p:attrName>
                                        </p:attrNameLst>
                                      </p:cBhvr>
                                      <p:to>
                                        <p:strVal val="visible"/>
                                      </p:to>
                                    </p:set>
                                    <p:animEffect filter="fade" transition="in">
                                      <p:cBhvr>
                                        <p:cTn dur="1000"/>
                                        <p:tgtEl>
                                          <p:spTgt spid="313"/>
                                        </p:tgtEl>
                                      </p:cBhvr>
                                    </p:animEffect>
                                  </p:childTnLst>
                                </p:cTn>
                              </p:par>
                              <p:par>
                                <p:cTn fill="hold" nodeType="withEffect" presetClass="entr" presetID="10" presetSubtype="0">
                                  <p:stCondLst>
                                    <p:cond delay="0"/>
                                  </p:stCondLst>
                                  <p:childTnLst>
                                    <p:set>
                                      <p:cBhvr>
                                        <p:cTn dur="1" fill="hold">
                                          <p:stCondLst>
                                            <p:cond delay="0"/>
                                          </p:stCondLst>
                                        </p:cTn>
                                        <p:tgtEl>
                                          <p:spTgt spid="314"/>
                                        </p:tgtEl>
                                        <p:attrNameLst>
                                          <p:attrName>style.visibility</p:attrName>
                                        </p:attrNameLst>
                                      </p:cBhvr>
                                      <p:to>
                                        <p:strVal val="visible"/>
                                      </p:to>
                                    </p:set>
                                    <p:animEffect filter="fade" transition="in">
                                      <p:cBhvr>
                                        <p:cTn dur="1000"/>
                                        <p:tgtEl>
                                          <p:spTgt spid="3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5"/>
                                        </p:tgtEl>
                                        <p:attrNameLst>
                                          <p:attrName>style.visibility</p:attrName>
                                        </p:attrNameLst>
                                      </p:cBhvr>
                                      <p:to>
                                        <p:strVal val="visible"/>
                                      </p:to>
                                    </p:set>
                                    <p:animEffect filter="fade" transition="in">
                                      <p:cBhvr>
                                        <p:cTn dur="1000"/>
                                        <p:tgtEl>
                                          <p:spTgt spid="315"/>
                                        </p:tgtEl>
                                      </p:cBhvr>
                                    </p:animEffect>
                                  </p:childTnLst>
                                </p:cTn>
                              </p:par>
                              <p:par>
                                <p:cTn fill="hold" nodeType="withEffect" presetClass="entr" presetID="10" presetSubtype="0">
                                  <p:stCondLst>
                                    <p:cond delay="0"/>
                                  </p:stCondLst>
                                  <p:childTnLst>
                                    <p:set>
                                      <p:cBhvr>
                                        <p:cTn dur="1" fill="hold">
                                          <p:stCondLst>
                                            <p:cond delay="0"/>
                                          </p:stCondLst>
                                        </p:cTn>
                                        <p:tgtEl>
                                          <p:spTgt spid="316"/>
                                        </p:tgtEl>
                                        <p:attrNameLst>
                                          <p:attrName>style.visibility</p:attrName>
                                        </p:attrNameLst>
                                      </p:cBhvr>
                                      <p:to>
                                        <p:strVal val="visible"/>
                                      </p:to>
                                    </p:set>
                                    <p:animEffect filter="fade" transition="in">
                                      <p:cBhvr>
                                        <p:cTn dur="1000"/>
                                        <p:tgtEl>
                                          <p:spTgt spid="316"/>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10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24" name="Shape 324"/>
        <p:cNvGrpSpPr/>
        <p:nvPr/>
      </p:nvGrpSpPr>
      <p:grpSpPr>
        <a:xfrm>
          <a:off x="0" y="0"/>
          <a:ext cx="0" cy="0"/>
          <a:chOff x="0" y="0"/>
          <a:chExt cx="0" cy="0"/>
        </a:xfrm>
      </p:grpSpPr>
      <p:sp>
        <p:nvSpPr>
          <p:cNvPr id="325" name="Google Shape;325;p29"/>
          <p:cNvSpPr/>
          <p:nvPr/>
        </p:nvSpPr>
        <p:spPr>
          <a:xfrm>
            <a:off x="1098990" y="3277263"/>
            <a:ext cx="980700" cy="573300"/>
          </a:xfrm>
          <a:prstGeom prst="flowChartAlternateProcess">
            <a:avLst/>
          </a:prstGeom>
          <a:solidFill>
            <a:srgbClr val="9CC2E5"/>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 sz="2000">
                <a:solidFill>
                  <a:srgbClr val="FFFFFF"/>
                </a:solidFill>
                <a:latin typeface="Calibri"/>
                <a:ea typeface="Calibri"/>
                <a:cs typeface="Calibri"/>
                <a:sym typeface="Calibri"/>
              </a:rPr>
              <a:t>Locate</a:t>
            </a:r>
            <a:endParaRPr sz="2000"/>
          </a:p>
        </p:txBody>
      </p:sp>
      <p:sp>
        <p:nvSpPr>
          <p:cNvPr id="326" name="Google Shape;326;p29"/>
          <p:cNvSpPr/>
          <p:nvPr/>
        </p:nvSpPr>
        <p:spPr>
          <a:xfrm>
            <a:off x="1111460" y="4364796"/>
            <a:ext cx="980700" cy="483900"/>
          </a:xfrm>
          <a:prstGeom prst="trapezoid">
            <a:avLst>
              <a:gd fmla="val 25000" name="adj"/>
            </a:avLst>
          </a:prstGeom>
          <a:solidFill>
            <a:srgbClr val="2EC4A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2400" u="none" cap="none" strike="noStrike">
                <a:solidFill>
                  <a:srgbClr val="FFFFFF"/>
                </a:solidFill>
                <a:latin typeface="Calibri"/>
                <a:ea typeface="Calibri"/>
                <a:cs typeface="Calibri"/>
                <a:sym typeface="Calibri"/>
              </a:rPr>
              <a:t>GNN</a:t>
            </a:r>
            <a:endParaRPr sz="2400"/>
          </a:p>
        </p:txBody>
      </p:sp>
      <p:cxnSp>
        <p:nvCxnSpPr>
          <p:cNvPr id="327" name="Google Shape;327;p29"/>
          <p:cNvCxnSpPr/>
          <p:nvPr/>
        </p:nvCxnSpPr>
        <p:spPr>
          <a:xfrm rot="10800000">
            <a:off x="1570590" y="3845500"/>
            <a:ext cx="0" cy="519300"/>
          </a:xfrm>
          <a:prstGeom prst="straightConnector1">
            <a:avLst/>
          </a:prstGeom>
          <a:noFill/>
          <a:ln cap="flat" cmpd="sng" w="28575">
            <a:solidFill>
              <a:srgbClr val="000000"/>
            </a:solidFill>
            <a:prstDash val="solid"/>
            <a:miter lim="800000"/>
            <a:headEnd len="sm" w="sm" type="none"/>
            <a:tailEnd len="med" w="med" type="triangle"/>
          </a:ln>
        </p:spPr>
      </p:cxnSp>
      <p:cxnSp>
        <p:nvCxnSpPr>
          <p:cNvPr id="328" name="Google Shape;328;p29"/>
          <p:cNvCxnSpPr>
            <a:stCxn id="325" idx="0"/>
          </p:cNvCxnSpPr>
          <p:nvPr/>
        </p:nvCxnSpPr>
        <p:spPr>
          <a:xfrm>
            <a:off x="1589340" y="3277263"/>
            <a:ext cx="0" cy="0"/>
          </a:xfrm>
          <a:prstGeom prst="straightConnector1">
            <a:avLst/>
          </a:prstGeom>
          <a:noFill/>
          <a:ln cap="flat" cmpd="sng" w="28575">
            <a:solidFill>
              <a:srgbClr val="000000"/>
            </a:solidFill>
            <a:prstDash val="solid"/>
            <a:miter lim="800000"/>
            <a:headEnd len="sm" w="sm" type="none"/>
            <a:tailEnd len="sm" w="sm" type="none"/>
          </a:ln>
        </p:spPr>
      </p:cxnSp>
      <p:pic>
        <p:nvPicPr>
          <p:cNvPr id="329" name="Google Shape;329;p29"/>
          <p:cNvPicPr preferRelativeResize="0"/>
          <p:nvPr/>
        </p:nvPicPr>
        <p:blipFill>
          <a:blip r:embed="rId3">
            <a:alphaModFix/>
          </a:blip>
          <a:stretch>
            <a:fillRect/>
          </a:stretch>
        </p:blipFill>
        <p:spPr>
          <a:xfrm>
            <a:off x="2727960" y="850392"/>
            <a:ext cx="6006511" cy="3575304"/>
          </a:xfrm>
          <a:prstGeom prst="rect">
            <a:avLst/>
          </a:prstGeom>
          <a:noFill/>
          <a:ln>
            <a:noFill/>
          </a:ln>
        </p:spPr>
      </p:pic>
      <p:sp>
        <p:nvSpPr>
          <p:cNvPr id="330" name="Google Shape;330;p29"/>
          <p:cNvSpPr/>
          <p:nvPr/>
        </p:nvSpPr>
        <p:spPr>
          <a:xfrm>
            <a:off x="577075" y="933225"/>
            <a:ext cx="1026300" cy="7626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29"/>
          <p:cNvSpPr/>
          <p:nvPr/>
        </p:nvSpPr>
        <p:spPr>
          <a:xfrm>
            <a:off x="1" y="1973475"/>
            <a:ext cx="876900" cy="2253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2" name="Google Shape;332;p29"/>
          <p:cNvSpPr/>
          <p:nvPr/>
        </p:nvSpPr>
        <p:spPr>
          <a:xfrm>
            <a:off x="77350" y="2537800"/>
            <a:ext cx="876900" cy="405300"/>
          </a:xfrm>
          <a:prstGeom prst="flowChartAlternateProcess">
            <a:avLst/>
          </a:prstGeom>
          <a:solidFill>
            <a:srgbClr val="5051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add</a:t>
            </a:r>
            <a:endParaRPr/>
          </a:p>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node</a:t>
            </a:r>
            <a:endParaRPr/>
          </a:p>
        </p:txBody>
      </p:sp>
      <p:sp>
        <p:nvSpPr>
          <p:cNvPr id="333" name="Google Shape;333;p29"/>
          <p:cNvSpPr/>
          <p:nvPr/>
        </p:nvSpPr>
        <p:spPr>
          <a:xfrm>
            <a:off x="76911" y="2062977"/>
            <a:ext cx="877800" cy="402300"/>
          </a:xfrm>
          <a:prstGeom prst="flowChartAlternateProcess">
            <a:avLst/>
          </a:prstGeom>
          <a:solidFill>
            <a:srgbClr val="5051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del</a:t>
            </a:r>
            <a:endParaRPr/>
          </a:p>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node</a:t>
            </a:r>
            <a:endParaRPr/>
          </a:p>
        </p:txBody>
      </p:sp>
      <p:sp>
        <p:nvSpPr>
          <p:cNvPr id="334" name="Google Shape;334;p29"/>
          <p:cNvSpPr/>
          <p:nvPr/>
        </p:nvSpPr>
        <p:spPr>
          <a:xfrm>
            <a:off x="76892" y="1588152"/>
            <a:ext cx="877800" cy="402300"/>
          </a:xfrm>
          <a:prstGeom prst="flowChartAlternateProcess">
            <a:avLst/>
          </a:prstGeom>
          <a:solidFill>
            <a:srgbClr val="5051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replace</a:t>
            </a:r>
            <a:endParaRPr/>
          </a:p>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type</a:t>
            </a:r>
            <a:endParaRPr/>
          </a:p>
        </p:txBody>
      </p:sp>
      <p:sp>
        <p:nvSpPr>
          <p:cNvPr id="335" name="Google Shape;335;p29"/>
          <p:cNvSpPr/>
          <p:nvPr/>
        </p:nvSpPr>
        <p:spPr>
          <a:xfrm>
            <a:off x="76910" y="1113327"/>
            <a:ext cx="877800" cy="402300"/>
          </a:xfrm>
          <a:prstGeom prst="flowChartAlternateProcess">
            <a:avLst/>
          </a:prstGeom>
          <a:solidFill>
            <a:srgbClr val="5051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replace</a:t>
            </a:r>
            <a:endParaRPr/>
          </a:p>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value</a:t>
            </a:r>
            <a:endParaRPr/>
          </a:p>
        </p:txBody>
      </p:sp>
      <p:sp>
        <p:nvSpPr>
          <p:cNvPr id="336" name="Google Shape;336;p29"/>
          <p:cNvSpPr/>
          <p:nvPr/>
        </p:nvSpPr>
        <p:spPr>
          <a:xfrm>
            <a:off x="76903" y="638502"/>
            <a:ext cx="877800" cy="402300"/>
          </a:xfrm>
          <a:prstGeom prst="flowChartAlternateProcess">
            <a:avLst/>
          </a:prstGeom>
          <a:solidFill>
            <a:srgbClr val="50514F"/>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No</a:t>
            </a:r>
            <a:endParaRPr/>
          </a:p>
          <a:p>
            <a:pPr indent="0" lvl="0" marL="0" marR="0" rtl="0" algn="ctr">
              <a:spcBef>
                <a:spcPts val="0"/>
              </a:spcBef>
              <a:spcAft>
                <a:spcPts val="0"/>
              </a:spcAft>
              <a:buNone/>
            </a:pPr>
            <a:r>
              <a:rPr b="0" i="0" lang="en" u="none" cap="none" strike="noStrike">
                <a:solidFill>
                  <a:srgbClr val="FFFFFF"/>
                </a:solidFill>
                <a:latin typeface="Calibri"/>
                <a:ea typeface="Calibri"/>
                <a:cs typeface="Calibri"/>
                <a:sym typeface="Calibri"/>
              </a:rPr>
              <a:t>Action</a:t>
            </a:r>
            <a:endParaRPr/>
          </a:p>
        </p:txBody>
      </p:sp>
      <p:cxnSp>
        <p:nvCxnSpPr>
          <p:cNvPr id="337" name="Google Shape;337;p29"/>
          <p:cNvCxnSpPr/>
          <p:nvPr/>
        </p:nvCxnSpPr>
        <p:spPr>
          <a:xfrm rot="10800000">
            <a:off x="1588148" y="638504"/>
            <a:ext cx="2400" cy="2423100"/>
          </a:xfrm>
          <a:prstGeom prst="straightConnector1">
            <a:avLst/>
          </a:prstGeom>
          <a:noFill/>
          <a:ln cap="flat" cmpd="sng" w="50800">
            <a:solidFill>
              <a:srgbClr val="BFBFBF"/>
            </a:solidFill>
            <a:prstDash val="solid"/>
            <a:miter lim="800000"/>
            <a:headEnd len="sm" w="sm" type="none"/>
            <a:tailEnd len="sm" w="sm" type="none"/>
          </a:ln>
        </p:spPr>
      </p:cxnSp>
      <p:cxnSp>
        <p:nvCxnSpPr>
          <p:cNvPr id="338" name="Google Shape;338;p29"/>
          <p:cNvCxnSpPr>
            <a:endCxn id="336" idx="3"/>
          </p:cNvCxnSpPr>
          <p:nvPr/>
        </p:nvCxnSpPr>
        <p:spPr>
          <a:xfrm rot="10800000">
            <a:off x="954703" y="839652"/>
            <a:ext cx="647100" cy="900"/>
          </a:xfrm>
          <a:prstGeom prst="straightConnector1">
            <a:avLst/>
          </a:prstGeom>
          <a:noFill/>
          <a:ln cap="flat" cmpd="sng" w="28575">
            <a:solidFill>
              <a:srgbClr val="000000"/>
            </a:solidFill>
            <a:prstDash val="solid"/>
            <a:miter lim="800000"/>
            <a:headEnd len="sm" w="sm" type="none"/>
            <a:tailEnd len="med" w="med" type="triangle"/>
          </a:ln>
        </p:spPr>
      </p:cxnSp>
      <p:cxnSp>
        <p:nvCxnSpPr>
          <p:cNvPr id="339" name="Google Shape;339;p29"/>
          <p:cNvCxnSpPr/>
          <p:nvPr/>
        </p:nvCxnSpPr>
        <p:spPr>
          <a:xfrm rot="10800000">
            <a:off x="943450" y="1314025"/>
            <a:ext cx="647100" cy="900"/>
          </a:xfrm>
          <a:prstGeom prst="straightConnector1">
            <a:avLst/>
          </a:prstGeom>
          <a:noFill/>
          <a:ln cap="flat" cmpd="sng" w="28575">
            <a:solidFill>
              <a:srgbClr val="BFBFBF"/>
            </a:solidFill>
            <a:prstDash val="solid"/>
            <a:miter lim="800000"/>
            <a:headEnd len="sm" w="sm" type="none"/>
            <a:tailEnd len="med" w="med" type="triangle"/>
          </a:ln>
        </p:spPr>
      </p:cxnSp>
      <p:cxnSp>
        <p:nvCxnSpPr>
          <p:cNvPr id="340" name="Google Shape;340;p29"/>
          <p:cNvCxnSpPr/>
          <p:nvPr/>
        </p:nvCxnSpPr>
        <p:spPr>
          <a:xfrm rot="10800000">
            <a:off x="954850" y="1788525"/>
            <a:ext cx="647100" cy="900"/>
          </a:xfrm>
          <a:prstGeom prst="straightConnector1">
            <a:avLst/>
          </a:prstGeom>
          <a:noFill/>
          <a:ln cap="flat" cmpd="sng" w="28575">
            <a:solidFill>
              <a:srgbClr val="B7B7B7"/>
            </a:solidFill>
            <a:prstDash val="solid"/>
            <a:miter lim="800000"/>
            <a:headEnd len="sm" w="sm" type="none"/>
            <a:tailEnd len="med" w="med" type="triangle"/>
          </a:ln>
        </p:spPr>
      </p:cxnSp>
      <p:cxnSp>
        <p:nvCxnSpPr>
          <p:cNvPr id="341" name="Google Shape;341;p29"/>
          <p:cNvCxnSpPr/>
          <p:nvPr/>
        </p:nvCxnSpPr>
        <p:spPr>
          <a:xfrm rot="10800000">
            <a:off x="954850" y="2263025"/>
            <a:ext cx="647100" cy="900"/>
          </a:xfrm>
          <a:prstGeom prst="straightConnector1">
            <a:avLst/>
          </a:prstGeom>
          <a:noFill/>
          <a:ln cap="flat" cmpd="sng" w="28575">
            <a:solidFill>
              <a:srgbClr val="BFBFBF"/>
            </a:solidFill>
            <a:prstDash val="solid"/>
            <a:miter lim="800000"/>
            <a:headEnd len="sm" w="sm" type="none"/>
            <a:tailEnd len="med" w="med" type="triangle"/>
          </a:ln>
        </p:spPr>
      </p:cxnSp>
      <p:cxnSp>
        <p:nvCxnSpPr>
          <p:cNvPr id="342" name="Google Shape;342;p29"/>
          <p:cNvCxnSpPr/>
          <p:nvPr/>
        </p:nvCxnSpPr>
        <p:spPr>
          <a:xfrm rot="10800000">
            <a:off x="931475" y="2762125"/>
            <a:ext cx="647100" cy="900"/>
          </a:xfrm>
          <a:prstGeom prst="straightConnector1">
            <a:avLst/>
          </a:prstGeom>
          <a:noFill/>
          <a:ln cap="flat" cmpd="sng" w="28575">
            <a:solidFill>
              <a:srgbClr val="B7B7B7"/>
            </a:solidFill>
            <a:prstDash val="solid"/>
            <a:miter lim="800000"/>
            <a:headEnd len="sm" w="sm" type="none"/>
            <a:tailEnd len="med" w="med" type="triangle"/>
          </a:ln>
        </p:spPr>
      </p:cxnSp>
      <p:cxnSp>
        <p:nvCxnSpPr>
          <p:cNvPr id="343" name="Google Shape;343;p29"/>
          <p:cNvCxnSpPr>
            <a:endCxn id="325" idx="0"/>
          </p:cNvCxnSpPr>
          <p:nvPr/>
        </p:nvCxnSpPr>
        <p:spPr>
          <a:xfrm flipH="1">
            <a:off x="1589340" y="828663"/>
            <a:ext cx="14100" cy="2448600"/>
          </a:xfrm>
          <a:prstGeom prst="straightConnector1">
            <a:avLst/>
          </a:prstGeom>
          <a:noFill/>
          <a:ln cap="flat" cmpd="sng" w="38100">
            <a:solidFill>
              <a:schemeClr val="dk2"/>
            </a:solidFill>
            <a:prstDash val="solid"/>
            <a:round/>
            <a:headEnd len="med" w="med" type="none"/>
            <a:tailEnd len="med" w="med" type="none"/>
          </a:ln>
        </p:spPr>
      </p:cxnSp>
      <p:sp>
        <p:nvSpPr>
          <p:cNvPr id="344" name="Google Shape;344;p29"/>
          <p:cNvSpPr/>
          <p:nvPr/>
        </p:nvSpPr>
        <p:spPr>
          <a:xfrm>
            <a:off x="6767700" y="2404872"/>
            <a:ext cx="1179600" cy="301800"/>
          </a:xfrm>
          <a:prstGeom prst="roundRect">
            <a:avLst>
              <a:gd fmla="val 50000" name="adj"/>
            </a:avLst>
          </a:prstGeom>
          <a:solidFill>
            <a:srgbClr val="247B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a:solidFill>
                  <a:srgbClr val="FFFFFF"/>
                </a:solidFill>
                <a:latin typeface="Calibri"/>
                <a:ea typeface="Calibri"/>
                <a:cs typeface="Calibri"/>
                <a:sym typeface="Calibri"/>
              </a:rPr>
              <a:t>returnStmt</a:t>
            </a:r>
            <a:endParaRPr b="1">
              <a:solidFill>
                <a:srgbClr val="FFFFFF"/>
              </a:solidFill>
              <a:latin typeface="Calibri"/>
              <a:ea typeface="Calibri"/>
              <a:cs typeface="Calibri"/>
              <a:sym typeface="Calibri"/>
            </a:endParaRPr>
          </a:p>
        </p:txBody>
      </p:sp>
      <p:sp>
        <p:nvSpPr>
          <p:cNvPr id="345" name="Google Shape;345;p29"/>
          <p:cNvSpPr txBox="1"/>
          <p:nvPr/>
        </p:nvSpPr>
        <p:spPr>
          <a:xfrm>
            <a:off x="3432175" y="4349500"/>
            <a:ext cx="4800600" cy="57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74EA7"/>
                </a:solidFill>
                <a:latin typeface="Inria Sans"/>
                <a:ea typeface="Inria Sans"/>
                <a:cs typeface="Inria Sans"/>
                <a:sym typeface="Inria Sans"/>
              </a:rPr>
              <a:t>function</a:t>
            </a:r>
            <a:r>
              <a:rPr lang="en" sz="2400">
                <a:latin typeface="Inria Sans"/>
                <a:ea typeface="Inria Sans"/>
                <a:cs typeface="Inria Sans"/>
                <a:sym typeface="Inria Sans"/>
              </a:rPr>
              <a:t> </a:t>
            </a:r>
            <a:r>
              <a:rPr lang="en" sz="2400">
                <a:solidFill>
                  <a:srgbClr val="A61C00"/>
                </a:solidFill>
                <a:latin typeface="Inria Sans"/>
                <a:ea typeface="Inria Sans"/>
                <a:cs typeface="Inria Sans"/>
                <a:sym typeface="Inria Sans"/>
              </a:rPr>
              <a:t>add</a:t>
            </a:r>
            <a:r>
              <a:rPr lang="en" sz="2400">
                <a:latin typeface="Inria Sans"/>
                <a:ea typeface="Inria Sans"/>
                <a:cs typeface="Inria Sans"/>
                <a:sym typeface="Inria Sans"/>
              </a:rPr>
              <a:t>(</a:t>
            </a:r>
            <a:r>
              <a:rPr lang="en" sz="2400">
                <a:solidFill>
                  <a:srgbClr val="674EA7"/>
                </a:solidFill>
                <a:latin typeface="Inria Sans"/>
                <a:ea typeface="Inria Sans"/>
                <a:cs typeface="Inria Sans"/>
                <a:sym typeface="Inria Sans"/>
              </a:rPr>
              <a:t>a, </a:t>
            </a:r>
            <a:r>
              <a:rPr b="1" lang="en" sz="2400">
                <a:solidFill>
                  <a:srgbClr val="674EA7"/>
                </a:solidFill>
                <a:latin typeface="Inria Sans"/>
                <a:ea typeface="Inria Sans"/>
                <a:cs typeface="Inria Sans"/>
                <a:sym typeface="Inria Sans"/>
              </a:rPr>
              <a:t>b</a:t>
            </a:r>
            <a:r>
              <a:rPr lang="en" sz="2400">
                <a:latin typeface="Inria Sans"/>
                <a:ea typeface="Inria Sans"/>
                <a:cs typeface="Inria Sans"/>
                <a:sym typeface="Inria Sans"/>
              </a:rPr>
              <a:t>) {  </a:t>
            </a:r>
            <a:r>
              <a:rPr b="1" lang="en" sz="2400">
                <a:latin typeface="Inria Sans"/>
                <a:ea typeface="Inria Sans"/>
                <a:cs typeface="Inria Sans"/>
                <a:sym typeface="Inria Sans"/>
              </a:rPr>
              <a:t>return</a:t>
            </a:r>
            <a:r>
              <a:rPr lang="en" sz="2400">
                <a:latin typeface="Inria Sans"/>
                <a:ea typeface="Inria Sans"/>
                <a:cs typeface="Inria Sans"/>
                <a:sym typeface="Inria Sans"/>
              </a:rPr>
              <a:t> </a:t>
            </a:r>
            <a:r>
              <a:rPr lang="en" sz="2400">
                <a:solidFill>
                  <a:srgbClr val="674EA7"/>
                </a:solidFill>
                <a:latin typeface="Inria Sans"/>
                <a:ea typeface="Inria Sans"/>
                <a:cs typeface="Inria Sans"/>
                <a:sym typeface="Inria Sans"/>
              </a:rPr>
              <a:t>a</a:t>
            </a:r>
            <a:r>
              <a:rPr lang="en" sz="2400">
                <a:latin typeface="Inria Sans"/>
                <a:ea typeface="Inria Sans"/>
                <a:cs typeface="Inria Sans"/>
                <a:sym typeface="Inria Sans"/>
              </a:rPr>
              <a:t> + </a:t>
            </a:r>
            <a:r>
              <a:rPr lang="en" sz="2400">
                <a:solidFill>
                  <a:srgbClr val="674EA7"/>
                </a:solidFill>
                <a:latin typeface="Inria Sans"/>
                <a:ea typeface="Inria Sans"/>
                <a:cs typeface="Inria Sans"/>
                <a:sym typeface="Inria Sans"/>
              </a:rPr>
              <a:t>b</a:t>
            </a:r>
            <a:r>
              <a:rPr lang="en" sz="2400">
                <a:latin typeface="Inria Sans"/>
                <a:ea typeface="Inria Sans"/>
                <a:cs typeface="Inria Sans"/>
                <a:sym typeface="Inria Sans"/>
              </a:rPr>
              <a:t>; }</a:t>
            </a:r>
            <a:endParaRPr sz="1800">
              <a:latin typeface="Inria Sans"/>
              <a:ea typeface="Inria Sans"/>
              <a:cs typeface="Inria Sans"/>
              <a:sym typeface="Inria Sans"/>
            </a:endParaRPr>
          </a:p>
        </p:txBody>
      </p:sp>
      <p:sp>
        <p:nvSpPr>
          <p:cNvPr id="346" name="Google Shape;346;p2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0"/>
                                  </p:stCondLst>
                                  <p:childTnLst>
                                    <p:set>
                                      <p:cBhvr>
                                        <p:cTn dur="1" fill="hold">
                                          <p:stCondLst>
                                            <p:cond delay="0"/>
                                          </p:stCondLst>
                                        </p:cTn>
                                        <p:tgtEl>
                                          <p:spTgt spid="327"/>
                                        </p:tgtEl>
                                        <p:attrNameLst>
                                          <p:attrName>style.visibility</p:attrName>
                                        </p:attrNameLst>
                                      </p:cBhvr>
                                      <p:to>
                                        <p:strVal val="visible"/>
                                      </p:to>
                                    </p:set>
                                    <p:animEffect filter="fade" transition="in">
                                      <p:cBhvr>
                                        <p:cTn dur="1000"/>
                                        <p:tgtEl>
                                          <p:spTgt spid="3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32"/>
                                        </p:tgtEl>
                                        <p:attrNameLst>
                                          <p:attrName>style.visibility</p:attrName>
                                        </p:attrNameLst>
                                      </p:cBhvr>
                                      <p:to>
                                        <p:strVal val="visible"/>
                                      </p:to>
                                    </p:set>
                                    <p:animEffect filter="fade" transition="in">
                                      <p:cBhvr>
                                        <p:cTn dur="1000"/>
                                        <p:tgtEl>
                                          <p:spTgt spid="332"/>
                                        </p:tgtEl>
                                      </p:cBhvr>
                                    </p:animEffect>
                                  </p:childTnLst>
                                </p:cTn>
                              </p:par>
                              <p:par>
                                <p:cTn fill="hold" nodeType="withEffect" presetClass="entr" presetID="10" presetSubtype="0">
                                  <p:stCondLst>
                                    <p:cond delay="0"/>
                                  </p:stCondLst>
                                  <p:childTnLst>
                                    <p:set>
                                      <p:cBhvr>
                                        <p:cTn dur="1" fill="hold">
                                          <p:stCondLst>
                                            <p:cond delay="0"/>
                                          </p:stCondLst>
                                        </p:cTn>
                                        <p:tgtEl>
                                          <p:spTgt spid="333"/>
                                        </p:tgtEl>
                                        <p:attrNameLst>
                                          <p:attrName>style.visibility</p:attrName>
                                        </p:attrNameLst>
                                      </p:cBhvr>
                                      <p:to>
                                        <p:strVal val="visible"/>
                                      </p:to>
                                    </p:set>
                                    <p:animEffect filter="fade" transition="in">
                                      <p:cBhvr>
                                        <p:cTn dur="1000"/>
                                        <p:tgtEl>
                                          <p:spTgt spid="333"/>
                                        </p:tgtEl>
                                      </p:cBhvr>
                                    </p:animEffect>
                                  </p:childTnLst>
                                </p:cTn>
                              </p:par>
                              <p:par>
                                <p:cTn fill="hold" nodeType="withEffect" presetClass="entr" presetID="10" presetSubtype="0">
                                  <p:stCondLst>
                                    <p:cond delay="0"/>
                                  </p:stCondLst>
                                  <p:childTnLst>
                                    <p:set>
                                      <p:cBhvr>
                                        <p:cTn dur="1" fill="hold">
                                          <p:stCondLst>
                                            <p:cond delay="0"/>
                                          </p:stCondLst>
                                        </p:cTn>
                                        <p:tgtEl>
                                          <p:spTgt spid="334"/>
                                        </p:tgtEl>
                                        <p:attrNameLst>
                                          <p:attrName>style.visibility</p:attrName>
                                        </p:attrNameLst>
                                      </p:cBhvr>
                                      <p:to>
                                        <p:strVal val="visible"/>
                                      </p:to>
                                    </p:set>
                                    <p:animEffect filter="fade" transition="in">
                                      <p:cBhvr>
                                        <p:cTn dur="1000"/>
                                        <p:tgtEl>
                                          <p:spTgt spid="334"/>
                                        </p:tgtEl>
                                      </p:cBhvr>
                                    </p:animEffect>
                                  </p:childTnLst>
                                </p:cTn>
                              </p:par>
                              <p:par>
                                <p:cTn fill="hold" nodeType="withEffect" presetClass="entr" presetID="10" presetSubtype="0">
                                  <p:stCondLst>
                                    <p:cond delay="0"/>
                                  </p:stCondLst>
                                  <p:childTnLst>
                                    <p:set>
                                      <p:cBhvr>
                                        <p:cTn dur="1" fill="hold">
                                          <p:stCondLst>
                                            <p:cond delay="0"/>
                                          </p:stCondLst>
                                        </p:cTn>
                                        <p:tgtEl>
                                          <p:spTgt spid="335"/>
                                        </p:tgtEl>
                                        <p:attrNameLst>
                                          <p:attrName>style.visibility</p:attrName>
                                        </p:attrNameLst>
                                      </p:cBhvr>
                                      <p:to>
                                        <p:strVal val="visible"/>
                                      </p:to>
                                    </p:set>
                                    <p:animEffect filter="fade" transition="in">
                                      <p:cBhvr>
                                        <p:cTn dur="1000"/>
                                        <p:tgtEl>
                                          <p:spTgt spid="335"/>
                                        </p:tgtEl>
                                      </p:cBhvr>
                                    </p:animEffect>
                                  </p:childTnLst>
                                </p:cTn>
                              </p:par>
                              <p:par>
                                <p:cTn fill="hold" nodeType="withEffect" presetClass="entr" presetID="10" presetSubtype="0">
                                  <p:stCondLst>
                                    <p:cond delay="0"/>
                                  </p:stCondLst>
                                  <p:childTnLst>
                                    <p:set>
                                      <p:cBhvr>
                                        <p:cTn dur="1" fill="hold">
                                          <p:stCondLst>
                                            <p:cond delay="0"/>
                                          </p:stCondLst>
                                        </p:cTn>
                                        <p:tgtEl>
                                          <p:spTgt spid="336"/>
                                        </p:tgtEl>
                                        <p:attrNameLst>
                                          <p:attrName>style.visibility</p:attrName>
                                        </p:attrNameLst>
                                      </p:cBhvr>
                                      <p:to>
                                        <p:strVal val="visible"/>
                                      </p:to>
                                    </p:set>
                                    <p:animEffect filter="fade" transition="in">
                                      <p:cBhvr>
                                        <p:cTn dur="1000"/>
                                        <p:tgtEl>
                                          <p:spTgt spid="336"/>
                                        </p:tgtEl>
                                      </p:cBhvr>
                                    </p:animEffect>
                                  </p:childTnLst>
                                </p:cTn>
                              </p:par>
                              <p:par>
                                <p:cTn fill="hold" nodeType="withEffect" presetClass="entr" presetID="10" presetSubtype="0">
                                  <p:stCondLst>
                                    <p:cond delay="0"/>
                                  </p:stCondLst>
                                  <p:childTnLst>
                                    <p:set>
                                      <p:cBhvr>
                                        <p:cTn dur="1" fill="hold">
                                          <p:stCondLst>
                                            <p:cond delay="0"/>
                                          </p:stCondLst>
                                        </p:cTn>
                                        <p:tgtEl>
                                          <p:spTgt spid="337"/>
                                        </p:tgtEl>
                                        <p:attrNameLst>
                                          <p:attrName>style.visibility</p:attrName>
                                        </p:attrNameLst>
                                      </p:cBhvr>
                                      <p:to>
                                        <p:strVal val="visible"/>
                                      </p:to>
                                    </p:set>
                                    <p:animEffect filter="fade" transition="in">
                                      <p:cBhvr>
                                        <p:cTn dur="1000"/>
                                        <p:tgtEl>
                                          <p:spTgt spid="337"/>
                                        </p:tgtEl>
                                      </p:cBhvr>
                                    </p:animEffect>
                                  </p:childTnLst>
                                </p:cTn>
                              </p:par>
                              <p:par>
                                <p:cTn fill="hold" nodeType="withEffect" presetClass="entr" presetID="10" presetSubtype="0">
                                  <p:stCondLst>
                                    <p:cond delay="0"/>
                                  </p:stCondLst>
                                  <p:childTnLst>
                                    <p:set>
                                      <p:cBhvr>
                                        <p:cTn dur="1" fill="hold">
                                          <p:stCondLst>
                                            <p:cond delay="0"/>
                                          </p:stCondLst>
                                        </p:cTn>
                                        <p:tgtEl>
                                          <p:spTgt spid="338"/>
                                        </p:tgtEl>
                                        <p:attrNameLst>
                                          <p:attrName>style.visibility</p:attrName>
                                        </p:attrNameLst>
                                      </p:cBhvr>
                                      <p:to>
                                        <p:strVal val="visible"/>
                                      </p:to>
                                    </p:set>
                                    <p:animEffect filter="fade" transition="in">
                                      <p:cBhvr>
                                        <p:cTn dur="1000"/>
                                        <p:tgtEl>
                                          <p:spTgt spid="338"/>
                                        </p:tgtEl>
                                      </p:cBhvr>
                                    </p:animEffect>
                                  </p:childTnLst>
                                </p:cTn>
                              </p:par>
                              <p:par>
                                <p:cTn fill="hold" nodeType="withEffect" presetClass="entr" presetID="10" presetSubtype="0">
                                  <p:stCondLst>
                                    <p:cond delay="0"/>
                                  </p:stCondLst>
                                  <p:childTnLst>
                                    <p:set>
                                      <p:cBhvr>
                                        <p:cTn dur="1" fill="hold">
                                          <p:stCondLst>
                                            <p:cond delay="0"/>
                                          </p:stCondLst>
                                        </p:cTn>
                                        <p:tgtEl>
                                          <p:spTgt spid="339"/>
                                        </p:tgtEl>
                                        <p:attrNameLst>
                                          <p:attrName>style.visibility</p:attrName>
                                        </p:attrNameLst>
                                      </p:cBhvr>
                                      <p:to>
                                        <p:strVal val="visible"/>
                                      </p:to>
                                    </p:set>
                                    <p:animEffect filter="fade" transition="in">
                                      <p:cBhvr>
                                        <p:cTn dur="1000"/>
                                        <p:tgtEl>
                                          <p:spTgt spid="339"/>
                                        </p:tgtEl>
                                      </p:cBhvr>
                                    </p:animEffect>
                                  </p:childTnLst>
                                </p:cTn>
                              </p:par>
                              <p:par>
                                <p:cTn fill="hold" nodeType="withEffect" presetClass="entr" presetID="10" presetSubtype="0">
                                  <p:stCondLst>
                                    <p:cond delay="0"/>
                                  </p:stCondLst>
                                  <p:childTnLst>
                                    <p:set>
                                      <p:cBhvr>
                                        <p:cTn dur="1" fill="hold">
                                          <p:stCondLst>
                                            <p:cond delay="0"/>
                                          </p:stCondLst>
                                        </p:cTn>
                                        <p:tgtEl>
                                          <p:spTgt spid="340"/>
                                        </p:tgtEl>
                                        <p:attrNameLst>
                                          <p:attrName>style.visibility</p:attrName>
                                        </p:attrNameLst>
                                      </p:cBhvr>
                                      <p:to>
                                        <p:strVal val="visible"/>
                                      </p:to>
                                    </p:set>
                                    <p:animEffect filter="fade" transition="in">
                                      <p:cBhvr>
                                        <p:cTn dur="1000"/>
                                        <p:tgtEl>
                                          <p:spTgt spid="340"/>
                                        </p:tgtEl>
                                      </p:cBhvr>
                                    </p:animEffect>
                                  </p:childTnLst>
                                </p:cTn>
                              </p:par>
                              <p:par>
                                <p:cTn fill="hold" nodeType="withEffect" presetClass="entr" presetID="10" presetSubtype="0">
                                  <p:stCondLst>
                                    <p:cond delay="0"/>
                                  </p:stCondLst>
                                  <p:childTnLst>
                                    <p:set>
                                      <p:cBhvr>
                                        <p:cTn dur="1" fill="hold">
                                          <p:stCondLst>
                                            <p:cond delay="0"/>
                                          </p:stCondLst>
                                        </p:cTn>
                                        <p:tgtEl>
                                          <p:spTgt spid="341"/>
                                        </p:tgtEl>
                                        <p:attrNameLst>
                                          <p:attrName>style.visibility</p:attrName>
                                        </p:attrNameLst>
                                      </p:cBhvr>
                                      <p:to>
                                        <p:strVal val="visible"/>
                                      </p:to>
                                    </p:set>
                                    <p:animEffect filter="fade" transition="in">
                                      <p:cBhvr>
                                        <p:cTn dur="1000"/>
                                        <p:tgtEl>
                                          <p:spTgt spid="341"/>
                                        </p:tgtEl>
                                      </p:cBhvr>
                                    </p:animEffect>
                                  </p:childTnLst>
                                </p:cTn>
                              </p:par>
                              <p:par>
                                <p:cTn fill="hold" nodeType="withEffect" presetClass="entr" presetID="10" presetSubtype="0">
                                  <p:stCondLst>
                                    <p:cond delay="0"/>
                                  </p:stCondLst>
                                  <p:childTnLst>
                                    <p:set>
                                      <p:cBhvr>
                                        <p:cTn dur="1" fill="hold">
                                          <p:stCondLst>
                                            <p:cond delay="0"/>
                                          </p:stCondLst>
                                        </p:cTn>
                                        <p:tgtEl>
                                          <p:spTgt spid="342"/>
                                        </p:tgtEl>
                                        <p:attrNameLst>
                                          <p:attrName>style.visibility</p:attrName>
                                        </p:attrNameLst>
                                      </p:cBhvr>
                                      <p:to>
                                        <p:strVal val="visible"/>
                                      </p:to>
                                    </p:set>
                                    <p:animEffect filter="fade" transition="in">
                                      <p:cBhvr>
                                        <p:cTn dur="1000"/>
                                        <p:tgtEl>
                                          <p:spTgt spid="342"/>
                                        </p:tgtEl>
                                      </p:cBhvr>
                                    </p:animEffect>
                                  </p:childTnLst>
                                </p:cTn>
                              </p:par>
                              <p:par>
                                <p:cTn fill="hold" nodeType="withEffect" presetClass="entr" presetID="10" presetSubtype="0">
                                  <p:stCondLst>
                                    <p:cond delay="0"/>
                                  </p:stCondLst>
                                  <p:childTnLst>
                                    <p:set>
                                      <p:cBhvr>
                                        <p:cTn dur="1" fill="hold">
                                          <p:stCondLst>
                                            <p:cond delay="0"/>
                                          </p:stCondLst>
                                        </p:cTn>
                                        <p:tgtEl>
                                          <p:spTgt spid="343"/>
                                        </p:tgtEl>
                                        <p:attrNameLst>
                                          <p:attrName>style.visibility</p:attrName>
                                        </p:attrNameLst>
                                      </p:cBhvr>
                                      <p:to>
                                        <p:strVal val="visible"/>
                                      </p:to>
                                    </p:set>
                                    <p:animEffect filter="fade" transition="in">
                                      <p:cBhvr>
                                        <p:cTn dur="1000"/>
                                        <p:tgtEl>
                                          <p:spTgt spid="3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0" name="Shape 350"/>
        <p:cNvGrpSpPr/>
        <p:nvPr/>
      </p:nvGrpSpPr>
      <p:grpSpPr>
        <a:xfrm>
          <a:off x="0" y="0"/>
          <a:ext cx="0" cy="0"/>
          <a:chOff x="0" y="0"/>
          <a:chExt cx="0" cy="0"/>
        </a:xfrm>
      </p:grpSpPr>
      <p:sp>
        <p:nvSpPr>
          <p:cNvPr id="351" name="Google Shape;351;p3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More Formally, </a:t>
            </a:r>
            <a:endParaRPr/>
          </a:p>
        </p:txBody>
      </p:sp>
      <p:pic>
        <p:nvPicPr>
          <p:cNvPr id="352" name="Google Shape;352;p30"/>
          <p:cNvPicPr preferRelativeResize="0"/>
          <p:nvPr/>
        </p:nvPicPr>
        <p:blipFill rotWithShape="1">
          <a:blip r:embed="rId3">
            <a:alphaModFix/>
          </a:blip>
          <a:srcRect b="0" l="0" r="4278" t="0"/>
          <a:stretch/>
        </p:blipFill>
        <p:spPr>
          <a:xfrm>
            <a:off x="83438" y="2571750"/>
            <a:ext cx="8977125" cy="824525"/>
          </a:xfrm>
          <a:prstGeom prst="rect">
            <a:avLst/>
          </a:prstGeom>
          <a:noFill/>
          <a:ln>
            <a:noFill/>
          </a:ln>
        </p:spPr>
      </p:pic>
      <p:sp>
        <p:nvSpPr>
          <p:cNvPr id="353" name="Google Shape;353;p3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57" name="Shape 357"/>
        <p:cNvGrpSpPr/>
        <p:nvPr/>
      </p:nvGrpSpPr>
      <p:grpSpPr>
        <a:xfrm>
          <a:off x="0" y="0"/>
          <a:ext cx="0" cy="0"/>
          <a:chOff x="0" y="0"/>
          <a:chExt cx="0" cy="0"/>
        </a:xfrm>
      </p:grpSpPr>
      <p:sp>
        <p:nvSpPr>
          <p:cNvPr id="358" name="Google Shape;358;p31"/>
          <p:cNvSpPr/>
          <p:nvPr/>
        </p:nvSpPr>
        <p:spPr>
          <a:xfrm>
            <a:off x="1397650" y="3190050"/>
            <a:ext cx="2537100" cy="1402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9" name="Google Shape;359;p31"/>
          <p:cNvSpPr/>
          <p:nvPr/>
        </p:nvSpPr>
        <p:spPr>
          <a:xfrm>
            <a:off x="4709450" y="3157125"/>
            <a:ext cx="2537100" cy="14358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0" name="Google Shape;360;p31"/>
          <p:cNvSpPr/>
          <p:nvPr/>
        </p:nvSpPr>
        <p:spPr>
          <a:xfrm>
            <a:off x="1367625" y="1642700"/>
            <a:ext cx="2537100" cy="130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31"/>
          <p:cNvSpPr/>
          <p:nvPr/>
        </p:nvSpPr>
        <p:spPr>
          <a:xfrm>
            <a:off x="4709450" y="1652550"/>
            <a:ext cx="2537100" cy="13002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2" name="Google Shape;362;p31"/>
          <p:cNvSpPr txBox="1"/>
          <p:nvPr>
            <p:ph type="title"/>
          </p:nvPr>
        </p:nvSpPr>
        <p:spPr>
          <a:xfrm>
            <a:off x="620450" y="5555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Anatomy of a graph edit - </a:t>
            </a:r>
            <a:endParaRPr/>
          </a:p>
        </p:txBody>
      </p:sp>
      <p:sp>
        <p:nvSpPr>
          <p:cNvPr id="363" name="Google Shape;363;p31"/>
          <p:cNvSpPr txBox="1"/>
          <p:nvPr>
            <p:ph idx="1" type="body"/>
          </p:nvPr>
        </p:nvSpPr>
        <p:spPr>
          <a:xfrm>
            <a:off x="1534450" y="2174225"/>
            <a:ext cx="2263500" cy="692400"/>
          </a:xfrm>
          <a:prstGeom prst="rect">
            <a:avLst/>
          </a:prstGeom>
        </p:spPr>
        <p:txBody>
          <a:bodyPr anchorCtr="0" anchor="t" bIns="91425" lIns="91425" spcFirstLastPara="1" rIns="109775" wrap="square" tIns="91425">
            <a:noAutofit/>
          </a:bodyPr>
          <a:lstStyle/>
          <a:p>
            <a:pPr indent="-317500" lvl="0" marL="457200" rtl="0" algn="l">
              <a:spcBef>
                <a:spcPts val="0"/>
              </a:spcBef>
              <a:spcAft>
                <a:spcPts val="0"/>
              </a:spcAft>
              <a:buSzPts val="1400"/>
              <a:buAutoNum type="arabicPeriod"/>
            </a:pPr>
            <a:r>
              <a:rPr lang="en" sz="1400"/>
              <a:t>Predict </a:t>
            </a:r>
            <a:r>
              <a:rPr b="1" lang="en" sz="1400">
                <a:solidFill>
                  <a:schemeClr val="accent3"/>
                </a:solidFill>
              </a:rPr>
              <a:t>Location</a:t>
            </a:r>
            <a:endParaRPr b="1" sz="1400">
              <a:solidFill>
                <a:schemeClr val="accent3"/>
              </a:solidFill>
            </a:endParaRPr>
          </a:p>
          <a:p>
            <a:pPr indent="-317500" lvl="0" marL="457200" rtl="0" algn="l">
              <a:spcBef>
                <a:spcPts val="0"/>
              </a:spcBef>
              <a:spcAft>
                <a:spcPts val="0"/>
              </a:spcAft>
              <a:buSzPts val="1400"/>
              <a:buFont typeface="Arial"/>
              <a:buAutoNum type="arabicPeriod"/>
            </a:pPr>
            <a:r>
              <a:rPr lang="en" sz="1400"/>
              <a:t>Predict </a:t>
            </a:r>
            <a:r>
              <a:rPr b="1" lang="en" sz="1400">
                <a:solidFill>
                  <a:schemeClr val="accent3"/>
                </a:solidFill>
              </a:rPr>
              <a:t>Value</a:t>
            </a:r>
            <a:endParaRPr b="1" sz="1400">
              <a:solidFill>
                <a:schemeClr val="accent3"/>
              </a:solidFill>
            </a:endParaRPr>
          </a:p>
        </p:txBody>
      </p:sp>
      <p:sp>
        <p:nvSpPr>
          <p:cNvPr id="364" name="Google Shape;364;p31"/>
          <p:cNvSpPr txBox="1"/>
          <p:nvPr>
            <p:ph idx="1" type="body"/>
          </p:nvPr>
        </p:nvSpPr>
        <p:spPr>
          <a:xfrm>
            <a:off x="4846250" y="2174225"/>
            <a:ext cx="2263500" cy="692400"/>
          </a:xfrm>
          <a:prstGeom prst="rect">
            <a:avLst/>
          </a:prstGeom>
        </p:spPr>
        <p:txBody>
          <a:bodyPr anchorCtr="0" anchor="t" bIns="91425" lIns="91425" spcFirstLastPara="1" rIns="109775" wrap="square" tIns="91425">
            <a:noAutofit/>
          </a:bodyPr>
          <a:lstStyle/>
          <a:p>
            <a:pPr indent="-317500" lvl="0" marL="457200" rtl="0" algn="l">
              <a:spcBef>
                <a:spcPts val="0"/>
              </a:spcBef>
              <a:spcAft>
                <a:spcPts val="0"/>
              </a:spcAft>
              <a:buSzPts val="1400"/>
              <a:buAutoNum type="arabicPeriod"/>
            </a:pPr>
            <a:r>
              <a:rPr lang="en" sz="1400"/>
              <a:t>Predict </a:t>
            </a:r>
            <a:r>
              <a:rPr b="1" lang="en" sz="1400">
                <a:solidFill>
                  <a:schemeClr val="accent3"/>
                </a:solidFill>
              </a:rPr>
              <a:t>Location</a:t>
            </a:r>
            <a:endParaRPr b="1" sz="1400">
              <a:solidFill>
                <a:schemeClr val="accent3"/>
              </a:solidFill>
            </a:endParaRPr>
          </a:p>
          <a:p>
            <a:pPr indent="-317500" lvl="0" marL="457200" rtl="0" algn="l">
              <a:spcBef>
                <a:spcPts val="0"/>
              </a:spcBef>
              <a:spcAft>
                <a:spcPts val="0"/>
              </a:spcAft>
              <a:buSzPts val="1400"/>
              <a:buFont typeface="Arial"/>
              <a:buAutoNum type="arabicPeriod"/>
            </a:pPr>
            <a:r>
              <a:rPr lang="en" sz="1400"/>
              <a:t>Predict </a:t>
            </a:r>
            <a:r>
              <a:rPr b="1" lang="en" sz="1400">
                <a:solidFill>
                  <a:schemeClr val="accent3"/>
                </a:solidFill>
              </a:rPr>
              <a:t>Type</a:t>
            </a:r>
            <a:endParaRPr b="1" sz="1400">
              <a:solidFill>
                <a:schemeClr val="accent3"/>
              </a:solidFill>
            </a:endParaRPr>
          </a:p>
        </p:txBody>
      </p:sp>
      <p:sp>
        <p:nvSpPr>
          <p:cNvPr id="365" name="Google Shape;365;p31"/>
          <p:cNvSpPr txBox="1"/>
          <p:nvPr>
            <p:ph idx="1" type="body"/>
          </p:nvPr>
        </p:nvSpPr>
        <p:spPr>
          <a:xfrm>
            <a:off x="1534450" y="3569100"/>
            <a:ext cx="2263500" cy="692400"/>
          </a:xfrm>
          <a:prstGeom prst="rect">
            <a:avLst/>
          </a:prstGeom>
        </p:spPr>
        <p:txBody>
          <a:bodyPr anchorCtr="0" anchor="t" bIns="91425" lIns="91425" spcFirstLastPara="1" rIns="109775" wrap="square" tIns="91425">
            <a:noAutofit/>
          </a:bodyPr>
          <a:lstStyle/>
          <a:p>
            <a:pPr indent="-317500" lvl="0" marL="457200" rtl="0" algn="l">
              <a:spcBef>
                <a:spcPts val="0"/>
              </a:spcBef>
              <a:spcAft>
                <a:spcPts val="0"/>
              </a:spcAft>
              <a:buSzPts val="1400"/>
              <a:buAutoNum type="arabicPeriod"/>
            </a:pPr>
            <a:r>
              <a:rPr lang="en" sz="1400"/>
              <a:t>Predict </a:t>
            </a:r>
            <a:r>
              <a:rPr b="1" lang="en" sz="1400">
                <a:solidFill>
                  <a:schemeClr val="accent3"/>
                </a:solidFill>
              </a:rPr>
              <a:t>Location</a:t>
            </a:r>
            <a:endParaRPr b="1" sz="1400">
              <a:solidFill>
                <a:schemeClr val="accent3"/>
              </a:solidFill>
            </a:endParaRPr>
          </a:p>
        </p:txBody>
      </p:sp>
      <p:sp>
        <p:nvSpPr>
          <p:cNvPr id="366" name="Google Shape;366;p31"/>
          <p:cNvSpPr txBox="1"/>
          <p:nvPr>
            <p:ph idx="1" type="body"/>
          </p:nvPr>
        </p:nvSpPr>
        <p:spPr>
          <a:xfrm>
            <a:off x="4709450" y="3488325"/>
            <a:ext cx="2738400" cy="1121400"/>
          </a:xfrm>
          <a:prstGeom prst="rect">
            <a:avLst/>
          </a:prstGeom>
        </p:spPr>
        <p:txBody>
          <a:bodyPr anchorCtr="0" anchor="t" bIns="91425" lIns="91425" spcFirstLastPara="1" rIns="109775" wrap="square" tIns="91425">
            <a:noAutofit/>
          </a:bodyPr>
          <a:lstStyle/>
          <a:p>
            <a:pPr indent="-317500" lvl="0" marL="457200" rtl="0" algn="l">
              <a:spcBef>
                <a:spcPts val="0"/>
              </a:spcBef>
              <a:spcAft>
                <a:spcPts val="0"/>
              </a:spcAft>
              <a:buSzPts val="1400"/>
              <a:buAutoNum type="arabicPeriod"/>
            </a:pPr>
            <a:r>
              <a:rPr lang="en" sz="1400"/>
              <a:t>Predict </a:t>
            </a:r>
            <a:r>
              <a:rPr b="1" lang="en" sz="1400">
                <a:solidFill>
                  <a:schemeClr val="accent3"/>
                </a:solidFill>
              </a:rPr>
              <a:t>Location</a:t>
            </a:r>
            <a:endParaRPr b="1" sz="1400">
              <a:solidFill>
                <a:schemeClr val="accent3"/>
              </a:solidFill>
            </a:endParaRPr>
          </a:p>
          <a:p>
            <a:pPr indent="-317500" lvl="0" marL="457200" rtl="0" algn="l">
              <a:spcBef>
                <a:spcPts val="0"/>
              </a:spcBef>
              <a:spcAft>
                <a:spcPts val="0"/>
              </a:spcAft>
              <a:buSzPts val="1400"/>
              <a:buFont typeface="Arial"/>
              <a:buAutoNum type="arabicPeriod"/>
            </a:pPr>
            <a:r>
              <a:rPr lang="en" sz="1400"/>
              <a:t>Predict </a:t>
            </a:r>
            <a:r>
              <a:rPr b="1" lang="en" sz="1400">
                <a:solidFill>
                  <a:schemeClr val="accent3"/>
                </a:solidFill>
              </a:rPr>
              <a:t>Value</a:t>
            </a:r>
            <a:endParaRPr b="1" sz="1400">
              <a:solidFill>
                <a:schemeClr val="accent3"/>
              </a:solidFill>
            </a:endParaRPr>
          </a:p>
          <a:p>
            <a:pPr indent="-317500" lvl="0" marL="457200" rtl="0" algn="l">
              <a:spcBef>
                <a:spcPts val="0"/>
              </a:spcBef>
              <a:spcAft>
                <a:spcPts val="0"/>
              </a:spcAft>
              <a:buSzPts val="1400"/>
              <a:buAutoNum type="arabicPeriod"/>
            </a:pPr>
            <a:r>
              <a:rPr lang="en" sz="1400"/>
              <a:t>Predict </a:t>
            </a:r>
            <a:r>
              <a:rPr lang="en" sz="1400">
                <a:solidFill>
                  <a:schemeClr val="accent3"/>
                </a:solidFill>
              </a:rPr>
              <a:t> </a:t>
            </a:r>
            <a:r>
              <a:rPr b="1" lang="en" sz="1400">
                <a:solidFill>
                  <a:schemeClr val="accent3"/>
                </a:solidFill>
              </a:rPr>
              <a:t>Type</a:t>
            </a:r>
            <a:endParaRPr b="1" sz="1400">
              <a:solidFill>
                <a:schemeClr val="accent3"/>
              </a:solidFill>
            </a:endParaRPr>
          </a:p>
          <a:p>
            <a:pPr indent="-317500" lvl="0" marL="457200" rtl="0" algn="l">
              <a:spcBef>
                <a:spcPts val="0"/>
              </a:spcBef>
              <a:spcAft>
                <a:spcPts val="0"/>
              </a:spcAft>
              <a:buSzPts val="1400"/>
              <a:buAutoNum type="arabicPeriod"/>
            </a:pPr>
            <a:r>
              <a:rPr lang="en" sz="1400"/>
              <a:t>Predict </a:t>
            </a:r>
            <a:r>
              <a:rPr b="1" lang="en" sz="1400">
                <a:solidFill>
                  <a:schemeClr val="accent3"/>
                </a:solidFill>
              </a:rPr>
              <a:t> Child Number</a:t>
            </a:r>
            <a:r>
              <a:rPr lang="en" sz="1400"/>
              <a:t> </a:t>
            </a:r>
            <a:endParaRPr sz="1400"/>
          </a:p>
        </p:txBody>
      </p:sp>
      <p:sp>
        <p:nvSpPr>
          <p:cNvPr id="367" name="Google Shape;367;p31"/>
          <p:cNvSpPr txBox="1"/>
          <p:nvPr/>
        </p:nvSpPr>
        <p:spPr>
          <a:xfrm>
            <a:off x="1690575" y="1711925"/>
            <a:ext cx="18912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81AD56"/>
                </a:solidFill>
                <a:latin typeface="Inconsolata"/>
                <a:ea typeface="Inconsolata"/>
                <a:cs typeface="Inconsolata"/>
                <a:sym typeface="Inconsolata"/>
              </a:rPr>
              <a:t>“replace_val”</a:t>
            </a:r>
            <a:endParaRPr sz="2000">
              <a:solidFill>
                <a:srgbClr val="81AD56"/>
              </a:solidFill>
              <a:latin typeface="Inconsolata"/>
              <a:ea typeface="Inconsolata"/>
              <a:cs typeface="Inconsolata"/>
              <a:sym typeface="Inconsolata"/>
            </a:endParaRPr>
          </a:p>
        </p:txBody>
      </p:sp>
      <p:sp>
        <p:nvSpPr>
          <p:cNvPr id="368" name="Google Shape;368;p31"/>
          <p:cNvSpPr txBox="1"/>
          <p:nvPr/>
        </p:nvSpPr>
        <p:spPr>
          <a:xfrm>
            <a:off x="4935050" y="1711925"/>
            <a:ext cx="20859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81AD56"/>
                </a:solidFill>
                <a:latin typeface="Inconsolata"/>
                <a:ea typeface="Inconsolata"/>
                <a:cs typeface="Inconsolata"/>
                <a:sym typeface="Inconsolata"/>
              </a:rPr>
              <a:t>“replace_type”</a:t>
            </a:r>
            <a:endParaRPr sz="2000">
              <a:solidFill>
                <a:srgbClr val="81AD56"/>
              </a:solidFill>
              <a:latin typeface="Inconsolata"/>
              <a:ea typeface="Inconsolata"/>
              <a:cs typeface="Inconsolata"/>
              <a:sym typeface="Inconsolata"/>
            </a:endParaRPr>
          </a:p>
        </p:txBody>
      </p:sp>
      <p:sp>
        <p:nvSpPr>
          <p:cNvPr id="369" name="Google Shape;369;p31"/>
          <p:cNvSpPr txBox="1"/>
          <p:nvPr/>
        </p:nvSpPr>
        <p:spPr>
          <a:xfrm>
            <a:off x="1980400" y="3190050"/>
            <a:ext cx="13716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81AD56"/>
                </a:solidFill>
                <a:latin typeface="Inconsolata"/>
                <a:ea typeface="Inconsolata"/>
                <a:cs typeface="Inconsolata"/>
                <a:sym typeface="Inconsolata"/>
              </a:rPr>
              <a:t>“remove”</a:t>
            </a:r>
            <a:endParaRPr sz="2000">
              <a:solidFill>
                <a:srgbClr val="81AD56"/>
              </a:solidFill>
              <a:latin typeface="Inconsolata"/>
              <a:ea typeface="Inconsolata"/>
              <a:cs typeface="Inconsolata"/>
              <a:sym typeface="Inconsolata"/>
            </a:endParaRPr>
          </a:p>
        </p:txBody>
      </p:sp>
      <p:sp>
        <p:nvSpPr>
          <p:cNvPr id="370" name="Google Shape;370;p31"/>
          <p:cNvSpPr txBox="1"/>
          <p:nvPr/>
        </p:nvSpPr>
        <p:spPr>
          <a:xfrm>
            <a:off x="5481350" y="3113850"/>
            <a:ext cx="993300" cy="478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000">
                <a:solidFill>
                  <a:srgbClr val="81AD56"/>
                </a:solidFill>
                <a:latin typeface="Inconsolata"/>
                <a:ea typeface="Inconsolata"/>
                <a:cs typeface="Inconsolata"/>
                <a:sym typeface="Inconsolata"/>
              </a:rPr>
              <a:t>“add”</a:t>
            </a:r>
            <a:endParaRPr sz="2000">
              <a:solidFill>
                <a:srgbClr val="81AD56"/>
              </a:solidFill>
              <a:latin typeface="Inconsolata"/>
              <a:ea typeface="Inconsolata"/>
              <a:cs typeface="Inconsolata"/>
              <a:sym typeface="Inconsolata"/>
            </a:endParaRPr>
          </a:p>
        </p:txBody>
      </p:sp>
      <p:sp>
        <p:nvSpPr>
          <p:cNvPr id="371" name="Google Shape;371;p3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727800" y="34130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&amp; Motivation</a:t>
            </a:r>
            <a:endParaRPr/>
          </a:p>
        </p:txBody>
      </p:sp>
      <p:pic>
        <p:nvPicPr>
          <p:cNvPr id="95" name="Google Shape;95;p14"/>
          <p:cNvPicPr preferRelativeResize="0"/>
          <p:nvPr/>
        </p:nvPicPr>
        <p:blipFill>
          <a:blip r:embed="rId3">
            <a:alphaModFix/>
          </a:blip>
          <a:stretch>
            <a:fillRect/>
          </a:stretch>
        </p:blipFill>
        <p:spPr>
          <a:xfrm>
            <a:off x="836100" y="2180025"/>
            <a:ext cx="1997650" cy="1997650"/>
          </a:xfrm>
          <a:prstGeom prst="rect">
            <a:avLst/>
          </a:prstGeom>
          <a:noFill/>
          <a:ln>
            <a:noFill/>
          </a:ln>
          <a:effectLst>
            <a:outerShdw blurRad="57150" rotWithShape="0" algn="bl" dir="5400000" dist="19050">
              <a:srgbClr val="000000">
                <a:alpha val="50000"/>
              </a:srgbClr>
            </a:outerShdw>
          </a:effectLst>
        </p:spPr>
      </p:pic>
      <p:sp>
        <p:nvSpPr>
          <p:cNvPr id="96" name="Google Shape;96;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75" name="Shape 375"/>
        <p:cNvGrpSpPr/>
        <p:nvPr/>
      </p:nvGrpSpPr>
      <p:grpSpPr>
        <a:xfrm>
          <a:off x="0" y="0"/>
          <a:ext cx="0" cy="0"/>
          <a:chOff x="0" y="0"/>
          <a:chExt cx="0" cy="0"/>
        </a:xfrm>
      </p:grpSpPr>
      <p:sp>
        <p:nvSpPr>
          <p:cNvPr id="376" name="Google Shape;376;p32"/>
          <p:cNvSpPr txBox="1"/>
          <p:nvPr>
            <p:ph type="title"/>
          </p:nvPr>
        </p:nvSpPr>
        <p:spPr>
          <a:xfrm>
            <a:off x="690050" y="1183475"/>
            <a:ext cx="7021200" cy="2985000"/>
          </a:xfrm>
          <a:prstGeom prst="rect">
            <a:avLst/>
          </a:prstGeom>
        </p:spPr>
        <p:txBody>
          <a:bodyPr anchorCtr="0" anchor="ctr" bIns="91425" lIns="91425" spcFirstLastPara="1" rIns="91425" wrap="square" tIns="91425">
            <a:noAutofit/>
          </a:bodyPr>
          <a:lstStyle/>
          <a:p>
            <a:pPr indent="-457200" lvl="0" marL="457200" rtl="0" algn="l">
              <a:spcBef>
                <a:spcPts val="0"/>
              </a:spcBef>
              <a:spcAft>
                <a:spcPts val="0"/>
              </a:spcAft>
              <a:buSzPts val="3600"/>
              <a:buAutoNum type="arabicPeriod"/>
            </a:pPr>
            <a:r>
              <a:rPr lang="en"/>
              <a:t>Represent source code</a:t>
            </a:r>
            <a:endParaRPr/>
          </a:p>
          <a:p>
            <a:pPr indent="0" lvl="0" marL="457200" rtl="0" algn="l">
              <a:spcBef>
                <a:spcPts val="0"/>
              </a:spcBef>
              <a:spcAft>
                <a:spcPts val="0"/>
              </a:spcAft>
              <a:buNone/>
            </a:pPr>
            <a:r>
              <a:t/>
            </a:r>
            <a:endParaRPr/>
          </a:p>
          <a:p>
            <a:pPr indent="-457200" lvl="0" marL="457200" rtl="0" algn="l">
              <a:spcBef>
                <a:spcPts val="0"/>
              </a:spcBef>
              <a:spcAft>
                <a:spcPts val="0"/>
              </a:spcAft>
              <a:buSzPts val="3600"/>
              <a:buAutoNum type="arabicPeriod"/>
            </a:pPr>
            <a:r>
              <a:rPr lang="en"/>
              <a:t>Represent fixes</a:t>
            </a:r>
            <a:endParaRPr/>
          </a:p>
          <a:p>
            <a:pPr indent="0" lvl="0" marL="457200" rtl="0" algn="l">
              <a:spcBef>
                <a:spcPts val="0"/>
              </a:spcBef>
              <a:spcAft>
                <a:spcPts val="0"/>
              </a:spcAft>
              <a:buNone/>
            </a:pPr>
            <a:r>
              <a:t/>
            </a:r>
            <a:endParaRPr/>
          </a:p>
          <a:p>
            <a:pPr indent="-457200" lvl="0" marL="457200" rtl="0" algn="l">
              <a:spcBef>
                <a:spcPts val="0"/>
              </a:spcBef>
              <a:spcAft>
                <a:spcPts val="0"/>
              </a:spcAft>
              <a:buSzPts val="3600"/>
              <a:buAutoNum type="arabicPeriod"/>
            </a:pPr>
            <a:r>
              <a:rPr lang="en"/>
              <a:t>Learning</a:t>
            </a:r>
            <a:endParaRPr/>
          </a:p>
        </p:txBody>
      </p:sp>
      <p:sp>
        <p:nvSpPr>
          <p:cNvPr id="377" name="Google Shape;377;p32"/>
          <p:cNvSpPr/>
          <p:nvPr/>
        </p:nvSpPr>
        <p:spPr>
          <a:xfrm>
            <a:off x="7195250" y="1379450"/>
            <a:ext cx="621300" cy="419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32"/>
          <p:cNvSpPr/>
          <p:nvPr/>
        </p:nvSpPr>
        <p:spPr>
          <a:xfrm>
            <a:off x="7195250" y="2466425"/>
            <a:ext cx="621300" cy="419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32"/>
          <p:cNvSpPr txBox="1"/>
          <p:nvPr/>
        </p:nvSpPr>
        <p:spPr>
          <a:xfrm>
            <a:off x="650600" y="319175"/>
            <a:ext cx="7100100" cy="8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Raleway"/>
                <a:ea typeface="Raleway"/>
                <a:cs typeface="Raleway"/>
                <a:sym typeface="Raleway"/>
              </a:rPr>
              <a:t>CHALLENGES</a:t>
            </a:r>
            <a:endParaRPr b="1" sz="3600">
              <a:solidFill>
                <a:srgbClr val="FFFFFF"/>
              </a:solidFill>
              <a:latin typeface="Raleway"/>
              <a:ea typeface="Raleway"/>
              <a:cs typeface="Raleway"/>
              <a:sym typeface="Raleway"/>
            </a:endParaRPr>
          </a:p>
        </p:txBody>
      </p:sp>
      <p:sp>
        <p:nvSpPr>
          <p:cNvPr id="380" name="Google Shape;380;p32"/>
          <p:cNvSpPr/>
          <p:nvPr/>
        </p:nvSpPr>
        <p:spPr>
          <a:xfrm>
            <a:off x="7195250" y="3553400"/>
            <a:ext cx="621300" cy="419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2"/>
          <p:cNvSpPr/>
          <p:nvPr/>
        </p:nvSpPr>
        <p:spPr>
          <a:xfrm>
            <a:off x="7195250" y="1321700"/>
            <a:ext cx="621300" cy="5346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32"/>
          <p:cNvSpPr/>
          <p:nvPr/>
        </p:nvSpPr>
        <p:spPr>
          <a:xfrm>
            <a:off x="7195250" y="2408675"/>
            <a:ext cx="621300" cy="534600"/>
          </a:xfrm>
          <a:prstGeom prst="mathMultiply">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3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387" name="Shape 387"/>
        <p:cNvGrpSpPr/>
        <p:nvPr/>
      </p:nvGrpSpPr>
      <p:grpSpPr>
        <a:xfrm>
          <a:off x="0" y="0"/>
          <a:ext cx="0" cy="0"/>
          <a:chOff x="0" y="0"/>
          <a:chExt cx="0" cy="0"/>
        </a:xfrm>
      </p:grpSpPr>
      <p:sp>
        <p:nvSpPr>
          <p:cNvPr id="388" name="Google Shape;388;p33"/>
          <p:cNvSpPr txBox="1"/>
          <p:nvPr>
            <p:ph type="title"/>
          </p:nvPr>
        </p:nvSpPr>
        <p:spPr>
          <a:xfrm>
            <a:off x="729450" y="1318650"/>
            <a:ext cx="34323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Model: GNN + LSTM</a:t>
            </a:r>
            <a:endParaRPr/>
          </a:p>
        </p:txBody>
      </p:sp>
      <p:sp>
        <p:nvSpPr>
          <p:cNvPr id="389" name="Google Shape;389;p33"/>
          <p:cNvSpPr/>
          <p:nvPr/>
        </p:nvSpPr>
        <p:spPr>
          <a:xfrm>
            <a:off x="729450" y="2151200"/>
            <a:ext cx="3280500" cy="21636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390" name="Google Shape;390;p33"/>
          <p:cNvPicPr preferRelativeResize="0"/>
          <p:nvPr/>
        </p:nvPicPr>
        <p:blipFill>
          <a:blip r:embed="rId3">
            <a:alphaModFix/>
          </a:blip>
          <a:stretch>
            <a:fillRect/>
          </a:stretch>
        </p:blipFill>
        <p:spPr>
          <a:xfrm>
            <a:off x="1649475" y="2230500"/>
            <a:ext cx="971075" cy="535200"/>
          </a:xfrm>
          <a:prstGeom prst="rect">
            <a:avLst/>
          </a:prstGeom>
          <a:noFill/>
          <a:ln>
            <a:noFill/>
          </a:ln>
        </p:spPr>
      </p:pic>
      <p:sp>
        <p:nvSpPr>
          <p:cNvPr id="391" name="Google Shape;391;p33"/>
          <p:cNvSpPr txBox="1"/>
          <p:nvPr>
            <p:ph idx="1" type="body"/>
          </p:nvPr>
        </p:nvSpPr>
        <p:spPr>
          <a:xfrm>
            <a:off x="729450" y="2650252"/>
            <a:ext cx="3540900" cy="1689600"/>
          </a:xfrm>
          <a:prstGeom prst="rect">
            <a:avLst/>
          </a:prstGeom>
        </p:spPr>
        <p:txBody>
          <a:bodyPr anchorCtr="0" anchor="t" bIns="91425" lIns="91425" spcFirstLastPara="1" rIns="109775" wrap="square" tIns="91425">
            <a:noAutofit/>
          </a:bodyPr>
          <a:lstStyle/>
          <a:p>
            <a:pPr indent="-342900" lvl="0" marL="457200" rtl="0" algn="l">
              <a:spcBef>
                <a:spcPts val="0"/>
              </a:spcBef>
              <a:spcAft>
                <a:spcPts val="0"/>
              </a:spcAft>
              <a:buSzPts val="1800"/>
              <a:buAutoNum type="arabicPeriod"/>
            </a:pPr>
            <a:r>
              <a:rPr lang="en" sz="1800"/>
              <a:t>Predict </a:t>
            </a:r>
            <a:r>
              <a:rPr b="1" lang="en" sz="1800">
                <a:solidFill>
                  <a:schemeClr val="accent3"/>
                </a:solidFill>
              </a:rPr>
              <a:t>Location</a:t>
            </a:r>
            <a:endParaRPr b="1" sz="1800">
              <a:solidFill>
                <a:schemeClr val="accent3"/>
              </a:solidFill>
            </a:endParaRPr>
          </a:p>
          <a:p>
            <a:pPr indent="-342900" lvl="0" marL="457200" rtl="0" algn="l">
              <a:spcBef>
                <a:spcPts val="0"/>
              </a:spcBef>
              <a:spcAft>
                <a:spcPts val="0"/>
              </a:spcAft>
              <a:buSzPts val="1800"/>
              <a:buAutoNum type="arabicPeriod"/>
            </a:pPr>
            <a:r>
              <a:rPr lang="en" sz="1800"/>
              <a:t>Predict </a:t>
            </a:r>
            <a:r>
              <a:rPr b="1" lang="en" sz="1800">
                <a:solidFill>
                  <a:schemeClr val="accent3"/>
                </a:solidFill>
              </a:rPr>
              <a:t> Child Number</a:t>
            </a:r>
            <a:r>
              <a:rPr lang="en" sz="1800"/>
              <a:t> </a:t>
            </a:r>
            <a:endParaRPr b="1" sz="1800">
              <a:solidFill>
                <a:schemeClr val="accent3"/>
              </a:solidFill>
            </a:endParaRPr>
          </a:p>
          <a:p>
            <a:pPr indent="-342900" lvl="0" marL="457200" rtl="0" algn="l">
              <a:spcBef>
                <a:spcPts val="0"/>
              </a:spcBef>
              <a:spcAft>
                <a:spcPts val="0"/>
              </a:spcAft>
              <a:buSzPts val="1800"/>
              <a:buFont typeface="Arial"/>
              <a:buAutoNum type="arabicPeriod"/>
            </a:pPr>
            <a:r>
              <a:rPr lang="en" sz="1800"/>
              <a:t>Predict </a:t>
            </a:r>
            <a:r>
              <a:rPr b="1" lang="en" sz="1800">
                <a:solidFill>
                  <a:schemeClr val="accent3"/>
                </a:solidFill>
              </a:rPr>
              <a:t>Value</a:t>
            </a:r>
            <a:endParaRPr b="1" sz="1800">
              <a:solidFill>
                <a:schemeClr val="accent3"/>
              </a:solidFill>
            </a:endParaRPr>
          </a:p>
          <a:p>
            <a:pPr indent="-342900" lvl="0" marL="457200" rtl="0" algn="l">
              <a:spcBef>
                <a:spcPts val="0"/>
              </a:spcBef>
              <a:spcAft>
                <a:spcPts val="0"/>
              </a:spcAft>
              <a:buSzPts val="1800"/>
              <a:buAutoNum type="arabicPeriod"/>
            </a:pPr>
            <a:r>
              <a:rPr lang="en" sz="1800"/>
              <a:t>Predict </a:t>
            </a:r>
            <a:r>
              <a:rPr lang="en" sz="1800">
                <a:solidFill>
                  <a:schemeClr val="accent3"/>
                </a:solidFill>
              </a:rPr>
              <a:t> </a:t>
            </a:r>
            <a:r>
              <a:rPr b="1" lang="en" sz="1800">
                <a:solidFill>
                  <a:schemeClr val="accent3"/>
                </a:solidFill>
              </a:rPr>
              <a:t>Type</a:t>
            </a:r>
            <a:endParaRPr sz="1800"/>
          </a:p>
        </p:txBody>
      </p:sp>
      <p:pic>
        <p:nvPicPr>
          <p:cNvPr id="392" name="Google Shape;392;p33"/>
          <p:cNvPicPr preferRelativeResize="0"/>
          <p:nvPr/>
        </p:nvPicPr>
        <p:blipFill>
          <a:blip r:embed="rId4">
            <a:alphaModFix/>
          </a:blip>
          <a:stretch>
            <a:fillRect/>
          </a:stretch>
        </p:blipFill>
        <p:spPr>
          <a:xfrm>
            <a:off x="4634011" y="2765691"/>
            <a:ext cx="3325124" cy="315850"/>
          </a:xfrm>
          <a:prstGeom prst="rect">
            <a:avLst/>
          </a:prstGeom>
          <a:noFill/>
          <a:ln>
            <a:noFill/>
          </a:ln>
        </p:spPr>
      </p:pic>
      <p:pic>
        <p:nvPicPr>
          <p:cNvPr id="393" name="Google Shape;393;p33"/>
          <p:cNvPicPr preferRelativeResize="0"/>
          <p:nvPr/>
        </p:nvPicPr>
        <p:blipFill>
          <a:blip r:embed="rId5">
            <a:alphaModFix/>
          </a:blip>
          <a:stretch>
            <a:fillRect/>
          </a:stretch>
        </p:blipFill>
        <p:spPr>
          <a:xfrm>
            <a:off x="4634011" y="3131385"/>
            <a:ext cx="3325123" cy="364395"/>
          </a:xfrm>
          <a:prstGeom prst="rect">
            <a:avLst/>
          </a:prstGeom>
          <a:noFill/>
          <a:ln>
            <a:noFill/>
          </a:ln>
        </p:spPr>
      </p:pic>
      <p:pic>
        <p:nvPicPr>
          <p:cNvPr id="394" name="Google Shape;394;p33"/>
          <p:cNvPicPr preferRelativeResize="0"/>
          <p:nvPr/>
        </p:nvPicPr>
        <p:blipFill>
          <a:blip r:embed="rId6">
            <a:alphaModFix/>
          </a:blip>
          <a:stretch>
            <a:fillRect/>
          </a:stretch>
        </p:blipFill>
        <p:spPr>
          <a:xfrm>
            <a:off x="4572000" y="3495763"/>
            <a:ext cx="3656475" cy="412332"/>
          </a:xfrm>
          <a:prstGeom prst="rect">
            <a:avLst/>
          </a:prstGeom>
          <a:noFill/>
          <a:ln>
            <a:noFill/>
          </a:ln>
        </p:spPr>
      </p:pic>
      <p:pic>
        <p:nvPicPr>
          <p:cNvPr id="395" name="Google Shape;395;p33"/>
          <p:cNvPicPr preferRelativeResize="0"/>
          <p:nvPr/>
        </p:nvPicPr>
        <p:blipFill>
          <a:blip r:embed="rId7">
            <a:alphaModFix/>
          </a:blip>
          <a:stretch>
            <a:fillRect/>
          </a:stretch>
        </p:blipFill>
        <p:spPr>
          <a:xfrm>
            <a:off x="4572000" y="3908089"/>
            <a:ext cx="3656476" cy="406711"/>
          </a:xfrm>
          <a:prstGeom prst="rect">
            <a:avLst/>
          </a:prstGeom>
          <a:noFill/>
          <a:ln>
            <a:noFill/>
          </a:ln>
        </p:spPr>
      </p:pic>
      <p:pic>
        <p:nvPicPr>
          <p:cNvPr id="396" name="Google Shape;396;p33"/>
          <p:cNvPicPr preferRelativeResize="0"/>
          <p:nvPr/>
        </p:nvPicPr>
        <p:blipFill>
          <a:blip r:embed="rId8">
            <a:alphaModFix/>
          </a:blip>
          <a:stretch>
            <a:fillRect/>
          </a:stretch>
        </p:blipFill>
        <p:spPr>
          <a:xfrm>
            <a:off x="4862611" y="2230500"/>
            <a:ext cx="2793658" cy="364393"/>
          </a:xfrm>
          <a:prstGeom prst="rect">
            <a:avLst/>
          </a:prstGeom>
          <a:noFill/>
          <a:ln>
            <a:noFill/>
          </a:ln>
        </p:spPr>
      </p:pic>
      <p:pic>
        <p:nvPicPr>
          <p:cNvPr id="397" name="Google Shape;397;p33"/>
          <p:cNvPicPr preferRelativeResize="0"/>
          <p:nvPr/>
        </p:nvPicPr>
        <p:blipFill rotWithShape="1">
          <a:blip r:embed="rId8">
            <a:alphaModFix/>
          </a:blip>
          <a:srcRect b="0" l="0" r="83739" t="0"/>
          <a:stretch/>
        </p:blipFill>
        <p:spPr>
          <a:xfrm>
            <a:off x="6246364" y="1196775"/>
            <a:ext cx="971068" cy="778950"/>
          </a:xfrm>
          <a:prstGeom prst="rect">
            <a:avLst/>
          </a:prstGeom>
          <a:noFill/>
          <a:ln>
            <a:noFill/>
          </a:ln>
        </p:spPr>
      </p:pic>
      <p:pic>
        <p:nvPicPr>
          <p:cNvPr id="398" name="Google Shape;398;p33"/>
          <p:cNvPicPr preferRelativeResize="0"/>
          <p:nvPr/>
        </p:nvPicPr>
        <p:blipFill rotWithShape="1">
          <a:blip r:embed="rId8">
            <a:alphaModFix/>
          </a:blip>
          <a:srcRect b="0" l="78244" r="7334" t="0"/>
          <a:stretch/>
        </p:blipFill>
        <p:spPr>
          <a:xfrm>
            <a:off x="5044325" y="1160200"/>
            <a:ext cx="861200" cy="778950"/>
          </a:xfrm>
          <a:prstGeom prst="rect">
            <a:avLst/>
          </a:prstGeom>
          <a:noFill/>
          <a:ln>
            <a:noFill/>
          </a:ln>
        </p:spPr>
      </p:pic>
      <p:pic>
        <p:nvPicPr>
          <p:cNvPr id="399" name="Google Shape;399;p33"/>
          <p:cNvPicPr preferRelativeResize="0"/>
          <p:nvPr/>
        </p:nvPicPr>
        <p:blipFill rotWithShape="1">
          <a:blip r:embed="rId9">
            <a:alphaModFix amt="90000"/>
          </a:blip>
          <a:srcRect b="11047" l="9617" r="8603" t="6998"/>
          <a:stretch/>
        </p:blipFill>
        <p:spPr>
          <a:xfrm>
            <a:off x="4357425" y="2084950"/>
            <a:ext cx="4085625" cy="2457250"/>
          </a:xfrm>
          <a:prstGeom prst="rect">
            <a:avLst/>
          </a:prstGeom>
          <a:noFill/>
          <a:ln>
            <a:noFill/>
          </a:ln>
        </p:spPr>
      </p:pic>
      <p:pic>
        <p:nvPicPr>
          <p:cNvPr id="400" name="Google Shape;400;p33"/>
          <p:cNvPicPr preferRelativeResize="0"/>
          <p:nvPr/>
        </p:nvPicPr>
        <p:blipFill>
          <a:blip r:embed="rId10">
            <a:alphaModFix/>
          </a:blip>
          <a:stretch>
            <a:fillRect/>
          </a:stretch>
        </p:blipFill>
        <p:spPr>
          <a:xfrm>
            <a:off x="4684088" y="3453313"/>
            <a:ext cx="3432300" cy="497259"/>
          </a:xfrm>
          <a:prstGeom prst="rect">
            <a:avLst/>
          </a:prstGeom>
          <a:noFill/>
          <a:ln>
            <a:noFill/>
          </a:ln>
        </p:spPr>
      </p:pic>
      <p:sp>
        <p:nvSpPr>
          <p:cNvPr id="401" name="Google Shape;401;p33"/>
          <p:cNvSpPr txBox="1"/>
          <p:nvPr/>
        </p:nvSpPr>
        <p:spPr>
          <a:xfrm>
            <a:off x="5779813" y="1914450"/>
            <a:ext cx="1033500" cy="116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5000"/>
              <a:t>g</a:t>
            </a:r>
            <a:r>
              <a:rPr baseline="-25000" i="1" lang="en" sz="5000"/>
              <a:t>t</a:t>
            </a:r>
            <a:endParaRPr baseline="-25000" i="1" sz="5000"/>
          </a:p>
        </p:txBody>
      </p:sp>
      <p:sp>
        <p:nvSpPr>
          <p:cNvPr id="402" name="Google Shape;402;p3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8"/>
                                        </p:tgtEl>
                                        <p:attrNameLst>
                                          <p:attrName>style.visibility</p:attrName>
                                        </p:attrNameLst>
                                      </p:cBhvr>
                                      <p:to>
                                        <p:strVal val="visible"/>
                                      </p:to>
                                    </p:set>
                                    <p:animEffect filter="fade" transition="in">
                                      <p:cBhvr>
                                        <p:cTn dur="1"/>
                                        <p:tgtEl>
                                          <p:spTgt spid="3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7"/>
                                        </p:tgtEl>
                                        <p:attrNameLst>
                                          <p:attrName>style.visibility</p:attrName>
                                        </p:attrNameLst>
                                      </p:cBhvr>
                                      <p:to>
                                        <p:strVal val="visible"/>
                                      </p:to>
                                    </p:set>
                                    <p:animEffect filter="fade" transition="in">
                                      <p:cBhvr>
                                        <p:cTn dur="1"/>
                                        <p:tgtEl>
                                          <p:spTgt spid="3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6"/>
                                        </p:tgtEl>
                                        <p:attrNameLst>
                                          <p:attrName>style.visibility</p:attrName>
                                        </p:attrNameLst>
                                      </p:cBhvr>
                                      <p:to>
                                        <p:strVal val="visible"/>
                                      </p:to>
                                    </p:set>
                                    <p:animEffect filter="fade" transition="in">
                                      <p:cBhvr>
                                        <p:cTn dur="1"/>
                                        <p:tgtEl>
                                          <p:spTgt spid="3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2"/>
                                        </p:tgtEl>
                                        <p:attrNameLst>
                                          <p:attrName>style.visibility</p:attrName>
                                        </p:attrNameLst>
                                      </p:cBhvr>
                                      <p:to>
                                        <p:strVal val="visible"/>
                                      </p:to>
                                    </p:set>
                                    <p:animEffect filter="fade" transition="in">
                                      <p:cBhvr>
                                        <p:cTn dur="1"/>
                                        <p:tgtEl>
                                          <p:spTgt spid="3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3"/>
                                        </p:tgtEl>
                                        <p:attrNameLst>
                                          <p:attrName>style.visibility</p:attrName>
                                        </p:attrNameLst>
                                      </p:cBhvr>
                                      <p:to>
                                        <p:strVal val="visible"/>
                                      </p:to>
                                    </p:set>
                                    <p:animEffect filter="fade" transition="in">
                                      <p:cBhvr>
                                        <p:cTn dur="1"/>
                                        <p:tgtEl>
                                          <p:spTgt spid="3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4"/>
                                        </p:tgtEl>
                                        <p:attrNameLst>
                                          <p:attrName>style.visibility</p:attrName>
                                        </p:attrNameLst>
                                      </p:cBhvr>
                                      <p:to>
                                        <p:strVal val="visible"/>
                                      </p:to>
                                    </p:set>
                                    <p:animEffect filter="fade" transition="in">
                                      <p:cBhvr>
                                        <p:cTn dur="1"/>
                                        <p:tgtEl>
                                          <p:spTgt spid="394"/>
                                        </p:tgtEl>
                                      </p:cBhvr>
                                    </p:animEffect>
                                  </p:childTnLst>
                                </p:cTn>
                              </p:par>
                              <p:par>
                                <p:cTn fill="hold" nodeType="withEffect" presetClass="entr" presetID="10" presetSubtype="0">
                                  <p:stCondLst>
                                    <p:cond delay="0"/>
                                  </p:stCondLst>
                                  <p:childTnLst>
                                    <p:set>
                                      <p:cBhvr>
                                        <p:cTn dur="1" fill="hold">
                                          <p:stCondLst>
                                            <p:cond delay="0"/>
                                          </p:stCondLst>
                                        </p:cTn>
                                        <p:tgtEl>
                                          <p:spTgt spid="395"/>
                                        </p:tgtEl>
                                        <p:attrNameLst>
                                          <p:attrName>style.visibility</p:attrName>
                                        </p:attrNameLst>
                                      </p:cBhvr>
                                      <p:to>
                                        <p:strVal val="visible"/>
                                      </p:to>
                                    </p:set>
                                    <p:animEffect filter="fade" transition="in">
                                      <p:cBhvr>
                                        <p:cTn dur="1"/>
                                        <p:tgtEl>
                                          <p:spTgt spid="3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1000"/>
                                        <p:tgtEl>
                                          <p:spTgt spid="399"/>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1000"/>
                                        <p:tgtEl>
                                          <p:spTgt spid="401"/>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1000"/>
                                        <p:tgtEl>
                                          <p:spTgt spid="40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06" name="Shape 406"/>
        <p:cNvGrpSpPr/>
        <p:nvPr/>
      </p:nvGrpSpPr>
      <p:grpSpPr>
        <a:xfrm>
          <a:off x="0" y="0"/>
          <a:ext cx="0" cy="0"/>
          <a:chOff x="0" y="0"/>
          <a:chExt cx="0" cy="0"/>
        </a:xfrm>
      </p:grpSpPr>
      <p:sp>
        <p:nvSpPr>
          <p:cNvPr id="407" name="Google Shape;407;p34"/>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Learning Objective</a:t>
            </a:r>
            <a:endParaRPr/>
          </a:p>
        </p:txBody>
      </p:sp>
      <p:sp>
        <p:nvSpPr>
          <p:cNvPr id="408" name="Google Shape;408;p34"/>
          <p:cNvSpPr txBox="1"/>
          <p:nvPr>
            <p:ph idx="2" type="body"/>
          </p:nvPr>
        </p:nvSpPr>
        <p:spPr>
          <a:xfrm>
            <a:off x="729496" y="2078875"/>
            <a:ext cx="7688400" cy="2261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sz="1400"/>
              <a:t>Given the dataset: </a:t>
            </a:r>
            <a:endParaRPr sz="1400"/>
          </a:p>
          <a:p>
            <a:pPr indent="0" lvl="0" marL="457200" rtl="0" algn="l">
              <a:spcBef>
                <a:spcPts val="1600"/>
              </a:spcBef>
              <a:spcAft>
                <a:spcPts val="0"/>
              </a:spcAft>
              <a:buNone/>
            </a:pPr>
            <a:r>
              <a:t/>
            </a:r>
            <a:endParaRPr sz="1400"/>
          </a:p>
          <a:p>
            <a:pPr indent="-317500" lvl="0" marL="457200" rtl="0" algn="l">
              <a:spcBef>
                <a:spcPts val="1600"/>
              </a:spcBef>
              <a:spcAft>
                <a:spcPts val="0"/>
              </a:spcAft>
              <a:buSzPts val="1400"/>
              <a:buChar char="●"/>
            </a:pPr>
            <a:r>
              <a:rPr lang="en" sz="1400"/>
              <a:t>Maximize the likelihood of the fixes: </a:t>
            </a:r>
            <a:endParaRPr sz="1400"/>
          </a:p>
        </p:txBody>
      </p:sp>
      <p:pic>
        <p:nvPicPr>
          <p:cNvPr id="409" name="Google Shape;409;p34"/>
          <p:cNvPicPr preferRelativeResize="0"/>
          <p:nvPr/>
        </p:nvPicPr>
        <p:blipFill>
          <a:blip r:embed="rId3">
            <a:alphaModFix/>
          </a:blip>
          <a:stretch>
            <a:fillRect/>
          </a:stretch>
        </p:blipFill>
        <p:spPr>
          <a:xfrm>
            <a:off x="1184434" y="3432253"/>
            <a:ext cx="5656329" cy="492721"/>
          </a:xfrm>
          <a:prstGeom prst="rect">
            <a:avLst/>
          </a:prstGeom>
          <a:noFill/>
          <a:ln>
            <a:noFill/>
          </a:ln>
        </p:spPr>
      </p:pic>
      <p:pic>
        <p:nvPicPr>
          <p:cNvPr id="410" name="Google Shape;410;p34"/>
          <p:cNvPicPr preferRelativeResize="0"/>
          <p:nvPr/>
        </p:nvPicPr>
        <p:blipFill>
          <a:blip r:embed="rId4">
            <a:alphaModFix/>
          </a:blip>
          <a:stretch>
            <a:fillRect/>
          </a:stretch>
        </p:blipFill>
        <p:spPr>
          <a:xfrm>
            <a:off x="2899292" y="1913000"/>
            <a:ext cx="3885112" cy="658739"/>
          </a:xfrm>
          <a:prstGeom prst="rect">
            <a:avLst/>
          </a:prstGeom>
          <a:noFill/>
          <a:ln>
            <a:noFill/>
          </a:ln>
        </p:spPr>
      </p:pic>
      <p:sp>
        <p:nvSpPr>
          <p:cNvPr id="411" name="Google Shape;411;p3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15" name="Shape 415"/>
        <p:cNvGrpSpPr/>
        <p:nvPr/>
      </p:nvGrpSpPr>
      <p:grpSpPr>
        <a:xfrm>
          <a:off x="0" y="0"/>
          <a:ext cx="0" cy="0"/>
          <a:chOff x="0" y="0"/>
          <a:chExt cx="0" cy="0"/>
        </a:xfrm>
      </p:grpSpPr>
      <p:sp>
        <p:nvSpPr>
          <p:cNvPr id="416" name="Google Shape;416;p3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Evaluation</a:t>
            </a:r>
            <a:endParaRPr/>
          </a:p>
        </p:txBody>
      </p:sp>
      <p:sp>
        <p:nvSpPr>
          <p:cNvPr id="417" name="Google Shape;417;p3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21" name="Shape 421"/>
        <p:cNvGrpSpPr/>
        <p:nvPr/>
      </p:nvGrpSpPr>
      <p:grpSpPr>
        <a:xfrm>
          <a:off x="0" y="0"/>
          <a:ext cx="0" cy="0"/>
          <a:chOff x="0" y="0"/>
          <a:chExt cx="0" cy="0"/>
        </a:xfrm>
      </p:grpSpPr>
      <p:sp>
        <p:nvSpPr>
          <p:cNvPr id="422" name="Google Shape;422;p3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a:t>
            </a:r>
            <a:endParaRPr/>
          </a:p>
        </p:txBody>
      </p:sp>
      <p:pic>
        <p:nvPicPr>
          <p:cNvPr id="423" name="Google Shape;423;p36"/>
          <p:cNvPicPr preferRelativeResize="0"/>
          <p:nvPr/>
        </p:nvPicPr>
        <p:blipFill rotWithShape="1">
          <a:blip r:embed="rId3">
            <a:alphaModFix/>
          </a:blip>
          <a:srcRect b="28131" l="0" r="62888" t="13224"/>
          <a:stretch/>
        </p:blipFill>
        <p:spPr>
          <a:xfrm>
            <a:off x="1293813" y="1853850"/>
            <a:ext cx="5680076" cy="2599176"/>
          </a:xfrm>
          <a:prstGeom prst="rect">
            <a:avLst/>
          </a:prstGeom>
          <a:noFill/>
          <a:ln>
            <a:noFill/>
          </a:ln>
        </p:spPr>
      </p:pic>
      <p:sp>
        <p:nvSpPr>
          <p:cNvPr id="424" name="Google Shape;424;p36"/>
          <p:cNvSpPr/>
          <p:nvPr/>
        </p:nvSpPr>
        <p:spPr>
          <a:xfrm>
            <a:off x="1717600" y="4029125"/>
            <a:ext cx="5256300" cy="423900"/>
          </a:xfrm>
          <a:prstGeom prst="rect">
            <a:avLst/>
          </a:prstGeom>
          <a:noFill/>
          <a:ln cap="flat" cmpd="sng" w="381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5" name="Google Shape;425;p36"/>
          <p:cNvSpPr/>
          <p:nvPr/>
        </p:nvSpPr>
        <p:spPr>
          <a:xfrm>
            <a:off x="1717600" y="3605225"/>
            <a:ext cx="5256300" cy="423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p36"/>
          <p:cNvSpPr/>
          <p:nvPr/>
        </p:nvSpPr>
        <p:spPr>
          <a:xfrm>
            <a:off x="1717600" y="3259250"/>
            <a:ext cx="5256300" cy="345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7" name="Google Shape;427;p36"/>
          <p:cNvSpPr/>
          <p:nvPr/>
        </p:nvSpPr>
        <p:spPr>
          <a:xfrm>
            <a:off x="1717600" y="2868000"/>
            <a:ext cx="5256300" cy="345900"/>
          </a:xfrm>
          <a:prstGeom prst="rect">
            <a:avLst/>
          </a:prstGeom>
          <a:noFill/>
          <a:ln cap="flat" cmpd="sng" w="3810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3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5"/>
                                        </p:tgtEl>
                                        <p:attrNameLst>
                                          <p:attrName>style.visibility</p:attrName>
                                        </p:attrNameLst>
                                      </p:cBhvr>
                                      <p:to>
                                        <p:strVal val="visible"/>
                                      </p:to>
                                    </p:set>
                                    <p:animEffect filter="fade" transition="in">
                                      <p:cBhvr>
                                        <p:cTn dur="1000"/>
                                        <p:tgtEl>
                                          <p:spTgt spid="4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4"/>
                                        </p:tgtEl>
                                        <p:attrNameLst>
                                          <p:attrName>style.visibility</p:attrName>
                                        </p:attrNameLst>
                                      </p:cBhvr>
                                      <p:to>
                                        <p:strVal val="visible"/>
                                      </p:to>
                                    </p:set>
                                    <p:animEffect filter="fade" transition="in">
                                      <p:cBhvr>
                                        <p:cTn dur="1000"/>
                                        <p:tgtEl>
                                          <p:spTgt spid="424"/>
                                        </p:tgtEl>
                                      </p:cBhvr>
                                    </p:animEffect>
                                  </p:childTnLst>
                                </p:cTn>
                              </p:par>
                              <p:par>
                                <p:cTn fill="hold" nodeType="withEffect" presetClass="exit" presetID="10" presetSubtype="0">
                                  <p:stCondLst>
                                    <p:cond delay="0"/>
                                  </p:stCondLst>
                                  <p:childTnLst>
                                    <p:animEffect filter="fade" transition="out">
                                      <p:cBhvr>
                                        <p:cTn dur="1000"/>
                                        <p:tgtEl>
                                          <p:spTgt spid="425"/>
                                        </p:tgtEl>
                                      </p:cBhvr>
                                    </p:animEffect>
                                    <p:set>
                                      <p:cBhvr>
                                        <p:cTn dur="1" fill="hold">
                                          <p:stCondLst>
                                            <p:cond delay="1000"/>
                                          </p:stCondLst>
                                        </p:cTn>
                                        <p:tgtEl>
                                          <p:spTgt spid="4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6"/>
                                        </p:tgtEl>
                                        <p:attrNameLst>
                                          <p:attrName>style.visibility</p:attrName>
                                        </p:attrNameLst>
                                      </p:cBhvr>
                                      <p:to>
                                        <p:strVal val="visible"/>
                                      </p:to>
                                    </p:set>
                                    <p:animEffect filter="fade" transition="in">
                                      <p:cBhvr>
                                        <p:cTn dur="1000"/>
                                        <p:tgtEl>
                                          <p:spTgt spid="426"/>
                                        </p:tgtEl>
                                      </p:cBhvr>
                                    </p:animEffect>
                                  </p:childTnLst>
                                </p:cTn>
                              </p:par>
                              <p:par>
                                <p:cTn fill="hold" nodeType="withEffect" presetClass="exit" presetID="10" presetSubtype="0">
                                  <p:stCondLst>
                                    <p:cond delay="0"/>
                                  </p:stCondLst>
                                  <p:childTnLst>
                                    <p:animEffect filter="fade" transition="out">
                                      <p:cBhvr>
                                        <p:cTn dur="1000"/>
                                        <p:tgtEl>
                                          <p:spTgt spid="424"/>
                                        </p:tgtEl>
                                      </p:cBhvr>
                                    </p:animEffect>
                                    <p:set>
                                      <p:cBhvr>
                                        <p:cTn dur="1" fill="hold">
                                          <p:stCondLst>
                                            <p:cond delay="1000"/>
                                          </p:stCondLst>
                                        </p:cTn>
                                        <p:tgtEl>
                                          <p:spTgt spid="424"/>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425"/>
                                        </p:tgtEl>
                                      </p:cBhvr>
                                    </p:animEffect>
                                    <p:set>
                                      <p:cBhvr>
                                        <p:cTn dur="1" fill="hold">
                                          <p:stCondLst>
                                            <p:cond delay="1000"/>
                                          </p:stCondLst>
                                        </p:cTn>
                                        <p:tgtEl>
                                          <p:spTgt spid="425"/>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27"/>
                                        </p:tgtEl>
                                        <p:attrNameLst>
                                          <p:attrName>style.visibility</p:attrName>
                                        </p:attrNameLst>
                                      </p:cBhvr>
                                      <p:to>
                                        <p:strVal val="visible"/>
                                      </p:to>
                                    </p:set>
                                    <p:animEffect filter="fade" transition="in">
                                      <p:cBhvr>
                                        <p:cTn dur="1000"/>
                                        <p:tgtEl>
                                          <p:spTgt spid="427"/>
                                        </p:tgtEl>
                                      </p:cBhvr>
                                    </p:animEffect>
                                  </p:childTnLst>
                                </p:cTn>
                              </p:par>
                              <p:par>
                                <p:cTn fill="hold" nodeType="withEffect" presetClass="exit" presetID="10" presetSubtype="0">
                                  <p:stCondLst>
                                    <p:cond delay="0"/>
                                  </p:stCondLst>
                                  <p:childTnLst>
                                    <p:animEffect filter="fade" transition="out">
                                      <p:cBhvr>
                                        <p:cTn dur="1000"/>
                                        <p:tgtEl>
                                          <p:spTgt spid="426"/>
                                        </p:tgtEl>
                                      </p:cBhvr>
                                    </p:animEffect>
                                    <p:set>
                                      <p:cBhvr>
                                        <p:cTn dur="1" fill="hold">
                                          <p:stCondLst>
                                            <p:cond delay="1000"/>
                                          </p:stCondLst>
                                        </p:cTn>
                                        <p:tgtEl>
                                          <p:spTgt spid="426"/>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32" name="Shape 432"/>
        <p:cNvGrpSpPr/>
        <p:nvPr/>
      </p:nvGrpSpPr>
      <p:grpSpPr>
        <a:xfrm>
          <a:off x="0" y="0"/>
          <a:ext cx="0" cy="0"/>
          <a:chOff x="0" y="0"/>
          <a:chExt cx="0" cy="0"/>
        </a:xfrm>
      </p:grpSpPr>
      <p:sp>
        <p:nvSpPr>
          <p:cNvPr id="433" name="Google Shape;433;p3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False Positive Evaluation </a:t>
            </a:r>
            <a:endParaRPr/>
          </a:p>
        </p:txBody>
      </p:sp>
      <p:sp>
        <p:nvSpPr>
          <p:cNvPr id="434" name="Google Shape;434;p3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35" name="Google Shape;435;p37"/>
          <p:cNvSpPr txBox="1"/>
          <p:nvPr/>
        </p:nvSpPr>
        <p:spPr>
          <a:xfrm>
            <a:off x="2000075" y="2653200"/>
            <a:ext cx="2653200" cy="1768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latin typeface="Lato"/>
                <a:ea typeface="Lato"/>
                <a:cs typeface="Lato"/>
                <a:sym typeface="Lato"/>
              </a:rPr>
              <a:t>7,210 False Positives</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l">
              <a:spcBef>
                <a:spcPts val="0"/>
              </a:spcBef>
              <a:spcAft>
                <a:spcPts val="0"/>
              </a:spcAft>
              <a:buNone/>
            </a:pPr>
            <a:r>
              <a:t/>
            </a:r>
            <a:endParaRPr>
              <a:latin typeface="Lato"/>
              <a:ea typeface="Lato"/>
              <a:cs typeface="Lato"/>
              <a:sym typeface="Lato"/>
            </a:endParaRPr>
          </a:p>
          <a:p>
            <a:pPr indent="0" lvl="0" marL="0" rtl="0" algn="ctr">
              <a:spcBef>
                <a:spcPts val="0"/>
              </a:spcBef>
              <a:spcAft>
                <a:spcPts val="0"/>
              </a:spcAft>
              <a:buNone/>
            </a:pPr>
            <a:r>
              <a:rPr lang="en">
                <a:latin typeface="Lato"/>
                <a:ea typeface="Lato"/>
                <a:cs typeface="Lato"/>
                <a:sym typeface="Lato"/>
              </a:rPr>
              <a:t>27,815 Non-Buggy Samples</a:t>
            </a:r>
            <a:endParaRPr>
              <a:latin typeface="Lato"/>
              <a:ea typeface="Lato"/>
              <a:cs typeface="Lato"/>
              <a:sym typeface="Lato"/>
            </a:endParaRPr>
          </a:p>
        </p:txBody>
      </p:sp>
      <p:cxnSp>
        <p:nvCxnSpPr>
          <p:cNvPr id="436" name="Google Shape;436;p37"/>
          <p:cNvCxnSpPr/>
          <p:nvPr/>
        </p:nvCxnSpPr>
        <p:spPr>
          <a:xfrm>
            <a:off x="2000075" y="3170500"/>
            <a:ext cx="2653200" cy="0"/>
          </a:xfrm>
          <a:prstGeom prst="straightConnector1">
            <a:avLst/>
          </a:prstGeom>
          <a:noFill/>
          <a:ln cap="flat" cmpd="sng" w="28575">
            <a:solidFill>
              <a:schemeClr val="dk2"/>
            </a:solidFill>
            <a:prstDash val="solid"/>
            <a:round/>
            <a:headEnd len="med" w="med" type="none"/>
            <a:tailEnd len="med" w="med" type="none"/>
          </a:ln>
        </p:spPr>
      </p:cxnSp>
      <p:sp>
        <p:nvSpPr>
          <p:cNvPr id="437" name="Google Shape;437;p37"/>
          <p:cNvSpPr/>
          <p:nvPr/>
        </p:nvSpPr>
        <p:spPr>
          <a:xfrm>
            <a:off x="4792925" y="2902900"/>
            <a:ext cx="942600" cy="535200"/>
          </a:xfrm>
          <a:prstGeom prst="mathEqual">
            <a:avLst>
              <a:gd fmla="val 23520" name="adj1"/>
              <a:gd fmla="val 1176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8" name="Google Shape;438;p37"/>
          <p:cNvSpPr txBox="1"/>
          <p:nvPr/>
        </p:nvSpPr>
        <p:spPr>
          <a:xfrm>
            <a:off x="5875175" y="2902900"/>
            <a:ext cx="12174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25.92%</a:t>
            </a:r>
            <a:endParaRPr sz="2400">
              <a:latin typeface="Lato"/>
              <a:ea typeface="Lato"/>
              <a:cs typeface="Lato"/>
              <a:sym typeface="Lato"/>
            </a:endParaRPr>
          </a:p>
        </p:txBody>
      </p:sp>
      <p:sp>
        <p:nvSpPr>
          <p:cNvPr id="439" name="Google Shape;439;p37"/>
          <p:cNvSpPr/>
          <p:nvPr/>
        </p:nvSpPr>
        <p:spPr>
          <a:xfrm>
            <a:off x="5910075" y="2909225"/>
            <a:ext cx="1182600" cy="535200"/>
          </a:xfrm>
          <a:prstGeom prst="rect">
            <a:avLst/>
          </a:prstGeom>
          <a:noFill/>
          <a:ln cap="flat" cmpd="sng" w="28575">
            <a:solidFill>
              <a:srgbClr val="81AD5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440" name="Google Shape;440;p37"/>
          <p:cNvPicPr preferRelativeResize="0"/>
          <p:nvPr/>
        </p:nvPicPr>
        <p:blipFill rotWithShape="1">
          <a:blip r:embed="rId3">
            <a:alphaModFix/>
          </a:blip>
          <a:srcRect b="8206" l="10351" r="14691" t="7887"/>
          <a:stretch/>
        </p:blipFill>
        <p:spPr>
          <a:xfrm>
            <a:off x="5050425" y="888038"/>
            <a:ext cx="1455300" cy="13964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5"/>
                                        </p:tgtEl>
                                        <p:attrNameLst>
                                          <p:attrName>style.visibility</p:attrName>
                                        </p:attrNameLst>
                                      </p:cBhvr>
                                      <p:to>
                                        <p:strVal val="visible"/>
                                      </p:to>
                                    </p:set>
                                    <p:animEffect filter="fade" transition="in">
                                      <p:cBhvr>
                                        <p:cTn dur="1000"/>
                                        <p:tgtEl>
                                          <p:spTgt spid="435"/>
                                        </p:tgtEl>
                                      </p:cBhvr>
                                    </p:animEffect>
                                  </p:childTnLst>
                                </p:cTn>
                              </p:par>
                              <p:par>
                                <p:cTn fill="hold" nodeType="withEffect" presetClass="entr" presetID="10" presetSubtype="0">
                                  <p:stCondLst>
                                    <p:cond delay="0"/>
                                  </p:stCondLst>
                                  <p:childTnLst>
                                    <p:set>
                                      <p:cBhvr>
                                        <p:cTn dur="1" fill="hold">
                                          <p:stCondLst>
                                            <p:cond delay="0"/>
                                          </p:stCondLst>
                                        </p:cTn>
                                        <p:tgtEl>
                                          <p:spTgt spid="436"/>
                                        </p:tgtEl>
                                        <p:attrNameLst>
                                          <p:attrName>style.visibility</p:attrName>
                                        </p:attrNameLst>
                                      </p:cBhvr>
                                      <p:to>
                                        <p:strVal val="visible"/>
                                      </p:to>
                                    </p:set>
                                    <p:animEffect filter="fade" transition="in">
                                      <p:cBhvr>
                                        <p:cTn dur="1000"/>
                                        <p:tgtEl>
                                          <p:spTgt spid="43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37"/>
                                        </p:tgtEl>
                                        <p:attrNameLst>
                                          <p:attrName>style.visibility</p:attrName>
                                        </p:attrNameLst>
                                      </p:cBhvr>
                                      <p:to>
                                        <p:strVal val="visible"/>
                                      </p:to>
                                    </p:set>
                                    <p:animEffect filter="fade" transition="in">
                                      <p:cBhvr>
                                        <p:cTn dur="1000"/>
                                        <p:tgtEl>
                                          <p:spTgt spid="437"/>
                                        </p:tgtEl>
                                      </p:cBhvr>
                                    </p:animEffect>
                                  </p:childTnLst>
                                </p:cTn>
                              </p:par>
                              <p:par>
                                <p:cTn fill="hold" nodeType="withEffect" presetClass="entr" presetID="10" presetSubtype="0">
                                  <p:stCondLst>
                                    <p:cond delay="0"/>
                                  </p:stCondLst>
                                  <p:childTnLst>
                                    <p:set>
                                      <p:cBhvr>
                                        <p:cTn dur="1" fill="hold">
                                          <p:stCondLst>
                                            <p:cond delay="0"/>
                                          </p:stCondLst>
                                        </p:cTn>
                                        <p:tgtEl>
                                          <p:spTgt spid="438"/>
                                        </p:tgtEl>
                                        <p:attrNameLst>
                                          <p:attrName>style.visibility</p:attrName>
                                        </p:attrNameLst>
                                      </p:cBhvr>
                                      <p:to>
                                        <p:strVal val="visible"/>
                                      </p:to>
                                    </p:set>
                                    <p:animEffect filter="fade" transition="in">
                                      <p:cBhvr>
                                        <p:cTn dur="1000"/>
                                        <p:tgtEl>
                                          <p:spTgt spid="438"/>
                                        </p:tgtEl>
                                      </p:cBhvr>
                                    </p:animEffect>
                                  </p:childTnLst>
                                </p:cTn>
                              </p:par>
                              <p:par>
                                <p:cTn fill="hold" nodeType="withEffect" presetClass="entr" presetID="10" presetSubtype="0">
                                  <p:stCondLst>
                                    <p:cond delay="0"/>
                                  </p:stCondLst>
                                  <p:childTnLst>
                                    <p:set>
                                      <p:cBhvr>
                                        <p:cTn dur="1" fill="hold">
                                          <p:stCondLst>
                                            <p:cond delay="0"/>
                                          </p:stCondLst>
                                        </p:cTn>
                                        <p:tgtEl>
                                          <p:spTgt spid="439"/>
                                        </p:tgtEl>
                                        <p:attrNameLst>
                                          <p:attrName>style.visibility</p:attrName>
                                        </p:attrNameLst>
                                      </p:cBhvr>
                                      <p:to>
                                        <p:strVal val="visible"/>
                                      </p:to>
                                    </p:set>
                                    <p:animEffect filter="fade" transition="in">
                                      <p:cBhvr>
                                        <p:cTn dur="1000"/>
                                        <p:tgtEl>
                                          <p:spTgt spid="43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44" name="Shape 444"/>
        <p:cNvGrpSpPr/>
        <p:nvPr/>
      </p:nvGrpSpPr>
      <p:grpSpPr>
        <a:xfrm>
          <a:off x="0" y="0"/>
          <a:ext cx="0" cy="0"/>
          <a:chOff x="0" y="0"/>
          <a:chExt cx="0" cy="0"/>
        </a:xfrm>
      </p:grpSpPr>
      <p:sp>
        <p:nvSpPr>
          <p:cNvPr id="445" name="Google Shape;445;p38"/>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Baselines - GGNN </a:t>
            </a:r>
            <a:endParaRPr/>
          </a:p>
        </p:txBody>
      </p:sp>
      <p:sp>
        <p:nvSpPr>
          <p:cNvPr id="446" name="Google Shape;446;p38"/>
          <p:cNvSpPr txBox="1"/>
          <p:nvPr/>
        </p:nvSpPr>
        <p:spPr>
          <a:xfrm>
            <a:off x="729450" y="1853850"/>
            <a:ext cx="73773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Learning to Represent Programs with Graphs, Allamanis et al.</a:t>
            </a:r>
            <a:endParaRPr>
              <a:latin typeface="Lato"/>
              <a:ea typeface="Lato"/>
              <a:cs typeface="Lato"/>
              <a:sym typeface="Lato"/>
            </a:endParaRPr>
          </a:p>
        </p:txBody>
      </p:sp>
      <p:sp>
        <p:nvSpPr>
          <p:cNvPr id="447" name="Google Shape;447;p38"/>
          <p:cNvSpPr txBox="1"/>
          <p:nvPr/>
        </p:nvSpPr>
        <p:spPr>
          <a:xfrm>
            <a:off x="729450" y="3019650"/>
            <a:ext cx="19710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ato"/>
                <a:ea typeface="Lato"/>
                <a:cs typeface="Lato"/>
                <a:sym typeface="Lato"/>
              </a:rPr>
              <a:t>VarMisuse</a:t>
            </a:r>
            <a:endParaRPr b="1" sz="2400">
              <a:latin typeface="Lato"/>
              <a:ea typeface="Lato"/>
              <a:cs typeface="Lato"/>
              <a:sym typeface="Lato"/>
            </a:endParaRPr>
          </a:p>
        </p:txBody>
      </p:sp>
      <p:pic>
        <p:nvPicPr>
          <p:cNvPr id="448" name="Google Shape;448;p38"/>
          <p:cNvPicPr preferRelativeResize="0"/>
          <p:nvPr/>
        </p:nvPicPr>
        <p:blipFill>
          <a:blip r:embed="rId3">
            <a:alphaModFix/>
          </a:blip>
          <a:stretch>
            <a:fillRect/>
          </a:stretch>
        </p:blipFill>
        <p:spPr>
          <a:xfrm>
            <a:off x="2700450" y="2453350"/>
            <a:ext cx="6138750" cy="2335510"/>
          </a:xfrm>
          <a:prstGeom prst="rect">
            <a:avLst/>
          </a:prstGeom>
          <a:noFill/>
          <a:ln>
            <a:noFill/>
          </a:ln>
        </p:spPr>
      </p:pic>
      <p:sp>
        <p:nvSpPr>
          <p:cNvPr id="449" name="Google Shape;449;p38"/>
          <p:cNvSpPr/>
          <p:nvPr/>
        </p:nvSpPr>
        <p:spPr>
          <a:xfrm>
            <a:off x="6632775" y="2642050"/>
            <a:ext cx="1971000" cy="1958100"/>
          </a:xfrm>
          <a:prstGeom prst="rect">
            <a:avLst/>
          </a:prstGeom>
          <a:no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0" name="Google Shape;450;p3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7"/>
                                        </p:tgtEl>
                                        <p:attrNameLst>
                                          <p:attrName>style.visibility</p:attrName>
                                        </p:attrNameLst>
                                      </p:cBhvr>
                                      <p:to>
                                        <p:strVal val="visible"/>
                                      </p:to>
                                    </p:set>
                                    <p:animEffect filter="fade" transition="in">
                                      <p:cBhvr>
                                        <p:cTn dur="1000"/>
                                        <p:tgtEl>
                                          <p:spTgt spid="4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8"/>
                                        </p:tgtEl>
                                        <p:attrNameLst>
                                          <p:attrName>style.visibility</p:attrName>
                                        </p:attrNameLst>
                                      </p:cBhvr>
                                      <p:to>
                                        <p:strVal val="visible"/>
                                      </p:to>
                                    </p:set>
                                    <p:animEffect filter="fade" transition="in">
                                      <p:cBhvr>
                                        <p:cTn dur="1000"/>
                                        <p:tgtEl>
                                          <p:spTgt spid="44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9"/>
                                        </p:tgtEl>
                                        <p:attrNameLst>
                                          <p:attrName>style.visibility</p:attrName>
                                        </p:attrNameLst>
                                      </p:cBhvr>
                                      <p:to>
                                        <p:strVal val="visible"/>
                                      </p:to>
                                    </p:set>
                                    <p:animEffect filter="fade" transition="in">
                                      <p:cBhvr>
                                        <p:cTn dur="1000"/>
                                        <p:tgtEl>
                                          <p:spTgt spid="44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54" name="Shape 454"/>
        <p:cNvGrpSpPr/>
        <p:nvPr/>
      </p:nvGrpSpPr>
      <p:grpSpPr>
        <a:xfrm>
          <a:off x="0" y="0"/>
          <a:ext cx="0" cy="0"/>
          <a:chOff x="0" y="0"/>
          <a:chExt cx="0" cy="0"/>
        </a:xfrm>
      </p:grpSpPr>
      <p:sp>
        <p:nvSpPr>
          <p:cNvPr id="455" name="Google Shape;455;p39"/>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Baselines - GGNN </a:t>
            </a:r>
            <a:endParaRPr/>
          </a:p>
        </p:txBody>
      </p:sp>
      <p:sp>
        <p:nvSpPr>
          <p:cNvPr id="456" name="Google Shape;456;p39"/>
          <p:cNvSpPr txBox="1"/>
          <p:nvPr/>
        </p:nvSpPr>
        <p:spPr>
          <a:xfrm>
            <a:off x="729450" y="1853850"/>
            <a:ext cx="73773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Learning to Represent Programs with Graphs, Allamanis et al.</a:t>
            </a:r>
            <a:endParaRPr>
              <a:latin typeface="Lato"/>
              <a:ea typeface="Lato"/>
              <a:cs typeface="Lato"/>
              <a:sym typeface="Lato"/>
            </a:endParaRPr>
          </a:p>
        </p:txBody>
      </p:sp>
      <p:sp>
        <p:nvSpPr>
          <p:cNvPr id="457" name="Google Shape;457;p39"/>
          <p:cNvSpPr txBox="1"/>
          <p:nvPr/>
        </p:nvSpPr>
        <p:spPr>
          <a:xfrm>
            <a:off x="729450" y="3019650"/>
            <a:ext cx="19710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2400">
                <a:latin typeface="Lato"/>
                <a:ea typeface="Lato"/>
                <a:cs typeface="Lato"/>
                <a:sym typeface="Lato"/>
              </a:rPr>
              <a:t>VarNaming</a:t>
            </a:r>
            <a:endParaRPr b="1" sz="2400">
              <a:latin typeface="Lato"/>
              <a:ea typeface="Lato"/>
              <a:cs typeface="Lato"/>
              <a:sym typeface="Lato"/>
            </a:endParaRPr>
          </a:p>
        </p:txBody>
      </p:sp>
      <p:pic>
        <p:nvPicPr>
          <p:cNvPr id="458" name="Google Shape;458;p39"/>
          <p:cNvPicPr preferRelativeResize="0"/>
          <p:nvPr/>
        </p:nvPicPr>
        <p:blipFill>
          <a:blip r:embed="rId3">
            <a:alphaModFix/>
          </a:blip>
          <a:stretch>
            <a:fillRect/>
          </a:stretch>
        </p:blipFill>
        <p:spPr>
          <a:xfrm>
            <a:off x="2749450" y="2516425"/>
            <a:ext cx="6138749" cy="2290578"/>
          </a:xfrm>
          <a:prstGeom prst="rect">
            <a:avLst/>
          </a:prstGeom>
          <a:noFill/>
          <a:ln>
            <a:noFill/>
          </a:ln>
        </p:spPr>
      </p:pic>
      <p:sp>
        <p:nvSpPr>
          <p:cNvPr id="459" name="Google Shape;459;p39"/>
          <p:cNvSpPr/>
          <p:nvPr/>
        </p:nvSpPr>
        <p:spPr>
          <a:xfrm>
            <a:off x="6649325" y="2646175"/>
            <a:ext cx="1971000" cy="1994700"/>
          </a:xfrm>
          <a:prstGeom prst="rect">
            <a:avLst/>
          </a:prstGeom>
          <a:no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0" name="Google Shape;460;p3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7"/>
                                        </p:tgtEl>
                                        <p:attrNameLst>
                                          <p:attrName>style.visibility</p:attrName>
                                        </p:attrNameLst>
                                      </p:cBhvr>
                                      <p:to>
                                        <p:strVal val="visible"/>
                                      </p:to>
                                    </p:set>
                                    <p:animEffect filter="fade" transition="in">
                                      <p:cBhvr>
                                        <p:cTn dur="1000"/>
                                        <p:tgtEl>
                                          <p:spTgt spid="4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8"/>
                                        </p:tgtEl>
                                        <p:attrNameLst>
                                          <p:attrName>style.visibility</p:attrName>
                                        </p:attrNameLst>
                                      </p:cBhvr>
                                      <p:to>
                                        <p:strVal val="visible"/>
                                      </p:to>
                                    </p:set>
                                    <p:animEffect filter="fade" transition="in">
                                      <p:cBhvr>
                                        <p:cTn dur="1000"/>
                                        <p:tgtEl>
                                          <p:spTgt spid="4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59"/>
                                        </p:tgtEl>
                                        <p:attrNameLst>
                                          <p:attrName>style.visibility</p:attrName>
                                        </p:attrNameLst>
                                      </p:cBhvr>
                                      <p:to>
                                        <p:strVal val="visible"/>
                                      </p:to>
                                    </p:set>
                                    <p:animEffect filter="fade" transition="in">
                                      <p:cBhvr>
                                        <p:cTn dur="1000"/>
                                        <p:tgtEl>
                                          <p:spTgt spid="4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64" name="Shape 464"/>
        <p:cNvGrpSpPr/>
        <p:nvPr/>
      </p:nvGrpSpPr>
      <p:grpSpPr>
        <a:xfrm>
          <a:off x="0" y="0"/>
          <a:ext cx="0" cy="0"/>
          <a:chOff x="0" y="0"/>
          <a:chExt cx="0" cy="0"/>
        </a:xfrm>
      </p:grpSpPr>
      <p:sp>
        <p:nvSpPr>
          <p:cNvPr id="465" name="Google Shape;465;p40"/>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Baselines - Sequence Model </a:t>
            </a:r>
            <a:endParaRPr/>
          </a:p>
        </p:txBody>
      </p:sp>
      <p:sp>
        <p:nvSpPr>
          <p:cNvPr id="466" name="Google Shape;466;p40"/>
          <p:cNvSpPr txBox="1"/>
          <p:nvPr/>
        </p:nvSpPr>
        <p:spPr>
          <a:xfrm>
            <a:off x="729450" y="1853850"/>
            <a:ext cx="7377300" cy="535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Lato"/>
                <a:ea typeface="Lato"/>
                <a:cs typeface="Lato"/>
                <a:sym typeface="Lato"/>
              </a:rPr>
              <a:t>SequenceR: Sequence-to-Sequence Learning for End-to-End Program Repair, Chen et al.</a:t>
            </a:r>
            <a:endParaRPr>
              <a:latin typeface="Lato"/>
              <a:ea typeface="Lato"/>
              <a:cs typeface="Lato"/>
              <a:sym typeface="Lato"/>
            </a:endParaRPr>
          </a:p>
        </p:txBody>
      </p:sp>
      <p:pic>
        <p:nvPicPr>
          <p:cNvPr id="467" name="Google Shape;467;p40"/>
          <p:cNvPicPr preferRelativeResize="0"/>
          <p:nvPr/>
        </p:nvPicPr>
        <p:blipFill>
          <a:blip r:embed="rId3">
            <a:alphaModFix/>
          </a:blip>
          <a:stretch>
            <a:fillRect/>
          </a:stretch>
        </p:blipFill>
        <p:spPr>
          <a:xfrm>
            <a:off x="868075" y="2521875"/>
            <a:ext cx="7100056" cy="2449650"/>
          </a:xfrm>
          <a:prstGeom prst="rect">
            <a:avLst/>
          </a:prstGeom>
          <a:noFill/>
          <a:ln>
            <a:noFill/>
          </a:ln>
        </p:spPr>
      </p:pic>
      <p:sp>
        <p:nvSpPr>
          <p:cNvPr id="468" name="Google Shape;468;p40"/>
          <p:cNvSpPr/>
          <p:nvPr/>
        </p:nvSpPr>
        <p:spPr>
          <a:xfrm>
            <a:off x="2841300" y="2661650"/>
            <a:ext cx="1978800" cy="2070300"/>
          </a:xfrm>
          <a:prstGeom prst="rect">
            <a:avLst/>
          </a:prstGeom>
          <a:noFill/>
          <a:ln cap="flat" cmpd="sng" w="76200">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9" name="Google Shape;469;p4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7"/>
                                        </p:tgtEl>
                                        <p:attrNameLst>
                                          <p:attrName>style.visibility</p:attrName>
                                        </p:attrNameLst>
                                      </p:cBhvr>
                                      <p:to>
                                        <p:strVal val="visible"/>
                                      </p:to>
                                    </p:set>
                                    <p:animEffect filter="fade" transition="in">
                                      <p:cBhvr>
                                        <p:cTn dur="1000"/>
                                        <p:tgtEl>
                                          <p:spTgt spid="46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68"/>
                                        </p:tgtEl>
                                        <p:attrNameLst>
                                          <p:attrName>style.visibility</p:attrName>
                                        </p:attrNameLst>
                                      </p:cBhvr>
                                      <p:to>
                                        <p:strVal val="visible"/>
                                      </p:to>
                                    </p:set>
                                    <p:animEffect filter="fade" transition="in">
                                      <p:cBhvr>
                                        <p:cTn dur="1000"/>
                                        <p:tgtEl>
                                          <p:spTgt spid="46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73" name="Shape 473"/>
        <p:cNvGrpSpPr/>
        <p:nvPr/>
      </p:nvGrpSpPr>
      <p:grpSpPr>
        <a:xfrm>
          <a:off x="0" y="0"/>
          <a:ext cx="0" cy="0"/>
          <a:chOff x="0" y="0"/>
          <a:chExt cx="0" cy="0"/>
        </a:xfrm>
      </p:grpSpPr>
      <p:sp>
        <p:nvSpPr>
          <p:cNvPr id="474" name="Google Shape;474;p41"/>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Baselines - TAJS</a:t>
            </a:r>
            <a:endParaRPr/>
          </a:p>
        </p:txBody>
      </p:sp>
      <p:pic>
        <p:nvPicPr>
          <p:cNvPr id="475" name="Google Shape;475;p41"/>
          <p:cNvPicPr preferRelativeResize="0"/>
          <p:nvPr/>
        </p:nvPicPr>
        <p:blipFill>
          <a:blip r:embed="rId3">
            <a:alphaModFix/>
          </a:blip>
          <a:stretch>
            <a:fillRect/>
          </a:stretch>
        </p:blipFill>
        <p:spPr>
          <a:xfrm>
            <a:off x="1310225" y="2413525"/>
            <a:ext cx="6527151" cy="1915725"/>
          </a:xfrm>
          <a:prstGeom prst="rect">
            <a:avLst/>
          </a:prstGeom>
          <a:noFill/>
          <a:ln>
            <a:noFill/>
          </a:ln>
        </p:spPr>
      </p:pic>
      <p:sp>
        <p:nvSpPr>
          <p:cNvPr id="476" name="Google Shape;476;p4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0" name="Shape 100"/>
        <p:cNvGrpSpPr/>
        <p:nvPr/>
      </p:nvGrpSpPr>
      <p:grpSpPr>
        <a:xfrm>
          <a:off x="0" y="0"/>
          <a:ext cx="0" cy="0"/>
          <a:chOff x="0" y="0"/>
          <a:chExt cx="0" cy="0"/>
        </a:xfrm>
      </p:grpSpPr>
      <p:sp>
        <p:nvSpPr>
          <p:cNvPr id="101" name="Google Shape;101;p15"/>
          <p:cNvSpPr txBox="1"/>
          <p:nvPr>
            <p:ph type="title"/>
          </p:nvPr>
        </p:nvSpPr>
        <p:spPr>
          <a:xfrm>
            <a:off x="727800" y="34130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&amp; Motivation</a:t>
            </a:r>
            <a:endParaRPr/>
          </a:p>
        </p:txBody>
      </p:sp>
      <p:pic>
        <p:nvPicPr>
          <p:cNvPr id="102" name="Google Shape;102;p15"/>
          <p:cNvPicPr preferRelativeResize="0"/>
          <p:nvPr/>
        </p:nvPicPr>
        <p:blipFill>
          <a:blip r:embed="rId3">
            <a:alphaModFix/>
          </a:blip>
          <a:stretch>
            <a:fillRect/>
          </a:stretch>
        </p:blipFill>
        <p:spPr>
          <a:xfrm>
            <a:off x="836100" y="2180025"/>
            <a:ext cx="1997650" cy="1997650"/>
          </a:xfrm>
          <a:prstGeom prst="rect">
            <a:avLst/>
          </a:prstGeom>
          <a:noFill/>
          <a:ln>
            <a:noFill/>
          </a:ln>
          <a:effectLst>
            <a:outerShdw blurRad="57150" rotWithShape="0" algn="bl" dir="5400000" dist="19050">
              <a:srgbClr val="000000">
                <a:alpha val="50000"/>
              </a:srgbClr>
            </a:outerShdw>
          </a:effectLst>
        </p:spPr>
      </p:pic>
      <p:sp>
        <p:nvSpPr>
          <p:cNvPr id="103" name="Google Shape;103;p15"/>
          <p:cNvSpPr txBox="1"/>
          <p:nvPr/>
        </p:nvSpPr>
        <p:spPr>
          <a:xfrm>
            <a:off x="4281300" y="1605500"/>
            <a:ext cx="4266300" cy="31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FFFFFF"/>
                </a:solidFill>
                <a:latin typeface="Raleway"/>
                <a:ea typeface="Raleway"/>
                <a:cs typeface="Raleway"/>
                <a:sym typeface="Raleway"/>
              </a:rPr>
              <a:t>Source-Code Analysis </a:t>
            </a:r>
            <a:r>
              <a:rPr lang="en" sz="2400">
                <a:latin typeface="Raleway"/>
                <a:ea typeface="Raleway"/>
                <a:cs typeface="Raleway"/>
                <a:sym typeface="Raleway"/>
              </a:rPr>
              <a:t>is:</a:t>
            </a:r>
            <a:endParaRPr sz="2400">
              <a:latin typeface="Raleway"/>
              <a:ea typeface="Raleway"/>
              <a:cs typeface="Raleway"/>
              <a:sym typeface="Raleway"/>
            </a:endParaRPr>
          </a:p>
          <a:p>
            <a:pPr indent="0" lvl="0" marL="0" rtl="0" algn="l">
              <a:spcBef>
                <a:spcPts val="0"/>
              </a:spcBef>
              <a:spcAft>
                <a:spcPts val="0"/>
              </a:spcAft>
              <a:buNone/>
            </a:pPr>
            <a:r>
              <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en" sz="2400">
                <a:latin typeface="Raleway"/>
                <a:ea typeface="Raleway"/>
                <a:cs typeface="Raleway"/>
                <a:sym typeface="Raleway"/>
              </a:rPr>
              <a:t>Undecidable</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en" sz="2400">
                <a:latin typeface="Raleway"/>
                <a:ea typeface="Raleway"/>
                <a:cs typeface="Raleway"/>
                <a:sym typeface="Raleway"/>
              </a:rPr>
              <a:t>Noisy</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en" sz="2400">
                <a:latin typeface="Raleway"/>
                <a:ea typeface="Raleway"/>
                <a:cs typeface="Raleway"/>
                <a:sym typeface="Raleway"/>
              </a:rPr>
              <a:t>Rules are hand written</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en" sz="2400">
                <a:latin typeface="Raleway"/>
                <a:ea typeface="Raleway"/>
                <a:cs typeface="Raleway"/>
                <a:sym typeface="Raleway"/>
              </a:rPr>
              <a:t>Tailored to specific code bases / bug patterns</a:t>
            </a:r>
            <a:endParaRPr sz="2400">
              <a:latin typeface="Raleway"/>
              <a:ea typeface="Raleway"/>
              <a:cs typeface="Raleway"/>
              <a:sym typeface="Raleway"/>
            </a:endParaRPr>
          </a:p>
        </p:txBody>
      </p:sp>
      <p:sp>
        <p:nvSpPr>
          <p:cNvPr id="104" name="Google Shape;104;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03">
                                            <p:txEl>
                                              <p:pRg end="0" st="0"/>
                                            </p:txEl>
                                          </p:spTgt>
                                        </p:tgtEl>
                                        <p:attrNameLst>
                                          <p:attrName>style.visibility</p:attrName>
                                        </p:attrNameLst>
                                      </p:cBhvr>
                                      <p:to>
                                        <p:strVal val="visible"/>
                                      </p:to>
                                    </p:set>
                                    <p:animEffect filter="fade" transition="in">
                                      <p:cBhvr>
                                        <p:cTn dur="3600"/>
                                        <p:tgtEl>
                                          <p:spTgt spid="103">
                                            <p:txEl>
                                              <p:pRg end="0" st="0"/>
                                            </p:txEl>
                                          </p:spTgt>
                                        </p:tgtEl>
                                      </p:cBhvr>
                                    </p:animEffect>
                                  </p:childTnLst>
                                </p:cTn>
                              </p:par>
                            </p:childTnLst>
                          </p:cTn>
                        </p:par>
                        <p:par>
                          <p:cTn fill="hold">
                            <p:stCondLst>
                              <p:cond delay="3600"/>
                            </p:stCondLst>
                            <p:childTnLst>
                              <p:par>
                                <p:cTn fill="hold" nodeType="afterEffect" presetClass="entr" presetID="10" presetSubtype="0">
                                  <p:stCondLst>
                                    <p:cond delay="0"/>
                                  </p:stCondLst>
                                  <p:childTnLst>
                                    <p:set>
                                      <p:cBhvr>
                                        <p:cTn dur="1" fill="hold">
                                          <p:stCondLst>
                                            <p:cond delay="0"/>
                                          </p:stCondLst>
                                        </p:cTn>
                                        <p:tgtEl>
                                          <p:spTgt spid="103">
                                            <p:txEl>
                                              <p:pRg end="1" st="1"/>
                                            </p:txEl>
                                          </p:spTgt>
                                        </p:tgtEl>
                                        <p:attrNameLst>
                                          <p:attrName>style.visibility</p:attrName>
                                        </p:attrNameLst>
                                      </p:cBhvr>
                                      <p:to>
                                        <p:strVal val="visible"/>
                                      </p:to>
                                    </p:set>
                                    <p:animEffect filter="fade" transition="in">
                                      <p:cBhvr>
                                        <p:cTn dur="3600"/>
                                        <p:tgtEl>
                                          <p:spTgt spid="103">
                                            <p:txEl>
                                              <p:pRg end="1" st="1"/>
                                            </p:txEl>
                                          </p:spTgt>
                                        </p:tgtEl>
                                      </p:cBhvr>
                                    </p:animEffect>
                                  </p:childTnLst>
                                </p:cTn>
                              </p:par>
                            </p:childTnLst>
                          </p:cTn>
                        </p:par>
                        <p:par>
                          <p:cTn fill="hold">
                            <p:stCondLst>
                              <p:cond delay="7200"/>
                            </p:stCondLst>
                            <p:childTnLst>
                              <p:par>
                                <p:cTn fill="hold" nodeType="afterEffect" presetClass="entr" presetID="10" presetSubtype="0">
                                  <p:stCondLst>
                                    <p:cond delay="0"/>
                                  </p:stCondLst>
                                  <p:childTnLst>
                                    <p:set>
                                      <p:cBhvr>
                                        <p:cTn dur="1" fill="hold">
                                          <p:stCondLst>
                                            <p:cond delay="0"/>
                                          </p:stCondLst>
                                        </p:cTn>
                                        <p:tgtEl>
                                          <p:spTgt spid="103">
                                            <p:txEl>
                                              <p:pRg end="2" st="2"/>
                                            </p:txEl>
                                          </p:spTgt>
                                        </p:tgtEl>
                                        <p:attrNameLst>
                                          <p:attrName>style.visibility</p:attrName>
                                        </p:attrNameLst>
                                      </p:cBhvr>
                                      <p:to>
                                        <p:strVal val="visible"/>
                                      </p:to>
                                    </p:set>
                                    <p:animEffect filter="fade" transition="in">
                                      <p:cBhvr>
                                        <p:cTn dur="3600"/>
                                        <p:tgtEl>
                                          <p:spTgt spid="103">
                                            <p:txEl>
                                              <p:pRg end="2" st="2"/>
                                            </p:txEl>
                                          </p:spTgt>
                                        </p:tgtEl>
                                      </p:cBhvr>
                                    </p:animEffect>
                                  </p:childTnLst>
                                </p:cTn>
                              </p:par>
                            </p:childTnLst>
                          </p:cTn>
                        </p:par>
                        <p:par>
                          <p:cTn fill="hold">
                            <p:stCondLst>
                              <p:cond delay="10800"/>
                            </p:stCondLst>
                            <p:childTnLst>
                              <p:par>
                                <p:cTn fill="hold" nodeType="afterEffect" presetClass="entr" presetID="10" presetSubtype="0">
                                  <p:stCondLst>
                                    <p:cond delay="0"/>
                                  </p:stCondLst>
                                  <p:childTnLst>
                                    <p:set>
                                      <p:cBhvr>
                                        <p:cTn dur="1" fill="hold">
                                          <p:stCondLst>
                                            <p:cond delay="0"/>
                                          </p:stCondLst>
                                        </p:cTn>
                                        <p:tgtEl>
                                          <p:spTgt spid="103">
                                            <p:txEl>
                                              <p:pRg end="3" st="3"/>
                                            </p:txEl>
                                          </p:spTgt>
                                        </p:tgtEl>
                                        <p:attrNameLst>
                                          <p:attrName>style.visibility</p:attrName>
                                        </p:attrNameLst>
                                      </p:cBhvr>
                                      <p:to>
                                        <p:strVal val="visible"/>
                                      </p:to>
                                    </p:set>
                                    <p:animEffect filter="fade" transition="in">
                                      <p:cBhvr>
                                        <p:cTn dur="3600"/>
                                        <p:tgtEl>
                                          <p:spTgt spid="103">
                                            <p:txEl>
                                              <p:pRg end="3" st="3"/>
                                            </p:txEl>
                                          </p:spTgt>
                                        </p:tgtEl>
                                      </p:cBhvr>
                                    </p:animEffect>
                                  </p:childTnLst>
                                </p:cTn>
                              </p:par>
                            </p:childTnLst>
                          </p:cTn>
                        </p:par>
                        <p:par>
                          <p:cTn fill="hold">
                            <p:stCondLst>
                              <p:cond delay="14400"/>
                            </p:stCondLst>
                            <p:childTnLst>
                              <p:par>
                                <p:cTn fill="hold" nodeType="afterEffect" presetClass="entr" presetID="10" presetSubtype="0">
                                  <p:stCondLst>
                                    <p:cond delay="0"/>
                                  </p:stCondLst>
                                  <p:childTnLst>
                                    <p:set>
                                      <p:cBhvr>
                                        <p:cTn dur="1" fill="hold">
                                          <p:stCondLst>
                                            <p:cond delay="0"/>
                                          </p:stCondLst>
                                        </p:cTn>
                                        <p:tgtEl>
                                          <p:spTgt spid="103">
                                            <p:txEl>
                                              <p:pRg end="4" st="4"/>
                                            </p:txEl>
                                          </p:spTgt>
                                        </p:tgtEl>
                                        <p:attrNameLst>
                                          <p:attrName>style.visibility</p:attrName>
                                        </p:attrNameLst>
                                      </p:cBhvr>
                                      <p:to>
                                        <p:strVal val="visible"/>
                                      </p:to>
                                    </p:set>
                                    <p:animEffect filter="fade" transition="in">
                                      <p:cBhvr>
                                        <p:cTn dur="3600"/>
                                        <p:tgtEl>
                                          <p:spTgt spid="103">
                                            <p:txEl>
                                              <p:pRg end="4" st="4"/>
                                            </p:txEl>
                                          </p:spTgt>
                                        </p:tgtEl>
                                      </p:cBhvr>
                                    </p:animEffect>
                                  </p:childTnLst>
                                </p:cTn>
                              </p:par>
                            </p:childTnLst>
                          </p:cTn>
                        </p:par>
                        <p:par>
                          <p:cTn fill="hold">
                            <p:stCondLst>
                              <p:cond delay="18000"/>
                            </p:stCondLst>
                            <p:childTnLst>
                              <p:par>
                                <p:cTn fill="hold" nodeType="afterEffect" presetClass="entr" presetID="10" presetSubtype="0">
                                  <p:stCondLst>
                                    <p:cond delay="0"/>
                                  </p:stCondLst>
                                  <p:childTnLst>
                                    <p:set>
                                      <p:cBhvr>
                                        <p:cTn dur="1" fill="hold">
                                          <p:stCondLst>
                                            <p:cond delay="0"/>
                                          </p:stCondLst>
                                        </p:cTn>
                                        <p:tgtEl>
                                          <p:spTgt spid="103">
                                            <p:txEl>
                                              <p:pRg end="5" st="5"/>
                                            </p:txEl>
                                          </p:spTgt>
                                        </p:tgtEl>
                                        <p:attrNameLst>
                                          <p:attrName>style.visibility</p:attrName>
                                        </p:attrNameLst>
                                      </p:cBhvr>
                                      <p:to>
                                        <p:strVal val="visible"/>
                                      </p:to>
                                    </p:set>
                                    <p:animEffect filter="fade" transition="in">
                                      <p:cBhvr>
                                        <p:cTn dur="3600"/>
                                        <p:tgtEl>
                                          <p:spTgt spid="103">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480" name="Shape 480"/>
        <p:cNvGrpSpPr/>
        <p:nvPr/>
      </p:nvGrpSpPr>
      <p:grpSpPr>
        <a:xfrm>
          <a:off x="0" y="0"/>
          <a:ext cx="0" cy="0"/>
          <a:chOff x="0" y="0"/>
          <a:chExt cx="0" cy="0"/>
        </a:xfrm>
      </p:grpSpPr>
      <p:sp>
        <p:nvSpPr>
          <p:cNvPr id="481" name="Google Shape;481;p42"/>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
        <p:nvSpPr>
          <p:cNvPr id="482" name="Google Shape;482;p42"/>
          <p:cNvSpPr txBox="1"/>
          <p:nvPr>
            <p:ph type="title"/>
          </p:nvPr>
        </p:nvSpPr>
        <p:spPr>
          <a:xfrm>
            <a:off x="4941250" y="4398250"/>
            <a:ext cx="4148400" cy="5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edinella@seas.upenn.edu</a:t>
            </a:r>
            <a:endParaRPr sz="2400"/>
          </a:p>
        </p:txBody>
      </p:sp>
      <p:pic>
        <p:nvPicPr>
          <p:cNvPr id="483" name="Google Shape;483;p42"/>
          <p:cNvPicPr preferRelativeResize="0"/>
          <p:nvPr/>
        </p:nvPicPr>
        <p:blipFill>
          <a:blip r:embed="rId3">
            <a:alphaModFix/>
          </a:blip>
          <a:stretch>
            <a:fillRect/>
          </a:stretch>
        </p:blipFill>
        <p:spPr>
          <a:xfrm>
            <a:off x="4206050" y="4301100"/>
            <a:ext cx="735200" cy="735200"/>
          </a:xfrm>
          <a:prstGeom prst="rect">
            <a:avLst/>
          </a:prstGeom>
          <a:noFill/>
          <a:ln>
            <a:noFill/>
          </a:ln>
        </p:spPr>
      </p:pic>
      <p:sp>
        <p:nvSpPr>
          <p:cNvPr id="484" name="Google Shape;484;p42"/>
          <p:cNvSpPr txBox="1"/>
          <p:nvPr>
            <p:ph type="title"/>
          </p:nvPr>
        </p:nvSpPr>
        <p:spPr>
          <a:xfrm>
            <a:off x="5164750" y="3679025"/>
            <a:ext cx="3701400" cy="540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400"/>
              <a:t>hoppity.seas.upenn.edu</a:t>
            </a:r>
            <a:endParaRPr sz="2400"/>
          </a:p>
        </p:txBody>
      </p:sp>
      <p:sp>
        <p:nvSpPr>
          <p:cNvPr id="485" name="Google Shape;485;p4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08" name="Shape 108"/>
        <p:cNvGrpSpPr/>
        <p:nvPr/>
      </p:nvGrpSpPr>
      <p:grpSpPr>
        <a:xfrm>
          <a:off x="0" y="0"/>
          <a:ext cx="0" cy="0"/>
          <a:chOff x="0" y="0"/>
          <a:chExt cx="0" cy="0"/>
        </a:xfrm>
      </p:grpSpPr>
      <p:sp>
        <p:nvSpPr>
          <p:cNvPr id="109" name="Google Shape;109;p16"/>
          <p:cNvSpPr txBox="1"/>
          <p:nvPr>
            <p:ph type="title"/>
          </p:nvPr>
        </p:nvSpPr>
        <p:spPr>
          <a:xfrm>
            <a:off x="727800" y="338328"/>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&amp; Motivation</a:t>
            </a:r>
            <a:endParaRPr/>
          </a:p>
        </p:txBody>
      </p:sp>
      <p:pic>
        <p:nvPicPr>
          <p:cNvPr id="110" name="Google Shape;110;p16"/>
          <p:cNvPicPr preferRelativeResize="0"/>
          <p:nvPr/>
        </p:nvPicPr>
        <p:blipFill>
          <a:blip r:embed="rId3">
            <a:alphaModFix/>
          </a:blip>
          <a:stretch>
            <a:fillRect/>
          </a:stretch>
        </p:blipFill>
        <p:spPr>
          <a:xfrm>
            <a:off x="727800" y="1959650"/>
            <a:ext cx="1997652" cy="1997652"/>
          </a:xfrm>
          <a:prstGeom prst="rect">
            <a:avLst/>
          </a:prstGeom>
          <a:noFill/>
          <a:ln>
            <a:noFill/>
          </a:ln>
        </p:spPr>
      </p:pic>
      <p:sp>
        <p:nvSpPr>
          <p:cNvPr id="111" name="Google Shape;111;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15" name="Shape 115"/>
        <p:cNvGrpSpPr/>
        <p:nvPr/>
      </p:nvGrpSpPr>
      <p:grpSpPr>
        <a:xfrm>
          <a:off x="0" y="0"/>
          <a:ext cx="0" cy="0"/>
          <a:chOff x="0" y="0"/>
          <a:chExt cx="0" cy="0"/>
        </a:xfrm>
      </p:grpSpPr>
      <p:sp>
        <p:nvSpPr>
          <p:cNvPr id="116" name="Google Shape;116;p17"/>
          <p:cNvSpPr txBox="1"/>
          <p:nvPr>
            <p:ph type="title"/>
          </p:nvPr>
        </p:nvSpPr>
        <p:spPr>
          <a:xfrm>
            <a:off x="727800" y="338328"/>
            <a:ext cx="7688400" cy="1518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Problem &amp; Motivation</a:t>
            </a:r>
            <a:endParaRPr/>
          </a:p>
        </p:txBody>
      </p:sp>
      <p:sp>
        <p:nvSpPr>
          <p:cNvPr id="117" name="Google Shape;117;p17"/>
          <p:cNvSpPr txBox="1"/>
          <p:nvPr/>
        </p:nvSpPr>
        <p:spPr>
          <a:xfrm>
            <a:off x="4228550" y="1275825"/>
            <a:ext cx="4266300" cy="3146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en" sz="2400">
                <a:latin typeface="Raleway"/>
                <a:ea typeface="Raleway"/>
                <a:cs typeface="Raleway"/>
                <a:sym typeface="Raleway"/>
              </a:rPr>
              <a:t>Incorrect operators</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en" sz="2400">
                <a:latin typeface="Raleway"/>
                <a:ea typeface="Raleway"/>
                <a:cs typeface="Raleway"/>
                <a:sym typeface="Raleway"/>
              </a:rPr>
              <a:t>Incorrect identifiers</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en" sz="2400">
                <a:latin typeface="Raleway"/>
                <a:ea typeface="Raleway"/>
                <a:cs typeface="Raleway"/>
                <a:sym typeface="Raleway"/>
              </a:rPr>
              <a:t>Accessing undefined properties</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en" sz="2400">
                <a:latin typeface="Raleway"/>
                <a:ea typeface="Raleway"/>
                <a:cs typeface="Raleway"/>
                <a:sym typeface="Raleway"/>
              </a:rPr>
              <a:t>Mishandling variable scopes</a:t>
            </a:r>
            <a:endParaRPr sz="2400">
              <a:latin typeface="Raleway"/>
              <a:ea typeface="Raleway"/>
              <a:cs typeface="Raleway"/>
              <a:sym typeface="Raleway"/>
            </a:endParaRPr>
          </a:p>
          <a:p>
            <a:pPr indent="-381000" lvl="0" marL="457200" rtl="0" algn="l">
              <a:spcBef>
                <a:spcPts val="0"/>
              </a:spcBef>
              <a:spcAft>
                <a:spcPts val="0"/>
              </a:spcAft>
              <a:buSzPts val="2400"/>
              <a:buFont typeface="Raleway"/>
              <a:buChar char="●"/>
            </a:pPr>
            <a:r>
              <a:rPr lang="en" sz="2400">
                <a:latin typeface="Raleway"/>
                <a:ea typeface="Raleway"/>
                <a:cs typeface="Raleway"/>
                <a:sym typeface="Raleway"/>
              </a:rPr>
              <a:t>Type incompatibilities</a:t>
            </a:r>
            <a:endParaRPr sz="2400">
              <a:latin typeface="Raleway"/>
              <a:ea typeface="Raleway"/>
              <a:cs typeface="Raleway"/>
              <a:sym typeface="Raleway"/>
            </a:endParaRPr>
          </a:p>
          <a:p>
            <a:pPr indent="0" lvl="0" marL="457200" rtl="0" algn="l">
              <a:spcBef>
                <a:spcPts val="0"/>
              </a:spcBef>
              <a:spcAft>
                <a:spcPts val="0"/>
              </a:spcAft>
              <a:buNone/>
            </a:pPr>
            <a:r>
              <a:rPr lang="en" sz="2400">
                <a:latin typeface="Raleway"/>
                <a:ea typeface="Raleway"/>
                <a:cs typeface="Raleway"/>
                <a:sym typeface="Raleway"/>
              </a:rPr>
              <a:t>.....</a:t>
            </a:r>
            <a:endParaRPr sz="2400">
              <a:latin typeface="Raleway"/>
              <a:ea typeface="Raleway"/>
              <a:cs typeface="Raleway"/>
              <a:sym typeface="Raleway"/>
            </a:endParaRPr>
          </a:p>
        </p:txBody>
      </p:sp>
      <p:pic>
        <p:nvPicPr>
          <p:cNvPr id="118" name="Google Shape;118;p17"/>
          <p:cNvPicPr preferRelativeResize="0"/>
          <p:nvPr/>
        </p:nvPicPr>
        <p:blipFill>
          <a:blip r:embed="rId3">
            <a:alphaModFix/>
          </a:blip>
          <a:stretch>
            <a:fillRect/>
          </a:stretch>
        </p:blipFill>
        <p:spPr>
          <a:xfrm>
            <a:off x="727800" y="1959650"/>
            <a:ext cx="1997652" cy="1997652"/>
          </a:xfrm>
          <a:prstGeom prst="rect">
            <a:avLst/>
          </a:prstGeom>
          <a:noFill/>
          <a:ln>
            <a:noFill/>
          </a:ln>
        </p:spPr>
      </p:pic>
      <p:sp>
        <p:nvSpPr>
          <p:cNvPr id="119" name="Google Shape;119;p17"/>
          <p:cNvSpPr/>
          <p:nvPr/>
        </p:nvSpPr>
        <p:spPr>
          <a:xfrm>
            <a:off x="3452850" y="1785500"/>
            <a:ext cx="654900" cy="2798400"/>
          </a:xfrm>
          <a:prstGeom prst="leftBrace">
            <a:avLst>
              <a:gd fmla="val 50000" name="adj1"/>
              <a:gd fmla="val 50000" name="adj2"/>
            </a:avLst>
          </a:prstGeom>
          <a:no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7"/>
          <p:cNvSpPr txBox="1"/>
          <p:nvPr/>
        </p:nvSpPr>
        <p:spPr>
          <a:xfrm>
            <a:off x="1034050" y="2881075"/>
            <a:ext cx="2298000" cy="72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latin typeface="Raleway"/>
                <a:ea typeface="Raleway"/>
                <a:cs typeface="Raleway"/>
                <a:sym typeface="Raleway"/>
              </a:rPr>
              <a:t>HOPPITY</a:t>
            </a:r>
            <a:endParaRPr b="1" sz="3600">
              <a:latin typeface="Raleway"/>
              <a:ea typeface="Raleway"/>
              <a:cs typeface="Raleway"/>
              <a:sym typeface="Raleway"/>
            </a:endParaRPr>
          </a:p>
        </p:txBody>
      </p:sp>
      <p:sp>
        <p:nvSpPr>
          <p:cNvPr id="121" name="Google Shape;121;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afterEffect" presetClass="entr" presetID="10" presetSubtype="0">
                                  <p:stCondLst>
                                    <p:cond delay="0"/>
                                  </p:stCondLst>
                                  <p:childTnLst>
                                    <p:set>
                                      <p:cBhvr>
                                        <p:cTn dur="1" fill="hold">
                                          <p:stCondLst>
                                            <p:cond delay="0"/>
                                          </p:stCondLst>
                                        </p:cTn>
                                        <p:tgtEl>
                                          <p:spTgt spid="117">
                                            <p:txEl>
                                              <p:pRg end="0" st="0"/>
                                            </p:txEl>
                                          </p:spTgt>
                                        </p:tgtEl>
                                        <p:attrNameLst>
                                          <p:attrName>style.visibility</p:attrName>
                                        </p:attrNameLst>
                                      </p:cBhvr>
                                      <p:to>
                                        <p:strVal val="visible"/>
                                      </p:to>
                                    </p:set>
                                    <p:animEffect filter="fade" transition="in">
                                      <p:cBhvr>
                                        <p:cTn dur="1000"/>
                                        <p:tgtEl>
                                          <p:spTgt spid="117">
                                            <p:txEl>
                                              <p:pRg end="0" st="0"/>
                                            </p:txEl>
                                          </p:spTgt>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17">
                                            <p:txEl>
                                              <p:pRg end="1" st="1"/>
                                            </p:txEl>
                                          </p:spTgt>
                                        </p:tgtEl>
                                        <p:attrNameLst>
                                          <p:attrName>style.visibility</p:attrName>
                                        </p:attrNameLst>
                                      </p:cBhvr>
                                      <p:to>
                                        <p:strVal val="visible"/>
                                      </p:to>
                                    </p:set>
                                    <p:animEffect filter="fade" transition="in">
                                      <p:cBhvr>
                                        <p:cTn dur="1000"/>
                                        <p:tgtEl>
                                          <p:spTgt spid="117">
                                            <p:txEl>
                                              <p:pRg end="1" st="1"/>
                                            </p:txEl>
                                          </p:spTgt>
                                        </p:tgtEl>
                                      </p:cBhvr>
                                    </p:animEffect>
                                  </p:childTnLst>
                                </p:cTn>
                              </p:par>
                            </p:childTnLst>
                          </p:cTn>
                        </p:par>
                        <p:par>
                          <p:cTn fill="hold">
                            <p:stCondLst>
                              <p:cond delay="2000"/>
                            </p:stCondLst>
                            <p:childTnLst>
                              <p:par>
                                <p:cTn fill="hold" nodeType="afterEffect" presetClass="entr" presetID="10" presetSubtype="0">
                                  <p:stCondLst>
                                    <p:cond delay="0"/>
                                  </p:stCondLst>
                                  <p:childTnLst>
                                    <p:set>
                                      <p:cBhvr>
                                        <p:cTn dur="1" fill="hold">
                                          <p:stCondLst>
                                            <p:cond delay="0"/>
                                          </p:stCondLst>
                                        </p:cTn>
                                        <p:tgtEl>
                                          <p:spTgt spid="117">
                                            <p:txEl>
                                              <p:pRg end="2" st="2"/>
                                            </p:txEl>
                                          </p:spTgt>
                                        </p:tgtEl>
                                        <p:attrNameLst>
                                          <p:attrName>style.visibility</p:attrName>
                                        </p:attrNameLst>
                                      </p:cBhvr>
                                      <p:to>
                                        <p:strVal val="visible"/>
                                      </p:to>
                                    </p:set>
                                    <p:animEffect filter="fade" transition="in">
                                      <p:cBhvr>
                                        <p:cTn dur="1000"/>
                                        <p:tgtEl>
                                          <p:spTgt spid="117">
                                            <p:txEl>
                                              <p:pRg end="2" st="2"/>
                                            </p:txEl>
                                          </p:spTgt>
                                        </p:tgtEl>
                                      </p:cBhvr>
                                    </p:animEffect>
                                  </p:childTnLst>
                                </p:cTn>
                              </p:par>
                            </p:childTnLst>
                          </p:cTn>
                        </p:par>
                        <p:par>
                          <p:cTn fill="hold">
                            <p:stCondLst>
                              <p:cond delay="3000"/>
                            </p:stCondLst>
                            <p:childTnLst>
                              <p:par>
                                <p:cTn fill="hold" nodeType="afterEffect" presetClass="entr" presetID="10" presetSubtype="0">
                                  <p:stCondLst>
                                    <p:cond delay="0"/>
                                  </p:stCondLst>
                                  <p:childTnLst>
                                    <p:set>
                                      <p:cBhvr>
                                        <p:cTn dur="1" fill="hold">
                                          <p:stCondLst>
                                            <p:cond delay="0"/>
                                          </p:stCondLst>
                                        </p:cTn>
                                        <p:tgtEl>
                                          <p:spTgt spid="117">
                                            <p:txEl>
                                              <p:pRg end="3" st="3"/>
                                            </p:txEl>
                                          </p:spTgt>
                                        </p:tgtEl>
                                        <p:attrNameLst>
                                          <p:attrName>style.visibility</p:attrName>
                                        </p:attrNameLst>
                                      </p:cBhvr>
                                      <p:to>
                                        <p:strVal val="visible"/>
                                      </p:to>
                                    </p:set>
                                    <p:animEffect filter="fade" transition="in">
                                      <p:cBhvr>
                                        <p:cTn dur="1000"/>
                                        <p:tgtEl>
                                          <p:spTgt spid="117">
                                            <p:txEl>
                                              <p:pRg end="3" st="3"/>
                                            </p:txEl>
                                          </p:spTgt>
                                        </p:tgtEl>
                                      </p:cBhvr>
                                    </p:animEffect>
                                  </p:childTnLst>
                                </p:cTn>
                              </p:par>
                            </p:childTnLst>
                          </p:cTn>
                        </p:par>
                        <p:par>
                          <p:cTn fill="hold">
                            <p:stCondLst>
                              <p:cond delay="4000"/>
                            </p:stCondLst>
                            <p:childTnLst>
                              <p:par>
                                <p:cTn fill="hold" nodeType="afterEffect" presetClass="entr" presetID="10" presetSubtype="0">
                                  <p:stCondLst>
                                    <p:cond delay="0"/>
                                  </p:stCondLst>
                                  <p:childTnLst>
                                    <p:set>
                                      <p:cBhvr>
                                        <p:cTn dur="1" fill="hold">
                                          <p:stCondLst>
                                            <p:cond delay="0"/>
                                          </p:stCondLst>
                                        </p:cTn>
                                        <p:tgtEl>
                                          <p:spTgt spid="117">
                                            <p:txEl>
                                              <p:pRg end="4" st="4"/>
                                            </p:txEl>
                                          </p:spTgt>
                                        </p:tgtEl>
                                        <p:attrNameLst>
                                          <p:attrName>style.visibility</p:attrName>
                                        </p:attrNameLst>
                                      </p:cBhvr>
                                      <p:to>
                                        <p:strVal val="visible"/>
                                      </p:to>
                                    </p:set>
                                    <p:animEffect filter="fade" transition="in">
                                      <p:cBhvr>
                                        <p:cTn dur="1000"/>
                                        <p:tgtEl>
                                          <p:spTgt spid="117">
                                            <p:txEl>
                                              <p:pRg end="4" st="4"/>
                                            </p:txEl>
                                          </p:spTgt>
                                        </p:tgtEl>
                                      </p:cBhvr>
                                    </p:animEffect>
                                  </p:childTnLst>
                                </p:cTn>
                              </p:par>
                            </p:childTnLst>
                          </p:cTn>
                        </p:par>
                        <p:par>
                          <p:cTn fill="hold">
                            <p:stCondLst>
                              <p:cond delay="5000"/>
                            </p:stCondLst>
                            <p:childTnLst>
                              <p:par>
                                <p:cTn fill="hold" nodeType="afterEffect" presetClass="entr" presetID="10" presetSubtype="0">
                                  <p:stCondLst>
                                    <p:cond delay="0"/>
                                  </p:stCondLst>
                                  <p:childTnLst>
                                    <p:set>
                                      <p:cBhvr>
                                        <p:cTn dur="1" fill="hold">
                                          <p:stCondLst>
                                            <p:cond delay="0"/>
                                          </p:stCondLst>
                                        </p:cTn>
                                        <p:tgtEl>
                                          <p:spTgt spid="117">
                                            <p:txEl>
                                              <p:pRg end="5" st="5"/>
                                            </p:txEl>
                                          </p:spTgt>
                                        </p:tgtEl>
                                        <p:attrNameLst>
                                          <p:attrName>style.visibility</p:attrName>
                                        </p:attrNameLst>
                                      </p:cBhvr>
                                      <p:to>
                                        <p:strVal val="visible"/>
                                      </p:to>
                                    </p:set>
                                    <p:animEffect filter="fade" transition="in">
                                      <p:cBhvr>
                                        <p:cTn dur="1000"/>
                                        <p:tgtEl>
                                          <p:spTgt spid="117">
                                            <p:txEl>
                                              <p:pRg end="5" st="5"/>
                                            </p:txEl>
                                          </p:spTgt>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17">
                                            <p:txEl>
                                              <p:pRg end="6" st="6"/>
                                            </p:txEl>
                                          </p:spTgt>
                                        </p:tgtEl>
                                        <p:attrNameLst>
                                          <p:attrName>style.visibility</p:attrName>
                                        </p:attrNameLst>
                                      </p:cBhvr>
                                      <p:to>
                                        <p:strVal val="visible"/>
                                      </p:to>
                                    </p:set>
                                    <p:animEffect filter="fade" transition="in">
                                      <p:cBhvr>
                                        <p:cTn dur="1000"/>
                                        <p:tgtEl>
                                          <p:spTgt spid="11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0"/>
                                        </p:tgtEl>
                                        <p:attrNameLst>
                                          <p:attrName>style.visibility</p:attrName>
                                        </p:attrNameLst>
                                      </p:cBhvr>
                                      <p:to>
                                        <p:strVal val="visible"/>
                                      </p:to>
                                    </p:set>
                                    <p:animEffect filter="fade" transition="in">
                                      <p:cBhvr>
                                        <p:cTn dur="1100"/>
                                        <p:tgtEl>
                                          <p:spTgt spid="120"/>
                                        </p:tgtEl>
                                      </p:cBhvr>
                                    </p:animEffect>
                                  </p:childTnLst>
                                </p:cTn>
                              </p:par>
                              <p:par>
                                <p:cTn fill="hold" nodeType="withEffect" presetClass="exit" presetID="10" presetSubtype="0">
                                  <p:stCondLst>
                                    <p:cond delay="0"/>
                                  </p:stCondLst>
                                  <p:childTnLst>
                                    <p:animEffect filter="fade" transition="out">
                                      <p:cBhvr>
                                        <p:cTn dur="1000"/>
                                        <p:tgtEl>
                                          <p:spTgt spid="118"/>
                                        </p:tgtEl>
                                      </p:cBhvr>
                                    </p:animEffect>
                                    <p:set>
                                      <p:cBhvr>
                                        <p:cTn dur="1" fill="hold">
                                          <p:stCondLst>
                                            <p:cond delay="1000"/>
                                          </p:stCondLst>
                                        </p:cTn>
                                        <p:tgtEl>
                                          <p:spTgt spid="118"/>
                                        </p:tgtEl>
                                        <p:attrNameLst>
                                          <p:attrName>style.visibility</p:attrName>
                                        </p:attrNameLst>
                                      </p:cBhvr>
                                      <p:to>
                                        <p:strVal val="hidden"/>
                                      </p:to>
                                    </p:set>
                                  </p:childTnLst>
                                </p:cTn>
                              </p:par>
                              <p:par>
                                <p:cTn fill="hold" nodeType="withEffect" presetClass="entr" presetID="10" presetSubtype="0">
                                  <p:stCondLst>
                                    <p:cond delay="0"/>
                                  </p:stCondLst>
                                  <p:childTnLst>
                                    <p:set>
                                      <p:cBhvr>
                                        <p:cTn dur="1" fill="hold">
                                          <p:stCondLst>
                                            <p:cond delay="0"/>
                                          </p:stCondLst>
                                        </p:cTn>
                                        <p:tgtEl>
                                          <p:spTgt spid="119"/>
                                        </p:tgtEl>
                                        <p:attrNameLst>
                                          <p:attrName>style.visibility</p:attrName>
                                        </p:attrNameLst>
                                      </p:cBhvr>
                                      <p:to>
                                        <p:strVal val="visible"/>
                                      </p:to>
                                    </p:set>
                                    <p:animEffect filter="fade" transition="in">
                                      <p:cBhvr>
                                        <p:cTn dur="1000"/>
                                        <p:tgtEl>
                                          <p:spTgt spid="11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25" name="Shape 125"/>
        <p:cNvGrpSpPr/>
        <p:nvPr/>
      </p:nvGrpSpPr>
      <p:grpSpPr>
        <a:xfrm>
          <a:off x="0" y="0"/>
          <a:ext cx="0" cy="0"/>
          <a:chOff x="0" y="0"/>
          <a:chExt cx="0" cy="0"/>
        </a:xfrm>
      </p:grpSpPr>
      <p:sp>
        <p:nvSpPr>
          <p:cNvPr id="126" name="Google Shape;126;p18"/>
          <p:cNvSpPr txBox="1"/>
          <p:nvPr>
            <p:ph type="title"/>
          </p:nvPr>
        </p:nvSpPr>
        <p:spPr>
          <a:xfrm>
            <a:off x="729450" y="1322450"/>
            <a:ext cx="7688400" cy="2058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 - </a:t>
            </a:r>
            <a:r>
              <a:rPr b="0" lang="en"/>
              <a:t>leverage large amounts of Javascript fixes on Github to locate and repair bugs</a:t>
            </a:r>
            <a:endParaRPr b="0"/>
          </a:p>
        </p:txBody>
      </p:sp>
      <p:pic>
        <p:nvPicPr>
          <p:cNvPr id="127" name="Google Shape;127;p18"/>
          <p:cNvPicPr preferRelativeResize="0"/>
          <p:nvPr/>
        </p:nvPicPr>
        <p:blipFill>
          <a:blip r:embed="rId3">
            <a:alphaModFix/>
          </a:blip>
          <a:stretch>
            <a:fillRect/>
          </a:stretch>
        </p:blipFill>
        <p:spPr>
          <a:xfrm>
            <a:off x="452275" y="876825"/>
            <a:ext cx="7886700" cy="2266950"/>
          </a:xfrm>
          <a:prstGeom prst="rect">
            <a:avLst/>
          </a:prstGeom>
          <a:noFill/>
          <a:ln>
            <a:noFill/>
          </a:ln>
        </p:spPr>
      </p:pic>
      <p:sp>
        <p:nvSpPr>
          <p:cNvPr id="128" name="Google Shape;128;p18"/>
          <p:cNvSpPr txBox="1"/>
          <p:nvPr/>
        </p:nvSpPr>
        <p:spPr>
          <a:xfrm>
            <a:off x="284000" y="3613075"/>
            <a:ext cx="2082600" cy="6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chemeClr val="lt1"/>
                </a:solidFill>
                <a:latin typeface="Droid Sans"/>
                <a:ea typeface="Droid Sans"/>
                <a:cs typeface="Droid Sans"/>
                <a:sym typeface="Droid Sans"/>
              </a:rPr>
              <a:t>‘ and ‘</a:t>
            </a:r>
            <a:endParaRPr sz="3300">
              <a:solidFill>
                <a:schemeClr val="lt1"/>
              </a:solidFill>
              <a:latin typeface="Droid Sans"/>
              <a:ea typeface="Droid Sans"/>
              <a:cs typeface="Droid Sans"/>
              <a:sym typeface="Droid Sans"/>
            </a:endParaRPr>
          </a:p>
        </p:txBody>
      </p:sp>
      <p:sp>
        <p:nvSpPr>
          <p:cNvPr id="129" name="Google Shape;129;p18"/>
          <p:cNvSpPr/>
          <p:nvPr/>
        </p:nvSpPr>
        <p:spPr>
          <a:xfrm>
            <a:off x="1861750" y="3818275"/>
            <a:ext cx="820500" cy="2523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8"/>
          <p:cNvSpPr txBox="1"/>
          <p:nvPr/>
        </p:nvSpPr>
        <p:spPr>
          <a:xfrm>
            <a:off x="2992375" y="3613075"/>
            <a:ext cx="2750700" cy="6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chemeClr val="accent1"/>
                </a:solidFill>
                <a:latin typeface="Droid Sans"/>
                <a:ea typeface="Droid Sans"/>
                <a:cs typeface="Droid Sans"/>
                <a:sym typeface="Droid Sans"/>
              </a:rPr>
              <a:t>[ </a:t>
            </a:r>
            <a:r>
              <a:rPr lang="en" sz="3300">
                <a:solidFill>
                  <a:schemeClr val="lt1"/>
                </a:solidFill>
                <a:latin typeface="Droid Sans"/>
                <a:ea typeface="Droid Sans"/>
                <a:cs typeface="Droid Sans"/>
                <a:sym typeface="Droid Sans"/>
              </a:rPr>
              <a:t>‘’</a:t>
            </a:r>
            <a:r>
              <a:rPr lang="en" sz="3300">
                <a:solidFill>
                  <a:schemeClr val="accent1"/>
                </a:solidFill>
                <a:latin typeface="Droid Sans"/>
                <a:ea typeface="Droid Sans"/>
                <a:cs typeface="Droid Sans"/>
                <a:sym typeface="Droid Sans"/>
              </a:rPr>
              <a:t>,</a:t>
            </a:r>
            <a:r>
              <a:rPr lang="en" sz="3300">
                <a:solidFill>
                  <a:schemeClr val="lt1"/>
                </a:solidFill>
                <a:latin typeface="Droid Sans"/>
                <a:ea typeface="Droid Sans"/>
                <a:cs typeface="Droid Sans"/>
                <a:sym typeface="Droid Sans"/>
              </a:rPr>
              <a:t> </a:t>
            </a:r>
            <a:r>
              <a:rPr lang="en" sz="3300">
                <a:solidFill>
                  <a:schemeClr val="lt1"/>
                </a:solidFill>
                <a:latin typeface="Droid Sans"/>
                <a:ea typeface="Droid Sans"/>
                <a:cs typeface="Droid Sans"/>
                <a:sym typeface="Droid Sans"/>
              </a:rPr>
              <a:t>‘ and ‘</a:t>
            </a:r>
            <a:r>
              <a:rPr lang="en" sz="3300">
                <a:solidFill>
                  <a:schemeClr val="accent1"/>
                </a:solidFill>
                <a:latin typeface="Droid Sans"/>
                <a:ea typeface="Droid Sans"/>
                <a:cs typeface="Droid Sans"/>
                <a:sym typeface="Droid Sans"/>
              </a:rPr>
              <a:t>,</a:t>
            </a:r>
            <a:r>
              <a:rPr lang="en" sz="3300">
                <a:solidFill>
                  <a:schemeClr val="lt1"/>
                </a:solidFill>
                <a:latin typeface="Droid Sans"/>
                <a:ea typeface="Droid Sans"/>
                <a:cs typeface="Droid Sans"/>
                <a:sym typeface="Droid Sans"/>
              </a:rPr>
              <a:t> ‘’ </a:t>
            </a:r>
            <a:r>
              <a:rPr lang="en" sz="3300">
                <a:solidFill>
                  <a:schemeClr val="accent1"/>
                </a:solidFill>
                <a:latin typeface="Droid Sans"/>
                <a:ea typeface="Droid Sans"/>
                <a:cs typeface="Droid Sans"/>
                <a:sym typeface="Droid Sans"/>
              </a:rPr>
              <a:t>]</a:t>
            </a:r>
            <a:endParaRPr sz="3300">
              <a:solidFill>
                <a:schemeClr val="accent1"/>
              </a:solidFill>
              <a:latin typeface="Droid Sans"/>
              <a:ea typeface="Droid Sans"/>
              <a:cs typeface="Droid Sans"/>
              <a:sym typeface="Droid Sans"/>
            </a:endParaRPr>
          </a:p>
        </p:txBody>
      </p:sp>
      <p:sp>
        <p:nvSpPr>
          <p:cNvPr id="131" name="Google Shape;131;p18"/>
          <p:cNvSpPr txBox="1"/>
          <p:nvPr/>
        </p:nvSpPr>
        <p:spPr>
          <a:xfrm>
            <a:off x="6053200" y="3613075"/>
            <a:ext cx="2750700" cy="66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3300">
                <a:solidFill>
                  <a:schemeClr val="accent1"/>
                </a:solidFill>
                <a:latin typeface="Droid Sans"/>
                <a:ea typeface="Droid Sans"/>
                <a:cs typeface="Droid Sans"/>
                <a:sym typeface="Droid Sans"/>
              </a:rPr>
              <a:t>[ </a:t>
            </a:r>
            <a:r>
              <a:rPr lang="en" sz="3300">
                <a:solidFill>
                  <a:schemeClr val="lt1"/>
                </a:solidFill>
                <a:latin typeface="Droid Sans"/>
                <a:ea typeface="Droid Sans"/>
                <a:cs typeface="Droid Sans"/>
                <a:sym typeface="Droid Sans"/>
              </a:rPr>
              <a:t>‘’</a:t>
            </a:r>
            <a:r>
              <a:rPr lang="en" sz="3300">
                <a:solidFill>
                  <a:schemeClr val="accent1"/>
                </a:solidFill>
                <a:latin typeface="Droid Sans"/>
                <a:ea typeface="Droid Sans"/>
                <a:cs typeface="Droid Sans"/>
                <a:sym typeface="Droid Sans"/>
              </a:rPr>
              <a:t>,</a:t>
            </a:r>
            <a:r>
              <a:rPr lang="en" sz="3300">
                <a:solidFill>
                  <a:schemeClr val="lt1"/>
                </a:solidFill>
                <a:latin typeface="Droid Sans"/>
                <a:ea typeface="Droid Sans"/>
                <a:cs typeface="Droid Sans"/>
                <a:sym typeface="Droid Sans"/>
              </a:rPr>
              <a:t> ‘’ </a:t>
            </a:r>
            <a:r>
              <a:rPr lang="en" sz="3300">
                <a:solidFill>
                  <a:schemeClr val="accent1"/>
                </a:solidFill>
                <a:latin typeface="Droid Sans"/>
                <a:ea typeface="Droid Sans"/>
                <a:cs typeface="Droid Sans"/>
                <a:sym typeface="Droid Sans"/>
              </a:rPr>
              <a:t>]</a:t>
            </a:r>
            <a:endParaRPr sz="3300">
              <a:solidFill>
                <a:schemeClr val="accent1"/>
              </a:solidFill>
              <a:latin typeface="Droid Sans"/>
              <a:ea typeface="Droid Sans"/>
              <a:cs typeface="Droid Sans"/>
              <a:sym typeface="Droid Sans"/>
            </a:endParaRPr>
          </a:p>
        </p:txBody>
      </p:sp>
      <p:sp>
        <p:nvSpPr>
          <p:cNvPr id="132" name="Google Shape;132;p18"/>
          <p:cNvSpPr/>
          <p:nvPr/>
        </p:nvSpPr>
        <p:spPr>
          <a:xfrm>
            <a:off x="3523500" y="3329125"/>
            <a:ext cx="1372800" cy="1230600"/>
          </a:xfrm>
          <a:prstGeom prst="noSmoking">
            <a:avLst>
              <a:gd fmla="val 18750" name="adj"/>
            </a:avLst>
          </a:prstGeom>
          <a:solidFill>
            <a:schemeClr val="accent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10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10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1000"/>
                                        <p:tgtEl>
                                          <p:spTgt spid="129"/>
                                        </p:tgtEl>
                                      </p:cBhvr>
                                    </p:animEffect>
                                  </p:childTnLst>
                                </p:cTn>
                              </p:par>
                              <p:par>
                                <p:cTn fill="hold" nodeType="with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1000"/>
                                        <p:tgtEl>
                                          <p:spTgt spid="130"/>
                                        </p:tgtEl>
                                      </p:cBhvr>
                                    </p:animEffect>
                                  </p:childTnLst>
                                </p:cTn>
                              </p:par>
                            </p:childTnLst>
                          </p:cTn>
                        </p:par>
                        <p:par>
                          <p:cTn fill="hold">
                            <p:stCondLst>
                              <p:cond delay="1000"/>
                            </p:stCondLst>
                            <p:childTnLst>
                              <p:par>
                                <p:cTn fill="hold" nodeType="after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0"/>
                                        <p:tgtEl>
                                          <p:spTgt spid="132"/>
                                        </p:tgtEl>
                                      </p:cBhvr>
                                    </p:animEffect>
                                  </p:childTnLst>
                                </p:cTn>
                              </p:par>
                            </p:childTnLst>
                          </p:cTn>
                        </p:par>
                        <p:par>
                          <p:cTn fill="hold">
                            <p:stCondLst>
                              <p:cond delay="6000"/>
                            </p:stCondLst>
                            <p:childTnLst>
                              <p:par>
                                <p:cTn fill="hold" nodeType="after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10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37" name="Shape 137"/>
        <p:cNvGrpSpPr/>
        <p:nvPr/>
      </p:nvGrpSpPr>
      <p:grpSpPr>
        <a:xfrm>
          <a:off x="0" y="0"/>
          <a:ext cx="0" cy="0"/>
          <a:chOff x="0" y="0"/>
          <a:chExt cx="0" cy="0"/>
        </a:xfrm>
      </p:grpSpPr>
      <p:pic>
        <p:nvPicPr>
          <p:cNvPr id="138" name="Google Shape;138;p19"/>
          <p:cNvPicPr preferRelativeResize="0"/>
          <p:nvPr/>
        </p:nvPicPr>
        <p:blipFill>
          <a:blip r:embed="rId3">
            <a:alphaModFix/>
          </a:blip>
          <a:stretch>
            <a:fillRect/>
          </a:stretch>
        </p:blipFill>
        <p:spPr>
          <a:xfrm>
            <a:off x="453637" y="896725"/>
            <a:ext cx="8084326" cy="2391625"/>
          </a:xfrm>
          <a:prstGeom prst="rect">
            <a:avLst/>
          </a:prstGeom>
          <a:noFill/>
          <a:ln>
            <a:noFill/>
          </a:ln>
        </p:spPr>
      </p:pic>
      <p:sp>
        <p:nvSpPr>
          <p:cNvPr id="139" name="Google Shape;139;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43" name="Shape 143"/>
        <p:cNvGrpSpPr/>
        <p:nvPr/>
      </p:nvGrpSpPr>
      <p:grpSpPr>
        <a:xfrm>
          <a:off x="0" y="0"/>
          <a:ext cx="0" cy="0"/>
          <a:chOff x="0" y="0"/>
          <a:chExt cx="0" cy="0"/>
        </a:xfrm>
      </p:grpSpPr>
      <p:sp>
        <p:nvSpPr>
          <p:cNvPr id="144" name="Google Shape;144;p20"/>
          <p:cNvSpPr txBox="1"/>
          <p:nvPr>
            <p:ph type="title"/>
          </p:nvPr>
        </p:nvSpPr>
        <p:spPr>
          <a:xfrm>
            <a:off x="690050" y="1183475"/>
            <a:ext cx="7021200" cy="2985000"/>
          </a:xfrm>
          <a:prstGeom prst="rect">
            <a:avLst/>
          </a:prstGeom>
        </p:spPr>
        <p:txBody>
          <a:bodyPr anchorCtr="0" anchor="ctr" bIns="91425" lIns="91425" spcFirstLastPara="1" rIns="91425" wrap="square" tIns="91425">
            <a:noAutofit/>
          </a:bodyPr>
          <a:lstStyle/>
          <a:p>
            <a:pPr indent="-457200" lvl="0" marL="457200" rtl="0" algn="l">
              <a:spcBef>
                <a:spcPts val="0"/>
              </a:spcBef>
              <a:spcAft>
                <a:spcPts val="0"/>
              </a:spcAft>
              <a:buSzPts val="3600"/>
              <a:buAutoNum type="arabicPeriod"/>
            </a:pPr>
            <a:r>
              <a:rPr lang="en"/>
              <a:t>Represent source code</a:t>
            </a:r>
            <a:endParaRPr/>
          </a:p>
          <a:p>
            <a:pPr indent="0" lvl="0" marL="457200" rtl="0" algn="l">
              <a:spcBef>
                <a:spcPts val="0"/>
              </a:spcBef>
              <a:spcAft>
                <a:spcPts val="0"/>
              </a:spcAft>
              <a:buNone/>
            </a:pPr>
            <a:r>
              <a:t/>
            </a:r>
            <a:endParaRPr/>
          </a:p>
          <a:p>
            <a:pPr indent="-457200" lvl="0" marL="457200" rtl="0" algn="l">
              <a:spcBef>
                <a:spcPts val="0"/>
              </a:spcBef>
              <a:spcAft>
                <a:spcPts val="0"/>
              </a:spcAft>
              <a:buSzPts val="3600"/>
              <a:buAutoNum type="arabicPeriod"/>
            </a:pPr>
            <a:r>
              <a:rPr lang="en"/>
              <a:t>Represent fixes</a:t>
            </a:r>
            <a:endParaRPr/>
          </a:p>
          <a:p>
            <a:pPr indent="0" lvl="0" marL="457200" rtl="0" algn="l">
              <a:spcBef>
                <a:spcPts val="0"/>
              </a:spcBef>
              <a:spcAft>
                <a:spcPts val="0"/>
              </a:spcAft>
              <a:buNone/>
            </a:pPr>
            <a:r>
              <a:t/>
            </a:r>
            <a:endParaRPr/>
          </a:p>
          <a:p>
            <a:pPr indent="-457200" lvl="0" marL="457200" rtl="0" algn="l">
              <a:spcBef>
                <a:spcPts val="0"/>
              </a:spcBef>
              <a:spcAft>
                <a:spcPts val="0"/>
              </a:spcAft>
              <a:buSzPts val="3600"/>
              <a:buAutoNum type="arabicPeriod"/>
            </a:pPr>
            <a:r>
              <a:rPr lang="en"/>
              <a:t>Learning</a:t>
            </a:r>
            <a:endParaRPr/>
          </a:p>
        </p:txBody>
      </p:sp>
      <p:sp>
        <p:nvSpPr>
          <p:cNvPr id="145" name="Google Shape;145;p20"/>
          <p:cNvSpPr/>
          <p:nvPr/>
        </p:nvSpPr>
        <p:spPr>
          <a:xfrm>
            <a:off x="7195250" y="1379450"/>
            <a:ext cx="621300" cy="419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20"/>
          <p:cNvSpPr/>
          <p:nvPr/>
        </p:nvSpPr>
        <p:spPr>
          <a:xfrm>
            <a:off x="7195250" y="2466425"/>
            <a:ext cx="621300" cy="419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0"/>
          <p:cNvSpPr txBox="1"/>
          <p:nvPr/>
        </p:nvSpPr>
        <p:spPr>
          <a:xfrm>
            <a:off x="650600" y="319175"/>
            <a:ext cx="7100100" cy="81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3600">
                <a:solidFill>
                  <a:srgbClr val="FFFFFF"/>
                </a:solidFill>
                <a:latin typeface="Raleway"/>
                <a:ea typeface="Raleway"/>
                <a:cs typeface="Raleway"/>
                <a:sym typeface="Raleway"/>
              </a:rPr>
              <a:t>CHALLENGES</a:t>
            </a:r>
            <a:endParaRPr b="1" sz="3600">
              <a:solidFill>
                <a:srgbClr val="FFFFFF"/>
              </a:solidFill>
              <a:latin typeface="Raleway"/>
              <a:ea typeface="Raleway"/>
              <a:cs typeface="Raleway"/>
              <a:sym typeface="Raleway"/>
            </a:endParaRPr>
          </a:p>
        </p:txBody>
      </p:sp>
      <p:sp>
        <p:nvSpPr>
          <p:cNvPr id="148" name="Google Shape;148;p20"/>
          <p:cNvSpPr/>
          <p:nvPr/>
        </p:nvSpPr>
        <p:spPr>
          <a:xfrm>
            <a:off x="7195250" y="3553400"/>
            <a:ext cx="621300" cy="4191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p:cSld>
    <p:spTree>
      <p:nvGrpSpPr>
        <p:cNvPr id="153" name="Shape 153"/>
        <p:cNvGrpSpPr/>
        <p:nvPr/>
      </p:nvGrpSpPr>
      <p:grpSpPr>
        <a:xfrm>
          <a:off x="0" y="0"/>
          <a:ext cx="0" cy="0"/>
          <a:chOff x="0" y="0"/>
          <a:chExt cx="0" cy="0"/>
        </a:xfrm>
      </p:grpSpPr>
      <p:sp>
        <p:nvSpPr>
          <p:cNvPr id="154" name="Google Shape;154;p21"/>
          <p:cNvSpPr/>
          <p:nvPr/>
        </p:nvSpPr>
        <p:spPr>
          <a:xfrm>
            <a:off x="593725" y="981075"/>
            <a:ext cx="1181100" cy="4068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55" name="Google Shape;155;p21"/>
          <p:cNvPicPr preferRelativeResize="0"/>
          <p:nvPr/>
        </p:nvPicPr>
        <p:blipFill rotWithShape="1">
          <a:blip r:embed="rId3">
            <a:alphaModFix/>
          </a:blip>
          <a:srcRect b="49308" l="0" r="0" t="0"/>
          <a:stretch/>
        </p:blipFill>
        <p:spPr>
          <a:xfrm>
            <a:off x="228300" y="1688350"/>
            <a:ext cx="4636625" cy="406650"/>
          </a:xfrm>
          <a:prstGeom prst="rect">
            <a:avLst/>
          </a:prstGeom>
          <a:noFill/>
          <a:ln>
            <a:noFill/>
          </a:ln>
        </p:spPr>
      </p:pic>
      <p:pic>
        <p:nvPicPr>
          <p:cNvPr id="156" name="Google Shape;156;p21"/>
          <p:cNvPicPr preferRelativeResize="0"/>
          <p:nvPr/>
        </p:nvPicPr>
        <p:blipFill rotWithShape="1">
          <a:blip r:embed="rId3">
            <a:alphaModFix/>
          </a:blip>
          <a:srcRect b="0" l="0" r="0" t="49308"/>
          <a:stretch/>
        </p:blipFill>
        <p:spPr>
          <a:xfrm>
            <a:off x="228300" y="2165100"/>
            <a:ext cx="4636619" cy="406650"/>
          </a:xfrm>
          <a:prstGeom prst="rect">
            <a:avLst/>
          </a:prstGeom>
          <a:noFill/>
          <a:ln>
            <a:noFill/>
          </a:ln>
        </p:spPr>
      </p:pic>
      <p:sp>
        <p:nvSpPr>
          <p:cNvPr id="157" name="Google Shape;157;p21"/>
          <p:cNvSpPr txBox="1"/>
          <p:nvPr>
            <p:ph idx="1" type="body"/>
          </p:nvPr>
        </p:nvSpPr>
        <p:spPr>
          <a:xfrm>
            <a:off x="138125" y="2755525"/>
            <a:ext cx="4636500" cy="4944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en"/>
              <a:t>Each graph (program) g is the aggregation of each h</a:t>
            </a:r>
            <a:r>
              <a:rPr baseline="-25000" lang="en"/>
              <a:t>v </a:t>
            </a:r>
            <a:r>
              <a:rPr lang="en"/>
              <a:t> </a:t>
            </a:r>
            <a:endParaRPr/>
          </a:p>
        </p:txBody>
      </p:sp>
      <p:pic>
        <p:nvPicPr>
          <p:cNvPr id="158" name="Google Shape;158;p21"/>
          <p:cNvPicPr preferRelativeResize="0"/>
          <p:nvPr/>
        </p:nvPicPr>
        <p:blipFill rotWithShape="1">
          <a:blip r:embed="rId4">
            <a:alphaModFix/>
          </a:blip>
          <a:srcRect b="0" l="3549" r="58969" t="70609"/>
          <a:stretch/>
        </p:blipFill>
        <p:spPr>
          <a:xfrm>
            <a:off x="69125" y="3761500"/>
            <a:ext cx="2341576" cy="1194125"/>
          </a:xfrm>
          <a:prstGeom prst="rect">
            <a:avLst/>
          </a:prstGeom>
          <a:noFill/>
          <a:ln>
            <a:noFill/>
          </a:ln>
        </p:spPr>
      </p:pic>
      <p:sp>
        <p:nvSpPr>
          <p:cNvPr id="159" name="Google Shape;159;p21"/>
          <p:cNvSpPr txBox="1"/>
          <p:nvPr/>
        </p:nvSpPr>
        <p:spPr>
          <a:xfrm>
            <a:off x="69113" y="534525"/>
            <a:ext cx="4774500" cy="758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solidFill>
                  <a:srgbClr val="674EA7"/>
                </a:solidFill>
                <a:latin typeface="Inria Sans"/>
                <a:ea typeface="Inria Sans"/>
                <a:cs typeface="Inria Sans"/>
                <a:sym typeface="Inria Sans"/>
              </a:rPr>
              <a:t>function</a:t>
            </a:r>
            <a:r>
              <a:rPr lang="en" sz="2400">
                <a:latin typeface="Inria Sans"/>
                <a:ea typeface="Inria Sans"/>
                <a:cs typeface="Inria Sans"/>
                <a:sym typeface="Inria Sans"/>
              </a:rPr>
              <a:t> </a:t>
            </a:r>
            <a:r>
              <a:rPr lang="en" sz="2400">
                <a:solidFill>
                  <a:srgbClr val="A61C00"/>
                </a:solidFill>
                <a:latin typeface="Inria Sans"/>
                <a:ea typeface="Inria Sans"/>
                <a:cs typeface="Inria Sans"/>
                <a:sym typeface="Inria Sans"/>
              </a:rPr>
              <a:t>add</a:t>
            </a:r>
            <a:r>
              <a:rPr lang="en" sz="2400">
                <a:latin typeface="Inria Sans"/>
                <a:ea typeface="Inria Sans"/>
                <a:cs typeface="Inria Sans"/>
                <a:sym typeface="Inria Sans"/>
              </a:rPr>
              <a:t>(</a:t>
            </a:r>
            <a:r>
              <a:rPr lang="en" sz="2400">
                <a:solidFill>
                  <a:srgbClr val="674EA7"/>
                </a:solidFill>
                <a:latin typeface="Inria Sans"/>
                <a:ea typeface="Inria Sans"/>
                <a:cs typeface="Inria Sans"/>
                <a:sym typeface="Inria Sans"/>
              </a:rPr>
              <a:t>a, </a:t>
            </a:r>
            <a:r>
              <a:rPr lang="en" sz="2400">
                <a:solidFill>
                  <a:srgbClr val="674EA7"/>
                </a:solidFill>
                <a:latin typeface="Inria Sans"/>
                <a:ea typeface="Inria Sans"/>
                <a:cs typeface="Inria Sans"/>
                <a:sym typeface="Inria Sans"/>
              </a:rPr>
              <a:t>b</a:t>
            </a:r>
            <a:r>
              <a:rPr lang="en" sz="2400">
                <a:latin typeface="Inria Sans"/>
                <a:ea typeface="Inria Sans"/>
                <a:cs typeface="Inria Sans"/>
                <a:sym typeface="Inria Sans"/>
              </a:rPr>
              <a:t>) {  </a:t>
            </a:r>
            <a:r>
              <a:rPr lang="en" sz="2400">
                <a:latin typeface="Inria Sans"/>
                <a:ea typeface="Inria Sans"/>
                <a:cs typeface="Inria Sans"/>
                <a:sym typeface="Inria Sans"/>
              </a:rPr>
              <a:t>return</a:t>
            </a:r>
            <a:r>
              <a:rPr lang="en" sz="2400">
                <a:latin typeface="Inria Sans"/>
                <a:ea typeface="Inria Sans"/>
                <a:cs typeface="Inria Sans"/>
                <a:sym typeface="Inria Sans"/>
              </a:rPr>
              <a:t> </a:t>
            </a:r>
            <a:r>
              <a:rPr lang="en" sz="2400">
                <a:solidFill>
                  <a:srgbClr val="674EA7"/>
                </a:solidFill>
                <a:latin typeface="Inria Sans"/>
                <a:ea typeface="Inria Sans"/>
                <a:cs typeface="Inria Sans"/>
                <a:sym typeface="Inria Sans"/>
              </a:rPr>
              <a:t>a</a:t>
            </a:r>
            <a:r>
              <a:rPr lang="en" sz="2400">
                <a:latin typeface="Inria Sans"/>
                <a:ea typeface="Inria Sans"/>
                <a:cs typeface="Inria Sans"/>
                <a:sym typeface="Inria Sans"/>
              </a:rPr>
              <a:t> + </a:t>
            </a:r>
            <a:r>
              <a:rPr lang="en" sz="2400">
                <a:solidFill>
                  <a:srgbClr val="674EA7"/>
                </a:solidFill>
                <a:latin typeface="Inria Sans"/>
                <a:ea typeface="Inria Sans"/>
                <a:cs typeface="Inria Sans"/>
                <a:sym typeface="Inria Sans"/>
              </a:rPr>
              <a:t>b</a:t>
            </a:r>
            <a:r>
              <a:rPr lang="en" sz="2400">
                <a:latin typeface="Inria Sans"/>
                <a:ea typeface="Inria Sans"/>
                <a:cs typeface="Inria Sans"/>
                <a:sym typeface="Inria Sans"/>
              </a:rPr>
              <a:t>; } </a:t>
            </a:r>
            <a:endParaRPr sz="2400">
              <a:latin typeface="Inria Sans"/>
              <a:ea typeface="Inria Sans"/>
              <a:cs typeface="Inria Sans"/>
              <a:sym typeface="Inria Sans"/>
            </a:endParaRPr>
          </a:p>
        </p:txBody>
      </p:sp>
      <p:grpSp>
        <p:nvGrpSpPr>
          <p:cNvPr id="160" name="Google Shape;160;p21"/>
          <p:cNvGrpSpPr/>
          <p:nvPr/>
        </p:nvGrpSpPr>
        <p:grpSpPr>
          <a:xfrm>
            <a:off x="5660875" y="331800"/>
            <a:ext cx="3219600" cy="4738125"/>
            <a:chOff x="5660875" y="331800"/>
            <a:chExt cx="3219600" cy="4738125"/>
          </a:xfrm>
        </p:grpSpPr>
        <p:sp>
          <p:nvSpPr>
            <p:cNvPr id="161" name="Google Shape;161;p21"/>
            <p:cNvSpPr/>
            <p:nvPr/>
          </p:nvSpPr>
          <p:spPr>
            <a:xfrm>
              <a:off x="7389311" y="3875637"/>
              <a:ext cx="1123800" cy="681000"/>
            </a:xfrm>
            <a:prstGeom prst="trapezoid">
              <a:avLst>
                <a:gd fmla="val 25000" name="adj"/>
              </a:avLst>
            </a:prstGeom>
            <a:solidFill>
              <a:srgbClr val="2EC4AE"/>
            </a:solidFill>
            <a:ln cap="flat" cmpd="sng" w="12700">
              <a:solidFill>
                <a:srgbClr val="31538F"/>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0" i="0" lang="en" sz="2400" u="none" cap="none" strike="noStrike">
                  <a:solidFill>
                    <a:srgbClr val="FFFFFF"/>
                  </a:solidFill>
                  <a:latin typeface="Calibri"/>
                  <a:ea typeface="Calibri"/>
                  <a:cs typeface="Calibri"/>
                  <a:sym typeface="Calibri"/>
                </a:rPr>
                <a:t>GNN</a:t>
              </a:r>
              <a:endParaRPr sz="2400"/>
            </a:p>
          </p:txBody>
        </p:sp>
        <p:cxnSp>
          <p:nvCxnSpPr>
            <p:cNvPr id="162" name="Google Shape;162;p21"/>
            <p:cNvCxnSpPr/>
            <p:nvPr/>
          </p:nvCxnSpPr>
          <p:spPr>
            <a:xfrm rot="10800000">
              <a:off x="7951201" y="4556625"/>
              <a:ext cx="0" cy="513300"/>
            </a:xfrm>
            <a:prstGeom prst="straightConnector1">
              <a:avLst/>
            </a:prstGeom>
            <a:noFill/>
            <a:ln cap="flat" cmpd="sng" w="38100">
              <a:solidFill>
                <a:srgbClr val="000000"/>
              </a:solidFill>
              <a:prstDash val="solid"/>
              <a:miter lim="800000"/>
              <a:headEnd len="sm" w="sm" type="none"/>
              <a:tailEnd len="med" w="med" type="triangle"/>
            </a:ln>
          </p:spPr>
        </p:cxnSp>
        <p:sp>
          <p:nvSpPr>
            <p:cNvPr id="163" name="Google Shape;163;p21"/>
            <p:cNvSpPr/>
            <p:nvPr/>
          </p:nvSpPr>
          <p:spPr>
            <a:xfrm flipH="1">
              <a:off x="5660875" y="331800"/>
              <a:ext cx="3219600" cy="3106800"/>
            </a:xfrm>
            <a:prstGeom prst="wedgeRectCallout">
              <a:avLst>
                <a:gd fmla="val -20833" name="adj1"/>
                <a:gd fmla="val 62500" name="adj2"/>
              </a:avLst>
            </a:prstGeom>
            <a:noFill/>
            <a:ln cap="flat" cmpd="sng" w="19050">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21"/>
            <p:cNvSpPr txBox="1"/>
            <p:nvPr/>
          </p:nvSpPr>
          <p:spPr>
            <a:xfrm>
              <a:off x="6116275" y="368725"/>
              <a:ext cx="2308800" cy="4068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 sz="1800" u="none" cap="none" strike="noStrike">
                  <a:solidFill>
                    <a:srgbClr val="000000"/>
                  </a:solidFill>
                  <a:latin typeface="Times"/>
                  <a:ea typeface="Times"/>
                  <a:cs typeface="Times"/>
                  <a:sym typeface="Times"/>
                </a:rPr>
                <a:t>Graph Embedding</a:t>
              </a:r>
              <a:endParaRPr sz="1800"/>
            </a:p>
          </p:txBody>
        </p:sp>
        <p:grpSp>
          <p:nvGrpSpPr>
            <p:cNvPr id="165" name="Google Shape;165;p21"/>
            <p:cNvGrpSpPr/>
            <p:nvPr/>
          </p:nvGrpSpPr>
          <p:grpSpPr>
            <a:xfrm>
              <a:off x="6229863" y="740173"/>
              <a:ext cx="2103110" cy="273113"/>
              <a:chOff x="31853425" y="4690606"/>
              <a:chExt cx="3494700" cy="366300"/>
            </a:xfrm>
          </p:grpSpPr>
          <p:sp>
            <p:nvSpPr>
              <p:cNvPr id="166" name="Google Shape;166;p21"/>
              <p:cNvSpPr/>
              <p:nvPr/>
            </p:nvSpPr>
            <p:spPr>
              <a:xfrm>
                <a:off x="31853425" y="4690606"/>
                <a:ext cx="3494700" cy="366300"/>
              </a:xfrm>
              <a:prstGeom prst="rect">
                <a:avLst/>
              </a:prstGeom>
              <a:solidFill>
                <a:srgbClr val="5051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rgbClr val="FFFFFF"/>
                  </a:solidFill>
                  <a:latin typeface="Calibri"/>
                  <a:ea typeface="Calibri"/>
                  <a:cs typeface="Calibri"/>
                  <a:sym typeface="Calibri"/>
                </a:endParaRPr>
              </a:p>
            </p:txBody>
          </p:sp>
          <p:sp>
            <p:nvSpPr>
              <p:cNvPr id="167" name="Google Shape;167;p21"/>
              <p:cNvSpPr/>
              <p:nvPr/>
            </p:nvSpPr>
            <p:spPr>
              <a:xfrm>
                <a:off x="32049606" y="4755246"/>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592">
                  <a:solidFill>
                    <a:srgbClr val="FFFFFF"/>
                  </a:solidFill>
                  <a:latin typeface="Calibri"/>
                  <a:ea typeface="Calibri"/>
                  <a:cs typeface="Calibri"/>
                  <a:sym typeface="Calibri"/>
                </a:endParaRPr>
              </a:p>
            </p:txBody>
          </p:sp>
          <p:sp>
            <p:nvSpPr>
              <p:cNvPr id="168" name="Google Shape;168;p21"/>
              <p:cNvSpPr/>
              <p:nvPr/>
            </p:nvSpPr>
            <p:spPr>
              <a:xfrm>
                <a:off x="32475272" y="4756149"/>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592">
                  <a:solidFill>
                    <a:srgbClr val="FFFFFF"/>
                  </a:solidFill>
                  <a:latin typeface="Calibri"/>
                  <a:ea typeface="Calibri"/>
                  <a:cs typeface="Calibri"/>
                  <a:sym typeface="Calibri"/>
                </a:endParaRPr>
              </a:p>
            </p:txBody>
          </p:sp>
          <p:sp>
            <p:nvSpPr>
              <p:cNvPr id="169" name="Google Shape;169;p21"/>
              <p:cNvSpPr/>
              <p:nvPr/>
            </p:nvSpPr>
            <p:spPr>
              <a:xfrm>
                <a:off x="32886909" y="4754070"/>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592">
                  <a:solidFill>
                    <a:srgbClr val="FFFFFF"/>
                  </a:solidFill>
                  <a:latin typeface="Calibri"/>
                  <a:ea typeface="Calibri"/>
                  <a:cs typeface="Calibri"/>
                  <a:sym typeface="Calibri"/>
                </a:endParaRPr>
              </a:p>
            </p:txBody>
          </p:sp>
          <p:sp>
            <p:nvSpPr>
              <p:cNvPr id="170" name="Google Shape;170;p21"/>
              <p:cNvSpPr/>
              <p:nvPr/>
            </p:nvSpPr>
            <p:spPr>
              <a:xfrm>
                <a:off x="33299009" y="4755246"/>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592">
                  <a:solidFill>
                    <a:srgbClr val="FFFFFF"/>
                  </a:solidFill>
                  <a:latin typeface="Calibri"/>
                  <a:ea typeface="Calibri"/>
                  <a:cs typeface="Calibri"/>
                  <a:sym typeface="Calibri"/>
                </a:endParaRPr>
              </a:p>
            </p:txBody>
          </p:sp>
          <p:sp>
            <p:nvSpPr>
              <p:cNvPr id="171" name="Google Shape;171;p21"/>
              <p:cNvSpPr/>
              <p:nvPr/>
            </p:nvSpPr>
            <p:spPr>
              <a:xfrm>
                <a:off x="33724675" y="4756149"/>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592">
                  <a:solidFill>
                    <a:srgbClr val="FFFFFF"/>
                  </a:solidFill>
                  <a:latin typeface="Calibri"/>
                  <a:ea typeface="Calibri"/>
                  <a:cs typeface="Calibri"/>
                  <a:sym typeface="Calibri"/>
                </a:endParaRPr>
              </a:p>
            </p:txBody>
          </p:sp>
          <p:sp>
            <p:nvSpPr>
              <p:cNvPr id="172" name="Google Shape;172;p21"/>
              <p:cNvSpPr/>
              <p:nvPr/>
            </p:nvSpPr>
            <p:spPr>
              <a:xfrm>
                <a:off x="34136313" y="4754070"/>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592">
                  <a:solidFill>
                    <a:srgbClr val="FFFFFF"/>
                  </a:solidFill>
                  <a:latin typeface="Calibri"/>
                  <a:ea typeface="Calibri"/>
                  <a:cs typeface="Calibri"/>
                  <a:sym typeface="Calibri"/>
                </a:endParaRPr>
              </a:p>
            </p:txBody>
          </p:sp>
          <p:sp>
            <p:nvSpPr>
              <p:cNvPr id="173" name="Google Shape;173;p21"/>
              <p:cNvSpPr/>
              <p:nvPr/>
            </p:nvSpPr>
            <p:spPr>
              <a:xfrm>
                <a:off x="34542316" y="4756149"/>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592">
                  <a:solidFill>
                    <a:srgbClr val="FFFFFF"/>
                  </a:solidFill>
                  <a:latin typeface="Calibri"/>
                  <a:ea typeface="Calibri"/>
                  <a:cs typeface="Calibri"/>
                  <a:sym typeface="Calibri"/>
                </a:endParaRPr>
              </a:p>
            </p:txBody>
          </p:sp>
          <p:sp>
            <p:nvSpPr>
              <p:cNvPr id="174" name="Google Shape;174;p21"/>
              <p:cNvSpPr/>
              <p:nvPr/>
            </p:nvSpPr>
            <p:spPr>
              <a:xfrm>
                <a:off x="34953953" y="4754070"/>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592">
                  <a:solidFill>
                    <a:srgbClr val="FFFFFF"/>
                  </a:solidFill>
                  <a:latin typeface="Calibri"/>
                  <a:ea typeface="Calibri"/>
                  <a:cs typeface="Calibri"/>
                  <a:sym typeface="Calibri"/>
                </a:endParaRPr>
              </a:p>
            </p:txBody>
          </p:sp>
        </p:grpSp>
        <p:grpSp>
          <p:nvGrpSpPr>
            <p:cNvPr id="175" name="Google Shape;175;p21"/>
            <p:cNvGrpSpPr/>
            <p:nvPr/>
          </p:nvGrpSpPr>
          <p:grpSpPr>
            <a:xfrm>
              <a:off x="5772655" y="1527874"/>
              <a:ext cx="2103110" cy="273113"/>
              <a:chOff x="31853425" y="4690606"/>
              <a:chExt cx="3494700" cy="366300"/>
            </a:xfrm>
          </p:grpSpPr>
          <p:sp>
            <p:nvSpPr>
              <p:cNvPr id="176" name="Google Shape;176;p21"/>
              <p:cNvSpPr/>
              <p:nvPr/>
            </p:nvSpPr>
            <p:spPr>
              <a:xfrm>
                <a:off x="31853425" y="4690606"/>
                <a:ext cx="3494700" cy="366300"/>
              </a:xfrm>
              <a:prstGeom prst="rect">
                <a:avLst/>
              </a:prstGeom>
              <a:solidFill>
                <a:srgbClr val="5051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rgbClr val="FFFFFF"/>
                  </a:solidFill>
                  <a:latin typeface="Calibri"/>
                  <a:ea typeface="Calibri"/>
                  <a:cs typeface="Calibri"/>
                  <a:sym typeface="Calibri"/>
                </a:endParaRPr>
              </a:p>
            </p:txBody>
          </p:sp>
          <p:sp>
            <p:nvSpPr>
              <p:cNvPr id="177" name="Google Shape;177;p21"/>
              <p:cNvSpPr/>
              <p:nvPr/>
            </p:nvSpPr>
            <p:spPr>
              <a:xfrm>
                <a:off x="32049606" y="4755246"/>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592" u="none" cap="none" strike="noStrike">
                  <a:solidFill>
                    <a:srgbClr val="FFFFFF"/>
                  </a:solidFill>
                  <a:latin typeface="Calibri"/>
                  <a:ea typeface="Calibri"/>
                  <a:cs typeface="Calibri"/>
                  <a:sym typeface="Calibri"/>
                </a:endParaRPr>
              </a:p>
            </p:txBody>
          </p:sp>
          <p:sp>
            <p:nvSpPr>
              <p:cNvPr id="178" name="Google Shape;178;p21"/>
              <p:cNvSpPr/>
              <p:nvPr/>
            </p:nvSpPr>
            <p:spPr>
              <a:xfrm>
                <a:off x="32475272" y="4756149"/>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592" u="none" cap="none" strike="noStrike">
                  <a:solidFill>
                    <a:srgbClr val="FFFFFF"/>
                  </a:solidFill>
                  <a:latin typeface="Calibri"/>
                  <a:ea typeface="Calibri"/>
                  <a:cs typeface="Calibri"/>
                  <a:sym typeface="Calibri"/>
                </a:endParaRPr>
              </a:p>
            </p:txBody>
          </p:sp>
          <p:sp>
            <p:nvSpPr>
              <p:cNvPr id="179" name="Google Shape;179;p21"/>
              <p:cNvSpPr/>
              <p:nvPr/>
            </p:nvSpPr>
            <p:spPr>
              <a:xfrm>
                <a:off x="32886909" y="4754070"/>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592" u="none" cap="none" strike="noStrike">
                  <a:solidFill>
                    <a:srgbClr val="FFFFFF"/>
                  </a:solidFill>
                  <a:latin typeface="Calibri"/>
                  <a:ea typeface="Calibri"/>
                  <a:cs typeface="Calibri"/>
                  <a:sym typeface="Calibri"/>
                </a:endParaRPr>
              </a:p>
            </p:txBody>
          </p:sp>
          <p:sp>
            <p:nvSpPr>
              <p:cNvPr id="180" name="Google Shape;180;p21"/>
              <p:cNvSpPr/>
              <p:nvPr/>
            </p:nvSpPr>
            <p:spPr>
              <a:xfrm>
                <a:off x="33299009" y="4755246"/>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592" u="none" cap="none" strike="noStrike">
                  <a:solidFill>
                    <a:srgbClr val="FFFFFF"/>
                  </a:solidFill>
                  <a:latin typeface="Calibri"/>
                  <a:ea typeface="Calibri"/>
                  <a:cs typeface="Calibri"/>
                  <a:sym typeface="Calibri"/>
                </a:endParaRPr>
              </a:p>
            </p:txBody>
          </p:sp>
          <p:sp>
            <p:nvSpPr>
              <p:cNvPr id="181" name="Google Shape;181;p21"/>
              <p:cNvSpPr/>
              <p:nvPr/>
            </p:nvSpPr>
            <p:spPr>
              <a:xfrm>
                <a:off x="33724675" y="4756149"/>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592" u="none" cap="none" strike="noStrike">
                  <a:solidFill>
                    <a:srgbClr val="FFFFFF"/>
                  </a:solidFill>
                  <a:latin typeface="Calibri"/>
                  <a:ea typeface="Calibri"/>
                  <a:cs typeface="Calibri"/>
                  <a:sym typeface="Calibri"/>
                </a:endParaRPr>
              </a:p>
            </p:txBody>
          </p:sp>
          <p:sp>
            <p:nvSpPr>
              <p:cNvPr id="182" name="Google Shape;182;p21"/>
              <p:cNvSpPr/>
              <p:nvPr/>
            </p:nvSpPr>
            <p:spPr>
              <a:xfrm>
                <a:off x="34136313" y="4754070"/>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592" u="none" cap="none" strike="noStrike">
                  <a:solidFill>
                    <a:srgbClr val="FFFFFF"/>
                  </a:solidFill>
                  <a:latin typeface="Calibri"/>
                  <a:ea typeface="Calibri"/>
                  <a:cs typeface="Calibri"/>
                  <a:sym typeface="Calibri"/>
                </a:endParaRPr>
              </a:p>
            </p:txBody>
          </p:sp>
          <p:sp>
            <p:nvSpPr>
              <p:cNvPr id="183" name="Google Shape;183;p21"/>
              <p:cNvSpPr/>
              <p:nvPr/>
            </p:nvSpPr>
            <p:spPr>
              <a:xfrm>
                <a:off x="34542316" y="4756149"/>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592" u="none" cap="none" strike="noStrike">
                  <a:solidFill>
                    <a:srgbClr val="FFFFFF"/>
                  </a:solidFill>
                  <a:latin typeface="Calibri"/>
                  <a:ea typeface="Calibri"/>
                  <a:cs typeface="Calibri"/>
                  <a:sym typeface="Calibri"/>
                </a:endParaRPr>
              </a:p>
            </p:txBody>
          </p:sp>
          <p:sp>
            <p:nvSpPr>
              <p:cNvPr id="184" name="Google Shape;184;p21"/>
              <p:cNvSpPr/>
              <p:nvPr/>
            </p:nvSpPr>
            <p:spPr>
              <a:xfrm>
                <a:off x="34953953" y="4754070"/>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592" u="none" cap="none" strike="noStrike">
                  <a:solidFill>
                    <a:srgbClr val="FFFFFF"/>
                  </a:solidFill>
                  <a:latin typeface="Calibri"/>
                  <a:ea typeface="Calibri"/>
                  <a:cs typeface="Calibri"/>
                  <a:sym typeface="Calibri"/>
                </a:endParaRPr>
              </a:p>
            </p:txBody>
          </p:sp>
        </p:grpSp>
        <p:sp>
          <p:nvSpPr>
            <p:cNvPr id="185" name="Google Shape;185;p21"/>
            <p:cNvSpPr txBox="1"/>
            <p:nvPr/>
          </p:nvSpPr>
          <p:spPr>
            <a:xfrm>
              <a:off x="6116275" y="1095975"/>
              <a:ext cx="2308800" cy="2730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lang="en" sz="1800">
                  <a:latin typeface="Times"/>
                  <a:ea typeface="Times"/>
                  <a:cs typeface="Times"/>
                  <a:sym typeface="Times"/>
                </a:rPr>
                <a:t>Node</a:t>
              </a:r>
              <a:r>
                <a:rPr b="0" i="0" lang="en" sz="1800" u="none" cap="none" strike="noStrike">
                  <a:solidFill>
                    <a:srgbClr val="000000"/>
                  </a:solidFill>
                  <a:latin typeface="Times"/>
                  <a:ea typeface="Times"/>
                  <a:cs typeface="Times"/>
                  <a:sym typeface="Times"/>
                </a:rPr>
                <a:t> Embeddings</a:t>
              </a:r>
              <a:endParaRPr sz="1800"/>
            </a:p>
          </p:txBody>
        </p:sp>
        <p:sp>
          <p:nvSpPr>
            <p:cNvPr id="186" name="Google Shape;186;p21"/>
            <p:cNvSpPr/>
            <p:nvPr/>
          </p:nvSpPr>
          <p:spPr>
            <a:xfrm>
              <a:off x="7993377" y="1527880"/>
              <a:ext cx="763500" cy="266400"/>
            </a:xfrm>
            <a:prstGeom prst="roundRect">
              <a:avLst>
                <a:gd fmla="val 50000" name="adj"/>
              </a:avLst>
            </a:prstGeom>
            <a:solidFill>
              <a:srgbClr val="247BA0"/>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000">
                  <a:solidFill>
                    <a:srgbClr val="FFFFFF"/>
                  </a:solidFill>
                  <a:latin typeface="Calibri"/>
                  <a:ea typeface="Calibri"/>
                  <a:cs typeface="Calibri"/>
                  <a:sym typeface="Calibri"/>
                </a:rPr>
                <a:t>FuncDecl</a:t>
              </a:r>
              <a:endParaRPr b="1" sz="1000">
                <a:solidFill>
                  <a:srgbClr val="FFFFFF"/>
                </a:solidFill>
                <a:latin typeface="Calibri"/>
                <a:ea typeface="Calibri"/>
                <a:cs typeface="Calibri"/>
                <a:sym typeface="Calibri"/>
              </a:endParaRPr>
            </a:p>
          </p:txBody>
        </p:sp>
        <p:sp>
          <p:nvSpPr>
            <p:cNvPr id="187" name="Google Shape;187;p21"/>
            <p:cNvSpPr/>
            <p:nvPr/>
          </p:nvSpPr>
          <p:spPr>
            <a:xfrm>
              <a:off x="8007691" y="1912457"/>
              <a:ext cx="734700" cy="249900"/>
            </a:xfrm>
            <a:prstGeom prst="roundRect">
              <a:avLst>
                <a:gd fmla="val 50000" name="adj"/>
              </a:avLst>
            </a:prstGeom>
            <a:solidFill>
              <a:srgbClr val="F98836"/>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 sz="1000">
                  <a:solidFill>
                    <a:srgbClr val="FFFFFF"/>
                  </a:solidFill>
                  <a:latin typeface="Calibri"/>
                  <a:ea typeface="Calibri"/>
                  <a:cs typeface="Calibri"/>
                  <a:sym typeface="Calibri"/>
                </a:rPr>
                <a:t>name</a:t>
              </a:r>
              <a:endParaRPr b="1" sz="1000">
                <a:solidFill>
                  <a:srgbClr val="FFFFFF"/>
                </a:solidFill>
                <a:latin typeface="Calibri"/>
                <a:ea typeface="Calibri"/>
                <a:cs typeface="Calibri"/>
                <a:sym typeface="Calibri"/>
              </a:endParaRPr>
            </a:p>
          </p:txBody>
        </p:sp>
        <p:grpSp>
          <p:nvGrpSpPr>
            <p:cNvPr id="188" name="Google Shape;188;p21"/>
            <p:cNvGrpSpPr/>
            <p:nvPr/>
          </p:nvGrpSpPr>
          <p:grpSpPr>
            <a:xfrm>
              <a:off x="5772657" y="1904195"/>
              <a:ext cx="2103110" cy="273113"/>
              <a:chOff x="31853425" y="4690606"/>
              <a:chExt cx="3494700" cy="366300"/>
            </a:xfrm>
          </p:grpSpPr>
          <p:sp>
            <p:nvSpPr>
              <p:cNvPr id="189" name="Google Shape;189;p21"/>
              <p:cNvSpPr/>
              <p:nvPr/>
            </p:nvSpPr>
            <p:spPr>
              <a:xfrm>
                <a:off x="31853425" y="4690606"/>
                <a:ext cx="3494700" cy="366300"/>
              </a:xfrm>
              <a:prstGeom prst="rect">
                <a:avLst/>
              </a:prstGeom>
              <a:solidFill>
                <a:srgbClr val="5051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sz="2400">
                  <a:solidFill>
                    <a:srgbClr val="FFFFFF"/>
                  </a:solidFill>
                  <a:latin typeface="Calibri"/>
                  <a:ea typeface="Calibri"/>
                  <a:cs typeface="Calibri"/>
                  <a:sym typeface="Calibri"/>
                </a:endParaRPr>
              </a:p>
            </p:txBody>
          </p:sp>
          <p:sp>
            <p:nvSpPr>
              <p:cNvPr id="190" name="Google Shape;190;p21"/>
              <p:cNvSpPr/>
              <p:nvPr/>
            </p:nvSpPr>
            <p:spPr>
              <a:xfrm>
                <a:off x="32049606" y="4755246"/>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592">
                  <a:solidFill>
                    <a:srgbClr val="FFFFFF"/>
                  </a:solidFill>
                  <a:latin typeface="Calibri"/>
                  <a:ea typeface="Calibri"/>
                  <a:cs typeface="Calibri"/>
                  <a:sym typeface="Calibri"/>
                </a:endParaRPr>
              </a:p>
            </p:txBody>
          </p:sp>
          <p:sp>
            <p:nvSpPr>
              <p:cNvPr id="191" name="Google Shape;191;p21"/>
              <p:cNvSpPr/>
              <p:nvPr/>
            </p:nvSpPr>
            <p:spPr>
              <a:xfrm>
                <a:off x="32475272" y="4756149"/>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592">
                  <a:solidFill>
                    <a:srgbClr val="FFFFFF"/>
                  </a:solidFill>
                  <a:latin typeface="Calibri"/>
                  <a:ea typeface="Calibri"/>
                  <a:cs typeface="Calibri"/>
                  <a:sym typeface="Calibri"/>
                </a:endParaRPr>
              </a:p>
            </p:txBody>
          </p:sp>
          <p:sp>
            <p:nvSpPr>
              <p:cNvPr id="192" name="Google Shape;192;p21"/>
              <p:cNvSpPr/>
              <p:nvPr/>
            </p:nvSpPr>
            <p:spPr>
              <a:xfrm>
                <a:off x="32886909" y="4754070"/>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592">
                  <a:solidFill>
                    <a:srgbClr val="FFFFFF"/>
                  </a:solidFill>
                  <a:latin typeface="Calibri"/>
                  <a:ea typeface="Calibri"/>
                  <a:cs typeface="Calibri"/>
                  <a:sym typeface="Calibri"/>
                </a:endParaRPr>
              </a:p>
            </p:txBody>
          </p:sp>
          <p:sp>
            <p:nvSpPr>
              <p:cNvPr id="193" name="Google Shape;193;p21"/>
              <p:cNvSpPr/>
              <p:nvPr/>
            </p:nvSpPr>
            <p:spPr>
              <a:xfrm>
                <a:off x="33299009" y="4755246"/>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592">
                  <a:solidFill>
                    <a:srgbClr val="FFFFFF"/>
                  </a:solidFill>
                  <a:latin typeface="Calibri"/>
                  <a:ea typeface="Calibri"/>
                  <a:cs typeface="Calibri"/>
                  <a:sym typeface="Calibri"/>
                </a:endParaRPr>
              </a:p>
            </p:txBody>
          </p:sp>
          <p:sp>
            <p:nvSpPr>
              <p:cNvPr id="194" name="Google Shape;194;p21"/>
              <p:cNvSpPr/>
              <p:nvPr/>
            </p:nvSpPr>
            <p:spPr>
              <a:xfrm>
                <a:off x="33724675" y="4756149"/>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592">
                  <a:solidFill>
                    <a:srgbClr val="FFFFFF"/>
                  </a:solidFill>
                  <a:latin typeface="Calibri"/>
                  <a:ea typeface="Calibri"/>
                  <a:cs typeface="Calibri"/>
                  <a:sym typeface="Calibri"/>
                </a:endParaRPr>
              </a:p>
            </p:txBody>
          </p:sp>
          <p:sp>
            <p:nvSpPr>
              <p:cNvPr id="195" name="Google Shape;195;p21"/>
              <p:cNvSpPr/>
              <p:nvPr/>
            </p:nvSpPr>
            <p:spPr>
              <a:xfrm>
                <a:off x="34136313" y="4754070"/>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592">
                  <a:solidFill>
                    <a:srgbClr val="FFFFFF"/>
                  </a:solidFill>
                  <a:latin typeface="Calibri"/>
                  <a:ea typeface="Calibri"/>
                  <a:cs typeface="Calibri"/>
                  <a:sym typeface="Calibri"/>
                </a:endParaRPr>
              </a:p>
            </p:txBody>
          </p:sp>
          <p:sp>
            <p:nvSpPr>
              <p:cNvPr id="196" name="Google Shape;196;p21"/>
              <p:cNvSpPr/>
              <p:nvPr/>
            </p:nvSpPr>
            <p:spPr>
              <a:xfrm>
                <a:off x="34542316" y="4756149"/>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592">
                  <a:solidFill>
                    <a:srgbClr val="FFFFFF"/>
                  </a:solidFill>
                  <a:latin typeface="Calibri"/>
                  <a:ea typeface="Calibri"/>
                  <a:cs typeface="Calibri"/>
                  <a:sym typeface="Calibri"/>
                </a:endParaRPr>
              </a:p>
            </p:txBody>
          </p:sp>
          <p:sp>
            <p:nvSpPr>
              <p:cNvPr id="197" name="Google Shape;197;p21"/>
              <p:cNvSpPr/>
              <p:nvPr/>
            </p:nvSpPr>
            <p:spPr>
              <a:xfrm>
                <a:off x="34953953" y="4754070"/>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2592">
                  <a:solidFill>
                    <a:srgbClr val="FFFFFF"/>
                  </a:solidFill>
                  <a:latin typeface="Calibri"/>
                  <a:ea typeface="Calibri"/>
                  <a:cs typeface="Calibri"/>
                  <a:sym typeface="Calibri"/>
                </a:endParaRPr>
              </a:p>
            </p:txBody>
          </p:sp>
        </p:grpSp>
        <p:sp>
          <p:nvSpPr>
            <p:cNvPr id="198" name="Google Shape;198;p21"/>
            <p:cNvSpPr txBox="1"/>
            <p:nvPr/>
          </p:nvSpPr>
          <p:spPr>
            <a:xfrm>
              <a:off x="5752234" y="2425525"/>
              <a:ext cx="2884500" cy="590400"/>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 sz="1800" u="none" cap="none" strike="noStrike">
                  <a:solidFill>
                    <a:srgbClr val="000000"/>
                  </a:solidFill>
                  <a:latin typeface="Times"/>
                  <a:ea typeface="Times"/>
                  <a:cs typeface="Times"/>
                  <a:sym typeface="Times"/>
                </a:rPr>
                <a:t>Value Embeddings</a:t>
              </a:r>
              <a:endParaRPr sz="1800"/>
            </a:p>
          </p:txBody>
        </p:sp>
        <p:sp>
          <p:nvSpPr>
            <p:cNvPr id="199" name="Google Shape;199;p21"/>
            <p:cNvSpPr/>
            <p:nvPr/>
          </p:nvSpPr>
          <p:spPr>
            <a:xfrm>
              <a:off x="8007706" y="2837708"/>
              <a:ext cx="558600" cy="286500"/>
            </a:xfrm>
            <a:prstGeom prst="roundRect">
              <a:avLst>
                <a:gd fmla="val 50000" name="adj"/>
              </a:avLst>
            </a:prstGeom>
            <a:solidFill>
              <a:srgbClr val="F25F5C"/>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 sz="1200" u="none" cap="none" strike="noStrike">
                  <a:solidFill>
                    <a:srgbClr val="FFFFFF"/>
                  </a:solidFill>
                  <a:latin typeface="Calibri"/>
                  <a:ea typeface="Calibri"/>
                  <a:cs typeface="Calibri"/>
                  <a:sym typeface="Calibri"/>
                </a:rPr>
                <a:t>add</a:t>
              </a:r>
              <a:endParaRPr/>
            </a:p>
          </p:txBody>
        </p:sp>
        <p:sp>
          <p:nvSpPr>
            <p:cNvPr id="200" name="Google Shape;200;p21"/>
            <p:cNvSpPr txBox="1"/>
            <p:nvPr/>
          </p:nvSpPr>
          <p:spPr>
            <a:xfrm>
              <a:off x="6680125" y="1959875"/>
              <a:ext cx="1028700" cy="6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a:t>
              </a:r>
              <a:endParaRPr sz="2400">
                <a:latin typeface="Lato"/>
                <a:ea typeface="Lato"/>
                <a:cs typeface="Lato"/>
                <a:sym typeface="Lato"/>
              </a:endParaRPr>
            </a:p>
          </p:txBody>
        </p:sp>
        <p:grpSp>
          <p:nvGrpSpPr>
            <p:cNvPr id="201" name="Google Shape;201;p21"/>
            <p:cNvGrpSpPr/>
            <p:nvPr/>
          </p:nvGrpSpPr>
          <p:grpSpPr>
            <a:xfrm>
              <a:off x="5772668" y="2851812"/>
              <a:ext cx="2103110" cy="273113"/>
              <a:chOff x="31853425" y="4690606"/>
              <a:chExt cx="3494700" cy="366300"/>
            </a:xfrm>
          </p:grpSpPr>
          <p:sp>
            <p:nvSpPr>
              <p:cNvPr id="202" name="Google Shape;202;p21"/>
              <p:cNvSpPr/>
              <p:nvPr/>
            </p:nvSpPr>
            <p:spPr>
              <a:xfrm>
                <a:off x="31853425" y="4690606"/>
                <a:ext cx="3494700" cy="366300"/>
              </a:xfrm>
              <a:prstGeom prst="rect">
                <a:avLst/>
              </a:prstGeom>
              <a:solidFill>
                <a:srgbClr val="50514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1" i="0" sz="2400" u="none" cap="none" strike="noStrike">
                  <a:solidFill>
                    <a:srgbClr val="FFFFFF"/>
                  </a:solidFill>
                  <a:latin typeface="Calibri"/>
                  <a:ea typeface="Calibri"/>
                  <a:cs typeface="Calibri"/>
                  <a:sym typeface="Calibri"/>
                </a:endParaRPr>
              </a:p>
            </p:txBody>
          </p:sp>
          <p:sp>
            <p:nvSpPr>
              <p:cNvPr id="203" name="Google Shape;203;p21"/>
              <p:cNvSpPr/>
              <p:nvPr/>
            </p:nvSpPr>
            <p:spPr>
              <a:xfrm>
                <a:off x="32049606" y="4755246"/>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592" u="none" cap="none" strike="noStrike">
                  <a:solidFill>
                    <a:srgbClr val="FFFFFF"/>
                  </a:solidFill>
                  <a:latin typeface="Calibri"/>
                  <a:ea typeface="Calibri"/>
                  <a:cs typeface="Calibri"/>
                  <a:sym typeface="Calibri"/>
                </a:endParaRPr>
              </a:p>
            </p:txBody>
          </p:sp>
          <p:sp>
            <p:nvSpPr>
              <p:cNvPr id="204" name="Google Shape;204;p21"/>
              <p:cNvSpPr/>
              <p:nvPr/>
            </p:nvSpPr>
            <p:spPr>
              <a:xfrm>
                <a:off x="32475272" y="4756149"/>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592" u="none" cap="none" strike="noStrike">
                  <a:solidFill>
                    <a:srgbClr val="FFFFFF"/>
                  </a:solidFill>
                  <a:latin typeface="Calibri"/>
                  <a:ea typeface="Calibri"/>
                  <a:cs typeface="Calibri"/>
                  <a:sym typeface="Calibri"/>
                </a:endParaRPr>
              </a:p>
            </p:txBody>
          </p:sp>
          <p:sp>
            <p:nvSpPr>
              <p:cNvPr id="205" name="Google Shape;205;p21"/>
              <p:cNvSpPr/>
              <p:nvPr/>
            </p:nvSpPr>
            <p:spPr>
              <a:xfrm>
                <a:off x="32886909" y="4754070"/>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592" u="none" cap="none" strike="noStrike">
                  <a:solidFill>
                    <a:srgbClr val="FFFFFF"/>
                  </a:solidFill>
                  <a:latin typeface="Calibri"/>
                  <a:ea typeface="Calibri"/>
                  <a:cs typeface="Calibri"/>
                  <a:sym typeface="Calibri"/>
                </a:endParaRPr>
              </a:p>
            </p:txBody>
          </p:sp>
          <p:sp>
            <p:nvSpPr>
              <p:cNvPr id="206" name="Google Shape;206;p21"/>
              <p:cNvSpPr/>
              <p:nvPr/>
            </p:nvSpPr>
            <p:spPr>
              <a:xfrm>
                <a:off x="33299009" y="4755246"/>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592" u="none" cap="none" strike="noStrike">
                  <a:solidFill>
                    <a:srgbClr val="FFFFFF"/>
                  </a:solidFill>
                  <a:latin typeface="Calibri"/>
                  <a:ea typeface="Calibri"/>
                  <a:cs typeface="Calibri"/>
                  <a:sym typeface="Calibri"/>
                </a:endParaRPr>
              </a:p>
            </p:txBody>
          </p:sp>
          <p:sp>
            <p:nvSpPr>
              <p:cNvPr id="207" name="Google Shape;207;p21"/>
              <p:cNvSpPr/>
              <p:nvPr/>
            </p:nvSpPr>
            <p:spPr>
              <a:xfrm>
                <a:off x="33724675" y="4756149"/>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592" u="none" cap="none" strike="noStrike">
                  <a:solidFill>
                    <a:srgbClr val="FFFFFF"/>
                  </a:solidFill>
                  <a:latin typeface="Calibri"/>
                  <a:ea typeface="Calibri"/>
                  <a:cs typeface="Calibri"/>
                  <a:sym typeface="Calibri"/>
                </a:endParaRPr>
              </a:p>
            </p:txBody>
          </p:sp>
          <p:sp>
            <p:nvSpPr>
              <p:cNvPr id="208" name="Google Shape;208;p21"/>
              <p:cNvSpPr/>
              <p:nvPr/>
            </p:nvSpPr>
            <p:spPr>
              <a:xfrm>
                <a:off x="34136313" y="4754070"/>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592" u="none" cap="none" strike="noStrike">
                  <a:solidFill>
                    <a:srgbClr val="FFFFFF"/>
                  </a:solidFill>
                  <a:latin typeface="Calibri"/>
                  <a:ea typeface="Calibri"/>
                  <a:cs typeface="Calibri"/>
                  <a:sym typeface="Calibri"/>
                </a:endParaRPr>
              </a:p>
            </p:txBody>
          </p:sp>
          <p:sp>
            <p:nvSpPr>
              <p:cNvPr id="209" name="Google Shape;209;p21"/>
              <p:cNvSpPr/>
              <p:nvPr/>
            </p:nvSpPr>
            <p:spPr>
              <a:xfrm>
                <a:off x="34542316" y="4756149"/>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592" u="none" cap="none" strike="noStrike">
                  <a:solidFill>
                    <a:srgbClr val="FFFFFF"/>
                  </a:solidFill>
                  <a:latin typeface="Calibri"/>
                  <a:ea typeface="Calibri"/>
                  <a:cs typeface="Calibri"/>
                  <a:sym typeface="Calibri"/>
                </a:endParaRPr>
              </a:p>
            </p:txBody>
          </p:sp>
          <p:sp>
            <p:nvSpPr>
              <p:cNvPr id="210" name="Google Shape;210;p21"/>
              <p:cNvSpPr/>
              <p:nvPr/>
            </p:nvSpPr>
            <p:spPr>
              <a:xfrm>
                <a:off x="34953953" y="4754070"/>
                <a:ext cx="228600" cy="228600"/>
              </a:xfrm>
              <a:prstGeom prst="ellipse">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2592" u="none" cap="none" strike="noStrike">
                  <a:solidFill>
                    <a:srgbClr val="FFFFFF"/>
                  </a:solidFill>
                  <a:latin typeface="Calibri"/>
                  <a:ea typeface="Calibri"/>
                  <a:cs typeface="Calibri"/>
                  <a:sym typeface="Calibri"/>
                </a:endParaRPr>
              </a:p>
            </p:txBody>
          </p:sp>
        </p:grpSp>
        <p:sp>
          <p:nvSpPr>
            <p:cNvPr id="211" name="Google Shape;211;p21"/>
            <p:cNvSpPr txBox="1"/>
            <p:nvPr/>
          </p:nvSpPr>
          <p:spPr>
            <a:xfrm>
              <a:off x="6699175" y="2875975"/>
              <a:ext cx="1028700" cy="681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Lato"/>
                  <a:ea typeface="Lato"/>
                  <a:cs typeface="Lato"/>
                  <a:sym typeface="Lato"/>
                </a:rPr>
                <a:t>...</a:t>
              </a:r>
              <a:endParaRPr sz="2400">
                <a:latin typeface="Lato"/>
                <a:ea typeface="Lato"/>
                <a:cs typeface="Lato"/>
                <a:sym typeface="Lato"/>
              </a:endParaRPr>
            </a:p>
          </p:txBody>
        </p:sp>
      </p:grpSp>
      <p:sp>
        <p:nvSpPr>
          <p:cNvPr id="212" name="Google Shape;212;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213" name="Google Shape;213;p21"/>
          <p:cNvPicPr preferRelativeResize="0"/>
          <p:nvPr/>
        </p:nvPicPr>
        <p:blipFill>
          <a:blip r:embed="rId5">
            <a:alphaModFix/>
          </a:blip>
          <a:stretch>
            <a:fillRect/>
          </a:stretch>
        </p:blipFill>
        <p:spPr>
          <a:xfrm>
            <a:off x="69125" y="1088275"/>
            <a:ext cx="5522751" cy="296697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1000"/>
                                        <p:tgtEl>
                                          <p:spTgt spid="160"/>
                                        </p:tgtEl>
                                      </p:cBhvr>
                                    </p:animEffect>
                                  </p:childTnLst>
                                </p:cTn>
                              </p:par>
                              <p:par>
                                <p:cTn fill="hold" nodeType="withEffect" presetClass="exit" presetID="10" presetSubtype="0">
                                  <p:stCondLst>
                                    <p:cond delay="0"/>
                                  </p:stCondLst>
                                  <p:childTnLst>
                                    <p:animEffect filter="fade" transition="out">
                                      <p:cBhvr>
                                        <p:cTn dur="1000"/>
                                        <p:tgtEl>
                                          <p:spTgt spid="158"/>
                                        </p:tgtEl>
                                      </p:cBhvr>
                                    </p:animEffect>
                                    <p:set>
                                      <p:cBhvr>
                                        <p:cTn dur="1" fill="hold">
                                          <p:stCondLst>
                                            <p:cond delay="1000"/>
                                          </p:stCondLst>
                                        </p:cTn>
                                        <p:tgtEl>
                                          <p:spTgt spid="158"/>
                                        </p:tgtEl>
                                        <p:attrNameLst>
                                          <p:attrName>style.visibility</p:attrName>
                                        </p:attrNameLst>
                                      </p:cBhvr>
                                      <p:to>
                                        <p:strVal val="hidden"/>
                                      </p:to>
                                    </p:set>
                                  </p:childTnLst>
                                </p:cTn>
                              </p:par>
                              <p:par>
                                <p:cTn fill="hold" nodeType="withEffect" presetClass="exit" presetID="10" presetSubtype="0">
                                  <p:stCondLst>
                                    <p:cond delay="0"/>
                                  </p:stCondLst>
                                  <p:childTnLst>
                                    <p:animEffect filter="fade" transition="out">
                                      <p:cBhvr>
                                        <p:cTn dur="1000"/>
                                        <p:tgtEl>
                                          <p:spTgt spid="213"/>
                                        </p:tgtEl>
                                      </p:cBhvr>
                                    </p:animEffect>
                                    <p:set>
                                      <p:cBhvr>
                                        <p:cTn dur="1" fill="hold">
                                          <p:stCondLst>
                                            <p:cond delay="1000"/>
                                          </p:stCondLst>
                                        </p:cTn>
                                        <p:tgtEl>
                                          <p:spTgt spid="213"/>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