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xlsx" ContentType="application/vnd.openxmlformats-officedocument.spreadsheetml.sheet"/>
  <Default Extension="rels" ContentType="application/vnd.openxmlformats-package.relationships+xml"/>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50"/>
  </p:notesMasterIdLst>
  <p:handoutMasterIdLst>
    <p:handoutMasterId r:id="rId51"/>
  </p:handoutMasterIdLst>
  <p:sldIdLst>
    <p:sldId id="256" r:id="rId5"/>
    <p:sldId id="624" r:id="rId6"/>
    <p:sldId id="625" r:id="rId7"/>
    <p:sldId id="627" r:id="rId8"/>
    <p:sldId id="626" r:id="rId9"/>
    <p:sldId id="628" r:id="rId10"/>
    <p:sldId id="629" r:id="rId11"/>
    <p:sldId id="630" r:id="rId12"/>
    <p:sldId id="634" r:id="rId13"/>
    <p:sldId id="635" r:id="rId14"/>
    <p:sldId id="651" r:id="rId15"/>
    <p:sldId id="632" r:id="rId16"/>
    <p:sldId id="447" r:id="rId17"/>
    <p:sldId id="664" r:id="rId18"/>
    <p:sldId id="662" r:id="rId19"/>
    <p:sldId id="667" r:id="rId20"/>
    <p:sldId id="657" r:id="rId21"/>
    <p:sldId id="658" r:id="rId22"/>
    <p:sldId id="659" r:id="rId23"/>
    <p:sldId id="653" r:id="rId24"/>
    <p:sldId id="655" r:id="rId25"/>
    <p:sldId id="656" r:id="rId26"/>
    <p:sldId id="639" r:id="rId27"/>
    <p:sldId id="645" r:id="rId28"/>
    <p:sldId id="646" r:id="rId29"/>
    <p:sldId id="464" r:id="rId30"/>
    <p:sldId id="466" r:id="rId31"/>
    <p:sldId id="467" r:id="rId32"/>
    <p:sldId id="468" r:id="rId33"/>
    <p:sldId id="668" r:id="rId34"/>
    <p:sldId id="530" r:id="rId35"/>
    <p:sldId id="532" r:id="rId36"/>
    <p:sldId id="533" r:id="rId37"/>
    <p:sldId id="534" r:id="rId38"/>
    <p:sldId id="535" r:id="rId39"/>
    <p:sldId id="585" r:id="rId40"/>
    <p:sldId id="586" r:id="rId41"/>
    <p:sldId id="669" r:id="rId42"/>
    <p:sldId id="317" r:id="rId43"/>
    <p:sldId id="318" r:id="rId44"/>
    <p:sldId id="461" r:id="rId45"/>
    <p:sldId id="462" r:id="rId46"/>
    <p:sldId id="539" r:id="rId47"/>
    <p:sldId id="540" r:id="rId48"/>
    <p:sldId id="638"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9D5C7-D343-4249-B3D7-F073F01D56E8}">
          <p14:sldIdLst>
            <p14:sldId id="256"/>
            <p14:sldId id="624"/>
            <p14:sldId id="625"/>
            <p14:sldId id="627"/>
            <p14:sldId id="626"/>
            <p14:sldId id="628"/>
            <p14:sldId id="629"/>
            <p14:sldId id="630"/>
            <p14:sldId id="634"/>
            <p14:sldId id="635"/>
            <p14:sldId id="651"/>
            <p14:sldId id="632"/>
            <p14:sldId id="447"/>
            <p14:sldId id="664"/>
            <p14:sldId id="662"/>
            <p14:sldId id="667"/>
            <p14:sldId id="657"/>
            <p14:sldId id="658"/>
            <p14:sldId id="659"/>
            <p14:sldId id="653"/>
            <p14:sldId id="655"/>
            <p14:sldId id="656"/>
            <p14:sldId id="639"/>
            <p14:sldId id="645"/>
            <p14:sldId id="646"/>
            <p14:sldId id="464"/>
            <p14:sldId id="466"/>
            <p14:sldId id="467"/>
            <p14:sldId id="468"/>
            <p14:sldId id="668"/>
            <p14:sldId id="530"/>
            <p14:sldId id="532"/>
            <p14:sldId id="533"/>
            <p14:sldId id="534"/>
            <p14:sldId id="535"/>
            <p14:sldId id="585"/>
            <p14:sldId id="586"/>
            <p14:sldId id="669"/>
            <p14:sldId id="317"/>
            <p14:sldId id="318"/>
            <p14:sldId id="461"/>
            <p14:sldId id="462"/>
            <p14:sldId id="539"/>
            <p14:sldId id="540"/>
            <p14:sldId id="638"/>
          </p14:sldIdLst>
        </p14:section>
        <p14:section name="Backups" id="{A56386C5-2F62-3949-A9BF-33BD3A5CA29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3"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7E79"/>
    <a:srgbClr val="73FB79"/>
    <a:srgbClr val="009051"/>
    <a:srgbClr val="4AACC6"/>
    <a:srgbClr val="D5D7E0"/>
    <a:srgbClr val="9FB8CD"/>
    <a:srgbClr val="FF9900"/>
    <a:srgbClr val="BFBFBF"/>
    <a:srgbClr val="818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52" autoAdjust="0"/>
    <p:restoredTop sz="72973" autoAdjust="0"/>
  </p:normalViewPr>
  <p:slideViewPr>
    <p:cSldViewPr snapToGrid="0">
      <p:cViewPr>
        <p:scale>
          <a:sx n="84" d="100"/>
          <a:sy n="84" d="100"/>
        </p:scale>
        <p:origin x="496" y="-288"/>
      </p:cViewPr>
      <p:guideLst>
        <p:guide orient="horz" pos="2160"/>
        <p:guide pos="2880"/>
      </p:guideLst>
    </p:cSldViewPr>
  </p:slideViewPr>
  <p:outlineViewPr>
    <p:cViewPr>
      <p:scale>
        <a:sx n="33" d="100"/>
        <a:sy n="33" d="100"/>
      </p:scale>
      <p:origin x="0" y="-472"/>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134" d="100"/>
          <a:sy n="134" d="100"/>
        </p:scale>
        <p:origin x="4648"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commentAuthors" Target="commentAuthors.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false reports eliminated</c:v>
                </c:pt>
              </c:strCache>
            </c:strRef>
          </c:tx>
          <c:spPr>
            <a:solidFill>
              <a:schemeClr val="accent6"/>
            </a:solidFill>
            <a:ln>
              <a:noFill/>
            </a:ln>
            <a:effectLst/>
          </c:spPr>
          <c:invertIfNegative val="0"/>
          <c:cat>
            <c:strRef>
              <c:f>Sheet1!$A$2:$A$7</c:f>
              <c:strCache>
                <c:ptCount val="6"/>
                <c:pt idx="0">
                  <c:v>avrora</c:v>
                </c:pt>
                <c:pt idx="1">
                  <c:v>ftp</c:v>
                </c:pt>
                <c:pt idx="2">
                  <c:v>hedc</c:v>
                </c:pt>
                <c:pt idx="3">
                  <c:v>luindex</c:v>
                </c:pt>
                <c:pt idx="4">
                  <c:v>lusearch</c:v>
                </c:pt>
                <c:pt idx="5">
                  <c:v>weblech</c:v>
                </c:pt>
              </c:strCache>
            </c:strRef>
          </c:cat>
          <c:val>
            <c:numRef>
              <c:f>Sheet1!$B$2:$B$7</c:f>
              <c:numCache>
                <c:formatCode>General</c:formatCode>
                <c:ptCount val="6"/>
                <c:pt idx="0">
                  <c:v>0.691331360946746</c:v>
                </c:pt>
                <c:pt idx="1">
                  <c:v>0.746913580246913</c:v>
                </c:pt>
                <c:pt idx="2">
                  <c:v>0.594594594594595</c:v>
                </c:pt>
                <c:pt idx="3">
                  <c:v>0.715098684210526</c:v>
                </c:pt>
                <c:pt idx="4">
                  <c:v>0.535949367088608</c:v>
                </c:pt>
                <c:pt idx="5">
                  <c:v>0.0</c:v>
                </c:pt>
              </c:numCache>
            </c:numRef>
          </c:val>
        </c:ser>
        <c:ser>
          <c:idx val="1"/>
          <c:order val="1"/>
          <c:tx>
            <c:strRef>
              <c:f>Sheet1!$C$1</c:f>
              <c:strCache>
                <c:ptCount val="1"/>
                <c:pt idx="0">
                  <c:v>true reports retained</c:v>
                </c:pt>
              </c:strCache>
            </c:strRef>
          </c:tx>
          <c:spPr>
            <a:solidFill>
              <a:schemeClr val="accent5"/>
            </a:solidFill>
            <a:ln>
              <a:noFill/>
            </a:ln>
            <a:effectLst/>
          </c:spPr>
          <c:invertIfNegative val="0"/>
          <c:cat>
            <c:strRef>
              <c:f>Sheet1!$A$2:$A$7</c:f>
              <c:strCache>
                <c:ptCount val="6"/>
                <c:pt idx="0">
                  <c:v>avrora</c:v>
                </c:pt>
                <c:pt idx="1">
                  <c:v>ftp</c:v>
                </c:pt>
                <c:pt idx="2">
                  <c:v>hedc</c:v>
                </c:pt>
                <c:pt idx="3">
                  <c:v>luindex</c:v>
                </c:pt>
                <c:pt idx="4">
                  <c:v>lusearch</c:v>
                </c:pt>
                <c:pt idx="5">
                  <c:v>weblech</c:v>
                </c:pt>
              </c:strCache>
            </c:strRef>
          </c:cat>
          <c:val>
            <c:numRef>
              <c:f>Sheet1!$C$2:$C$7</c:f>
              <c:numCache>
                <c:formatCode>General</c:formatCode>
                <c:ptCount val="6"/>
                <c:pt idx="0">
                  <c:v>0.999042857142857</c:v>
                </c:pt>
                <c:pt idx="1">
                  <c:v>0.887899159663866</c:v>
                </c:pt>
                <c:pt idx="2">
                  <c:v>1.0</c:v>
                </c:pt>
                <c:pt idx="3">
                  <c:v>0.924012321909896</c:v>
                </c:pt>
                <c:pt idx="4">
                  <c:v>0.990874316939891</c:v>
                </c:pt>
                <c:pt idx="5">
                  <c:v>1.0</c:v>
                </c:pt>
              </c:numCache>
            </c:numRef>
          </c:val>
        </c:ser>
        <c:dLbls>
          <c:showLegendKey val="0"/>
          <c:showVal val="0"/>
          <c:showCatName val="0"/>
          <c:showSerName val="0"/>
          <c:showPercent val="0"/>
          <c:showBubbleSize val="0"/>
        </c:dLbls>
        <c:gapWidth val="219"/>
        <c:overlap val="-27"/>
        <c:axId val="-2051867568"/>
        <c:axId val="-2020029664"/>
      </c:barChart>
      <c:catAx>
        <c:axId val="-2051867568"/>
        <c:scaling>
          <c:orientation val="minMax"/>
        </c:scaling>
        <c:delete val="0"/>
        <c:axPos val="b"/>
        <c:numFmt formatCode="General" sourceLinked="1"/>
        <c:majorTickMark val="none"/>
        <c:minorTickMark val="none"/>
        <c:tickLblPos val="nextTo"/>
        <c:spPr>
          <a:noFill/>
          <a:ln w="9525" cap="flat" cmpd="sng" algn="ctr">
            <a:solidFill>
              <a:schemeClr val="tx1"/>
            </a:solidFill>
            <a:round/>
            <a:headEnd type="none" w="med" len="med"/>
            <a:tailEnd type="triangle" w="med" len="me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Helvetica Light" charset="0"/>
                <a:ea typeface="Helvetica Light" charset="0"/>
                <a:cs typeface="Helvetica Light" charset="0"/>
              </a:defRPr>
            </a:pPr>
            <a:endParaRPr lang="en-US"/>
          </a:p>
        </c:txPr>
        <c:crossAx val="-2020029664"/>
        <c:crosses val="autoZero"/>
        <c:auto val="1"/>
        <c:lblAlgn val="ctr"/>
        <c:lblOffset val="100"/>
        <c:noMultiLvlLbl val="0"/>
      </c:catAx>
      <c:valAx>
        <c:axId val="-2020029664"/>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solidFill>
              <a:schemeClr val="tx1"/>
            </a:solidFill>
            <a:headEnd type="none" w="med" len="med"/>
            <a:tailEnd type="triangle" w="med" len="me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51867568"/>
        <c:crosses val="autoZero"/>
        <c:crossBetween val="between"/>
        <c:majorUnit val="0.2"/>
      </c:valAx>
      <c:spPr>
        <a:noFill/>
        <a:ln w="12700">
          <a:noFill/>
        </a:ln>
        <a:effectLst/>
      </c:spPr>
    </c:plotArea>
    <c:legend>
      <c:legendPos val="b"/>
      <c:layout/>
      <c:overlay val="0"/>
      <c:spPr>
        <a:noFill/>
        <a:ln>
          <a:noFill/>
        </a:ln>
        <a:effectLst/>
      </c:spPr>
      <c:txPr>
        <a:bodyPr rot="0" spcFirstLastPara="1" vertOverflow="ellipsis" vert="horz" wrap="square" anchor="ctr" anchorCtr="1"/>
        <a:lstStyle/>
        <a:p>
          <a:pPr>
            <a:defRPr sz="1800" b="1" i="0" u="none" strike="noStrike" kern="1200" baseline="0">
              <a:solidFill>
                <a:schemeClr val="tx1">
                  <a:lumMod val="65000"/>
                  <a:lumOff val="35000"/>
                </a:schemeClr>
              </a:solidFill>
              <a:latin typeface="Helvetica" charset="0"/>
              <a:ea typeface="Helvetica" charset="0"/>
              <a:cs typeface="Helvetica"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false reports eliminated</c:v>
                </c:pt>
              </c:strCache>
            </c:strRef>
          </c:tx>
          <c:spPr>
            <a:solidFill>
              <a:schemeClr val="accent6"/>
            </a:solidFill>
            <a:ln>
              <a:noFill/>
            </a:ln>
            <a:effectLst/>
          </c:spPr>
          <c:invertIfNegative val="0"/>
          <c:cat>
            <c:numRef>
              <c:f>Sheet1!$A$2:$A$5</c:f>
              <c:numCache>
                <c:formatCode>0%</c:formatCode>
                <c:ptCount val="4"/>
                <c:pt idx="0">
                  <c:v>0.05</c:v>
                </c:pt>
                <c:pt idx="1">
                  <c:v>0.1</c:v>
                </c:pt>
                <c:pt idx="2">
                  <c:v>0.15</c:v>
                </c:pt>
                <c:pt idx="3">
                  <c:v>0.2</c:v>
                </c:pt>
              </c:numCache>
            </c:numRef>
          </c:cat>
          <c:val>
            <c:numRef>
              <c:f>Sheet1!$B$2:$B$5</c:f>
              <c:numCache>
                <c:formatCode>General</c:formatCode>
                <c:ptCount val="4"/>
                <c:pt idx="0">
                  <c:v>0.691331360946746</c:v>
                </c:pt>
                <c:pt idx="1">
                  <c:v>0.815591715976331</c:v>
                </c:pt>
                <c:pt idx="2">
                  <c:v>0.875739644970414</c:v>
                </c:pt>
                <c:pt idx="3">
                  <c:v>0.946745562130177</c:v>
                </c:pt>
              </c:numCache>
            </c:numRef>
          </c:val>
        </c:ser>
        <c:ser>
          <c:idx val="1"/>
          <c:order val="1"/>
          <c:tx>
            <c:strRef>
              <c:f>Sheet1!$C$1</c:f>
              <c:strCache>
                <c:ptCount val="1"/>
                <c:pt idx="0">
                  <c:v>true reports retained</c:v>
                </c:pt>
              </c:strCache>
            </c:strRef>
          </c:tx>
          <c:spPr>
            <a:solidFill>
              <a:schemeClr val="accent5"/>
            </a:solidFill>
            <a:ln>
              <a:noFill/>
            </a:ln>
            <a:effectLst/>
          </c:spPr>
          <c:invertIfNegative val="0"/>
          <c:cat>
            <c:numRef>
              <c:f>Sheet1!$A$2:$A$5</c:f>
              <c:numCache>
                <c:formatCode>0%</c:formatCode>
                <c:ptCount val="4"/>
                <c:pt idx="0">
                  <c:v>0.05</c:v>
                </c:pt>
                <c:pt idx="1">
                  <c:v>0.1</c:v>
                </c:pt>
                <c:pt idx="2">
                  <c:v>0.15</c:v>
                </c:pt>
                <c:pt idx="3">
                  <c:v>0.2</c:v>
                </c:pt>
              </c:numCache>
            </c:numRef>
          </c:cat>
          <c:val>
            <c:numRef>
              <c:f>Sheet1!$C$2:$C$5</c:f>
              <c:numCache>
                <c:formatCode>General</c:formatCode>
                <c:ptCount val="4"/>
                <c:pt idx="0">
                  <c:v>0.999042857142857</c:v>
                </c:pt>
                <c:pt idx="1">
                  <c:v>0.9919</c:v>
                </c:pt>
                <c:pt idx="2">
                  <c:v>0.997142857142857</c:v>
                </c:pt>
                <c:pt idx="3">
                  <c:v>0.9938</c:v>
                </c:pt>
              </c:numCache>
            </c:numRef>
          </c:val>
        </c:ser>
        <c:dLbls>
          <c:showLegendKey val="0"/>
          <c:showVal val="0"/>
          <c:showCatName val="0"/>
          <c:showSerName val="0"/>
          <c:showPercent val="0"/>
          <c:showBubbleSize val="0"/>
        </c:dLbls>
        <c:gapWidth val="219"/>
        <c:overlap val="-27"/>
        <c:axId val="-2016536176"/>
        <c:axId val="-2016533008"/>
      </c:barChart>
      <c:catAx>
        <c:axId val="-2016536176"/>
        <c:scaling>
          <c:orientation val="minMax"/>
        </c:scaling>
        <c:delete val="0"/>
        <c:axPos val="b"/>
        <c:numFmt formatCode="0%" sourceLinked="1"/>
        <c:majorTickMark val="none"/>
        <c:minorTickMark val="none"/>
        <c:tickLblPos val="nextTo"/>
        <c:spPr>
          <a:noFill/>
          <a:ln w="9525" cap="flat" cmpd="sng" algn="ctr">
            <a:solidFill>
              <a:schemeClr val="tx1"/>
            </a:solidFill>
            <a:round/>
            <a:headEnd type="none" w="med" len="med"/>
            <a:tailEnd type="triangle" w="med" len="me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Helvetica Light" charset="0"/>
                <a:ea typeface="Helvetica Light" charset="0"/>
                <a:cs typeface="Helvetica Light" charset="0"/>
              </a:defRPr>
            </a:pPr>
            <a:endParaRPr lang="en-US"/>
          </a:p>
        </c:txPr>
        <c:crossAx val="-2016533008"/>
        <c:crosses val="autoZero"/>
        <c:auto val="1"/>
        <c:lblAlgn val="ctr"/>
        <c:lblOffset val="100"/>
        <c:noMultiLvlLbl val="0"/>
      </c:catAx>
      <c:valAx>
        <c:axId val="-201653300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solidFill>
              <a:schemeClr val="tx1"/>
            </a:solidFill>
            <a:headEnd type="none" w="med" len="med"/>
            <a:tailEnd type="triangle" w="med" len="me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2016536176"/>
        <c:crosses val="autoZero"/>
        <c:crossBetween val="between"/>
        <c:majorUnit val="0.2"/>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t>6/28/17</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t>‹#›</a:t>
            </a:fld>
            <a:endParaRPr lang="en-US" dirty="0"/>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t>6/28/17</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t>‹#›</a:t>
            </a:fld>
            <a:endParaRPr lang="en-US" dirty="0"/>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p>
        </p:txBody>
      </p:sp>
      <p:sp>
        <p:nvSpPr>
          <p:cNvPr id="4" name="Slide Number Placeholder 3"/>
          <p:cNvSpPr>
            <a:spLocks noGrp="1"/>
          </p:cNvSpPr>
          <p:nvPr>
            <p:ph type="sldNum" sz="quarter" idx="10"/>
          </p:nvPr>
        </p:nvSpPr>
        <p:spPr/>
        <p:txBody>
          <a:bodyPr/>
          <a:lstStyle/>
          <a:p>
            <a:fld id="{2D58669D-B7D0-4298-8AB5-F27BD80793BB}" type="slidenum">
              <a:rPr lang="en-US" smtClean="0"/>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a:t>
            </a:r>
            <a:r>
              <a:rPr lang="en-US" baseline="0" dirty="0" smtClean="0"/>
              <a:t> fact, there is only one </a:t>
            </a:r>
            <a:r>
              <a:rPr lang="en-US" baseline="0" dirty="0" err="1" smtClean="0"/>
              <a:t>datarace</a:t>
            </a:r>
            <a:r>
              <a:rPr lang="en-US" baseline="0" dirty="0" smtClean="0"/>
              <a:t> in this program, which is between Line 9 and line 17.</a:t>
            </a:r>
            <a:endParaRPr lang="en-US" baseline="0" dirty="0"/>
          </a:p>
          <a:p>
            <a:pPr marL="171450" indent="-171450">
              <a:buFontTx/>
              <a:buChar char="-"/>
            </a:pPr>
            <a:r>
              <a:rPr lang="en-US" baseline="0" dirty="0" smtClean="0"/>
              <a:t>But </a:t>
            </a:r>
            <a:r>
              <a:rPr lang="en-US" baseline="0" dirty="0" err="1" smtClean="0"/>
              <a:t>JChord</a:t>
            </a:r>
            <a:r>
              <a:rPr lang="en-US" baseline="0" dirty="0" smtClean="0"/>
              <a:t> reports another four false alarms as it thinks the cleanup code can be executed by different threads </a:t>
            </a:r>
            <a:r>
              <a:rPr lang="en-US" baseline="0" dirty="0" err="1" smtClean="0"/>
              <a:t>simutanouesly</a:t>
            </a:r>
            <a:r>
              <a:rPr lang="en-US" baseline="0" dirty="0" smtClean="0"/>
              <a:t>.</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24</a:t>
            </a:fld>
            <a:endParaRPr lang="en-US"/>
          </a:p>
        </p:txBody>
      </p:sp>
    </p:spTree>
    <p:extLst>
      <p:ext uri="{BB962C8B-B14F-4D97-AF65-F5344CB8AC3E}">
        <p14:creationId xmlns:p14="http://schemas.microsoft.com/office/powerpoint/2010/main" val="781352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a:t>
            </a:r>
            <a:r>
              <a:rPr lang="en-US" baseline="0" dirty="0" smtClean="0"/>
              <a:t> in turn leads to four false alarms.</a:t>
            </a:r>
          </a:p>
          <a:p>
            <a:pPr marL="171450" indent="-171450">
              <a:buFontTx/>
              <a:buChar char="-"/>
            </a:pPr>
            <a:r>
              <a:rPr lang="en-US" dirty="0" smtClean="0"/>
              <a:t>There</a:t>
            </a:r>
            <a:r>
              <a:rPr lang="en-US" baseline="0" dirty="0" smtClean="0"/>
              <a:t> are four false alarms which are derived because </a:t>
            </a:r>
            <a:r>
              <a:rPr lang="en-US" baseline="0" dirty="0" err="1" smtClean="0"/>
              <a:t>Jchord</a:t>
            </a:r>
            <a:r>
              <a:rPr lang="en-US" baseline="0" dirty="0" smtClean="0"/>
              <a:t> is not able to reason about the atomic test-and-set idiom and it considers line 11 to line 24 can be executed by different threads at the same time.</a:t>
            </a:r>
          </a:p>
          <a:p>
            <a:pPr marL="171450" indent="-171450">
              <a:buFontTx/>
              <a:buChar char="-"/>
            </a:pPr>
            <a:r>
              <a:rPr lang="en-US" baseline="0" dirty="0" smtClean="0"/>
              <a:t>This  actually reveals a more general observation. Most of the false alarms are the symptoms of very few root causes. </a:t>
            </a:r>
          </a:p>
          <a:p>
            <a:pPr marL="171450" indent="-171450">
              <a:buFontTx/>
              <a:buChar char="-"/>
            </a:pPr>
            <a:r>
              <a:rPr lang="en-US" baseline="0" dirty="0" smtClean="0"/>
              <a:t>If we can resolve these few root causes, we can eliminate a lot of false alarms. That is exactly what our approach achieves.</a:t>
            </a:r>
          </a:p>
          <a:p>
            <a:pPr marL="171450" indent="-171450">
              <a:buFontTx/>
              <a:buChar char="-"/>
            </a:pPr>
            <a:r>
              <a:rPr lang="en-US" baseline="0" dirty="0" smtClean="0"/>
              <a:t>Let focus on R2 and R3.</a:t>
            </a:r>
            <a:endParaRPr lang="en-US" dirty="0" smtClean="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25</a:t>
            </a:fld>
            <a:endParaRPr lang="en-US"/>
          </a:p>
        </p:txBody>
      </p:sp>
    </p:spTree>
    <p:extLst>
      <p:ext uri="{BB962C8B-B14F-4D97-AF65-F5344CB8AC3E}">
        <p14:creationId xmlns:p14="http://schemas.microsoft.com/office/powerpoint/2010/main" val="809856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Here is the code fragment that is related to these two reports.</a:t>
            </a:r>
          </a:p>
          <a:p>
            <a:pPr marL="171450" indent="-171450">
              <a:buFontTx/>
              <a:buChar char="-"/>
            </a:pPr>
            <a:r>
              <a:rPr lang="en-US" baseline="0" dirty="0" smtClean="0"/>
              <a:t>We run the probabilistic analysis on it and get a derivation graph on the right.</a:t>
            </a:r>
          </a:p>
          <a:p>
            <a:pPr marL="171450" indent="-171450">
              <a:buFontTx/>
              <a:buChar char="-"/>
            </a:pPr>
            <a:r>
              <a:rPr lang="en-US" baseline="0" dirty="0" smtClean="0"/>
              <a:t>All the </a:t>
            </a:r>
            <a:r>
              <a:rPr lang="en-US" baseline="0" dirty="0" err="1" smtClean="0"/>
              <a:t>hyperedges</a:t>
            </a:r>
            <a:r>
              <a:rPr lang="en-US" baseline="0" dirty="0" smtClean="0"/>
              <a:t> represent the rule instances, where the dotted edges represent soft rule instances, and the solid edges represent hard rule instances.</a:t>
            </a:r>
          </a:p>
          <a:p>
            <a:pPr marL="171450" indent="-171450">
              <a:buFontTx/>
              <a:buChar char="-"/>
            </a:pPr>
            <a:r>
              <a:rPr lang="en-US" baseline="0" dirty="0" smtClean="0"/>
              <a:t>Here are the two false alarms derived.</a:t>
            </a:r>
          </a:p>
          <a:p>
            <a:pPr marL="171450" indent="-171450">
              <a:buFontTx/>
              <a:buChar char="-"/>
            </a:pPr>
            <a:r>
              <a:rPr lang="en-US" baseline="0" dirty="0" smtClean="0"/>
              <a:t>Let’s say Bob inspects race(x2,x1) and the source code, and finds it to be a false alarm, he gives negative feedback.</a:t>
            </a:r>
          </a:p>
          <a:p>
            <a:pPr marL="171450" indent="-171450">
              <a:buFontTx/>
              <a:buChar char="-"/>
            </a:pPr>
            <a:r>
              <a:rPr lang="en-US" baseline="0" dirty="0" smtClean="0"/>
              <a:t>This negative feedback is encoded as a soft rule with weight 25 in the system.</a:t>
            </a:r>
          </a:p>
          <a:p>
            <a:pPr marL="171450" indent="-171450">
              <a:buFontTx/>
              <a:buChar char="-"/>
            </a:pPr>
            <a:r>
              <a:rPr lang="en-US" baseline="0" dirty="0" smtClean="0"/>
              <a:t>After adding the user feedback, we notice that the subgraph here form a conflict.</a:t>
            </a:r>
          </a:p>
          <a:p>
            <a:pPr marL="171450" indent="-171450">
              <a:buFontTx/>
              <a:buChar char="-"/>
            </a:pPr>
            <a:r>
              <a:rPr lang="en-US" baseline="0" dirty="0" smtClean="0"/>
              <a:t>Because this rule instance is hard and the user feedback has a higher weight than this soft rule instance has, we choose to violate this soft rule instance.</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26</a:t>
            </a:fld>
            <a:endParaRPr lang="en-US"/>
          </a:p>
        </p:txBody>
      </p:sp>
    </p:spTree>
    <p:extLst>
      <p:ext uri="{BB962C8B-B14F-4D97-AF65-F5344CB8AC3E}">
        <p14:creationId xmlns:p14="http://schemas.microsoft.com/office/powerpoint/2010/main" val="824475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Look messy. Change to another format.</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27</a:t>
            </a:fld>
            <a:endParaRPr lang="en-US"/>
          </a:p>
        </p:txBody>
      </p:sp>
    </p:spTree>
    <p:extLst>
      <p:ext uri="{BB962C8B-B14F-4D97-AF65-F5344CB8AC3E}">
        <p14:creationId xmlns:p14="http://schemas.microsoft.com/office/powerpoint/2010/main" val="731592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As a result, both parallel(x2,x1) and race(x2,x1) are eliminated.</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28</a:t>
            </a:fld>
            <a:endParaRPr lang="en-US"/>
          </a:p>
        </p:txBody>
      </p:sp>
    </p:spTree>
    <p:extLst>
      <p:ext uri="{BB962C8B-B14F-4D97-AF65-F5344CB8AC3E}">
        <p14:creationId xmlns:p14="http://schemas.microsoft.com/office/powerpoint/2010/main" val="14998591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r>
              <a:rPr lang="en-US" baseline="0" dirty="0" smtClean="0"/>
              <a:t>At the same time, we have also implicitly encode the least </a:t>
            </a:r>
            <a:r>
              <a:rPr lang="en-US" baseline="0" dirty="0" err="1" smtClean="0"/>
              <a:t>fixpoint</a:t>
            </a:r>
            <a:r>
              <a:rPr lang="en-US" baseline="0" dirty="0" smtClean="0"/>
              <a:t> semantics of these rules. As a result, all tuples that depend on parallel(x2,x1) will be also eliminated. So we successfully remove the other false alarm race(y2,y1).</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29</a:t>
            </a:fld>
            <a:endParaRPr lang="en-US"/>
          </a:p>
        </p:txBody>
      </p:sp>
    </p:spTree>
    <p:extLst>
      <p:ext uri="{BB962C8B-B14F-4D97-AF65-F5344CB8AC3E}">
        <p14:creationId xmlns:p14="http://schemas.microsoft.com/office/powerpoint/2010/main" val="1966522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introducing our solver, let me talk about what an ideal solver should be like for solving </a:t>
            </a:r>
            <a:r>
              <a:rPr lang="en-US" baseline="0" dirty="0" err="1" smtClean="0"/>
              <a:t>markov</a:t>
            </a:r>
            <a:r>
              <a:rPr lang="en-US" baseline="0" dirty="0" smtClean="0"/>
              <a:t> logic network.</a:t>
            </a:r>
          </a:p>
          <a:p>
            <a:r>
              <a:rPr lang="en-US" baseline="0" dirty="0" smtClean="0"/>
              <a:t>First of all, this solver should be sound, which means the solution it gives should not violate any hard rule instance.</a:t>
            </a:r>
          </a:p>
          <a:p>
            <a:r>
              <a:rPr lang="en-US" baseline="0" dirty="0" smtClean="0"/>
              <a:t>Secondly, the solution it returns should be optimal, which means it should maximize the sum of the weights of the satisfied soft rule instances.</a:t>
            </a:r>
          </a:p>
          <a:p>
            <a:r>
              <a:rPr lang="en-US" baseline="0" dirty="0" smtClean="0"/>
              <a:t>Last but not least, it should be scalable, which means it should be able to solve large instances generated from real-world programs.</a:t>
            </a:r>
          </a:p>
          <a:p>
            <a:endParaRPr lang="en-US" baseline="0" dirty="0" smtClean="0"/>
          </a:p>
          <a:p>
            <a:r>
              <a:rPr lang="en-US" baseline="0" dirty="0" smtClean="0"/>
              <a:t>Researchers from different areas have developed different solvers for MLN inference. Unfortunately, none of them satisfies all three properties.</a:t>
            </a:r>
          </a:p>
          <a:p>
            <a:r>
              <a:rPr lang="en-US" baseline="0" dirty="0" err="1" smtClean="0"/>
              <a:t>Tuffy</a:t>
            </a:r>
            <a:r>
              <a:rPr lang="en-US" baseline="0" dirty="0" smtClean="0"/>
              <a:t> and Alchemy are probably the most widely used ones in statistical relational learning. While both are fairly scalable, neither is sound nor optimal. </a:t>
            </a:r>
          </a:p>
          <a:p>
            <a:r>
              <a:rPr lang="en-US" baseline="0" dirty="0" smtClean="0"/>
              <a:t>They don’t enforce soundness as AI problems usually don’t require formal guarantees, which is quite different from the program analysis problems.</a:t>
            </a:r>
          </a:p>
          <a:p>
            <a:r>
              <a:rPr lang="en-US" baseline="0" dirty="0" smtClean="0"/>
              <a:t>CPI and </a:t>
            </a:r>
            <a:r>
              <a:rPr lang="en-US" baseline="0" dirty="0" err="1" smtClean="0"/>
              <a:t>Rockit</a:t>
            </a:r>
            <a:r>
              <a:rPr lang="en-US" baseline="0" dirty="0" smtClean="0"/>
              <a:t> are developed later, which enforce soundness and optimality at the cost of scalability.</a:t>
            </a:r>
          </a:p>
          <a:p>
            <a:r>
              <a:rPr lang="en-US" baseline="0" dirty="0" smtClean="0"/>
              <a:t>And there is also Z3 by </a:t>
            </a:r>
            <a:r>
              <a:rPr lang="en-US" baseline="0" dirty="0" err="1" smtClean="0"/>
              <a:t>microsoft</a:t>
            </a:r>
            <a:r>
              <a:rPr lang="en-US" baseline="0" dirty="0" smtClean="0"/>
              <a:t>, the solver from our own community. Similar to the previous two solvers, Z3 enforces soundness and optimality, but is not scalable enough for our problem.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31</a:t>
            </a:fld>
            <a:endParaRPr lang="en-US"/>
          </a:p>
        </p:txBody>
      </p:sp>
    </p:spTree>
    <p:extLst>
      <p:ext uri="{BB962C8B-B14F-4D97-AF65-F5344CB8AC3E}">
        <p14:creationId xmlns:p14="http://schemas.microsoft.com/office/powerpoint/2010/main" val="2007237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enable effective solving, we developed </a:t>
            </a:r>
            <a:r>
              <a:rPr lang="en-US" baseline="0" dirty="0" err="1" smtClean="0"/>
              <a:t>Nichrome</a:t>
            </a:r>
            <a:r>
              <a:rPr lang="en-US" baseline="0" dirty="0" smtClean="0"/>
              <a:t>, a lazy iterative solver for MLN.</a:t>
            </a:r>
          </a:p>
          <a:p>
            <a:r>
              <a:rPr lang="en-US" baseline="0" dirty="0" smtClean="0"/>
              <a:t>The key idea of </a:t>
            </a:r>
            <a:r>
              <a:rPr lang="en-US" baseline="0" dirty="0" err="1" smtClean="0"/>
              <a:t>Nichrome</a:t>
            </a:r>
            <a:r>
              <a:rPr lang="en-US" baseline="0" dirty="0" smtClean="0"/>
              <a:t> is that often we don’t have to consider all the clauses to get the right solution.</a:t>
            </a:r>
          </a:p>
          <a:p>
            <a:r>
              <a:rPr lang="en-US" baseline="0" dirty="0" smtClean="0"/>
              <a:t>It starts by considering a subset of clauses, which we call the work set.</a:t>
            </a:r>
          </a:p>
          <a:p>
            <a:r>
              <a:rPr lang="en-US" baseline="0" dirty="0" smtClean="0"/>
              <a:t>The </a:t>
            </a:r>
            <a:r>
              <a:rPr lang="en-US" baseline="0" dirty="0" err="1" smtClean="0"/>
              <a:t>MaxSAT</a:t>
            </a:r>
            <a:r>
              <a:rPr lang="en-US" baseline="0" dirty="0" smtClean="0"/>
              <a:t> solver solves the work set, and passes the solution to a checker.</a:t>
            </a:r>
          </a:p>
          <a:p>
            <a:r>
              <a:rPr lang="en-US" baseline="0" dirty="0" smtClean="0"/>
              <a:t>Then the checker will check if the solution is indeed an optimal solution. If yes, the whole process terminates.</a:t>
            </a:r>
          </a:p>
          <a:p>
            <a:r>
              <a:rPr lang="en-US" baseline="0" dirty="0" smtClean="0"/>
              <a:t>Otherwise, the checker will add more clauses to the work set and continues the iteration.</a:t>
            </a:r>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32</a:t>
            </a:fld>
            <a:endParaRPr lang="en-US"/>
          </a:p>
        </p:txBody>
      </p:sp>
    </p:spTree>
    <p:extLst>
      <p:ext uri="{BB962C8B-B14F-4D97-AF65-F5344CB8AC3E}">
        <p14:creationId xmlns:p14="http://schemas.microsoft.com/office/powerpoint/2010/main" val="742430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introduced the general framework of </a:t>
            </a:r>
            <a:r>
              <a:rPr lang="en-US" baseline="0" dirty="0" err="1" smtClean="0"/>
              <a:t>Nichrome</a:t>
            </a:r>
            <a:r>
              <a:rPr lang="en-US" baseline="0" dirty="0" smtClean="0"/>
              <a:t> in a paper we published at SAT 2015.</a:t>
            </a:r>
          </a:p>
          <a:p>
            <a:r>
              <a:rPr lang="en-US" baseline="0" dirty="0" smtClean="0"/>
              <a:t>Depending on the specific application, the framework is parameterized by the checker.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33</a:t>
            </a:fld>
            <a:endParaRPr lang="en-US"/>
          </a:p>
        </p:txBody>
      </p:sp>
    </p:spTree>
    <p:extLst>
      <p:ext uri="{BB962C8B-B14F-4D97-AF65-F5344CB8AC3E}">
        <p14:creationId xmlns:p14="http://schemas.microsoft.com/office/powerpoint/2010/main" val="11375225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PLDI’14 paper, the checker formulates</a:t>
            </a:r>
            <a:r>
              <a:rPr lang="en-US" baseline="0" dirty="0" smtClean="0"/>
              <a:t> the problem using </a:t>
            </a:r>
            <a:r>
              <a:rPr lang="en-US" baseline="0" dirty="0" err="1" smtClean="0"/>
              <a:t>Datalog</a:t>
            </a:r>
            <a:r>
              <a:rPr lang="en-US" baseline="0" dirty="0" smtClean="0"/>
              <a:t>, which is </a:t>
            </a:r>
            <a:r>
              <a:rPr lang="en-US" baseline="0" dirty="0" err="1" smtClean="0"/>
              <a:t>sovled</a:t>
            </a:r>
            <a:r>
              <a:rPr lang="en-US" baseline="0" dirty="0" smtClean="0"/>
              <a:t> by a </a:t>
            </a:r>
            <a:r>
              <a:rPr lang="en-US" baseline="0" dirty="0" err="1" smtClean="0"/>
              <a:t>Datalog</a:t>
            </a:r>
            <a:r>
              <a:rPr lang="en-US" baseline="0" dirty="0" smtClean="0"/>
              <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34</a:t>
            </a:fld>
            <a:endParaRPr lang="en-US"/>
          </a:p>
        </p:txBody>
      </p:sp>
    </p:spTree>
    <p:extLst>
      <p:ext uri="{BB962C8B-B14F-4D97-AF65-F5344CB8AC3E}">
        <p14:creationId xmlns:p14="http://schemas.microsoft.com/office/powerpoint/2010/main" val="16531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essentially extended logic rules with probability. While the logical part encodes</a:t>
            </a:r>
            <a:r>
              <a:rPr lang="en-US" baseline="0" dirty="0" smtClean="0"/>
              <a:t> the formal semantics of the analysis, the probability part adds the additional ability to handle uncertainty.</a:t>
            </a:r>
          </a:p>
          <a:p>
            <a:r>
              <a:rPr lang="en-US" baseline="0" dirty="0" smtClean="0"/>
              <a:t>In fact, we are not the first one who tried to combine logic with probability.</a:t>
            </a:r>
          </a:p>
          <a:p>
            <a:r>
              <a:rPr lang="en-US" baseline="0" dirty="0" smtClean="0"/>
              <a:t>There is a long line of work by the artificial intelligence researchers.</a:t>
            </a:r>
          </a:p>
          <a:p>
            <a:r>
              <a:rPr lang="en-US" baseline="0" dirty="0" smtClean="0"/>
              <a:t>They have invented multiple languages.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choose MLN as our language to specify our</a:t>
            </a:r>
            <a:r>
              <a:rPr lang="en-US" baseline="0" dirty="0" smtClean="0"/>
              <a:t> probabilistic analysis.</a:t>
            </a:r>
            <a:endParaRPr lang="en-US" dirty="0" smtClean="0"/>
          </a:p>
          <a:p>
            <a:endParaRPr lang="en-US" baseline="0" dirty="0" smtClean="0"/>
          </a:p>
          <a:p>
            <a:endParaRPr lang="en-US" baseline="0" dirty="0" smtClean="0"/>
          </a:p>
          <a:p>
            <a:r>
              <a:rPr lang="en-US" baseline="0" dirty="0" smtClean="0"/>
              <a:t>Markov logic network, or MLN and probabilistic soft logic, or PSL, are the two latest languages and the most expressive. Both can handle first-order-logic.</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13</a:t>
            </a:fld>
            <a:endParaRPr lang="en-US" dirty="0"/>
          </a:p>
        </p:txBody>
      </p:sp>
    </p:spTree>
    <p:extLst>
      <p:ext uri="{BB962C8B-B14F-4D97-AF65-F5344CB8AC3E}">
        <p14:creationId xmlns:p14="http://schemas.microsoft.com/office/powerpoint/2010/main" val="1943228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AAAI’16 paper, we</a:t>
            </a:r>
            <a:r>
              <a:rPr lang="en-US" baseline="0" dirty="0" smtClean="0"/>
              <a:t> formulate the checking problem using SQL, which is solved using a relational Database system.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35</a:t>
            </a:fld>
            <a:endParaRPr lang="en-US"/>
          </a:p>
        </p:txBody>
      </p:sp>
    </p:spTree>
    <p:extLst>
      <p:ext uri="{BB962C8B-B14F-4D97-AF65-F5344CB8AC3E}">
        <p14:creationId xmlns:p14="http://schemas.microsoft.com/office/powerpoint/2010/main" val="143542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a more recent paper we published at POPL 2016, we used a </a:t>
            </a:r>
            <a:r>
              <a:rPr lang="en-US" baseline="0" dirty="0" err="1" smtClean="0"/>
              <a:t>MaxSAT</a:t>
            </a:r>
            <a:r>
              <a:rPr lang="en-US" baseline="0" dirty="0" smtClean="0"/>
              <a:t> solver as the checker.</a:t>
            </a:r>
          </a:p>
          <a:p>
            <a:r>
              <a:rPr lang="en-US" baseline="0" dirty="0" smtClean="0"/>
              <a:t>In this paper, we are trying to solve the general </a:t>
            </a:r>
            <a:r>
              <a:rPr lang="en-US" baseline="0" dirty="0" err="1" smtClean="0"/>
              <a:t>MaxSAT</a:t>
            </a:r>
            <a:r>
              <a:rPr lang="en-US" baseline="0" dirty="0" smtClean="0"/>
              <a:t> problem, rather than MLN.</a:t>
            </a:r>
          </a:p>
          <a:p>
            <a:r>
              <a:rPr lang="en-US" baseline="0" dirty="0" smtClean="0"/>
              <a:t>The paper is titled “Query-Guided Maximum Satisfiability”.</a:t>
            </a:r>
          </a:p>
          <a:p>
            <a:r>
              <a:rPr lang="en-US" dirty="0" smtClean="0"/>
              <a:t>The key</a:t>
            </a:r>
            <a:r>
              <a:rPr lang="en-US" baseline="0" dirty="0" smtClean="0"/>
              <a:t> idea is that, for a </a:t>
            </a:r>
            <a:r>
              <a:rPr lang="en-US" baseline="0" dirty="0" err="1" smtClean="0"/>
              <a:t>MaxSAT</a:t>
            </a:r>
            <a:r>
              <a:rPr lang="en-US" baseline="0" dirty="0" smtClean="0"/>
              <a:t> problem, or any other constraint problem, we are often interested in the assignments to a few variables, rather than the complete solutions.</a:t>
            </a:r>
          </a:p>
          <a:p>
            <a:r>
              <a:rPr lang="en-US" baseline="0" dirty="0" smtClean="0"/>
              <a:t>We call these variables of interest queries.</a:t>
            </a:r>
          </a:p>
          <a:p>
            <a:r>
              <a:rPr lang="en-US" baseline="0" dirty="0" smtClean="0"/>
              <a:t>By focusing on queries, we can potentially get the right solution without exploring most part of the problem.</a:t>
            </a:r>
          </a:p>
          <a:p>
            <a:r>
              <a:rPr lang="en-US" baseline="0" dirty="0" smtClean="0"/>
              <a:t>This is in line with locality in many problem domains.</a:t>
            </a:r>
          </a:p>
          <a:p>
            <a:r>
              <a:rPr lang="en-US" baseline="0" dirty="0" smtClean="0"/>
              <a:t>For example, in program analysis, a query can be the aliasing information between two variables. If we only care about the aliasing information of two variables, it is unlikely that we need to reason about all the other variables in the program.</a:t>
            </a:r>
          </a:p>
          <a:p>
            <a:r>
              <a:rPr lang="en-US" baseline="0" dirty="0" smtClean="0"/>
              <a:t>Similarly, in information retrieval,  a query can be a question about the authorship of a certain book.</a:t>
            </a:r>
            <a:br>
              <a:rPr lang="en-US" baseline="0" dirty="0" smtClean="0"/>
            </a:br>
            <a:r>
              <a:rPr lang="en-US" baseline="0" dirty="0" smtClean="0"/>
              <a:t>If we only care about the authorship of a specific book, it is unlikely that we need to reason about all the other books in the Database.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Because the time</a:t>
            </a:r>
            <a:r>
              <a:rPr lang="en-US" baseline="0" dirty="0" smtClean="0"/>
              <a:t> is limited, I will give some high-level intuition of our algorithm.</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36</a:t>
            </a:fld>
            <a:endParaRPr lang="en-US"/>
          </a:p>
        </p:txBody>
      </p:sp>
    </p:spTree>
    <p:extLst>
      <p:ext uri="{BB962C8B-B14F-4D97-AF65-F5344CB8AC3E}">
        <p14:creationId xmlns:p14="http://schemas.microsoft.com/office/powerpoint/2010/main" val="7104308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starts by constructing the initial work set by taking all the clauses involving the query variables.</a:t>
            </a:r>
          </a:p>
          <a:p>
            <a:r>
              <a:rPr lang="en-US" baseline="0" dirty="0" smtClean="0"/>
              <a:t>Then it solves the work set using an off-the-shelf </a:t>
            </a:r>
            <a:r>
              <a:rPr lang="en-US" baseline="0" dirty="0" err="1" smtClean="0"/>
              <a:t>MaxSAT</a:t>
            </a:r>
            <a:r>
              <a:rPr lang="en-US" baseline="0" dirty="0" smtClean="0"/>
              <a:t> solver.</a:t>
            </a:r>
          </a:p>
          <a:p>
            <a:r>
              <a:rPr lang="en-US" baseline="0" dirty="0" smtClean="0"/>
              <a:t>The key component is the checker which checks whether the candidate solution is indeed the optimum solution.</a:t>
            </a:r>
          </a:p>
          <a:p>
            <a:r>
              <a:rPr lang="en-US" baseline="0" dirty="0" smtClean="0"/>
              <a:t>To do so, it constructs a set of clauses which we refer to as a summary set, and checks whether we will get a better objective if we consider the summary set.</a:t>
            </a:r>
          </a:p>
          <a:p>
            <a:r>
              <a:rPr lang="en-US" baseline="0" dirty="0" smtClean="0"/>
              <a:t>Intuitively, the summary set overestimates the effect of unexplored clauses.</a:t>
            </a:r>
          </a:p>
          <a:p>
            <a:r>
              <a:rPr lang="en-US" baseline="0" dirty="0" smtClean="0"/>
              <a:t>As for how we construct this summary set, under what condition it ensures the optimality and soundness of our result, and how to expand the work set when the check fails, all these details are described in our POPL’16 paper.</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37</a:t>
            </a:fld>
            <a:endParaRPr lang="en-US"/>
          </a:p>
        </p:txBody>
      </p:sp>
    </p:spTree>
    <p:extLst>
      <p:ext uri="{BB962C8B-B14F-4D97-AF65-F5344CB8AC3E}">
        <p14:creationId xmlns:p14="http://schemas.microsoft.com/office/powerpoint/2010/main" val="1641970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To</a:t>
            </a:r>
            <a:r>
              <a:rPr lang="en-US" baseline="0" dirty="0" smtClean="0"/>
              <a:t> evaluate the effectiveness of our methodology, we performed a control study and a user study.</a:t>
            </a:r>
          </a:p>
          <a:p>
            <a:pPr marL="171450" indent="-171450">
              <a:buFontTx/>
              <a:buChar char="-"/>
            </a:pPr>
            <a:r>
              <a:rPr lang="en-US" baseline="0" dirty="0" smtClean="0"/>
              <a:t>For control study, we study results on relatively large programs.</a:t>
            </a:r>
          </a:p>
          <a:p>
            <a:pPr marL="171450" indent="-171450">
              <a:buFontTx/>
              <a:buChar char="-"/>
            </a:pPr>
            <a:r>
              <a:rPr lang="en-US" baseline="0" dirty="0" smtClean="0"/>
              <a:t>Since we didn’t have the resources to hire enough programmers to fully label the bug reports, we use a very precise and expensive analysis as the oracle.</a:t>
            </a:r>
          </a:p>
          <a:p>
            <a:pPr marL="171450" indent="-171450">
              <a:buFontTx/>
              <a:buChar char="-"/>
            </a:pPr>
            <a:r>
              <a:rPr lang="en-US" baseline="0" dirty="0" smtClean="0"/>
              <a:t>That’s why we call it a control study.</a:t>
            </a:r>
          </a:p>
          <a:p>
            <a:pPr marL="171450" indent="-171450">
              <a:buFontTx/>
              <a:buChar char="-"/>
            </a:pPr>
            <a:r>
              <a:rPr lang="en-US" baseline="0" dirty="0" smtClean="0"/>
              <a:t>We applied our approach to two analyses, a </a:t>
            </a:r>
            <a:r>
              <a:rPr lang="en-US" baseline="0" dirty="0" err="1" smtClean="0"/>
              <a:t>Datarace</a:t>
            </a:r>
            <a:r>
              <a:rPr lang="en-US" baseline="0" dirty="0" smtClean="0"/>
              <a:t> analysis, which is a much more developed version of the example analysis.</a:t>
            </a:r>
          </a:p>
          <a:p>
            <a:pPr marL="171450" indent="-171450">
              <a:buFontTx/>
              <a:buChar char="-"/>
            </a:pPr>
            <a:r>
              <a:rPr lang="en-US" baseline="0" dirty="0" smtClean="0"/>
              <a:t>Another analysis is a pointer analysis, which is fundamental to any analysis that needs to reason about pointers in an imperative program like a C or Java program.</a:t>
            </a:r>
          </a:p>
          <a:p>
            <a:pPr marL="171450" indent="-171450">
              <a:buFontTx/>
              <a:buChar char="-"/>
            </a:pPr>
            <a:r>
              <a:rPr lang="en-US" dirty="0" smtClean="0"/>
              <a:t>Both analyses handle the full Java language.</a:t>
            </a:r>
            <a:r>
              <a:rPr lang="en-US" baseline="0" dirty="0" smtClean="0"/>
              <a:t> One contains 30 rules, while the other contains 76 rules.</a:t>
            </a:r>
          </a:p>
          <a:p>
            <a:pPr marL="171450" indent="-171450">
              <a:buFontTx/>
              <a:buChar char="-"/>
            </a:pPr>
            <a:r>
              <a:rPr lang="en-US" baseline="0" dirty="0" smtClean="0"/>
              <a:t>We applied both analyses on 7 widely-used Java programs, including a search engine, a language parser,  a web crawler and so on.</a:t>
            </a:r>
          </a:p>
          <a:p>
            <a:pPr marL="171450" indent="-171450">
              <a:buFontTx/>
              <a:buChar char="-"/>
            </a:pPr>
            <a:r>
              <a:rPr lang="en-US" baseline="0" dirty="0" smtClean="0"/>
              <a:t>The oracle we used to provide feedback is a fully automated analysis that we proposed in our PLDI’14 paper.</a:t>
            </a:r>
            <a:endParaRPr lang="en-US" dirty="0" smtClean="0"/>
          </a:p>
          <a:p>
            <a:pPr marL="171450" indent="-171450">
              <a:buFontTx/>
              <a:buChar char="-"/>
            </a:pPr>
            <a:endParaRPr lang="en-US" dirty="0" smtClean="0"/>
          </a:p>
          <a:p>
            <a:pPr marL="171450" indent="-171450">
              <a:buFontTx/>
              <a:buChar char="-"/>
            </a:pPr>
            <a:r>
              <a:rPr lang="en-US" dirty="0" smtClean="0"/>
              <a:t>As for the</a:t>
            </a:r>
            <a:r>
              <a:rPr lang="en-US" baseline="0" dirty="0" smtClean="0"/>
              <a:t> user study, we applied our approach to an information flow analysis, which contains 76 rules. And the benchmarks we used are 3 android apps. We hired 9 professional software developers to conduct the user study.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39</a:t>
            </a:fld>
            <a:endParaRPr lang="en-US"/>
          </a:p>
        </p:txBody>
      </p:sp>
    </p:spTree>
    <p:extLst>
      <p:ext uri="{BB962C8B-B14F-4D97-AF65-F5344CB8AC3E}">
        <p14:creationId xmlns:p14="http://schemas.microsoft.com/office/powerpoint/2010/main" val="141909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the statistics of our benchmarks.</a:t>
            </a:r>
          </a:p>
          <a:p>
            <a:r>
              <a:rPr lang="en-US" dirty="0" smtClean="0"/>
              <a:t>As we can</a:t>
            </a:r>
            <a:r>
              <a:rPr lang="en-US" baseline="0" dirty="0" smtClean="0"/>
              <a:t> see, the largest benchmark in the control study contains around 200 thousand lines of code, while the largest one in the user study contains four thousand and 2 hundred lines of code.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40</a:t>
            </a:fld>
            <a:endParaRPr lang="en-US"/>
          </a:p>
        </p:txBody>
      </p:sp>
    </p:spTree>
    <p:extLst>
      <p:ext uri="{BB962C8B-B14F-4D97-AF65-F5344CB8AC3E}">
        <p14:creationId xmlns:p14="http://schemas.microsoft.com/office/powerpoint/2010/main" val="1984849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Let’s first look at</a:t>
            </a:r>
            <a:r>
              <a:rPr lang="en-US" baseline="0" dirty="0" smtClean="0"/>
              <a:t> the precision result, Because the time is limited, I will only talk about the result for </a:t>
            </a:r>
            <a:r>
              <a:rPr lang="en-US" baseline="0" dirty="0" err="1" smtClean="0"/>
              <a:t>Datarace</a:t>
            </a:r>
            <a:r>
              <a:rPr lang="en-US" baseline="0" dirty="0" smtClean="0"/>
              <a:t>. The result for pointer analysis is similar.</a:t>
            </a:r>
            <a:endParaRPr lang="en-US" baseline="0" dirty="0"/>
          </a:p>
          <a:p>
            <a:pPr marL="171450" indent="-171450">
              <a:buFontTx/>
              <a:buChar char="-"/>
            </a:pPr>
            <a:r>
              <a:rPr lang="en-US" baseline="0" dirty="0" smtClean="0"/>
              <a:t>We obtained the result by randomly sampling 5% of the reports to give feedback on.</a:t>
            </a:r>
          </a:p>
          <a:p>
            <a:pPr marL="171450" indent="-171450">
              <a:buFontTx/>
              <a:buChar char="-"/>
            </a:pPr>
            <a:r>
              <a:rPr lang="en-US" baseline="0" dirty="0" smtClean="0"/>
              <a:t>Each group of bars represents the result on one benchmark, where the orange bar represents the percentage of false alarms that is eliminated by our approach, and blue bar represents the percentage of true alarms that are retained.</a:t>
            </a:r>
          </a:p>
          <a:p>
            <a:pPr marL="171450" indent="-171450">
              <a:buFontTx/>
              <a:buChar char="-"/>
            </a:pPr>
            <a:r>
              <a:rPr lang="en-US" baseline="0" dirty="0" smtClean="0"/>
              <a:t>The numbers at the top are the absolute numbers of false alarms and true alarms produced by the original analysis.</a:t>
            </a:r>
          </a:p>
          <a:p>
            <a:pPr marL="171450" indent="-171450">
              <a:buFontTx/>
              <a:buChar char="-"/>
            </a:pPr>
            <a:r>
              <a:rPr lang="en-US" baseline="0" dirty="0" smtClean="0"/>
              <a:t>Because we have made the analysis probabilistic, sometimes we will have some false negatives.</a:t>
            </a:r>
          </a:p>
          <a:p>
            <a:pPr marL="171450" indent="-171450">
              <a:buFontTx/>
              <a:buChar char="-"/>
            </a:pPr>
            <a:r>
              <a:rPr lang="en-US" baseline="0" dirty="0" smtClean="0"/>
              <a:t>For both bars, the higher, the better.</a:t>
            </a:r>
          </a:p>
          <a:p>
            <a:pPr marL="171450" indent="-171450">
              <a:buFontTx/>
              <a:buChar char="-"/>
            </a:pPr>
            <a:r>
              <a:rPr lang="en-US" baseline="0" dirty="0" smtClean="0"/>
              <a:t>On average, our approach is able to eliminate 70% of the false alarms by incorporating 5% of the feedback at the cost of introducing 4% false negatives.</a:t>
            </a:r>
          </a:p>
        </p:txBody>
      </p:sp>
      <p:sp>
        <p:nvSpPr>
          <p:cNvPr id="4" name="Slide Number Placeholder 3"/>
          <p:cNvSpPr>
            <a:spLocks noGrp="1"/>
          </p:cNvSpPr>
          <p:nvPr>
            <p:ph type="sldNum" sz="quarter" idx="10"/>
          </p:nvPr>
        </p:nvSpPr>
        <p:spPr/>
        <p:txBody>
          <a:bodyPr/>
          <a:lstStyle/>
          <a:p>
            <a:fld id="{2D58669D-B7D0-4298-8AB5-F27BD80793BB}" type="slidenum">
              <a:rPr lang="en-US" smtClean="0"/>
              <a:pPr/>
              <a:t>41</a:t>
            </a:fld>
            <a:endParaRPr lang="en-US"/>
          </a:p>
        </p:txBody>
      </p:sp>
    </p:spTree>
    <p:extLst>
      <p:ext uri="{BB962C8B-B14F-4D97-AF65-F5344CB8AC3E}">
        <p14:creationId xmlns:p14="http://schemas.microsoft.com/office/powerpoint/2010/main" val="17270909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how the result changes if we vary the amount of feedback.</a:t>
            </a:r>
            <a:endParaRPr lang="en-US" baseline="0" dirty="0" smtClean="0"/>
          </a:p>
          <a:p>
            <a:r>
              <a:rPr lang="en-US" baseline="0" dirty="0" smtClean="0"/>
              <a:t>For simplicity, we only show the result on our largest benchmark.</a:t>
            </a:r>
          </a:p>
          <a:p>
            <a:r>
              <a:rPr lang="en-US" baseline="0" dirty="0" smtClean="0"/>
              <a:t>As we can see, as we further increase the amount of feedback, the results continue to improve.</a:t>
            </a:r>
          </a:p>
          <a:p>
            <a:r>
              <a:rPr lang="en-US" baseline="0" dirty="0" smtClean="0"/>
              <a:t>When we provide 20% feedback, 95% of the false alarms are eliminated, and almost all true alarms are retained.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42</a:t>
            </a:fld>
            <a:endParaRPr lang="en-US" dirty="0"/>
          </a:p>
        </p:txBody>
      </p:sp>
    </p:spTree>
    <p:extLst>
      <p:ext uri="{BB962C8B-B14F-4D97-AF65-F5344CB8AC3E}">
        <p14:creationId xmlns:p14="http://schemas.microsoft.com/office/powerpoint/2010/main" val="167984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study the performance of </a:t>
            </a:r>
            <a:r>
              <a:rPr lang="en-US" dirty="0" err="1" smtClean="0"/>
              <a:t>Nicrhome</a:t>
            </a:r>
            <a:r>
              <a:rPr lang="en-US" dirty="0" smtClean="0"/>
              <a:t>.</a:t>
            </a:r>
          </a:p>
          <a:p>
            <a:r>
              <a:rPr lang="en-US" dirty="0" smtClean="0"/>
              <a:t>Here, we focus on the results on </a:t>
            </a:r>
            <a:r>
              <a:rPr lang="en-US" dirty="0" err="1" smtClean="0"/>
              <a:t>MaxSAT</a:t>
            </a:r>
            <a:r>
              <a:rPr lang="en-US" dirty="0" smtClean="0"/>
              <a:t> instances,</a:t>
            </a:r>
            <a:r>
              <a:rPr lang="en-US" baseline="0" dirty="0" smtClean="0"/>
              <a:t> as </a:t>
            </a:r>
            <a:r>
              <a:rPr lang="en-US" baseline="0" dirty="0" err="1" smtClean="0"/>
              <a:t>MaxSAT</a:t>
            </a:r>
            <a:r>
              <a:rPr lang="en-US" baseline="0" dirty="0" smtClean="0"/>
              <a:t> has broader applications compared to MLN.</a:t>
            </a:r>
          </a:p>
          <a:p>
            <a:r>
              <a:rPr lang="en-US" baseline="0" dirty="0" smtClean="0"/>
              <a:t>We compare our solver </a:t>
            </a:r>
            <a:r>
              <a:rPr lang="en-US" baseline="0" dirty="0" err="1" smtClean="0"/>
              <a:t>Nicrhome</a:t>
            </a:r>
            <a:r>
              <a:rPr lang="en-US" baseline="0" dirty="0" smtClean="0"/>
              <a:t> with the best </a:t>
            </a:r>
            <a:r>
              <a:rPr lang="en-US" baseline="0" dirty="0" err="1" smtClean="0"/>
              <a:t>MaxSAT</a:t>
            </a:r>
            <a:r>
              <a:rPr lang="en-US" baseline="0" dirty="0" smtClean="0"/>
              <a:t> solver that we took from </a:t>
            </a:r>
            <a:r>
              <a:rPr lang="en-US" baseline="0" dirty="0" err="1" smtClean="0"/>
              <a:t>MaxSAT</a:t>
            </a:r>
            <a:r>
              <a:rPr lang="en-US" baseline="0" dirty="0" smtClean="0"/>
              <a:t> competition in 2015. (Eva500) (put a callout)</a:t>
            </a:r>
          </a:p>
          <a:p>
            <a:r>
              <a:rPr lang="en-US" baseline="0" dirty="0" smtClean="0"/>
              <a:t>As we can see, while the baseline solver timed out on 5 out of 7 instances within 24 hours, our solver solved all of them.</a:t>
            </a:r>
          </a:p>
          <a:p>
            <a:r>
              <a:rPr lang="en-US" baseline="0" dirty="0" smtClean="0"/>
              <a:t>Aside from running time, we have also shown the memory consumption and the number of clauses considered by both solvers.</a:t>
            </a:r>
          </a:p>
          <a:p>
            <a:r>
              <a:rPr lang="en-US" baseline="0" dirty="0" smtClean="0"/>
              <a:t>As we can see, while the conventional </a:t>
            </a:r>
            <a:r>
              <a:rPr lang="en-US" baseline="0" dirty="0" err="1" smtClean="0"/>
              <a:t>MaxSAT</a:t>
            </a:r>
            <a:r>
              <a:rPr lang="en-US" baseline="0" dirty="0" smtClean="0"/>
              <a:t> solver considers the whole instance, which contains </a:t>
            </a:r>
            <a:r>
              <a:rPr lang="en-US" baseline="0" dirty="0" err="1" smtClean="0"/>
              <a:t>upto</a:t>
            </a:r>
            <a:r>
              <a:rPr lang="en-US" baseline="0" dirty="0" smtClean="0"/>
              <a:t> 22 million clauses and 1.8million variables,</a:t>
            </a:r>
          </a:p>
          <a:p>
            <a:r>
              <a:rPr lang="en-US" baseline="0" dirty="0" smtClean="0"/>
              <a:t>our approach only explores a small portion of the problem.</a:t>
            </a:r>
          </a:p>
          <a:p>
            <a:endParaRPr lang="en-US" dirty="0" smtClean="0"/>
          </a:p>
          <a:p>
            <a:r>
              <a:rPr lang="en-US" dirty="0" smtClean="0"/>
              <a:t>Put </a:t>
            </a:r>
            <a:r>
              <a:rPr lang="en-US" dirty="0" err="1" smtClean="0"/>
              <a:t>Nichrome</a:t>
            </a:r>
            <a:r>
              <a:rPr lang="en-US" baseline="0" dirty="0" smtClean="0"/>
              <a:t> and callout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43</a:t>
            </a:fld>
            <a:endParaRPr lang="en-US" dirty="0"/>
          </a:p>
        </p:txBody>
      </p:sp>
    </p:spTree>
    <p:extLst>
      <p:ext uri="{BB962C8B-B14F-4D97-AF65-F5344CB8AC3E}">
        <p14:creationId xmlns:p14="http://schemas.microsoft.com/office/powerpoint/2010/main" val="8371188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a:t>
            </a:r>
            <a:r>
              <a:rPr lang="en-US" baseline="0" dirty="0" smtClean="0"/>
              <a:t> also applied our solver for problems generated from information retrieval.</a:t>
            </a:r>
          </a:p>
          <a:p>
            <a:r>
              <a:rPr lang="en-US" baseline="0" dirty="0" smtClean="0"/>
              <a:t>The three applications are advisor recommendation, entity resolution, and information extraction.</a:t>
            </a:r>
          </a:p>
          <a:p>
            <a:r>
              <a:rPr lang="en-US" baseline="0" dirty="0" smtClean="0"/>
              <a:t>And we observe similar results for the information retrieval instances.</a:t>
            </a:r>
          </a:p>
          <a:p>
            <a:endParaRPr lang="en-US" baseline="0" dirty="0" smtClean="0"/>
          </a:p>
          <a:p>
            <a:r>
              <a:rPr lang="en-US" baseline="0" dirty="0" smtClean="0"/>
              <a:t>Add callouts for three IR names</a:t>
            </a:r>
          </a:p>
        </p:txBody>
      </p:sp>
      <p:sp>
        <p:nvSpPr>
          <p:cNvPr id="4" name="Slide Number Placeholder 3"/>
          <p:cNvSpPr>
            <a:spLocks noGrp="1"/>
          </p:cNvSpPr>
          <p:nvPr>
            <p:ph type="sldNum" sz="quarter" idx="10"/>
          </p:nvPr>
        </p:nvSpPr>
        <p:spPr/>
        <p:txBody>
          <a:bodyPr/>
          <a:lstStyle/>
          <a:p>
            <a:fld id="{2D58669D-B7D0-4298-8AB5-F27BD80793BB}" type="slidenum">
              <a:rPr lang="en-US" smtClean="0"/>
              <a:t>44</a:t>
            </a:fld>
            <a:endParaRPr lang="en-US" dirty="0"/>
          </a:p>
        </p:txBody>
      </p:sp>
    </p:spTree>
    <p:extLst>
      <p:ext uri="{BB962C8B-B14F-4D97-AF65-F5344CB8AC3E}">
        <p14:creationId xmlns:p14="http://schemas.microsoft.com/office/powerpoint/2010/main" val="3813482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45</a:t>
            </a:fld>
            <a:endParaRPr lang="en-US" dirty="0"/>
          </a:p>
        </p:txBody>
      </p:sp>
    </p:spTree>
    <p:extLst>
      <p:ext uri="{BB962C8B-B14F-4D97-AF65-F5344CB8AC3E}">
        <p14:creationId xmlns:p14="http://schemas.microsoft.com/office/powerpoint/2010/main" val="504257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a:t>
            </a:r>
            <a:r>
              <a:rPr lang="en-US" baseline="0" dirty="0" smtClean="0"/>
              <a:t> a high level, all solvers for MLN inference work in two phases.</a:t>
            </a:r>
          </a:p>
          <a:p>
            <a:r>
              <a:rPr lang="en-US" baseline="0" dirty="0" smtClean="0"/>
              <a:t>The first phase is called grounding, where the MLN solver translates the MLN problem into a weighted propositional formula, called </a:t>
            </a:r>
            <a:r>
              <a:rPr lang="en-US" baseline="0" dirty="0" err="1" smtClean="0"/>
              <a:t>MaxSAT</a:t>
            </a:r>
            <a:r>
              <a:rPr lang="en-US" baseline="0" dirty="0" smtClean="0"/>
              <a:t>.</a:t>
            </a:r>
          </a:p>
          <a:p>
            <a:r>
              <a:rPr lang="en-US" baseline="0" dirty="0" smtClean="0"/>
              <a:t>What is </a:t>
            </a:r>
            <a:r>
              <a:rPr lang="en-US" baseline="0" dirty="0" err="1" smtClean="0"/>
              <a:t>MaxSAT</a:t>
            </a:r>
            <a:r>
              <a:rPr lang="en-US" baseline="0" dirty="0" smtClean="0"/>
              <a:t>? </a:t>
            </a:r>
            <a:r>
              <a:rPr lang="en-US" baseline="0" dirty="0" err="1" smtClean="0"/>
              <a:t>MaxSAT</a:t>
            </a:r>
            <a:r>
              <a:rPr lang="en-US" baseline="0" dirty="0" smtClean="0"/>
              <a:t> is an optimization extension of the </a:t>
            </a:r>
            <a:r>
              <a:rPr lang="en-US" baseline="0" dirty="0" err="1" smtClean="0"/>
              <a:t>boolean</a:t>
            </a:r>
            <a:r>
              <a:rPr lang="en-US" baseline="0" dirty="0" smtClean="0"/>
              <a:t> satisfiability problem, or SAT problem. </a:t>
            </a:r>
          </a:p>
          <a:p>
            <a:r>
              <a:rPr lang="en-US" baseline="0" dirty="0" smtClean="0"/>
              <a:t>There are two kinds of clauses in a </a:t>
            </a:r>
            <a:r>
              <a:rPr lang="en-US" baseline="0" dirty="0" err="1" smtClean="0"/>
              <a:t>MaxSAT</a:t>
            </a:r>
            <a:r>
              <a:rPr lang="en-US" baseline="0" dirty="0" smtClean="0"/>
              <a:t> problem, hard clauses, which are conventional SAT clauses, </a:t>
            </a:r>
          </a:p>
          <a:p>
            <a:r>
              <a:rPr lang="en-US" baseline="0" dirty="0" smtClean="0"/>
              <a:t>Soft clauses, which are clauses with weights.</a:t>
            </a:r>
          </a:p>
          <a:p>
            <a:r>
              <a:rPr lang="en-US" baseline="0" dirty="0" smtClean="0"/>
              <a:t>A solution to a </a:t>
            </a:r>
            <a:r>
              <a:rPr lang="en-US" baseline="0" dirty="0" err="1" smtClean="0"/>
              <a:t>MaxSAT</a:t>
            </a:r>
            <a:r>
              <a:rPr lang="en-US" baseline="0" dirty="0" smtClean="0"/>
              <a:t> problem is an assignment that satisfies all the hard clauses, and maximizes the sum of weights of the satisfied soft clauses.</a:t>
            </a:r>
          </a:p>
          <a:p>
            <a:r>
              <a:rPr lang="en-US" baseline="0" dirty="0" smtClean="0"/>
              <a:t>The second phase is called solving, where the </a:t>
            </a:r>
            <a:r>
              <a:rPr lang="en-US" baseline="0" dirty="0" err="1" smtClean="0"/>
              <a:t>MaxSAT</a:t>
            </a:r>
            <a:r>
              <a:rPr lang="en-US" baseline="0" dirty="0" smtClean="0"/>
              <a:t> problem is solved by an off-the-shelf </a:t>
            </a:r>
            <a:r>
              <a:rPr lang="en-US" baseline="0" dirty="0" err="1" smtClean="0"/>
              <a:t>MaxSAT</a:t>
            </a:r>
            <a:r>
              <a:rPr lang="en-US" baseline="0" dirty="0" smtClean="0"/>
              <a:t> solver.</a:t>
            </a:r>
          </a:p>
          <a:p>
            <a:r>
              <a:rPr lang="en-US" baseline="0" dirty="0" smtClean="0"/>
              <a:t>Both phases are challenging to scale.</a:t>
            </a:r>
          </a:p>
          <a:p>
            <a:r>
              <a:rPr lang="en-US" baseline="0" dirty="0" smtClean="0"/>
              <a:t>For the grounding phase, if we naively replace all the quantified variables with all their possible valuations, we can get up to 10^30 clauses on some of our benchmarks.</a:t>
            </a:r>
          </a:p>
          <a:p>
            <a:r>
              <a:rPr lang="en-US" baseline="0" dirty="0" smtClean="0"/>
              <a:t>As for </a:t>
            </a:r>
            <a:r>
              <a:rPr lang="en-US" baseline="0" dirty="0" err="1" smtClean="0"/>
              <a:t>MaxSAT</a:t>
            </a:r>
            <a:r>
              <a:rPr lang="en-US" baseline="0" dirty="0" smtClean="0"/>
              <a:t>, it is a combinatorial optimization problem and is known for its intractability.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14</a:t>
            </a:fld>
            <a:endParaRPr lang="en-US"/>
          </a:p>
        </p:txBody>
      </p:sp>
    </p:spTree>
    <p:extLst>
      <p:ext uri="{BB962C8B-B14F-4D97-AF65-F5344CB8AC3E}">
        <p14:creationId xmlns:p14="http://schemas.microsoft.com/office/powerpoint/2010/main" val="124682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These are the </a:t>
            </a:r>
            <a:r>
              <a:rPr lang="en-US" dirty="0" err="1" smtClean="0"/>
              <a:t>datarace</a:t>
            </a:r>
            <a:r>
              <a:rPr lang="en-US" dirty="0" smtClean="0"/>
              <a:t> reports produced</a:t>
            </a:r>
            <a:r>
              <a:rPr lang="en-US" baseline="0" dirty="0" smtClean="0"/>
              <a:t> by </a:t>
            </a:r>
            <a:r>
              <a:rPr lang="en-US" baseline="0" dirty="0" err="1" smtClean="0"/>
              <a:t>Jchord</a:t>
            </a:r>
            <a:r>
              <a:rPr lang="en-US" baseline="0" dirty="0" smtClean="0"/>
              <a:t>. As we just described, it contains both the real bug and the four false alarms. Note </a:t>
            </a:r>
            <a:r>
              <a:rPr lang="en-US" baseline="0" dirty="0" err="1" smtClean="0"/>
              <a:t>Jchord</a:t>
            </a:r>
            <a:r>
              <a:rPr lang="en-US" baseline="0" dirty="0" smtClean="0"/>
              <a:t> doesn’t report </a:t>
            </a:r>
            <a:r>
              <a:rPr lang="en-US" baseline="0" dirty="0" err="1" smtClean="0"/>
              <a:t>acesses</a:t>
            </a:r>
            <a:r>
              <a:rPr lang="en-US" baseline="0" dirty="0" smtClean="0"/>
              <a:t> on the </a:t>
            </a:r>
            <a:r>
              <a:rPr lang="en-US" baseline="0" dirty="0" err="1" smtClean="0"/>
              <a:t>isClosed</a:t>
            </a:r>
            <a:r>
              <a:rPr lang="en-US" baseline="0" dirty="0" smtClean="0"/>
              <a:t> flag as a </a:t>
            </a:r>
            <a:r>
              <a:rPr lang="en-US" baseline="0" dirty="0" err="1" smtClean="0"/>
              <a:t>Datarace</a:t>
            </a:r>
            <a:r>
              <a:rPr lang="en-US" baseline="0" dirty="0" smtClean="0"/>
              <a:t> because it is able to reason about locks and synchronization blocks.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Normally, this is where the tool stops, and the user, Bob has to inspect each report manually, and then discharges the false alarms and fix the real bugs.</a:t>
            </a:r>
          </a:p>
        </p:txBody>
      </p:sp>
      <p:sp>
        <p:nvSpPr>
          <p:cNvPr id="4" name="Slide Number Placeholder 3"/>
          <p:cNvSpPr>
            <a:spLocks noGrp="1"/>
          </p:cNvSpPr>
          <p:nvPr>
            <p:ph type="sldNum" sz="quarter" idx="10"/>
          </p:nvPr>
        </p:nvSpPr>
        <p:spPr/>
        <p:txBody>
          <a:bodyPr/>
          <a:lstStyle/>
          <a:p>
            <a:fld id="{2D58669D-B7D0-4298-8AB5-F27BD80793BB}" type="slidenum">
              <a:rPr lang="en-US" smtClean="0"/>
              <a:pPr/>
              <a:t>17</a:t>
            </a:fld>
            <a:endParaRPr lang="en-US"/>
          </a:p>
        </p:txBody>
      </p:sp>
    </p:spTree>
    <p:extLst>
      <p:ext uri="{BB962C8B-B14F-4D97-AF65-F5344CB8AC3E}">
        <p14:creationId xmlns:p14="http://schemas.microsoft.com/office/powerpoint/2010/main" val="1958313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dirty="0" smtClean="0"/>
              <a:t>On the other hand, our approach will allow </a:t>
            </a:r>
            <a:r>
              <a:rPr lang="en-US" baseline="0" dirty="0" smtClean="0"/>
              <a:t>the analysis tool to incorporate user feedback as Bob inspects the bug reports. One simplest form of user feedback is binary likes and dislikes.</a:t>
            </a:r>
          </a:p>
          <a:p>
            <a:pPr marL="171450" marR="0" lvl="0" indent="-171450" algn="l" defTabSz="914400" rtl="0" eaLnBrk="1" fontAlgn="auto" latinLnBrk="0" hangingPunct="1">
              <a:lnSpc>
                <a:spcPct val="100000"/>
              </a:lnSpc>
              <a:spcBef>
                <a:spcPts val="0"/>
              </a:spcBef>
              <a:spcAft>
                <a:spcPts val="0"/>
              </a:spcAft>
              <a:buClrTx/>
              <a:buSzTx/>
              <a:buFontTx/>
              <a:buNone/>
              <a:tabLst/>
              <a:defRPr/>
            </a:pPr>
            <a:r>
              <a:rPr lang="en-US" baseline="0" dirty="0" smtClean="0"/>
              <a:t>Let’s say, Bob inspects the report R2 and finds it to be a false alarm. So he gives a negative feedback to this report.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18</a:t>
            </a:fld>
            <a:endParaRPr lang="en-US"/>
          </a:p>
        </p:txBody>
      </p:sp>
    </p:spTree>
    <p:extLst>
      <p:ext uri="{BB962C8B-B14F-4D97-AF65-F5344CB8AC3E}">
        <p14:creationId xmlns:p14="http://schemas.microsoft.com/office/powerpoint/2010/main" val="87899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Then</a:t>
            </a:r>
            <a:r>
              <a:rPr lang="en-US" baseline="0" dirty="0" smtClean="0"/>
              <a:t> our approach will incorporate this feedback, and eliminate all the other false alarms that are derived because of similar reasons.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19</a:t>
            </a:fld>
            <a:endParaRPr lang="en-US"/>
          </a:p>
        </p:txBody>
      </p:sp>
    </p:spTree>
    <p:extLst>
      <p:ext uri="{BB962C8B-B14F-4D97-AF65-F5344CB8AC3E}">
        <p14:creationId xmlns:p14="http://schemas.microsoft.com/office/powerpoint/2010/main" val="941740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aseline="0" dirty="0" smtClean="0"/>
              <a:t>Let’s first look at what a conventional analysis looks like. The analysis I am showing is a simplified </a:t>
            </a:r>
            <a:r>
              <a:rPr lang="en-US" baseline="0" dirty="0" err="1" smtClean="0"/>
              <a:t>datarace</a:t>
            </a:r>
            <a:r>
              <a:rPr lang="en-US" baseline="0" dirty="0" smtClean="0"/>
              <a:t> analysis that is extracted from </a:t>
            </a:r>
            <a:r>
              <a:rPr lang="en-US" baseline="0" dirty="0" err="1" smtClean="0"/>
              <a:t>Jchord</a:t>
            </a:r>
            <a:r>
              <a:rPr lang="en-US" baseline="0" dirty="0" smtClean="0"/>
              <a:t>. It is specified in a declarative language called “</a:t>
            </a:r>
            <a:r>
              <a:rPr lang="en-US" baseline="0" dirty="0" err="1" smtClean="0"/>
              <a:t>Datalog</a:t>
            </a:r>
            <a:r>
              <a:rPr lang="en-US" baseline="0" dirty="0" smtClean="0"/>
              <a:t>”, which is very popular for specifying program analyses.</a:t>
            </a:r>
          </a:p>
          <a:p>
            <a:pPr marL="0" indent="0">
              <a:buFontTx/>
              <a:buNone/>
            </a:pPr>
            <a:r>
              <a:rPr lang="en-US" baseline="0" dirty="0" smtClean="0"/>
              <a:t>What is </a:t>
            </a:r>
            <a:r>
              <a:rPr lang="en-US" baseline="0" dirty="0" err="1" smtClean="0"/>
              <a:t>Datalog</a:t>
            </a:r>
            <a:r>
              <a:rPr lang="en-US" baseline="0" dirty="0" smtClean="0"/>
              <a:t>? </a:t>
            </a:r>
            <a:r>
              <a:rPr lang="en-US" baseline="0" dirty="0" err="1" smtClean="0"/>
              <a:t>Datalog</a:t>
            </a:r>
            <a:r>
              <a:rPr lang="en-US" baseline="0" dirty="0" smtClean="0"/>
              <a:t> is a querying language that originates from the Database community. It is very similar to SQL, except that it supports recursion.</a:t>
            </a:r>
          </a:p>
          <a:p>
            <a:pPr marL="0" indent="0">
              <a:buFontTx/>
              <a:buNone/>
            </a:pPr>
            <a:r>
              <a:rPr lang="en-US" baseline="0" dirty="0" smtClean="0"/>
              <a:t>A </a:t>
            </a:r>
            <a:r>
              <a:rPr lang="en-US" baseline="0" dirty="0" err="1" smtClean="0"/>
              <a:t>Datalog</a:t>
            </a:r>
            <a:r>
              <a:rPr lang="en-US" baseline="0" dirty="0" smtClean="0"/>
              <a:t> program can be divided into three parts: input relations, output relations, and rules.</a:t>
            </a:r>
          </a:p>
          <a:p>
            <a:pPr marL="0" indent="0">
              <a:buFontTx/>
              <a:buNone/>
            </a:pPr>
            <a:r>
              <a:rPr lang="en-US" baseline="0" dirty="0" smtClean="0"/>
              <a:t>Relations are used to specify data and are like tables in a Database.</a:t>
            </a:r>
          </a:p>
          <a:p>
            <a:pPr marL="0" indent="0">
              <a:buFontTx/>
              <a:buNone/>
            </a:pPr>
            <a:r>
              <a:rPr lang="en-US" baseline="0" dirty="0" smtClean="0"/>
              <a:t>Input relations specify the input data.</a:t>
            </a:r>
          </a:p>
          <a:p>
            <a:pPr marL="0" indent="0">
              <a:buFontTx/>
              <a:buNone/>
            </a:pPr>
            <a:r>
              <a:rPr lang="en-US" baseline="0" dirty="0" smtClean="0"/>
              <a:t>There are three input relations for the </a:t>
            </a:r>
            <a:r>
              <a:rPr lang="en-US" baseline="0" dirty="0" err="1" smtClean="0"/>
              <a:t>datarace</a:t>
            </a:r>
            <a:r>
              <a:rPr lang="en-US" baseline="0" dirty="0" smtClean="0"/>
              <a:t> detector.</a:t>
            </a:r>
          </a:p>
          <a:p>
            <a:pPr marL="0" indent="0">
              <a:buFontTx/>
              <a:buNone/>
            </a:pPr>
            <a:r>
              <a:rPr lang="en-US" baseline="0" dirty="0" smtClean="0"/>
              <a:t>All the p’s range over programming points.</a:t>
            </a:r>
          </a:p>
          <a:p>
            <a:pPr marL="0" indent="0">
              <a:buFontTx/>
              <a:buNone/>
            </a:pPr>
            <a:r>
              <a:rPr lang="en-US" baseline="0" dirty="0" smtClean="0"/>
              <a:t>The relation next encodes the control-flow graph of the program.</a:t>
            </a:r>
          </a:p>
          <a:p>
            <a:pPr marL="0" indent="0">
              <a:buFontTx/>
              <a:buNone/>
            </a:pPr>
            <a:r>
              <a:rPr lang="en-US" baseline="0" dirty="0" err="1" smtClean="0"/>
              <a:t>MayAlias</a:t>
            </a:r>
            <a:r>
              <a:rPr lang="en-US" baseline="0" dirty="0" smtClean="0"/>
              <a:t> contains the pairs of program points that may access the same memory locations.</a:t>
            </a:r>
          </a:p>
          <a:p>
            <a:pPr marL="0" indent="0">
              <a:buFontTx/>
              <a:buNone/>
            </a:pPr>
            <a:r>
              <a:rPr lang="en-US" baseline="0" dirty="0" smtClean="0"/>
              <a:t>Guarded contains the pairs of program points that are guarded by the same lock.</a:t>
            </a:r>
          </a:p>
          <a:p>
            <a:pPr marL="0" indent="0">
              <a:buFontTx/>
              <a:buNone/>
            </a:pPr>
            <a:r>
              <a:rPr lang="en-US" baseline="0" dirty="0" smtClean="0"/>
              <a:t>Among these three relations, only next is directly computed from the source code.</a:t>
            </a:r>
          </a:p>
          <a:p>
            <a:pPr marL="0" indent="0">
              <a:buFontTx/>
              <a:buNone/>
            </a:pPr>
            <a:r>
              <a:rPr lang="en-US" baseline="0" dirty="0" smtClean="0"/>
              <a:t>Both </a:t>
            </a:r>
            <a:r>
              <a:rPr lang="en-US" baseline="0" dirty="0" err="1" smtClean="0"/>
              <a:t>mayAlias</a:t>
            </a:r>
            <a:r>
              <a:rPr lang="en-US" baseline="0" dirty="0" smtClean="0"/>
              <a:t> and guarded are calculated by the </a:t>
            </a:r>
            <a:r>
              <a:rPr lang="en-US" baseline="0" dirty="0" err="1" smtClean="0"/>
              <a:t>Datalog</a:t>
            </a:r>
            <a:r>
              <a:rPr lang="en-US" baseline="0" dirty="0" smtClean="0"/>
              <a:t> analysis. For simplicity, we elide the part computing them and treat them as inputs.</a:t>
            </a:r>
          </a:p>
          <a:p>
            <a:pPr marL="0" indent="0">
              <a:buFontTx/>
              <a:buNone/>
            </a:pPr>
            <a:r>
              <a:rPr lang="en-US" baseline="0" dirty="0" smtClean="0"/>
              <a:t>Output relations specify the output data.</a:t>
            </a:r>
          </a:p>
          <a:p>
            <a:pPr marL="0" indent="0">
              <a:buFontTx/>
              <a:buNone/>
            </a:pPr>
            <a:r>
              <a:rPr lang="en-US" baseline="0" dirty="0" smtClean="0"/>
              <a:t>There are two output relations. Parallel contains the pairs of program points that can be reached by different threads at the same time.</a:t>
            </a:r>
          </a:p>
          <a:p>
            <a:pPr marL="0" indent="0">
              <a:buFontTx/>
              <a:buNone/>
            </a:pPr>
            <a:r>
              <a:rPr lang="en-US" baseline="0" dirty="0" err="1" smtClean="0"/>
              <a:t>Datarace</a:t>
            </a:r>
            <a:r>
              <a:rPr lang="en-US" baseline="0" dirty="0" smtClean="0"/>
              <a:t> contains the final bug reports.</a:t>
            </a:r>
          </a:p>
          <a:p>
            <a:pPr marL="0" indent="0">
              <a:buFontTx/>
              <a:buNone/>
            </a:pPr>
            <a:r>
              <a:rPr lang="en-US" baseline="0" dirty="0" smtClean="0"/>
              <a:t>The logic of a </a:t>
            </a:r>
            <a:r>
              <a:rPr lang="en-US" baseline="0" dirty="0" err="1" smtClean="0"/>
              <a:t>Datalog</a:t>
            </a:r>
            <a:r>
              <a:rPr lang="en-US" baseline="0" dirty="0" smtClean="0"/>
              <a:t> program is specified by its rules.</a:t>
            </a:r>
          </a:p>
          <a:p>
            <a:pPr marL="0" indent="0">
              <a:buFontTx/>
              <a:buNone/>
            </a:pPr>
            <a:r>
              <a:rPr lang="en-US" baseline="0" dirty="0" smtClean="0"/>
              <a:t>All rules are deductive, meaning they represent “if something, then something”.</a:t>
            </a:r>
          </a:p>
          <a:p>
            <a:pPr marL="0" indent="0">
              <a:buFontTx/>
              <a:buNone/>
            </a:pPr>
            <a:r>
              <a:rPr lang="en-US" baseline="0" dirty="0" smtClean="0"/>
              <a:t>For instance, the first rule says, if p1 and p2 may happen in parallel, and p3 is a successor of p1, then p3 and p2 can happen in parallel.</a:t>
            </a:r>
          </a:p>
          <a:p>
            <a:pPr marL="0" indent="0">
              <a:buFontTx/>
              <a:buNone/>
            </a:pPr>
            <a:r>
              <a:rPr lang="en-US" baseline="0" dirty="0" smtClean="0"/>
              <a:t>The second rule says the parallel relation is commutative.</a:t>
            </a:r>
          </a:p>
          <a:p>
            <a:pPr marL="0" indent="0">
              <a:buFontTx/>
              <a:buNone/>
            </a:pPr>
            <a:r>
              <a:rPr lang="en-US" baseline="0" dirty="0" smtClean="0"/>
              <a:t>The last rule specifies the </a:t>
            </a:r>
            <a:r>
              <a:rPr lang="en-US" baseline="0" dirty="0" err="1" smtClean="0"/>
              <a:t>Datarace</a:t>
            </a:r>
            <a:r>
              <a:rPr lang="en-US" baseline="0" dirty="0" smtClean="0"/>
              <a:t> condition: For a given pair of program points p1, p2, if they may happen in parallel, and they may access the same memory location, then there can be a potential </a:t>
            </a:r>
            <a:r>
              <a:rPr lang="en-US" baseline="0" dirty="0" err="1" smtClean="0"/>
              <a:t>datarace</a:t>
            </a:r>
            <a:r>
              <a:rPr lang="en-US" baseline="0" dirty="0" smtClean="0"/>
              <a:t> between p1 and p2.</a:t>
            </a:r>
          </a:p>
          <a:p>
            <a:pPr marL="0" indent="0">
              <a:buFontTx/>
              <a:buNone/>
            </a:pPr>
            <a:r>
              <a:rPr lang="en-US" baseline="0" dirty="0" smtClean="0"/>
              <a:t>To compute the output relations, the </a:t>
            </a:r>
            <a:r>
              <a:rPr lang="en-US" baseline="0" dirty="0" err="1" smtClean="0"/>
              <a:t>Datalog</a:t>
            </a:r>
            <a:r>
              <a:rPr lang="en-US" baseline="0" dirty="0" smtClean="0"/>
              <a:t> solver will keep applying these rules until the output relations don’t change any more. In other words, it computes the least </a:t>
            </a:r>
            <a:r>
              <a:rPr lang="en-US" baseline="0" dirty="0" err="1" smtClean="0"/>
              <a:t>fixpoint</a:t>
            </a:r>
            <a:r>
              <a:rPr lang="en-US" baseline="0" dirty="0" smtClean="0"/>
              <a:t> of the rules.</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21</a:t>
            </a:fld>
            <a:endParaRPr lang="en-US"/>
          </a:p>
        </p:txBody>
      </p:sp>
    </p:spTree>
    <p:extLst>
      <p:ext uri="{BB962C8B-B14F-4D97-AF65-F5344CB8AC3E}">
        <p14:creationId xmlns:p14="http://schemas.microsoft.com/office/powerpoint/2010/main" val="206692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We attach a weight 5 to it, which is learned from labeled data.</a:t>
            </a:r>
          </a:p>
          <a:p>
            <a:pPr marL="171450" indent="-171450">
              <a:buFontTx/>
              <a:buChar char="-"/>
            </a:pPr>
            <a:r>
              <a:rPr lang="en-US" baseline="0" dirty="0" smtClean="0"/>
              <a:t>As for the other two rules, we keep them hard as they are fairly precise.</a:t>
            </a:r>
          </a:p>
          <a:p>
            <a:pPr marL="171450" indent="-171450">
              <a:buFontTx/>
              <a:buChar char="-"/>
            </a:pPr>
            <a:r>
              <a:rPr lang="en-US" baseline="0" dirty="0" smtClean="0"/>
              <a:t>We also add the user feedback as a soft rule.</a:t>
            </a:r>
          </a:p>
          <a:p>
            <a:pPr marL="171450" indent="-171450">
              <a:buFontTx/>
              <a:buChar char="-"/>
            </a:pPr>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22</a:t>
            </a:fld>
            <a:endParaRPr lang="en-US"/>
          </a:p>
        </p:txBody>
      </p:sp>
    </p:spTree>
    <p:extLst>
      <p:ext uri="{BB962C8B-B14F-4D97-AF65-F5344CB8AC3E}">
        <p14:creationId xmlns:p14="http://schemas.microsoft.com/office/powerpoint/2010/main" val="14247260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a:t>
            </a:r>
            <a:r>
              <a:rPr lang="en-US" baseline="0" dirty="0" smtClean="0"/>
              <a:t> am going to use static </a:t>
            </a:r>
            <a:r>
              <a:rPr lang="en-US" baseline="0" dirty="0" err="1" smtClean="0"/>
              <a:t>datarace</a:t>
            </a:r>
            <a:r>
              <a:rPr lang="en-US" baseline="0" dirty="0" smtClean="0"/>
              <a:t> analysis as an example to explain how we address these two challenges. We study </a:t>
            </a:r>
            <a:r>
              <a:rPr lang="en-US" baseline="0" dirty="0" err="1" smtClean="0"/>
              <a:t>Datarace</a:t>
            </a:r>
            <a:r>
              <a:rPr lang="en-US" baseline="0" dirty="0" smtClean="0"/>
              <a:t> as it is fundamental to detecting concurrency bugs for programs in this multi-core era. The analysis tool we consider is </a:t>
            </a:r>
            <a:r>
              <a:rPr lang="en-US" baseline="0" dirty="0" err="1" smtClean="0"/>
              <a:t>JChord</a:t>
            </a:r>
            <a:r>
              <a:rPr lang="en-US" baseline="0" dirty="0" smtClean="0"/>
              <a:t>, a popular static </a:t>
            </a:r>
            <a:r>
              <a:rPr lang="en-US" baseline="0" dirty="0" err="1" smtClean="0"/>
              <a:t>datarace</a:t>
            </a:r>
            <a:r>
              <a:rPr lang="en-US" baseline="0" dirty="0" smtClean="0"/>
              <a:t> detection tool. This code fragment is taken from a widely-used program, called Apache FTP server.</a:t>
            </a:r>
          </a:p>
          <a:p>
            <a:pPr marL="171450" indent="-171450">
              <a:buFontTx/>
              <a:buChar char="-"/>
            </a:pPr>
            <a:r>
              <a:rPr lang="en-US" baseline="0" dirty="0" smtClean="0"/>
              <a:t>Class </a:t>
            </a:r>
            <a:r>
              <a:rPr lang="en-US" baseline="0" dirty="0" err="1" smtClean="0"/>
              <a:t>RequestHandler</a:t>
            </a:r>
            <a:r>
              <a:rPr lang="en-US" baseline="0" dirty="0" smtClean="0"/>
              <a:t> handles incoming FTP requests. Whenever a new request comes, a new object of this class is created. There are a lot of fields in this object, which can be accessed by multiple threads simultaneously. This in turn can lead to potential </a:t>
            </a:r>
            <a:r>
              <a:rPr lang="en-US" baseline="0" dirty="0" err="1" smtClean="0"/>
              <a:t>dataraces</a:t>
            </a:r>
            <a:r>
              <a:rPr lang="en-US" baseline="0" dirty="0" smtClean="0"/>
              <a:t>.</a:t>
            </a:r>
          </a:p>
          <a:p>
            <a:pPr marL="171450" indent="-171450">
              <a:buFontTx/>
              <a:buChar char="-"/>
            </a:pPr>
            <a:r>
              <a:rPr lang="en-US" baseline="0" dirty="0" smtClean="0"/>
              <a:t>We mainly look at two methods. Method </a:t>
            </a:r>
            <a:r>
              <a:rPr lang="en-US" baseline="0" dirty="0" err="1" smtClean="0"/>
              <a:t>getRequest</a:t>
            </a:r>
            <a:r>
              <a:rPr lang="en-US" baseline="0" dirty="0" smtClean="0"/>
              <a:t>() returns the request field. Method close is invoked when the ftp connection is being closed, and cleans up the states of the object.</a:t>
            </a:r>
          </a:p>
          <a:p>
            <a:pPr marL="171450" indent="-171450">
              <a:buFontTx/>
              <a:buChar char="-"/>
            </a:pPr>
            <a:r>
              <a:rPr lang="en-US" baseline="0" dirty="0" smtClean="0"/>
              <a:t>To prevent </a:t>
            </a:r>
            <a:r>
              <a:rPr lang="en-US" baseline="0" dirty="0" err="1" smtClean="0"/>
              <a:t>dataraces</a:t>
            </a:r>
            <a:r>
              <a:rPr lang="en-US" baseline="0" dirty="0" smtClean="0"/>
              <a:t> incurred by the cleanup code from Line 17 to Line 24, a flag </a:t>
            </a:r>
            <a:r>
              <a:rPr lang="en-US" baseline="0" dirty="0" err="1" smtClean="0"/>
              <a:t>isClosed</a:t>
            </a:r>
            <a:r>
              <a:rPr lang="en-US" baseline="0" dirty="0" smtClean="0"/>
              <a:t> is set. And to prevent </a:t>
            </a:r>
            <a:r>
              <a:rPr lang="en-US" baseline="0" dirty="0" err="1" smtClean="0"/>
              <a:t>dataraces</a:t>
            </a:r>
            <a:r>
              <a:rPr lang="en-US" baseline="0" dirty="0" smtClean="0"/>
              <a:t> on this flag itself, a synchronization block guards the code accessing it. This pattern is called atomic test-and-set idiom.</a:t>
            </a:r>
          </a:p>
          <a:p>
            <a:pPr marL="171450" indent="-171450">
              <a:buFontTx/>
              <a:buChar char="-"/>
            </a:pPr>
            <a:r>
              <a:rPr lang="en-US" baseline="0" dirty="0" smtClean="0"/>
              <a:t>Let’s see how it works.</a:t>
            </a:r>
          </a:p>
        </p:txBody>
      </p:sp>
      <p:sp>
        <p:nvSpPr>
          <p:cNvPr id="4" name="Slide Number Placeholder 3"/>
          <p:cNvSpPr>
            <a:spLocks noGrp="1"/>
          </p:cNvSpPr>
          <p:nvPr>
            <p:ph type="sldNum" sz="quarter" idx="10"/>
          </p:nvPr>
        </p:nvSpPr>
        <p:spPr/>
        <p:txBody>
          <a:bodyPr/>
          <a:lstStyle/>
          <a:p>
            <a:fld id="{2D58669D-B7D0-4298-8AB5-F27BD80793BB}" type="slidenum">
              <a:rPr lang="en-US" smtClean="0"/>
              <a:pPr/>
              <a:t>23</a:t>
            </a:fld>
            <a:endParaRPr lang="en-US"/>
          </a:p>
        </p:txBody>
      </p:sp>
    </p:spTree>
    <p:extLst>
      <p:ext uri="{BB962C8B-B14F-4D97-AF65-F5344CB8AC3E}">
        <p14:creationId xmlns:p14="http://schemas.microsoft.com/office/powerpoint/2010/main" val="136852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b="0" i="0">
                <a:solidFill>
                  <a:schemeClr val="tx1"/>
                </a:solidFill>
                <a:latin typeface="Helvetica Light" charset="0"/>
                <a:ea typeface="Helvetica Light" charset="0"/>
                <a:cs typeface="Helvetica Light" charset="0"/>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b="0" i="0">
                <a:solidFill>
                  <a:schemeClr val="tx2"/>
                </a:solidFill>
                <a:latin typeface="Helvetica Light" charset="0"/>
                <a:ea typeface="Helvetica Light" charset="0"/>
                <a:cs typeface="Helvetica Light"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b="0" i="0">
                <a:latin typeface="Helvetica Light" charset="0"/>
                <a:ea typeface="Helvetica Light" charset="0"/>
                <a:cs typeface="Helvetica Light" charset="0"/>
              </a:defRPr>
            </a:lvl1pPr>
          </a:lstStyle>
          <a:p>
            <a:fld id="{12B13BB5-FD24-F447-B240-83524D5B02B6}" type="datetime1">
              <a:rPr lang="en-US" smtClean="0"/>
              <a:t>6/28/17</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lvl1pPr>
              <a:defRPr b="0" i="0">
                <a:latin typeface="Helvetica Light" charset="0"/>
                <a:ea typeface="Helvetica Light" charset="0"/>
                <a:cs typeface="Helvetica Light" charset="0"/>
              </a:defRPr>
            </a:lvl1pPr>
          </a:lstStyle>
          <a:p>
            <a:r>
              <a:rPr lang="en-US" smtClean="0"/>
              <a:t>MAPL'17</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lvl1pPr>
              <a:defRPr b="0" i="0">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4907993-626B-174F-9A82-761DB54F26DE}" type="datetime1">
              <a:rPr lang="en-US" smtClean="0"/>
              <a:t>6/28/17</a:t>
            </a:fld>
            <a:endParaRPr lang="en-US" dirty="0"/>
          </a:p>
        </p:txBody>
      </p:sp>
      <p:sp>
        <p:nvSpPr>
          <p:cNvPr id="5" name="Footer Placeholder 4"/>
          <p:cNvSpPr>
            <a:spLocks noGrp="1"/>
          </p:cNvSpPr>
          <p:nvPr>
            <p:ph type="ftr" sz="quarter" idx="11"/>
          </p:nvPr>
        </p:nvSpPr>
        <p:spPr/>
        <p:txBody>
          <a:bodyPr/>
          <a:lstStyle/>
          <a:p>
            <a:r>
              <a:rPr lang="en-US" smtClean="0"/>
              <a:t>MAPL'17</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73A79A0-1446-4749-8462-73C7F6C01053}" type="datetime1">
              <a:rPr lang="en-US" smtClean="0"/>
              <a:t>6/28/17</a:t>
            </a:fld>
            <a:endParaRPr lang="en-US" dirty="0"/>
          </a:p>
        </p:txBody>
      </p:sp>
      <p:sp>
        <p:nvSpPr>
          <p:cNvPr id="5" name="Footer Placeholder 4"/>
          <p:cNvSpPr>
            <a:spLocks noGrp="1"/>
          </p:cNvSpPr>
          <p:nvPr>
            <p:ph type="ftr" sz="quarter" idx="11"/>
          </p:nvPr>
        </p:nvSpPr>
        <p:spPr/>
        <p:txBody>
          <a:bodyPr/>
          <a:lstStyle/>
          <a:p>
            <a:r>
              <a:rPr lang="en-US" smtClean="0"/>
              <a:t>MAPL'17</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097280"/>
            <a:ext cx="8229600" cy="4958354"/>
          </a:xfrm>
        </p:spPr>
        <p:txBody>
          <a:bodyPr/>
          <a:lstStyle>
            <a:lvl1pPr>
              <a:defRPr b="0" i="0">
                <a:latin typeface="Helvetica Light" charset="0"/>
                <a:ea typeface="Helvetica Light" charset="0"/>
                <a:cs typeface="Helvetica Light" charset="0"/>
              </a:defRPr>
            </a:lvl1pPr>
            <a:lvl2pPr>
              <a:defRPr b="0" i="0">
                <a:latin typeface="Helvetica Light" charset="0"/>
                <a:ea typeface="Helvetica Light" charset="0"/>
                <a:cs typeface="Helvetica Light" charset="0"/>
              </a:defRPr>
            </a:lvl2pPr>
            <a:lvl3pPr>
              <a:defRPr b="0" i="0">
                <a:latin typeface="Helvetica Light" charset="0"/>
                <a:ea typeface="Helvetica Light" charset="0"/>
                <a:cs typeface="Helvetica Light" charset="0"/>
              </a:defRPr>
            </a:lvl3pPr>
            <a:lvl4pPr>
              <a:defRPr b="0" i="0">
                <a:latin typeface="Helvetica Light" charset="0"/>
                <a:ea typeface="Helvetica Light" charset="0"/>
                <a:cs typeface="Helvetica Light" charset="0"/>
              </a:defRPr>
            </a:lvl4pPr>
            <a:lvl5pPr>
              <a:defRPr b="0" i="0">
                <a:latin typeface="Helvetica Light" charset="0"/>
                <a:ea typeface="Helvetica Light" charset="0"/>
                <a:cs typeface="Helvetica Light"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0"/>
          </p:nvPr>
        </p:nvSpPr>
        <p:spPr/>
        <p:txBody>
          <a:bodyPr/>
          <a:lstStyle>
            <a:lvl1pPr algn="r">
              <a:defRPr b="0" i="0">
                <a:latin typeface="Helvetica Light" charset="0"/>
                <a:ea typeface="Helvetica Light" charset="0"/>
                <a:cs typeface="Helvetica Light" charset="0"/>
              </a:defRPr>
            </a:lvl1pPr>
          </a:lstStyle>
          <a:p>
            <a:fld id="{97289D57-1463-8B4B-BEC9-AA18EDEE026D}" type="datetime1">
              <a:rPr lang="en-US" smtClean="0"/>
              <a:t>6/28/17</a:t>
            </a:fld>
            <a:endParaRPr lang="en-US" dirty="0"/>
          </a:p>
        </p:txBody>
      </p:sp>
      <p:sp>
        <p:nvSpPr>
          <p:cNvPr id="12" name="Slide Number Placeholder 11"/>
          <p:cNvSpPr>
            <a:spLocks noGrp="1"/>
          </p:cNvSpPr>
          <p:nvPr>
            <p:ph type="sldNum" sz="quarter" idx="12"/>
          </p:nvPr>
        </p:nvSpPr>
        <p:spPr>
          <a:xfrm>
            <a:off x="612648" y="6380100"/>
            <a:ext cx="818219" cy="365760"/>
          </a:xfrm>
        </p:spPr>
        <p:txBody>
          <a:bodyPr/>
          <a:lstStyle>
            <a:lvl1pPr>
              <a:defRPr b="0" i="0">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
        <p:nvSpPr>
          <p:cNvPr id="3" name="Title 2"/>
          <p:cNvSpPr>
            <a:spLocks noGrp="1"/>
          </p:cNvSpPr>
          <p:nvPr>
            <p:ph type="title"/>
          </p:nvPr>
        </p:nvSpPr>
        <p:spPr>
          <a:xfrm>
            <a:off x="457200" y="155447"/>
            <a:ext cx="8229600" cy="850392"/>
          </a:xfrm>
        </p:spPr>
        <p:txBody>
          <a:bodyPr anchor="ctr" anchorCtr="0"/>
          <a:lstStyle>
            <a:lvl1pPr>
              <a:defRPr b="0" i="0">
                <a:latin typeface="Helvetica Light" charset="0"/>
                <a:ea typeface="Helvetica Light" charset="0"/>
                <a:cs typeface="Helvetica Light" charset="0"/>
              </a:defRPr>
            </a:lvl1pPr>
          </a:lstStyle>
          <a:p>
            <a:r>
              <a:rPr lang="en-US" dirty="0" smtClean="0"/>
              <a:t>Click to edit Master title style</a:t>
            </a:r>
            <a:endParaRPr lang="en-US" dirty="0"/>
          </a:p>
        </p:txBody>
      </p:sp>
      <p:sp>
        <p:nvSpPr>
          <p:cNvPr id="7" name="Footer Placeholder 10"/>
          <p:cNvSpPr>
            <a:spLocks noGrp="1"/>
          </p:cNvSpPr>
          <p:nvPr>
            <p:ph type="ftr" sz="quarter" idx="11"/>
          </p:nvPr>
        </p:nvSpPr>
        <p:spPr>
          <a:xfrm>
            <a:off x="1430867" y="6380100"/>
            <a:ext cx="5791200" cy="365760"/>
          </a:xfrm>
        </p:spPr>
        <p:txBody>
          <a:bodyPr/>
          <a:lstStyle>
            <a:lvl1pPr algn="r">
              <a:defRPr b="0" i="0">
                <a:latin typeface="Helvetica Light" charset="0"/>
                <a:ea typeface="Helvetica Light" charset="0"/>
                <a:cs typeface="Helvetica Light" charset="0"/>
              </a:defRPr>
            </a:lvl1pPr>
          </a:lstStyle>
          <a:p>
            <a:pPr algn="ctr"/>
            <a:r>
              <a:rPr lang="en-US" smtClean="0"/>
              <a:t>MAPL'17</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41D39926-B429-444E-A054-E69414A919BF}" type="datetime1">
              <a:rPr lang="en-US" smtClean="0"/>
              <a:t>6/28/17</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MAPL'17</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85114"/>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1126955-6C44-E446-A6A5-E16AD379CB15}" type="datetime1">
              <a:rPr lang="en-US" smtClean="0"/>
              <a:t>6/28/17</a:t>
            </a:fld>
            <a:endParaRPr lang="en-US" dirty="0"/>
          </a:p>
        </p:txBody>
      </p:sp>
      <p:sp>
        <p:nvSpPr>
          <p:cNvPr id="9" name="Content Placeholder 8"/>
          <p:cNvSpPr>
            <a:spLocks noGrp="1"/>
          </p:cNvSpPr>
          <p:nvPr>
            <p:ph sz="quarter" idx="1"/>
          </p:nvPr>
        </p:nvSpPr>
        <p:spPr>
          <a:xfrm>
            <a:off x="457200" y="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MAPL'17</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59941"/>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6886B7E-54E8-724E-B7A5-2C66C7C64748}" type="datetime1">
              <a:rPr lang="en-US" smtClean="0"/>
              <a:t>6/28/17</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MAPL'17</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7"/>
            <a:ext cx="8229600" cy="850392"/>
          </a:xfrm>
        </p:spPr>
        <p:txBody>
          <a:bodyPr/>
          <a:lstStyle/>
          <a:p>
            <a:r>
              <a:rPr kumimoji="0" lang="en-US" dirty="0" smtClean="0"/>
              <a:t>Click to edit Master title style</a:t>
            </a:r>
            <a:endParaRPr kumimoji="0" lang="en-US" dirty="0"/>
          </a:p>
        </p:txBody>
      </p:sp>
      <p:sp>
        <p:nvSpPr>
          <p:cNvPr id="3" name="Date Placeholder 2"/>
          <p:cNvSpPr>
            <a:spLocks noGrp="1"/>
          </p:cNvSpPr>
          <p:nvPr>
            <p:ph type="dt" sz="half" idx="10"/>
          </p:nvPr>
        </p:nvSpPr>
        <p:spPr/>
        <p:txBody>
          <a:bodyPr/>
          <a:lstStyle/>
          <a:p>
            <a:fld id="{06E6406C-F3EC-EC41-9E77-D13E1EB6317F}" type="datetime1">
              <a:rPr lang="en-US" smtClean="0"/>
              <a:t>6/28/17</a:t>
            </a:fld>
            <a:endParaRPr lang="en-US" dirty="0"/>
          </a:p>
        </p:txBody>
      </p:sp>
      <p:sp>
        <p:nvSpPr>
          <p:cNvPr id="5" name="Slide Number Placeholder 4"/>
          <p:cNvSpPr>
            <a:spLocks noGrp="1"/>
          </p:cNvSpPr>
          <p:nvPr>
            <p:ph type="sldNum" sz="quarter" idx="12"/>
          </p:nvPr>
        </p:nvSpPr>
        <p:spPr>
          <a:xfrm>
            <a:off x="612648" y="6380100"/>
            <a:ext cx="818219" cy="365760"/>
          </a:xfrm>
        </p:spPr>
        <p:txBody>
          <a:bodyPr/>
          <a:lstStyle/>
          <a:p>
            <a:fld id="{1F7DF5D7-FF41-4BF6-8958-28DFF1DB182D}"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Footer Placeholder 10"/>
          <p:cNvSpPr>
            <a:spLocks noGrp="1"/>
          </p:cNvSpPr>
          <p:nvPr>
            <p:ph type="ftr" sz="quarter" idx="11"/>
          </p:nvPr>
        </p:nvSpPr>
        <p:spPr>
          <a:xfrm>
            <a:off x="1430867" y="6380100"/>
            <a:ext cx="5791200" cy="365760"/>
          </a:xfrm>
        </p:spPr>
        <p:txBody>
          <a:bodyPr/>
          <a:lstStyle>
            <a:lvl1pPr algn="r">
              <a:defRPr/>
            </a:lvl1pPr>
          </a:lstStyle>
          <a:p>
            <a:pPr algn="ctr"/>
            <a:r>
              <a:rPr lang="en-US" smtClean="0"/>
              <a:t>MAPL'17</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20F1547-9D2A-DD49-A555-CE8995901C0A}" type="datetime1">
              <a:rPr lang="en-US" smtClean="0"/>
              <a:t>6/28/17</a:t>
            </a:fld>
            <a:endParaRPr lang="en-US" dirty="0"/>
          </a:p>
        </p:txBody>
      </p:sp>
      <p:sp>
        <p:nvSpPr>
          <p:cNvPr id="6" name="Footer Placeholder 5"/>
          <p:cNvSpPr>
            <a:spLocks noGrp="1"/>
          </p:cNvSpPr>
          <p:nvPr>
            <p:ph type="ftr" sz="quarter" idx="11"/>
          </p:nvPr>
        </p:nvSpPr>
        <p:spPr/>
        <p:txBody>
          <a:bodyPr/>
          <a:lstStyle/>
          <a:p>
            <a:r>
              <a:rPr lang="en-US" smtClean="0"/>
              <a:t>MAPL'17</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88D112F-4CE5-1846-8743-4C85A8FE5FAA}" type="datetime1">
              <a:rPr lang="en-US" smtClean="0"/>
              <a:t>6/28/17</a:t>
            </a:fld>
            <a:endParaRPr lang="en-US" dirty="0"/>
          </a:p>
        </p:txBody>
      </p:sp>
      <p:sp>
        <p:nvSpPr>
          <p:cNvPr id="6" name="Footer Placeholder 5"/>
          <p:cNvSpPr>
            <a:spLocks noGrp="1"/>
          </p:cNvSpPr>
          <p:nvPr>
            <p:ph type="ftr" sz="quarter" idx="11"/>
          </p:nvPr>
        </p:nvSpPr>
        <p:spPr/>
        <p:txBody>
          <a:bodyPr/>
          <a:lstStyle/>
          <a:p>
            <a:r>
              <a:rPr lang="en-US" smtClean="0"/>
              <a:t>MAPL'17</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5448"/>
            <a:ext cx="8229600" cy="842319"/>
          </a:xfrm>
          <a:prstGeom prst="rect">
            <a:avLst/>
          </a:prstGeom>
        </p:spPr>
        <p:txBody>
          <a:bodyPr vert="horz" anchor="ctr"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09728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4" name="Date Placeholder 13"/>
          <p:cNvSpPr>
            <a:spLocks noGrp="1"/>
          </p:cNvSpPr>
          <p:nvPr>
            <p:ph type="dt" sz="half" idx="2"/>
          </p:nvPr>
        </p:nvSpPr>
        <p:spPr>
          <a:xfrm>
            <a:off x="6400800" y="6380100"/>
            <a:ext cx="2289048" cy="365760"/>
          </a:xfrm>
          <a:prstGeom prst="rect">
            <a:avLst/>
          </a:prstGeom>
        </p:spPr>
        <p:txBody>
          <a:bodyPr vert="horz"/>
          <a:lstStyle>
            <a:lvl1pPr algn="r" eaLnBrk="1" latinLnBrk="0" hangingPunct="1">
              <a:defRPr kumimoji="0" sz="1400" b="0" i="0">
                <a:solidFill>
                  <a:schemeClr val="tx2"/>
                </a:solidFill>
                <a:latin typeface="Helvetica Light" charset="0"/>
                <a:ea typeface="Helvetica Light" charset="0"/>
                <a:cs typeface="Helvetica Light" charset="0"/>
              </a:defRPr>
            </a:lvl1pPr>
          </a:lstStyle>
          <a:p>
            <a:fld id="{2657CFA0-36F2-FB4C-B1C3-04C10C014FE3}" type="datetime1">
              <a:rPr lang="en-US" smtClean="0"/>
              <a:t>6/28/17</a:t>
            </a:fld>
            <a:endParaRPr lang="en-US" dirty="0"/>
          </a:p>
        </p:txBody>
      </p:sp>
      <p:sp>
        <p:nvSpPr>
          <p:cNvPr id="3" name="Footer Placeholder 2"/>
          <p:cNvSpPr>
            <a:spLocks noGrp="1"/>
          </p:cNvSpPr>
          <p:nvPr>
            <p:ph type="ftr" sz="quarter" idx="3"/>
          </p:nvPr>
        </p:nvSpPr>
        <p:spPr>
          <a:xfrm>
            <a:off x="2424906" y="6380100"/>
            <a:ext cx="3978942" cy="365760"/>
          </a:xfrm>
          <a:prstGeom prst="rect">
            <a:avLst/>
          </a:prstGeom>
        </p:spPr>
        <p:txBody>
          <a:bodyPr vert="horz"/>
          <a:lstStyle>
            <a:lvl1pPr algn="ctr" eaLnBrk="1" latinLnBrk="0" hangingPunct="1">
              <a:defRPr kumimoji="0" sz="1400" b="0" i="0">
                <a:solidFill>
                  <a:schemeClr val="tx2"/>
                </a:solidFill>
                <a:latin typeface="Helvetica Light" charset="0"/>
                <a:ea typeface="Helvetica Light" charset="0"/>
                <a:cs typeface="Helvetica Light" charset="0"/>
              </a:defRPr>
            </a:lvl1pPr>
          </a:lstStyle>
          <a:p>
            <a:r>
              <a:rPr lang="en-US" smtClean="0"/>
              <a:t>MAPL'17</a:t>
            </a:r>
            <a:endParaRPr lang="en-US" dirty="0"/>
          </a:p>
        </p:txBody>
      </p:sp>
      <p:sp>
        <p:nvSpPr>
          <p:cNvPr id="23" name="Slide Number Placeholder 22"/>
          <p:cNvSpPr>
            <a:spLocks noGrp="1"/>
          </p:cNvSpPr>
          <p:nvPr>
            <p:ph type="sldNum" sz="quarter" idx="4"/>
          </p:nvPr>
        </p:nvSpPr>
        <p:spPr>
          <a:xfrm>
            <a:off x="612648" y="6380100"/>
            <a:ext cx="1774292" cy="365760"/>
          </a:xfrm>
          <a:prstGeom prst="rect">
            <a:avLst/>
          </a:prstGeom>
        </p:spPr>
        <p:txBody>
          <a:bodyPr vert="horz"/>
          <a:lstStyle>
            <a:lvl1pPr algn="l" eaLnBrk="1" latinLnBrk="0" hangingPunct="1">
              <a:defRPr kumimoji="0" sz="1400" b="0" i="0">
                <a:solidFill>
                  <a:schemeClr val="tx2"/>
                </a:solidFill>
                <a:latin typeface="Helvetica Light" charset="0"/>
                <a:ea typeface="Helvetica Light" charset="0"/>
                <a:cs typeface="Helvetica Light" charset="0"/>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4367" y="994719"/>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rtl="0" eaLnBrk="1" latinLnBrk="0" hangingPunct="1">
        <a:spcBef>
          <a:spcPct val="0"/>
        </a:spcBef>
        <a:buNone/>
        <a:defRPr kumimoji="0" sz="3200" b="0" i="0" kern="1200">
          <a:solidFill>
            <a:schemeClr val="tx2"/>
          </a:solidFill>
          <a:latin typeface="Helvetica Light" charset="0"/>
          <a:ea typeface="Helvetica Light" charset="0"/>
          <a:cs typeface="Helvetica Light" charset="0"/>
        </a:defRPr>
      </a:lvl1pPr>
    </p:titleStyle>
    <p:bodyStyle>
      <a:lvl1pPr marL="274320" indent="-274320" algn="l" rtl="0" eaLnBrk="1" latinLnBrk="0" hangingPunct="1">
        <a:spcBef>
          <a:spcPts val="600"/>
        </a:spcBef>
        <a:buClr>
          <a:schemeClr val="accent1"/>
        </a:buClr>
        <a:buSzPct val="76000"/>
        <a:buFont typeface="Wingdings 3"/>
        <a:buChar char=""/>
        <a:defRPr kumimoji="0" sz="2600" b="0" i="0" kern="1200">
          <a:solidFill>
            <a:schemeClr val="tx1"/>
          </a:solidFill>
          <a:latin typeface="Helvetica Light" charset="0"/>
          <a:ea typeface="Helvetica Light" charset="0"/>
          <a:cs typeface="Helvetica Light" charset="0"/>
        </a:defRPr>
      </a:lvl1pPr>
      <a:lvl2pPr marL="548640" indent="-274320" algn="l" rtl="0" eaLnBrk="1" latinLnBrk="0" hangingPunct="1">
        <a:spcBef>
          <a:spcPts val="500"/>
        </a:spcBef>
        <a:buClr>
          <a:schemeClr val="accent2"/>
        </a:buClr>
        <a:buSzPct val="76000"/>
        <a:buFont typeface="Wingdings 3"/>
        <a:buChar char=""/>
        <a:defRPr kumimoji="0" sz="2300" b="0" i="0" kern="1200">
          <a:solidFill>
            <a:schemeClr val="tx2"/>
          </a:solidFill>
          <a:latin typeface="Helvetica Light" charset="0"/>
          <a:ea typeface="Helvetica Light" charset="0"/>
          <a:cs typeface="Helvetica Light"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b="0" i="0" kern="1200">
          <a:solidFill>
            <a:schemeClr val="tx1"/>
          </a:solidFill>
          <a:latin typeface="Helvetica Light" charset="0"/>
          <a:ea typeface="Helvetica Light" charset="0"/>
          <a:cs typeface="Helvetica Light"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b="0" i="0" kern="1200">
          <a:solidFill>
            <a:schemeClr val="tx1"/>
          </a:solidFill>
          <a:latin typeface="Helvetica Light" charset="0"/>
          <a:ea typeface="Helvetica Light" charset="0"/>
          <a:cs typeface="Helvetica Light" charset="0"/>
        </a:defRPr>
      </a:lvl4pPr>
      <a:lvl5pPr marL="1371600" indent="-228600" algn="l" rtl="0" eaLnBrk="1" latinLnBrk="0" hangingPunct="1">
        <a:spcBef>
          <a:spcPts val="300"/>
        </a:spcBef>
        <a:buClr>
          <a:schemeClr val="accent2"/>
        </a:buClr>
        <a:buSzPct val="70000"/>
        <a:buFont typeface="Wingdings"/>
        <a:buChar char=""/>
        <a:defRPr kumimoji="0" sz="1600" b="0" i="0" kern="1200">
          <a:solidFill>
            <a:schemeClr val="tx1"/>
          </a:solidFill>
          <a:latin typeface="Helvetica Light" charset="0"/>
          <a:ea typeface="Helvetica Light" charset="0"/>
          <a:cs typeface="Helvetica Light"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tif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290.png"/><Relationship Id="rId5" Type="http://schemas.openxmlformats.org/officeDocument/2006/relationships/image" Target="../media/image511.png"/><Relationship Id="rId6" Type="http://schemas.openxmlformats.org/officeDocument/2006/relationships/image" Target="../media/image521.png"/><Relationship Id="rId1" Type="http://schemas.openxmlformats.org/officeDocument/2006/relationships/tags" Target="../tags/tag2.xml"/><Relationship Id="rId2"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 Id="rId3" Type="http://schemas.openxmlformats.org/officeDocument/2006/relationships/image" Target="../media/image7.tif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9.emf"/><Relationship Id="rId1" Type="http://schemas.openxmlformats.org/officeDocument/2006/relationships/tags" Target="../tags/tag3.xml"/><Relationship Id="rId2"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10.emf"/><Relationship Id="rId5" Type="http://schemas.openxmlformats.org/officeDocument/2006/relationships/image" Target="../media/image11.png"/><Relationship Id="rId1" Type="http://schemas.openxmlformats.org/officeDocument/2006/relationships/tags" Target="../tags/tag4.xml"/><Relationship Id="rId2"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2.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22.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23.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_rels/slide24.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26.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Layout" Target="../slideLayouts/slideLayout2.xml"/><Relationship Id="rId3" Type="http://schemas.openxmlformats.org/officeDocument/2006/relationships/notesSlide" Target="../notesSlides/notesSlide1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4" Type="http://schemas.openxmlformats.org/officeDocument/2006/relationships/image" Target="../media/image13.tiff"/><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13.tiff"/><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13.tiff"/><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4.png"/><Relationship Id="rId5" Type="http://schemas.openxmlformats.org/officeDocument/2006/relationships/image" Target="../media/image15.png"/><Relationship Id="rId1" Type="http://schemas.openxmlformats.org/officeDocument/2006/relationships/tags" Target="../tags/tag14.xml"/><Relationship Id="rId2"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6.png"/><Relationship Id="rId1" Type="http://schemas.openxmlformats.org/officeDocument/2006/relationships/tags" Target="../tags/tag15.xml"/><Relationship Id="rId2"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image" Target="../media/image16.png"/><Relationship Id="rId1" Type="http://schemas.openxmlformats.org/officeDocument/2006/relationships/tags" Target="../tags/tag16.xml"/><Relationship Id="rId2"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5" Type="http://schemas.openxmlformats.org/officeDocument/2006/relationships/image" Target="../media/image660.png"/><Relationship Id="rId6" Type="http://schemas.openxmlformats.org/officeDocument/2006/relationships/image" Target="../media/image16.png"/><Relationship Id="rId1" Type="http://schemas.openxmlformats.org/officeDocument/2006/relationships/tags" Target="../tags/tag17.xml"/><Relationship Id="rId2"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Layout" Target="../slideLayouts/slideLayout2.xml"/><Relationship Id="rId3"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4" Type="http://schemas.openxmlformats.org/officeDocument/2006/relationships/chart" Target="../charts/chart1.xml"/><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f"/><Relationship Id="rId3" Type="http://schemas.openxmlformats.org/officeDocument/2006/relationships/image" Target="../media/image7.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56" y="1137576"/>
            <a:ext cx="9129744" cy="1395376"/>
          </a:xfrm>
        </p:spPr>
        <p:txBody>
          <a:bodyPr>
            <a:noAutofit/>
          </a:bodyPr>
          <a:lstStyle/>
          <a:p>
            <a:r>
              <a:rPr lang="en-US" sz="3300" b="1" dirty="0" smtClean="0">
                <a:solidFill>
                  <a:schemeClr val="tx2">
                    <a:lumMod val="75000"/>
                  </a:schemeClr>
                </a:solidFill>
              </a:rPr>
              <a:t>Combining the Logical and the Probabilistic</a:t>
            </a:r>
            <a:br>
              <a:rPr lang="en-US" sz="3300" b="1" dirty="0" smtClean="0">
                <a:solidFill>
                  <a:schemeClr val="tx2">
                    <a:lumMod val="75000"/>
                  </a:schemeClr>
                </a:solidFill>
              </a:rPr>
            </a:br>
            <a:r>
              <a:rPr lang="en-US" sz="3300" b="1" dirty="0" smtClean="0">
                <a:solidFill>
                  <a:schemeClr val="tx2">
                    <a:lumMod val="75000"/>
                  </a:schemeClr>
                </a:solidFill>
              </a:rPr>
              <a:t>in Program Analysis</a:t>
            </a:r>
            <a:endParaRPr lang="en-US" sz="3300" b="1" dirty="0">
              <a:solidFill>
                <a:schemeClr val="tx2">
                  <a:lumMod val="75000"/>
                </a:schemeClr>
              </a:solidFill>
            </a:endParaRPr>
          </a:p>
        </p:txBody>
      </p:sp>
      <p:sp>
        <p:nvSpPr>
          <p:cNvPr id="4" name="Subtitle 2"/>
          <p:cNvSpPr txBox="1">
            <a:spLocks/>
          </p:cNvSpPr>
          <p:nvPr/>
        </p:nvSpPr>
        <p:spPr>
          <a:xfrm>
            <a:off x="14256" y="3055736"/>
            <a:ext cx="9129744" cy="11080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800" dirty="0" smtClean="0">
                <a:solidFill>
                  <a:schemeClr val="tx1"/>
                </a:solidFill>
                <a:latin typeface="Helvetica Light" charset="0"/>
                <a:ea typeface="Helvetica Light" charset="0"/>
                <a:cs typeface="Helvetica Light" charset="0"/>
              </a:rPr>
              <a:t>Xin Zhang           </a:t>
            </a:r>
            <a:r>
              <a:rPr lang="en-US" sz="2800" dirty="0" err="1" smtClean="0">
                <a:solidFill>
                  <a:schemeClr val="tx1"/>
                </a:solidFill>
                <a:latin typeface="Helvetica Light" charset="0"/>
                <a:ea typeface="Helvetica Light" charset="0"/>
                <a:cs typeface="Helvetica Light" charset="0"/>
              </a:rPr>
              <a:t>Xujie</a:t>
            </a:r>
            <a:r>
              <a:rPr lang="en-US" sz="2800" dirty="0" smtClean="0">
                <a:solidFill>
                  <a:schemeClr val="tx1"/>
                </a:solidFill>
                <a:latin typeface="Helvetica Light" charset="0"/>
                <a:ea typeface="Helvetica Light" charset="0"/>
                <a:cs typeface="Helvetica Light" charset="0"/>
              </a:rPr>
              <a:t> Si          </a:t>
            </a:r>
            <a:r>
              <a:rPr lang="en-US" sz="2800" dirty="0" err="1" smtClean="0">
                <a:solidFill>
                  <a:schemeClr val="tx1"/>
                </a:solidFill>
                <a:latin typeface="Helvetica Light" charset="0"/>
                <a:ea typeface="Helvetica Light" charset="0"/>
                <a:cs typeface="Helvetica Light" charset="0"/>
              </a:rPr>
              <a:t>Mayur</a:t>
            </a:r>
            <a:r>
              <a:rPr lang="en-US" sz="2800" dirty="0" smtClean="0">
                <a:solidFill>
                  <a:schemeClr val="tx1"/>
                </a:solidFill>
                <a:latin typeface="Helvetica Light" charset="0"/>
                <a:ea typeface="Helvetica Light" charset="0"/>
                <a:cs typeface="Helvetica Light" charset="0"/>
              </a:rPr>
              <a:t> </a:t>
            </a:r>
            <a:r>
              <a:rPr lang="en-US" sz="2800" dirty="0" err="1" smtClean="0">
                <a:solidFill>
                  <a:schemeClr val="tx1"/>
                </a:solidFill>
                <a:latin typeface="Helvetica Light" charset="0"/>
                <a:ea typeface="Helvetica Light" charset="0"/>
                <a:cs typeface="Helvetica Light" charset="0"/>
              </a:rPr>
              <a:t>Naik</a:t>
            </a:r>
            <a:endParaRPr lang="en-US" sz="2800" dirty="0" smtClean="0">
              <a:solidFill>
                <a:schemeClr val="tx1"/>
              </a:solidFill>
              <a:latin typeface="Helvetica Light" charset="0"/>
              <a:ea typeface="Helvetica Light" charset="0"/>
              <a:cs typeface="Helvetica Light" charset="0"/>
            </a:endParaRPr>
          </a:p>
          <a:p>
            <a:pPr algn="ctr"/>
            <a:r>
              <a:rPr lang="en-US" sz="2800" dirty="0" smtClean="0">
                <a:solidFill>
                  <a:schemeClr val="tx1"/>
                </a:solidFill>
                <a:latin typeface="Arial" charset="0"/>
                <a:ea typeface="Arial" charset="0"/>
                <a:cs typeface="Arial" charset="0"/>
              </a:rPr>
              <a:t>University of Pennsylvania</a:t>
            </a:r>
          </a:p>
        </p:txBody>
      </p:sp>
      <p:sp>
        <p:nvSpPr>
          <p:cNvPr id="5" name="Rectangle 4"/>
          <p:cNvSpPr/>
          <p:nvPr/>
        </p:nvSpPr>
        <p:spPr>
          <a:xfrm>
            <a:off x="4975200" y="6195892"/>
            <a:ext cx="223200" cy="17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66119" y="3089189"/>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8" name="TextBox 7"/>
          <p:cNvSpPr txBox="1"/>
          <p:nvPr/>
        </p:nvSpPr>
        <p:spPr>
          <a:xfrm>
            <a:off x="8884508" y="6858000"/>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9" name="TextBox 8"/>
          <p:cNvSpPr txBox="1"/>
          <p:nvPr/>
        </p:nvSpPr>
        <p:spPr>
          <a:xfrm>
            <a:off x="-395416" y="852616"/>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sp>
        <p:nvSpPr>
          <p:cNvPr id="10" name="TextBox 9"/>
          <p:cNvSpPr txBox="1"/>
          <p:nvPr/>
        </p:nvSpPr>
        <p:spPr>
          <a:xfrm>
            <a:off x="259492" y="1828800"/>
            <a:ext cx="184731" cy="400110"/>
          </a:xfrm>
          <a:prstGeom prst="rect">
            <a:avLst/>
          </a:prstGeom>
          <a:noFill/>
        </p:spPr>
        <p:txBody>
          <a:bodyPr wrap="none" rtlCol="0">
            <a:spAutoFit/>
          </a:bodyPr>
          <a:lstStyle/>
          <a:p>
            <a:endParaRPr lang="en-US" sz="2000" dirty="0" err="1" smtClean="0">
              <a:latin typeface="Helvetica Light" charset="0"/>
              <a:ea typeface="Helvetica Light" charset="0"/>
              <a:cs typeface="Helvetica Light" charset="0"/>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11661" y="4487315"/>
            <a:ext cx="1908554" cy="1708577"/>
          </a:xfrm>
          <a:prstGeom prst="rect">
            <a:avLst/>
          </a:prstGeom>
        </p:spPr>
      </p:pic>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5879"/>
    </mc:Choice>
    <mc:Fallback xmlns="">
      <p:transition spd="slow" advTm="587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Vertical Scroll 7"/>
          <p:cNvSpPr/>
          <p:nvPr/>
        </p:nvSpPr>
        <p:spPr>
          <a:xfrm>
            <a:off x="4705820"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14" name="Rounded Rectangular Callout 13"/>
          <p:cNvSpPr/>
          <p:nvPr/>
        </p:nvSpPr>
        <p:spPr>
          <a:xfrm>
            <a:off x="323385" y="2131232"/>
            <a:ext cx="4371279" cy="1235884"/>
          </a:xfrm>
          <a:prstGeom prst="wedgeRoundRectCallout">
            <a:avLst>
              <a:gd name="adj1" fmla="val 60092"/>
              <a:gd name="adj2" fmla="val -6955"/>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en-US" sz="2000" dirty="0">
              <a:solidFill>
                <a:srgbClr val="7030A0"/>
              </a:solidFill>
            </a:endParaRPr>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10</a:t>
            </a:fld>
            <a:endParaRPr lang="en-US" dirty="0"/>
          </a:p>
        </p:txBody>
      </p:sp>
      <p:sp>
        <p:nvSpPr>
          <p:cNvPr id="5" name="Title 4"/>
          <p:cNvSpPr>
            <a:spLocks noGrp="1"/>
          </p:cNvSpPr>
          <p:nvPr>
            <p:ph type="title"/>
          </p:nvPr>
        </p:nvSpPr>
        <p:spPr/>
        <p:txBody>
          <a:bodyPr>
            <a:normAutofit/>
          </a:bodyPr>
          <a:lstStyle/>
          <a:p>
            <a:r>
              <a:rPr lang="en-US" dirty="0" smtClean="0"/>
              <a:t>An Overarching Question</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sp>
        <p:nvSpPr>
          <p:cNvPr id="13" name="TextBox 12"/>
          <p:cNvSpPr txBox="1"/>
          <p:nvPr/>
        </p:nvSpPr>
        <p:spPr>
          <a:xfrm>
            <a:off x="1007619" y="3367116"/>
            <a:ext cx="3910069"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Able to handle uncertainty</a:t>
            </a:r>
          </a:p>
          <a:p>
            <a:r>
              <a:rPr lang="en-US" sz="2000" b="1" dirty="0" smtClean="0">
                <a:solidFill>
                  <a:srgbClr val="00B050"/>
                </a:solidFill>
                <a:latin typeface="Helvetica Light" charset="0"/>
                <a:ea typeface="Helvetica Light" charset="0"/>
                <a:cs typeface="Helvetica Light" charset="0"/>
              </a:rPr>
              <a:t>+ Able to adapt</a:t>
            </a:r>
          </a:p>
          <a:p>
            <a:r>
              <a:rPr lang="en-US" sz="2000" b="1" dirty="0" smtClean="0">
                <a:solidFill>
                  <a:srgbClr val="00B050"/>
                </a:solidFill>
                <a:latin typeface="Helvetica Light" charset="0"/>
                <a:ea typeface="Helvetica Light" charset="0"/>
                <a:cs typeface="Helvetica Light" charset="0"/>
              </a:rPr>
              <a:t>+ Able to learn</a:t>
            </a:r>
          </a:p>
        </p:txBody>
      </p:sp>
      <p:sp>
        <p:nvSpPr>
          <p:cNvPr id="7" name="Rectangle 6"/>
          <p:cNvSpPr/>
          <p:nvPr/>
        </p:nvSpPr>
        <p:spPr>
          <a:xfrm>
            <a:off x="2193105" y="2274781"/>
            <a:ext cx="607860" cy="923330"/>
          </a:xfrm>
          <a:prstGeom prst="rect">
            <a:avLst/>
          </a:prstGeom>
        </p:spPr>
        <p:txBody>
          <a:bodyPr wrap="none">
            <a:spAutoFit/>
          </a:bodyPr>
          <a:lstStyle/>
          <a:p>
            <a:pPr lvl="0" algn="ctr"/>
            <a:r>
              <a:rPr lang="en-US" sz="5400" b="1" dirty="0">
                <a:solidFill>
                  <a:srgbClr val="000000"/>
                </a:solidFill>
                <a:latin typeface="Arial" charset="0"/>
                <a:ea typeface="Arial" charset="0"/>
                <a:cs typeface="Arial" charset="0"/>
              </a:rPr>
              <a:t>?</a:t>
            </a:r>
          </a:p>
        </p:txBody>
      </p:sp>
    </p:spTree>
    <p:extLst>
      <p:ext uri="{BB962C8B-B14F-4D97-AF65-F5344CB8AC3E}">
        <p14:creationId xmlns:p14="http://schemas.microsoft.com/office/powerpoint/2010/main" val="19808097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87206"/>
            <a:ext cx="8229600" cy="4645602"/>
          </a:xfrm>
        </p:spPr>
        <p:txBody>
          <a:bodyPr/>
          <a:lstStyle/>
          <a:p>
            <a:r>
              <a:rPr lang="en-US" dirty="0" smtClean="0"/>
              <a:t>Motivation</a:t>
            </a:r>
          </a:p>
          <a:p>
            <a:endParaRPr lang="en-US" dirty="0"/>
          </a:p>
          <a:p>
            <a:r>
              <a:rPr lang="en-US" dirty="0" smtClean="0"/>
              <a:t>A General Approach</a:t>
            </a:r>
          </a:p>
          <a:p>
            <a:endParaRPr lang="en-US" dirty="0"/>
          </a:p>
          <a:p>
            <a:r>
              <a:rPr lang="en-US" dirty="0" smtClean="0"/>
              <a:t>Instance Applications</a:t>
            </a:r>
          </a:p>
          <a:p>
            <a:endParaRPr lang="en-US" dirty="0"/>
          </a:p>
          <a:p>
            <a:r>
              <a:rPr lang="en-US" dirty="0" smtClean="0"/>
              <a:t>Solver</a:t>
            </a:r>
          </a:p>
          <a:p>
            <a:endParaRPr lang="en-US" dirty="0"/>
          </a:p>
          <a:p>
            <a:r>
              <a:rPr lang="en-US" dirty="0" smtClean="0"/>
              <a:t>Empirical Results</a:t>
            </a:r>
            <a:endParaRPr lang="en-US" dirty="0"/>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11</a:t>
            </a:fld>
            <a:endParaRPr lang="en-US" dirty="0"/>
          </a:p>
        </p:txBody>
      </p:sp>
      <p:sp>
        <p:nvSpPr>
          <p:cNvPr id="5" name="Title 4"/>
          <p:cNvSpPr>
            <a:spLocks noGrp="1"/>
          </p:cNvSpPr>
          <p:nvPr>
            <p:ph type="title"/>
          </p:nvPr>
        </p:nvSpPr>
        <p:spPr/>
        <p:txBody>
          <a:bodyPr/>
          <a:lstStyle/>
          <a:p>
            <a:r>
              <a:rPr lang="en-US" dirty="0" smtClean="0"/>
              <a:t>Talk Outline</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Tree>
    <p:extLst>
      <p:ext uri="{BB962C8B-B14F-4D97-AF65-F5344CB8AC3E}">
        <p14:creationId xmlns:p14="http://schemas.microsoft.com/office/powerpoint/2010/main" val="12897620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12</a:t>
            </a:fld>
            <a:endParaRPr lang="en-US" dirty="0"/>
          </a:p>
        </p:txBody>
      </p:sp>
      <p:sp>
        <p:nvSpPr>
          <p:cNvPr id="5" name="Title 4"/>
          <p:cNvSpPr>
            <a:spLocks noGrp="1"/>
          </p:cNvSpPr>
          <p:nvPr>
            <p:ph type="title"/>
          </p:nvPr>
        </p:nvSpPr>
        <p:spPr/>
        <p:txBody>
          <a:bodyPr>
            <a:normAutofit fontScale="90000"/>
          </a:bodyPr>
          <a:lstStyle/>
          <a:p>
            <a:r>
              <a:rPr lang="en-US" dirty="0" smtClean="0"/>
              <a:t>Our Approach: Mixed Hard and Soft Constraints</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705820"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742981" y="2285997"/>
            <a:ext cx="3895932" cy="970155"/>
          </a:xfrm>
          <a:prstGeom prst="wedgeRoundRectCallout">
            <a:avLst>
              <a:gd name="adj1" fmla="val 62161"/>
              <a:gd name="adj2" fmla="val -8263"/>
              <a:gd name="adj3" fmla="val 16667"/>
            </a:avLst>
          </a:prstGeom>
        </p:spPr>
        <p:style>
          <a:lnRef idx="2">
            <a:schemeClr val="dk1"/>
          </a:lnRef>
          <a:fillRef idx="1">
            <a:schemeClr val="lt1"/>
          </a:fillRef>
          <a:effectRef idx="0">
            <a:schemeClr val="dk1"/>
          </a:effectRef>
          <a:fontRef idx="minor">
            <a:schemeClr val="dk1"/>
          </a:fontRef>
        </p:style>
        <p:txBody>
          <a:bodyPr rIns="0" rtlCol="0" anchor="ctr"/>
          <a:lstStyle/>
          <a:p>
            <a:r>
              <a:rPr lang="en-US" sz="2000" dirty="0" smtClean="0">
                <a:solidFill>
                  <a:srgbClr val="7030A0"/>
                </a:solidFill>
              </a:rPr>
              <a:t>path(a, a).</a:t>
            </a:r>
          </a:p>
          <a:p>
            <a:r>
              <a:rPr lang="en-US" sz="2000" dirty="0" smtClean="0">
                <a:solidFill>
                  <a:srgbClr val="7030A0"/>
                </a:solidFill>
              </a:rPr>
              <a:t>path(a, c) :- path(a, b), edge(b, c)  </a:t>
            </a:r>
            <a:r>
              <a:rPr lang="en-US" sz="2000" b="1" dirty="0" smtClean="0">
                <a:solidFill>
                  <a:srgbClr val="00B0F0"/>
                </a:solidFill>
              </a:rPr>
              <a:t>2.0</a:t>
            </a:r>
            <a:endParaRPr lang="en-US" sz="2000" b="1" dirty="0">
              <a:solidFill>
                <a:srgbClr val="00B0F0"/>
              </a:solidFill>
            </a:endParaRPr>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sp>
        <p:nvSpPr>
          <p:cNvPr id="13" name="TextBox 12"/>
          <p:cNvSpPr txBox="1"/>
          <p:nvPr/>
        </p:nvSpPr>
        <p:spPr>
          <a:xfrm>
            <a:off x="1007619" y="3367116"/>
            <a:ext cx="3910069"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Able to handle uncertainty</a:t>
            </a:r>
          </a:p>
          <a:p>
            <a:r>
              <a:rPr lang="en-US" sz="2000" b="1" dirty="0" smtClean="0">
                <a:solidFill>
                  <a:srgbClr val="00B050"/>
                </a:solidFill>
                <a:latin typeface="Helvetica Light" charset="0"/>
                <a:ea typeface="Helvetica Light" charset="0"/>
                <a:cs typeface="Helvetica Light" charset="0"/>
              </a:rPr>
              <a:t>+ Able to adapt</a:t>
            </a:r>
          </a:p>
          <a:p>
            <a:r>
              <a:rPr lang="en-US" sz="2000" b="1" dirty="0" smtClean="0">
                <a:solidFill>
                  <a:srgbClr val="00B050"/>
                </a:solidFill>
                <a:latin typeface="Helvetica Light" charset="0"/>
                <a:ea typeface="Helvetica Light" charset="0"/>
                <a:cs typeface="Helvetica Light" charset="0"/>
              </a:rPr>
              <a:t>+ Able to learn</a:t>
            </a:r>
          </a:p>
        </p:txBody>
      </p:sp>
    </p:spTree>
    <p:extLst>
      <p:ext uri="{BB962C8B-B14F-4D97-AF65-F5344CB8AC3E}">
        <p14:creationId xmlns:p14="http://schemas.microsoft.com/office/powerpoint/2010/main" val="17393574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924F368-7678-954E-B219-BD7539C7626B}"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13</a:t>
            </a:fld>
            <a:endParaRPr lang="en-US" dirty="0"/>
          </a:p>
        </p:txBody>
      </p:sp>
      <p:sp>
        <p:nvSpPr>
          <p:cNvPr id="5" name="Title 4"/>
          <p:cNvSpPr>
            <a:spLocks noGrp="1"/>
          </p:cNvSpPr>
          <p:nvPr>
            <p:ph type="title"/>
          </p:nvPr>
        </p:nvSpPr>
        <p:spPr>
          <a:xfrm>
            <a:off x="457199" y="155447"/>
            <a:ext cx="8385717" cy="850392"/>
          </a:xfrm>
        </p:spPr>
        <p:txBody>
          <a:bodyPr>
            <a:normAutofit fontScale="90000"/>
          </a:bodyPr>
          <a:lstStyle/>
          <a:p>
            <a:r>
              <a:rPr lang="en-US" dirty="0" smtClean="0"/>
              <a:t>Background: Mixed Hard and Soft Constraints</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7" name="TextBox 6"/>
          <p:cNvSpPr txBox="1"/>
          <p:nvPr/>
        </p:nvSpPr>
        <p:spPr>
          <a:xfrm>
            <a:off x="84671" y="2377543"/>
            <a:ext cx="3979333" cy="461665"/>
          </a:xfrm>
          <a:prstGeom prst="rect">
            <a:avLst/>
          </a:prstGeom>
          <a:noFill/>
        </p:spPr>
        <p:txBody>
          <a:bodyPr wrap="square" rtlCol="0">
            <a:spAutoFit/>
          </a:bodyPr>
          <a:lstStyle/>
          <a:p>
            <a:pPr algn="ctr"/>
            <a:r>
              <a:rPr lang="en-US" sz="2000" dirty="0">
                <a:solidFill>
                  <a:srgbClr val="FF0000"/>
                </a:solidFill>
              </a:rPr>
              <a:t>p(p3, p2) :- p(p1, p2), n(p3, p1) </a:t>
            </a:r>
            <a:r>
              <a:rPr lang="en-US" sz="2000" dirty="0">
                <a:solidFill>
                  <a:schemeClr val="bg1"/>
                </a:solidFill>
              </a:rPr>
              <a:t>a</a:t>
            </a:r>
            <a:r>
              <a:rPr lang="en-US" sz="2400" b="1" dirty="0">
                <a:solidFill>
                  <a:schemeClr val="bg1"/>
                </a:solidFill>
              </a:rPr>
              <a:t>5</a:t>
            </a:r>
            <a:endParaRPr lang="en-US" sz="2000" dirty="0" smtClean="0">
              <a:solidFill>
                <a:schemeClr val="bg1"/>
              </a:solidFill>
              <a:latin typeface="Helvetica Light" charset="0"/>
              <a:ea typeface="Helvetica Light" charset="0"/>
              <a:cs typeface="Helvetica Light" charset="0"/>
            </a:endParaRPr>
          </a:p>
        </p:txBody>
      </p:sp>
      <p:grpSp>
        <p:nvGrpSpPr>
          <p:cNvPr id="43" name="Group 42"/>
          <p:cNvGrpSpPr/>
          <p:nvPr/>
        </p:nvGrpSpPr>
        <p:grpSpPr>
          <a:xfrm>
            <a:off x="381004" y="2839208"/>
            <a:ext cx="3073400" cy="944731"/>
            <a:chOff x="381004" y="2839208"/>
            <a:chExt cx="3073400" cy="944731"/>
          </a:xfrm>
        </p:grpSpPr>
        <p:cxnSp>
          <p:nvCxnSpPr>
            <p:cNvPr id="9" name="Straight Connector 8"/>
            <p:cNvCxnSpPr/>
            <p:nvPr/>
          </p:nvCxnSpPr>
          <p:spPr>
            <a:xfrm>
              <a:off x="381004" y="2839208"/>
              <a:ext cx="3073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2"/>
              <a:endCxn id="21" idx="0"/>
            </p:cNvCxnSpPr>
            <p:nvPr/>
          </p:nvCxnSpPr>
          <p:spPr>
            <a:xfrm flipH="1">
              <a:off x="1435101" y="2839208"/>
              <a:ext cx="639237" cy="5446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18634" y="3383829"/>
              <a:ext cx="1032933" cy="400110"/>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Logic </a:t>
              </a:r>
            </a:p>
          </p:txBody>
        </p:sp>
      </p:grpSp>
      <p:grpSp>
        <p:nvGrpSpPr>
          <p:cNvPr id="44" name="Group 43"/>
          <p:cNvGrpSpPr/>
          <p:nvPr/>
        </p:nvGrpSpPr>
        <p:grpSpPr>
          <a:xfrm>
            <a:off x="2946403" y="2839208"/>
            <a:ext cx="1676399" cy="944731"/>
            <a:chOff x="2946403" y="2839208"/>
            <a:chExt cx="1676399" cy="944731"/>
          </a:xfrm>
        </p:grpSpPr>
        <p:cxnSp>
          <p:nvCxnSpPr>
            <p:cNvPr id="12" name="Straight Connector 11"/>
            <p:cNvCxnSpPr/>
            <p:nvPr/>
          </p:nvCxnSpPr>
          <p:spPr>
            <a:xfrm>
              <a:off x="3556004" y="2839208"/>
              <a:ext cx="254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22" idx="0"/>
            </p:cNvCxnSpPr>
            <p:nvPr/>
          </p:nvCxnSpPr>
          <p:spPr>
            <a:xfrm>
              <a:off x="3642772" y="2839208"/>
              <a:ext cx="141831" cy="544621"/>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946403" y="3383829"/>
              <a:ext cx="1676399" cy="400110"/>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Probability </a:t>
              </a:r>
            </a:p>
          </p:txBody>
        </p:sp>
      </p:grpSp>
      <p:sp>
        <p:nvSpPr>
          <p:cNvPr id="36" name="Left Brace 35"/>
          <p:cNvSpPr/>
          <p:nvPr/>
        </p:nvSpPr>
        <p:spPr>
          <a:xfrm>
            <a:off x="4842948" y="1258529"/>
            <a:ext cx="296324" cy="3863805"/>
          </a:xfrm>
          <a:prstGeom prst="leftBrace">
            <a:avLst>
              <a:gd name="adj1" fmla="val 8333"/>
              <a:gd name="adj2" fmla="val 35979"/>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5184719" y="3349707"/>
            <a:ext cx="3759369"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Markov Logic Network (MLN)</a:t>
            </a:r>
          </a:p>
          <a:p>
            <a:pPr algn="ctr"/>
            <a:r>
              <a:rPr lang="en-US" dirty="0" smtClean="0">
                <a:latin typeface="Helvetica Light" charset="0"/>
                <a:ea typeface="Helvetica Light" charset="0"/>
                <a:cs typeface="Helvetica Light" charset="0"/>
              </a:rPr>
              <a:t>[</a:t>
            </a:r>
            <a:r>
              <a:rPr lang="en-US" dirty="0">
                <a:latin typeface="Helvetica Light" charset="0"/>
                <a:ea typeface="Helvetica Light" charset="0"/>
                <a:cs typeface="Helvetica Light" charset="0"/>
              </a:rPr>
              <a:t>Richardson &amp; </a:t>
            </a:r>
            <a:r>
              <a:rPr lang="en-US" dirty="0" err="1">
                <a:latin typeface="Helvetica Light" charset="0"/>
                <a:ea typeface="Helvetica Light" charset="0"/>
                <a:cs typeface="Helvetica Light" charset="0"/>
              </a:rPr>
              <a:t>Domingos</a:t>
            </a:r>
            <a:r>
              <a:rPr lang="en-US" dirty="0">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2006]</a:t>
            </a:r>
          </a:p>
        </p:txBody>
      </p:sp>
      <p:sp>
        <p:nvSpPr>
          <p:cNvPr id="24" name="TextBox 23"/>
          <p:cNvSpPr txBox="1"/>
          <p:nvPr/>
        </p:nvSpPr>
        <p:spPr>
          <a:xfrm>
            <a:off x="4465890" y="4114119"/>
            <a:ext cx="5116532"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Probabilistic Soft Logic (PSL)</a:t>
            </a:r>
          </a:p>
          <a:p>
            <a:pPr algn="ctr"/>
            <a:r>
              <a:rPr lang="en-US" dirty="0" smtClean="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Kimmig</a:t>
            </a:r>
            <a:r>
              <a:rPr lang="en-US" dirty="0" smtClean="0">
                <a:latin typeface="Helvetica Light" charset="0"/>
                <a:ea typeface="Helvetica Light" charset="0"/>
                <a:cs typeface="Helvetica Light" charset="0"/>
              </a:rPr>
              <a:t> et al., 2012]</a:t>
            </a:r>
          </a:p>
        </p:txBody>
      </p:sp>
      <p:sp>
        <p:nvSpPr>
          <p:cNvPr id="25" name="TextBox 24"/>
          <p:cNvSpPr txBox="1"/>
          <p:nvPr/>
        </p:nvSpPr>
        <p:spPr>
          <a:xfrm>
            <a:off x="4914902" y="2692707"/>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Bayesian Logic (BLOG)</a:t>
            </a:r>
          </a:p>
          <a:p>
            <a:pPr algn="ctr"/>
            <a:r>
              <a:rPr lang="en-US" dirty="0" smtClean="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Milch</a:t>
            </a:r>
            <a:r>
              <a:rPr lang="en-US" dirty="0" smtClean="0">
                <a:latin typeface="Helvetica Light" charset="0"/>
                <a:ea typeface="Helvetica Light" charset="0"/>
                <a:cs typeface="Helvetica Light" charset="0"/>
              </a:rPr>
              <a:t> et al., 2005]</a:t>
            </a:r>
          </a:p>
        </p:txBody>
      </p:sp>
      <p:sp>
        <p:nvSpPr>
          <p:cNvPr id="26" name="TextBox 25"/>
          <p:cNvSpPr txBox="1"/>
          <p:nvPr/>
        </p:nvSpPr>
        <p:spPr>
          <a:xfrm>
            <a:off x="4775199" y="1344907"/>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Stochastic Logic Programs (SLP)</a:t>
            </a:r>
          </a:p>
          <a:p>
            <a:pPr algn="ctr"/>
            <a:r>
              <a:rPr lang="en-US" dirty="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Muggleton</a:t>
            </a:r>
            <a:r>
              <a:rPr lang="en-US" dirty="0" smtClean="0">
                <a:latin typeface="Helvetica Light" charset="0"/>
                <a:ea typeface="Helvetica Light" charset="0"/>
                <a:cs typeface="Helvetica Light" charset="0"/>
              </a:rPr>
              <a:t>, 1996]</a:t>
            </a:r>
          </a:p>
        </p:txBody>
      </p:sp>
      <p:sp>
        <p:nvSpPr>
          <p:cNvPr id="37" name="TextBox 36"/>
          <p:cNvSpPr txBox="1"/>
          <p:nvPr/>
        </p:nvSpPr>
        <p:spPr>
          <a:xfrm>
            <a:off x="6020440" y="4722889"/>
            <a:ext cx="2074333" cy="397933"/>
          </a:xfrm>
          <a:prstGeom prst="rect">
            <a:avLst/>
          </a:prstGeom>
          <a:noFill/>
        </p:spPr>
        <p:txBody>
          <a:bodyPr wrap="square" rtlCol="0">
            <a:spAutoFit/>
          </a:bodyPr>
          <a:lstStyle/>
          <a:p>
            <a:pPr algn="ctr"/>
            <a:r>
              <a:rPr lang="mr-IN" sz="2000" dirty="0" smtClean="0">
                <a:latin typeface="Helvetica Light" charset="0"/>
                <a:ea typeface="Helvetica Light" charset="0"/>
                <a:cs typeface="Helvetica Light" charset="0"/>
              </a:rPr>
              <a:t>…</a:t>
            </a:r>
            <a:endParaRPr lang="en-US" sz="2000" dirty="0" err="1" smtClean="0">
              <a:latin typeface="Helvetica Light" charset="0"/>
              <a:ea typeface="Helvetica Light" charset="0"/>
              <a:cs typeface="Helvetica Light" charset="0"/>
            </a:endParaRPr>
          </a:p>
        </p:txBody>
      </p:sp>
      <p:sp>
        <p:nvSpPr>
          <p:cNvPr id="40" name="TextBox 39"/>
          <p:cNvSpPr txBox="1"/>
          <p:nvPr/>
        </p:nvSpPr>
        <p:spPr>
          <a:xfrm>
            <a:off x="292036" y="3814123"/>
            <a:ext cx="2049004" cy="646331"/>
          </a:xfrm>
          <a:prstGeom prst="rect">
            <a:avLst/>
          </a:prstGeom>
          <a:noFill/>
        </p:spPr>
        <p:txBody>
          <a:bodyPr wrap="square" rtlCol="0">
            <a:spAutoFit/>
          </a:bodyPr>
          <a:lstStyle/>
          <a:p>
            <a:pPr algn="ctr"/>
            <a:r>
              <a:rPr lang="en-US" dirty="0" smtClean="0">
                <a:solidFill>
                  <a:srgbClr val="FF0000"/>
                </a:solidFill>
                <a:latin typeface="Helvetica Light" charset="0"/>
                <a:ea typeface="Helvetica Light" charset="0"/>
                <a:cs typeface="Helvetica Light" charset="0"/>
              </a:rPr>
              <a:t>Encodes </a:t>
            </a:r>
          </a:p>
          <a:p>
            <a:pPr algn="ctr"/>
            <a:r>
              <a:rPr lang="en-US" dirty="0">
                <a:solidFill>
                  <a:srgbClr val="FF0000"/>
                </a:solidFill>
                <a:latin typeface="Helvetica Light" charset="0"/>
                <a:ea typeface="Helvetica Light" charset="0"/>
                <a:cs typeface="Helvetica Light" charset="0"/>
              </a:rPr>
              <a:t>F</a:t>
            </a:r>
            <a:r>
              <a:rPr lang="en-US" dirty="0" smtClean="0">
                <a:solidFill>
                  <a:srgbClr val="FF0000"/>
                </a:solidFill>
                <a:latin typeface="Helvetica Light" charset="0"/>
                <a:ea typeface="Helvetica Light" charset="0"/>
                <a:cs typeface="Helvetica Light" charset="0"/>
              </a:rPr>
              <a:t>ormal </a:t>
            </a:r>
            <a:r>
              <a:rPr lang="en-US" dirty="0">
                <a:solidFill>
                  <a:srgbClr val="FF0000"/>
                </a:solidFill>
                <a:latin typeface="Helvetica Light" charset="0"/>
                <a:ea typeface="Helvetica Light" charset="0"/>
                <a:cs typeface="Helvetica Light" charset="0"/>
              </a:rPr>
              <a:t>S</a:t>
            </a:r>
            <a:r>
              <a:rPr lang="en-US" dirty="0" smtClean="0">
                <a:solidFill>
                  <a:srgbClr val="FF0000"/>
                </a:solidFill>
                <a:latin typeface="Helvetica Light" charset="0"/>
                <a:ea typeface="Helvetica Light" charset="0"/>
                <a:cs typeface="Helvetica Light" charset="0"/>
              </a:rPr>
              <a:t>emantics</a:t>
            </a:r>
          </a:p>
        </p:txBody>
      </p:sp>
      <p:sp>
        <p:nvSpPr>
          <p:cNvPr id="41" name="TextBox 40"/>
          <p:cNvSpPr txBox="1"/>
          <p:nvPr/>
        </p:nvSpPr>
        <p:spPr>
          <a:xfrm>
            <a:off x="2565410" y="3929453"/>
            <a:ext cx="2349492" cy="369332"/>
          </a:xfrm>
          <a:prstGeom prst="rect">
            <a:avLst/>
          </a:prstGeom>
          <a:noFill/>
        </p:spPr>
        <p:txBody>
          <a:bodyPr wrap="square" rtlCol="0">
            <a:spAutoFit/>
          </a:bodyPr>
          <a:lstStyle/>
          <a:p>
            <a:pPr algn="ctr"/>
            <a:r>
              <a:rPr lang="en-US" dirty="0" smtClean="0">
                <a:solidFill>
                  <a:srgbClr val="00B050"/>
                </a:solidFill>
                <a:latin typeface="Helvetica Light" charset="0"/>
                <a:ea typeface="Helvetica Light" charset="0"/>
                <a:cs typeface="Helvetica Light" charset="0"/>
              </a:rPr>
              <a:t>Handles Uncertainty</a:t>
            </a:r>
          </a:p>
        </p:txBody>
      </p:sp>
      <p:sp>
        <p:nvSpPr>
          <p:cNvPr id="27" name="TextBox 26"/>
          <p:cNvSpPr txBox="1"/>
          <p:nvPr/>
        </p:nvSpPr>
        <p:spPr>
          <a:xfrm>
            <a:off x="4869569" y="2044788"/>
            <a:ext cx="4191191" cy="646331"/>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Probabilistic Relational Models (PRM)</a:t>
            </a:r>
          </a:p>
          <a:p>
            <a:pPr algn="ctr"/>
            <a:r>
              <a:rPr lang="en-US" dirty="0" smtClean="0">
                <a:latin typeface="Helvetica Light" charset="0"/>
                <a:ea typeface="Helvetica Light" charset="0"/>
                <a:cs typeface="Helvetica Light" charset="0"/>
              </a:rPr>
              <a:t>[</a:t>
            </a:r>
            <a:r>
              <a:rPr lang="en-US" dirty="0" err="1" smtClean="0">
                <a:latin typeface="Helvetica Light" charset="0"/>
                <a:ea typeface="Helvetica Light" charset="0"/>
                <a:cs typeface="Helvetica Light" charset="0"/>
              </a:rPr>
              <a:t>Koller</a:t>
            </a:r>
            <a:r>
              <a:rPr lang="en-US" dirty="0" smtClean="0">
                <a:latin typeface="Helvetica Light" charset="0"/>
                <a:ea typeface="Helvetica Light" charset="0"/>
                <a:cs typeface="Helvetica Light" charset="0"/>
              </a:rPr>
              <a:t>, 1999]</a:t>
            </a:r>
          </a:p>
        </p:txBody>
      </p:sp>
      <p:sp>
        <p:nvSpPr>
          <p:cNvPr id="28" name="TextBox 27"/>
          <p:cNvSpPr txBox="1"/>
          <p:nvPr/>
        </p:nvSpPr>
        <p:spPr>
          <a:xfrm>
            <a:off x="3556002" y="2427131"/>
            <a:ext cx="228600" cy="461665"/>
          </a:xfrm>
          <a:prstGeom prst="rect">
            <a:avLst/>
          </a:prstGeom>
          <a:noFill/>
        </p:spPr>
        <p:txBody>
          <a:bodyPr wrap="square" rtlCol="0">
            <a:spAutoFit/>
          </a:bodyPr>
          <a:lstStyle/>
          <a:p>
            <a:pPr algn="ctr"/>
            <a:r>
              <a:rPr lang="en-US" sz="2400" b="1" dirty="0" smtClean="0">
                <a:solidFill>
                  <a:srgbClr val="00B050"/>
                </a:solidFill>
                <a:ea typeface="Helvetica Light" charset="0"/>
                <a:cs typeface="Helvetica Light" charset="0"/>
              </a:rPr>
              <a:t>5</a:t>
            </a:r>
          </a:p>
        </p:txBody>
      </p:sp>
      <p:sp>
        <p:nvSpPr>
          <p:cNvPr id="2" name="Oval 1"/>
          <p:cNvSpPr/>
          <p:nvPr/>
        </p:nvSpPr>
        <p:spPr>
          <a:xfrm>
            <a:off x="5024125" y="3283283"/>
            <a:ext cx="4008951" cy="80039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21055593"/>
      </p:ext>
    </p:extLst>
  </p:cSld>
  <p:clrMapOvr>
    <a:masterClrMapping/>
  </p:clrMapOvr>
  <mc:AlternateContent xmlns:mc="http://schemas.openxmlformats.org/markup-compatibility/2006" xmlns:p14="http://schemas.microsoft.com/office/powerpoint/2010/main">
    <mc:Choice Requires="p14">
      <p:transition spd="slow" p14:dur="2000" advTm="64253"/>
    </mc:Choice>
    <mc:Fallback xmlns="">
      <p:transition spd="slow" advTm="642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6"/>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500"/>
                                  </p:stCondLst>
                                  <p:childTnLst>
                                    <p:set>
                                      <p:cBhvr>
                                        <p:cTn id="24" dur="1" fill="hold">
                                          <p:stCondLst>
                                            <p:cond delay="0"/>
                                          </p:stCondLst>
                                        </p:cTn>
                                        <p:tgtEl>
                                          <p:spTgt spid="26"/>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1" nodeType="afterEffect">
                                  <p:stCondLst>
                                    <p:cond delay="500"/>
                                  </p:stCondLst>
                                  <p:childTnLst>
                                    <p:set>
                                      <p:cBhvr>
                                        <p:cTn id="27" dur="1" fill="hold">
                                          <p:stCondLst>
                                            <p:cond delay="0"/>
                                          </p:stCondLst>
                                        </p:cTn>
                                        <p:tgtEl>
                                          <p:spTgt spid="27"/>
                                        </p:tgtEl>
                                        <p:attrNameLst>
                                          <p:attrName>style.visibility</p:attrName>
                                        </p:attrNameLst>
                                      </p:cBhvr>
                                      <p:to>
                                        <p:strVal val="visible"/>
                                      </p:to>
                                    </p:set>
                                  </p:childTnLst>
                                </p:cTn>
                              </p:par>
                            </p:childTnLst>
                          </p:cTn>
                        </p:par>
                        <p:par>
                          <p:cTn id="28" fill="hold">
                            <p:stCondLst>
                              <p:cond delay="1000"/>
                            </p:stCondLst>
                            <p:childTnLst>
                              <p:par>
                                <p:cTn id="29" presetID="1" presetClass="entr" presetSubtype="0" fill="hold" grpId="0" nodeType="afterEffect">
                                  <p:stCondLst>
                                    <p:cond delay="500"/>
                                  </p:stCondLst>
                                  <p:childTnLst>
                                    <p:set>
                                      <p:cBhvr>
                                        <p:cTn id="30" dur="1" fill="hold">
                                          <p:stCondLst>
                                            <p:cond delay="0"/>
                                          </p:stCondLst>
                                        </p:cTn>
                                        <p:tgtEl>
                                          <p:spTgt spid="25"/>
                                        </p:tgtEl>
                                        <p:attrNameLst>
                                          <p:attrName>style.visibility</p:attrName>
                                        </p:attrNameLst>
                                      </p:cBhvr>
                                      <p:to>
                                        <p:strVal val="visible"/>
                                      </p:to>
                                    </p:set>
                                  </p:childTnLst>
                                </p:cTn>
                              </p:par>
                            </p:childTnLst>
                          </p:cTn>
                        </p:par>
                        <p:par>
                          <p:cTn id="31" fill="hold">
                            <p:stCondLst>
                              <p:cond delay="1500"/>
                            </p:stCondLst>
                            <p:childTnLst>
                              <p:par>
                                <p:cTn id="32" presetID="1" presetClass="entr" presetSubtype="0" fill="hold" grpId="0" nodeType="afterEffect">
                                  <p:stCondLst>
                                    <p:cond delay="500"/>
                                  </p:stCondLst>
                                  <p:childTnLst>
                                    <p:set>
                                      <p:cBhvr>
                                        <p:cTn id="33" dur="1" fill="hold">
                                          <p:stCondLst>
                                            <p:cond delay="0"/>
                                          </p:stCondLst>
                                        </p:cTn>
                                        <p:tgtEl>
                                          <p:spTgt spid="23"/>
                                        </p:tgtEl>
                                        <p:attrNameLst>
                                          <p:attrName>style.visibility</p:attrName>
                                        </p:attrNameLst>
                                      </p:cBhvr>
                                      <p:to>
                                        <p:strVal val="visible"/>
                                      </p:to>
                                    </p:set>
                                  </p:childTnLst>
                                </p:cTn>
                              </p:par>
                            </p:childTnLst>
                          </p:cTn>
                        </p:par>
                        <p:par>
                          <p:cTn id="34" fill="hold">
                            <p:stCondLst>
                              <p:cond delay="2000"/>
                            </p:stCondLst>
                            <p:childTnLst>
                              <p:par>
                                <p:cTn id="35" presetID="1" presetClass="entr" presetSubtype="0" fill="hold" grpId="1" nodeType="afterEffect">
                                  <p:stCondLst>
                                    <p:cond delay="500"/>
                                  </p:stCondLst>
                                  <p:childTnLst>
                                    <p:set>
                                      <p:cBhvr>
                                        <p:cTn id="36" dur="1" fill="hold">
                                          <p:stCondLst>
                                            <p:cond delay="0"/>
                                          </p:stCondLst>
                                        </p:cTn>
                                        <p:tgtEl>
                                          <p:spTgt spid="23"/>
                                        </p:tgtEl>
                                        <p:attrNameLst>
                                          <p:attrName>style.visibility</p:attrName>
                                        </p:attrNameLst>
                                      </p:cBhvr>
                                      <p:to>
                                        <p:strVal val="visible"/>
                                      </p:to>
                                    </p:set>
                                  </p:childTnLst>
                                </p:cTn>
                              </p:par>
                            </p:childTnLst>
                          </p:cTn>
                        </p:par>
                        <p:par>
                          <p:cTn id="37" fill="hold">
                            <p:stCondLst>
                              <p:cond delay="2500"/>
                            </p:stCondLst>
                            <p:childTnLst>
                              <p:par>
                                <p:cTn id="38" presetID="1" presetClass="entr" presetSubtype="0" fill="hold" grpId="0" nodeType="afterEffect">
                                  <p:stCondLst>
                                    <p:cond delay="500"/>
                                  </p:stCondLst>
                                  <p:childTnLst>
                                    <p:set>
                                      <p:cBhvr>
                                        <p:cTn id="39" dur="1" fill="hold">
                                          <p:stCondLst>
                                            <p:cond delay="0"/>
                                          </p:stCondLst>
                                        </p:cTn>
                                        <p:tgtEl>
                                          <p:spTgt spid="24"/>
                                        </p:tgtEl>
                                        <p:attrNameLst>
                                          <p:attrName>style.visibility</p:attrName>
                                        </p:attrNameLst>
                                      </p:cBhvr>
                                      <p:to>
                                        <p:strVal val="visible"/>
                                      </p:to>
                                    </p:set>
                                  </p:childTnLst>
                                </p:cTn>
                              </p:par>
                            </p:childTnLst>
                          </p:cTn>
                        </p:par>
                        <p:par>
                          <p:cTn id="40" fill="hold">
                            <p:stCondLst>
                              <p:cond delay="3000"/>
                            </p:stCondLst>
                            <p:childTnLst>
                              <p:par>
                                <p:cTn id="41" presetID="1" presetClass="entr" presetSubtype="0" fill="hold" grpId="0" nodeType="afterEffect">
                                  <p:stCondLst>
                                    <p:cond delay="500"/>
                                  </p:stCondLst>
                                  <p:childTnLst>
                                    <p:set>
                                      <p:cBhvr>
                                        <p:cTn id="42" dur="1" fill="hold">
                                          <p:stCondLst>
                                            <p:cond delay="0"/>
                                          </p:stCondLst>
                                        </p:cTn>
                                        <p:tgtEl>
                                          <p:spTgt spid="37"/>
                                        </p:tgtEl>
                                        <p:attrNameLst>
                                          <p:attrName>style.visibility</p:attrName>
                                        </p:attrNameLst>
                                      </p:cBhvr>
                                      <p:to>
                                        <p:strVal val="visible"/>
                                      </p:to>
                                    </p:set>
                                  </p:childTnLst>
                                </p:cTn>
                              </p:par>
                            </p:childTnLst>
                          </p:cTn>
                        </p:par>
                        <p:par>
                          <p:cTn id="43" fill="hold">
                            <p:stCondLst>
                              <p:cond delay="3500"/>
                            </p:stCondLst>
                            <p:childTnLst>
                              <p:par>
                                <p:cTn id="44" presetID="1" presetClass="entr" presetSubtype="0" fill="hold" grpId="0" nodeType="afterEffect">
                                  <p:stCondLst>
                                    <p:cond delay="50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3" grpId="0"/>
      <p:bldP spid="23" grpId="1"/>
      <p:bldP spid="24" grpId="0"/>
      <p:bldP spid="25" grpId="0"/>
      <p:bldP spid="26" grpId="0"/>
      <p:bldP spid="37" grpId="0"/>
      <p:bldP spid="40" grpId="0"/>
      <p:bldP spid="41" grpId="0"/>
      <p:bldP spid="27" grpId="0"/>
      <p:bldP spid="27" grpId="1"/>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
          <p:cNvSpPr>
            <a:spLocks noGrp="1"/>
          </p:cNvSpPr>
          <p:nvPr>
            <p:ph type="title"/>
          </p:nvPr>
        </p:nvSpPr>
        <p:spPr/>
        <p:txBody>
          <a:bodyPr>
            <a:normAutofit/>
          </a:bodyPr>
          <a:lstStyle/>
          <a:p>
            <a:r>
              <a:rPr lang="en-US" sz="2900" dirty="0" smtClean="0"/>
              <a:t>Background: Mixed Hard and Soft Constraints</a:t>
            </a:r>
            <a:endParaRPr lang="en-US" sz="2900" dirty="0"/>
          </a:p>
        </p:txBody>
      </p:sp>
      <p:sp>
        <p:nvSpPr>
          <p:cNvPr id="3" name="Date Placeholder 2"/>
          <p:cNvSpPr>
            <a:spLocks noGrp="1"/>
          </p:cNvSpPr>
          <p:nvPr>
            <p:ph type="dt" sz="half" idx="10"/>
          </p:nvPr>
        </p:nvSpPr>
        <p:spPr/>
        <p:txBody>
          <a:bodyPr/>
          <a:lstStyle/>
          <a:p>
            <a:fld id="{99C3F0E9-0DA1-4C47-BFDF-0C3A74B3D8CA}"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14</a:t>
            </a:fld>
            <a:endParaRPr lang="en-US" dirty="0"/>
          </a:p>
        </p:txBody>
      </p:sp>
      <p:sp>
        <p:nvSpPr>
          <p:cNvPr id="8" name="Footer Placeholder 7"/>
          <p:cNvSpPr>
            <a:spLocks noGrp="1"/>
          </p:cNvSpPr>
          <p:nvPr>
            <p:ph type="ftr" sz="quarter" idx="11"/>
          </p:nvPr>
        </p:nvSpPr>
        <p:spPr/>
        <p:txBody>
          <a:bodyPr/>
          <a:lstStyle/>
          <a:p>
            <a:pPr algn="ctr"/>
            <a:r>
              <a:rPr lang="en-US" smtClean="0"/>
              <a:t>MAPL'17</a:t>
            </a:r>
            <a:endParaRPr lang="en-US" dirty="0"/>
          </a:p>
        </p:txBody>
      </p:sp>
      <p:sp>
        <p:nvSpPr>
          <p:cNvPr id="5" name="TextBox 4"/>
          <p:cNvSpPr txBox="1"/>
          <p:nvPr/>
        </p:nvSpPr>
        <p:spPr>
          <a:xfrm>
            <a:off x="348951" y="1212445"/>
            <a:ext cx="3110851" cy="2585323"/>
          </a:xfrm>
          <a:prstGeom prst="rect">
            <a:avLst/>
          </a:prstGeom>
          <a:solidFill>
            <a:schemeClr val="bg1"/>
          </a:solidFill>
          <a:ln w="19050">
            <a:solidFill>
              <a:schemeClr val="tx1"/>
            </a:solidFill>
          </a:ln>
        </p:spPr>
        <p:txBody>
          <a:bodyPr wrap="square" rtlCol="0">
            <a:spAutoFit/>
          </a:bodyPr>
          <a:lstStyle/>
          <a:p>
            <a:r>
              <a:rPr lang="en-US" b="1" dirty="0" smtClean="0">
                <a:solidFill>
                  <a:srgbClr val="0070C0"/>
                </a:solidFill>
              </a:rPr>
              <a:t>Input relations: </a:t>
            </a:r>
          </a:p>
          <a:p>
            <a:r>
              <a:rPr lang="en-US" dirty="0" smtClean="0"/>
              <a:t>edge(a, b)</a:t>
            </a:r>
          </a:p>
          <a:p>
            <a:r>
              <a:rPr lang="en-US" b="1" dirty="0" smtClean="0">
                <a:solidFill>
                  <a:srgbClr val="0070C0"/>
                </a:solidFill>
              </a:rPr>
              <a:t>Output relations: </a:t>
            </a:r>
          </a:p>
          <a:p>
            <a:r>
              <a:rPr lang="en-US" dirty="0" smtClean="0"/>
              <a:t>path(a, b)</a:t>
            </a:r>
          </a:p>
          <a:p>
            <a:r>
              <a:rPr lang="en-US" b="1" dirty="0" smtClean="0">
                <a:solidFill>
                  <a:srgbClr val="0070C0"/>
                </a:solidFill>
              </a:rPr>
              <a:t>Hard Rules:</a:t>
            </a:r>
            <a:r>
              <a:rPr lang="en-US" b="1" dirty="0" smtClean="0"/>
              <a:t> </a:t>
            </a:r>
          </a:p>
          <a:p>
            <a:r>
              <a:rPr lang="en-US" dirty="0" smtClean="0"/>
              <a:t>path(a, a).</a:t>
            </a:r>
          </a:p>
          <a:p>
            <a:r>
              <a:rPr lang="en-US" dirty="0" smtClean="0"/>
              <a:t>path(a, c) :- path(a, </a:t>
            </a:r>
            <a:r>
              <a:rPr lang="en-US" dirty="0"/>
              <a:t>b</a:t>
            </a:r>
            <a:r>
              <a:rPr lang="en-US" dirty="0" smtClean="0"/>
              <a:t>), edge(b, </a:t>
            </a:r>
            <a:r>
              <a:rPr lang="en-US" dirty="0"/>
              <a:t>c</a:t>
            </a:r>
            <a:r>
              <a:rPr lang="en-US" dirty="0" smtClean="0"/>
              <a:t>).</a:t>
            </a:r>
          </a:p>
          <a:p>
            <a:r>
              <a:rPr lang="en-US" b="1" dirty="0" smtClean="0">
                <a:solidFill>
                  <a:srgbClr val="0070C0"/>
                </a:solidFill>
              </a:rPr>
              <a:t>Soft </a:t>
            </a:r>
            <a:r>
              <a:rPr lang="en-US" b="1" dirty="0">
                <a:solidFill>
                  <a:srgbClr val="0070C0"/>
                </a:solidFill>
              </a:rPr>
              <a:t>Rules:</a:t>
            </a:r>
            <a:r>
              <a:rPr lang="en-US" b="1" dirty="0"/>
              <a:t> </a:t>
            </a:r>
          </a:p>
          <a:p>
            <a:r>
              <a:rPr lang="en-US" dirty="0" smtClean="0"/>
              <a:t>¬</a:t>
            </a:r>
            <a:r>
              <a:rPr lang="en-US" dirty="0" smtClean="0">
                <a:solidFill>
                  <a:schemeClr val="bg1"/>
                </a:solidFill>
              </a:rPr>
              <a:t> </a:t>
            </a:r>
            <a:r>
              <a:rPr lang="en-US" dirty="0" smtClean="0"/>
              <a:t>path(a</a:t>
            </a:r>
            <a:r>
              <a:rPr lang="en-US" dirty="0"/>
              <a:t>, b</a:t>
            </a:r>
            <a:r>
              <a:rPr lang="en-US" dirty="0" smtClean="0"/>
              <a:t>).   </a:t>
            </a:r>
            <a:r>
              <a:rPr lang="en-US" b="1" dirty="0" smtClean="0"/>
              <a:t>weight 5</a:t>
            </a:r>
            <a:endParaRPr lang="en-US" b="1" dirty="0"/>
          </a:p>
        </p:txBody>
      </p:sp>
      <p:grpSp>
        <p:nvGrpSpPr>
          <p:cNvPr id="45" name="Group 44"/>
          <p:cNvGrpSpPr/>
          <p:nvPr/>
        </p:nvGrpSpPr>
        <p:grpSpPr>
          <a:xfrm>
            <a:off x="3595157" y="1226513"/>
            <a:ext cx="1017807" cy="1260749"/>
            <a:chOff x="5813970" y="3736222"/>
            <a:chExt cx="1877975" cy="2354832"/>
          </a:xfrm>
        </p:grpSpPr>
        <p:sp>
          <p:nvSpPr>
            <p:cNvPr id="46" name="Oval 45"/>
            <p:cNvSpPr/>
            <p:nvPr/>
          </p:nvSpPr>
          <p:spPr>
            <a:xfrm>
              <a:off x="5813970" y="3736222"/>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1</a:t>
              </a:r>
              <a:endParaRPr lang="en-US" sz="1600" b="1" dirty="0"/>
            </a:p>
          </p:txBody>
        </p:sp>
        <p:sp>
          <p:nvSpPr>
            <p:cNvPr id="47" name="Oval 46"/>
            <p:cNvSpPr/>
            <p:nvPr/>
          </p:nvSpPr>
          <p:spPr>
            <a:xfrm>
              <a:off x="5813970" y="4694843"/>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2</a:t>
              </a:r>
              <a:endParaRPr lang="en-US" sz="1600" b="1" dirty="0"/>
            </a:p>
          </p:txBody>
        </p:sp>
        <p:sp>
          <p:nvSpPr>
            <p:cNvPr id="48" name="Oval 47"/>
            <p:cNvSpPr/>
            <p:nvPr/>
          </p:nvSpPr>
          <p:spPr>
            <a:xfrm>
              <a:off x="5813970" y="5718824"/>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3</a:t>
              </a:r>
              <a:endParaRPr lang="en-US" sz="1600" b="1" dirty="0"/>
            </a:p>
          </p:txBody>
        </p:sp>
        <p:sp>
          <p:nvSpPr>
            <p:cNvPr id="49" name="Oval 48"/>
            <p:cNvSpPr/>
            <p:nvPr/>
          </p:nvSpPr>
          <p:spPr>
            <a:xfrm>
              <a:off x="7323331" y="3736222"/>
              <a:ext cx="368614" cy="374904"/>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4</a:t>
              </a:r>
              <a:endParaRPr lang="en-US" sz="1600" b="1" dirty="0"/>
            </a:p>
          </p:txBody>
        </p:sp>
        <p:sp>
          <p:nvSpPr>
            <p:cNvPr id="50" name="Oval 49"/>
            <p:cNvSpPr/>
            <p:nvPr/>
          </p:nvSpPr>
          <p:spPr>
            <a:xfrm>
              <a:off x="7323331" y="4694843"/>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5</a:t>
              </a:r>
              <a:endParaRPr lang="en-US" sz="1600" b="1" dirty="0"/>
            </a:p>
          </p:txBody>
        </p:sp>
        <p:sp>
          <p:nvSpPr>
            <p:cNvPr id="51" name="Oval 50"/>
            <p:cNvSpPr/>
            <p:nvPr/>
          </p:nvSpPr>
          <p:spPr>
            <a:xfrm>
              <a:off x="7323331" y="5718824"/>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6</a:t>
              </a:r>
              <a:endParaRPr lang="en-US" sz="1600" b="1" dirty="0"/>
            </a:p>
          </p:txBody>
        </p:sp>
        <p:sp>
          <p:nvSpPr>
            <p:cNvPr id="52" name="Oval 51"/>
            <p:cNvSpPr/>
            <p:nvPr/>
          </p:nvSpPr>
          <p:spPr>
            <a:xfrm>
              <a:off x="6567130" y="5177868"/>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8</a:t>
              </a:r>
              <a:endParaRPr lang="en-US" sz="1600" b="1" dirty="0"/>
            </a:p>
          </p:txBody>
        </p:sp>
        <p:sp>
          <p:nvSpPr>
            <p:cNvPr id="53" name="Oval 52"/>
            <p:cNvSpPr/>
            <p:nvPr/>
          </p:nvSpPr>
          <p:spPr>
            <a:xfrm>
              <a:off x="6567130" y="4211819"/>
              <a:ext cx="368614" cy="372230"/>
            </a:xfrm>
            <a:prstGeom prst="ellipse">
              <a:avLst/>
            </a:prstGeom>
            <a:ln w="12700">
              <a:solidFill>
                <a:srgbClr val="002060"/>
              </a:solidFill>
            </a:ln>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sz="1600" b="1" dirty="0" smtClean="0"/>
                <a:t>7</a:t>
              </a:r>
              <a:endParaRPr lang="en-US" sz="1600" b="1" dirty="0"/>
            </a:p>
          </p:txBody>
        </p:sp>
        <p:cxnSp>
          <p:nvCxnSpPr>
            <p:cNvPr id="54" name="Straight Arrow Connector 53"/>
            <p:cNvCxnSpPr/>
            <p:nvPr/>
          </p:nvCxnSpPr>
          <p:spPr>
            <a:xfrm>
              <a:off x="6128602" y="5012561"/>
              <a:ext cx="492510" cy="219819"/>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flipH="1">
              <a:off x="6128602" y="5495586"/>
              <a:ext cx="492510" cy="277750"/>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56" name="Straight Arrow Connector 55"/>
            <p:cNvCxnSpPr/>
            <p:nvPr/>
          </p:nvCxnSpPr>
          <p:spPr>
            <a:xfrm>
              <a:off x="6128602" y="4053940"/>
              <a:ext cx="492510" cy="212391"/>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H="1">
              <a:off x="6881762" y="4053940"/>
              <a:ext cx="495551" cy="212391"/>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58" name="Straight Arrow Connector 57"/>
            <p:cNvCxnSpPr/>
            <p:nvPr/>
          </p:nvCxnSpPr>
          <p:spPr>
            <a:xfrm flipH="1">
              <a:off x="6128602" y="4529537"/>
              <a:ext cx="492510" cy="219818"/>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a:off x="6881762" y="4529537"/>
              <a:ext cx="495551" cy="219818"/>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H="1">
              <a:off x="6881762" y="5012561"/>
              <a:ext cx="495551" cy="219819"/>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a:off x="6881762" y="5495586"/>
              <a:ext cx="495551" cy="277750"/>
            </a:xfrm>
            <a:prstGeom prst="straightConnector1">
              <a:avLst/>
            </a:prstGeom>
            <a:ln w="12700">
              <a:solidFill>
                <a:srgbClr val="002060"/>
              </a:solidFill>
              <a:prstDash val="solid"/>
              <a:tailEnd type="arrow"/>
            </a:ln>
          </p:spPr>
          <p:style>
            <a:lnRef idx="1">
              <a:schemeClr val="dk1"/>
            </a:lnRef>
            <a:fillRef idx="0">
              <a:schemeClr val="dk1"/>
            </a:fillRef>
            <a:effectRef idx="0">
              <a:schemeClr val="dk1"/>
            </a:effectRef>
            <a:fontRef idx="minor">
              <a:schemeClr val="tx1"/>
            </a:fontRef>
          </p:style>
        </p:cxnSp>
      </p:grpSp>
      <p:sp>
        <p:nvSpPr>
          <p:cNvPr id="64" name="Right Arrow 63"/>
          <p:cNvSpPr/>
          <p:nvPr/>
        </p:nvSpPr>
        <p:spPr>
          <a:xfrm>
            <a:off x="3771444" y="3072665"/>
            <a:ext cx="812995" cy="358450"/>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3490088" y="2727730"/>
            <a:ext cx="1364476" cy="369332"/>
          </a:xfrm>
          <a:prstGeom prst="rect">
            <a:avLst/>
          </a:prstGeom>
          <a:noFill/>
        </p:spPr>
        <p:txBody>
          <a:bodyPr wrap="none" rtlCol="0">
            <a:spAutoFit/>
          </a:bodyPr>
          <a:lstStyle/>
          <a:p>
            <a:r>
              <a:rPr lang="en-US" b="1" dirty="0" smtClean="0">
                <a:latin typeface="Helvetica" charset="0"/>
                <a:ea typeface="Helvetica" charset="0"/>
                <a:cs typeface="Helvetica" charset="0"/>
              </a:rPr>
              <a:t>Grounding</a:t>
            </a:r>
            <a:endParaRPr lang="en-US" b="1" dirty="0">
              <a:latin typeface="Helvetica" charset="0"/>
              <a:ea typeface="Helvetica" charset="0"/>
              <a:cs typeface="Helvetica" charset="0"/>
            </a:endParaRPr>
          </a:p>
        </p:txBody>
      </p:sp>
      <mc:AlternateContent xmlns:mc="http://schemas.openxmlformats.org/markup-compatibility/2006" xmlns:a14="http://schemas.microsoft.com/office/drawing/2010/main">
        <mc:Choice Requires="a14">
          <p:sp>
            <p:nvSpPr>
              <p:cNvPr id="67" name="TextBox 66"/>
              <p:cNvSpPr txBox="1"/>
              <p:nvPr/>
            </p:nvSpPr>
            <p:spPr>
              <a:xfrm>
                <a:off x="348951" y="4301674"/>
                <a:ext cx="3110851" cy="1138773"/>
              </a:xfrm>
              <a:prstGeom prst="rect">
                <a:avLst/>
              </a:prstGeom>
              <a:noFill/>
              <a:ln w="19050">
                <a:solidFill>
                  <a:schemeClr val="tx1"/>
                </a:solidFill>
              </a:ln>
            </p:spPr>
            <p:txBody>
              <a:bodyPr wrap="square" rIns="91440" rtlCol="0">
                <a:spAutoFit/>
              </a:bodyPr>
              <a:lstStyle/>
              <a:p>
                <a:r>
                  <a:rPr lang="en-US" sz="2000" b="1" dirty="0" smtClean="0"/>
                  <a:t> Solution:</a:t>
                </a:r>
              </a:p>
              <a:p>
                <a:r>
                  <a:rPr lang="en-US" sz="1600" b="0" dirty="0" smtClean="0"/>
                  <a:t>  </a:t>
                </a:r>
                <a14:m>
                  <m:oMath xmlns:m="http://schemas.openxmlformats.org/officeDocument/2006/math">
                    <m:r>
                      <a:rPr lang="en-US" sz="1600" b="0" i="1" smtClean="0">
                        <a:latin typeface="Cambria Math" panose="02040503050406030204" pitchFamily="18" charset="0"/>
                      </a:rPr>
                      <m:t>𝑝𝑎𝑡h</m:t>
                    </m:r>
                    <m:d>
                      <m:dPr>
                        <m:ctrlPr>
                          <a:rPr lang="en-US" sz="1600" b="0" i="1" smtClean="0">
                            <a:latin typeface="Cambria Math" charset="0"/>
                          </a:rPr>
                        </m:ctrlPr>
                      </m:dPr>
                      <m:e>
                        <m:r>
                          <a:rPr lang="en-US" sz="1600" b="0" i="1" smtClean="0">
                            <a:latin typeface="Cambria Math" charset="0"/>
                          </a:rPr>
                          <m:t>1</m:t>
                        </m:r>
                        <m:r>
                          <a:rPr lang="en-US" sz="1600" b="0" i="1" smtClean="0">
                            <a:latin typeface="Cambria Math" panose="02040503050406030204" pitchFamily="18" charset="0"/>
                          </a:rPr>
                          <m:t>,</m:t>
                        </m:r>
                        <m:r>
                          <a:rPr lang="en-US" sz="1600" b="0" i="1" smtClean="0">
                            <a:latin typeface="Cambria Math" charset="0"/>
                          </a:rPr>
                          <m:t> 1</m:t>
                        </m:r>
                      </m:e>
                    </m:d>
                    <m:r>
                      <a:rPr lang="en-US" sz="1600" b="0" i="1" smtClean="0">
                        <a:latin typeface="Cambria Math" panose="02040503050406030204" pitchFamily="18" charset="0"/>
                      </a:rPr>
                      <m:t>=</m:t>
                    </m:r>
                    <m:r>
                      <m:rPr>
                        <m:sty m:val="p"/>
                      </m:rPr>
                      <a:rPr lang="en-US" sz="1600" b="0" i="0" smtClean="0">
                        <a:latin typeface="Cambria Math" charset="0"/>
                      </a:rPr>
                      <m:t>T</m:t>
                    </m:r>
                    <m:r>
                      <a:rPr lang="en-US" sz="1600" b="0" i="0" smtClean="0">
                        <a:latin typeface="Cambria Math" panose="02040503050406030204" pitchFamily="18" charset="0"/>
                      </a:rPr>
                      <m:t>,</m:t>
                    </m:r>
                  </m:oMath>
                </a14:m>
                <a:r>
                  <a:rPr lang="en-US" sz="1600" b="0" i="1" dirty="0" smtClean="0">
                    <a:latin typeface="Cambria Math" panose="02040503050406030204" pitchFamily="18" charset="0"/>
                  </a:rPr>
                  <a:t>  </a:t>
                </a:r>
                <a14:m>
                  <m:oMath xmlns:m="http://schemas.openxmlformats.org/officeDocument/2006/math">
                    <m:r>
                      <a:rPr lang="en-US" sz="1600" i="1">
                        <a:latin typeface="Cambria Math" panose="02040503050406030204" pitchFamily="18" charset="0"/>
                      </a:rPr>
                      <m:t>𝑝𝑎𝑡h</m:t>
                    </m:r>
                    <m:d>
                      <m:dPr>
                        <m:ctrlPr>
                          <a:rPr lang="en-US" sz="1600" i="1">
                            <a:latin typeface="Cambria Math" charset="0"/>
                          </a:rPr>
                        </m:ctrlPr>
                      </m:dPr>
                      <m:e>
                        <m:r>
                          <a:rPr lang="en-US" sz="1600" b="0" i="1" smtClean="0">
                            <a:latin typeface="Cambria Math" charset="0"/>
                          </a:rPr>
                          <m:t>2</m:t>
                        </m:r>
                        <m:r>
                          <a:rPr lang="en-US" sz="1600" i="1">
                            <a:latin typeface="Cambria Math" panose="02040503050406030204" pitchFamily="18" charset="0"/>
                          </a:rPr>
                          <m:t>,</m:t>
                        </m:r>
                        <m:r>
                          <a:rPr lang="en-US" sz="1600" b="0" i="1" smtClean="0">
                            <a:latin typeface="Cambria Math" charset="0"/>
                          </a:rPr>
                          <m:t> 2</m:t>
                        </m:r>
                      </m:e>
                    </m:d>
                    <m:r>
                      <a:rPr lang="en-US" sz="1600" i="1">
                        <a:latin typeface="Cambria Math" panose="02040503050406030204" pitchFamily="18" charset="0"/>
                      </a:rPr>
                      <m:t>=</m:t>
                    </m:r>
                    <m:r>
                      <m:rPr>
                        <m:sty m:val="p"/>
                      </m:rPr>
                      <a:rPr lang="en-US" sz="1600" b="0" i="0" smtClean="0">
                        <a:latin typeface="Cambria Math" charset="0"/>
                      </a:rPr>
                      <m:t>T</m:t>
                    </m:r>
                    <m:r>
                      <a:rPr lang="en-US" sz="1600" b="0" i="0" smtClean="0">
                        <a:latin typeface="Cambria Math" panose="02040503050406030204" pitchFamily="18" charset="0"/>
                      </a:rPr>
                      <m:t>,</m:t>
                    </m:r>
                  </m:oMath>
                </a14:m>
                <a:endParaRPr lang="en-US" sz="1600" b="0" i="1" dirty="0" smtClean="0">
                  <a:latin typeface="Cambria Math" panose="02040503050406030204" pitchFamily="18" charset="0"/>
                </a:endParaRPr>
              </a:p>
              <a:p>
                <a14:m>
                  <m:oMath xmlns:m="http://schemas.openxmlformats.org/officeDocument/2006/math">
                    <m:r>
                      <a:rPr lang="en-US" sz="1600" b="0" i="1" smtClean="0">
                        <a:latin typeface="Cambria Math" charset="0"/>
                      </a:rPr>
                      <m:t>  </m:t>
                    </m:r>
                    <m:r>
                      <a:rPr lang="en-US" sz="1600" i="1">
                        <a:latin typeface="Cambria Math" panose="02040503050406030204" pitchFamily="18" charset="0"/>
                      </a:rPr>
                      <m:t>𝑝𝑎𝑡h</m:t>
                    </m:r>
                    <m:d>
                      <m:dPr>
                        <m:ctrlPr>
                          <a:rPr lang="en-US" sz="1600" i="1">
                            <a:latin typeface="Cambria Math" charset="0"/>
                          </a:rPr>
                        </m:ctrlPr>
                      </m:dPr>
                      <m:e>
                        <m:r>
                          <a:rPr lang="en-US" sz="1600" b="0" i="1" smtClean="0">
                            <a:latin typeface="Cambria Math" charset="0"/>
                          </a:rPr>
                          <m:t>1</m:t>
                        </m:r>
                        <m:r>
                          <a:rPr lang="en-US" sz="1600" i="1">
                            <a:latin typeface="Cambria Math" panose="02040503050406030204" pitchFamily="18" charset="0"/>
                          </a:rPr>
                          <m:t>,</m:t>
                        </m:r>
                        <m:r>
                          <a:rPr lang="en-US" sz="1600" b="0" i="1" smtClean="0">
                            <a:latin typeface="Cambria Math" charset="0"/>
                          </a:rPr>
                          <m:t> 2</m:t>
                        </m:r>
                      </m:e>
                    </m:d>
                    <m:r>
                      <a:rPr lang="en-US" sz="1600" i="1">
                        <a:latin typeface="Cambria Math" panose="02040503050406030204" pitchFamily="18" charset="0"/>
                      </a:rPr>
                      <m:t>=</m:t>
                    </m:r>
                    <m:r>
                      <m:rPr>
                        <m:sty m:val="p"/>
                      </m:rPr>
                      <a:rPr lang="en-US" sz="1600" b="0" i="0" smtClean="0">
                        <a:latin typeface="Cambria Math" charset="0"/>
                      </a:rPr>
                      <m:t>T</m:t>
                    </m:r>
                    <m:r>
                      <a:rPr lang="en-US" sz="1600" b="0" i="0" smtClean="0">
                        <a:latin typeface="Cambria Math" charset="0"/>
                      </a:rPr>
                      <m:t>,</m:t>
                    </m:r>
                  </m:oMath>
                </a14:m>
                <a:r>
                  <a:rPr lang="en-US" sz="1600" i="1" dirty="0" smtClean="0">
                    <a:latin typeface="Cambria Math" panose="02040503050406030204" pitchFamily="18" charset="0"/>
                  </a:rPr>
                  <a:t> </a:t>
                </a:r>
                <a:r>
                  <a:rPr lang="en-US" sz="1600" i="1" dirty="0">
                    <a:latin typeface="Cambria Math" panose="02040503050406030204" pitchFamily="18" charset="0"/>
                  </a:rPr>
                  <a:t> </a:t>
                </a:r>
                <a14:m>
                  <m:oMath xmlns:m="http://schemas.openxmlformats.org/officeDocument/2006/math">
                    <m:r>
                      <a:rPr lang="en-US" sz="1600" i="1">
                        <a:latin typeface="Cambria Math" panose="02040503050406030204" pitchFamily="18" charset="0"/>
                      </a:rPr>
                      <m:t>𝑝𝑎𝑡h</m:t>
                    </m:r>
                    <m:d>
                      <m:dPr>
                        <m:ctrlPr>
                          <a:rPr lang="en-US" sz="1600" i="1">
                            <a:latin typeface="Cambria Math" charset="0"/>
                          </a:rPr>
                        </m:ctrlPr>
                      </m:dPr>
                      <m:e>
                        <m:r>
                          <a:rPr lang="en-US" sz="1600" b="0" i="1" smtClean="0">
                            <a:latin typeface="Cambria Math" charset="0"/>
                          </a:rPr>
                          <m:t>2</m:t>
                        </m:r>
                        <m:r>
                          <a:rPr lang="en-US" sz="1600" i="1" smtClean="0">
                            <a:latin typeface="Cambria Math" panose="02040503050406030204" pitchFamily="18" charset="0"/>
                          </a:rPr>
                          <m:t>,</m:t>
                        </m:r>
                        <m:r>
                          <a:rPr lang="en-US" sz="1600" b="0" i="1" smtClean="0">
                            <a:latin typeface="Cambria Math" charset="0"/>
                          </a:rPr>
                          <m:t> 1</m:t>
                        </m:r>
                      </m:e>
                    </m:d>
                    <m:r>
                      <a:rPr lang="en-US" sz="1600" i="1">
                        <a:latin typeface="Cambria Math" panose="02040503050406030204" pitchFamily="18" charset="0"/>
                      </a:rPr>
                      <m:t>=</m:t>
                    </m:r>
                    <m:r>
                      <m:rPr>
                        <m:sty m:val="p"/>
                      </m:rPr>
                      <a:rPr lang="en-US" sz="1600" b="0" i="0" smtClean="0">
                        <a:latin typeface="Cambria Math" charset="0"/>
                      </a:rPr>
                      <m:t>F</m:t>
                    </m:r>
                    <m:r>
                      <a:rPr lang="en-US" sz="1600">
                        <a:latin typeface="Cambria Math" panose="02040503050406030204" pitchFamily="18" charset="0"/>
                      </a:rPr>
                      <m:t>,</m:t>
                    </m:r>
                  </m:oMath>
                </a14:m>
                <a:endParaRPr lang="en-US" sz="1600" i="1" dirty="0" smtClean="0">
                  <a:latin typeface="Cambria Math" panose="02040503050406030204" pitchFamily="18" charset="0"/>
                </a:endParaRPr>
              </a:p>
              <a:p>
                <a:r>
                  <a:rPr lang="en-US" sz="1600" dirty="0" smtClean="0"/>
                  <a:t>  …</a:t>
                </a:r>
              </a:p>
            </p:txBody>
          </p:sp>
        </mc:Choice>
        <mc:Fallback xmlns="">
          <p:sp>
            <p:nvSpPr>
              <p:cNvPr id="67" name="TextBox 66"/>
              <p:cNvSpPr txBox="1">
                <a:spLocks noRot="1" noChangeAspect="1" noMove="1" noResize="1" noEditPoints="1" noAdjustHandles="1" noChangeArrowheads="1" noChangeShapeType="1" noTextEdit="1"/>
              </p:cNvSpPr>
              <p:nvPr/>
            </p:nvSpPr>
            <p:spPr>
              <a:xfrm>
                <a:off x="348951" y="4301674"/>
                <a:ext cx="3110851" cy="1138773"/>
              </a:xfrm>
              <a:prstGeom prst="rect">
                <a:avLst/>
              </a:prstGeom>
              <a:blipFill rotWithShape="0">
                <a:blip r:embed="rId4"/>
                <a:stretch>
                  <a:fillRect l="-195" t="-2646" b="-11111"/>
                </a:stretch>
              </a:blipFill>
              <a:ln w="19050">
                <a:solidFill>
                  <a:schemeClr val="tx1"/>
                </a:solidFill>
              </a:ln>
            </p:spPr>
            <p:txBody>
              <a:bodyPr/>
              <a:lstStyle/>
              <a:p>
                <a:r>
                  <a:rPr lang="en-US">
                    <a:noFill/>
                  </a:rPr>
                  <a:t> </a:t>
                </a:r>
              </a:p>
            </p:txBody>
          </p:sp>
        </mc:Fallback>
      </mc:AlternateContent>
      <p:sp>
        <p:nvSpPr>
          <p:cNvPr id="68" name="Right Arrow 67"/>
          <p:cNvSpPr/>
          <p:nvPr/>
        </p:nvSpPr>
        <p:spPr>
          <a:xfrm rot="10800000">
            <a:off x="3732531" y="4594502"/>
            <a:ext cx="812995" cy="358450"/>
          </a:xfrm>
          <a:prstGeom prst="rightArrow">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3683070" y="4211102"/>
            <a:ext cx="1018227" cy="369332"/>
          </a:xfrm>
          <a:prstGeom prst="rect">
            <a:avLst/>
          </a:prstGeom>
          <a:noFill/>
        </p:spPr>
        <p:txBody>
          <a:bodyPr wrap="none" rtlCol="0">
            <a:spAutoFit/>
          </a:bodyPr>
          <a:lstStyle/>
          <a:p>
            <a:r>
              <a:rPr lang="en-US" b="1" dirty="0" smtClean="0">
                <a:latin typeface="Helvetica" charset="0"/>
                <a:ea typeface="Helvetica" charset="0"/>
                <a:cs typeface="Helvetica" charset="0"/>
              </a:rPr>
              <a:t>Solving</a:t>
            </a:r>
            <a:endParaRPr lang="en-US" b="1" dirty="0">
              <a:latin typeface="Helvetica" charset="0"/>
              <a:ea typeface="Helvetica" charset="0"/>
              <a:cs typeface="Helvetica" charset="0"/>
            </a:endParaRPr>
          </a:p>
        </p:txBody>
      </p:sp>
      <p:sp>
        <p:nvSpPr>
          <p:cNvPr id="71" name="TextBox 70"/>
          <p:cNvSpPr txBox="1"/>
          <p:nvPr/>
        </p:nvSpPr>
        <p:spPr>
          <a:xfrm>
            <a:off x="4839757" y="1226512"/>
            <a:ext cx="3893545" cy="677108"/>
          </a:xfrm>
          <a:prstGeom prst="rect">
            <a:avLst/>
          </a:prstGeom>
          <a:noFill/>
          <a:ln w="19050">
            <a:solidFill>
              <a:schemeClr val="tx1"/>
            </a:solidFill>
          </a:ln>
        </p:spPr>
        <p:txBody>
          <a:bodyPr wrap="square" rtlCol="0">
            <a:spAutoFit/>
          </a:bodyPr>
          <a:lstStyle/>
          <a:p>
            <a:r>
              <a:rPr lang="en-US" sz="2000" b="1" dirty="0" smtClean="0"/>
              <a:t>Input tuples:</a:t>
            </a:r>
          </a:p>
          <a:p>
            <a:r>
              <a:rPr lang="en-US" dirty="0" smtClean="0"/>
              <a:t>edge(1, 7), edge(4, 7), …</a:t>
            </a:r>
            <a:endParaRPr lang="en-US" baseline="30000" dirty="0" smtClean="0"/>
          </a:p>
        </p:txBody>
      </p:sp>
      <p:grpSp>
        <p:nvGrpSpPr>
          <p:cNvPr id="2" name="Group 1"/>
          <p:cNvGrpSpPr/>
          <p:nvPr/>
        </p:nvGrpSpPr>
        <p:grpSpPr>
          <a:xfrm>
            <a:off x="4830187" y="2489489"/>
            <a:ext cx="3904487" cy="2951243"/>
            <a:chOff x="4830187" y="2743489"/>
            <a:chExt cx="3904487" cy="2951243"/>
          </a:xfrm>
        </p:grpSpPr>
        <mc:AlternateContent xmlns:mc="http://schemas.openxmlformats.org/markup-compatibility/2006" xmlns:a14="http://schemas.microsoft.com/office/drawing/2010/main">
          <mc:Choice Requires="a14">
            <p:sp>
              <p:nvSpPr>
                <p:cNvPr id="63" name="TextBox 62"/>
                <p:cNvSpPr txBox="1"/>
                <p:nvPr/>
              </p:nvSpPr>
              <p:spPr>
                <a:xfrm>
                  <a:off x="4830187" y="2743489"/>
                  <a:ext cx="3904487" cy="1984248"/>
                </a:xfrm>
                <a:prstGeom prst="rect">
                  <a:avLst/>
                </a:prstGeom>
                <a:noFill/>
                <a:ln>
                  <a:noFill/>
                </a:ln>
              </p:spPr>
              <p:txBody>
                <a:bodyPr wrap="square" rIns="0" rtlCol="0">
                  <a:noAutofit/>
                </a:bodyPr>
                <a:lstStyle/>
                <a:p>
                  <a:r>
                    <a:rPr lang="en-US" sz="2000" b="1" dirty="0" smtClean="0">
                      <a:solidFill>
                        <a:srgbClr val="00B050"/>
                      </a:solidFill>
                    </a:rPr>
                    <a:t>Hard constraints:</a:t>
                  </a:r>
                </a:p>
                <a:p>
                  <a:pPr algn="r"/>
                  <a14:m>
                    <m:oMath xmlns:m="http://schemas.openxmlformats.org/officeDocument/2006/math">
                      <m:r>
                        <a:rPr lang="en-US" sz="1600" b="0" i="1" dirty="0" smtClean="0">
                          <a:latin typeface="Cambria Math" charset="0"/>
                        </a:rPr>
                        <m:t>𝑒𝑑𝑔𝑒</m:t>
                      </m:r>
                      <m:d>
                        <m:dPr>
                          <m:ctrlPr>
                            <a:rPr lang="en-US" sz="1600" b="0" i="1" dirty="0" smtClean="0">
                              <a:latin typeface="Cambria Math" charset="0"/>
                            </a:rPr>
                          </m:ctrlPr>
                        </m:dPr>
                        <m:e>
                          <m:r>
                            <a:rPr lang="en-US" sz="1600" b="0" i="1" dirty="0" smtClean="0">
                              <a:latin typeface="Cambria Math" charset="0"/>
                            </a:rPr>
                            <m:t>1, 7</m:t>
                          </m:r>
                        </m:e>
                      </m:d>
                      <m:r>
                        <a:rPr lang="en-US" sz="1600" i="1" dirty="0">
                          <a:latin typeface="Cambria Math" panose="02040503050406030204" pitchFamily="18" charset="0"/>
                        </a:rPr>
                        <m:t>∧</m:t>
                      </m:r>
                    </m:oMath>
                  </a14:m>
                  <a:r>
                    <a:rPr lang="en-US" sz="1600" b="0" i="1" dirty="0" smtClean="0">
                      <a:latin typeface="Cambria Math" charset="0"/>
                    </a:rPr>
                    <a:t> edge</a:t>
                  </a:r>
                  <a:r>
                    <a:rPr lang="en-US" sz="1600" b="0" dirty="0" smtClean="0">
                      <a:latin typeface="Cambria Math" charset="0"/>
                    </a:rPr>
                    <a:t>(4, 7) </a:t>
                  </a:r>
                  <a14:m>
                    <m:oMath xmlns:m="http://schemas.openxmlformats.org/officeDocument/2006/math">
                      <m:r>
                        <a:rPr lang="en-US" sz="1600" i="1" dirty="0">
                          <a:latin typeface="Cambria Math" panose="02040503050406030204" pitchFamily="18" charset="0"/>
                        </a:rPr>
                        <m:t>∧</m:t>
                      </m:r>
                      <m:r>
                        <a:rPr lang="en-US" sz="1600" b="0" i="1" dirty="0" smtClean="0">
                          <a:latin typeface="Cambria Math" charset="0"/>
                        </a:rPr>
                        <m:t>  . . .   </m:t>
                      </m:r>
                      <m:r>
                        <a:rPr lang="en-US" sz="1600" i="1" dirty="0">
                          <a:latin typeface="Cambria Math" panose="02040503050406030204" pitchFamily="18" charset="0"/>
                        </a:rPr>
                        <m:t>∧</m:t>
                      </m:r>
                      <m:r>
                        <a:rPr lang="en-US" sz="1600" b="0" i="1" dirty="0" smtClean="0">
                          <a:latin typeface="Cambria Math" charset="0"/>
                        </a:rPr>
                        <m:t> </m:t>
                      </m:r>
                    </m:oMath>
                  </a14:m>
                  <a:endParaRPr lang="en-US" sz="1600" b="0" i="1" dirty="0" smtClean="0">
                    <a:latin typeface="Cambria Math" charset="0"/>
                  </a:endParaRPr>
                </a:p>
                <a:p>
                  <a:pPr algn="r"/>
                  <a14:m>
                    <m:oMathPara xmlns:m="http://schemas.openxmlformats.org/officeDocument/2006/math">
                      <m:oMathParaPr>
                        <m:jc m:val="right"/>
                      </m:oMathParaPr>
                      <m:oMath xmlns:m="http://schemas.openxmlformats.org/officeDocument/2006/math">
                        <m:r>
                          <a:rPr lang="en-US" sz="1600" i="1" dirty="0">
                            <a:latin typeface="Cambria Math" panose="02040503050406030204" pitchFamily="18" charset="0"/>
                          </a:rPr>
                          <m:t>𝑝𝑎𝑡h</m:t>
                        </m:r>
                        <m:r>
                          <a:rPr lang="en-US" sz="1600" i="1" dirty="0" smtClean="0">
                            <a:latin typeface="Cambria Math" panose="02040503050406030204" pitchFamily="18" charset="0"/>
                          </a:rPr>
                          <m:t>(</m:t>
                        </m:r>
                        <m:r>
                          <a:rPr lang="en-US" sz="1600" b="0" i="1" dirty="0" smtClean="0">
                            <a:latin typeface="Cambria Math" charset="0"/>
                          </a:rPr>
                          <m:t>1,</m:t>
                        </m:r>
                        <m:r>
                          <a:rPr lang="en-US" sz="1600" i="1" dirty="0">
                            <a:latin typeface="Cambria Math" panose="02040503050406030204" pitchFamily="18" charset="0"/>
                          </a:rPr>
                          <m:t> </m:t>
                        </m:r>
                        <m:r>
                          <m:rPr>
                            <m:nor/>
                          </m:rPr>
                          <a:rPr lang="en-US" sz="1600" b="0" i="0" dirty="0" smtClean="0">
                            <a:latin typeface="Cambria Math" panose="02040503050406030204" pitchFamily="18" charset="0"/>
                          </a:rPr>
                          <m:t>1</m:t>
                        </m:r>
                        <m:r>
                          <m:rPr>
                            <m:nor/>
                          </m:rPr>
                          <a:rPr lang="en-US" sz="1600" dirty="0">
                            <a:latin typeface="Cambria Math" panose="02040503050406030204" pitchFamily="18" charset="0"/>
                          </a:rPr>
                          <m:t>)</m:t>
                        </m:r>
                        <m:r>
                          <a:rPr lang="en-US" sz="1600" b="0" i="1" dirty="0" smtClean="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(2, </m:t>
                        </m:r>
                        <m:r>
                          <m:rPr>
                            <m:nor/>
                          </m:rPr>
                          <a:rPr lang="en-US" sz="1600" b="0" i="0" dirty="0" smtClean="0">
                            <a:latin typeface="Cambria Math" panose="02040503050406030204" pitchFamily="18" charset="0"/>
                          </a:rPr>
                          <m:t>2</m:t>
                        </m:r>
                        <m:r>
                          <m:rPr>
                            <m:nor/>
                          </m:rPr>
                          <a:rPr lang="en-US" sz="1600" dirty="0">
                            <a:latin typeface="Cambria Math" panose="02040503050406030204" pitchFamily="18" charset="0"/>
                          </a:rPr>
                          <m:t>)</m:t>
                        </m:r>
                        <m:r>
                          <a:rPr lang="en-US" sz="1600" i="1" dirty="0">
                            <a:latin typeface="Cambria Math" panose="02040503050406030204" pitchFamily="18" charset="0"/>
                          </a:rPr>
                          <m:t>∧</m:t>
                        </m:r>
                        <m:r>
                          <a:rPr lang="en-US" sz="1600" i="1" dirty="0">
                            <a:latin typeface="Cambria Math" charset="0"/>
                          </a:rPr>
                          <m:t>  . . .  </m:t>
                        </m:r>
                        <m:r>
                          <a:rPr lang="en-US" sz="1600" b="0" i="1" dirty="0" smtClean="0">
                            <a:latin typeface="Cambria Math" charset="0"/>
                          </a:rPr>
                          <m:t> </m:t>
                        </m:r>
                        <m:r>
                          <a:rPr lang="en-US" sz="1600" i="1" dirty="0">
                            <a:latin typeface="Cambria Math" panose="02040503050406030204" pitchFamily="18" charset="0"/>
                          </a:rPr>
                          <m:t>∧</m:t>
                        </m:r>
                        <m:r>
                          <a:rPr lang="en-US" sz="1600" b="0" i="1" dirty="0" smtClean="0">
                            <a:latin typeface="Cambria Math" charset="0"/>
                          </a:rPr>
                          <m:t> </m:t>
                        </m:r>
                      </m:oMath>
                    </m:oMathPara>
                  </a14:m>
                  <a:endParaRPr lang="en-US" sz="1600" b="0" dirty="0" smtClean="0"/>
                </a:p>
                <a:p>
                  <a:pPr algn="r"/>
                  <a14:m>
                    <m:oMathPara xmlns:m="http://schemas.openxmlformats.org/officeDocument/2006/math">
                      <m:oMathParaPr>
                        <m:jc m:val="left"/>
                      </m:oMathParaPr>
                      <m:oMath xmlns:m="http://schemas.openxmlformats.org/officeDocument/2006/math">
                        <m:r>
                          <a:rPr lang="en-US" sz="1600" b="0" i="1" dirty="0" smtClean="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(1, </m:t>
                        </m:r>
                        <m:r>
                          <m:rPr>
                            <m:nor/>
                          </m:rPr>
                          <a:rPr lang="en-US" sz="1600" b="0" i="0" dirty="0" smtClean="0">
                            <a:latin typeface="Cambria Math" panose="02040503050406030204" pitchFamily="18" charset="0"/>
                          </a:rPr>
                          <m:t>1</m:t>
                        </m:r>
                        <m:r>
                          <m:rPr>
                            <m:nor/>
                          </m:rPr>
                          <a:rPr lang="en-US" sz="1600" dirty="0">
                            <a:latin typeface="Cambria Math" panose="02040503050406030204" pitchFamily="18" charset="0"/>
                          </a:rPr>
                          <m:t>)</m:t>
                        </m:r>
                        <m:r>
                          <a:rPr lang="en-US" sz="1600" b="0" i="1" dirty="0" smtClean="0">
                            <a:latin typeface="Cambria Math" panose="02040503050406030204" pitchFamily="18" charset="0"/>
                          </a:rPr>
                          <m:t>∨¬</m:t>
                        </m:r>
                        <m:r>
                          <a:rPr lang="en-US" sz="1600" b="0" i="1" dirty="0" smtClean="0">
                            <a:latin typeface="Cambria Math" panose="02040503050406030204" pitchFamily="18" charset="0"/>
                          </a:rPr>
                          <m:t>𝑝𝑎𝑡h</m:t>
                        </m:r>
                        <m:r>
                          <a:rPr lang="en-US" sz="1600" b="0" i="1" dirty="0" smtClean="0">
                            <a:latin typeface="Cambria Math" panose="02040503050406030204" pitchFamily="18" charset="0"/>
                          </a:rPr>
                          <m:t>(1, </m:t>
                        </m:r>
                        <m:r>
                          <m:rPr>
                            <m:nor/>
                          </m:rPr>
                          <a:rPr lang="en-US" sz="1600" b="0" i="0" dirty="0" smtClean="0">
                            <a:latin typeface="Cambria Math" panose="02040503050406030204" pitchFamily="18" charset="0"/>
                          </a:rPr>
                          <m:t>1)</m:t>
                        </m:r>
                        <m:r>
                          <a:rPr lang="en-US" sz="1600" i="1" dirty="0">
                            <a:latin typeface="Cambria Math" panose="02040503050406030204" pitchFamily="18" charset="0"/>
                          </a:rPr>
                          <m:t>∨¬</m:t>
                        </m:r>
                        <m:r>
                          <a:rPr lang="en-US" sz="1600" b="0" i="1" dirty="0" smtClean="0">
                            <a:latin typeface="Cambria Math" charset="0"/>
                          </a:rPr>
                          <m:t>𝑒𝑑𝑔𝑒</m:t>
                        </m:r>
                        <m:r>
                          <a:rPr lang="en-US" sz="1600" i="1" dirty="0">
                            <a:latin typeface="Cambria Math" panose="02040503050406030204" pitchFamily="18" charset="0"/>
                          </a:rPr>
                          <m:t>(</m:t>
                        </m:r>
                        <m:r>
                          <a:rPr lang="en-US" sz="1600" b="0" i="1" dirty="0" smtClean="0">
                            <a:latin typeface="Cambria Math" charset="0"/>
                          </a:rPr>
                          <m:t>1, 1</m:t>
                        </m:r>
                        <m:r>
                          <a:rPr lang="en-US" sz="1600" b="0" i="1" dirty="0" smtClean="0">
                            <a:latin typeface="Cambria Math" panose="02040503050406030204" pitchFamily="18" charset="0"/>
                          </a:rPr>
                          <m:t>)</m:t>
                        </m:r>
                        <m:r>
                          <m:rPr>
                            <m:nor/>
                          </m:rPr>
                          <a:rPr lang="en-US" sz="1600" b="0" i="0" dirty="0" smtClean="0">
                            <a:latin typeface="Cambria Math" panose="02040503050406030204" pitchFamily="18" charset="0"/>
                          </a:rPr>
                          <m:t>)</m:t>
                        </m:r>
                        <m:r>
                          <a:rPr lang="en-US" sz="1600" i="1" dirty="0">
                            <a:latin typeface="Cambria Math" panose="02040503050406030204" pitchFamily="18" charset="0"/>
                          </a:rPr>
                          <m:t>∧</m:t>
                        </m:r>
                      </m:oMath>
                    </m:oMathPara>
                  </a14:m>
                  <a:endParaRPr lang="en-US" sz="1600" dirty="0" smtClean="0"/>
                </a:p>
                <a:p>
                  <a:pPr algn="r"/>
                  <a14:m>
                    <m:oMathPara xmlns:m="http://schemas.openxmlformats.org/officeDocument/2006/math">
                      <m:oMathParaPr>
                        <m:jc m:val="left"/>
                      </m:oMathParaPr>
                      <m:oMath xmlns:m="http://schemas.openxmlformats.org/officeDocument/2006/math">
                        <m:r>
                          <a:rPr lang="en-US" sz="1600" i="1" dirty="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(1, </m:t>
                        </m:r>
                        <m:r>
                          <m:rPr>
                            <m:nor/>
                          </m:rPr>
                          <a:rPr lang="en-US" sz="1600" b="0" i="0" dirty="0" smtClean="0">
                            <a:latin typeface="Cambria Math" panose="02040503050406030204" pitchFamily="18" charset="0"/>
                          </a:rPr>
                          <m:t>2</m:t>
                        </m:r>
                        <m:r>
                          <m:rPr>
                            <m:nor/>
                          </m:rPr>
                          <a:rPr lang="en-US" sz="1600" dirty="0">
                            <a:latin typeface="Cambria Math" panose="02040503050406030204" pitchFamily="18" charset="0"/>
                          </a:rPr>
                          <m:t>)</m:t>
                        </m:r>
                        <m:r>
                          <a:rPr lang="en-US" sz="1600" i="1" dirty="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(1, </m:t>
                        </m:r>
                        <m:r>
                          <m:rPr>
                            <m:nor/>
                          </m:rPr>
                          <a:rPr lang="en-US" sz="1600" b="0" i="0" dirty="0" smtClean="0">
                            <a:latin typeface="Cambria Math" panose="02040503050406030204" pitchFamily="18" charset="0"/>
                          </a:rPr>
                          <m:t>1</m:t>
                        </m:r>
                        <m:r>
                          <m:rPr>
                            <m:nor/>
                          </m:rPr>
                          <a:rPr lang="en-US" sz="1600" dirty="0">
                            <a:latin typeface="Cambria Math" panose="02040503050406030204" pitchFamily="18" charset="0"/>
                          </a:rPr>
                          <m:t>)</m:t>
                        </m:r>
                        <m:r>
                          <a:rPr lang="en-US" sz="1600" i="1" dirty="0">
                            <a:latin typeface="Cambria Math" panose="02040503050406030204" pitchFamily="18" charset="0"/>
                          </a:rPr>
                          <m:t>∨¬</m:t>
                        </m:r>
                        <m:r>
                          <a:rPr lang="en-US" sz="1600" b="0" i="1" dirty="0" smtClean="0">
                            <a:latin typeface="Cambria Math" charset="0"/>
                          </a:rPr>
                          <m:t>𝑒𝑑𝑔𝑒</m:t>
                        </m:r>
                        <m:r>
                          <a:rPr lang="en-US" sz="1600" i="1" dirty="0">
                            <a:latin typeface="Cambria Math" panose="02040503050406030204" pitchFamily="18" charset="0"/>
                          </a:rPr>
                          <m:t>(</m:t>
                        </m:r>
                        <m:r>
                          <a:rPr lang="en-US" sz="1600" b="0" i="1" dirty="0" smtClean="0">
                            <a:latin typeface="Cambria Math" charset="0"/>
                          </a:rPr>
                          <m:t>1, 2</m:t>
                        </m:r>
                        <m:r>
                          <a:rPr lang="en-US" sz="1600" i="1" dirty="0">
                            <a:latin typeface="Cambria Math" panose="02040503050406030204" pitchFamily="18" charset="0"/>
                          </a:rPr>
                          <m:t>)</m:t>
                        </m:r>
                        <m:r>
                          <m:rPr>
                            <m:nor/>
                          </m:rPr>
                          <a:rPr lang="en-US" sz="1600" dirty="0">
                            <a:latin typeface="Cambria Math" panose="02040503050406030204" pitchFamily="18" charset="0"/>
                          </a:rPr>
                          <m:t>)</m:t>
                        </m:r>
                        <m:r>
                          <a:rPr lang="en-US" sz="1600" i="1" dirty="0">
                            <a:latin typeface="Cambria Math" panose="02040503050406030204" pitchFamily="18" charset="0"/>
                          </a:rPr>
                          <m:t>∧</m:t>
                        </m:r>
                      </m:oMath>
                    </m:oMathPara>
                  </a14:m>
                  <a:endParaRPr lang="en-US" sz="1600" dirty="0"/>
                </a:p>
                <a:p>
                  <a:pPr algn="r"/>
                  <a14:m>
                    <m:oMathPara xmlns:m="http://schemas.openxmlformats.org/officeDocument/2006/math">
                      <m:oMathParaPr>
                        <m:jc m:val="left"/>
                      </m:oMathParaPr>
                      <m:oMath xmlns:m="http://schemas.openxmlformats.org/officeDocument/2006/math">
                        <m:r>
                          <a:rPr lang="en-US" sz="1600" i="1" dirty="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(1, </m:t>
                        </m:r>
                        <m:r>
                          <m:rPr>
                            <m:nor/>
                          </m:rPr>
                          <a:rPr lang="en-US" sz="1600" b="0" i="0" dirty="0" smtClean="0">
                            <a:latin typeface="Cambria Math" panose="02040503050406030204" pitchFamily="18" charset="0"/>
                          </a:rPr>
                          <m:t>2</m:t>
                        </m:r>
                        <m:r>
                          <m:rPr>
                            <m:nor/>
                          </m:rPr>
                          <a:rPr lang="en-US" sz="1600" dirty="0">
                            <a:latin typeface="Cambria Math" panose="02040503050406030204" pitchFamily="18" charset="0"/>
                          </a:rPr>
                          <m:t>)</m:t>
                        </m:r>
                        <m:r>
                          <a:rPr lang="en-US" sz="1600" i="1" dirty="0">
                            <a:latin typeface="Cambria Math" panose="02040503050406030204" pitchFamily="18" charset="0"/>
                          </a:rPr>
                          <m:t>∨¬</m:t>
                        </m:r>
                        <m:r>
                          <a:rPr lang="en-US" sz="1600" i="1" dirty="0">
                            <a:latin typeface="Cambria Math" panose="02040503050406030204" pitchFamily="18" charset="0"/>
                          </a:rPr>
                          <m:t>𝑝𝑎𝑡h</m:t>
                        </m:r>
                        <m:r>
                          <a:rPr lang="en-US" sz="1600" i="1" dirty="0">
                            <a:latin typeface="Cambria Math" panose="02040503050406030204" pitchFamily="18" charset="0"/>
                          </a:rPr>
                          <m:t>(1, </m:t>
                        </m:r>
                        <m:r>
                          <m:rPr>
                            <m:nor/>
                          </m:rPr>
                          <a:rPr lang="en-US" sz="1600" b="0" i="0" dirty="0" smtClean="0">
                            <a:latin typeface="Cambria Math" panose="02040503050406030204" pitchFamily="18" charset="0"/>
                          </a:rPr>
                          <m:t>2</m:t>
                        </m:r>
                        <m:r>
                          <m:rPr>
                            <m:nor/>
                          </m:rPr>
                          <a:rPr lang="en-US" sz="1600" dirty="0">
                            <a:latin typeface="Cambria Math" panose="02040503050406030204" pitchFamily="18" charset="0"/>
                          </a:rPr>
                          <m:t>)</m:t>
                        </m:r>
                        <m:r>
                          <a:rPr lang="en-US" sz="1600" i="1" dirty="0">
                            <a:latin typeface="Cambria Math" panose="02040503050406030204" pitchFamily="18" charset="0"/>
                          </a:rPr>
                          <m:t>∨¬</m:t>
                        </m:r>
                        <m:r>
                          <a:rPr lang="en-US" sz="1600" b="0" i="1" dirty="0" smtClean="0">
                            <a:latin typeface="Cambria Math" charset="0"/>
                          </a:rPr>
                          <m:t>𝑒𝑑𝑔𝑒</m:t>
                        </m:r>
                        <m:r>
                          <a:rPr lang="en-US" sz="1600" i="1" dirty="0">
                            <a:latin typeface="Cambria Math" panose="02040503050406030204" pitchFamily="18" charset="0"/>
                          </a:rPr>
                          <m:t>(</m:t>
                        </m:r>
                        <m:r>
                          <a:rPr lang="en-US" sz="1600" i="1" dirty="0" smtClean="0">
                            <a:latin typeface="Cambria Math" charset="0"/>
                          </a:rPr>
                          <m:t>2</m:t>
                        </m:r>
                        <m:r>
                          <a:rPr lang="en-US" sz="1600" b="0" i="1" dirty="0" smtClean="0">
                            <a:latin typeface="Cambria Math" charset="0"/>
                          </a:rPr>
                          <m:t>, 2</m:t>
                        </m:r>
                        <m:r>
                          <a:rPr lang="en-US" sz="1600" i="1" dirty="0">
                            <a:latin typeface="Cambria Math" panose="02040503050406030204" pitchFamily="18" charset="0"/>
                          </a:rPr>
                          <m:t>)</m:t>
                        </m:r>
                        <m:r>
                          <m:rPr>
                            <m:nor/>
                          </m:rPr>
                          <a:rPr lang="en-US" sz="1600" dirty="0">
                            <a:latin typeface="Cambria Math" panose="02040503050406030204" pitchFamily="18" charset="0"/>
                          </a:rPr>
                          <m:t>)</m:t>
                        </m:r>
                        <m:r>
                          <a:rPr lang="en-US" sz="1600" i="1" dirty="0">
                            <a:latin typeface="Cambria Math" panose="02040503050406030204" pitchFamily="18" charset="0"/>
                          </a:rPr>
                          <m:t>∧</m:t>
                        </m:r>
                      </m:oMath>
                    </m:oMathPara>
                  </a14:m>
                  <a:endParaRPr lang="en-US" sz="1600" dirty="0" smtClean="0"/>
                </a:p>
                <a:p>
                  <a:pPr algn="r"/>
                  <a:r>
                    <a:rPr lang="en-US" dirty="0" smtClean="0"/>
                    <a:t>…</a:t>
                  </a:r>
                  <a:endParaRPr lang="en-US" dirty="0"/>
                </a:p>
              </p:txBody>
            </p:sp>
          </mc:Choice>
          <mc:Fallback xmlns="">
            <p:sp>
              <p:nvSpPr>
                <p:cNvPr id="63" name="TextBox 62"/>
                <p:cNvSpPr txBox="1">
                  <a:spLocks noRot="1" noChangeAspect="1" noMove="1" noResize="1" noEditPoints="1" noAdjustHandles="1" noChangeArrowheads="1" noChangeShapeType="1" noTextEdit="1"/>
                </p:cNvSpPr>
                <p:nvPr/>
              </p:nvSpPr>
              <p:spPr>
                <a:xfrm>
                  <a:off x="4830187" y="2743489"/>
                  <a:ext cx="3904487" cy="1984248"/>
                </a:xfrm>
                <a:prstGeom prst="rect">
                  <a:avLst/>
                </a:prstGeom>
                <a:blipFill rotWithShape="0">
                  <a:blip r:embed="rId5"/>
                  <a:stretch>
                    <a:fillRect l="-1560" t="-1534" r="-358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4830187" y="4543258"/>
                  <a:ext cx="3903116" cy="1138773"/>
                </a:xfrm>
                <a:prstGeom prst="rect">
                  <a:avLst/>
                </a:prstGeom>
                <a:noFill/>
                <a:ln>
                  <a:no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m:oMathParaPr>
                        <m:jc m:val="right"/>
                      </m:oMathParaPr>
                      <m:oMath xmlns:m="http://schemas.openxmlformats.org/officeDocument/2006/math">
                        <m:r>
                          <a:rPr lang="en-US" sz="1600" i="1" dirty="0">
                            <a:latin typeface="Cambria Math" panose="02040503050406030204" pitchFamily="18" charset="0"/>
                          </a:rPr>
                          <m:t>(</m:t>
                        </m:r>
                        <m:r>
                          <a:rPr lang="en-US" sz="1600" b="0" i="1" dirty="0" smtClean="0">
                            <a:latin typeface="Cambria Math" panose="02040503050406030204" pitchFamily="18" charset="0"/>
                          </a:rPr>
                          <m:t>¬</m:t>
                        </m:r>
                        <m:r>
                          <a:rPr lang="en-US" sz="1600" b="0" i="1" dirty="0" smtClean="0">
                            <a:latin typeface="Cambria Math" panose="02040503050406030204" pitchFamily="18" charset="0"/>
                          </a:rPr>
                          <m:t>𝑝𝑎𝑡h</m:t>
                        </m:r>
                        <m:d>
                          <m:dPr>
                            <m:ctrlPr>
                              <a:rPr lang="en-US" sz="1600" i="1" dirty="0">
                                <a:latin typeface="Cambria Math" charset="0"/>
                              </a:rPr>
                            </m:ctrlPr>
                          </m:dPr>
                          <m:e>
                            <m:r>
                              <a:rPr lang="en-US" sz="1600" b="0" i="1" dirty="0" smtClean="0">
                                <a:latin typeface="Cambria Math" charset="0"/>
                              </a:rPr>
                              <m:t>1</m:t>
                            </m:r>
                            <m:r>
                              <a:rPr lang="en-US" sz="1600" b="0" i="1" dirty="0" smtClean="0">
                                <a:latin typeface="Cambria Math" panose="02040503050406030204" pitchFamily="18" charset="0"/>
                              </a:rPr>
                              <m:t>, </m:t>
                            </m:r>
                            <m:r>
                              <a:rPr lang="en-US" sz="1600" b="0" i="1" dirty="0" smtClean="0">
                                <a:latin typeface="Cambria Math" charset="0"/>
                              </a:rPr>
                              <m:t>1</m:t>
                            </m:r>
                          </m:e>
                        </m:d>
                        <m:r>
                          <a:rPr lang="en-US" sz="1600" i="1" dirty="0">
                            <a:latin typeface="Cambria Math" panose="02040503050406030204" pitchFamily="18" charset="0"/>
                          </a:rPr>
                          <m:t> </m:t>
                        </m:r>
                        <m:r>
                          <a:rPr lang="en-US" sz="1600" b="1" dirty="0">
                            <a:latin typeface="Cambria Math" panose="02040503050406030204" pitchFamily="18" charset="0"/>
                          </a:rPr>
                          <m:t>𝐰𝐞𝐢𝐠𝐡𝐭</m:t>
                        </m:r>
                        <m:r>
                          <a:rPr lang="en-US" sz="1600" b="1" dirty="0">
                            <a:latin typeface="Cambria Math" panose="02040503050406030204" pitchFamily="18" charset="0"/>
                          </a:rPr>
                          <m:t> </m:t>
                        </m:r>
                        <m:r>
                          <a:rPr lang="en-US" sz="1600" b="1" i="1" dirty="0" smtClean="0">
                            <a:latin typeface="Cambria Math" charset="0"/>
                          </a:rPr>
                          <m:t>𝟓</m:t>
                        </m:r>
                        <m:r>
                          <a:rPr lang="en-US" sz="1600" i="1" dirty="0">
                            <a:latin typeface="Cambria Math" panose="02040503050406030204" pitchFamily="18" charset="0"/>
                          </a:rPr>
                          <m:t>)∧</m:t>
                        </m:r>
                      </m:oMath>
                    </m:oMathPara>
                  </a14:m>
                  <a:endParaRPr lang="en-US" sz="1600" dirty="0"/>
                </a:p>
                <a:p>
                  <a:pPr algn="r"/>
                  <a14:m>
                    <m:oMathPara xmlns:m="http://schemas.openxmlformats.org/officeDocument/2006/math">
                      <m:oMathParaPr>
                        <m:jc m:val="right"/>
                      </m:oMathParaPr>
                      <m:oMath xmlns:m="http://schemas.openxmlformats.org/officeDocument/2006/math">
                        <m:d>
                          <m:dPr>
                            <m:ctrlPr>
                              <a:rPr lang="en-US" sz="1600" i="1" dirty="0">
                                <a:latin typeface="Cambria Math" charset="0"/>
                              </a:rPr>
                            </m:ctrlPr>
                          </m:dPr>
                          <m:e>
                            <m:r>
                              <a:rPr lang="en-US" sz="1600" i="1" dirty="0">
                                <a:latin typeface="Cambria Math" panose="02040503050406030204" pitchFamily="18" charset="0"/>
                              </a:rPr>
                              <m:t>¬</m:t>
                            </m:r>
                            <m:r>
                              <a:rPr lang="en-US" sz="1600" i="1" dirty="0">
                                <a:latin typeface="Cambria Math" panose="02040503050406030204" pitchFamily="18" charset="0"/>
                              </a:rPr>
                              <m:t>𝑝𝑎𝑡h</m:t>
                            </m:r>
                            <m:d>
                              <m:dPr>
                                <m:ctrlPr>
                                  <a:rPr lang="en-US" sz="1600" i="1" dirty="0">
                                    <a:latin typeface="Cambria Math" charset="0"/>
                                  </a:rPr>
                                </m:ctrlPr>
                              </m:dPr>
                              <m:e>
                                <m:r>
                                  <a:rPr lang="en-US" sz="1600" b="0" i="1" dirty="0" smtClean="0">
                                    <a:latin typeface="Cambria Math" charset="0"/>
                                  </a:rPr>
                                  <m:t>1</m:t>
                                </m:r>
                                <m:r>
                                  <a:rPr lang="en-US" sz="1600" i="1" dirty="0">
                                    <a:latin typeface="Cambria Math" panose="02040503050406030204" pitchFamily="18" charset="0"/>
                                  </a:rPr>
                                  <m:t>, </m:t>
                                </m:r>
                                <m:r>
                                  <a:rPr lang="en-US" sz="1600" b="0" i="1" dirty="0" smtClean="0">
                                    <a:latin typeface="Cambria Math" charset="0"/>
                                  </a:rPr>
                                  <m:t>2</m:t>
                                </m:r>
                              </m:e>
                            </m:d>
                            <m:r>
                              <a:rPr lang="en-US" sz="1600" i="1" dirty="0">
                                <a:latin typeface="Cambria Math" panose="02040503050406030204" pitchFamily="18" charset="0"/>
                              </a:rPr>
                              <m:t> </m:t>
                            </m:r>
                            <m:r>
                              <a:rPr lang="en-US" sz="1600" b="1" dirty="0">
                                <a:latin typeface="Cambria Math" panose="02040503050406030204" pitchFamily="18" charset="0"/>
                              </a:rPr>
                              <m:t>𝐰𝐞𝐢𝐠𝐡𝐭</m:t>
                            </m:r>
                            <m:r>
                              <a:rPr lang="en-US" sz="1600" b="1" dirty="0">
                                <a:latin typeface="Cambria Math" panose="02040503050406030204" pitchFamily="18" charset="0"/>
                              </a:rPr>
                              <m:t> </m:t>
                            </m:r>
                            <m:r>
                              <a:rPr lang="en-US" sz="1600" b="1" i="1" dirty="0" smtClean="0">
                                <a:latin typeface="Cambria Math" charset="0"/>
                              </a:rPr>
                              <m:t>𝟓</m:t>
                            </m:r>
                          </m:e>
                        </m:d>
                        <m:r>
                          <a:rPr lang="en-US" sz="1600" i="1" dirty="0">
                            <a:latin typeface="Cambria Math" panose="02040503050406030204" pitchFamily="18" charset="0"/>
                          </a:rPr>
                          <m:t>∧</m:t>
                        </m:r>
                      </m:oMath>
                    </m:oMathPara>
                  </a14:m>
                  <a:endParaRPr lang="en-US" sz="1600" i="1" dirty="0" smtClean="0">
                    <a:latin typeface="Cambria Math" panose="02040503050406030204" pitchFamily="18" charset="0"/>
                  </a:endParaRPr>
                </a:p>
                <a:p>
                  <a:pPr algn="r"/>
                  <a:r>
                    <a:rPr lang="en-US" sz="1600" dirty="0" smtClean="0"/>
                    <a:t>…</a:t>
                  </a:r>
                  <a:endParaRPr lang="en-US" sz="1600" dirty="0"/>
                </a:p>
              </p:txBody>
            </p:sp>
          </mc:Choice>
          <mc:Fallback xmlns="">
            <p:sp>
              <p:nvSpPr>
                <p:cNvPr id="65" name="TextBox 64"/>
                <p:cNvSpPr txBox="1">
                  <a:spLocks noRot="1" noChangeAspect="1" noMove="1" noResize="1" noEditPoints="1" noAdjustHandles="1" noChangeArrowheads="1" noChangeShapeType="1" noTextEdit="1"/>
                </p:cNvSpPr>
                <p:nvPr/>
              </p:nvSpPr>
              <p:spPr>
                <a:xfrm>
                  <a:off x="4830187" y="4543258"/>
                  <a:ext cx="3903116" cy="1138773"/>
                </a:xfrm>
                <a:prstGeom prst="rect">
                  <a:avLst/>
                </a:prstGeom>
                <a:blipFill rotWithShape="0">
                  <a:blip r:embed="rId6"/>
                  <a:stretch>
                    <a:fillRect l="-1560" t="-2674" r="-780" b="-11765"/>
                  </a:stretch>
                </a:blipFill>
                <a:ln>
                  <a:noFill/>
                </a:ln>
              </p:spPr>
              <p:txBody>
                <a:bodyPr/>
                <a:lstStyle/>
                <a:p>
                  <a:r>
                    <a:rPr lang="en-US">
                      <a:noFill/>
                    </a:rPr>
                    <a:t> </a:t>
                  </a:r>
                </a:p>
              </p:txBody>
            </p:sp>
          </mc:Fallback>
        </mc:AlternateContent>
        <p:sp>
          <p:nvSpPr>
            <p:cNvPr id="72" name="Rectangle 71"/>
            <p:cNvSpPr/>
            <p:nvPr/>
          </p:nvSpPr>
          <p:spPr>
            <a:xfrm>
              <a:off x="4839758" y="2751626"/>
              <a:ext cx="3893546" cy="29431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ounded Rectangular Callout 3"/>
          <p:cNvSpPr/>
          <p:nvPr/>
        </p:nvSpPr>
        <p:spPr>
          <a:xfrm>
            <a:off x="5982576" y="1964567"/>
            <a:ext cx="1598338" cy="452517"/>
          </a:xfrm>
          <a:prstGeom prst="wedgeRoundRectCallout">
            <a:avLst>
              <a:gd name="adj1" fmla="val -4416"/>
              <a:gd name="adj2" fmla="val 783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latin typeface="Helvetica" charset="0"/>
                <a:ea typeface="Helvetica" charset="0"/>
                <a:cs typeface="Helvetica" charset="0"/>
              </a:rPr>
              <a:t>MaxSAT</a:t>
            </a:r>
            <a:endParaRPr lang="en-US" sz="2000" dirty="0">
              <a:latin typeface="Helvetica" charset="0"/>
              <a:ea typeface="Helvetica" charset="0"/>
              <a:cs typeface="Helvetica" charset="0"/>
            </a:endParaRPr>
          </a:p>
        </p:txBody>
      </p:sp>
    </p:spTree>
    <p:custDataLst>
      <p:tags r:id="rId1"/>
    </p:custDataLst>
    <p:extLst>
      <p:ext uri="{BB962C8B-B14F-4D97-AF65-F5344CB8AC3E}">
        <p14:creationId xmlns:p14="http://schemas.microsoft.com/office/powerpoint/2010/main" val="480245753"/>
      </p:ext>
    </p:extLst>
  </p:cSld>
  <p:clrMapOvr>
    <a:masterClrMapping/>
  </p:clrMapOvr>
  <mc:AlternateContent xmlns:mc="http://schemas.openxmlformats.org/markup-compatibility/2006" xmlns:p14="http://schemas.microsoft.com/office/powerpoint/2010/main">
    <mc:Choice Requires="p14">
      <p:transition spd="slow" p14:dur="2000" advTm="121810"/>
    </mc:Choice>
    <mc:Fallback xmlns="">
      <p:transition spd="slow" advTm="1218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fade">
                                      <p:cBhvr>
                                        <p:cTn id="16" dur="500"/>
                                        <p:tgtEl>
                                          <p:spTgt spid="64"/>
                                        </p:tgtEl>
                                      </p:cBhvr>
                                    </p:animEffect>
                                  </p:childTnLst>
                                </p:cTn>
                              </p:par>
                            </p:childTnLst>
                          </p:cTn>
                        </p:par>
                        <p:par>
                          <p:cTn id="17" fill="hold">
                            <p:stCondLst>
                              <p:cond delay="500"/>
                            </p:stCondLst>
                            <p:childTnLst>
                              <p:par>
                                <p:cTn id="18" presetID="1" presetClass="entr" presetSubtype="0" fill="hold" nodeType="afterEffect">
                                  <p:stCondLst>
                                    <p:cond delay="50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fade">
                                      <p:cBhvr>
                                        <p:cTn id="35" dur="500"/>
                                        <p:tgtEl>
                                          <p:spTgt spid="69"/>
                                        </p:tgtEl>
                                      </p:cBhvr>
                                    </p:animEffect>
                                  </p:childTnLst>
                                </p:cTn>
                              </p:par>
                            </p:childTnLst>
                          </p:cTn>
                        </p:par>
                        <p:par>
                          <p:cTn id="36" fill="hold">
                            <p:stCondLst>
                              <p:cond delay="500"/>
                            </p:stCondLst>
                            <p:childTnLst>
                              <p:par>
                                <p:cTn id="37" presetID="1" presetClass="entr" presetSubtype="0" fill="hold" grpId="0" nodeType="afterEffect">
                                  <p:stCondLst>
                                    <p:cond delay="50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6" grpId="0"/>
      <p:bldP spid="67" grpId="0" animBg="1"/>
      <p:bldP spid="68" grpId="0" animBg="1"/>
      <p:bldP spid="69" grpId="0"/>
      <p:bldP spid="71" grpId="0" animBg="1"/>
      <p:bldP spid="4" grpId="0" animBg="1"/>
      <p:bldP spid="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Notched Right Arrow 41"/>
          <p:cNvSpPr/>
          <p:nvPr/>
        </p:nvSpPr>
        <p:spPr>
          <a:xfrm>
            <a:off x="3237509" y="3578847"/>
            <a:ext cx="2830652" cy="484632"/>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15</a:t>
            </a:fld>
            <a:endParaRPr lang="en-US" dirty="0"/>
          </a:p>
        </p:txBody>
      </p:sp>
      <p:sp>
        <p:nvSpPr>
          <p:cNvPr id="5" name="Title 4"/>
          <p:cNvSpPr>
            <a:spLocks noGrp="1"/>
          </p:cNvSpPr>
          <p:nvPr>
            <p:ph type="title"/>
          </p:nvPr>
        </p:nvSpPr>
        <p:spPr/>
        <p:txBody>
          <a:bodyPr/>
          <a:lstStyle/>
          <a:p>
            <a:r>
              <a:rPr lang="en-US" dirty="0" smtClean="0"/>
              <a:t>Our Overall Methodology</a:t>
            </a:r>
            <a:endParaRPr lang="en-US" dirty="0"/>
          </a:p>
        </p:txBody>
      </p:sp>
      <p:sp>
        <p:nvSpPr>
          <p:cNvPr id="6" name="Footer Placeholder 5"/>
          <p:cNvSpPr>
            <a:spLocks noGrp="1"/>
          </p:cNvSpPr>
          <p:nvPr>
            <p:ph type="ftr" sz="quarter" idx="11"/>
          </p:nvPr>
        </p:nvSpPr>
        <p:spPr/>
        <p:txBody>
          <a:bodyPr/>
          <a:lstStyle/>
          <a:p>
            <a:pPr algn="ctr"/>
            <a:r>
              <a:rPr lang="en-US" dirty="0" smtClean="0"/>
              <a:t>MAPL'17</a:t>
            </a:r>
            <a:endParaRPr lang="en-US" dirty="0"/>
          </a:p>
        </p:txBody>
      </p:sp>
      <p:pic>
        <p:nvPicPr>
          <p:cNvPr id="8" name="Picture 7"/>
          <p:cNvPicPr>
            <a:picLocks noChangeAspect="1"/>
          </p:cNvPicPr>
          <p:nvPr/>
        </p:nvPicPr>
        <p:blipFill>
          <a:blip r:embed="rId2">
            <a:alphaModFix/>
          </a:blip>
          <a:stretch>
            <a:fillRect/>
          </a:stretch>
        </p:blipFill>
        <p:spPr>
          <a:xfrm>
            <a:off x="6783820" y="1758381"/>
            <a:ext cx="785069" cy="785069"/>
          </a:xfrm>
          <a:prstGeom prst="rect">
            <a:avLst/>
          </a:prstGeom>
        </p:spPr>
      </p:pic>
      <p:grpSp>
        <p:nvGrpSpPr>
          <p:cNvPr id="10" name="Group 9"/>
          <p:cNvGrpSpPr/>
          <p:nvPr/>
        </p:nvGrpSpPr>
        <p:grpSpPr>
          <a:xfrm>
            <a:off x="2796585" y="4412822"/>
            <a:ext cx="899466" cy="1421524"/>
            <a:chOff x="4427492" y="3830893"/>
            <a:chExt cx="899466" cy="1421524"/>
          </a:xfrm>
        </p:grpSpPr>
        <p:pic>
          <p:nvPicPr>
            <p:cNvPr id="11" name="Picture 10"/>
            <p:cNvPicPr>
              <a:picLocks noChangeAspect="1"/>
            </p:cNvPicPr>
            <p:nvPr/>
          </p:nvPicPr>
          <p:blipFill>
            <a:blip r:embed="rId3"/>
            <a:stretch>
              <a:fillRect/>
            </a:stretch>
          </p:blipFill>
          <p:spPr>
            <a:xfrm>
              <a:off x="4541889" y="4467348"/>
              <a:ext cx="785069" cy="785069"/>
            </a:xfrm>
            <a:prstGeom prst="rect">
              <a:avLst/>
            </a:prstGeom>
          </p:spPr>
        </p:pic>
        <p:sp>
          <p:nvSpPr>
            <p:cNvPr id="12" name="Down Arrow 11"/>
            <p:cNvSpPr/>
            <p:nvPr/>
          </p:nvSpPr>
          <p:spPr>
            <a:xfrm rot="19019014">
              <a:off x="4427492" y="3830893"/>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cxnSp>
        <p:nvCxnSpPr>
          <p:cNvPr id="16" name="Straight Connector 15"/>
          <p:cNvCxnSpPr/>
          <p:nvPr/>
        </p:nvCxnSpPr>
        <p:spPr>
          <a:xfrm>
            <a:off x="4638907" y="1236678"/>
            <a:ext cx="0" cy="4841842"/>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708042" y="1155612"/>
            <a:ext cx="1080745" cy="430887"/>
          </a:xfrm>
          <a:prstGeom prst="rect">
            <a:avLst/>
          </a:prstGeom>
          <a:noFill/>
        </p:spPr>
        <p:txBody>
          <a:bodyPr wrap="none" rtlCol="0">
            <a:spAutoFit/>
          </a:bodyPr>
          <a:lstStyle/>
          <a:p>
            <a:r>
              <a:rPr lang="en-US" sz="2200" b="1" dirty="0" smtClean="0">
                <a:latin typeface="Helvetica Light" charset="0"/>
                <a:ea typeface="Helvetica Light" charset="0"/>
                <a:cs typeface="Helvetica Light" charset="0"/>
              </a:rPr>
              <a:t>Offline</a:t>
            </a:r>
          </a:p>
        </p:txBody>
      </p:sp>
      <p:sp>
        <p:nvSpPr>
          <p:cNvPr id="18" name="TextBox 17"/>
          <p:cNvSpPr txBox="1"/>
          <p:nvPr/>
        </p:nvSpPr>
        <p:spPr>
          <a:xfrm>
            <a:off x="6700075" y="1175473"/>
            <a:ext cx="1064715" cy="430887"/>
          </a:xfrm>
          <a:prstGeom prst="rect">
            <a:avLst/>
          </a:prstGeom>
          <a:noFill/>
        </p:spPr>
        <p:txBody>
          <a:bodyPr wrap="none" rtlCol="0">
            <a:spAutoFit/>
          </a:bodyPr>
          <a:lstStyle/>
          <a:p>
            <a:r>
              <a:rPr lang="en-US" sz="2200" b="1" dirty="0" smtClean="0">
                <a:latin typeface="Helvetica Light" charset="0"/>
                <a:ea typeface="Helvetica Light" charset="0"/>
                <a:cs typeface="Helvetica Light" charset="0"/>
              </a:rPr>
              <a:t>Online</a:t>
            </a:r>
          </a:p>
        </p:txBody>
      </p:sp>
      <p:grpSp>
        <p:nvGrpSpPr>
          <p:cNvPr id="19" name="Group 18"/>
          <p:cNvGrpSpPr/>
          <p:nvPr/>
        </p:nvGrpSpPr>
        <p:grpSpPr>
          <a:xfrm>
            <a:off x="2602573" y="1747230"/>
            <a:ext cx="1001450" cy="1333357"/>
            <a:chOff x="6892403" y="659734"/>
            <a:chExt cx="1001450" cy="1333357"/>
          </a:xfrm>
        </p:grpSpPr>
        <p:pic>
          <p:nvPicPr>
            <p:cNvPr id="20" name="Picture 19"/>
            <p:cNvPicPr>
              <a:picLocks noChangeAspect="1"/>
            </p:cNvPicPr>
            <p:nvPr/>
          </p:nvPicPr>
          <p:blipFill>
            <a:blip r:embed="rId2">
              <a:alphaModFix/>
            </a:blip>
            <a:stretch>
              <a:fillRect/>
            </a:stretch>
          </p:blipFill>
          <p:spPr>
            <a:xfrm>
              <a:off x="7108784" y="659734"/>
              <a:ext cx="785069" cy="785069"/>
            </a:xfrm>
            <a:prstGeom prst="rect">
              <a:avLst/>
            </a:prstGeom>
          </p:spPr>
        </p:pic>
        <p:sp>
          <p:nvSpPr>
            <p:cNvPr id="21" name="Down Arrow 20"/>
            <p:cNvSpPr/>
            <p:nvPr/>
          </p:nvSpPr>
          <p:spPr>
            <a:xfrm rot="2826145">
              <a:off x="7068034" y="1549830"/>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2" name="Group 21"/>
          <p:cNvGrpSpPr/>
          <p:nvPr/>
        </p:nvGrpSpPr>
        <p:grpSpPr>
          <a:xfrm>
            <a:off x="1746632" y="1758381"/>
            <a:ext cx="785069" cy="1415738"/>
            <a:chOff x="6984927" y="1933768"/>
            <a:chExt cx="785069" cy="1415738"/>
          </a:xfrm>
        </p:grpSpPr>
        <p:pic>
          <p:nvPicPr>
            <p:cNvPr id="23" name="Picture 22"/>
            <p:cNvPicPr>
              <a:picLocks noChangeAspect="1"/>
            </p:cNvPicPr>
            <p:nvPr/>
          </p:nvPicPr>
          <p:blipFill>
            <a:blip r:embed="rId2">
              <a:alphaModFix/>
            </a:blip>
            <a:stretch>
              <a:fillRect/>
            </a:stretch>
          </p:blipFill>
          <p:spPr>
            <a:xfrm>
              <a:off x="6984927" y="1933768"/>
              <a:ext cx="785069" cy="785069"/>
            </a:xfrm>
            <a:prstGeom prst="rect">
              <a:avLst/>
            </a:prstGeom>
          </p:spPr>
        </p:pic>
        <p:sp>
          <p:nvSpPr>
            <p:cNvPr id="24" name="Down Arrow 23"/>
            <p:cNvSpPr/>
            <p:nvPr/>
          </p:nvSpPr>
          <p:spPr>
            <a:xfrm>
              <a:off x="7241905" y="2856359"/>
              <a:ext cx="267630" cy="49314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25" name="Rounded Rectangle 24"/>
          <p:cNvSpPr/>
          <p:nvPr/>
        </p:nvSpPr>
        <p:spPr>
          <a:xfrm>
            <a:off x="1097565" y="3303431"/>
            <a:ext cx="2104875" cy="100831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000" b="1" dirty="0" smtClean="0"/>
              <a:t>Learning</a:t>
            </a:r>
            <a:endParaRPr lang="en-US" sz="3000" b="1" dirty="0"/>
          </a:p>
        </p:txBody>
      </p:sp>
      <p:sp>
        <p:nvSpPr>
          <p:cNvPr id="27" name="Rectangle 26"/>
          <p:cNvSpPr/>
          <p:nvPr/>
        </p:nvSpPr>
        <p:spPr>
          <a:xfrm>
            <a:off x="3623172" y="3456878"/>
            <a:ext cx="1920716" cy="73513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t>Markov </a:t>
            </a:r>
            <a:r>
              <a:rPr lang="en-US" sz="2000" smtClean="0"/>
              <a:t>Logic Network</a:t>
            </a:r>
            <a:endParaRPr lang="en-US" sz="2000"/>
          </a:p>
        </p:txBody>
      </p:sp>
      <p:sp>
        <p:nvSpPr>
          <p:cNvPr id="28" name="Rounded Rectangle 27"/>
          <p:cNvSpPr/>
          <p:nvPr/>
        </p:nvSpPr>
        <p:spPr>
          <a:xfrm>
            <a:off x="6123916" y="3317005"/>
            <a:ext cx="2104875" cy="100831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000" b="1" dirty="0" smtClean="0"/>
              <a:t>Inference</a:t>
            </a:r>
            <a:endParaRPr lang="en-US" sz="3000" b="1" dirty="0"/>
          </a:p>
        </p:txBody>
      </p:sp>
      <p:grpSp>
        <p:nvGrpSpPr>
          <p:cNvPr id="29" name="Group 28"/>
          <p:cNvGrpSpPr/>
          <p:nvPr/>
        </p:nvGrpSpPr>
        <p:grpSpPr>
          <a:xfrm>
            <a:off x="644195" y="1758381"/>
            <a:ext cx="785069" cy="1483955"/>
            <a:chOff x="7018380" y="1933768"/>
            <a:chExt cx="785069" cy="1483955"/>
          </a:xfrm>
        </p:grpSpPr>
        <p:pic>
          <p:nvPicPr>
            <p:cNvPr id="30" name="Picture 29"/>
            <p:cNvPicPr>
              <a:picLocks noChangeAspect="1"/>
            </p:cNvPicPr>
            <p:nvPr/>
          </p:nvPicPr>
          <p:blipFill>
            <a:blip r:embed="rId2">
              <a:alphaModFix/>
            </a:blip>
            <a:stretch>
              <a:fillRect/>
            </a:stretch>
          </p:blipFill>
          <p:spPr>
            <a:xfrm>
              <a:off x="7018380" y="1933768"/>
              <a:ext cx="785069" cy="785069"/>
            </a:xfrm>
            <a:prstGeom prst="rect">
              <a:avLst/>
            </a:prstGeom>
          </p:spPr>
        </p:pic>
        <p:sp>
          <p:nvSpPr>
            <p:cNvPr id="31" name="Down Arrow 30"/>
            <p:cNvSpPr/>
            <p:nvPr/>
          </p:nvSpPr>
          <p:spPr>
            <a:xfrm rot="19068607">
              <a:off x="7508514" y="2798831"/>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32" name="Group 31"/>
          <p:cNvGrpSpPr/>
          <p:nvPr/>
        </p:nvGrpSpPr>
        <p:grpSpPr>
          <a:xfrm>
            <a:off x="820617" y="4605828"/>
            <a:ext cx="785069" cy="1228518"/>
            <a:chOff x="4586493" y="4023899"/>
            <a:chExt cx="785069" cy="1228518"/>
          </a:xfrm>
        </p:grpSpPr>
        <p:pic>
          <p:nvPicPr>
            <p:cNvPr id="33" name="Picture 32"/>
            <p:cNvPicPr>
              <a:picLocks noChangeAspect="1"/>
            </p:cNvPicPr>
            <p:nvPr/>
          </p:nvPicPr>
          <p:blipFill>
            <a:blip r:embed="rId3"/>
            <a:stretch>
              <a:fillRect/>
            </a:stretch>
          </p:blipFill>
          <p:spPr>
            <a:xfrm>
              <a:off x="4586493" y="4467348"/>
              <a:ext cx="785069" cy="785069"/>
            </a:xfrm>
            <a:prstGeom prst="rect">
              <a:avLst/>
            </a:prstGeom>
          </p:spPr>
        </p:pic>
        <p:sp>
          <p:nvSpPr>
            <p:cNvPr id="34" name="Down Arrow 33"/>
            <p:cNvSpPr/>
            <p:nvPr/>
          </p:nvSpPr>
          <p:spPr>
            <a:xfrm rot="2897711">
              <a:off x="4902949" y="3848268"/>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44" name="Group 43"/>
          <p:cNvGrpSpPr/>
          <p:nvPr/>
        </p:nvGrpSpPr>
        <p:grpSpPr>
          <a:xfrm>
            <a:off x="1835457" y="4475060"/>
            <a:ext cx="785069" cy="1369500"/>
            <a:chOff x="1835457" y="4675781"/>
            <a:chExt cx="785069" cy="1369500"/>
          </a:xfrm>
        </p:grpSpPr>
        <p:pic>
          <p:nvPicPr>
            <p:cNvPr id="36" name="Picture 35"/>
            <p:cNvPicPr>
              <a:picLocks noChangeAspect="1"/>
            </p:cNvPicPr>
            <p:nvPr/>
          </p:nvPicPr>
          <p:blipFill>
            <a:blip r:embed="rId3"/>
            <a:stretch>
              <a:fillRect/>
            </a:stretch>
          </p:blipFill>
          <p:spPr>
            <a:xfrm>
              <a:off x="1835457" y="5260212"/>
              <a:ext cx="785069" cy="785069"/>
            </a:xfrm>
            <a:prstGeom prst="rect">
              <a:avLst/>
            </a:prstGeom>
          </p:spPr>
        </p:pic>
        <p:sp>
          <p:nvSpPr>
            <p:cNvPr id="38" name="Down Arrow 37"/>
            <p:cNvSpPr/>
            <p:nvPr/>
          </p:nvSpPr>
          <p:spPr>
            <a:xfrm>
              <a:off x="2002326" y="4675781"/>
              <a:ext cx="267630" cy="49314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39" name="Down Arrow 38"/>
          <p:cNvSpPr/>
          <p:nvPr/>
        </p:nvSpPr>
        <p:spPr>
          <a:xfrm>
            <a:off x="7042538" y="2700073"/>
            <a:ext cx="267630" cy="49314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0" name="Picture 39"/>
          <p:cNvPicPr>
            <a:picLocks noChangeAspect="1"/>
          </p:cNvPicPr>
          <p:nvPr/>
        </p:nvPicPr>
        <p:blipFill>
          <a:blip r:embed="rId3"/>
          <a:stretch>
            <a:fillRect/>
          </a:stretch>
        </p:blipFill>
        <p:spPr>
          <a:xfrm>
            <a:off x="6896273" y="5072353"/>
            <a:ext cx="785069" cy="785069"/>
          </a:xfrm>
          <a:prstGeom prst="rect">
            <a:avLst/>
          </a:prstGeom>
        </p:spPr>
      </p:pic>
      <p:sp>
        <p:nvSpPr>
          <p:cNvPr id="41" name="Down Arrow 40"/>
          <p:cNvSpPr/>
          <p:nvPr/>
        </p:nvSpPr>
        <p:spPr>
          <a:xfrm>
            <a:off x="7051991" y="4476771"/>
            <a:ext cx="267630" cy="49314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045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17" grpId="0"/>
      <p:bldP spid="18" grpId="0"/>
      <p:bldP spid="25" grpId="0" animBg="1"/>
      <p:bldP spid="27" grpId="0" animBg="1"/>
      <p:bldP spid="28" grpId="0" animBg="1"/>
      <p:bldP spid="39"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87206"/>
            <a:ext cx="8229600" cy="4645602"/>
          </a:xfrm>
        </p:spPr>
        <p:txBody>
          <a:bodyPr/>
          <a:lstStyle/>
          <a:p>
            <a:r>
              <a:rPr lang="en-US" dirty="0" smtClean="0">
                <a:solidFill>
                  <a:schemeClr val="bg1">
                    <a:lumMod val="65000"/>
                  </a:schemeClr>
                </a:solidFill>
              </a:rPr>
              <a:t>Motivation</a:t>
            </a:r>
          </a:p>
          <a:p>
            <a:endParaRPr lang="en-US" dirty="0"/>
          </a:p>
          <a:p>
            <a:r>
              <a:rPr lang="en-US" dirty="0" smtClean="0">
                <a:solidFill>
                  <a:schemeClr val="bg1">
                    <a:lumMod val="65000"/>
                  </a:schemeClr>
                </a:solidFill>
              </a:rPr>
              <a:t>A General Approach</a:t>
            </a:r>
          </a:p>
          <a:p>
            <a:endParaRPr lang="en-US" dirty="0"/>
          </a:p>
          <a:p>
            <a:r>
              <a:rPr lang="en-US" dirty="0" smtClean="0"/>
              <a:t>Instance Applications</a:t>
            </a:r>
          </a:p>
          <a:p>
            <a:endParaRPr lang="en-US" dirty="0"/>
          </a:p>
          <a:p>
            <a:r>
              <a:rPr lang="en-US" dirty="0" smtClean="0">
                <a:solidFill>
                  <a:schemeClr val="bg1">
                    <a:lumMod val="65000"/>
                  </a:schemeClr>
                </a:solidFill>
              </a:rPr>
              <a:t>Solver</a:t>
            </a:r>
          </a:p>
          <a:p>
            <a:endParaRPr lang="en-US" dirty="0"/>
          </a:p>
          <a:p>
            <a:r>
              <a:rPr lang="en-US" dirty="0" smtClean="0">
                <a:solidFill>
                  <a:schemeClr val="bg1">
                    <a:lumMod val="65000"/>
                  </a:schemeClr>
                </a:solidFill>
              </a:rPr>
              <a:t>Empirical Results</a:t>
            </a:r>
            <a:endParaRPr lang="en-US" dirty="0">
              <a:solidFill>
                <a:schemeClr val="bg1">
                  <a:lumMod val="65000"/>
                </a:schemeClr>
              </a:solidFill>
            </a:endParaRPr>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16</a:t>
            </a:fld>
            <a:endParaRPr lang="en-US" dirty="0"/>
          </a:p>
        </p:txBody>
      </p:sp>
      <p:sp>
        <p:nvSpPr>
          <p:cNvPr id="5" name="Title 4"/>
          <p:cNvSpPr>
            <a:spLocks noGrp="1"/>
          </p:cNvSpPr>
          <p:nvPr>
            <p:ph type="title"/>
          </p:nvPr>
        </p:nvSpPr>
        <p:spPr/>
        <p:txBody>
          <a:bodyPr/>
          <a:lstStyle/>
          <a:p>
            <a:r>
              <a:rPr lang="en-US" dirty="0" smtClean="0"/>
              <a:t>Talk Outline</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Tree>
    <p:extLst>
      <p:ext uri="{BB962C8B-B14F-4D97-AF65-F5344CB8AC3E}">
        <p14:creationId xmlns:p14="http://schemas.microsoft.com/office/powerpoint/2010/main" val="19056221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Static Bug Detection: Prevalent Approach</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pPr/>
              <a:t>17</a:t>
            </a:fld>
            <a:endParaRPr lang="en-US" dirty="0"/>
          </a:p>
        </p:txBody>
      </p:sp>
      <p:sp>
        <p:nvSpPr>
          <p:cNvPr id="4" name="Date Placeholder 3"/>
          <p:cNvSpPr>
            <a:spLocks noGrp="1"/>
          </p:cNvSpPr>
          <p:nvPr>
            <p:ph type="dt" sz="half" idx="10"/>
          </p:nvPr>
        </p:nvSpPr>
        <p:spPr/>
        <p:txBody>
          <a:bodyPr/>
          <a:lstStyle/>
          <a:p>
            <a:fld id="{4F4D13AF-17B0-1D4E-9D87-E871A32E5531}" type="datetime1">
              <a:rPr lang="en-US" smtClean="0"/>
              <a:t>6/28/17</a:t>
            </a:fld>
            <a:endParaRPr lang="en-US" dirty="0"/>
          </a:p>
        </p:txBody>
      </p:sp>
      <p:sp>
        <p:nvSpPr>
          <p:cNvPr id="5" name="Footer Placeholder 4"/>
          <p:cNvSpPr>
            <a:spLocks noGrp="1"/>
          </p:cNvSpPr>
          <p:nvPr>
            <p:ph type="ftr" sz="quarter" idx="11"/>
          </p:nvPr>
        </p:nvSpPr>
        <p:spPr/>
        <p:txBody>
          <a:bodyPr/>
          <a:lstStyle/>
          <a:p>
            <a:pPr algn="ctr"/>
            <a:r>
              <a:rPr lang="en-US" smtClean="0"/>
              <a:t>MAPL'17</a:t>
            </a:r>
            <a:endParaRPr lang="en-US" dirty="0"/>
          </a:p>
        </p:txBody>
      </p:sp>
      <p:pic>
        <p:nvPicPr>
          <p:cNvPr id="6" name="Picture 5"/>
          <p:cNvPicPr>
            <a:picLocks noChangeAspect="1"/>
          </p:cNvPicPr>
          <p:nvPr/>
        </p:nvPicPr>
        <p:blipFill>
          <a:blip r:embed="rId4"/>
          <a:stretch>
            <a:fillRect/>
          </a:stretch>
        </p:blipFill>
        <p:spPr>
          <a:xfrm>
            <a:off x="1572768" y="1152144"/>
            <a:ext cx="6129683" cy="5047488"/>
          </a:xfrm>
          <a:prstGeom prst="rect">
            <a:avLst/>
          </a:prstGeom>
        </p:spPr>
      </p:pic>
    </p:spTree>
    <p:custDataLst>
      <p:tags r:id="rId1"/>
    </p:custDataLst>
    <p:extLst>
      <p:ext uri="{BB962C8B-B14F-4D97-AF65-F5344CB8AC3E}">
        <p14:creationId xmlns:p14="http://schemas.microsoft.com/office/powerpoint/2010/main" val="1454941817"/>
      </p:ext>
    </p:extLst>
  </p:cSld>
  <p:clrMapOvr>
    <a:masterClrMapping/>
  </p:clrMapOvr>
  <mc:AlternateContent xmlns:mc="http://schemas.openxmlformats.org/markup-compatibility/2006" xmlns:p14="http://schemas.microsoft.com/office/powerpoint/2010/main">
    <mc:Choice Requires="p14">
      <p:transition spd="slow" p14:dur="2000" advTm="47082"/>
    </mc:Choice>
    <mc:Fallback xmlns="">
      <p:transition spd="slow" advTm="47082"/>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1572768" y="1152144"/>
            <a:ext cx="6129684" cy="5047488"/>
          </a:xfrm>
          <a:prstGeom prst="rect">
            <a:avLst/>
          </a:prstGeom>
        </p:spPr>
      </p:pic>
      <p:sp>
        <p:nvSpPr>
          <p:cNvPr id="3" name="Title 2"/>
          <p:cNvSpPr>
            <a:spLocks noGrp="1"/>
          </p:cNvSpPr>
          <p:nvPr>
            <p:ph type="title"/>
          </p:nvPr>
        </p:nvSpPr>
        <p:spPr/>
        <p:txBody>
          <a:bodyPr/>
          <a:lstStyle/>
          <a:p>
            <a:r>
              <a:rPr lang="en-US" dirty="0"/>
              <a:t>Static Bug Detection</a:t>
            </a:r>
            <a:r>
              <a:rPr lang="en-US" dirty="0" smtClean="0"/>
              <a:t>: Our Approach</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pPr/>
              <a:t>18</a:t>
            </a:fld>
            <a:endParaRPr lang="en-US" dirty="0"/>
          </a:p>
        </p:txBody>
      </p:sp>
      <p:pic>
        <p:nvPicPr>
          <p:cNvPr id="14" name="Picture 13" descr="reports3.pdf"/>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251208" y="2811233"/>
            <a:ext cx="457200" cy="571500"/>
          </a:xfrm>
          <a:prstGeom prst="rect">
            <a:avLst/>
          </a:prstGeom>
        </p:spPr>
      </p:pic>
      <p:sp>
        <p:nvSpPr>
          <p:cNvPr id="4" name="Date Placeholder 3"/>
          <p:cNvSpPr>
            <a:spLocks noGrp="1"/>
          </p:cNvSpPr>
          <p:nvPr>
            <p:ph type="dt" sz="half" idx="10"/>
          </p:nvPr>
        </p:nvSpPr>
        <p:spPr/>
        <p:txBody>
          <a:bodyPr/>
          <a:lstStyle/>
          <a:p>
            <a:fld id="{8C970C89-4F48-924D-B3C2-1CBBEDCA312D}" type="datetime1">
              <a:rPr lang="en-US" smtClean="0"/>
              <a:t>6/28/17</a:t>
            </a:fld>
            <a:endParaRPr lang="en-US" dirty="0"/>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Tree>
    <p:custDataLst>
      <p:tags r:id="rId1"/>
    </p:custDataLst>
    <p:extLst>
      <p:ext uri="{BB962C8B-B14F-4D97-AF65-F5344CB8AC3E}">
        <p14:creationId xmlns:p14="http://schemas.microsoft.com/office/powerpoint/2010/main" val="1041914717"/>
      </p:ext>
    </p:extLst>
  </p:cSld>
  <p:clrMapOvr>
    <a:masterClrMapping/>
  </p:clrMapOvr>
  <mc:AlternateContent xmlns:mc="http://schemas.openxmlformats.org/markup-compatibility/2006" xmlns:p14="http://schemas.microsoft.com/office/powerpoint/2010/main">
    <mc:Choice Requires="p14">
      <p:transition spd="slow" p14:dur="2000" advTm="42123"/>
    </mc:Choice>
    <mc:Fallback xmlns="">
      <p:transition spd="slow" advTm="421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3.84402E-6 -1.38362E-6 L -0.10231 -0.07288 " pathEditMode="relative" rAng="0" ptsTypes="AA">
                                      <p:cBhvr>
                                        <p:cTn id="8" dur="1000" fill="hold"/>
                                        <p:tgtEl>
                                          <p:spTgt spid="14"/>
                                        </p:tgtEl>
                                        <p:attrNameLst>
                                          <p:attrName>ppt_x</p:attrName>
                                          <p:attrName>ppt_y</p:attrName>
                                        </p:attrNameLst>
                                      </p:cBhvr>
                                      <p:rCtr x="-5124" y="-36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Static Bug Detection: Our Approach</a:t>
            </a:r>
          </a:p>
        </p:txBody>
      </p:sp>
      <p:sp>
        <p:nvSpPr>
          <p:cNvPr id="2" name="Slide Number Placeholder 1"/>
          <p:cNvSpPr>
            <a:spLocks noGrp="1"/>
          </p:cNvSpPr>
          <p:nvPr>
            <p:ph type="sldNum" sz="quarter" idx="12"/>
          </p:nvPr>
        </p:nvSpPr>
        <p:spPr/>
        <p:txBody>
          <a:bodyPr/>
          <a:lstStyle/>
          <a:p>
            <a:fld id="{1F7DF5D7-FF41-4BF6-8958-28DFF1DB182D}" type="slidenum">
              <a:rPr lang="en-US" smtClean="0"/>
              <a:pPr/>
              <a:t>19</a:t>
            </a:fld>
            <a:endParaRPr lang="en-US" dirty="0"/>
          </a:p>
        </p:txBody>
      </p:sp>
      <p:sp>
        <p:nvSpPr>
          <p:cNvPr id="4" name="Date Placeholder 3"/>
          <p:cNvSpPr>
            <a:spLocks noGrp="1"/>
          </p:cNvSpPr>
          <p:nvPr>
            <p:ph type="dt" sz="half" idx="10"/>
          </p:nvPr>
        </p:nvSpPr>
        <p:spPr/>
        <p:txBody>
          <a:bodyPr/>
          <a:lstStyle/>
          <a:p>
            <a:fld id="{F6D004DA-26F8-0D4E-BB1A-FFF6CCEC8FE3}"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pic>
        <p:nvPicPr>
          <p:cNvPr id="6" name="Picture 5"/>
          <p:cNvPicPr>
            <a:picLocks noChangeAspect="1"/>
          </p:cNvPicPr>
          <p:nvPr/>
        </p:nvPicPr>
        <p:blipFill>
          <a:blip r:embed="rId3"/>
          <a:stretch>
            <a:fillRect/>
          </a:stretch>
        </p:blipFill>
        <p:spPr>
          <a:xfrm>
            <a:off x="1572768" y="1152144"/>
            <a:ext cx="6129683" cy="5047488"/>
          </a:xfrm>
          <a:prstGeom prst="rect">
            <a:avLst/>
          </a:prstGeom>
        </p:spPr>
      </p:pic>
    </p:spTree>
    <p:extLst>
      <p:ext uri="{BB962C8B-B14F-4D97-AF65-F5344CB8AC3E}">
        <p14:creationId xmlns:p14="http://schemas.microsoft.com/office/powerpoint/2010/main" val="661409954"/>
      </p:ext>
    </p:extLst>
  </p:cSld>
  <p:clrMapOvr>
    <a:masterClrMapping/>
  </p:clrMapOvr>
  <mc:AlternateContent xmlns:mc="http://schemas.openxmlformats.org/markup-compatibility/2006" xmlns:p14="http://schemas.microsoft.com/office/powerpoint/2010/main">
    <mc:Choice Requires="p14">
      <p:transition spd="slow" p14:dur="2000" advTm="4413"/>
    </mc:Choice>
    <mc:Fallback xmlns="">
      <p:transition spd="slow" advTm="441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289290" y="6380100"/>
            <a:ext cx="2289048" cy="365760"/>
          </a:xfrm>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a:xfrm>
            <a:off x="501138" y="6380100"/>
            <a:ext cx="818219" cy="365760"/>
          </a:xfrm>
        </p:spPr>
        <p:txBody>
          <a:bodyPr/>
          <a:lstStyle/>
          <a:p>
            <a:fld id="{1F7DF5D7-FF41-4BF6-8958-28DFF1DB182D}" type="slidenum">
              <a:rPr lang="en-US" smtClean="0"/>
              <a:pPr/>
              <a:t>2</a:t>
            </a:fld>
            <a:endParaRPr lang="en-US" dirty="0"/>
          </a:p>
        </p:txBody>
      </p:sp>
      <p:sp>
        <p:nvSpPr>
          <p:cNvPr id="5" name="Title 4"/>
          <p:cNvSpPr>
            <a:spLocks noGrp="1"/>
          </p:cNvSpPr>
          <p:nvPr>
            <p:ph type="title"/>
          </p:nvPr>
        </p:nvSpPr>
        <p:spPr/>
        <p:txBody>
          <a:bodyPr/>
          <a:lstStyle/>
          <a:p>
            <a:r>
              <a:rPr lang="en-US" dirty="0" smtClean="0"/>
              <a:t>What is Program Analysis?</a:t>
            </a:r>
            <a:endParaRPr lang="en-US" dirty="0"/>
          </a:p>
        </p:txBody>
      </p:sp>
      <p:sp>
        <p:nvSpPr>
          <p:cNvPr id="6" name="Footer Placeholder 5"/>
          <p:cNvSpPr>
            <a:spLocks noGrp="1"/>
          </p:cNvSpPr>
          <p:nvPr>
            <p:ph type="ftr" sz="quarter" idx="11"/>
          </p:nvPr>
        </p:nvSpPr>
        <p:spPr>
          <a:xfrm>
            <a:off x="1319357" y="6380100"/>
            <a:ext cx="5791200" cy="365760"/>
          </a:xfrm>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grpSp>
        <p:nvGrpSpPr>
          <p:cNvPr id="36" name="Group 35"/>
          <p:cNvGrpSpPr/>
          <p:nvPr/>
        </p:nvGrpSpPr>
        <p:grpSpPr>
          <a:xfrm>
            <a:off x="897673" y="1870382"/>
            <a:ext cx="3557247" cy="1203142"/>
            <a:chOff x="897673" y="1870382"/>
            <a:chExt cx="3557247" cy="1203142"/>
          </a:xfrm>
        </p:grpSpPr>
        <p:sp>
          <p:nvSpPr>
            <p:cNvPr id="14" name="Right Arrow 13"/>
            <p:cNvSpPr/>
            <p:nvPr/>
          </p:nvSpPr>
          <p:spPr>
            <a:xfrm>
              <a:off x="3384398" y="2196790"/>
              <a:ext cx="1070522" cy="5464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ectangle 24"/>
            <p:cNvSpPr/>
            <p:nvPr/>
          </p:nvSpPr>
          <p:spPr>
            <a:xfrm>
              <a:off x="897673" y="1870382"/>
              <a:ext cx="2180063" cy="1203142"/>
            </a:xfrm>
            <a:prstGeom prst="rect">
              <a:avLst/>
            </a:prstGeom>
          </p:spPr>
          <p:style>
            <a:lnRef idx="2">
              <a:schemeClr val="dk1"/>
            </a:lnRef>
            <a:fillRef idx="1">
              <a:schemeClr val="lt1"/>
            </a:fillRef>
            <a:effectRef idx="0">
              <a:schemeClr val="dk1"/>
            </a:effectRef>
            <a:fontRef idx="minor">
              <a:schemeClr val="dk1"/>
            </a:fontRef>
          </p:style>
          <p:txBody>
            <a:bodyPr tIns="182880" rIns="0" rtlCol="0" anchor="t"/>
            <a:lstStyle/>
            <a:p>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f(</a:t>
              </a:r>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i</a:t>
              </a:r>
              <a:r>
                <a:rPr lang="en-US" dirty="0" smtClean="0">
                  <a:solidFill>
                    <a:schemeClr val="tx1"/>
                  </a:solidFill>
                  <a:latin typeface="Monaco" charset="0"/>
                  <a:ea typeface="Monaco" charset="0"/>
                  <a:cs typeface="Monaco" charset="0"/>
                </a:rPr>
                <a:t>) {</a:t>
              </a:r>
            </a:p>
            <a:p>
              <a:r>
                <a:rPr lang="en-US" dirty="0">
                  <a:solidFill>
                    <a:schemeClr val="tx1"/>
                  </a:solidFill>
                  <a:latin typeface="Monaco" charset="0"/>
                  <a:ea typeface="Monaco" charset="0"/>
                  <a:cs typeface="Monaco" charset="0"/>
                </a:rPr>
                <a:t> </a:t>
              </a:r>
              <a:r>
                <a:rPr lang="en-US" dirty="0" smtClean="0">
                  <a:solidFill>
                    <a:schemeClr val="tx1"/>
                  </a:solidFill>
                  <a:latin typeface="Monaco" charset="0"/>
                  <a:ea typeface="Monaco" charset="0"/>
                  <a:cs typeface="Monaco" charset="0"/>
                </a:rPr>
                <a:t>  ...</a:t>
              </a:r>
            </a:p>
            <a:p>
              <a:r>
                <a:rPr lang="en-US" dirty="0" smtClean="0">
                  <a:solidFill>
                    <a:schemeClr val="tx1"/>
                  </a:solidFill>
                  <a:latin typeface="Monaco" charset="0"/>
                  <a:ea typeface="Monaco" charset="0"/>
                  <a:cs typeface="Monaco" charset="0"/>
                </a:rPr>
                <a:t>}</a:t>
              </a:r>
              <a:endParaRPr lang="en-US" sz="900" dirty="0">
                <a:solidFill>
                  <a:schemeClr val="tx1"/>
                </a:solidFill>
                <a:latin typeface="Monaco" charset="0"/>
                <a:ea typeface="Monaco" charset="0"/>
                <a:cs typeface="Monaco" charset="0"/>
              </a:endParaRPr>
            </a:p>
          </p:txBody>
        </p:sp>
      </p:grpSp>
      <p:grpSp>
        <p:nvGrpSpPr>
          <p:cNvPr id="37" name="Group 36"/>
          <p:cNvGrpSpPr/>
          <p:nvPr/>
        </p:nvGrpSpPr>
        <p:grpSpPr>
          <a:xfrm>
            <a:off x="2428937" y="3858083"/>
            <a:ext cx="2683893" cy="2209078"/>
            <a:chOff x="2540447" y="3858083"/>
            <a:chExt cx="2683893" cy="2209078"/>
          </a:xfrm>
        </p:grpSpPr>
        <p:sp>
          <p:nvSpPr>
            <p:cNvPr id="15" name="Right Arrow 14"/>
            <p:cNvSpPr/>
            <p:nvPr/>
          </p:nvSpPr>
          <p:spPr>
            <a:xfrm rot="8347419">
              <a:off x="4064056" y="3858083"/>
              <a:ext cx="1160284" cy="5464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28"/>
            <p:cNvSpPr/>
            <p:nvPr/>
          </p:nvSpPr>
          <p:spPr>
            <a:xfrm>
              <a:off x="2540447" y="5293562"/>
              <a:ext cx="1429383" cy="3723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2540448" y="4864019"/>
              <a:ext cx="1640719" cy="1203142"/>
            </a:xfrm>
            <a:prstGeom prst="rect">
              <a:avLst/>
            </a:prstGeom>
            <a:noFill/>
            <a:ln>
              <a:noFill/>
            </a:ln>
          </p:spPr>
          <p:style>
            <a:lnRef idx="2">
              <a:schemeClr val="dk1"/>
            </a:lnRef>
            <a:fillRef idx="1">
              <a:schemeClr val="lt1"/>
            </a:fillRef>
            <a:effectRef idx="0">
              <a:schemeClr val="dk1"/>
            </a:effectRef>
            <a:fontRef idx="minor">
              <a:schemeClr val="dk1"/>
            </a:fontRef>
          </p:style>
          <p:txBody>
            <a:bodyPr tIns="182880" rIns="0" rtlCol="0" anchor="t"/>
            <a:lstStyle/>
            <a:p>
              <a:r>
                <a:rPr lang="en-US" dirty="0" smtClean="0">
                  <a:solidFill>
                    <a:schemeClr val="tx1"/>
                  </a:solidFill>
                  <a:latin typeface="Monaco" charset="0"/>
                  <a:ea typeface="Monaco" charset="0"/>
                  <a:cs typeface="Monaco" charset="0"/>
                </a:rPr>
                <a:t>...</a:t>
              </a:r>
            </a:p>
            <a:p>
              <a:r>
                <a:rPr lang="en-US" dirty="0" err="1" smtClean="0">
                  <a:solidFill>
                    <a:schemeClr val="tx1"/>
                  </a:solidFill>
                  <a:latin typeface="Monaco" charset="0"/>
                  <a:ea typeface="Monaco" charset="0"/>
                  <a:cs typeface="Monaco" charset="0"/>
                </a:rPr>
                <a:t>x.f</a:t>
              </a:r>
              <a:r>
                <a:rPr lang="en-US" dirty="0" smtClean="0">
                  <a:solidFill>
                    <a:schemeClr val="tx1"/>
                  </a:solidFill>
                  <a:latin typeface="Monaco" charset="0"/>
                  <a:ea typeface="Monaco" charset="0"/>
                  <a:cs typeface="Monaco" charset="0"/>
                </a:rPr>
                <a:t> = y;</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a:t>
              </a:r>
            </a:p>
          </p:txBody>
        </p:sp>
      </p:grpSp>
      <p:sp>
        <p:nvSpPr>
          <p:cNvPr id="30" name="Rounded Rectangular Callout 29"/>
          <p:cNvSpPr/>
          <p:nvPr/>
        </p:nvSpPr>
        <p:spPr>
          <a:xfrm>
            <a:off x="2645624" y="4731567"/>
            <a:ext cx="1658449" cy="457200"/>
          </a:xfrm>
          <a:prstGeom prst="wedgeRoundRectCallout">
            <a:avLst>
              <a:gd name="adj1" fmla="val -54784"/>
              <a:gd name="adj2" fmla="val 74695"/>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FF0000"/>
                </a:solidFill>
                <a:latin typeface="Avenir Book" charset="0"/>
                <a:ea typeface="Avenir Book" charset="0"/>
                <a:cs typeface="Avenir Book" charset="0"/>
              </a:rPr>
              <a:t>x</a:t>
            </a:r>
            <a:r>
              <a:rPr lang="en-US" sz="2000" dirty="0" smtClean="0">
                <a:solidFill>
                  <a:srgbClr val="FF0000"/>
                </a:solidFill>
              </a:rPr>
              <a:t> may be null!</a:t>
            </a:r>
            <a:endParaRPr lang="en-US" sz="2000" dirty="0">
              <a:solidFill>
                <a:srgbClr val="FF0000"/>
              </a:solidFill>
            </a:endParaRPr>
          </a:p>
        </p:txBody>
      </p:sp>
      <p:grpSp>
        <p:nvGrpSpPr>
          <p:cNvPr id="38" name="Group 37"/>
          <p:cNvGrpSpPr/>
          <p:nvPr/>
        </p:nvGrpSpPr>
        <p:grpSpPr>
          <a:xfrm>
            <a:off x="4332259" y="3727316"/>
            <a:ext cx="2191214" cy="2339845"/>
            <a:chOff x="4443769" y="3727316"/>
            <a:chExt cx="2191214" cy="2339845"/>
          </a:xfrm>
        </p:grpSpPr>
        <p:sp>
          <p:nvSpPr>
            <p:cNvPr id="23" name="Right Arrow 22"/>
            <p:cNvSpPr/>
            <p:nvPr/>
          </p:nvSpPr>
          <p:spPr>
            <a:xfrm rot="5400000">
              <a:off x="5298168" y="3956238"/>
              <a:ext cx="1004254" cy="5464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nvGrpSpPr>
            <p:cNvPr id="35" name="Group 34"/>
            <p:cNvGrpSpPr/>
            <p:nvPr/>
          </p:nvGrpSpPr>
          <p:grpSpPr>
            <a:xfrm>
              <a:off x="4443769" y="4864019"/>
              <a:ext cx="2191214" cy="1203142"/>
              <a:chOff x="5045929" y="4864019"/>
              <a:chExt cx="2191214" cy="1203142"/>
            </a:xfrm>
          </p:grpSpPr>
          <p:sp>
            <p:nvSpPr>
              <p:cNvPr id="32" name="Rectangle 31"/>
              <p:cNvSpPr/>
              <p:nvPr/>
            </p:nvSpPr>
            <p:spPr>
              <a:xfrm>
                <a:off x="5057080" y="5293562"/>
                <a:ext cx="2180063" cy="37230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5045929" y="4864019"/>
                <a:ext cx="2180063" cy="1203142"/>
              </a:xfrm>
              <a:prstGeom prst="rect">
                <a:avLst/>
              </a:prstGeom>
              <a:noFill/>
              <a:ln>
                <a:noFill/>
              </a:ln>
            </p:spPr>
            <p:style>
              <a:lnRef idx="2">
                <a:schemeClr val="dk1"/>
              </a:lnRef>
              <a:fillRef idx="1">
                <a:schemeClr val="lt1"/>
              </a:fillRef>
              <a:effectRef idx="0">
                <a:schemeClr val="dk1"/>
              </a:effectRef>
              <a:fontRef idx="minor">
                <a:schemeClr val="dk1"/>
              </a:fontRef>
            </p:style>
            <p:txBody>
              <a:bodyPr tIns="182880" rIns="0" rtlCol="0" anchor="t"/>
              <a:lstStyle/>
              <a:p>
                <a:r>
                  <a:rPr lang="en-US" dirty="0" smtClean="0">
                    <a:solidFill>
                      <a:schemeClr val="tx1"/>
                    </a:solidFill>
                    <a:latin typeface="Monaco" charset="0"/>
                    <a:ea typeface="Monaco" charset="0"/>
                    <a:cs typeface="Monaco" charset="0"/>
                  </a:rPr>
                  <a:t>...</a:t>
                </a:r>
              </a:p>
              <a:p>
                <a:r>
                  <a:rPr lang="en-US" dirty="0" smtClean="0">
                    <a:solidFill>
                      <a:schemeClr val="tx1"/>
                    </a:solidFill>
                    <a:latin typeface="Monaco" charset="0"/>
                    <a:ea typeface="Monaco" charset="0"/>
                    <a:cs typeface="Monaco" charset="0"/>
                  </a:rPr>
                  <a:t>assert(n &gt; 10);</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a:t>
                </a:r>
              </a:p>
            </p:txBody>
          </p:sp>
        </p:grpSp>
      </p:grpSp>
      <p:grpSp>
        <p:nvGrpSpPr>
          <p:cNvPr id="39" name="Group 38"/>
          <p:cNvGrpSpPr/>
          <p:nvPr/>
        </p:nvGrpSpPr>
        <p:grpSpPr>
          <a:xfrm>
            <a:off x="6237560" y="3827909"/>
            <a:ext cx="3156010" cy="2195075"/>
            <a:chOff x="6349070" y="3827909"/>
            <a:chExt cx="3156010" cy="2195075"/>
          </a:xfrm>
        </p:grpSpPr>
        <p:sp>
          <p:nvSpPr>
            <p:cNvPr id="27" name="Right Arrow 26"/>
            <p:cNvSpPr/>
            <p:nvPr/>
          </p:nvSpPr>
          <p:spPr>
            <a:xfrm rot="2446435">
              <a:off x="6349070" y="3827909"/>
              <a:ext cx="1120266" cy="54641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Rectangle 32"/>
            <p:cNvSpPr/>
            <p:nvPr/>
          </p:nvSpPr>
          <p:spPr>
            <a:xfrm>
              <a:off x="6646134" y="4990817"/>
              <a:ext cx="2858946" cy="1032167"/>
            </a:xfrm>
            <a:prstGeom prst="rect">
              <a:avLst/>
            </a:prstGeom>
            <a:noFill/>
            <a:ln>
              <a:noFill/>
            </a:ln>
          </p:spPr>
          <p:style>
            <a:lnRef idx="2">
              <a:schemeClr val="dk1"/>
            </a:lnRef>
            <a:fillRef idx="1">
              <a:schemeClr val="lt1"/>
            </a:fillRef>
            <a:effectRef idx="0">
              <a:schemeClr val="dk1"/>
            </a:effectRef>
            <a:fontRef idx="minor">
              <a:schemeClr val="dk1"/>
            </a:fontRef>
          </p:style>
          <p:txBody>
            <a:bodyPr tIns="182880" rIns="0" rtlCol="0" anchor="t"/>
            <a:lstStyle/>
            <a:p>
              <a:r>
                <a:rPr lang="en-US" b="1" dirty="0" smtClean="0">
                  <a:solidFill>
                    <a:schemeClr val="tx1"/>
                  </a:solidFill>
                  <a:latin typeface="Monaco" charset="0"/>
                  <a:ea typeface="Monaco" charset="0"/>
                  <a:cs typeface="Monaco" charset="0"/>
                </a:rPr>
                <a:t>Pre</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i</a:t>
              </a:r>
              <a:r>
                <a:rPr lang="en-US" dirty="0" smtClean="0">
                  <a:solidFill>
                    <a:schemeClr val="tx1"/>
                  </a:solidFill>
                  <a:latin typeface="Monaco" charset="0"/>
                  <a:ea typeface="Monaco" charset="0"/>
                  <a:cs typeface="Monaco" charset="0"/>
                </a:rPr>
                <a:t> &gt; 0</a:t>
              </a:r>
            </a:p>
            <a:p>
              <a:r>
                <a:rPr lang="en-US" b="1" dirty="0" smtClean="0">
                  <a:solidFill>
                    <a:schemeClr val="tx1"/>
                  </a:solidFill>
                  <a:latin typeface="Monaco" charset="0"/>
                  <a:ea typeface="Monaco" charset="0"/>
                  <a:cs typeface="Monaco" charset="0"/>
                </a:rPr>
                <a:t>Post</a:t>
              </a:r>
              <a:r>
                <a:rPr lang="en-US" dirty="0" smtClean="0">
                  <a:solidFill>
                    <a:schemeClr val="tx1"/>
                  </a:solidFill>
                  <a:latin typeface="Monaco" charset="0"/>
                  <a:ea typeface="Monaco" charset="0"/>
                  <a:cs typeface="Monaco" charset="0"/>
                </a:rPr>
                <a:t>: ret=</a:t>
              </a:r>
              <a:r>
                <a:rPr lang="en-US" dirty="0" err="1" smtClean="0">
                  <a:solidFill>
                    <a:schemeClr val="tx1"/>
                  </a:solidFill>
                  <a:latin typeface="Monaco" charset="0"/>
                  <a:ea typeface="Monaco" charset="0"/>
                  <a:cs typeface="Monaco" charset="0"/>
                </a:rPr>
                <a:t>sqrt</a:t>
              </a:r>
              <a:r>
                <a:rPr lang="en-US" dirty="0" smtClean="0">
                  <a:solidFill>
                    <a:schemeClr val="tx1"/>
                  </a:solidFill>
                  <a:latin typeface="Monaco" charset="0"/>
                  <a:ea typeface="Monaco" charset="0"/>
                  <a:cs typeface="Monaco" charset="0"/>
                </a:rPr>
                <a:t>(</a:t>
              </a:r>
              <a:r>
                <a:rPr lang="en-US" dirty="0" err="1" smtClean="0">
                  <a:solidFill>
                    <a:schemeClr val="tx1"/>
                  </a:solidFill>
                  <a:latin typeface="Monaco" charset="0"/>
                  <a:ea typeface="Monaco" charset="0"/>
                  <a:cs typeface="Monaco" charset="0"/>
                </a:rPr>
                <a:t>i</a:t>
              </a:r>
              <a:r>
                <a:rPr lang="en-US" dirty="0" smtClean="0">
                  <a:solidFill>
                    <a:schemeClr val="tx1"/>
                  </a:solidFill>
                  <a:latin typeface="Monaco" charset="0"/>
                  <a:ea typeface="Monaco" charset="0"/>
                  <a:cs typeface="Monaco" charset="0"/>
                </a:rPr>
                <a:t>)</a:t>
              </a:r>
            </a:p>
          </p:txBody>
        </p:sp>
      </p:grpSp>
    </p:spTree>
    <p:extLst>
      <p:ext uri="{BB962C8B-B14F-4D97-AF65-F5344CB8AC3E}">
        <p14:creationId xmlns:p14="http://schemas.microsoft.com/office/powerpoint/2010/main" val="4556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right)">
                                      <p:cBhvr>
                                        <p:cTn id="12" dur="500"/>
                                        <p:tgtEl>
                                          <p:spTgt spid="37"/>
                                        </p:tgtEl>
                                      </p:cBhvr>
                                    </p:animEffect>
                                  </p:childTnLst>
                                </p:cTn>
                              </p:par>
                            </p:childTnLst>
                          </p:cTn>
                        </p:par>
                        <p:par>
                          <p:cTn id="13" fill="hold">
                            <p:stCondLst>
                              <p:cond delay="500"/>
                            </p:stCondLst>
                            <p:childTnLst>
                              <p:par>
                                <p:cTn id="14" presetID="1" presetClass="entr" presetSubtype="0" fill="hold" grpId="0" nodeType="afterEffect">
                                  <p:stCondLst>
                                    <p:cond delay="500"/>
                                  </p:stCondLst>
                                  <p:childTnLst>
                                    <p:set>
                                      <p:cBhvr>
                                        <p:cTn id="15" dur="1" fill="hold">
                                          <p:stCondLst>
                                            <p:cond delay="0"/>
                                          </p:stCondLst>
                                        </p:cTn>
                                        <p:tgtEl>
                                          <p:spTgt spid="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up)">
                                      <p:cBhvr>
                                        <p:cTn id="20" dur="500"/>
                                        <p:tgtEl>
                                          <p:spTgt spid="3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20</a:t>
            </a:fld>
            <a:endParaRPr lang="en-US" dirty="0"/>
          </a:p>
        </p:txBody>
      </p:sp>
      <p:sp>
        <p:nvSpPr>
          <p:cNvPr id="5" name="Title 4"/>
          <p:cNvSpPr>
            <a:spLocks noGrp="1"/>
          </p:cNvSpPr>
          <p:nvPr>
            <p:ph type="title"/>
          </p:nvPr>
        </p:nvSpPr>
        <p:spPr/>
        <p:txBody>
          <a:bodyPr>
            <a:normAutofit/>
          </a:bodyPr>
          <a:lstStyle/>
          <a:p>
            <a:r>
              <a:rPr lang="en-US" dirty="0" smtClean="0"/>
              <a:t>Instance Applications</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12" name="Rectangle 11"/>
          <p:cNvSpPr/>
          <p:nvPr/>
        </p:nvSpPr>
        <p:spPr>
          <a:xfrm>
            <a:off x="356172" y="1473072"/>
            <a:ext cx="8475594" cy="1459210"/>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lIns="274320" rtlCol="0" anchor="ctr"/>
          <a:lstStyle/>
          <a:p>
            <a:endParaRPr lang="en-US" dirty="0">
              <a:solidFill>
                <a:schemeClr val="tx1"/>
              </a:solidFill>
            </a:endParaRPr>
          </a:p>
        </p:txBody>
      </p:sp>
      <p:sp>
        <p:nvSpPr>
          <p:cNvPr id="10" name="TextBox 9"/>
          <p:cNvSpPr txBox="1"/>
          <p:nvPr/>
        </p:nvSpPr>
        <p:spPr>
          <a:xfrm>
            <a:off x="133146" y="1868359"/>
            <a:ext cx="3100039" cy="646331"/>
          </a:xfrm>
          <a:prstGeom prst="rect">
            <a:avLst/>
          </a:prstGeom>
          <a:noFill/>
        </p:spPr>
        <p:txBody>
          <a:bodyPr wrap="square" rtlCol="0">
            <a:spAutoFit/>
          </a:bodyPr>
          <a:lstStyle/>
          <a:p>
            <a:pPr algn="ctr"/>
            <a:r>
              <a:rPr lang="en-US" b="1" dirty="0"/>
              <a:t>Static Bug Detection</a:t>
            </a:r>
          </a:p>
          <a:p>
            <a:pPr algn="ctr"/>
            <a:r>
              <a:rPr lang="en-US" dirty="0"/>
              <a:t>[FSE’15]</a:t>
            </a:r>
          </a:p>
        </p:txBody>
      </p:sp>
      <p:sp>
        <p:nvSpPr>
          <p:cNvPr id="18" name="TextBox 17"/>
          <p:cNvSpPr txBox="1"/>
          <p:nvPr/>
        </p:nvSpPr>
        <p:spPr>
          <a:xfrm>
            <a:off x="3261065" y="1037903"/>
            <a:ext cx="2264367" cy="400110"/>
          </a:xfrm>
          <a:prstGeom prst="rect">
            <a:avLst/>
          </a:prstGeom>
          <a:noFill/>
        </p:spPr>
        <p:txBody>
          <a:bodyPr wrap="square" rtlCol="0">
            <a:spAutoFit/>
          </a:bodyPr>
          <a:lstStyle/>
          <a:p>
            <a:pPr algn="ctr"/>
            <a:r>
              <a:rPr lang="en-US" sz="2000" b="1" smtClean="0">
                <a:solidFill>
                  <a:srgbClr val="0070C0"/>
                </a:solidFill>
                <a:latin typeface="Helvetica Light" charset="0"/>
                <a:ea typeface="Helvetica Light" charset="0"/>
                <a:cs typeface="Helvetica Light" charset="0"/>
              </a:rPr>
              <a:t>Hard Rules</a:t>
            </a:r>
            <a:endParaRPr lang="en-US" sz="2000" b="1" dirty="0" err="1" smtClean="0">
              <a:solidFill>
                <a:srgbClr val="0070C0"/>
              </a:solidFill>
              <a:latin typeface="Helvetica Light" charset="0"/>
              <a:ea typeface="Helvetica Light" charset="0"/>
              <a:cs typeface="Helvetica Light" charset="0"/>
            </a:endParaRPr>
          </a:p>
        </p:txBody>
      </p:sp>
      <p:sp>
        <p:nvSpPr>
          <p:cNvPr id="19" name="TextBox 18"/>
          <p:cNvSpPr txBox="1"/>
          <p:nvPr/>
        </p:nvSpPr>
        <p:spPr>
          <a:xfrm>
            <a:off x="6190115" y="1037903"/>
            <a:ext cx="2264367" cy="400110"/>
          </a:xfrm>
          <a:prstGeom prst="rect">
            <a:avLst/>
          </a:prstGeom>
          <a:noFill/>
        </p:spPr>
        <p:txBody>
          <a:bodyPr wrap="square" rtlCol="0">
            <a:spAutoFit/>
          </a:bodyPr>
          <a:lstStyle/>
          <a:p>
            <a:pPr algn="ctr"/>
            <a:r>
              <a:rPr lang="en-US" sz="2000" b="1" dirty="0" smtClean="0">
                <a:solidFill>
                  <a:srgbClr val="0070C0"/>
                </a:solidFill>
                <a:latin typeface="Helvetica Light" charset="0"/>
                <a:ea typeface="Helvetica Light" charset="0"/>
                <a:cs typeface="Helvetica Light" charset="0"/>
              </a:rPr>
              <a:t>Soft Rules</a:t>
            </a:r>
          </a:p>
        </p:txBody>
      </p:sp>
      <p:sp>
        <p:nvSpPr>
          <p:cNvPr id="22" name="TextBox 21"/>
          <p:cNvSpPr txBox="1"/>
          <p:nvPr/>
        </p:nvSpPr>
        <p:spPr>
          <a:xfrm>
            <a:off x="2843228" y="2030599"/>
            <a:ext cx="3100039" cy="369332"/>
          </a:xfrm>
          <a:prstGeom prst="rect">
            <a:avLst/>
          </a:prstGeom>
          <a:noFill/>
        </p:spPr>
        <p:txBody>
          <a:bodyPr wrap="square" rtlCol="0">
            <a:spAutoFit/>
          </a:bodyPr>
          <a:lstStyle/>
          <a:p>
            <a:pPr algn="ctr"/>
            <a:r>
              <a:rPr lang="en-US" dirty="0"/>
              <a:t>a</a:t>
            </a:r>
            <a:r>
              <a:rPr lang="en-US" dirty="0" smtClean="0"/>
              <a:t>nalysis </a:t>
            </a:r>
            <a:r>
              <a:rPr lang="en-US" dirty="0"/>
              <a:t>r</a:t>
            </a:r>
            <a:r>
              <a:rPr lang="en-US" dirty="0" smtClean="0"/>
              <a:t>ules</a:t>
            </a:r>
            <a:endParaRPr lang="en-US" dirty="0"/>
          </a:p>
        </p:txBody>
      </p:sp>
      <p:sp>
        <p:nvSpPr>
          <p:cNvPr id="23" name="TextBox 22"/>
          <p:cNvSpPr txBox="1"/>
          <p:nvPr/>
        </p:nvSpPr>
        <p:spPr>
          <a:xfrm>
            <a:off x="5770755" y="1512858"/>
            <a:ext cx="3100039" cy="369332"/>
          </a:xfrm>
          <a:prstGeom prst="rect">
            <a:avLst/>
          </a:prstGeom>
          <a:noFill/>
        </p:spPr>
        <p:txBody>
          <a:bodyPr wrap="square" rtlCol="0">
            <a:spAutoFit/>
          </a:bodyPr>
          <a:lstStyle/>
          <a:p>
            <a:pPr algn="ctr"/>
            <a:r>
              <a:rPr lang="en-US" dirty="0"/>
              <a:t>a</a:t>
            </a:r>
            <a:r>
              <a:rPr lang="en-US" dirty="0" smtClean="0"/>
              <a:t>nalysis </a:t>
            </a:r>
            <a:r>
              <a:rPr lang="en-US" dirty="0" err="1"/>
              <a:t>r</a:t>
            </a:r>
            <a:r>
              <a:rPr lang="en-US" dirty="0" err="1" smtClean="0"/>
              <a:t>ule</a:t>
            </a:r>
            <a:r>
              <a:rPr lang="en-US" baseline="-25000" dirty="0" err="1" smtClean="0"/>
              <a:t>i</a:t>
            </a:r>
            <a:r>
              <a:rPr lang="en-US" dirty="0" smtClean="0"/>
              <a:t>  </a:t>
            </a:r>
            <a:r>
              <a:rPr lang="en-US" b="1" dirty="0" smtClean="0">
                <a:solidFill>
                  <a:srgbClr val="7030A0"/>
                </a:solidFill>
              </a:rPr>
              <a:t>weight </a:t>
            </a:r>
            <a:r>
              <a:rPr lang="en-US" b="1" dirty="0" err="1" smtClean="0">
                <a:solidFill>
                  <a:srgbClr val="7030A0"/>
                </a:solidFill>
              </a:rPr>
              <a:t>w</a:t>
            </a:r>
            <a:r>
              <a:rPr lang="en-US" b="1" baseline="-25000" dirty="0" err="1" smtClean="0">
                <a:solidFill>
                  <a:srgbClr val="7030A0"/>
                </a:solidFill>
              </a:rPr>
              <a:t>i</a:t>
            </a:r>
            <a:endParaRPr lang="en-US" b="1" baseline="-25000" dirty="0" smtClean="0">
              <a:solidFill>
                <a:srgbClr val="7030A0"/>
              </a:solidFill>
            </a:endParaRPr>
          </a:p>
        </p:txBody>
      </p:sp>
      <p:sp>
        <p:nvSpPr>
          <p:cNvPr id="25" name="TextBox 24"/>
          <p:cNvSpPr txBox="1"/>
          <p:nvPr/>
        </p:nvSpPr>
        <p:spPr>
          <a:xfrm>
            <a:off x="5748289" y="2204810"/>
            <a:ext cx="3100039" cy="369332"/>
          </a:xfrm>
          <a:prstGeom prst="rect">
            <a:avLst/>
          </a:prstGeom>
          <a:noFill/>
        </p:spPr>
        <p:txBody>
          <a:bodyPr wrap="square" rtlCol="0">
            <a:spAutoFit/>
          </a:bodyPr>
          <a:lstStyle/>
          <a:p>
            <a:pPr lvl="0" algn="ctr"/>
            <a:r>
              <a:rPr lang="en-US" dirty="0" smtClean="0">
                <a:solidFill>
                  <a:prstClr val="black"/>
                </a:solidFill>
                <a:ea typeface="Helvetica Light" charset="0"/>
                <a:cs typeface="Helvetica Light" charset="0"/>
              </a:rPr>
              <a:t>¬ </a:t>
            </a:r>
            <a:r>
              <a:rPr lang="en-US" dirty="0" err="1">
                <a:solidFill>
                  <a:prstClr val="black"/>
                </a:solidFill>
                <a:ea typeface="Helvetica Light" charset="0"/>
                <a:cs typeface="Helvetica Light" charset="0"/>
              </a:rPr>
              <a:t>result</a:t>
            </a:r>
            <a:r>
              <a:rPr lang="en-US" baseline="-25000" dirty="0" err="1">
                <a:solidFill>
                  <a:prstClr val="black"/>
                </a:solidFill>
                <a:ea typeface="Helvetica Light" charset="0"/>
                <a:cs typeface="Helvetica Light" charset="0"/>
              </a:rPr>
              <a:t>j</a:t>
            </a:r>
            <a:r>
              <a:rPr lang="en-US" baseline="-25000" dirty="0">
                <a:solidFill>
                  <a:prstClr val="black"/>
                </a:solidFill>
                <a:ea typeface="Helvetica Light" charset="0"/>
                <a:cs typeface="Helvetica Light" charset="0"/>
              </a:rPr>
              <a:t>      </a:t>
            </a:r>
            <a:r>
              <a:rPr lang="en-US" dirty="0">
                <a:solidFill>
                  <a:prstClr val="black"/>
                </a:solidFill>
                <a:ea typeface="Helvetica Light" charset="0"/>
                <a:cs typeface="Helvetica Light" charset="0"/>
              </a:rPr>
              <a:t>       </a:t>
            </a:r>
            <a:r>
              <a:rPr lang="en-US" b="1" dirty="0">
                <a:solidFill>
                  <a:srgbClr val="7030A0"/>
                </a:solidFill>
                <a:ea typeface="Helvetica Light" charset="0"/>
                <a:cs typeface="Helvetica Light" charset="0"/>
              </a:rPr>
              <a:t>weight </a:t>
            </a:r>
            <a:r>
              <a:rPr lang="en-US" b="1" dirty="0" err="1" smtClean="0">
                <a:solidFill>
                  <a:srgbClr val="7030A0"/>
                </a:solidFill>
                <a:ea typeface="Helvetica Light" charset="0"/>
                <a:cs typeface="Helvetica Light" charset="0"/>
              </a:rPr>
              <a:t>w</a:t>
            </a:r>
            <a:r>
              <a:rPr lang="en-US" b="1" baseline="-25000" dirty="0" err="1" smtClean="0">
                <a:solidFill>
                  <a:srgbClr val="7030A0"/>
                </a:solidFill>
                <a:ea typeface="Helvetica Light" charset="0"/>
                <a:cs typeface="Helvetica Light" charset="0"/>
              </a:rPr>
              <a:t>j</a:t>
            </a:r>
            <a:endParaRPr lang="en-US" b="1" baseline="-25000" dirty="0">
              <a:solidFill>
                <a:srgbClr val="7030A0"/>
              </a:solidFill>
              <a:ea typeface="Helvetica Light" charset="0"/>
              <a:cs typeface="Helvetica Light" charset="0"/>
            </a:endParaRPr>
          </a:p>
        </p:txBody>
      </p:sp>
      <p:sp>
        <p:nvSpPr>
          <p:cNvPr id="27" name="TextBox 26"/>
          <p:cNvSpPr txBox="1"/>
          <p:nvPr/>
        </p:nvSpPr>
        <p:spPr>
          <a:xfrm>
            <a:off x="5705503" y="1788119"/>
            <a:ext cx="3100039" cy="369332"/>
          </a:xfrm>
          <a:prstGeom prst="rect">
            <a:avLst/>
          </a:prstGeom>
          <a:noFill/>
        </p:spPr>
        <p:txBody>
          <a:bodyPr wrap="square" rtlCol="0">
            <a:spAutoFit/>
          </a:bodyPr>
          <a:lstStyle/>
          <a:p>
            <a:pPr algn="ctr"/>
            <a:r>
              <a:rPr lang="en-US" b="1" dirty="0">
                <a:solidFill>
                  <a:srgbClr val="7030A0"/>
                </a:solidFill>
              </a:rPr>
              <a:t>c</a:t>
            </a:r>
            <a:r>
              <a:rPr lang="en-US" b="1" smtClean="0">
                <a:solidFill>
                  <a:srgbClr val="7030A0"/>
                </a:solidFill>
              </a:rPr>
              <a:t>onfidence of writer</a:t>
            </a:r>
            <a:endParaRPr lang="en-US" b="1" baseline="-25000" dirty="0" smtClean="0">
              <a:solidFill>
                <a:srgbClr val="7030A0"/>
              </a:solidFill>
            </a:endParaRPr>
          </a:p>
        </p:txBody>
      </p:sp>
      <p:sp>
        <p:nvSpPr>
          <p:cNvPr id="28" name="TextBox 27"/>
          <p:cNvSpPr txBox="1"/>
          <p:nvPr/>
        </p:nvSpPr>
        <p:spPr>
          <a:xfrm>
            <a:off x="5731392" y="2500416"/>
            <a:ext cx="3100039" cy="369332"/>
          </a:xfrm>
          <a:prstGeom prst="rect">
            <a:avLst/>
          </a:prstGeom>
          <a:noFill/>
        </p:spPr>
        <p:txBody>
          <a:bodyPr wrap="square" rtlCol="0">
            <a:spAutoFit/>
          </a:bodyPr>
          <a:lstStyle/>
          <a:p>
            <a:pPr algn="ctr"/>
            <a:r>
              <a:rPr lang="en-US" b="1" dirty="0">
                <a:solidFill>
                  <a:srgbClr val="7030A0"/>
                </a:solidFill>
              </a:rPr>
              <a:t>c</a:t>
            </a:r>
            <a:r>
              <a:rPr lang="en-US" b="1" dirty="0" smtClean="0">
                <a:solidFill>
                  <a:srgbClr val="7030A0"/>
                </a:solidFill>
              </a:rPr>
              <a:t>onfidence </a:t>
            </a:r>
            <a:r>
              <a:rPr lang="en-US" b="1" smtClean="0">
                <a:solidFill>
                  <a:srgbClr val="7030A0"/>
                </a:solidFill>
              </a:rPr>
              <a:t>of user</a:t>
            </a:r>
            <a:endParaRPr lang="en-US" b="1" baseline="-25000" dirty="0" smtClean="0">
              <a:solidFill>
                <a:srgbClr val="7030A0"/>
              </a:solidFill>
            </a:endParaRPr>
          </a:p>
        </p:txBody>
      </p:sp>
      <p:cxnSp>
        <p:nvCxnSpPr>
          <p:cNvPr id="21" name="Straight Connector 20"/>
          <p:cNvCxnSpPr/>
          <p:nvPr/>
        </p:nvCxnSpPr>
        <p:spPr>
          <a:xfrm>
            <a:off x="3155128" y="1473072"/>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749643" y="1480509"/>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46" name="Group 45"/>
          <p:cNvGrpSpPr/>
          <p:nvPr/>
        </p:nvGrpSpPr>
        <p:grpSpPr>
          <a:xfrm>
            <a:off x="133146" y="3129270"/>
            <a:ext cx="8733932" cy="1470363"/>
            <a:chOff x="133146" y="3129270"/>
            <a:chExt cx="8733932" cy="1470363"/>
          </a:xfrm>
        </p:grpSpPr>
        <p:sp>
          <p:nvSpPr>
            <p:cNvPr id="7" name="Rectangle 6"/>
            <p:cNvSpPr/>
            <p:nvPr/>
          </p:nvSpPr>
          <p:spPr>
            <a:xfrm>
              <a:off x="356170" y="3140423"/>
              <a:ext cx="8475596" cy="1459210"/>
            </a:xfrm>
            <a:prstGeom prst="rect">
              <a:avLst/>
            </a:prstGeom>
          </p:spPr>
          <p:style>
            <a:lnRef idx="2">
              <a:schemeClr val="dk1"/>
            </a:lnRef>
            <a:fillRef idx="1">
              <a:schemeClr val="lt1"/>
            </a:fillRef>
            <a:effectRef idx="0">
              <a:schemeClr val="dk1"/>
            </a:effectRef>
            <a:fontRef idx="minor">
              <a:schemeClr val="dk1"/>
            </a:fontRef>
          </p:style>
          <p:txBody>
            <a:bodyPr lIns="274320" rtlCol="0" anchor="ctr"/>
            <a:lstStyle/>
            <a:p>
              <a:endParaRPr lang="en-US" dirty="0"/>
            </a:p>
          </p:txBody>
        </p:sp>
        <p:sp>
          <p:nvSpPr>
            <p:cNvPr id="14" name="TextBox 13"/>
            <p:cNvSpPr txBox="1"/>
            <p:nvPr/>
          </p:nvSpPr>
          <p:spPr>
            <a:xfrm>
              <a:off x="133146" y="3535710"/>
              <a:ext cx="3100039" cy="646331"/>
            </a:xfrm>
            <a:prstGeom prst="rect">
              <a:avLst/>
            </a:prstGeom>
            <a:noFill/>
          </p:spPr>
          <p:txBody>
            <a:bodyPr wrap="square" rtlCol="0">
              <a:spAutoFit/>
            </a:bodyPr>
            <a:lstStyle/>
            <a:p>
              <a:pPr algn="ctr"/>
              <a:r>
                <a:rPr lang="en-US" b="1" dirty="0"/>
                <a:t>Automated Verification</a:t>
              </a:r>
            </a:p>
            <a:p>
              <a:pPr algn="ctr"/>
              <a:r>
                <a:rPr lang="en-US" dirty="0"/>
                <a:t>[PLDI’14, POPL’16]</a:t>
              </a:r>
            </a:p>
          </p:txBody>
        </p:sp>
        <p:sp>
          <p:nvSpPr>
            <p:cNvPr id="24" name="TextBox 23"/>
            <p:cNvSpPr txBox="1"/>
            <p:nvPr/>
          </p:nvSpPr>
          <p:spPr>
            <a:xfrm>
              <a:off x="3074515" y="3269863"/>
              <a:ext cx="2593531" cy="1200329"/>
            </a:xfrm>
            <a:prstGeom prst="rect">
              <a:avLst/>
            </a:prstGeom>
            <a:noFill/>
          </p:spPr>
          <p:txBody>
            <a:bodyPr wrap="square" rtlCol="0">
              <a:spAutoFit/>
            </a:bodyPr>
            <a:lstStyle/>
            <a:p>
              <a:pPr algn="ctr"/>
              <a:r>
                <a:rPr lang="en-US" dirty="0"/>
                <a:t>a</a:t>
              </a:r>
              <a:r>
                <a:rPr lang="en-US" dirty="0" smtClean="0"/>
                <a:t>nalysis rules</a:t>
              </a:r>
            </a:p>
            <a:p>
              <a:pPr algn="ctr"/>
              <a:endParaRPr lang="en-US" dirty="0" smtClean="0"/>
            </a:p>
            <a:p>
              <a:pPr algn="ctr"/>
              <a:r>
                <a:rPr lang="en-US" dirty="0">
                  <a:solidFill>
                    <a:prstClr val="black"/>
                  </a:solidFill>
                  <a:ea typeface="Helvetica Light" charset="0"/>
                  <a:cs typeface="Helvetica Light" charset="0"/>
                </a:rPr>
                <a:t> abstraction</a:t>
              </a:r>
              <a:r>
                <a:rPr lang="en-US" baseline="-25000" dirty="0">
                  <a:solidFill>
                    <a:prstClr val="black"/>
                  </a:solidFill>
                  <a:ea typeface="Helvetica Light" charset="0"/>
                  <a:cs typeface="Helvetica Light" charset="0"/>
                </a:rPr>
                <a:t>1  </a:t>
              </a:r>
              <a:r>
                <a:rPr lang="en-US" dirty="0">
                  <a:solidFill>
                    <a:prstClr val="black"/>
                  </a:solidFill>
                  <a:ea typeface="Helvetica Light" charset="0"/>
                  <a:cs typeface="Helvetica Light" charset="0"/>
                </a:rPr>
                <a:t>⨁ … </a:t>
              </a:r>
              <a:r>
                <a:rPr lang="en-US" dirty="0" smtClean="0">
                  <a:solidFill>
                    <a:prstClr val="black"/>
                  </a:solidFill>
                  <a:ea typeface="Helvetica Light" charset="0"/>
                  <a:cs typeface="Helvetica Light" charset="0"/>
                </a:rPr>
                <a:t>⨁</a:t>
              </a:r>
            </a:p>
            <a:p>
              <a:pPr algn="ctr"/>
              <a:r>
                <a:rPr lang="en-US" dirty="0" smtClean="0">
                  <a:solidFill>
                    <a:prstClr val="black"/>
                  </a:solidFill>
                  <a:ea typeface="Helvetica Light" charset="0"/>
                  <a:cs typeface="Helvetica Light" charset="0"/>
                </a:rPr>
                <a:t> </a:t>
              </a:r>
              <a:r>
                <a:rPr lang="en-US" dirty="0" err="1">
                  <a:solidFill>
                    <a:prstClr val="black"/>
                  </a:solidFill>
                  <a:ea typeface="Helvetica Light" charset="0"/>
                  <a:cs typeface="Helvetica Light" charset="0"/>
                </a:rPr>
                <a:t>abstraction</a:t>
              </a:r>
              <a:r>
                <a:rPr lang="en-US" baseline="-25000" dirty="0" err="1">
                  <a:solidFill>
                    <a:prstClr val="black"/>
                  </a:solidFill>
                  <a:ea typeface="Helvetica Light" charset="0"/>
                  <a:cs typeface="Helvetica Light" charset="0"/>
                </a:rPr>
                <a:t>n</a:t>
              </a:r>
              <a:endParaRPr lang="en-US" baseline="-25000" dirty="0">
                <a:solidFill>
                  <a:prstClr val="black"/>
                </a:solidFill>
                <a:ea typeface="Helvetica Light" charset="0"/>
                <a:cs typeface="Helvetica Light" charset="0"/>
              </a:endParaRPr>
            </a:p>
          </p:txBody>
        </p:sp>
        <p:cxnSp>
          <p:nvCxnSpPr>
            <p:cNvPr id="30" name="Straight Connector 29"/>
            <p:cNvCxnSpPr/>
            <p:nvPr/>
          </p:nvCxnSpPr>
          <p:spPr>
            <a:xfrm>
              <a:off x="3150744" y="3129270"/>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5745259" y="3136707"/>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5767039" y="3181826"/>
              <a:ext cx="3100039" cy="369332"/>
            </a:xfrm>
            <a:prstGeom prst="rect">
              <a:avLst/>
            </a:prstGeom>
            <a:noFill/>
          </p:spPr>
          <p:txBody>
            <a:bodyPr wrap="square" rtlCol="0">
              <a:spAutoFit/>
            </a:bodyPr>
            <a:lstStyle/>
            <a:p>
              <a:pPr lvl="0" algn="ctr"/>
              <a:r>
                <a:rPr lang="en-US" dirty="0">
                  <a:solidFill>
                    <a:prstClr val="black"/>
                  </a:solidFill>
                  <a:ea typeface="Helvetica Light" charset="0"/>
                  <a:cs typeface="Helvetica Light" charset="0"/>
                </a:rPr>
                <a:t>¬ </a:t>
              </a:r>
              <a:r>
                <a:rPr lang="en-US" dirty="0" err="1" smtClean="0">
                  <a:solidFill>
                    <a:prstClr val="black"/>
                  </a:solidFill>
                  <a:ea typeface="Helvetica Light" charset="0"/>
                  <a:cs typeface="Helvetica Light" charset="0"/>
                </a:rPr>
                <a:t>result</a:t>
              </a:r>
              <a:r>
                <a:rPr lang="en-US" baseline="-25000" dirty="0" err="1" smtClean="0">
                  <a:solidFill>
                    <a:prstClr val="black"/>
                  </a:solidFill>
                  <a:ea typeface="Helvetica Light" charset="0"/>
                  <a:cs typeface="Helvetica Light" charset="0"/>
                </a:rPr>
                <a:t>i</a:t>
              </a:r>
              <a:r>
                <a:rPr lang="en-US" baseline="-25000" dirty="0" smtClean="0">
                  <a:solidFill>
                    <a:prstClr val="black"/>
                  </a:solidFill>
                  <a:ea typeface="Helvetica Light" charset="0"/>
                  <a:cs typeface="Helvetica Light" charset="0"/>
                </a:rPr>
                <a:t>      </a:t>
              </a:r>
              <a:r>
                <a:rPr lang="en-US" dirty="0" smtClean="0">
                  <a:solidFill>
                    <a:prstClr val="black"/>
                  </a:solidFill>
                  <a:ea typeface="Helvetica Light" charset="0"/>
                  <a:cs typeface="Helvetica Light" charset="0"/>
                </a:rPr>
                <a:t>       </a:t>
              </a:r>
              <a:r>
                <a:rPr lang="en-US" b="1" dirty="0">
                  <a:solidFill>
                    <a:srgbClr val="7030A0"/>
                  </a:solidFill>
                  <a:ea typeface="Helvetica Light" charset="0"/>
                  <a:cs typeface="Helvetica Light" charset="0"/>
                </a:rPr>
                <a:t>weight </a:t>
              </a:r>
              <a:r>
                <a:rPr lang="en-US" b="1" dirty="0" err="1" smtClean="0">
                  <a:solidFill>
                    <a:srgbClr val="7030A0"/>
                  </a:solidFill>
                  <a:ea typeface="Helvetica Light" charset="0"/>
                  <a:cs typeface="Helvetica Light" charset="0"/>
                </a:rPr>
                <a:t>w</a:t>
              </a:r>
              <a:r>
                <a:rPr lang="en-US" b="1" baseline="-25000" dirty="0" err="1" smtClean="0">
                  <a:solidFill>
                    <a:srgbClr val="7030A0"/>
                  </a:solidFill>
                  <a:ea typeface="Helvetica Light" charset="0"/>
                  <a:cs typeface="Helvetica Light" charset="0"/>
                </a:rPr>
                <a:t>i</a:t>
              </a:r>
              <a:endParaRPr lang="en-US" b="1" baseline="-25000" dirty="0">
                <a:solidFill>
                  <a:srgbClr val="7030A0"/>
                </a:solidFill>
                <a:ea typeface="Helvetica Light" charset="0"/>
                <a:cs typeface="Helvetica Light" charset="0"/>
              </a:endParaRPr>
            </a:p>
          </p:txBody>
        </p:sp>
        <p:sp>
          <p:nvSpPr>
            <p:cNvPr id="38" name="TextBox 37"/>
            <p:cNvSpPr txBox="1"/>
            <p:nvPr/>
          </p:nvSpPr>
          <p:spPr>
            <a:xfrm>
              <a:off x="5711120" y="3873778"/>
              <a:ext cx="3100039" cy="369332"/>
            </a:xfrm>
            <a:prstGeom prst="rect">
              <a:avLst/>
            </a:prstGeom>
            <a:noFill/>
          </p:spPr>
          <p:txBody>
            <a:bodyPr wrap="square" rtlCol="0">
              <a:spAutoFit/>
            </a:bodyPr>
            <a:lstStyle/>
            <a:p>
              <a:pPr lvl="0" algn="ctr"/>
              <a:r>
                <a:rPr lang="en-US" dirty="0" err="1" smtClean="0">
                  <a:solidFill>
                    <a:prstClr val="black"/>
                  </a:solidFill>
                  <a:ea typeface="Helvetica Light" charset="0"/>
                  <a:cs typeface="Helvetica Light" charset="0"/>
                </a:rPr>
                <a:t>abstraction</a:t>
              </a:r>
              <a:r>
                <a:rPr lang="en-US" baseline="-25000" dirty="0" err="1">
                  <a:solidFill>
                    <a:prstClr val="black"/>
                  </a:solidFill>
                  <a:ea typeface="Helvetica Light" charset="0"/>
                  <a:cs typeface="Helvetica Light" charset="0"/>
                </a:rPr>
                <a:t>j</a:t>
              </a:r>
              <a:r>
                <a:rPr lang="en-US" baseline="-25000" dirty="0" smtClean="0">
                  <a:solidFill>
                    <a:prstClr val="black"/>
                  </a:solidFill>
                  <a:ea typeface="Helvetica Light" charset="0"/>
                  <a:cs typeface="Helvetica Light" charset="0"/>
                </a:rPr>
                <a:t>      </a:t>
              </a:r>
              <a:r>
                <a:rPr lang="en-US" dirty="0" smtClean="0">
                  <a:solidFill>
                    <a:prstClr val="black"/>
                  </a:solidFill>
                  <a:ea typeface="Helvetica Light" charset="0"/>
                  <a:cs typeface="Helvetica Light" charset="0"/>
                </a:rPr>
                <a:t>     </a:t>
              </a:r>
              <a:r>
                <a:rPr lang="en-US" b="1" dirty="0" smtClean="0">
                  <a:solidFill>
                    <a:srgbClr val="7030A0"/>
                  </a:solidFill>
                  <a:ea typeface="Helvetica Light" charset="0"/>
                  <a:cs typeface="Helvetica Light" charset="0"/>
                </a:rPr>
                <a:t>weight </a:t>
              </a:r>
              <a:r>
                <a:rPr lang="en-US" b="1" dirty="0" err="1" smtClean="0">
                  <a:solidFill>
                    <a:srgbClr val="7030A0"/>
                  </a:solidFill>
                  <a:ea typeface="Helvetica Light" charset="0"/>
                  <a:cs typeface="Helvetica Light" charset="0"/>
                </a:rPr>
                <a:t>w</a:t>
              </a:r>
              <a:r>
                <a:rPr lang="en-US" b="1" baseline="-25000" dirty="0" err="1">
                  <a:solidFill>
                    <a:srgbClr val="7030A0"/>
                  </a:solidFill>
                  <a:ea typeface="Helvetica Light" charset="0"/>
                  <a:cs typeface="Helvetica Light" charset="0"/>
                </a:rPr>
                <a:t>j</a:t>
              </a:r>
              <a:endParaRPr lang="en-US" b="1" baseline="-25000" dirty="0">
                <a:solidFill>
                  <a:srgbClr val="7030A0"/>
                </a:solidFill>
                <a:ea typeface="Helvetica Light" charset="0"/>
                <a:cs typeface="Helvetica Light" charset="0"/>
              </a:endParaRPr>
            </a:p>
          </p:txBody>
        </p:sp>
        <p:sp>
          <p:nvSpPr>
            <p:cNvPr id="39" name="TextBox 38"/>
            <p:cNvSpPr txBox="1"/>
            <p:nvPr/>
          </p:nvSpPr>
          <p:spPr>
            <a:xfrm>
              <a:off x="5701787" y="3457087"/>
              <a:ext cx="3100039" cy="369332"/>
            </a:xfrm>
            <a:prstGeom prst="rect">
              <a:avLst/>
            </a:prstGeom>
            <a:noFill/>
          </p:spPr>
          <p:txBody>
            <a:bodyPr wrap="square" rtlCol="0">
              <a:spAutoFit/>
            </a:bodyPr>
            <a:lstStyle/>
            <a:p>
              <a:pPr algn="ctr"/>
              <a:r>
                <a:rPr lang="en-US" b="1" dirty="0">
                  <a:solidFill>
                    <a:srgbClr val="7030A0"/>
                  </a:solidFill>
                </a:rPr>
                <a:t>q</a:t>
              </a:r>
              <a:r>
                <a:rPr lang="en-US" b="1" dirty="0" smtClean="0">
                  <a:solidFill>
                    <a:srgbClr val="7030A0"/>
                  </a:solidFill>
                </a:rPr>
                <a:t>uery resolution award</a:t>
              </a:r>
              <a:endParaRPr lang="en-US" b="1" baseline="-25000" dirty="0" smtClean="0">
                <a:solidFill>
                  <a:srgbClr val="7030A0"/>
                </a:solidFill>
              </a:endParaRPr>
            </a:p>
          </p:txBody>
        </p:sp>
        <p:sp>
          <p:nvSpPr>
            <p:cNvPr id="40" name="TextBox 39"/>
            <p:cNvSpPr txBox="1"/>
            <p:nvPr/>
          </p:nvSpPr>
          <p:spPr>
            <a:xfrm>
              <a:off x="5694223" y="4169384"/>
              <a:ext cx="3100039" cy="369332"/>
            </a:xfrm>
            <a:prstGeom prst="rect">
              <a:avLst/>
            </a:prstGeom>
            <a:noFill/>
          </p:spPr>
          <p:txBody>
            <a:bodyPr wrap="square" rtlCol="0">
              <a:spAutoFit/>
            </a:bodyPr>
            <a:lstStyle/>
            <a:p>
              <a:pPr algn="ctr"/>
              <a:r>
                <a:rPr lang="en-US" b="1" dirty="0">
                  <a:solidFill>
                    <a:srgbClr val="7030A0"/>
                  </a:solidFill>
                </a:rPr>
                <a:t>a</a:t>
              </a:r>
              <a:r>
                <a:rPr lang="en-US" b="1" dirty="0" smtClean="0">
                  <a:solidFill>
                    <a:srgbClr val="7030A0"/>
                  </a:solidFill>
                </a:rPr>
                <a:t>bstraction cost</a:t>
              </a:r>
              <a:endParaRPr lang="en-US" b="1" baseline="-25000" dirty="0" smtClean="0">
                <a:solidFill>
                  <a:srgbClr val="7030A0"/>
                </a:solidFill>
              </a:endParaRPr>
            </a:p>
          </p:txBody>
        </p:sp>
      </p:grpSp>
      <p:grpSp>
        <p:nvGrpSpPr>
          <p:cNvPr id="49" name="Group 48"/>
          <p:cNvGrpSpPr/>
          <p:nvPr/>
        </p:nvGrpSpPr>
        <p:grpSpPr>
          <a:xfrm>
            <a:off x="133146" y="4796621"/>
            <a:ext cx="8811824" cy="1470363"/>
            <a:chOff x="133146" y="4796621"/>
            <a:chExt cx="8811824" cy="1470363"/>
          </a:xfrm>
        </p:grpSpPr>
        <p:sp>
          <p:nvSpPr>
            <p:cNvPr id="11" name="Rectangle 10"/>
            <p:cNvSpPr/>
            <p:nvPr/>
          </p:nvSpPr>
          <p:spPr>
            <a:xfrm>
              <a:off x="356170" y="4807774"/>
              <a:ext cx="8475596" cy="1459210"/>
            </a:xfrm>
            <a:prstGeom prst="rect">
              <a:avLst/>
            </a:prstGeom>
          </p:spPr>
          <p:style>
            <a:lnRef idx="2">
              <a:schemeClr val="dk1"/>
            </a:lnRef>
            <a:fillRef idx="1">
              <a:schemeClr val="lt1"/>
            </a:fillRef>
            <a:effectRef idx="0">
              <a:schemeClr val="dk1"/>
            </a:effectRef>
            <a:fontRef idx="minor">
              <a:schemeClr val="dk1"/>
            </a:fontRef>
          </p:style>
          <p:txBody>
            <a:bodyPr lIns="274320" rtlCol="0" anchor="ctr"/>
            <a:lstStyle/>
            <a:p>
              <a:endParaRPr lang="en-US" dirty="0"/>
            </a:p>
          </p:txBody>
        </p:sp>
        <p:sp>
          <p:nvSpPr>
            <p:cNvPr id="15" name="TextBox 14"/>
            <p:cNvSpPr txBox="1"/>
            <p:nvPr/>
          </p:nvSpPr>
          <p:spPr>
            <a:xfrm>
              <a:off x="133146" y="5203061"/>
              <a:ext cx="3100039" cy="646331"/>
            </a:xfrm>
            <a:prstGeom prst="rect">
              <a:avLst/>
            </a:prstGeom>
            <a:noFill/>
          </p:spPr>
          <p:txBody>
            <a:bodyPr wrap="square" rtlCol="0">
              <a:spAutoFit/>
            </a:bodyPr>
            <a:lstStyle/>
            <a:p>
              <a:pPr algn="ctr"/>
              <a:r>
                <a:rPr lang="en-US" b="1" dirty="0"/>
                <a:t>Interactive Verification</a:t>
              </a:r>
            </a:p>
            <a:p>
              <a:pPr algn="ctr"/>
              <a:r>
                <a:rPr lang="en-US" dirty="0" smtClean="0"/>
                <a:t>[OOPSLA’17</a:t>
              </a:r>
              <a:r>
                <a:rPr lang="en-US" dirty="0"/>
                <a:t>]</a:t>
              </a:r>
            </a:p>
          </p:txBody>
        </p:sp>
        <p:cxnSp>
          <p:nvCxnSpPr>
            <p:cNvPr id="31" name="Straight Connector 30"/>
            <p:cNvCxnSpPr/>
            <p:nvPr/>
          </p:nvCxnSpPr>
          <p:spPr>
            <a:xfrm>
              <a:off x="3168661" y="4796621"/>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a:off x="5763176" y="4804058"/>
              <a:ext cx="0" cy="1459210"/>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2843228" y="5314487"/>
              <a:ext cx="3100039" cy="369332"/>
            </a:xfrm>
            <a:prstGeom prst="rect">
              <a:avLst/>
            </a:prstGeom>
            <a:noFill/>
          </p:spPr>
          <p:txBody>
            <a:bodyPr wrap="square" rtlCol="0">
              <a:spAutoFit/>
            </a:bodyPr>
            <a:lstStyle/>
            <a:p>
              <a:pPr algn="ctr"/>
              <a:r>
                <a:rPr lang="en-US" dirty="0"/>
                <a:t>a</a:t>
              </a:r>
              <a:r>
                <a:rPr lang="en-US" dirty="0" smtClean="0"/>
                <a:t>nalysis </a:t>
              </a:r>
              <a:r>
                <a:rPr lang="en-US" dirty="0"/>
                <a:t>r</a:t>
              </a:r>
              <a:r>
                <a:rPr lang="en-US" dirty="0" smtClean="0"/>
                <a:t>ules</a:t>
              </a:r>
              <a:endParaRPr lang="en-US" dirty="0"/>
            </a:p>
          </p:txBody>
        </p:sp>
        <p:sp>
          <p:nvSpPr>
            <p:cNvPr id="42" name="TextBox 41"/>
            <p:cNvSpPr txBox="1"/>
            <p:nvPr/>
          </p:nvSpPr>
          <p:spPr>
            <a:xfrm>
              <a:off x="5755887" y="4821048"/>
              <a:ext cx="3100039" cy="369332"/>
            </a:xfrm>
            <a:prstGeom prst="rect">
              <a:avLst/>
            </a:prstGeom>
            <a:noFill/>
          </p:spPr>
          <p:txBody>
            <a:bodyPr wrap="square" rtlCol="0">
              <a:spAutoFit/>
            </a:bodyPr>
            <a:lstStyle/>
            <a:p>
              <a:pPr lvl="0" algn="ctr"/>
              <a:r>
                <a:rPr lang="en-US" dirty="0">
                  <a:solidFill>
                    <a:prstClr val="black"/>
                  </a:solidFill>
                  <a:ea typeface="Helvetica Light" charset="0"/>
                  <a:cs typeface="Helvetica Light" charset="0"/>
                </a:rPr>
                <a:t>¬ </a:t>
              </a:r>
              <a:r>
                <a:rPr lang="en-US" dirty="0" err="1" smtClean="0">
                  <a:solidFill>
                    <a:prstClr val="black"/>
                  </a:solidFill>
                  <a:ea typeface="Helvetica Light" charset="0"/>
                  <a:cs typeface="Helvetica Light" charset="0"/>
                </a:rPr>
                <a:t>cause</a:t>
              </a:r>
              <a:r>
                <a:rPr lang="en-US" baseline="-25000" dirty="0" err="1" smtClean="0">
                  <a:solidFill>
                    <a:prstClr val="black"/>
                  </a:solidFill>
                  <a:ea typeface="Helvetica Light" charset="0"/>
                  <a:cs typeface="Helvetica Light" charset="0"/>
                </a:rPr>
                <a:t>i</a:t>
              </a:r>
              <a:r>
                <a:rPr lang="en-US" baseline="-25000" dirty="0" smtClean="0">
                  <a:solidFill>
                    <a:prstClr val="black"/>
                  </a:solidFill>
                  <a:ea typeface="Helvetica Light" charset="0"/>
                  <a:cs typeface="Helvetica Light" charset="0"/>
                </a:rPr>
                <a:t>      </a:t>
              </a:r>
              <a:r>
                <a:rPr lang="en-US" dirty="0" smtClean="0">
                  <a:solidFill>
                    <a:prstClr val="black"/>
                  </a:solidFill>
                  <a:ea typeface="Helvetica Light" charset="0"/>
                  <a:cs typeface="Helvetica Light" charset="0"/>
                </a:rPr>
                <a:t>        </a:t>
              </a:r>
              <a:r>
                <a:rPr lang="en-US" b="1" dirty="0">
                  <a:solidFill>
                    <a:srgbClr val="7030A0"/>
                  </a:solidFill>
                  <a:ea typeface="Helvetica Light" charset="0"/>
                  <a:cs typeface="Helvetica Light" charset="0"/>
                </a:rPr>
                <a:t>weight </a:t>
              </a:r>
              <a:r>
                <a:rPr lang="en-US" b="1" dirty="0" err="1">
                  <a:solidFill>
                    <a:srgbClr val="7030A0"/>
                  </a:solidFill>
                  <a:ea typeface="Helvetica Light" charset="0"/>
                  <a:cs typeface="Helvetica Light" charset="0"/>
                </a:rPr>
                <a:t>w</a:t>
              </a:r>
              <a:r>
                <a:rPr lang="en-US" b="1" baseline="-25000" dirty="0" err="1">
                  <a:solidFill>
                    <a:srgbClr val="7030A0"/>
                  </a:solidFill>
                  <a:ea typeface="Helvetica Light" charset="0"/>
                  <a:cs typeface="Helvetica Light" charset="0"/>
                </a:rPr>
                <a:t>i</a:t>
              </a:r>
              <a:endParaRPr lang="en-US" b="1" baseline="-25000" dirty="0">
                <a:solidFill>
                  <a:srgbClr val="7030A0"/>
                </a:solidFill>
                <a:ea typeface="Helvetica Light" charset="0"/>
                <a:cs typeface="Helvetica Light" charset="0"/>
              </a:endParaRPr>
            </a:p>
          </p:txBody>
        </p:sp>
        <p:sp>
          <p:nvSpPr>
            <p:cNvPr id="43" name="TextBox 42"/>
            <p:cNvSpPr txBox="1"/>
            <p:nvPr/>
          </p:nvSpPr>
          <p:spPr>
            <a:xfrm>
              <a:off x="5844931" y="5513000"/>
              <a:ext cx="3100039" cy="369332"/>
            </a:xfrm>
            <a:prstGeom prst="rect">
              <a:avLst/>
            </a:prstGeom>
            <a:noFill/>
          </p:spPr>
          <p:txBody>
            <a:bodyPr wrap="square" rtlCol="0">
              <a:spAutoFit/>
            </a:bodyPr>
            <a:lstStyle/>
            <a:p>
              <a:pPr lvl="0" algn="ctr"/>
              <a:r>
                <a:rPr lang="en-US" dirty="0" err="1" smtClean="0">
                  <a:solidFill>
                    <a:prstClr val="black"/>
                  </a:solidFill>
                  <a:ea typeface="Helvetica Light" charset="0"/>
                  <a:cs typeface="Helvetica Light" charset="0"/>
                </a:rPr>
                <a:t>result</a:t>
              </a:r>
              <a:r>
                <a:rPr lang="en-US" baseline="-25000" dirty="0" err="1" smtClean="0">
                  <a:solidFill>
                    <a:prstClr val="black"/>
                  </a:solidFill>
                  <a:ea typeface="Helvetica Light" charset="0"/>
                  <a:cs typeface="Helvetica Light" charset="0"/>
                </a:rPr>
                <a:t>j</a:t>
              </a:r>
              <a:r>
                <a:rPr lang="en-US" baseline="-25000" dirty="0" smtClean="0">
                  <a:solidFill>
                    <a:prstClr val="black"/>
                  </a:solidFill>
                  <a:ea typeface="Helvetica Light" charset="0"/>
                  <a:cs typeface="Helvetica Light" charset="0"/>
                </a:rPr>
                <a:t>      </a:t>
              </a:r>
              <a:r>
                <a:rPr lang="en-US" dirty="0" smtClean="0">
                  <a:solidFill>
                    <a:prstClr val="black"/>
                  </a:solidFill>
                  <a:ea typeface="Helvetica Light" charset="0"/>
                  <a:cs typeface="Helvetica Light" charset="0"/>
                </a:rPr>
                <a:t>        </a:t>
              </a:r>
              <a:r>
                <a:rPr lang="en-US" b="1" dirty="0">
                  <a:solidFill>
                    <a:srgbClr val="7030A0"/>
                  </a:solidFill>
                  <a:ea typeface="Helvetica Light" charset="0"/>
                  <a:cs typeface="Helvetica Light" charset="0"/>
                </a:rPr>
                <a:t>weight </a:t>
              </a:r>
              <a:r>
                <a:rPr lang="en-US" b="1" dirty="0" err="1" smtClean="0">
                  <a:solidFill>
                    <a:srgbClr val="7030A0"/>
                  </a:solidFill>
                  <a:ea typeface="Helvetica Light" charset="0"/>
                  <a:cs typeface="Helvetica Light" charset="0"/>
                </a:rPr>
                <a:t>w</a:t>
              </a:r>
              <a:r>
                <a:rPr lang="en-US" b="1" baseline="-25000" dirty="0" err="1" smtClean="0">
                  <a:solidFill>
                    <a:srgbClr val="7030A0"/>
                  </a:solidFill>
                  <a:ea typeface="Helvetica Light" charset="0"/>
                  <a:cs typeface="Helvetica Light" charset="0"/>
                </a:rPr>
                <a:t>j</a:t>
              </a:r>
              <a:endParaRPr lang="en-US" b="1" baseline="-25000" dirty="0">
                <a:solidFill>
                  <a:srgbClr val="7030A0"/>
                </a:solidFill>
                <a:ea typeface="Helvetica Light" charset="0"/>
                <a:cs typeface="Helvetica Light" charset="0"/>
              </a:endParaRPr>
            </a:p>
          </p:txBody>
        </p:sp>
        <p:sp>
          <p:nvSpPr>
            <p:cNvPr id="44" name="TextBox 43"/>
            <p:cNvSpPr txBox="1"/>
            <p:nvPr/>
          </p:nvSpPr>
          <p:spPr>
            <a:xfrm>
              <a:off x="5735239" y="5096309"/>
              <a:ext cx="3100039" cy="369332"/>
            </a:xfrm>
            <a:prstGeom prst="rect">
              <a:avLst/>
            </a:prstGeom>
            <a:noFill/>
          </p:spPr>
          <p:txBody>
            <a:bodyPr wrap="square" rtlCol="0">
              <a:spAutoFit/>
            </a:bodyPr>
            <a:lstStyle/>
            <a:p>
              <a:pPr algn="ctr"/>
              <a:r>
                <a:rPr lang="en-US" b="1" dirty="0" smtClean="0">
                  <a:solidFill>
                    <a:srgbClr val="7030A0"/>
                  </a:solidFill>
                </a:rPr>
                <a:t>cost of inspection</a:t>
              </a:r>
              <a:endParaRPr lang="en-US" b="1" baseline="-25000" dirty="0" smtClean="0">
                <a:solidFill>
                  <a:srgbClr val="7030A0"/>
                </a:solidFill>
              </a:endParaRPr>
            </a:p>
          </p:txBody>
        </p:sp>
        <p:sp>
          <p:nvSpPr>
            <p:cNvPr id="45" name="TextBox 44"/>
            <p:cNvSpPr txBox="1"/>
            <p:nvPr/>
          </p:nvSpPr>
          <p:spPr>
            <a:xfrm>
              <a:off x="5816883" y="5808606"/>
              <a:ext cx="3100039" cy="369332"/>
            </a:xfrm>
            <a:prstGeom prst="rect">
              <a:avLst/>
            </a:prstGeom>
            <a:noFill/>
          </p:spPr>
          <p:txBody>
            <a:bodyPr wrap="square" rtlCol="0">
              <a:spAutoFit/>
            </a:bodyPr>
            <a:lstStyle/>
            <a:p>
              <a:pPr algn="ctr"/>
              <a:r>
                <a:rPr lang="en-US" b="1" smtClean="0">
                  <a:solidFill>
                    <a:srgbClr val="7030A0"/>
                  </a:solidFill>
                </a:rPr>
                <a:t>reward of resolution</a:t>
              </a:r>
              <a:endParaRPr lang="en-US" b="1" baseline="-25000" dirty="0" smtClean="0">
                <a:solidFill>
                  <a:srgbClr val="7030A0"/>
                </a:solidFill>
              </a:endParaRPr>
            </a:p>
          </p:txBody>
        </p:sp>
      </p:grpSp>
      <p:sp>
        <p:nvSpPr>
          <p:cNvPr id="8" name="Rectangle 7"/>
          <p:cNvSpPr/>
          <p:nvPr/>
        </p:nvSpPr>
        <p:spPr>
          <a:xfrm>
            <a:off x="4533478" y="298314"/>
            <a:ext cx="4387355" cy="553998"/>
          </a:xfrm>
          <a:prstGeom prst="rect">
            <a:avLst/>
          </a:prstGeom>
        </p:spPr>
        <p:txBody>
          <a:bodyPr wrap="none">
            <a:spAutoFit/>
          </a:bodyPr>
          <a:lstStyle/>
          <a:p>
            <a:r>
              <a:rPr lang="en-US" sz="3000" dirty="0">
                <a:latin typeface="Helvetica" charset="0"/>
                <a:ea typeface="Helvetica" charset="0"/>
                <a:cs typeface="Helvetica" charset="0"/>
              </a:rPr>
              <a:t> [CAV’17 </a:t>
            </a:r>
            <a:r>
              <a:rPr lang="en-US" sz="3000" dirty="0" smtClean="0">
                <a:latin typeface="Helvetica" charset="0"/>
                <a:ea typeface="Helvetica" charset="0"/>
                <a:cs typeface="Helvetica" charset="0"/>
              </a:rPr>
              <a:t>Invited Tutorial</a:t>
            </a:r>
            <a:r>
              <a:rPr lang="en-US" sz="3000" dirty="0">
                <a:latin typeface="Helvetica" charset="0"/>
                <a:ea typeface="Helvetica" charset="0"/>
                <a:cs typeface="Helvetica" charset="0"/>
              </a:rPr>
              <a:t>]</a:t>
            </a:r>
          </a:p>
        </p:txBody>
      </p:sp>
    </p:spTree>
    <p:extLst>
      <p:ext uri="{BB962C8B-B14F-4D97-AF65-F5344CB8AC3E}">
        <p14:creationId xmlns:p14="http://schemas.microsoft.com/office/powerpoint/2010/main" val="193840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An Example: </a:t>
            </a:r>
            <a:r>
              <a:rPr lang="en-US" dirty="0" err="1" smtClean="0"/>
              <a:t>Datarace</a:t>
            </a:r>
            <a:r>
              <a:rPr lang="en-US" dirty="0" smtClean="0"/>
              <a:t> Analysis</a:t>
            </a:r>
            <a:endParaRPr lang="en-US" dirty="0"/>
          </a:p>
        </p:txBody>
      </p:sp>
      <p:sp>
        <p:nvSpPr>
          <p:cNvPr id="2" name="TextBox 1"/>
          <p:cNvSpPr txBox="1"/>
          <p:nvPr/>
        </p:nvSpPr>
        <p:spPr>
          <a:xfrm>
            <a:off x="396826" y="1220332"/>
            <a:ext cx="8306015" cy="4647426"/>
          </a:xfrm>
          <a:prstGeom prst="rect">
            <a:avLst/>
          </a:prstGeom>
          <a:noFill/>
          <a:ln>
            <a:solidFill>
              <a:schemeClr val="tx1"/>
            </a:solidFill>
          </a:ln>
        </p:spPr>
        <p:txBody>
          <a:bodyPr wrap="square" rtlCol="0">
            <a:spAutoFit/>
          </a:bodyPr>
          <a:lstStyle/>
          <a:p>
            <a:r>
              <a:rPr lang="en-US" sz="2000" b="1" dirty="0" smtClean="0"/>
              <a:t>Input relations:</a:t>
            </a:r>
          </a:p>
          <a:p>
            <a:r>
              <a:rPr lang="en-US" sz="2000" dirty="0" smtClean="0"/>
              <a:t>    next(p1, p2),  mayAlias(p1, p2),  guarded(p1, p2)</a:t>
            </a:r>
            <a:br>
              <a:rPr lang="en-US" sz="2000" dirty="0" smtClean="0"/>
            </a:br>
            <a:endParaRPr lang="en-US" sz="2000" dirty="0"/>
          </a:p>
          <a:p>
            <a:r>
              <a:rPr lang="en-US" sz="2000" b="1" dirty="0" smtClean="0"/>
              <a:t>Output relations:</a:t>
            </a:r>
          </a:p>
          <a:p>
            <a:r>
              <a:rPr lang="en-US" sz="2000" dirty="0" smtClean="0"/>
              <a:t>    parallel(p1, p2),  race(p1, p2)</a:t>
            </a:r>
          </a:p>
          <a:p>
            <a:r>
              <a:rPr lang="en-US" sz="2200" dirty="0" smtClean="0"/>
              <a:t> </a:t>
            </a:r>
          </a:p>
          <a:p>
            <a:r>
              <a:rPr lang="en-US" sz="2200" b="1" dirty="0" smtClean="0"/>
              <a:t>Rules:</a:t>
            </a:r>
          </a:p>
          <a:p>
            <a:r>
              <a:rPr lang="en-US" sz="2200" dirty="0" smtClean="0"/>
              <a:t>      parallel</a:t>
            </a:r>
            <a:r>
              <a:rPr lang="en-US" sz="2200" dirty="0"/>
              <a:t>(p3, p2) :- parallel(p1, p2), next (p3, p1)</a:t>
            </a:r>
            <a:r>
              <a:rPr lang="en-US" sz="2200" dirty="0" smtClean="0"/>
              <a:t>. </a:t>
            </a:r>
            <a:br>
              <a:rPr lang="en-US" sz="2200" dirty="0" smtClean="0"/>
            </a:br>
            <a:endParaRPr lang="en-US" sz="1000" dirty="0">
              <a:solidFill>
                <a:schemeClr val="bg1"/>
              </a:solidFill>
            </a:endParaRPr>
          </a:p>
          <a:p>
            <a:r>
              <a:rPr lang="en-US" sz="2200" dirty="0" smtClean="0">
                <a:solidFill>
                  <a:schemeClr val="bg1"/>
                </a:solidFill>
              </a:rPr>
              <a:t> (</a:t>
            </a:r>
            <a:r>
              <a:rPr lang="en-US" sz="2200" dirty="0">
                <a:solidFill>
                  <a:schemeClr val="bg1"/>
                </a:solidFill>
              </a:rPr>
              <a:t>2) </a:t>
            </a:r>
            <a:r>
              <a:rPr lang="en-US" sz="2200" dirty="0"/>
              <a:t>parallel(p1, p2) :- parallel(p2, p1)</a:t>
            </a:r>
            <a:r>
              <a:rPr lang="en-US" sz="2200" dirty="0" smtClean="0"/>
              <a:t>.</a:t>
            </a:r>
            <a:r>
              <a:rPr lang="en-US" sz="1000" dirty="0" smtClean="0"/>
              <a:t> </a:t>
            </a:r>
            <a:r>
              <a:rPr lang="en-US" sz="2200" dirty="0" smtClean="0"/>
              <a:t>  </a:t>
            </a:r>
            <a:endParaRPr lang="en-US" sz="2200" dirty="0"/>
          </a:p>
          <a:p>
            <a:pPr algn="r"/>
            <a:endParaRPr lang="en-US" sz="1000" dirty="0" smtClean="0"/>
          </a:p>
          <a:p>
            <a:r>
              <a:rPr lang="en-US" sz="2200" dirty="0" smtClean="0"/>
              <a:t>           race(p1, p2) :- parallel(p1, p2), mayAlias(p1, p2), </a:t>
            </a:r>
            <a:r>
              <a:rPr lang="es-ES_tradnl" sz="2200" dirty="0" smtClean="0"/>
              <a:t>¬</a:t>
            </a:r>
            <a:r>
              <a:rPr lang="en-US" sz="2200" dirty="0" smtClean="0"/>
              <a:t>guarded(p1, p2).</a:t>
            </a:r>
          </a:p>
          <a:p>
            <a:r>
              <a:rPr lang="en-US" sz="2200" dirty="0" smtClean="0"/>
              <a:t>      </a:t>
            </a:r>
            <a:r>
              <a:rPr lang="mr-IN" sz="2200" dirty="0" smtClean="0"/>
              <a:t>…</a:t>
            </a:r>
            <a:endParaRPr lang="en-US" sz="2200" dirty="0" smtClean="0"/>
          </a:p>
          <a:p>
            <a:endParaRPr lang="en-US" sz="2200" dirty="0" smtClean="0"/>
          </a:p>
          <a:p>
            <a:endParaRPr lang="en-US" sz="2200" dirty="0" smtClean="0"/>
          </a:p>
        </p:txBody>
      </p:sp>
      <p:sp>
        <p:nvSpPr>
          <p:cNvPr id="12" name="Rounded Rectangular Callout 11"/>
          <p:cNvSpPr/>
          <p:nvPr/>
        </p:nvSpPr>
        <p:spPr>
          <a:xfrm>
            <a:off x="2792141" y="3236635"/>
            <a:ext cx="2269465" cy="926487"/>
          </a:xfrm>
          <a:prstGeom prst="wedgeRoundRectCallout">
            <a:avLst>
              <a:gd name="adj1" fmla="val -53203"/>
              <a:gd name="adj2" fmla="val -94290"/>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p1 &amp; p2 may</a:t>
            </a:r>
          </a:p>
          <a:p>
            <a:pPr algn="ctr"/>
            <a:r>
              <a:rPr lang="en-US" sz="2000" dirty="0" smtClean="0">
                <a:latin typeface="Helvetica Light" charset="0"/>
                <a:ea typeface="Helvetica Light" charset="0"/>
                <a:cs typeface="Helvetica Light" charset="0"/>
              </a:rPr>
              <a:t>have a </a:t>
            </a:r>
            <a:r>
              <a:rPr lang="en-US" sz="2000" dirty="0" err="1" smtClean="0">
                <a:latin typeface="Helvetica Light" charset="0"/>
                <a:ea typeface="Helvetica Light" charset="0"/>
                <a:cs typeface="Helvetica Light" charset="0"/>
              </a:rPr>
              <a:t>datarace</a:t>
            </a:r>
            <a:r>
              <a:rPr lang="en-US" sz="2000" dirty="0" smtClean="0">
                <a:latin typeface="Helvetica Light" charset="0"/>
                <a:ea typeface="Helvetica Light" charset="0"/>
                <a:cs typeface="Helvetica Light" charset="0"/>
              </a:rPr>
              <a:t>.</a:t>
            </a:r>
            <a:endParaRPr lang="en-US" sz="2000" dirty="0">
              <a:latin typeface="Helvetica Light" charset="0"/>
              <a:ea typeface="Helvetica Light" charset="0"/>
              <a:cs typeface="Helvetica Light" charset="0"/>
            </a:endParaRPr>
          </a:p>
        </p:txBody>
      </p:sp>
      <p:sp>
        <p:nvSpPr>
          <p:cNvPr id="11" name="Rounded Rectangular Callout 10"/>
          <p:cNvSpPr/>
          <p:nvPr/>
        </p:nvSpPr>
        <p:spPr>
          <a:xfrm>
            <a:off x="1543875" y="3173295"/>
            <a:ext cx="2418523" cy="863446"/>
          </a:xfrm>
          <a:prstGeom prst="wedgeRoundRectCallout">
            <a:avLst>
              <a:gd name="adj1" fmla="val -53203"/>
              <a:gd name="adj2" fmla="val -94290"/>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p1 &amp; p2 may happen in parallel.</a:t>
            </a:r>
            <a:endParaRPr lang="en-US" sz="2000" dirty="0">
              <a:latin typeface="Helvetica Light" charset="0"/>
              <a:ea typeface="Helvetica Light" charset="0"/>
              <a:cs typeface="Helvetica Light" charset="0"/>
            </a:endParaRPr>
          </a:p>
        </p:txBody>
      </p:sp>
      <p:sp>
        <p:nvSpPr>
          <p:cNvPr id="3" name="Rounded Rectangular Callout 2"/>
          <p:cNvSpPr/>
          <p:nvPr/>
        </p:nvSpPr>
        <p:spPr>
          <a:xfrm>
            <a:off x="1213941" y="2284673"/>
            <a:ext cx="2919963" cy="1046942"/>
          </a:xfrm>
          <a:prstGeom prst="wedgeRoundRectCallout">
            <a:avLst>
              <a:gd name="adj1" fmla="val -43603"/>
              <a:gd name="adj2" fmla="val -85193"/>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latin typeface="Helvetica Light" charset="0"/>
                <a:ea typeface="Helvetica Light" charset="0"/>
                <a:cs typeface="Helvetica Light" charset="0"/>
              </a:rPr>
              <a:t>p</a:t>
            </a:r>
            <a:r>
              <a:rPr lang="en-US" sz="2000" smtClean="0">
                <a:latin typeface="Helvetica Light" charset="0"/>
                <a:ea typeface="Helvetica Light" charset="0"/>
                <a:cs typeface="Helvetica Light" charset="0"/>
              </a:rPr>
              <a:t>rogram </a:t>
            </a:r>
            <a:r>
              <a:rPr lang="en-US" sz="2000" dirty="0" smtClean="0">
                <a:latin typeface="Helvetica Light" charset="0"/>
                <a:ea typeface="Helvetica Light" charset="0"/>
                <a:cs typeface="Helvetica Light" charset="0"/>
              </a:rPr>
              <a:t>point p1 is immediate successor of p2. </a:t>
            </a:r>
            <a:endParaRPr lang="en-US" sz="2000" dirty="0">
              <a:latin typeface="Helvetica Light" charset="0"/>
              <a:ea typeface="Helvetica Light" charset="0"/>
              <a:cs typeface="Helvetica Light" charset="0"/>
            </a:endParaRPr>
          </a:p>
        </p:txBody>
      </p:sp>
      <p:sp>
        <p:nvSpPr>
          <p:cNvPr id="9" name="Rounded Rectangular Callout 8"/>
          <p:cNvSpPr/>
          <p:nvPr/>
        </p:nvSpPr>
        <p:spPr>
          <a:xfrm>
            <a:off x="2842808" y="2284673"/>
            <a:ext cx="2405699" cy="1046942"/>
          </a:xfrm>
          <a:prstGeom prst="wedgeRoundRectCallout">
            <a:avLst>
              <a:gd name="adj1" fmla="val -53203"/>
              <a:gd name="adj2" fmla="val -92870"/>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p1 &amp; p2 may access the same memory location. </a:t>
            </a:r>
            <a:endParaRPr lang="en-US" sz="2000" dirty="0">
              <a:latin typeface="Helvetica Light" charset="0"/>
              <a:ea typeface="Helvetica Light" charset="0"/>
              <a:cs typeface="Helvetica Light" charset="0"/>
            </a:endParaRPr>
          </a:p>
        </p:txBody>
      </p:sp>
      <p:sp>
        <p:nvSpPr>
          <p:cNvPr id="10" name="Rounded Rectangular Callout 9"/>
          <p:cNvSpPr/>
          <p:nvPr/>
        </p:nvSpPr>
        <p:spPr>
          <a:xfrm>
            <a:off x="4668275" y="2285131"/>
            <a:ext cx="2269465" cy="1046484"/>
          </a:xfrm>
          <a:prstGeom prst="wedgeRoundRectCallout">
            <a:avLst>
              <a:gd name="adj1" fmla="val -53721"/>
              <a:gd name="adj2" fmla="val -93167"/>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p1 &amp; p2 are guarded by the same lock.</a:t>
            </a:r>
            <a:endParaRPr lang="en-US" sz="2000" dirty="0">
              <a:latin typeface="Helvetica Light" charset="0"/>
              <a:ea typeface="Helvetica Light" charset="0"/>
              <a:cs typeface="Helvetica Light" charset="0"/>
            </a:endParaRPr>
          </a:p>
        </p:txBody>
      </p:sp>
      <p:sp>
        <p:nvSpPr>
          <p:cNvPr id="15" name="Rounded Rectangular Callout 14"/>
          <p:cNvSpPr/>
          <p:nvPr/>
        </p:nvSpPr>
        <p:spPr>
          <a:xfrm>
            <a:off x="2259982" y="2341757"/>
            <a:ext cx="5954752" cy="1580050"/>
          </a:xfrm>
          <a:prstGeom prst="wedgeRoundRectCallout">
            <a:avLst>
              <a:gd name="adj1" fmla="val -41700"/>
              <a:gd name="adj2" fmla="val 85844"/>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If p1 &amp; p2 may happen in parallel, </a:t>
            </a:r>
          </a:p>
          <a:p>
            <a:pPr algn="ctr"/>
            <a:r>
              <a:rPr lang="en-US" sz="2000" dirty="0" smtClean="0">
                <a:latin typeface="Helvetica Light" charset="0"/>
                <a:ea typeface="Helvetica Light" charset="0"/>
                <a:cs typeface="Helvetica Light" charset="0"/>
              </a:rPr>
              <a:t>and</a:t>
            </a:r>
            <a:r>
              <a:rPr lang="en-US" sz="2000" dirty="0">
                <a:latin typeface="Helvetica Light" charset="0"/>
                <a:ea typeface="Helvetica Light" charset="0"/>
                <a:cs typeface="Helvetica Light" charset="0"/>
              </a:rPr>
              <a:t> </a:t>
            </a:r>
            <a:r>
              <a:rPr lang="en-US" sz="2000" dirty="0" smtClean="0">
                <a:latin typeface="Helvetica Light" charset="0"/>
                <a:ea typeface="Helvetica Light" charset="0"/>
                <a:cs typeface="Helvetica Light" charset="0"/>
              </a:rPr>
              <a:t>they may access the same memory location, and they are not guarded by the same lock, </a:t>
            </a:r>
          </a:p>
          <a:p>
            <a:pPr algn="ctr"/>
            <a:r>
              <a:rPr lang="en-US" sz="2000" dirty="0">
                <a:latin typeface="Helvetica Light" charset="0"/>
                <a:ea typeface="Helvetica Light" charset="0"/>
                <a:cs typeface="Helvetica Light" charset="0"/>
              </a:rPr>
              <a:t>t</a:t>
            </a:r>
            <a:r>
              <a:rPr lang="en-US" sz="2000" dirty="0" smtClean="0">
                <a:latin typeface="Helvetica Light" charset="0"/>
                <a:ea typeface="Helvetica Light" charset="0"/>
                <a:cs typeface="Helvetica Light" charset="0"/>
              </a:rPr>
              <a:t>hen p1 &amp; p2 may have a </a:t>
            </a:r>
            <a:r>
              <a:rPr lang="en-US" sz="2000" dirty="0" err="1" smtClean="0">
                <a:latin typeface="Helvetica Light" charset="0"/>
                <a:ea typeface="Helvetica Light" charset="0"/>
                <a:cs typeface="Helvetica Light" charset="0"/>
              </a:rPr>
              <a:t>datarace</a:t>
            </a:r>
            <a:r>
              <a:rPr lang="en-US" sz="2000" dirty="0" smtClean="0">
                <a:latin typeface="Helvetica Light" charset="0"/>
                <a:ea typeface="Helvetica Light" charset="0"/>
                <a:cs typeface="Helvetica Light" charset="0"/>
              </a:rPr>
              <a:t>. </a:t>
            </a:r>
            <a:endParaRPr lang="en-US" sz="2000" dirty="0">
              <a:latin typeface="Helvetica Light" charset="0"/>
              <a:ea typeface="Helvetica Light" charset="0"/>
              <a:cs typeface="Helvetica Light" charset="0"/>
            </a:endParaRPr>
          </a:p>
        </p:txBody>
      </p:sp>
      <p:sp>
        <p:nvSpPr>
          <p:cNvPr id="13" name="Rounded Rectangular Callout 12"/>
          <p:cNvSpPr/>
          <p:nvPr/>
        </p:nvSpPr>
        <p:spPr>
          <a:xfrm>
            <a:off x="3129775" y="2297151"/>
            <a:ext cx="4704815" cy="1069738"/>
          </a:xfrm>
          <a:prstGeom prst="wedgeRoundRectCallout">
            <a:avLst>
              <a:gd name="adj1" fmla="val -51928"/>
              <a:gd name="adj2" fmla="val 63734"/>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If p1 &amp; p2 may happen in parallel, </a:t>
            </a:r>
          </a:p>
          <a:p>
            <a:pPr algn="ctr"/>
            <a:r>
              <a:rPr lang="en-US" sz="2000" dirty="0" smtClean="0">
                <a:latin typeface="Helvetica Light" charset="0"/>
                <a:ea typeface="Helvetica Light" charset="0"/>
                <a:cs typeface="Helvetica Light" charset="0"/>
              </a:rPr>
              <a:t>and  p3 is successor of p1,</a:t>
            </a:r>
          </a:p>
          <a:p>
            <a:pPr algn="ctr"/>
            <a:r>
              <a:rPr lang="en-US" sz="2000" dirty="0" smtClean="0">
                <a:latin typeface="Helvetica Light" charset="0"/>
                <a:ea typeface="Helvetica Light" charset="0"/>
                <a:cs typeface="Helvetica Light" charset="0"/>
              </a:rPr>
              <a:t>then p3 &amp; p2 may happen in parallel. </a:t>
            </a:r>
            <a:endParaRPr lang="en-US" sz="2000" dirty="0">
              <a:latin typeface="Helvetica Light" charset="0"/>
              <a:ea typeface="Helvetica Light" charset="0"/>
              <a:cs typeface="Helvetica Light" charset="0"/>
            </a:endParaRPr>
          </a:p>
        </p:txBody>
      </p:sp>
      <p:sp>
        <p:nvSpPr>
          <p:cNvPr id="14" name="Rounded Rectangular Callout 13"/>
          <p:cNvSpPr/>
          <p:nvPr/>
        </p:nvSpPr>
        <p:spPr>
          <a:xfrm>
            <a:off x="2579648" y="2634095"/>
            <a:ext cx="4491275" cy="900740"/>
          </a:xfrm>
          <a:prstGeom prst="wedgeRoundRectCallout">
            <a:avLst>
              <a:gd name="adj1" fmla="val -45353"/>
              <a:gd name="adj2" fmla="val 104300"/>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latin typeface="Helvetica Light" charset="0"/>
                <a:ea typeface="Helvetica Light" charset="0"/>
                <a:cs typeface="Helvetica Light" charset="0"/>
              </a:rPr>
              <a:t>If p2 &amp; p1 may happen in parallel,</a:t>
            </a:r>
          </a:p>
          <a:p>
            <a:pPr algn="ctr"/>
            <a:r>
              <a:rPr lang="en-US" sz="2000" dirty="0" smtClean="0">
                <a:latin typeface="Helvetica Light" charset="0"/>
                <a:ea typeface="Helvetica Light" charset="0"/>
                <a:cs typeface="Helvetica Light" charset="0"/>
              </a:rPr>
              <a:t>then p1 &amp; p2 may happen in parallel. </a:t>
            </a:r>
            <a:endParaRPr lang="en-US" sz="2000" dirty="0">
              <a:latin typeface="Helvetica Light" charset="0"/>
              <a:ea typeface="Helvetica Light" charset="0"/>
              <a:cs typeface="Helvetica Light" charset="0"/>
            </a:endParaRPr>
          </a:p>
        </p:txBody>
      </p:sp>
      <p:sp>
        <p:nvSpPr>
          <p:cNvPr id="4" name="Slide Number Placeholder 3"/>
          <p:cNvSpPr>
            <a:spLocks noGrp="1"/>
          </p:cNvSpPr>
          <p:nvPr>
            <p:ph type="sldNum" sz="quarter" idx="12"/>
          </p:nvPr>
        </p:nvSpPr>
        <p:spPr/>
        <p:txBody>
          <a:bodyPr/>
          <a:lstStyle/>
          <a:p>
            <a:fld id="{1F7DF5D7-FF41-4BF6-8958-28DFF1DB182D}" type="slidenum">
              <a:rPr lang="en-US" smtClean="0"/>
              <a:pPr/>
              <a:t>21</a:t>
            </a:fld>
            <a:endParaRPr lang="en-US" dirty="0"/>
          </a:p>
        </p:txBody>
      </p:sp>
      <p:sp>
        <p:nvSpPr>
          <p:cNvPr id="6" name="Date Placeholder 5"/>
          <p:cNvSpPr>
            <a:spLocks noGrp="1"/>
          </p:cNvSpPr>
          <p:nvPr>
            <p:ph type="dt" sz="half" idx="10"/>
          </p:nvPr>
        </p:nvSpPr>
        <p:spPr/>
        <p:txBody>
          <a:bodyPr/>
          <a:lstStyle/>
          <a:p>
            <a:fld id="{560F136A-7CBC-B44B-AD42-094283CF5AAC}"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spTree>
    <p:custDataLst>
      <p:tags r:id="rId1"/>
    </p:custDataLst>
    <p:extLst>
      <p:ext uri="{BB962C8B-B14F-4D97-AF65-F5344CB8AC3E}">
        <p14:creationId xmlns:p14="http://schemas.microsoft.com/office/powerpoint/2010/main" val="179388736"/>
      </p:ext>
    </p:extLst>
  </p:cSld>
  <p:clrMapOvr>
    <a:masterClrMapping/>
  </p:clrMapOvr>
  <mc:AlternateContent xmlns:mc="http://schemas.openxmlformats.org/markup-compatibility/2006" xmlns:p14="http://schemas.microsoft.com/office/powerpoint/2010/main">
    <mc:Choice Requires="p14">
      <p:transition spd="slow" p14:dur="2000" advTm="192721"/>
    </mc:Choice>
    <mc:Fallback xmlns="">
      <p:transition spd="slow" advTm="19272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1" grpId="0" animBg="1"/>
      <p:bldP spid="11" grpId="1" animBg="1"/>
      <p:bldP spid="3" grpId="0" animBg="1"/>
      <p:bldP spid="3" grpId="1" animBg="1"/>
      <p:bldP spid="9" grpId="0" animBg="1"/>
      <p:bldP spid="9" grpId="1" animBg="1"/>
      <p:bldP spid="10" grpId="0" animBg="1"/>
      <p:bldP spid="10" grpId="1" animBg="1"/>
      <p:bldP spid="15" grpId="0" animBg="1"/>
      <p:bldP spid="13" grpId="0" animBg="1"/>
      <p:bldP spid="13" grpId="1" animBg="1"/>
      <p:bldP spid="14" grpId="0" animBg="1"/>
      <p:bldP spid="1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An Example: </a:t>
            </a:r>
            <a:r>
              <a:rPr lang="en-US" dirty="0" err="1"/>
              <a:t>Datarace</a:t>
            </a:r>
            <a:r>
              <a:rPr lang="en-US" dirty="0"/>
              <a:t> Analysis</a:t>
            </a:r>
          </a:p>
        </p:txBody>
      </p:sp>
      <p:sp>
        <p:nvSpPr>
          <p:cNvPr id="2" name="TextBox 1"/>
          <p:cNvSpPr txBox="1"/>
          <p:nvPr/>
        </p:nvSpPr>
        <p:spPr>
          <a:xfrm>
            <a:off x="396826" y="1219939"/>
            <a:ext cx="8306015" cy="4816703"/>
          </a:xfrm>
          <a:prstGeom prst="rect">
            <a:avLst/>
          </a:prstGeom>
          <a:noFill/>
          <a:ln>
            <a:solidFill>
              <a:schemeClr val="tx1"/>
            </a:solidFill>
          </a:ln>
        </p:spPr>
        <p:txBody>
          <a:bodyPr wrap="square" rtlCol="0">
            <a:spAutoFit/>
          </a:bodyPr>
          <a:lstStyle/>
          <a:p>
            <a:r>
              <a:rPr lang="en-US" sz="2000" b="1" dirty="0" smtClean="0"/>
              <a:t>Input relations:</a:t>
            </a:r>
          </a:p>
          <a:p>
            <a:r>
              <a:rPr lang="en-US" sz="2000" dirty="0" smtClean="0"/>
              <a:t>    next(p1, p2),  mayAlias(p1, p2),  guarded(p1, p2)</a:t>
            </a:r>
            <a:br>
              <a:rPr lang="en-US" sz="2000" dirty="0" smtClean="0"/>
            </a:br>
            <a:endParaRPr lang="en-US" sz="2000" dirty="0" smtClean="0"/>
          </a:p>
          <a:p>
            <a:r>
              <a:rPr lang="en-US" sz="2000" b="1" dirty="0" smtClean="0"/>
              <a:t>Output relations:</a:t>
            </a:r>
          </a:p>
          <a:p>
            <a:r>
              <a:rPr lang="en-US" sz="2000" dirty="0" smtClean="0"/>
              <a:t>    parallel(p1, p2),  race(p1, p2)</a:t>
            </a:r>
          </a:p>
          <a:p>
            <a:r>
              <a:rPr lang="en-US" sz="2200" dirty="0" smtClean="0"/>
              <a:t> </a:t>
            </a:r>
          </a:p>
          <a:p>
            <a:r>
              <a:rPr lang="en-US" sz="2200" b="1" dirty="0" smtClean="0"/>
              <a:t>Rules:</a:t>
            </a:r>
          </a:p>
          <a:p>
            <a:r>
              <a:rPr lang="en-US" sz="2200" dirty="0"/>
              <a:t> </a:t>
            </a:r>
            <a:r>
              <a:rPr lang="en-US" sz="2200" dirty="0" smtClean="0"/>
              <a:t>     parallel</a:t>
            </a:r>
            <a:r>
              <a:rPr lang="en-US" sz="2200" dirty="0"/>
              <a:t>(p3, p2) :- parallel(p1, p2), next (p3, p1)</a:t>
            </a:r>
            <a:r>
              <a:rPr lang="en-US" sz="2200" dirty="0" smtClean="0"/>
              <a:t>. </a:t>
            </a:r>
            <a:br>
              <a:rPr lang="en-US" sz="2200" dirty="0" smtClean="0"/>
            </a:br>
            <a:endParaRPr lang="en-US" sz="1000" dirty="0">
              <a:solidFill>
                <a:schemeClr val="bg1"/>
              </a:solidFill>
            </a:endParaRPr>
          </a:p>
          <a:p>
            <a:r>
              <a:rPr lang="en-US" sz="2200" dirty="0" smtClean="0">
                <a:solidFill>
                  <a:schemeClr val="bg1"/>
                </a:solidFill>
              </a:rPr>
              <a:t> (</a:t>
            </a:r>
            <a:r>
              <a:rPr lang="en-US" sz="2200" dirty="0">
                <a:solidFill>
                  <a:schemeClr val="bg1"/>
                </a:solidFill>
              </a:rPr>
              <a:t>2) </a:t>
            </a:r>
            <a:r>
              <a:rPr lang="en-US" sz="2200" dirty="0"/>
              <a:t>parallel(p1, p2) :- parallel(p2, p1)</a:t>
            </a:r>
            <a:r>
              <a:rPr lang="en-US" sz="2200" dirty="0" smtClean="0"/>
              <a:t>.</a:t>
            </a:r>
            <a:r>
              <a:rPr lang="en-US" sz="1000" dirty="0" smtClean="0"/>
              <a:t> </a:t>
            </a:r>
            <a:r>
              <a:rPr lang="en-US" sz="2200" dirty="0" smtClean="0"/>
              <a:t>  </a:t>
            </a:r>
            <a:endParaRPr lang="en-US" sz="2200" dirty="0"/>
          </a:p>
          <a:p>
            <a:pPr algn="r"/>
            <a:endParaRPr lang="en-US" sz="1000" dirty="0" smtClean="0"/>
          </a:p>
          <a:p>
            <a:r>
              <a:rPr lang="en-US" sz="2200" dirty="0" smtClean="0"/>
              <a:t>           race(p1, p2) :- parallel(p1, p2), mayAlias(p1, p2), </a:t>
            </a:r>
            <a:r>
              <a:rPr lang="es-ES_tradnl" sz="2200" dirty="0" smtClean="0"/>
              <a:t>¬</a:t>
            </a:r>
            <a:r>
              <a:rPr lang="en-US" sz="2200" dirty="0" smtClean="0"/>
              <a:t>guarded(p1, p2).</a:t>
            </a:r>
          </a:p>
          <a:p>
            <a:r>
              <a:rPr lang="en-US" sz="2200" dirty="0" smtClean="0"/>
              <a:t>      </a:t>
            </a:r>
            <a:r>
              <a:rPr lang="mr-IN" sz="2200" dirty="0" smtClean="0"/>
              <a:t>…</a:t>
            </a:r>
            <a:endParaRPr lang="en-US" sz="2200" dirty="0" smtClean="0"/>
          </a:p>
          <a:p>
            <a:pPr>
              <a:lnSpc>
                <a:spcPct val="150000"/>
              </a:lnSpc>
            </a:pPr>
            <a:r>
              <a:rPr lang="en-US" sz="2200" dirty="0" smtClean="0"/>
              <a:t>      </a:t>
            </a:r>
            <a:r>
              <a:rPr lang="es-ES_tradnl" sz="2200" dirty="0" smtClean="0"/>
              <a:t>¬</a:t>
            </a:r>
            <a:r>
              <a:rPr lang="es-ES_tradnl" sz="2200" dirty="0" err="1" smtClean="0"/>
              <a:t>race</a:t>
            </a:r>
            <a:r>
              <a:rPr lang="es-ES_tradnl" sz="2200" dirty="0" smtClean="0"/>
              <a:t>(x2, x1).</a:t>
            </a:r>
            <a:endParaRPr lang="en-US" sz="2200" dirty="0" smtClean="0"/>
          </a:p>
          <a:p>
            <a:endParaRPr lang="en-US" sz="2200" dirty="0" smtClean="0"/>
          </a:p>
        </p:txBody>
      </p:sp>
      <p:sp>
        <p:nvSpPr>
          <p:cNvPr id="3" name="Rectangle 2"/>
          <p:cNvSpPr/>
          <p:nvPr/>
        </p:nvSpPr>
        <p:spPr>
          <a:xfrm>
            <a:off x="6130168" y="3458630"/>
            <a:ext cx="1164407" cy="3700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200" b="1" dirty="0">
                <a:solidFill>
                  <a:srgbClr val="000000"/>
                </a:solidFill>
              </a:rPr>
              <a:t>w</a:t>
            </a:r>
            <a:r>
              <a:rPr lang="en-US" sz="2200" b="1" dirty="0" smtClean="0">
                <a:solidFill>
                  <a:srgbClr val="000000"/>
                </a:solidFill>
              </a:rPr>
              <a:t>eight 5</a:t>
            </a:r>
            <a:endParaRPr lang="en-US" sz="2200" b="1" dirty="0">
              <a:solidFill>
                <a:srgbClr val="000000"/>
              </a:solidFill>
            </a:endParaRPr>
          </a:p>
        </p:txBody>
      </p:sp>
      <p:sp>
        <p:nvSpPr>
          <p:cNvPr id="11" name="Rectangle 10"/>
          <p:cNvSpPr/>
          <p:nvPr/>
        </p:nvSpPr>
        <p:spPr>
          <a:xfrm>
            <a:off x="2616616" y="5206683"/>
            <a:ext cx="1239963" cy="37002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2200" b="1" dirty="0">
                <a:solidFill>
                  <a:schemeClr val="tx1"/>
                </a:solidFill>
              </a:rPr>
              <a:t>w</a:t>
            </a:r>
            <a:r>
              <a:rPr lang="en-US" sz="2200" b="1" dirty="0" smtClean="0">
                <a:solidFill>
                  <a:schemeClr val="tx1"/>
                </a:solidFill>
              </a:rPr>
              <a:t>eight 25</a:t>
            </a:r>
            <a:endParaRPr lang="en-US" sz="2200" b="1" dirty="0">
              <a:solidFill>
                <a:schemeClr val="tx1"/>
              </a:solidFill>
            </a:endParaRPr>
          </a:p>
        </p:txBody>
      </p:sp>
      <p:sp>
        <p:nvSpPr>
          <p:cNvPr id="6" name="Rounded Rectangular Callout 5"/>
          <p:cNvSpPr/>
          <p:nvPr/>
        </p:nvSpPr>
        <p:spPr>
          <a:xfrm>
            <a:off x="4290675" y="4839941"/>
            <a:ext cx="1775591" cy="599671"/>
          </a:xfrm>
          <a:prstGeom prst="wedgeRoundRectCallout">
            <a:avLst>
              <a:gd name="adj1" fmla="val -56539"/>
              <a:gd name="adj2" fmla="val -142696"/>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200" dirty="0" smtClean="0">
                <a:solidFill>
                  <a:prstClr val="white"/>
                </a:solidFill>
                <a:latin typeface="Helvetica Light" charset="0"/>
                <a:ea typeface="Helvetica Light" charset="0"/>
                <a:cs typeface="Helvetica Light" charset="0"/>
              </a:rPr>
              <a:t>“Hard” </a:t>
            </a:r>
            <a:r>
              <a:rPr lang="en-US" sz="2200" dirty="0">
                <a:solidFill>
                  <a:prstClr val="white"/>
                </a:solidFill>
                <a:latin typeface="Helvetica Light" charset="0"/>
                <a:ea typeface="Helvetica Light" charset="0"/>
                <a:cs typeface="Helvetica Light" charset="0"/>
              </a:rPr>
              <a:t>Rule</a:t>
            </a:r>
          </a:p>
        </p:txBody>
      </p:sp>
      <p:sp>
        <p:nvSpPr>
          <p:cNvPr id="13" name="Rounded Rectangular Callout 12"/>
          <p:cNvSpPr/>
          <p:nvPr/>
        </p:nvSpPr>
        <p:spPr>
          <a:xfrm>
            <a:off x="6039553" y="2574372"/>
            <a:ext cx="1775591" cy="599671"/>
          </a:xfrm>
          <a:prstGeom prst="wedgeRoundRectCallout">
            <a:avLst>
              <a:gd name="adj1" fmla="val -60307"/>
              <a:gd name="adj2" fmla="val 102764"/>
              <a:gd name="adj3" fmla="val 16667"/>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200" dirty="0" smtClean="0">
                <a:solidFill>
                  <a:prstClr val="white"/>
                </a:solidFill>
                <a:latin typeface="Helvetica Light" charset="0"/>
                <a:ea typeface="Helvetica Light" charset="0"/>
                <a:cs typeface="Helvetica Light" charset="0"/>
              </a:rPr>
              <a:t>“Soft” Rule</a:t>
            </a:r>
            <a:endParaRPr lang="en-US" sz="2200" dirty="0">
              <a:solidFill>
                <a:prstClr val="white"/>
              </a:solidFill>
              <a:latin typeface="Helvetica Light" charset="0"/>
              <a:ea typeface="Helvetica Light" charset="0"/>
              <a:cs typeface="Helvetica Light" charset="0"/>
            </a:endParaRPr>
          </a:p>
        </p:txBody>
      </p:sp>
      <p:sp>
        <p:nvSpPr>
          <p:cNvPr id="4" name="Slide Number Placeholder 3"/>
          <p:cNvSpPr>
            <a:spLocks noGrp="1"/>
          </p:cNvSpPr>
          <p:nvPr>
            <p:ph type="sldNum" sz="quarter" idx="12"/>
          </p:nvPr>
        </p:nvSpPr>
        <p:spPr/>
        <p:txBody>
          <a:bodyPr/>
          <a:lstStyle/>
          <a:p>
            <a:fld id="{1F7DF5D7-FF41-4BF6-8958-28DFF1DB182D}" type="slidenum">
              <a:rPr lang="en-US" smtClean="0"/>
              <a:pPr/>
              <a:t>22</a:t>
            </a:fld>
            <a:endParaRPr lang="en-US" dirty="0"/>
          </a:p>
        </p:txBody>
      </p:sp>
      <p:sp>
        <p:nvSpPr>
          <p:cNvPr id="7" name="Date Placeholder 6"/>
          <p:cNvSpPr>
            <a:spLocks noGrp="1"/>
          </p:cNvSpPr>
          <p:nvPr>
            <p:ph type="dt" sz="half" idx="10"/>
          </p:nvPr>
        </p:nvSpPr>
        <p:spPr/>
        <p:txBody>
          <a:bodyPr/>
          <a:lstStyle/>
          <a:p>
            <a:fld id="{0A9DE30F-C05D-9540-BE87-941D30F27F62}" type="datetime1">
              <a:rPr lang="en-US" smtClean="0"/>
              <a:t>6/28/17</a:t>
            </a:fld>
            <a:endParaRPr lang="en-US" dirty="0"/>
          </a:p>
        </p:txBody>
      </p:sp>
      <p:sp>
        <p:nvSpPr>
          <p:cNvPr id="9" name="Footer Placeholder 8"/>
          <p:cNvSpPr>
            <a:spLocks noGrp="1"/>
          </p:cNvSpPr>
          <p:nvPr>
            <p:ph type="ftr" sz="quarter" idx="11"/>
          </p:nvPr>
        </p:nvSpPr>
        <p:spPr/>
        <p:txBody>
          <a:bodyPr/>
          <a:lstStyle/>
          <a:p>
            <a:pPr algn="ctr"/>
            <a:r>
              <a:rPr lang="en-US" smtClean="0"/>
              <a:t>MAPL'17</a:t>
            </a:r>
            <a:endParaRPr lang="en-US" dirty="0"/>
          </a:p>
        </p:txBody>
      </p:sp>
      <p:sp>
        <p:nvSpPr>
          <p:cNvPr id="12" name="TextBox 11"/>
          <p:cNvSpPr txBox="1"/>
          <p:nvPr/>
        </p:nvSpPr>
        <p:spPr>
          <a:xfrm>
            <a:off x="3710943" y="2325172"/>
            <a:ext cx="2139043" cy="954107"/>
          </a:xfrm>
          <a:prstGeom prst="rect">
            <a:avLst/>
          </a:prstGeom>
          <a:noFill/>
          <a:ln>
            <a:solidFill>
              <a:schemeClr val="tx1"/>
            </a:solidFill>
          </a:ln>
        </p:spPr>
        <p:txBody>
          <a:bodyPr wrap="square" rtlCol="0">
            <a:spAutoFit/>
          </a:bodyPr>
          <a:lstStyle/>
          <a:p>
            <a:r>
              <a:rPr lang="en-US" sz="1400" dirty="0" smtClean="0">
                <a:latin typeface="Monaco" charset="0"/>
                <a:ea typeface="Monaco" charset="0"/>
                <a:cs typeface="Monaco" charset="0"/>
              </a:rPr>
              <a:t>a = 1;   </a:t>
            </a:r>
          </a:p>
          <a:p>
            <a:r>
              <a:rPr lang="en-US" sz="1400" dirty="0">
                <a:solidFill>
                  <a:srgbClr val="7030A0"/>
                </a:solidFill>
                <a:latin typeface="Monaco" charset="0"/>
                <a:ea typeface="Monaco" charset="0"/>
                <a:cs typeface="Monaco" charset="0"/>
              </a:rPr>
              <a:t>i</a:t>
            </a:r>
            <a:r>
              <a:rPr lang="en-US" sz="1400" dirty="0" smtClean="0">
                <a:solidFill>
                  <a:srgbClr val="7030A0"/>
                </a:solidFill>
                <a:latin typeface="Monaco" charset="0"/>
                <a:ea typeface="Monaco" charset="0"/>
                <a:cs typeface="Monaco" charset="0"/>
              </a:rPr>
              <a:t>f </a:t>
            </a:r>
            <a:r>
              <a:rPr lang="en-US" sz="1400" dirty="0" smtClean="0">
                <a:latin typeface="Monaco" charset="0"/>
                <a:ea typeface="Monaco" charset="0"/>
                <a:cs typeface="Monaco" charset="0"/>
              </a:rPr>
              <a:t>(a &gt; 2) { // p1</a:t>
            </a:r>
          </a:p>
          <a:p>
            <a:r>
              <a:rPr lang="en-US" sz="1400" dirty="0">
                <a:latin typeface="Monaco" charset="0"/>
                <a:ea typeface="Monaco" charset="0"/>
                <a:cs typeface="Monaco" charset="0"/>
              </a:rPr>
              <a:t> </a:t>
            </a:r>
            <a:r>
              <a:rPr lang="en-US" sz="1400" dirty="0" smtClean="0">
                <a:latin typeface="Monaco" charset="0"/>
                <a:ea typeface="Monaco" charset="0"/>
                <a:cs typeface="Monaco" charset="0"/>
              </a:rPr>
              <a:t> ... // p2</a:t>
            </a:r>
          </a:p>
          <a:p>
            <a:r>
              <a:rPr lang="en-US" sz="1400" dirty="0" smtClean="0">
                <a:latin typeface="Monaco" charset="0"/>
                <a:ea typeface="Monaco" charset="0"/>
                <a:cs typeface="Monaco" charset="0"/>
              </a:rPr>
              <a:t>} </a:t>
            </a:r>
          </a:p>
        </p:txBody>
      </p:sp>
    </p:spTree>
    <p:custDataLst>
      <p:tags r:id="rId1"/>
    </p:custDataLst>
    <p:extLst>
      <p:ext uri="{BB962C8B-B14F-4D97-AF65-F5344CB8AC3E}">
        <p14:creationId xmlns:p14="http://schemas.microsoft.com/office/powerpoint/2010/main" val="1183775405"/>
      </p:ext>
    </p:extLst>
  </p:cSld>
  <p:clrMapOvr>
    <a:masterClrMapping/>
  </p:clrMapOvr>
  <mc:AlternateContent xmlns:mc="http://schemas.openxmlformats.org/markup-compatibility/2006" xmlns:p14="http://schemas.microsoft.com/office/powerpoint/2010/main">
    <mc:Choice Requires="p14">
      <p:transition spd="slow" p14:dur="2000" advTm="51102"/>
    </mc:Choice>
    <mc:Fallback xmlns="">
      <p:transition spd="slow" advTm="511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6" grpId="0" animBg="1"/>
      <p:bldP spid="6" grpId="1" animBg="1"/>
      <p:bldP spid="13" grpId="0" animBg="1"/>
      <p:bldP spid="13" grpId="1" animBg="1"/>
      <p:bldP spid="1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57559" y="1598260"/>
            <a:ext cx="3957011" cy="4203592"/>
          </a:xfrm>
        </p:spPr>
        <p:txBody>
          <a:bodyPr>
            <a:normAutofit/>
          </a:bodyPr>
          <a:lstStyle/>
          <a:p>
            <a:pPr marL="0" indent="0">
              <a:buNone/>
            </a:pPr>
            <a:r>
              <a:rPr lang="en-US" sz="1400" dirty="0" smtClean="0">
                <a:solidFill>
                  <a:srgbClr val="9FB8CD"/>
                </a:solidFill>
                <a:latin typeface="Monaco" charset="0"/>
                <a:ea typeface="Monaco" charset="0"/>
                <a:cs typeface="Monaco" charset="0"/>
              </a:rPr>
              <a:t>1</a:t>
            </a:r>
            <a:r>
              <a:rPr lang="en-US" sz="1400" dirty="0" smtClean="0">
                <a:solidFill>
                  <a:schemeClr val="accent2"/>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a:t>
            </a:r>
            <a:r>
              <a:rPr lang="en-US" sz="1400" dirty="0" smtClean="0">
                <a:latin typeface="Monaco" charset="0"/>
                <a:ea typeface="Monaco" charset="0"/>
                <a:cs typeface="Monaco" charset="0"/>
              </a:rPr>
              <a:t> </a:t>
            </a:r>
            <a:r>
              <a:rPr lang="en-US" sz="1400" dirty="0">
                <a:solidFill>
                  <a:srgbClr val="7030A0"/>
                </a:solidFill>
                <a:latin typeface="Monaco" charset="0"/>
                <a:ea typeface="Monaco" charset="0"/>
                <a:cs typeface="Monaco" charset="0"/>
              </a:rPr>
              <a:t>class</a:t>
            </a:r>
            <a:r>
              <a:rPr lang="en-US" sz="1400" dirty="0">
                <a:latin typeface="Monaco" charset="0"/>
                <a:ea typeface="Monaco" charset="0"/>
                <a:cs typeface="Monaco" charset="0"/>
              </a:rPr>
              <a:t> </a:t>
            </a:r>
            <a:r>
              <a:rPr lang="en-US" sz="1400" dirty="0" err="1">
                <a:latin typeface="Monaco" charset="0"/>
                <a:ea typeface="Monaco" charset="0"/>
                <a:cs typeface="Monaco" charset="0"/>
              </a:rPr>
              <a:t>RequestHandler</a:t>
            </a:r>
            <a:r>
              <a:rPr lang="en-US" sz="1400" dirty="0">
                <a:latin typeface="Monaco" charset="0"/>
                <a:ea typeface="Monaco" charset="0"/>
                <a:cs typeface="Monaco" charset="0"/>
              </a:rPr>
              <a:t> { </a:t>
            </a:r>
          </a:p>
          <a:p>
            <a:pPr marL="0" indent="0">
              <a:buNone/>
            </a:pPr>
            <a:r>
              <a:rPr lang="en-US" sz="1400" dirty="0" smtClean="0">
                <a:solidFill>
                  <a:srgbClr val="9FB8CD"/>
                </a:solidFill>
                <a:latin typeface="Monaco" charset="0"/>
                <a:ea typeface="Monaco" charset="0"/>
                <a:cs typeface="Monaco" charset="0"/>
              </a:rPr>
              <a:t>2</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Request request;</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3</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FtpWriter</a:t>
            </a:r>
            <a:r>
              <a:rPr lang="en-US" sz="1400" dirty="0" smtClean="0">
                <a:solidFill>
                  <a:schemeClr val="bg1">
                    <a:lumMod val="85000"/>
                  </a:schemeClr>
                </a:solidFill>
                <a:latin typeface="Monaco" charset="0"/>
                <a:ea typeface="Monaco" charset="0"/>
                <a:cs typeface="Monaco" charset="0"/>
              </a:rPr>
              <a:t> writer;</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4</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BufferedReader</a:t>
            </a:r>
            <a:r>
              <a:rPr lang="en-US" sz="1400" dirty="0" smtClean="0">
                <a:solidFill>
                  <a:schemeClr val="bg1">
                    <a:lumMod val="85000"/>
                  </a:schemeClr>
                </a:solidFill>
                <a:latin typeface="Monaco" charset="0"/>
                <a:ea typeface="Monaco" charset="0"/>
                <a:cs typeface="Monaco" charset="0"/>
              </a:rPr>
              <a:t> reader;</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5</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Socket </a:t>
            </a:r>
            <a:r>
              <a:rPr lang="en-US" sz="1400" dirty="0" err="1" smtClean="0">
                <a:solidFill>
                  <a:schemeClr val="bg1">
                    <a:lumMod val="85000"/>
                  </a:schemeClr>
                </a:solidFill>
                <a:latin typeface="Monaco" charset="0"/>
                <a:ea typeface="Monaco" charset="0"/>
                <a:cs typeface="Monaco" charset="0"/>
              </a:rPr>
              <a:t>controlSocket</a:t>
            </a:r>
            <a:r>
              <a:rPr lang="en-US" sz="1400" dirty="0">
                <a:solidFill>
                  <a:schemeClr val="bg1">
                    <a:lumMod val="85000"/>
                  </a:schemeClr>
                </a:solidFill>
                <a:latin typeface="Monaco" charset="0"/>
                <a:ea typeface="Monaco" charset="0"/>
                <a:cs typeface="Monaco" charset="0"/>
              </a:rPr>
              <a:t>;</a:t>
            </a:r>
            <a:br>
              <a:rPr lang="en-US" sz="1400" dirty="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6</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boolean</a:t>
            </a:r>
            <a:r>
              <a:rPr lang="en-US" sz="1400" dirty="0">
                <a:solidFill>
                  <a:schemeClr val="bg1">
                    <a:lumMod val="85000"/>
                  </a:schemeClr>
                </a:solidFill>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isConnectionClosed</a:t>
            </a:r>
            <a:r>
              <a:rPr lang="en-US" sz="1400" dirty="0" smtClean="0">
                <a:solidFill>
                  <a:schemeClr val="bg1">
                    <a:lumMod val="85000"/>
                  </a:schemeClr>
                </a:solidFill>
                <a:latin typeface="Monaco" charset="0"/>
                <a:ea typeface="Monaco" charset="0"/>
                <a:cs typeface="Monaco" charset="0"/>
              </a:rPr>
              <a:t>;</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7</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a:t>
            </a: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solidFill>
                  <a:srgbClr val="9FB8CD"/>
                </a:solidFill>
                <a:latin typeface="Monaco" charset="0"/>
                <a:ea typeface="Monaco" charset="0"/>
                <a:cs typeface="Monaco" charset="0"/>
              </a:rPr>
              <a:t>8</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Request </a:t>
            </a:r>
            <a:r>
              <a:rPr lang="en-US" sz="1400" dirty="0" err="1" smtClean="0">
                <a:solidFill>
                  <a:prstClr val="black"/>
                </a:solidFill>
                <a:latin typeface="Monaco" charset="0"/>
                <a:ea typeface="Monaco" charset="0"/>
                <a:cs typeface="Monaco" charset="0"/>
              </a:rPr>
              <a:t>getRequest</a:t>
            </a:r>
            <a:r>
              <a:rPr lang="en-US" sz="1400" dirty="0" smtClean="0">
                <a:solidFill>
                  <a:prstClr val="black"/>
                </a:solidFill>
                <a:latin typeface="Monaco" charset="0"/>
                <a:ea typeface="Monaco" charset="0"/>
                <a:cs typeface="Monaco" charset="0"/>
              </a:rPr>
              <a:t>()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marL="0" indent="0">
              <a:buNone/>
            </a:pPr>
            <a:r>
              <a:rPr lang="en-US" sz="1400" dirty="0" smtClean="0">
                <a:solidFill>
                  <a:srgbClr val="9FB8CD"/>
                </a:solidFill>
                <a:latin typeface="Monaco" charset="0"/>
                <a:ea typeface="Monaco" charset="0"/>
                <a:cs typeface="Monaco" charset="0"/>
              </a:rPr>
              <a:t>10</a:t>
            </a:r>
            <a:r>
              <a:rPr lang="en-US" sz="1400" dirty="0" smtClean="0">
                <a:solidFill>
                  <a:prstClr val="black"/>
                </a:solidFill>
                <a:latin typeface="Monaco" charset="0"/>
                <a:ea typeface="Monaco" charset="0"/>
                <a:cs typeface="Monaco" charset="0"/>
              </a:rPr>
              <a:t> }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a:latin typeface="Monaco" charset="0"/>
              <a:ea typeface="Monaco" charset="0"/>
              <a:cs typeface="Monaco" charset="0"/>
            </a:endParaRPr>
          </a:p>
        </p:txBody>
      </p:sp>
      <p:sp>
        <p:nvSpPr>
          <p:cNvPr id="5" name="Title 4"/>
          <p:cNvSpPr>
            <a:spLocks noGrp="1"/>
          </p:cNvSpPr>
          <p:nvPr>
            <p:ph type="title"/>
          </p:nvPr>
        </p:nvSpPr>
        <p:spPr/>
        <p:txBody>
          <a:bodyPr>
            <a:normAutofit/>
          </a:bodyPr>
          <a:lstStyle/>
          <a:p>
            <a:r>
              <a:rPr lang="en-US" dirty="0" smtClean="0"/>
              <a:t>An Example: </a:t>
            </a:r>
            <a:r>
              <a:rPr lang="en-US" dirty="0" err="1"/>
              <a:t>D</a:t>
            </a:r>
            <a:r>
              <a:rPr lang="en-US" dirty="0" err="1" smtClean="0"/>
              <a:t>atarace</a:t>
            </a:r>
            <a:r>
              <a:rPr lang="en-US" dirty="0" smtClean="0"/>
              <a:t> Analysis</a:t>
            </a:r>
            <a:endParaRPr lang="en-US" dirty="0"/>
          </a:p>
        </p:txBody>
      </p:sp>
      <p:sp>
        <p:nvSpPr>
          <p:cNvPr id="7" name="TextBox 6"/>
          <p:cNvSpPr txBox="1"/>
          <p:nvPr/>
        </p:nvSpPr>
        <p:spPr>
          <a:xfrm>
            <a:off x="567868" y="3854034"/>
            <a:ext cx="2869696"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9</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return</a:t>
            </a:r>
            <a:r>
              <a:rPr lang="en-US" sz="1400" dirty="0" smtClean="0">
                <a:solidFill>
                  <a:prstClr val="black"/>
                </a:solidFill>
                <a:latin typeface="Monaco" charset="0"/>
                <a:ea typeface="Monaco" charset="0"/>
                <a:cs typeface="Monaco" charset="0"/>
              </a:rPr>
              <a:t> </a:t>
            </a:r>
            <a:r>
              <a:rPr lang="en-US" sz="1400" dirty="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grpSp>
        <p:nvGrpSpPr>
          <p:cNvPr id="15" name="Group 14"/>
          <p:cNvGrpSpPr/>
          <p:nvPr/>
        </p:nvGrpSpPr>
        <p:grpSpPr>
          <a:xfrm>
            <a:off x="4649333" y="1591056"/>
            <a:ext cx="4556791" cy="3554819"/>
            <a:chOff x="4548974" y="1523960"/>
            <a:chExt cx="4556791" cy="3554819"/>
          </a:xfrm>
        </p:grpSpPr>
        <p:sp>
          <p:nvSpPr>
            <p:cNvPr id="3" name="Rectangle 2"/>
            <p:cNvSpPr/>
            <p:nvPr/>
          </p:nvSpPr>
          <p:spPr>
            <a:xfrm>
              <a:off x="4552732" y="1523960"/>
              <a:ext cx="4553033" cy="3554819"/>
            </a:xfrm>
            <a:prstGeom prst="rect">
              <a:avLst/>
            </a:prstGeom>
          </p:spPr>
          <p:txBody>
            <a:bodyPr wrap="square">
              <a:spAutoFit/>
            </a:bodyPr>
            <a:lstStyle/>
            <a:p>
              <a:pPr>
                <a:spcBef>
                  <a:spcPts val="600"/>
                </a:spcBef>
                <a:buClr>
                  <a:srgbClr val="727CA3"/>
                </a:buClr>
                <a:buSzPct val="76000"/>
              </a:pPr>
              <a:r>
                <a:rPr lang="en-US" sz="1400" dirty="0" smtClean="0">
                  <a:solidFill>
                    <a:srgbClr val="9FB8CD"/>
                  </a:solidFill>
                  <a:latin typeface="Monaco" charset="0"/>
                  <a:ea typeface="Monaco" charset="0"/>
                  <a:cs typeface="Monaco" charset="0"/>
                </a:rPr>
                <a:t>11</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a:t>
              </a:r>
              <a:r>
                <a:rPr lang="en-US" sz="1400" dirty="0">
                  <a:solidFill>
                    <a:srgbClr val="7030A0"/>
                  </a:solidFill>
                  <a:latin typeface="Monaco" charset="0"/>
                  <a:ea typeface="Monaco" charset="0"/>
                  <a:cs typeface="Monaco" charset="0"/>
                </a:rPr>
                <a:t>void </a:t>
              </a:r>
              <a:r>
                <a:rPr lang="en-US" sz="1400" dirty="0" smtClean="0">
                  <a:solidFill>
                    <a:prstClr val="black"/>
                  </a:solidFill>
                  <a:latin typeface="Monaco" charset="0"/>
                  <a:ea typeface="Monaco" charset="0"/>
                  <a:cs typeface="Monaco" charset="0"/>
                </a:rPr>
                <a:t>close() </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12</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synchronized</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this</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13</a:t>
              </a:r>
              <a:r>
                <a:rPr lang="en-US" sz="1400" dirty="0" smtClean="0">
                  <a:solidFill>
                    <a:prstClr val="black"/>
                  </a:solidFill>
                  <a:latin typeface="Monaco" charset="0"/>
                  <a:ea typeface="Monaco" charset="0"/>
                  <a:cs typeface="Monaco" charset="0"/>
                </a:rPr>
                <a:t>    	if </a:t>
              </a:r>
              <a:r>
                <a:rPr lang="en-US" sz="1400" dirty="0">
                  <a:solidFill>
                    <a:prstClr val="black"/>
                  </a:solidFill>
                  <a:latin typeface="Monaco" charset="0"/>
                  <a:ea typeface="Monaco" charset="0"/>
                  <a:cs typeface="Monaco" charset="0"/>
                </a:rPr>
                <a:t>(</a:t>
              </a:r>
              <a:r>
                <a:rPr lang="en-US" sz="1400" dirty="0" err="1" smtClean="0">
                  <a:solidFill>
                    <a:srgbClr val="0070C0"/>
                  </a:solidFill>
                  <a:latin typeface="Monaco" charset="0"/>
                  <a:ea typeface="Monaco" charset="0"/>
                  <a:cs typeface="Monaco" charset="0"/>
                </a:rPr>
                <a:t>isClosed</a:t>
              </a:r>
              <a:r>
                <a:rPr lang="en-US" sz="1400" dirty="0">
                  <a:solidFill>
                    <a:prstClr val="black"/>
                  </a:solidFill>
                  <a:latin typeface="Monaco" charset="0"/>
                  <a:ea typeface="Monaco" charset="0"/>
                  <a:cs typeface="Monaco" charset="0"/>
                </a:rPr>
                <a:t>) </a:t>
              </a: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smtClean="0">
                  <a:solidFill>
                    <a:srgbClr val="9FB8CD"/>
                  </a:solidFill>
                  <a:latin typeface="Monaco" charset="0"/>
                  <a:ea typeface="Monaco" charset="0"/>
                  <a:cs typeface="Monaco" charset="0"/>
                </a:rPr>
                <a:t>14</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return</a:t>
              </a:r>
              <a:r>
                <a:rPr lang="en-US" sz="1400" dirty="0" smtClean="0">
                  <a:solidFill>
                    <a:prstClr val="black"/>
                  </a:solidFill>
                  <a:latin typeface="Monaco" charset="0"/>
                  <a:ea typeface="Monaco" charset="0"/>
                  <a:cs typeface="Monaco" charset="0"/>
                </a:rPr>
                <a:t>;</a:t>
              </a:r>
              <a:br>
                <a:rPr lang="en-US" sz="1400" dirty="0" smtClean="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15</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isClosed</a:t>
              </a:r>
              <a:r>
                <a:rPr lang="en-US" sz="1400" dirty="0" smtClean="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true</a:t>
              </a:r>
              <a:r>
                <a:rPr lang="en-US" sz="1400" dirty="0">
                  <a:solidFill>
                    <a:prstClr val="black"/>
                  </a:solidFill>
                  <a:latin typeface="Monaco" charset="0"/>
                  <a:ea typeface="Monaco" charset="0"/>
                  <a:cs typeface="Monaco" charset="0"/>
                </a:rPr>
                <a:t>; </a:t>
              </a: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16</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smtClean="0">
                  <a:solidFill>
                    <a:srgbClr val="9FB8CD"/>
                  </a:solidFill>
                  <a:latin typeface="Monaco" charset="0"/>
                  <a:ea typeface="Monaco" charset="0"/>
                  <a:cs typeface="Monaco" charset="0"/>
                </a:rPr>
                <a:t>21</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reader</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22</a:t>
              </a:r>
              <a:r>
                <a:rPr lang="en-US" sz="1400" dirty="0" smtClean="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reader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23</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24</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smtClean="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 </a:t>
              </a: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25</a:t>
              </a:r>
              <a:r>
                <a:rPr lang="en-US" sz="1400" dirty="0" smtClean="0">
                  <a:latin typeface="Monaco" charset="0"/>
                  <a:ea typeface="Monaco" charset="0"/>
                  <a:cs typeface="Monaco" charset="0"/>
                </a:rPr>
                <a:t> </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0" name="TextBox 9"/>
            <p:cNvSpPr txBox="1"/>
            <p:nvPr/>
          </p:nvSpPr>
          <p:spPr>
            <a:xfrm>
              <a:off x="4552732" y="2934452"/>
              <a:ext cx="2654894"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request</a:t>
              </a:r>
              <a:r>
                <a:rPr lang="en-US" sz="1400" dirty="0" err="1" smtClean="0">
                  <a:solidFill>
                    <a:prstClr val="black"/>
                  </a:solidFill>
                  <a:latin typeface="Monaco" charset="0"/>
                  <a:ea typeface="Monaco" charset="0"/>
                  <a:cs typeface="Monaco" charset="0"/>
                </a:rPr>
                <a:t>.clear</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1" name="TextBox 10"/>
            <p:cNvSpPr txBox="1"/>
            <p:nvPr/>
          </p:nvSpPr>
          <p:spPr>
            <a:xfrm>
              <a:off x="4548974" y="3201191"/>
              <a:ext cx="25474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2" name="TextBox 11"/>
            <p:cNvSpPr txBox="1"/>
            <p:nvPr/>
          </p:nvSpPr>
          <p:spPr>
            <a:xfrm>
              <a:off x="4548974" y="3428393"/>
              <a:ext cx="25474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writer</a:t>
              </a:r>
              <a:r>
                <a:rPr lang="en-US" sz="1400" dirty="0" err="1" smtClean="0">
                  <a:solidFill>
                    <a:prstClr val="black"/>
                  </a:solidFill>
                  <a:latin typeface="Monaco" charset="0"/>
                  <a:ea typeface="Monaco" charset="0"/>
                  <a:cs typeface="Monaco" charset="0"/>
                </a:rPr>
                <a:t>.close</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3" name="TextBox 12"/>
            <p:cNvSpPr txBox="1"/>
            <p:nvPr/>
          </p:nvSpPr>
          <p:spPr>
            <a:xfrm>
              <a:off x="4548974" y="3654911"/>
              <a:ext cx="24400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writer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grpSp>
      <p:sp>
        <p:nvSpPr>
          <p:cNvPr id="4" name="Slide Number Placeholder 3"/>
          <p:cNvSpPr>
            <a:spLocks noGrp="1"/>
          </p:cNvSpPr>
          <p:nvPr>
            <p:ph type="sldNum" sz="quarter" idx="12"/>
          </p:nvPr>
        </p:nvSpPr>
        <p:spPr/>
        <p:txBody>
          <a:bodyPr/>
          <a:lstStyle/>
          <a:p>
            <a:fld id="{1F7DF5D7-FF41-4BF6-8958-28DFF1DB182D}" type="slidenum">
              <a:rPr lang="en-US" smtClean="0"/>
              <a:pPr/>
              <a:t>23</a:t>
            </a:fld>
            <a:endParaRPr lang="en-US" dirty="0"/>
          </a:p>
        </p:txBody>
      </p:sp>
      <p:sp>
        <p:nvSpPr>
          <p:cNvPr id="6" name="Date Placeholder 5"/>
          <p:cNvSpPr>
            <a:spLocks noGrp="1"/>
          </p:cNvSpPr>
          <p:nvPr>
            <p:ph type="dt" sz="half" idx="10"/>
          </p:nvPr>
        </p:nvSpPr>
        <p:spPr/>
        <p:txBody>
          <a:bodyPr/>
          <a:lstStyle/>
          <a:p>
            <a:fld id="{7053F472-3DC2-1F40-9019-058FE9F17990}" type="datetime1">
              <a:rPr lang="en-US" smtClean="0"/>
              <a:t>6/28/17</a:t>
            </a:fld>
            <a:endParaRPr lang="en-US" dirty="0"/>
          </a:p>
        </p:txBody>
      </p:sp>
      <p:sp>
        <p:nvSpPr>
          <p:cNvPr id="14" name="Footer Placeholder 13"/>
          <p:cNvSpPr>
            <a:spLocks noGrp="1"/>
          </p:cNvSpPr>
          <p:nvPr>
            <p:ph type="ftr" sz="quarter" idx="11"/>
          </p:nvPr>
        </p:nvSpPr>
        <p:spPr/>
        <p:txBody>
          <a:bodyPr/>
          <a:lstStyle/>
          <a:p>
            <a:pPr algn="ctr"/>
            <a:r>
              <a:rPr lang="en-US" smtClean="0"/>
              <a:t>MAPL'17</a:t>
            </a:r>
            <a:endParaRPr lang="en-US" dirty="0"/>
          </a:p>
        </p:txBody>
      </p:sp>
      <p:sp>
        <p:nvSpPr>
          <p:cNvPr id="44" name="Content Placeholder 6"/>
          <p:cNvSpPr txBox="1">
            <a:spLocks/>
          </p:cNvSpPr>
          <p:nvPr/>
        </p:nvSpPr>
        <p:spPr>
          <a:xfrm>
            <a:off x="211667" y="5294716"/>
            <a:ext cx="8229599" cy="47830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US" sz="2400" b="1" dirty="0" smtClean="0">
                <a:solidFill>
                  <a:srgbClr val="595959"/>
                </a:solidFill>
                <a:latin typeface="Helvetica" charset="0"/>
                <a:ea typeface="Helvetica" charset="0"/>
                <a:cs typeface="Helvetica" charset="0"/>
              </a:rPr>
              <a:t>Source code snippet from </a:t>
            </a:r>
            <a:r>
              <a:rPr lang="en-US" sz="2400" b="1" dirty="0" smtClean="0">
                <a:solidFill>
                  <a:srgbClr val="7030A0"/>
                </a:solidFill>
                <a:latin typeface="Helvetica" charset="0"/>
                <a:ea typeface="Helvetica" charset="0"/>
                <a:cs typeface="Helvetica" charset="0"/>
              </a:rPr>
              <a:t>Apache FTP Server</a:t>
            </a:r>
            <a:endParaRPr lang="en-US" sz="2400" b="1" dirty="0">
              <a:solidFill>
                <a:srgbClr val="7030A0"/>
              </a:solidFill>
              <a:latin typeface="Helvetica" charset="0"/>
              <a:ea typeface="Helvetica" charset="0"/>
              <a:cs typeface="Helvetica" charset="0"/>
            </a:endParaRPr>
          </a:p>
        </p:txBody>
      </p:sp>
    </p:spTree>
    <p:custDataLst>
      <p:tags r:id="rId1"/>
    </p:custDataLst>
    <p:extLst>
      <p:ext uri="{BB962C8B-B14F-4D97-AF65-F5344CB8AC3E}">
        <p14:creationId xmlns:p14="http://schemas.microsoft.com/office/powerpoint/2010/main" val="2024136192"/>
      </p:ext>
    </p:extLst>
  </p:cSld>
  <p:clrMapOvr>
    <a:masterClrMapping/>
  </p:clrMapOvr>
  <mc:AlternateContent xmlns:mc="http://schemas.openxmlformats.org/markup-compatibility/2006" xmlns:p14="http://schemas.microsoft.com/office/powerpoint/2010/main">
    <mc:Choice Requires="p14">
      <p:transition spd="slow" p14:dur="2000" advTm="2322"/>
    </mc:Choice>
    <mc:Fallback xmlns="">
      <p:transition spd="slow" advTm="232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57559" y="1598260"/>
            <a:ext cx="3957011" cy="4203592"/>
          </a:xfrm>
        </p:spPr>
        <p:txBody>
          <a:bodyPr>
            <a:normAutofit/>
          </a:bodyPr>
          <a:lstStyle/>
          <a:p>
            <a:pPr marL="0" indent="0">
              <a:buNone/>
            </a:pPr>
            <a:r>
              <a:rPr lang="en-US" sz="1400" dirty="0" smtClean="0">
                <a:solidFill>
                  <a:srgbClr val="9FB8CD"/>
                </a:solidFill>
                <a:latin typeface="Monaco" charset="0"/>
                <a:ea typeface="Monaco" charset="0"/>
                <a:cs typeface="Monaco" charset="0"/>
              </a:rPr>
              <a:t>1</a:t>
            </a:r>
            <a:r>
              <a:rPr lang="en-US" sz="1400" dirty="0" smtClean="0">
                <a:solidFill>
                  <a:schemeClr val="accent2"/>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a:t>
            </a:r>
            <a:r>
              <a:rPr lang="en-US" sz="1400" dirty="0" smtClean="0">
                <a:latin typeface="Monaco" charset="0"/>
                <a:ea typeface="Monaco" charset="0"/>
                <a:cs typeface="Monaco" charset="0"/>
              </a:rPr>
              <a:t> </a:t>
            </a:r>
            <a:r>
              <a:rPr lang="en-US" sz="1400" dirty="0">
                <a:solidFill>
                  <a:srgbClr val="7030A0"/>
                </a:solidFill>
                <a:latin typeface="Monaco" charset="0"/>
                <a:ea typeface="Monaco" charset="0"/>
                <a:cs typeface="Monaco" charset="0"/>
              </a:rPr>
              <a:t>class</a:t>
            </a:r>
            <a:r>
              <a:rPr lang="en-US" sz="1400" dirty="0">
                <a:latin typeface="Monaco" charset="0"/>
                <a:ea typeface="Monaco" charset="0"/>
                <a:cs typeface="Monaco" charset="0"/>
              </a:rPr>
              <a:t> </a:t>
            </a:r>
            <a:r>
              <a:rPr lang="en-US" sz="1400" dirty="0" err="1">
                <a:latin typeface="Monaco" charset="0"/>
                <a:ea typeface="Monaco" charset="0"/>
                <a:cs typeface="Monaco" charset="0"/>
              </a:rPr>
              <a:t>RequestHandler</a:t>
            </a:r>
            <a:r>
              <a:rPr lang="en-US" sz="1400" dirty="0">
                <a:latin typeface="Monaco" charset="0"/>
                <a:ea typeface="Monaco" charset="0"/>
                <a:cs typeface="Monaco" charset="0"/>
              </a:rPr>
              <a:t> { </a:t>
            </a:r>
          </a:p>
          <a:p>
            <a:pPr marL="0" indent="0">
              <a:buNone/>
            </a:pPr>
            <a:r>
              <a:rPr lang="en-US" sz="1400" dirty="0" smtClean="0">
                <a:solidFill>
                  <a:srgbClr val="9FB8CD"/>
                </a:solidFill>
                <a:latin typeface="Monaco" charset="0"/>
                <a:ea typeface="Monaco" charset="0"/>
                <a:cs typeface="Monaco" charset="0"/>
              </a:rPr>
              <a:t>2</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Request request;</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3</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FtpWriter</a:t>
            </a:r>
            <a:r>
              <a:rPr lang="en-US" sz="1400" dirty="0" smtClean="0">
                <a:solidFill>
                  <a:schemeClr val="bg1">
                    <a:lumMod val="85000"/>
                  </a:schemeClr>
                </a:solidFill>
                <a:latin typeface="Monaco" charset="0"/>
                <a:ea typeface="Monaco" charset="0"/>
                <a:cs typeface="Monaco" charset="0"/>
              </a:rPr>
              <a:t> writer;</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4</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BufferedReader</a:t>
            </a:r>
            <a:r>
              <a:rPr lang="en-US" sz="1400" dirty="0" smtClean="0">
                <a:solidFill>
                  <a:schemeClr val="bg1">
                    <a:lumMod val="85000"/>
                  </a:schemeClr>
                </a:solidFill>
                <a:latin typeface="Monaco" charset="0"/>
                <a:ea typeface="Monaco" charset="0"/>
                <a:cs typeface="Monaco" charset="0"/>
              </a:rPr>
              <a:t> reader</a:t>
            </a:r>
            <a:r>
              <a:rPr lang="en-US" sz="1400" dirty="0">
                <a:solidFill>
                  <a:schemeClr val="bg1">
                    <a:lumMod val="85000"/>
                  </a:schemeClr>
                </a:solidFill>
                <a:latin typeface="Monaco" charset="0"/>
                <a:ea typeface="Monaco" charset="0"/>
                <a:cs typeface="Monaco" charset="0"/>
              </a:rPr>
              <a:t>;</a:t>
            </a:r>
            <a:r>
              <a:rPr lang="en-US" sz="1400" dirty="0">
                <a:latin typeface="Monaco" charset="0"/>
                <a:ea typeface="Monaco" charset="0"/>
                <a:cs typeface="Monaco" charset="0"/>
              </a:rPr>
              <a:t/>
            </a:r>
            <a:br>
              <a:rPr lang="en-US" sz="1400" dirty="0">
                <a:latin typeface="Monaco" charset="0"/>
                <a:ea typeface="Monaco" charset="0"/>
                <a:cs typeface="Monaco" charset="0"/>
              </a:rPr>
            </a:br>
            <a:r>
              <a:rPr lang="en-US" sz="1400" dirty="0" smtClean="0">
                <a:solidFill>
                  <a:srgbClr val="9FB8CD"/>
                </a:solidFill>
                <a:latin typeface="Monaco" charset="0"/>
                <a:ea typeface="Monaco" charset="0"/>
                <a:cs typeface="Monaco" charset="0"/>
              </a:rPr>
              <a:t>5</a:t>
            </a:r>
            <a:r>
              <a:rPr lang="en-US" sz="1400" dirty="0" smtClean="0">
                <a:latin typeface="Monaco" charset="0"/>
                <a:ea typeface="Monaco" charset="0"/>
                <a:cs typeface="Monaco" charset="0"/>
              </a:rPr>
              <a:t>     </a:t>
            </a:r>
            <a:r>
              <a:rPr lang="en-US" sz="1400" dirty="0">
                <a:solidFill>
                  <a:schemeClr val="bg1">
                    <a:lumMod val="85000"/>
                  </a:schemeClr>
                </a:solidFill>
                <a:latin typeface="Monaco" charset="0"/>
                <a:ea typeface="Monaco" charset="0"/>
                <a:cs typeface="Monaco" charset="0"/>
              </a:rPr>
              <a:t>Socket </a:t>
            </a:r>
            <a:r>
              <a:rPr lang="en-US" sz="1400" dirty="0" err="1" smtClean="0">
                <a:solidFill>
                  <a:schemeClr val="bg1">
                    <a:lumMod val="85000"/>
                  </a:schemeClr>
                </a:solidFill>
                <a:latin typeface="Monaco" charset="0"/>
                <a:ea typeface="Monaco" charset="0"/>
                <a:cs typeface="Monaco" charset="0"/>
              </a:rPr>
              <a:t>controlSocket</a:t>
            </a:r>
            <a:r>
              <a:rPr lang="en-US" sz="1400" dirty="0">
                <a:solidFill>
                  <a:schemeClr val="bg1">
                    <a:lumMod val="85000"/>
                  </a:schemeClr>
                </a:solidFill>
                <a:latin typeface="Monaco" charset="0"/>
                <a:ea typeface="Monaco" charset="0"/>
                <a:cs typeface="Monaco" charset="0"/>
              </a:rPr>
              <a:t>;</a:t>
            </a:r>
            <a:r>
              <a:rPr lang="en-US" sz="1400" dirty="0">
                <a:latin typeface="Monaco" charset="0"/>
                <a:ea typeface="Monaco" charset="0"/>
                <a:cs typeface="Monaco" charset="0"/>
              </a:rPr>
              <a:t/>
            </a:r>
            <a:br>
              <a:rPr lang="en-US" sz="1400" dirty="0">
                <a:latin typeface="Monaco" charset="0"/>
                <a:ea typeface="Monaco" charset="0"/>
                <a:cs typeface="Monaco" charset="0"/>
              </a:rPr>
            </a:br>
            <a:r>
              <a:rPr lang="en-US" sz="1400" dirty="0" smtClean="0">
                <a:solidFill>
                  <a:srgbClr val="9FB8CD"/>
                </a:solidFill>
                <a:latin typeface="Monaco" charset="0"/>
                <a:ea typeface="Monaco" charset="0"/>
                <a:cs typeface="Monaco" charset="0"/>
              </a:rPr>
              <a:t>6</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boolean</a:t>
            </a:r>
            <a:r>
              <a:rPr lang="en-US" sz="1400" dirty="0">
                <a:solidFill>
                  <a:schemeClr val="bg1">
                    <a:lumMod val="85000"/>
                  </a:schemeClr>
                </a:solidFill>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isConnectionClosed</a:t>
            </a:r>
            <a:r>
              <a:rPr lang="en-US" sz="1400" dirty="0" smtClean="0">
                <a:solidFill>
                  <a:schemeClr val="bg1">
                    <a:lumMod val="85000"/>
                  </a:schemeClr>
                </a:solidFill>
                <a:latin typeface="Monaco" charset="0"/>
                <a:ea typeface="Monaco" charset="0"/>
                <a:cs typeface="Monaco" charset="0"/>
              </a:rPr>
              <a:t>;</a:t>
            </a: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solidFill>
                  <a:srgbClr val="9FB8CD"/>
                </a:solidFill>
                <a:latin typeface="Monaco" charset="0"/>
                <a:ea typeface="Monaco" charset="0"/>
                <a:cs typeface="Monaco" charset="0"/>
              </a:rPr>
              <a:t>7</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 …</a:t>
            </a: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solidFill>
                  <a:srgbClr val="9FB8CD"/>
                </a:solidFill>
                <a:latin typeface="Monaco" charset="0"/>
                <a:ea typeface="Monaco" charset="0"/>
                <a:cs typeface="Monaco" charset="0"/>
              </a:rPr>
              <a:t>8</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Request </a:t>
            </a:r>
            <a:r>
              <a:rPr lang="en-US" sz="1400" dirty="0" err="1" smtClean="0">
                <a:solidFill>
                  <a:prstClr val="black"/>
                </a:solidFill>
                <a:latin typeface="Monaco" charset="0"/>
                <a:ea typeface="Monaco" charset="0"/>
                <a:cs typeface="Monaco" charset="0"/>
              </a:rPr>
              <a:t>getRequest</a:t>
            </a:r>
            <a:r>
              <a:rPr lang="en-US" sz="1400" dirty="0" smtClean="0">
                <a:solidFill>
                  <a:prstClr val="black"/>
                </a:solidFill>
                <a:latin typeface="Monaco" charset="0"/>
                <a:ea typeface="Monaco" charset="0"/>
                <a:cs typeface="Monaco" charset="0"/>
              </a:rPr>
              <a:t>()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marL="0" indent="0">
              <a:buNone/>
            </a:pPr>
            <a:r>
              <a:rPr lang="en-US" sz="1400" dirty="0" smtClean="0">
                <a:solidFill>
                  <a:srgbClr val="9FB8CD"/>
                </a:solidFill>
                <a:latin typeface="Monaco" charset="0"/>
                <a:ea typeface="Monaco" charset="0"/>
                <a:cs typeface="Monaco" charset="0"/>
              </a:rPr>
              <a:t>10</a:t>
            </a:r>
            <a:r>
              <a:rPr lang="en-US" sz="1400" dirty="0" smtClean="0">
                <a:solidFill>
                  <a:prstClr val="black"/>
                </a:solidFill>
                <a:latin typeface="Monaco" charset="0"/>
                <a:ea typeface="Monaco" charset="0"/>
                <a:cs typeface="Monaco" charset="0"/>
              </a:rPr>
              <a:t> }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a:latin typeface="Monaco" charset="0"/>
              <a:ea typeface="Monaco" charset="0"/>
              <a:cs typeface="Monaco" charset="0"/>
            </a:endParaRPr>
          </a:p>
        </p:txBody>
      </p:sp>
      <p:sp>
        <p:nvSpPr>
          <p:cNvPr id="5" name="Title 4"/>
          <p:cNvSpPr>
            <a:spLocks noGrp="1"/>
          </p:cNvSpPr>
          <p:nvPr>
            <p:ph type="title"/>
          </p:nvPr>
        </p:nvSpPr>
        <p:spPr/>
        <p:txBody>
          <a:bodyPr>
            <a:normAutofit/>
          </a:bodyPr>
          <a:lstStyle/>
          <a:p>
            <a:r>
              <a:rPr lang="en-US" dirty="0"/>
              <a:t>An Example: </a:t>
            </a:r>
            <a:r>
              <a:rPr lang="en-US" dirty="0" err="1"/>
              <a:t>Datarace</a:t>
            </a:r>
            <a:r>
              <a:rPr lang="en-US" dirty="0"/>
              <a:t> Analysis</a:t>
            </a:r>
          </a:p>
        </p:txBody>
      </p:sp>
      <p:sp>
        <p:nvSpPr>
          <p:cNvPr id="7" name="TextBox 6"/>
          <p:cNvSpPr txBox="1"/>
          <p:nvPr/>
        </p:nvSpPr>
        <p:spPr>
          <a:xfrm>
            <a:off x="567868" y="3854034"/>
            <a:ext cx="2762295"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9</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return</a:t>
            </a:r>
            <a:r>
              <a:rPr lang="en-US" sz="1400" dirty="0" smtClean="0">
                <a:solidFill>
                  <a:prstClr val="black"/>
                </a:solidFill>
                <a:latin typeface="Monaco" charset="0"/>
                <a:ea typeface="Monaco" charset="0"/>
                <a:cs typeface="Monaco" charset="0"/>
              </a:rPr>
              <a:t> </a:t>
            </a:r>
            <a:r>
              <a:rPr lang="en-US" sz="1400" dirty="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grpSp>
        <p:nvGrpSpPr>
          <p:cNvPr id="15" name="Group 14"/>
          <p:cNvGrpSpPr/>
          <p:nvPr/>
        </p:nvGrpSpPr>
        <p:grpSpPr>
          <a:xfrm>
            <a:off x="4649333" y="1591056"/>
            <a:ext cx="4556791" cy="3554819"/>
            <a:chOff x="4548974" y="1523960"/>
            <a:chExt cx="4556791" cy="3554819"/>
          </a:xfrm>
        </p:grpSpPr>
        <p:sp>
          <p:nvSpPr>
            <p:cNvPr id="3" name="Rectangle 2"/>
            <p:cNvSpPr/>
            <p:nvPr/>
          </p:nvSpPr>
          <p:spPr>
            <a:xfrm>
              <a:off x="4552732" y="1523960"/>
              <a:ext cx="4553033" cy="3554819"/>
            </a:xfrm>
            <a:prstGeom prst="rect">
              <a:avLst/>
            </a:prstGeom>
          </p:spPr>
          <p:txBody>
            <a:bodyPr wrap="square">
              <a:spAutoFit/>
            </a:bodyPr>
            <a:lstStyle/>
            <a:p>
              <a:pPr>
                <a:spcBef>
                  <a:spcPts val="600"/>
                </a:spcBef>
                <a:buClr>
                  <a:srgbClr val="727CA3"/>
                </a:buClr>
                <a:buSzPct val="76000"/>
              </a:pPr>
              <a:r>
                <a:rPr lang="en-US" sz="1400" dirty="0" smtClean="0">
                  <a:solidFill>
                    <a:srgbClr val="9FB8CD"/>
                  </a:solidFill>
                  <a:latin typeface="Monaco" charset="0"/>
                  <a:ea typeface="Monaco" charset="0"/>
                  <a:cs typeface="Monaco" charset="0"/>
                </a:rPr>
                <a:t>11</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a:t>
              </a:r>
              <a:r>
                <a:rPr lang="en-US" sz="1400" dirty="0">
                  <a:solidFill>
                    <a:srgbClr val="7030A0"/>
                  </a:solidFill>
                  <a:latin typeface="Monaco" charset="0"/>
                  <a:ea typeface="Monaco" charset="0"/>
                  <a:cs typeface="Monaco" charset="0"/>
                </a:rPr>
                <a:t>void </a:t>
              </a:r>
              <a:r>
                <a:rPr lang="en-US" sz="1400" dirty="0" smtClean="0">
                  <a:solidFill>
                    <a:prstClr val="black"/>
                  </a:solidFill>
                  <a:latin typeface="Monaco" charset="0"/>
                  <a:ea typeface="Monaco" charset="0"/>
                  <a:cs typeface="Monaco" charset="0"/>
                </a:rPr>
                <a:t>close() </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12</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synchronized</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this</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a:solidFill>
                    <a:srgbClr val="9FB8CD"/>
                  </a:solidFill>
                  <a:latin typeface="Monaco" charset="0"/>
                  <a:ea typeface="Monaco" charset="0"/>
                  <a:cs typeface="Monaco" charset="0"/>
                </a:rPr>
                <a:t>13</a:t>
              </a:r>
              <a:r>
                <a:rPr lang="en-US" sz="1400" dirty="0">
                  <a:solidFill>
                    <a:prstClr val="black"/>
                  </a:solidFill>
                  <a:latin typeface="Monaco" charset="0"/>
                  <a:ea typeface="Monaco" charset="0"/>
                  <a:cs typeface="Monaco" charset="0"/>
                </a:rPr>
                <a:t>    	if (</a:t>
              </a:r>
              <a:r>
                <a:rPr lang="en-US" sz="1400" dirty="0" err="1">
                  <a:solidFill>
                    <a:srgbClr val="0070C0"/>
                  </a:solidFill>
                  <a:latin typeface="Monaco" charset="0"/>
                  <a:ea typeface="Monaco" charset="0"/>
                  <a:cs typeface="Monaco" charset="0"/>
                </a:rPr>
                <a:t>isClosed</a:t>
              </a:r>
              <a:r>
                <a:rPr lang="en-US" sz="1400" dirty="0">
                  <a:solidFill>
                    <a:prstClr val="black"/>
                  </a:solidFill>
                  <a:latin typeface="Monaco" charset="0"/>
                  <a:ea typeface="Monaco" charset="0"/>
                  <a:cs typeface="Monaco" charset="0"/>
                </a:rPr>
                <a:t>) </a:t>
              </a:r>
            </a:p>
            <a:p>
              <a:pPr>
                <a:spcBef>
                  <a:spcPts val="600"/>
                </a:spcBef>
                <a:buClr>
                  <a:srgbClr val="727CA3"/>
                </a:buClr>
                <a:buSzPct val="76000"/>
              </a:pPr>
              <a:r>
                <a:rPr lang="en-US" sz="1400" dirty="0">
                  <a:solidFill>
                    <a:srgbClr val="9FB8CD"/>
                  </a:solidFill>
                  <a:latin typeface="Monaco" charset="0"/>
                  <a:ea typeface="Monaco" charset="0"/>
                  <a:cs typeface="Monaco" charset="0"/>
                </a:rPr>
                <a:t>14</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return</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a:solidFill>
                    <a:srgbClr val="9FB8CD"/>
                  </a:solidFill>
                  <a:latin typeface="Monaco" charset="0"/>
                  <a:ea typeface="Monaco" charset="0"/>
                  <a:cs typeface="Monaco" charset="0"/>
                </a:rPr>
                <a:t>15</a:t>
              </a:r>
              <a:r>
                <a:rPr lang="en-US" sz="1400" dirty="0">
                  <a:solidFill>
                    <a:prstClr val="black"/>
                  </a:solidFill>
                  <a:latin typeface="Monaco" charset="0"/>
                  <a:ea typeface="Monaco" charset="0"/>
                  <a:cs typeface="Monaco" charset="0"/>
                </a:rPr>
                <a:t>    	</a:t>
              </a:r>
              <a:r>
                <a:rPr lang="en-US" sz="1400" dirty="0" err="1">
                  <a:solidFill>
                    <a:srgbClr val="0070C0"/>
                  </a:solidFill>
                  <a:latin typeface="Monaco" charset="0"/>
                  <a:ea typeface="Monaco" charset="0"/>
                  <a:cs typeface="Monaco" charset="0"/>
                </a:rPr>
                <a:t>isClosed</a:t>
              </a:r>
              <a:r>
                <a:rPr lang="en-US" sz="1400" dirty="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true</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16</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smtClean="0">
                  <a:solidFill>
                    <a:srgbClr val="9FB8CD"/>
                  </a:solidFill>
                  <a:latin typeface="Monaco" charset="0"/>
                  <a:ea typeface="Monaco" charset="0"/>
                  <a:cs typeface="Monaco" charset="0"/>
                </a:rPr>
                <a:t>21</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reader</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22</a:t>
              </a:r>
              <a:r>
                <a:rPr lang="en-US" sz="1400" dirty="0" smtClean="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reader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23</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24</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smtClean="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 </a:t>
              </a: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25</a:t>
              </a:r>
              <a:r>
                <a:rPr lang="en-US" sz="1400" dirty="0" smtClean="0">
                  <a:latin typeface="Monaco" charset="0"/>
                  <a:ea typeface="Monaco" charset="0"/>
                  <a:cs typeface="Monaco" charset="0"/>
                </a:rPr>
                <a:t> </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0" name="TextBox 9"/>
            <p:cNvSpPr txBox="1"/>
            <p:nvPr/>
          </p:nvSpPr>
          <p:spPr>
            <a:xfrm>
              <a:off x="4552732" y="2934452"/>
              <a:ext cx="2654894"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request</a:t>
              </a:r>
              <a:r>
                <a:rPr lang="en-US" sz="1400" dirty="0" err="1" smtClean="0">
                  <a:solidFill>
                    <a:prstClr val="black"/>
                  </a:solidFill>
                  <a:latin typeface="Monaco" charset="0"/>
                  <a:ea typeface="Monaco" charset="0"/>
                  <a:cs typeface="Monaco" charset="0"/>
                </a:rPr>
                <a:t>.clear</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1" name="TextBox 10"/>
            <p:cNvSpPr txBox="1"/>
            <p:nvPr/>
          </p:nvSpPr>
          <p:spPr>
            <a:xfrm>
              <a:off x="4548974" y="3201191"/>
              <a:ext cx="25474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2" name="TextBox 11"/>
            <p:cNvSpPr txBox="1"/>
            <p:nvPr/>
          </p:nvSpPr>
          <p:spPr>
            <a:xfrm>
              <a:off x="4548974" y="3428393"/>
              <a:ext cx="25474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writer</a:t>
              </a:r>
              <a:r>
                <a:rPr lang="en-US" sz="1400" dirty="0" err="1" smtClean="0">
                  <a:solidFill>
                    <a:prstClr val="black"/>
                  </a:solidFill>
                  <a:latin typeface="Monaco" charset="0"/>
                  <a:ea typeface="Monaco" charset="0"/>
                  <a:cs typeface="Monaco" charset="0"/>
                </a:rPr>
                <a:t>.close</a:t>
              </a:r>
              <a:r>
                <a:rPr lang="en-US" sz="1400" dirty="0" smtClean="0">
                  <a:solidFill>
                    <a:prstClr val="black"/>
                  </a:solidFill>
                  <a:latin typeface="Monaco" charset="0"/>
                  <a:ea typeface="Monaco" charset="0"/>
                  <a:cs typeface="Monaco" charset="0"/>
                </a:rPr>
                <a:t>(); </a:t>
              </a:r>
              <a:endParaRPr lang="en-US" sz="1400" dirty="0">
                <a:latin typeface="Monaco" charset="0"/>
                <a:ea typeface="Monaco" charset="0"/>
                <a:cs typeface="Monaco" charset="0"/>
              </a:endParaRPr>
            </a:p>
          </p:txBody>
        </p:sp>
        <p:sp>
          <p:nvSpPr>
            <p:cNvPr id="13" name="TextBox 12"/>
            <p:cNvSpPr txBox="1"/>
            <p:nvPr/>
          </p:nvSpPr>
          <p:spPr>
            <a:xfrm>
              <a:off x="4548974" y="3654911"/>
              <a:ext cx="2332690"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writer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grpSp>
      <p:sp>
        <p:nvSpPr>
          <p:cNvPr id="4" name="Slide Number Placeholder 3"/>
          <p:cNvSpPr>
            <a:spLocks noGrp="1"/>
          </p:cNvSpPr>
          <p:nvPr>
            <p:ph type="sldNum" sz="quarter" idx="12"/>
          </p:nvPr>
        </p:nvSpPr>
        <p:spPr/>
        <p:txBody>
          <a:bodyPr/>
          <a:lstStyle/>
          <a:p>
            <a:fld id="{1F7DF5D7-FF41-4BF6-8958-28DFF1DB182D}" type="slidenum">
              <a:rPr lang="en-US" smtClean="0"/>
              <a:pPr/>
              <a:t>24</a:t>
            </a:fld>
            <a:endParaRPr lang="en-US" dirty="0"/>
          </a:p>
        </p:txBody>
      </p:sp>
      <p:sp>
        <p:nvSpPr>
          <p:cNvPr id="6" name="Date Placeholder 5"/>
          <p:cNvSpPr>
            <a:spLocks noGrp="1"/>
          </p:cNvSpPr>
          <p:nvPr>
            <p:ph type="dt" sz="half" idx="10"/>
          </p:nvPr>
        </p:nvSpPr>
        <p:spPr/>
        <p:txBody>
          <a:bodyPr/>
          <a:lstStyle/>
          <a:p>
            <a:fld id="{C8523A00-56F2-7244-AE09-8C12ACB08C1E}" type="datetime1">
              <a:rPr lang="en-US" smtClean="0"/>
              <a:t>6/28/17</a:t>
            </a:fld>
            <a:endParaRPr lang="en-US" dirty="0"/>
          </a:p>
        </p:txBody>
      </p:sp>
      <p:sp>
        <p:nvSpPr>
          <p:cNvPr id="14" name="Footer Placeholder 13"/>
          <p:cNvSpPr>
            <a:spLocks noGrp="1"/>
          </p:cNvSpPr>
          <p:nvPr>
            <p:ph type="ftr" sz="quarter" idx="11"/>
          </p:nvPr>
        </p:nvSpPr>
        <p:spPr/>
        <p:txBody>
          <a:bodyPr/>
          <a:lstStyle/>
          <a:p>
            <a:pPr algn="ctr"/>
            <a:r>
              <a:rPr lang="en-US" smtClean="0"/>
              <a:t>MAPL'17</a:t>
            </a:r>
            <a:endParaRPr lang="en-US" dirty="0"/>
          </a:p>
        </p:txBody>
      </p:sp>
      <p:sp>
        <p:nvSpPr>
          <p:cNvPr id="44" name="Content Placeholder 6"/>
          <p:cNvSpPr txBox="1">
            <a:spLocks/>
          </p:cNvSpPr>
          <p:nvPr/>
        </p:nvSpPr>
        <p:spPr>
          <a:xfrm>
            <a:off x="211667" y="5294716"/>
            <a:ext cx="8229599" cy="47830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US" sz="2400" b="1" dirty="0" smtClean="0">
                <a:solidFill>
                  <a:srgbClr val="595959"/>
                </a:solidFill>
                <a:latin typeface="Helvetica" charset="0"/>
                <a:ea typeface="Helvetica" charset="0"/>
                <a:cs typeface="Helvetica" charset="0"/>
              </a:rPr>
              <a:t>Source code snippet from </a:t>
            </a:r>
            <a:r>
              <a:rPr lang="en-US" sz="2400" b="1" dirty="0" smtClean="0">
                <a:solidFill>
                  <a:srgbClr val="7030A0"/>
                </a:solidFill>
                <a:latin typeface="Helvetica" charset="0"/>
                <a:ea typeface="Helvetica" charset="0"/>
                <a:cs typeface="Helvetica" charset="0"/>
              </a:rPr>
              <a:t>Apache FTP Server</a:t>
            </a:r>
            <a:endParaRPr lang="en-US" sz="2400" b="1" dirty="0">
              <a:solidFill>
                <a:srgbClr val="7030A0"/>
              </a:solidFill>
              <a:latin typeface="Helvetica" charset="0"/>
              <a:ea typeface="Helvetica" charset="0"/>
              <a:cs typeface="Helvetica" charset="0"/>
            </a:endParaRPr>
          </a:p>
        </p:txBody>
      </p:sp>
      <p:cxnSp>
        <p:nvCxnSpPr>
          <p:cNvPr id="37" name="Straight Connector 36"/>
          <p:cNvCxnSpPr>
            <a:stCxn id="39" idx="3"/>
            <a:endCxn id="40" idx="1"/>
          </p:cNvCxnSpPr>
          <p:nvPr/>
        </p:nvCxnSpPr>
        <p:spPr>
          <a:xfrm flipV="1">
            <a:off x="3974569" y="3415618"/>
            <a:ext cx="622323" cy="595668"/>
          </a:xfrm>
          <a:prstGeom prst="line">
            <a:avLst/>
          </a:prstGeom>
          <a:ln w="25400">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3754436" y="3273531"/>
            <a:ext cx="479618" cy="369332"/>
          </a:xfrm>
          <a:prstGeom prst="rect">
            <a:avLst/>
          </a:prstGeom>
          <a:noFill/>
        </p:spPr>
        <p:txBody>
          <a:bodyPr wrap="none" rtlCol="0">
            <a:spAutoFit/>
          </a:bodyPr>
          <a:lstStyle/>
          <a:p>
            <a:r>
              <a:rPr lang="en-US" b="1" dirty="0" smtClean="0">
                <a:solidFill>
                  <a:srgbClr val="FF0000"/>
                </a:solidFill>
                <a:latin typeface="Helvetica Light" charset="0"/>
                <a:ea typeface="Helvetica Light" charset="0"/>
                <a:cs typeface="Helvetica Light" charset="0"/>
              </a:rPr>
              <a:t>R1</a:t>
            </a:r>
            <a:endParaRPr lang="en-US" b="1" dirty="0">
              <a:solidFill>
                <a:srgbClr val="FF0000"/>
              </a:solidFill>
              <a:latin typeface="Helvetica Light" charset="0"/>
              <a:ea typeface="Helvetica Light" charset="0"/>
              <a:cs typeface="Helvetica Light" charset="0"/>
            </a:endParaRPr>
          </a:p>
        </p:txBody>
      </p:sp>
      <p:sp>
        <p:nvSpPr>
          <p:cNvPr id="39" name="Rounded Rectangle 38"/>
          <p:cNvSpPr/>
          <p:nvPr/>
        </p:nvSpPr>
        <p:spPr>
          <a:xfrm>
            <a:off x="542764" y="3861013"/>
            <a:ext cx="3431805" cy="300545"/>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4596892" y="3265345"/>
            <a:ext cx="3136940" cy="300545"/>
          </a:xfrm>
          <a:prstGeom prst="roundRect">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0000"/>
              </a:solidFill>
            </a:endParaRPr>
          </a:p>
        </p:txBody>
      </p:sp>
    </p:spTree>
    <p:custDataLst>
      <p:tags r:id="rId1"/>
    </p:custDataLst>
    <p:extLst>
      <p:ext uri="{BB962C8B-B14F-4D97-AF65-F5344CB8AC3E}">
        <p14:creationId xmlns:p14="http://schemas.microsoft.com/office/powerpoint/2010/main" val="902125061"/>
      </p:ext>
    </p:extLst>
  </p:cSld>
  <p:clrMapOvr>
    <a:masterClrMapping/>
  </p:clrMapOvr>
  <mc:AlternateContent xmlns:mc="http://schemas.openxmlformats.org/markup-compatibility/2006" xmlns:p14="http://schemas.microsoft.com/office/powerpoint/2010/main">
    <mc:Choice Requires="p14">
      <p:transition spd="slow" p14:dur="2000" advTm="32236"/>
    </mc:Choice>
    <mc:Fallback xmlns="">
      <p:transition spd="slow" advTm="322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557559" y="1598260"/>
            <a:ext cx="3957011" cy="4203592"/>
          </a:xfrm>
        </p:spPr>
        <p:txBody>
          <a:bodyPr>
            <a:normAutofit/>
          </a:bodyPr>
          <a:lstStyle/>
          <a:p>
            <a:pPr marL="0" indent="0">
              <a:buNone/>
            </a:pPr>
            <a:r>
              <a:rPr lang="en-US" sz="1400" dirty="0" smtClean="0">
                <a:solidFill>
                  <a:srgbClr val="9FB8CD"/>
                </a:solidFill>
                <a:latin typeface="Monaco" charset="0"/>
                <a:ea typeface="Monaco" charset="0"/>
                <a:cs typeface="Monaco" charset="0"/>
              </a:rPr>
              <a:t>1</a:t>
            </a:r>
            <a:r>
              <a:rPr lang="en-US" sz="1400" dirty="0" smtClean="0">
                <a:solidFill>
                  <a:schemeClr val="accent2"/>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a:t>
            </a:r>
            <a:r>
              <a:rPr lang="en-US" sz="1400" dirty="0" smtClean="0">
                <a:latin typeface="Monaco" charset="0"/>
                <a:ea typeface="Monaco" charset="0"/>
                <a:cs typeface="Monaco" charset="0"/>
              </a:rPr>
              <a:t> </a:t>
            </a:r>
            <a:r>
              <a:rPr lang="en-US" sz="1400" dirty="0">
                <a:solidFill>
                  <a:srgbClr val="7030A0"/>
                </a:solidFill>
                <a:latin typeface="Monaco" charset="0"/>
                <a:ea typeface="Monaco" charset="0"/>
                <a:cs typeface="Monaco" charset="0"/>
              </a:rPr>
              <a:t>class</a:t>
            </a:r>
            <a:r>
              <a:rPr lang="en-US" sz="1400" dirty="0">
                <a:latin typeface="Monaco" charset="0"/>
                <a:ea typeface="Monaco" charset="0"/>
                <a:cs typeface="Monaco" charset="0"/>
              </a:rPr>
              <a:t> </a:t>
            </a:r>
            <a:r>
              <a:rPr lang="en-US" sz="1400" dirty="0" err="1">
                <a:latin typeface="Monaco" charset="0"/>
                <a:ea typeface="Monaco" charset="0"/>
                <a:cs typeface="Monaco" charset="0"/>
              </a:rPr>
              <a:t>RequestHandler</a:t>
            </a:r>
            <a:r>
              <a:rPr lang="en-US" sz="1400" dirty="0">
                <a:latin typeface="Monaco" charset="0"/>
                <a:ea typeface="Monaco" charset="0"/>
                <a:cs typeface="Monaco" charset="0"/>
              </a:rPr>
              <a:t> { </a:t>
            </a:r>
          </a:p>
          <a:p>
            <a:pPr marL="0" indent="0">
              <a:buNone/>
            </a:pPr>
            <a:r>
              <a:rPr lang="en-US" sz="1400" dirty="0" smtClean="0">
                <a:solidFill>
                  <a:srgbClr val="9FB8CD"/>
                </a:solidFill>
                <a:latin typeface="Monaco" charset="0"/>
                <a:ea typeface="Monaco" charset="0"/>
                <a:cs typeface="Monaco" charset="0"/>
              </a:rPr>
              <a:t>2</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Request request;</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3</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FtpWriter</a:t>
            </a:r>
            <a:r>
              <a:rPr lang="en-US" sz="1400" dirty="0" smtClean="0">
                <a:solidFill>
                  <a:schemeClr val="bg1">
                    <a:lumMod val="85000"/>
                  </a:schemeClr>
                </a:solidFill>
                <a:latin typeface="Monaco" charset="0"/>
                <a:ea typeface="Monaco" charset="0"/>
                <a:cs typeface="Monaco" charset="0"/>
              </a:rPr>
              <a:t> writer;</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4</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BufferedReader</a:t>
            </a:r>
            <a:r>
              <a:rPr lang="en-US" sz="1400" dirty="0" smtClean="0">
                <a:solidFill>
                  <a:schemeClr val="bg1">
                    <a:lumMod val="85000"/>
                  </a:schemeClr>
                </a:solidFill>
                <a:latin typeface="Monaco" charset="0"/>
                <a:ea typeface="Monaco" charset="0"/>
                <a:cs typeface="Monaco" charset="0"/>
              </a:rPr>
              <a:t> reader</a:t>
            </a:r>
            <a:r>
              <a:rPr lang="en-US" sz="1400" dirty="0">
                <a:solidFill>
                  <a:schemeClr val="bg1">
                    <a:lumMod val="85000"/>
                  </a:schemeClr>
                </a:solidFill>
                <a:latin typeface="Monaco" charset="0"/>
                <a:ea typeface="Monaco" charset="0"/>
                <a:cs typeface="Monaco" charset="0"/>
              </a:rPr>
              <a:t>;</a:t>
            </a:r>
            <a:br>
              <a:rPr lang="en-US" sz="1400" dirty="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5</a:t>
            </a:r>
            <a:r>
              <a:rPr lang="en-US" sz="1400" dirty="0" smtClean="0">
                <a:latin typeface="Monaco" charset="0"/>
                <a:ea typeface="Monaco" charset="0"/>
                <a:cs typeface="Monaco" charset="0"/>
              </a:rPr>
              <a:t>     </a:t>
            </a:r>
            <a:r>
              <a:rPr lang="en-US" sz="1400" dirty="0">
                <a:solidFill>
                  <a:schemeClr val="bg1">
                    <a:lumMod val="85000"/>
                  </a:schemeClr>
                </a:solidFill>
                <a:latin typeface="Monaco" charset="0"/>
                <a:ea typeface="Monaco" charset="0"/>
                <a:cs typeface="Monaco" charset="0"/>
              </a:rPr>
              <a:t>Socket </a:t>
            </a:r>
            <a:r>
              <a:rPr lang="en-US" sz="1400" dirty="0" err="1" smtClean="0">
                <a:solidFill>
                  <a:schemeClr val="bg1">
                    <a:lumMod val="85000"/>
                  </a:schemeClr>
                </a:solidFill>
                <a:latin typeface="Monaco" charset="0"/>
                <a:ea typeface="Monaco" charset="0"/>
                <a:cs typeface="Monaco" charset="0"/>
              </a:rPr>
              <a:t>controlSocket</a:t>
            </a:r>
            <a:r>
              <a:rPr lang="en-US" sz="1400" dirty="0">
                <a:solidFill>
                  <a:schemeClr val="bg1">
                    <a:lumMod val="85000"/>
                  </a:schemeClr>
                </a:solidFill>
                <a:latin typeface="Monaco" charset="0"/>
                <a:ea typeface="Monaco" charset="0"/>
                <a:cs typeface="Monaco" charset="0"/>
              </a:rPr>
              <a:t>;</a:t>
            </a:r>
            <a:br>
              <a:rPr lang="en-US" sz="1400" dirty="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6</a:t>
            </a:r>
            <a:r>
              <a:rPr lang="en-US" sz="1400" dirty="0" smtClean="0">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boolean</a:t>
            </a:r>
            <a:r>
              <a:rPr lang="en-US" sz="1400" dirty="0">
                <a:solidFill>
                  <a:schemeClr val="bg1">
                    <a:lumMod val="85000"/>
                  </a:schemeClr>
                </a:solidFill>
                <a:latin typeface="Monaco" charset="0"/>
                <a:ea typeface="Monaco" charset="0"/>
                <a:cs typeface="Monaco" charset="0"/>
              </a:rPr>
              <a:t> </a:t>
            </a:r>
            <a:r>
              <a:rPr lang="en-US" sz="1400" dirty="0" err="1" smtClean="0">
                <a:solidFill>
                  <a:schemeClr val="bg1">
                    <a:lumMod val="85000"/>
                  </a:schemeClr>
                </a:solidFill>
                <a:latin typeface="Monaco" charset="0"/>
                <a:ea typeface="Monaco" charset="0"/>
                <a:cs typeface="Monaco" charset="0"/>
              </a:rPr>
              <a:t>isConnectionClosed</a:t>
            </a:r>
            <a:r>
              <a:rPr lang="en-US" sz="1400" dirty="0" smtClean="0">
                <a:solidFill>
                  <a:schemeClr val="bg1">
                    <a:lumMod val="85000"/>
                  </a:schemeClr>
                </a:solidFill>
                <a:latin typeface="Monaco" charset="0"/>
                <a:ea typeface="Monaco" charset="0"/>
                <a:cs typeface="Monaco" charset="0"/>
              </a:rPr>
              <a:t>;</a:t>
            </a:r>
            <a:br>
              <a:rPr lang="en-US" sz="1400" dirty="0" smtClean="0">
                <a:solidFill>
                  <a:schemeClr val="bg1">
                    <a:lumMod val="85000"/>
                  </a:schemeClr>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7</a:t>
            </a:r>
            <a:r>
              <a:rPr lang="en-US" sz="1400" dirty="0" smtClean="0">
                <a:latin typeface="Monaco" charset="0"/>
                <a:ea typeface="Monaco" charset="0"/>
                <a:cs typeface="Monaco" charset="0"/>
              </a:rPr>
              <a:t>     </a:t>
            </a:r>
            <a:r>
              <a:rPr lang="en-US" sz="1400" dirty="0" smtClean="0">
                <a:solidFill>
                  <a:schemeClr val="bg1">
                    <a:lumMod val="85000"/>
                  </a:schemeClr>
                </a:solidFill>
                <a:latin typeface="Monaco" charset="0"/>
                <a:ea typeface="Monaco" charset="0"/>
                <a:cs typeface="Monaco" charset="0"/>
              </a:rPr>
              <a:t>…</a:t>
            </a: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latin typeface="Monaco" charset="0"/>
                <a:ea typeface="Monaco" charset="0"/>
                <a:cs typeface="Monaco" charset="0"/>
              </a:rPr>
              <a:t/>
            </a:r>
            <a:br>
              <a:rPr lang="en-US" sz="1400" dirty="0" smtClean="0">
                <a:latin typeface="Monaco" charset="0"/>
                <a:ea typeface="Monaco" charset="0"/>
                <a:cs typeface="Monaco" charset="0"/>
              </a:rPr>
            </a:br>
            <a:r>
              <a:rPr lang="en-US" sz="1400" dirty="0" smtClean="0">
                <a:solidFill>
                  <a:srgbClr val="9FB8CD"/>
                </a:solidFill>
                <a:latin typeface="Monaco" charset="0"/>
                <a:ea typeface="Monaco" charset="0"/>
                <a:cs typeface="Monaco" charset="0"/>
              </a:rPr>
              <a:t>8</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Request </a:t>
            </a:r>
            <a:r>
              <a:rPr lang="en-US" sz="1400" dirty="0" err="1" smtClean="0">
                <a:solidFill>
                  <a:prstClr val="black"/>
                </a:solidFill>
                <a:latin typeface="Monaco" charset="0"/>
                <a:ea typeface="Monaco" charset="0"/>
                <a:cs typeface="Monaco" charset="0"/>
              </a:rPr>
              <a:t>getRequest</a:t>
            </a:r>
            <a:r>
              <a:rPr lang="en-US" sz="1400" dirty="0" smtClean="0">
                <a:solidFill>
                  <a:prstClr val="black"/>
                </a:solidFill>
                <a:latin typeface="Monaco" charset="0"/>
                <a:ea typeface="Monaco" charset="0"/>
                <a:cs typeface="Monaco" charset="0"/>
              </a:rPr>
              <a:t>()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marL="0" indent="0">
              <a:buNone/>
            </a:pPr>
            <a:r>
              <a:rPr lang="en-US" sz="1400" dirty="0" smtClean="0">
                <a:solidFill>
                  <a:srgbClr val="9FB8CD"/>
                </a:solidFill>
                <a:latin typeface="Monaco" charset="0"/>
                <a:ea typeface="Monaco" charset="0"/>
                <a:cs typeface="Monaco" charset="0"/>
              </a:rPr>
              <a:t>10</a:t>
            </a:r>
            <a:r>
              <a:rPr lang="en-US" sz="1400" dirty="0" smtClean="0">
                <a:solidFill>
                  <a:prstClr val="black"/>
                </a:solidFill>
                <a:latin typeface="Monaco" charset="0"/>
                <a:ea typeface="Monaco" charset="0"/>
                <a:cs typeface="Monaco" charset="0"/>
              </a:rPr>
              <a:t> }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a:latin typeface="Monaco" charset="0"/>
              <a:ea typeface="Monaco" charset="0"/>
              <a:cs typeface="Monaco" charset="0"/>
            </a:endParaRPr>
          </a:p>
        </p:txBody>
      </p:sp>
      <p:sp>
        <p:nvSpPr>
          <p:cNvPr id="5" name="Title 4"/>
          <p:cNvSpPr>
            <a:spLocks noGrp="1"/>
          </p:cNvSpPr>
          <p:nvPr>
            <p:ph type="title"/>
          </p:nvPr>
        </p:nvSpPr>
        <p:spPr/>
        <p:txBody>
          <a:bodyPr>
            <a:normAutofit/>
          </a:bodyPr>
          <a:lstStyle/>
          <a:p>
            <a:r>
              <a:rPr lang="en-US" dirty="0"/>
              <a:t>An Example: </a:t>
            </a:r>
            <a:r>
              <a:rPr lang="en-US" dirty="0" err="1"/>
              <a:t>Datarace</a:t>
            </a:r>
            <a:r>
              <a:rPr lang="en-US" dirty="0"/>
              <a:t> Analysis</a:t>
            </a:r>
          </a:p>
        </p:txBody>
      </p:sp>
      <p:sp>
        <p:nvSpPr>
          <p:cNvPr id="7" name="TextBox 6"/>
          <p:cNvSpPr txBox="1"/>
          <p:nvPr/>
        </p:nvSpPr>
        <p:spPr>
          <a:xfrm>
            <a:off x="567868" y="3854034"/>
            <a:ext cx="2762295"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9</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return</a:t>
            </a:r>
            <a:r>
              <a:rPr lang="en-US" sz="1400" dirty="0" smtClean="0">
                <a:solidFill>
                  <a:prstClr val="black"/>
                </a:solidFill>
                <a:latin typeface="Monaco" charset="0"/>
                <a:ea typeface="Monaco" charset="0"/>
                <a:cs typeface="Monaco" charset="0"/>
              </a:rPr>
              <a:t> </a:t>
            </a:r>
            <a:r>
              <a:rPr lang="en-US" sz="1400" dirty="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grpSp>
        <p:nvGrpSpPr>
          <p:cNvPr id="15" name="Group 14"/>
          <p:cNvGrpSpPr/>
          <p:nvPr/>
        </p:nvGrpSpPr>
        <p:grpSpPr>
          <a:xfrm>
            <a:off x="4649333" y="1591056"/>
            <a:ext cx="4556791" cy="3554819"/>
            <a:chOff x="4548974" y="1523960"/>
            <a:chExt cx="4556791" cy="3554819"/>
          </a:xfrm>
        </p:grpSpPr>
        <p:sp>
          <p:nvSpPr>
            <p:cNvPr id="3" name="Rectangle 2"/>
            <p:cNvSpPr/>
            <p:nvPr/>
          </p:nvSpPr>
          <p:spPr>
            <a:xfrm>
              <a:off x="4552732" y="1523960"/>
              <a:ext cx="4553033" cy="3554819"/>
            </a:xfrm>
            <a:prstGeom prst="rect">
              <a:avLst/>
            </a:prstGeom>
          </p:spPr>
          <p:txBody>
            <a:bodyPr wrap="square">
              <a:spAutoFit/>
            </a:bodyPr>
            <a:lstStyle/>
            <a:p>
              <a:pPr>
                <a:spcBef>
                  <a:spcPts val="600"/>
                </a:spcBef>
                <a:buClr>
                  <a:srgbClr val="727CA3"/>
                </a:buClr>
                <a:buSzPct val="76000"/>
              </a:pPr>
              <a:r>
                <a:rPr lang="en-US" sz="1400" dirty="0" smtClean="0">
                  <a:solidFill>
                    <a:srgbClr val="9FB8CD"/>
                  </a:solidFill>
                  <a:latin typeface="Monaco" charset="0"/>
                  <a:ea typeface="Monaco" charset="0"/>
                  <a:cs typeface="Monaco" charset="0"/>
                </a:rPr>
                <a:t>11</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public </a:t>
              </a:r>
              <a:r>
                <a:rPr lang="en-US" sz="1400" dirty="0">
                  <a:solidFill>
                    <a:srgbClr val="7030A0"/>
                  </a:solidFill>
                  <a:latin typeface="Monaco" charset="0"/>
                  <a:ea typeface="Monaco" charset="0"/>
                  <a:cs typeface="Monaco" charset="0"/>
                </a:rPr>
                <a:t>void </a:t>
              </a:r>
              <a:r>
                <a:rPr lang="en-US" sz="1400" dirty="0" smtClean="0">
                  <a:solidFill>
                    <a:prstClr val="black"/>
                  </a:solidFill>
                  <a:latin typeface="Monaco" charset="0"/>
                  <a:ea typeface="Monaco" charset="0"/>
                  <a:cs typeface="Monaco" charset="0"/>
                </a:rPr>
                <a:t>close() </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12</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synchronized</a:t>
              </a:r>
              <a:r>
                <a:rPr lang="en-US" sz="1400" dirty="0" smtClean="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this</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a:solidFill>
                    <a:srgbClr val="9FB8CD"/>
                  </a:solidFill>
                  <a:latin typeface="Monaco" charset="0"/>
                  <a:ea typeface="Monaco" charset="0"/>
                  <a:cs typeface="Monaco" charset="0"/>
                </a:rPr>
                <a:t>13</a:t>
              </a:r>
              <a:r>
                <a:rPr lang="en-US" sz="1400" dirty="0">
                  <a:solidFill>
                    <a:prstClr val="black"/>
                  </a:solidFill>
                  <a:latin typeface="Monaco" charset="0"/>
                  <a:ea typeface="Monaco" charset="0"/>
                  <a:cs typeface="Monaco" charset="0"/>
                </a:rPr>
                <a:t>    	if (</a:t>
              </a:r>
              <a:r>
                <a:rPr lang="en-US" sz="1400" dirty="0" err="1">
                  <a:solidFill>
                    <a:srgbClr val="0070C0"/>
                  </a:solidFill>
                  <a:latin typeface="Monaco" charset="0"/>
                  <a:ea typeface="Monaco" charset="0"/>
                  <a:cs typeface="Monaco" charset="0"/>
                </a:rPr>
                <a:t>isClosed</a:t>
              </a:r>
              <a:r>
                <a:rPr lang="en-US" sz="1400" dirty="0">
                  <a:solidFill>
                    <a:prstClr val="black"/>
                  </a:solidFill>
                  <a:latin typeface="Monaco" charset="0"/>
                  <a:ea typeface="Monaco" charset="0"/>
                  <a:cs typeface="Monaco" charset="0"/>
                </a:rPr>
                <a:t>) </a:t>
              </a:r>
            </a:p>
            <a:p>
              <a:pPr>
                <a:spcBef>
                  <a:spcPts val="600"/>
                </a:spcBef>
                <a:buClr>
                  <a:srgbClr val="727CA3"/>
                </a:buClr>
                <a:buSzPct val="76000"/>
              </a:pPr>
              <a:r>
                <a:rPr lang="en-US" sz="1400" dirty="0">
                  <a:solidFill>
                    <a:srgbClr val="9FB8CD"/>
                  </a:solidFill>
                  <a:latin typeface="Monaco" charset="0"/>
                  <a:ea typeface="Monaco" charset="0"/>
                  <a:cs typeface="Monaco" charset="0"/>
                </a:rPr>
                <a:t>14</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return</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a:solidFill>
                    <a:srgbClr val="9FB8CD"/>
                  </a:solidFill>
                  <a:latin typeface="Monaco" charset="0"/>
                  <a:ea typeface="Monaco" charset="0"/>
                  <a:cs typeface="Monaco" charset="0"/>
                </a:rPr>
                <a:t>15</a:t>
              </a:r>
              <a:r>
                <a:rPr lang="en-US" sz="1400" dirty="0">
                  <a:solidFill>
                    <a:prstClr val="black"/>
                  </a:solidFill>
                  <a:latin typeface="Monaco" charset="0"/>
                  <a:ea typeface="Monaco" charset="0"/>
                  <a:cs typeface="Monaco" charset="0"/>
                </a:rPr>
                <a:t>    	</a:t>
              </a:r>
              <a:r>
                <a:rPr lang="en-US" sz="1400" dirty="0" err="1">
                  <a:solidFill>
                    <a:srgbClr val="0070C0"/>
                  </a:solidFill>
                  <a:latin typeface="Monaco" charset="0"/>
                  <a:ea typeface="Monaco" charset="0"/>
                  <a:cs typeface="Monaco" charset="0"/>
                </a:rPr>
                <a:t>isClosed</a:t>
              </a:r>
              <a:r>
                <a:rPr lang="en-US" sz="1400" dirty="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true</a:t>
              </a:r>
              <a:r>
                <a:rPr lang="en-US" sz="1400" dirty="0">
                  <a:solidFill>
                    <a:prstClr val="black"/>
                  </a:solidFill>
                  <a:latin typeface="Monaco" charset="0"/>
                  <a:ea typeface="Monaco" charset="0"/>
                  <a:cs typeface="Monaco" charset="0"/>
                </a:rPr>
                <a:t>; </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16</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a:solidFill>
                    <a:prstClr val="black"/>
                  </a:solidFill>
                  <a:latin typeface="Monaco" charset="0"/>
                  <a:ea typeface="Monaco" charset="0"/>
                  <a:cs typeface="Monaco" charset="0"/>
                </a:rPr>
                <a:t/>
              </a:r>
              <a:br>
                <a:rPr lang="en-US" sz="1400" dirty="0">
                  <a:solidFill>
                    <a:prstClr val="black"/>
                  </a:solidFill>
                  <a:latin typeface="Monaco" charset="0"/>
                  <a:ea typeface="Monaco" charset="0"/>
                  <a:cs typeface="Monaco" charset="0"/>
                </a:rPr>
              </a:br>
              <a:endParaRPr lang="en-US" sz="1400" dirty="0" smtClean="0">
                <a:solidFill>
                  <a:prstClr val="black"/>
                </a:solidFill>
                <a:latin typeface="Monaco" charset="0"/>
                <a:ea typeface="Monaco" charset="0"/>
                <a:cs typeface="Monaco" charset="0"/>
              </a:endParaRPr>
            </a:p>
            <a:p>
              <a:pPr>
                <a:spcBef>
                  <a:spcPts val="600"/>
                </a:spcBef>
                <a:buClr>
                  <a:srgbClr val="727CA3"/>
                </a:buClr>
                <a:buSzPct val="76000"/>
              </a:pPr>
              <a:r>
                <a:rPr lang="en-US" sz="1400" dirty="0" smtClean="0">
                  <a:solidFill>
                    <a:srgbClr val="9FB8CD"/>
                  </a:solidFill>
                  <a:latin typeface="Monaco" charset="0"/>
                  <a:ea typeface="Monaco" charset="0"/>
                  <a:cs typeface="Monaco" charset="0"/>
                </a:rPr>
                <a:t>21</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reader</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22</a:t>
              </a:r>
              <a:r>
                <a:rPr lang="en-US" sz="1400" dirty="0" smtClean="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reader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23</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err="1" smtClean="0">
                  <a:solidFill>
                    <a:prstClr val="black"/>
                  </a:solidFill>
                  <a:latin typeface="Monaco" charset="0"/>
                  <a:ea typeface="Monaco" charset="0"/>
                  <a:cs typeface="Monaco" charset="0"/>
                </a:rPr>
                <a:t>.close</a:t>
              </a:r>
              <a:r>
                <a:rPr lang="en-US" sz="1400" dirty="0">
                  <a:solidFill>
                    <a:prstClr val="black"/>
                  </a:solidFill>
                  <a:latin typeface="Monaco" charset="0"/>
                  <a:ea typeface="Monaco" charset="0"/>
                  <a:cs typeface="Monaco" charset="0"/>
                </a:rPr>
                <a:t>();</a:t>
              </a:r>
              <a:br>
                <a:rPr lang="en-US" sz="1400" dirty="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24</a:t>
              </a:r>
              <a:r>
                <a:rPr lang="en-US" sz="1400" dirty="0" smtClean="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controlSocket</a:t>
              </a:r>
              <a:r>
                <a:rPr lang="en-US" sz="1400" dirty="0" smtClean="0">
                  <a:solidFill>
                    <a:srgbClr val="0070C0"/>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a:solidFill>
                    <a:prstClr val="black"/>
                  </a:solidFill>
                  <a:latin typeface="Monaco" charset="0"/>
                  <a:ea typeface="Monaco" charset="0"/>
                  <a:cs typeface="Monaco" charset="0"/>
                </a:rPr>
                <a:t>; </a:t>
              </a:r>
              <a:r>
                <a:rPr lang="en-US" sz="1400" dirty="0" smtClean="0">
                  <a:solidFill>
                    <a:prstClr val="black"/>
                  </a:solidFill>
                  <a:latin typeface="Monaco" charset="0"/>
                  <a:ea typeface="Monaco" charset="0"/>
                  <a:cs typeface="Monaco" charset="0"/>
                </a:rPr>
                <a:t/>
              </a:r>
              <a:br>
                <a:rPr lang="en-US" sz="1400" dirty="0" smtClean="0">
                  <a:solidFill>
                    <a:prstClr val="black"/>
                  </a:solidFill>
                  <a:latin typeface="Monaco" charset="0"/>
                  <a:ea typeface="Monaco" charset="0"/>
                  <a:cs typeface="Monaco" charset="0"/>
                </a:rPr>
              </a:br>
              <a:r>
                <a:rPr lang="en-US" sz="1400" dirty="0" smtClean="0">
                  <a:solidFill>
                    <a:srgbClr val="9FB8CD"/>
                  </a:solidFill>
                  <a:latin typeface="Monaco" charset="0"/>
                  <a:ea typeface="Monaco" charset="0"/>
                  <a:cs typeface="Monaco" charset="0"/>
                </a:rPr>
                <a:t>25</a:t>
              </a:r>
              <a:r>
                <a:rPr lang="en-US" sz="1400" dirty="0" smtClean="0">
                  <a:latin typeface="Monaco" charset="0"/>
                  <a:ea typeface="Monaco" charset="0"/>
                  <a:cs typeface="Monaco" charset="0"/>
                </a:rPr>
                <a:t> </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0" name="TextBox 9"/>
            <p:cNvSpPr txBox="1"/>
            <p:nvPr/>
          </p:nvSpPr>
          <p:spPr>
            <a:xfrm>
              <a:off x="4552732" y="2934452"/>
              <a:ext cx="25474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request</a:t>
              </a:r>
              <a:r>
                <a:rPr lang="en-US" sz="1400" dirty="0" err="1" smtClean="0">
                  <a:solidFill>
                    <a:prstClr val="black"/>
                  </a:solidFill>
                  <a:latin typeface="Monaco" charset="0"/>
                  <a:ea typeface="Monaco" charset="0"/>
                  <a:cs typeface="Monaco" charset="0"/>
                </a:rPr>
                <a:t>.clear</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1" name="TextBox 10"/>
            <p:cNvSpPr txBox="1"/>
            <p:nvPr/>
          </p:nvSpPr>
          <p:spPr>
            <a:xfrm>
              <a:off x="4548974" y="3201191"/>
              <a:ext cx="24400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request</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2" name="TextBox 11"/>
            <p:cNvSpPr txBox="1"/>
            <p:nvPr/>
          </p:nvSpPr>
          <p:spPr>
            <a:xfrm>
              <a:off x="4548974" y="3428393"/>
              <a:ext cx="2440092"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70C0"/>
                  </a:solidFill>
                  <a:latin typeface="Monaco" charset="0"/>
                  <a:ea typeface="Monaco" charset="0"/>
                  <a:cs typeface="Monaco" charset="0"/>
                </a:rPr>
                <a:t>writer</a:t>
              </a:r>
              <a:r>
                <a:rPr lang="en-US" sz="1400" dirty="0" err="1" smtClean="0">
                  <a:solidFill>
                    <a:prstClr val="black"/>
                  </a:solidFill>
                  <a:latin typeface="Monaco" charset="0"/>
                  <a:ea typeface="Monaco" charset="0"/>
                  <a:cs typeface="Monaco" charset="0"/>
                </a:rPr>
                <a:t>.close</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sp>
          <p:nvSpPr>
            <p:cNvPr id="13" name="TextBox 12"/>
            <p:cNvSpPr txBox="1"/>
            <p:nvPr/>
          </p:nvSpPr>
          <p:spPr>
            <a:xfrm>
              <a:off x="4548974" y="3654911"/>
              <a:ext cx="2332690"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0070C0"/>
                  </a:solidFill>
                  <a:latin typeface="Monaco" charset="0"/>
                  <a:ea typeface="Monaco" charset="0"/>
                  <a:cs typeface="Monaco" charset="0"/>
                </a:rPr>
                <a:t>writer</a:t>
              </a:r>
              <a:r>
                <a:rPr lang="en-US" sz="1400" dirty="0" smtClean="0">
                  <a:solidFill>
                    <a:prstClr val="black"/>
                  </a:solidFill>
                  <a:latin typeface="Monaco" charset="0"/>
                  <a:ea typeface="Monaco" charset="0"/>
                  <a:cs typeface="Monaco" charset="0"/>
                </a:rPr>
                <a:t> </a:t>
              </a:r>
              <a:r>
                <a:rPr lang="en-US" sz="1400" dirty="0">
                  <a:solidFill>
                    <a:prstClr val="black"/>
                  </a:solidFill>
                  <a:latin typeface="Monaco" charset="0"/>
                  <a:ea typeface="Monaco" charset="0"/>
                  <a:cs typeface="Monaco" charset="0"/>
                </a:rPr>
                <a:t>= </a:t>
              </a:r>
              <a:r>
                <a:rPr lang="en-US" sz="1400" dirty="0">
                  <a:solidFill>
                    <a:srgbClr val="7030A0"/>
                  </a:solidFill>
                  <a:latin typeface="Monaco" charset="0"/>
                  <a:ea typeface="Monaco" charset="0"/>
                  <a:cs typeface="Monaco" charset="0"/>
                </a:rPr>
                <a:t>null</a:t>
              </a:r>
              <a:r>
                <a:rPr lang="en-US" sz="1400" dirty="0" smtClean="0">
                  <a:solidFill>
                    <a:prstClr val="black"/>
                  </a:solidFill>
                  <a:latin typeface="Monaco" charset="0"/>
                  <a:ea typeface="Monaco" charset="0"/>
                  <a:cs typeface="Monaco" charset="0"/>
                </a:rPr>
                <a:t>;</a:t>
              </a:r>
              <a:endParaRPr lang="en-US" sz="1400" dirty="0">
                <a:latin typeface="Monaco" charset="0"/>
                <a:ea typeface="Monaco" charset="0"/>
                <a:cs typeface="Monaco" charset="0"/>
              </a:endParaRPr>
            </a:p>
          </p:txBody>
        </p:sp>
      </p:grpSp>
      <p:sp>
        <p:nvSpPr>
          <p:cNvPr id="4" name="Slide Number Placeholder 3"/>
          <p:cNvSpPr>
            <a:spLocks noGrp="1"/>
          </p:cNvSpPr>
          <p:nvPr>
            <p:ph type="sldNum" sz="quarter" idx="12"/>
          </p:nvPr>
        </p:nvSpPr>
        <p:spPr/>
        <p:txBody>
          <a:bodyPr/>
          <a:lstStyle/>
          <a:p>
            <a:fld id="{1F7DF5D7-FF41-4BF6-8958-28DFF1DB182D}" type="slidenum">
              <a:rPr lang="en-US" smtClean="0"/>
              <a:pPr/>
              <a:t>25</a:t>
            </a:fld>
            <a:endParaRPr lang="en-US" dirty="0"/>
          </a:p>
        </p:txBody>
      </p:sp>
      <p:sp>
        <p:nvSpPr>
          <p:cNvPr id="6" name="Date Placeholder 5"/>
          <p:cNvSpPr>
            <a:spLocks noGrp="1"/>
          </p:cNvSpPr>
          <p:nvPr>
            <p:ph type="dt" sz="half" idx="10"/>
          </p:nvPr>
        </p:nvSpPr>
        <p:spPr/>
        <p:txBody>
          <a:bodyPr/>
          <a:lstStyle/>
          <a:p>
            <a:fld id="{AFBD0E75-8BD6-4D45-B7CC-51EF546FAF90}" type="datetime1">
              <a:rPr lang="en-US" smtClean="0"/>
              <a:t>6/28/17</a:t>
            </a:fld>
            <a:endParaRPr lang="en-US" dirty="0"/>
          </a:p>
        </p:txBody>
      </p:sp>
      <p:sp>
        <p:nvSpPr>
          <p:cNvPr id="14" name="Footer Placeholder 13"/>
          <p:cNvSpPr>
            <a:spLocks noGrp="1"/>
          </p:cNvSpPr>
          <p:nvPr>
            <p:ph type="ftr" sz="quarter" idx="11"/>
          </p:nvPr>
        </p:nvSpPr>
        <p:spPr/>
        <p:txBody>
          <a:bodyPr/>
          <a:lstStyle/>
          <a:p>
            <a:pPr algn="ctr"/>
            <a:r>
              <a:rPr lang="en-US" smtClean="0"/>
              <a:t>MAPL'17</a:t>
            </a:r>
            <a:endParaRPr lang="en-US" dirty="0"/>
          </a:p>
        </p:txBody>
      </p:sp>
      <p:sp>
        <p:nvSpPr>
          <p:cNvPr id="44" name="Content Placeholder 6"/>
          <p:cNvSpPr txBox="1">
            <a:spLocks/>
          </p:cNvSpPr>
          <p:nvPr/>
        </p:nvSpPr>
        <p:spPr>
          <a:xfrm>
            <a:off x="211667" y="5294716"/>
            <a:ext cx="8229599" cy="47830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gn="ctr">
              <a:buNone/>
            </a:pPr>
            <a:r>
              <a:rPr lang="en-US" sz="2400" b="1" dirty="0" smtClean="0">
                <a:solidFill>
                  <a:srgbClr val="595959"/>
                </a:solidFill>
                <a:latin typeface="Helvetica" charset="0"/>
                <a:ea typeface="Helvetica" charset="0"/>
                <a:cs typeface="Helvetica" charset="0"/>
              </a:rPr>
              <a:t>Source code snippet from </a:t>
            </a:r>
            <a:r>
              <a:rPr lang="en-US" sz="2400" b="1" dirty="0" smtClean="0">
                <a:solidFill>
                  <a:srgbClr val="7030A0"/>
                </a:solidFill>
                <a:latin typeface="Helvetica" charset="0"/>
                <a:ea typeface="Helvetica" charset="0"/>
                <a:cs typeface="Helvetica" charset="0"/>
              </a:rPr>
              <a:t>Apache FTP Server</a:t>
            </a:r>
            <a:endParaRPr lang="en-US" sz="2400" b="1" dirty="0">
              <a:solidFill>
                <a:srgbClr val="7030A0"/>
              </a:solidFill>
              <a:latin typeface="Helvetica" charset="0"/>
              <a:ea typeface="Helvetica" charset="0"/>
              <a:cs typeface="Helvetica" charset="0"/>
            </a:endParaRPr>
          </a:p>
        </p:txBody>
      </p:sp>
      <p:grpSp>
        <p:nvGrpSpPr>
          <p:cNvPr id="40" name="Group 39"/>
          <p:cNvGrpSpPr/>
          <p:nvPr/>
        </p:nvGrpSpPr>
        <p:grpSpPr>
          <a:xfrm>
            <a:off x="4579306" y="3012435"/>
            <a:ext cx="3926696" cy="530172"/>
            <a:chOff x="4289652" y="2964333"/>
            <a:chExt cx="3926696" cy="530172"/>
          </a:xfrm>
        </p:grpSpPr>
        <p:cxnSp>
          <p:nvCxnSpPr>
            <p:cNvPr id="60" name="Curved Connector 59"/>
            <p:cNvCxnSpPr/>
            <p:nvPr/>
          </p:nvCxnSpPr>
          <p:spPr>
            <a:xfrm>
              <a:off x="7550044" y="3150108"/>
              <a:ext cx="2704" cy="229004"/>
            </a:xfrm>
            <a:prstGeom prst="curvedConnector3">
              <a:avLst>
                <a:gd name="adj1" fmla="val 8554142"/>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61" name="Group 60"/>
            <p:cNvGrpSpPr/>
            <p:nvPr/>
          </p:nvGrpSpPr>
          <p:grpSpPr>
            <a:xfrm>
              <a:off x="4289652" y="2964333"/>
              <a:ext cx="3926696" cy="530172"/>
              <a:chOff x="4289652" y="2964333"/>
              <a:chExt cx="3926696" cy="530172"/>
            </a:xfrm>
          </p:grpSpPr>
          <p:sp>
            <p:nvSpPr>
              <p:cNvPr id="62" name="Rounded Rectangle 61"/>
              <p:cNvSpPr/>
              <p:nvPr/>
            </p:nvSpPr>
            <p:spPr>
              <a:xfrm>
                <a:off x="4289652" y="3245117"/>
                <a:ext cx="3263096" cy="249388"/>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4289652" y="2964333"/>
                <a:ext cx="3260392" cy="274320"/>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TextBox 63"/>
              <p:cNvSpPr txBox="1"/>
              <p:nvPr/>
            </p:nvSpPr>
            <p:spPr>
              <a:xfrm>
                <a:off x="7736730" y="3061113"/>
                <a:ext cx="479618" cy="369332"/>
              </a:xfrm>
              <a:prstGeom prst="rect">
                <a:avLst/>
              </a:prstGeom>
              <a:noFill/>
            </p:spPr>
            <p:txBody>
              <a:bodyPr wrap="none" rtlCol="0">
                <a:spAutoFit/>
              </a:bodyPr>
              <a:lstStyle/>
              <a:p>
                <a:r>
                  <a:rPr lang="en-US" b="1" dirty="0" smtClean="0">
                    <a:solidFill>
                      <a:srgbClr val="00B050"/>
                    </a:solidFill>
                    <a:latin typeface="Helvetica" charset="0"/>
                    <a:ea typeface="Helvetica" charset="0"/>
                    <a:cs typeface="Helvetica" charset="0"/>
                  </a:rPr>
                  <a:t>R2</a:t>
                </a:r>
                <a:endParaRPr lang="en-US" b="1" dirty="0">
                  <a:solidFill>
                    <a:srgbClr val="00B050"/>
                  </a:solidFill>
                  <a:latin typeface="Helvetica" charset="0"/>
                  <a:ea typeface="Helvetica" charset="0"/>
                  <a:cs typeface="Helvetica" charset="0"/>
                </a:endParaRPr>
              </a:p>
            </p:txBody>
          </p:sp>
        </p:grpSp>
      </p:grpSp>
      <p:grpSp>
        <p:nvGrpSpPr>
          <p:cNvPr id="41" name="Group 40"/>
          <p:cNvGrpSpPr/>
          <p:nvPr/>
        </p:nvGrpSpPr>
        <p:grpSpPr>
          <a:xfrm>
            <a:off x="4579306" y="3546753"/>
            <a:ext cx="3926696" cy="450758"/>
            <a:chOff x="4289652" y="2964333"/>
            <a:chExt cx="3926696" cy="450758"/>
          </a:xfrm>
        </p:grpSpPr>
        <p:cxnSp>
          <p:nvCxnSpPr>
            <p:cNvPr id="55" name="Curved Connector 54"/>
            <p:cNvCxnSpPr/>
            <p:nvPr/>
          </p:nvCxnSpPr>
          <p:spPr>
            <a:xfrm>
              <a:off x="7550044" y="3086500"/>
              <a:ext cx="2704" cy="229004"/>
            </a:xfrm>
            <a:prstGeom prst="curvedConnector3">
              <a:avLst>
                <a:gd name="adj1" fmla="val 8554142"/>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56" name="Group 55"/>
            <p:cNvGrpSpPr/>
            <p:nvPr/>
          </p:nvGrpSpPr>
          <p:grpSpPr>
            <a:xfrm>
              <a:off x="4289652" y="2964333"/>
              <a:ext cx="3926696" cy="450758"/>
              <a:chOff x="4289652" y="2964333"/>
              <a:chExt cx="3926696" cy="450758"/>
            </a:xfrm>
          </p:grpSpPr>
          <p:sp>
            <p:nvSpPr>
              <p:cNvPr id="57" name="Rounded Rectangle 56"/>
              <p:cNvSpPr/>
              <p:nvPr/>
            </p:nvSpPr>
            <p:spPr>
              <a:xfrm>
                <a:off x="4289652" y="3204508"/>
                <a:ext cx="3263096" cy="210583"/>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4289652" y="2964333"/>
                <a:ext cx="3260392" cy="231581"/>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TextBox 58"/>
              <p:cNvSpPr txBox="1"/>
              <p:nvPr/>
            </p:nvSpPr>
            <p:spPr>
              <a:xfrm>
                <a:off x="7736730" y="2997504"/>
                <a:ext cx="479618" cy="369332"/>
              </a:xfrm>
              <a:prstGeom prst="rect">
                <a:avLst/>
              </a:prstGeom>
              <a:noFill/>
            </p:spPr>
            <p:txBody>
              <a:bodyPr wrap="none" rtlCol="0">
                <a:spAutoFit/>
              </a:bodyPr>
              <a:lstStyle/>
              <a:p>
                <a:r>
                  <a:rPr lang="en-US" b="1" dirty="0" smtClean="0">
                    <a:solidFill>
                      <a:srgbClr val="00B050"/>
                    </a:solidFill>
                    <a:latin typeface="Helvetica" charset="0"/>
                    <a:ea typeface="Helvetica" charset="0"/>
                    <a:cs typeface="Helvetica" charset="0"/>
                  </a:rPr>
                  <a:t>R3</a:t>
                </a:r>
                <a:endParaRPr lang="en-US" b="1" dirty="0">
                  <a:solidFill>
                    <a:srgbClr val="00B050"/>
                  </a:solidFill>
                  <a:latin typeface="Helvetica" charset="0"/>
                  <a:ea typeface="Helvetica" charset="0"/>
                  <a:cs typeface="Helvetica" charset="0"/>
                </a:endParaRPr>
              </a:p>
            </p:txBody>
          </p:sp>
        </p:grpSp>
      </p:grpSp>
      <p:grpSp>
        <p:nvGrpSpPr>
          <p:cNvPr id="42" name="Group 41"/>
          <p:cNvGrpSpPr/>
          <p:nvPr/>
        </p:nvGrpSpPr>
        <p:grpSpPr>
          <a:xfrm>
            <a:off x="4570406" y="4016976"/>
            <a:ext cx="3926696" cy="436937"/>
            <a:chOff x="4289652" y="2964333"/>
            <a:chExt cx="3926696" cy="436937"/>
          </a:xfrm>
        </p:grpSpPr>
        <p:cxnSp>
          <p:nvCxnSpPr>
            <p:cNvPr id="50" name="Curved Connector 49"/>
            <p:cNvCxnSpPr/>
            <p:nvPr/>
          </p:nvCxnSpPr>
          <p:spPr>
            <a:xfrm>
              <a:off x="7550044" y="3062647"/>
              <a:ext cx="2704" cy="229004"/>
            </a:xfrm>
            <a:prstGeom prst="curvedConnector3">
              <a:avLst>
                <a:gd name="adj1" fmla="val 8554142"/>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51" name="Group 50"/>
            <p:cNvGrpSpPr/>
            <p:nvPr/>
          </p:nvGrpSpPr>
          <p:grpSpPr>
            <a:xfrm>
              <a:off x="4289652" y="2964333"/>
              <a:ext cx="3926696" cy="436937"/>
              <a:chOff x="4289652" y="2964333"/>
              <a:chExt cx="3926696" cy="436937"/>
            </a:xfrm>
          </p:grpSpPr>
          <p:sp>
            <p:nvSpPr>
              <p:cNvPr id="52" name="Rounded Rectangle 51"/>
              <p:cNvSpPr/>
              <p:nvPr/>
            </p:nvSpPr>
            <p:spPr>
              <a:xfrm>
                <a:off x="4289652" y="3190687"/>
                <a:ext cx="3263096" cy="210583"/>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4289652" y="2964333"/>
                <a:ext cx="3260392" cy="219297"/>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extBox 53"/>
              <p:cNvSpPr txBox="1"/>
              <p:nvPr/>
            </p:nvSpPr>
            <p:spPr>
              <a:xfrm>
                <a:off x="7736730" y="2973652"/>
                <a:ext cx="479618" cy="369332"/>
              </a:xfrm>
              <a:prstGeom prst="rect">
                <a:avLst/>
              </a:prstGeom>
              <a:noFill/>
            </p:spPr>
            <p:txBody>
              <a:bodyPr wrap="none" rtlCol="0">
                <a:spAutoFit/>
              </a:bodyPr>
              <a:lstStyle/>
              <a:p>
                <a:r>
                  <a:rPr lang="en-US" b="1" dirty="0" smtClean="0">
                    <a:solidFill>
                      <a:srgbClr val="00B050"/>
                    </a:solidFill>
                    <a:latin typeface="Helvetica" charset="0"/>
                    <a:ea typeface="Helvetica" charset="0"/>
                    <a:cs typeface="Helvetica" charset="0"/>
                  </a:rPr>
                  <a:t>R4</a:t>
                </a:r>
                <a:endParaRPr lang="en-US" b="1" dirty="0">
                  <a:solidFill>
                    <a:srgbClr val="00B050"/>
                  </a:solidFill>
                  <a:latin typeface="Helvetica" charset="0"/>
                  <a:ea typeface="Helvetica" charset="0"/>
                  <a:cs typeface="Helvetica" charset="0"/>
                </a:endParaRPr>
              </a:p>
            </p:txBody>
          </p:sp>
        </p:grpSp>
      </p:grpSp>
      <p:grpSp>
        <p:nvGrpSpPr>
          <p:cNvPr id="43" name="Group 42"/>
          <p:cNvGrpSpPr/>
          <p:nvPr/>
        </p:nvGrpSpPr>
        <p:grpSpPr>
          <a:xfrm>
            <a:off x="4588355" y="4456972"/>
            <a:ext cx="3926696" cy="436937"/>
            <a:chOff x="4289652" y="2964333"/>
            <a:chExt cx="3926696" cy="436937"/>
          </a:xfrm>
        </p:grpSpPr>
        <p:cxnSp>
          <p:nvCxnSpPr>
            <p:cNvPr id="45" name="Curved Connector 44"/>
            <p:cNvCxnSpPr/>
            <p:nvPr/>
          </p:nvCxnSpPr>
          <p:spPr>
            <a:xfrm>
              <a:off x="7550044" y="3062647"/>
              <a:ext cx="2704" cy="229004"/>
            </a:xfrm>
            <a:prstGeom prst="curvedConnector3">
              <a:avLst>
                <a:gd name="adj1" fmla="val 8554142"/>
              </a:avLst>
            </a:prstGeom>
            <a:ln w="25400">
              <a:solidFill>
                <a:srgbClr val="00B050"/>
              </a:solidFill>
            </a:ln>
            <a:effectLst/>
          </p:spPr>
          <p:style>
            <a:lnRef idx="2">
              <a:schemeClr val="accent1"/>
            </a:lnRef>
            <a:fillRef idx="0">
              <a:schemeClr val="accent1"/>
            </a:fillRef>
            <a:effectRef idx="1">
              <a:schemeClr val="accent1"/>
            </a:effectRef>
            <a:fontRef idx="minor">
              <a:schemeClr val="tx1"/>
            </a:fontRef>
          </p:style>
        </p:cxnSp>
        <p:grpSp>
          <p:nvGrpSpPr>
            <p:cNvPr id="46" name="Group 45"/>
            <p:cNvGrpSpPr/>
            <p:nvPr/>
          </p:nvGrpSpPr>
          <p:grpSpPr>
            <a:xfrm>
              <a:off x="4289652" y="2964333"/>
              <a:ext cx="3926696" cy="436937"/>
              <a:chOff x="4289652" y="2964333"/>
              <a:chExt cx="3926696" cy="436937"/>
            </a:xfrm>
          </p:grpSpPr>
          <p:sp>
            <p:nvSpPr>
              <p:cNvPr id="47" name="Rounded Rectangle 46"/>
              <p:cNvSpPr/>
              <p:nvPr/>
            </p:nvSpPr>
            <p:spPr>
              <a:xfrm>
                <a:off x="4289652" y="3190687"/>
                <a:ext cx="3263096" cy="210583"/>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4289652" y="2964333"/>
                <a:ext cx="3260392" cy="219297"/>
              </a:xfrm>
              <a:prstGeom prst="roundRect">
                <a:avLst/>
              </a:prstGeom>
              <a:no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p:cNvSpPr txBox="1"/>
              <p:nvPr/>
            </p:nvSpPr>
            <p:spPr>
              <a:xfrm>
                <a:off x="7736730" y="2973652"/>
                <a:ext cx="479618" cy="369332"/>
              </a:xfrm>
              <a:prstGeom prst="rect">
                <a:avLst/>
              </a:prstGeom>
              <a:noFill/>
            </p:spPr>
            <p:txBody>
              <a:bodyPr wrap="none" rtlCol="0">
                <a:spAutoFit/>
              </a:bodyPr>
              <a:lstStyle/>
              <a:p>
                <a:r>
                  <a:rPr lang="en-US" b="1" dirty="0" smtClean="0">
                    <a:solidFill>
                      <a:srgbClr val="00B050"/>
                    </a:solidFill>
                    <a:latin typeface="Helvetica" charset="0"/>
                    <a:ea typeface="Helvetica" charset="0"/>
                    <a:cs typeface="Helvetica" charset="0"/>
                  </a:rPr>
                  <a:t>R5</a:t>
                </a:r>
                <a:endParaRPr lang="en-US" b="1" dirty="0">
                  <a:solidFill>
                    <a:srgbClr val="00B050"/>
                  </a:solidFill>
                  <a:latin typeface="Helvetica" charset="0"/>
                  <a:ea typeface="Helvetica" charset="0"/>
                  <a:cs typeface="Helvetica" charset="0"/>
                </a:endParaRPr>
              </a:p>
            </p:txBody>
          </p:sp>
        </p:grpSp>
      </p:grpSp>
    </p:spTree>
    <p:custDataLst>
      <p:tags r:id="rId1"/>
    </p:custDataLst>
    <p:extLst>
      <p:ext uri="{BB962C8B-B14F-4D97-AF65-F5344CB8AC3E}">
        <p14:creationId xmlns:p14="http://schemas.microsoft.com/office/powerpoint/2010/main" val="327403044"/>
      </p:ext>
    </p:extLst>
  </p:cSld>
  <p:clrMapOvr>
    <a:masterClrMapping/>
  </p:clrMapOvr>
  <mc:AlternateContent xmlns:mc="http://schemas.openxmlformats.org/markup-compatibility/2006" xmlns:p14="http://schemas.microsoft.com/office/powerpoint/2010/main">
    <mc:Choice Requires="p14">
      <p:transition spd="slow" p14:dur="2000" advTm="14266"/>
    </mc:Choice>
    <mc:Fallback xmlns="">
      <p:transition spd="slow" advTm="142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500"/>
                                  </p:stCondLst>
                                  <p:childTnLst>
                                    <p:set>
                                      <p:cBhvr>
                                        <p:cTn id="6" dur="1" fill="hold">
                                          <p:stCondLst>
                                            <p:cond delay="0"/>
                                          </p:stCondLst>
                                        </p:cTn>
                                        <p:tgtEl>
                                          <p:spTgt spid="4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nodeType="afterEffect">
                                  <p:stCondLst>
                                    <p:cond delay="500"/>
                                  </p:stCondLst>
                                  <p:childTnLst>
                                    <p:set>
                                      <p:cBhvr>
                                        <p:cTn id="9" dur="1" fill="hold">
                                          <p:stCondLst>
                                            <p:cond delay="0"/>
                                          </p:stCondLst>
                                        </p:cTn>
                                        <p:tgtEl>
                                          <p:spTgt spid="42"/>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50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p:cNvSpPr txBox="1"/>
          <p:nvPr/>
        </p:nvSpPr>
        <p:spPr>
          <a:xfrm>
            <a:off x="128664" y="3341727"/>
            <a:ext cx="4693977" cy="2015936"/>
          </a:xfrm>
          <a:prstGeom prst="rect">
            <a:avLst/>
          </a:prstGeom>
          <a:noFill/>
          <a:ln w="19050">
            <a:solidFill>
              <a:schemeClr val="tx1"/>
            </a:solidFill>
          </a:ln>
        </p:spPr>
        <p:txBody>
          <a:bodyPr wrap="square" rIns="0" rtlCol="0">
            <a:spAutoFit/>
          </a:bodyPr>
          <a:lstStyle/>
          <a:p>
            <a:r>
              <a:rPr lang="en-US" dirty="0" smtClean="0"/>
              <a:t>parallel(p3</a:t>
            </a:r>
            <a:r>
              <a:rPr lang="en-US" dirty="0"/>
              <a:t>, p2) :- parallel(p1, p2), </a:t>
            </a:r>
            <a:endParaRPr lang="en-US" dirty="0" smtClean="0"/>
          </a:p>
          <a:p>
            <a:r>
              <a:rPr lang="en-US" dirty="0"/>
              <a:t> </a:t>
            </a:r>
            <a:r>
              <a:rPr lang="en-US" dirty="0" smtClean="0"/>
              <a:t>                          next </a:t>
            </a:r>
            <a:r>
              <a:rPr lang="en-US" dirty="0"/>
              <a:t>(p3, p1). </a:t>
            </a:r>
            <a:r>
              <a:rPr lang="en-US" b="1" dirty="0" smtClean="0"/>
              <a:t>weight 5</a:t>
            </a:r>
            <a:r>
              <a:rPr lang="en-US" sz="2000" dirty="0">
                <a:solidFill>
                  <a:srgbClr val="00B050"/>
                </a:solidFill>
              </a:rPr>
              <a:t/>
            </a:r>
            <a:br>
              <a:rPr lang="en-US" sz="2000" dirty="0">
                <a:solidFill>
                  <a:srgbClr val="00B050"/>
                </a:solidFill>
              </a:rPr>
            </a:br>
            <a:endParaRPr lang="en-US" sz="900" dirty="0">
              <a:solidFill>
                <a:srgbClr val="00B050"/>
              </a:solidFill>
            </a:endParaRPr>
          </a:p>
          <a:p>
            <a:r>
              <a:rPr lang="en-US" dirty="0" smtClean="0"/>
              <a:t>parallel(p1</a:t>
            </a:r>
            <a:r>
              <a:rPr lang="en-US" dirty="0"/>
              <a:t>, p2) :- parallel(p2, p1).</a:t>
            </a:r>
            <a:r>
              <a:rPr lang="en-US" sz="800" dirty="0"/>
              <a:t> </a:t>
            </a:r>
            <a:r>
              <a:rPr lang="en-US" dirty="0"/>
              <a:t>  </a:t>
            </a:r>
          </a:p>
          <a:p>
            <a:endParaRPr lang="en-US" sz="800" dirty="0" smtClean="0"/>
          </a:p>
          <a:p>
            <a:r>
              <a:rPr lang="en-US" dirty="0"/>
              <a:t> </a:t>
            </a:r>
            <a:r>
              <a:rPr lang="en-US" dirty="0" smtClean="0"/>
              <a:t>    race(p1</a:t>
            </a:r>
            <a:r>
              <a:rPr lang="en-US" dirty="0"/>
              <a:t>, p2) :- parallel(p1, p2), </a:t>
            </a:r>
            <a:r>
              <a:rPr lang="en-US" dirty="0" err="1" smtClean="0"/>
              <a:t>mayAlias</a:t>
            </a:r>
            <a:r>
              <a:rPr lang="en-US" dirty="0" smtClean="0"/>
              <a:t>(p1</a:t>
            </a:r>
            <a:r>
              <a:rPr lang="en-US" dirty="0"/>
              <a:t>, p2), </a:t>
            </a:r>
            <a:r>
              <a:rPr lang="en-US" dirty="0" smtClean="0"/>
              <a:t>             </a:t>
            </a:r>
          </a:p>
          <a:p>
            <a:r>
              <a:rPr lang="en-US" dirty="0"/>
              <a:t> </a:t>
            </a:r>
            <a:r>
              <a:rPr lang="en-US" dirty="0" smtClean="0"/>
              <a:t>                          </a:t>
            </a:r>
            <a:r>
              <a:rPr lang="es-ES_tradnl" dirty="0" smtClean="0"/>
              <a:t>¬</a:t>
            </a:r>
            <a:r>
              <a:rPr lang="en-US" dirty="0"/>
              <a:t>guarded(p1, p2</a:t>
            </a:r>
            <a:r>
              <a:rPr lang="en-US" dirty="0" smtClean="0"/>
              <a:t>).</a:t>
            </a:r>
          </a:p>
          <a:p>
            <a:r>
              <a:rPr lang="mr-IN" dirty="0" smtClean="0">
                <a:latin typeface="Helvetica Light" charset="0"/>
                <a:ea typeface="Helvetica Light" charset="0"/>
                <a:cs typeface="Helvetica Light" charset="0"/>
              </a:rPr>
              <a:t>…</a:t>
            </a:r>
            <a:endParaRPr lang="en-US" dirty="0" smtClean="0">
              <a:latin typeface="Helvetica Light" charset="0"/>
              <a:ea typeface="Helvetica Light" charset="0"/>
              <a:cs typeface="Helvetica Light" charset="0"/>
            </a:endParaRPr>
          </a:p>
        </p:txBody>
      </p:sp>
      <p:sp>
        <p:nvSpPr>
          <p:cNvPr id="5" name="Title 4"/>
          <p:cNvSpPr>
            <a:spLocks noGrp="1"/>
          </p:cNvSpPr>
          <p:nvPr>
            <p:ph type="title"/>
          </p:nvPr>
        </p:nvSpPr>
        <p:spPr/>
        <p:txBody>
          <a:bodyPr/>
          <a:lstStyle/>
          <a:p>
            <a:r>
              <a:rPr lang="en-US" dirty="0" smtClean="0"/>
              <a:t>How </a:t>
            </a:r>
            <a:r>
              <a:rPr lang="en-US" dirty="0"/>
              <a:t>D</a:t>
            </a:r>
            <a:r>
              <a:rPr lang="en-US" dirty="0" smtClean="0"/>
              <a:t>oes Generalization Work?</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26</a:t>
            </a:fld>
            <a:endParaRPr lang="en-US" dirty="0"/>
          </a:p>
        </p:txBody>
      </p:sp>
      <p:sp>
        <p:nvSpPr>
          <p:cNvPr id="6" name="Date Placeholder 5"/>
          <p:cNvSpPr>
            <a:spLocks noGrp="1"/>
          </p:cNvSpPr>
          <p:nvPr>
            <p:ph type="dt" sz="half" idx="10"/>
          </p:nvPr>
        </p:nvSpPr>
        <p:spPr/>
        <p:txBody>
          <a:bodyPr/>
          <a:lstStyle/>
          <a:p>
            <a:fld id="{90E2B031-147C-474E-865D-6D7B449195E2}"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grpSp>
        <p:nvGrpSpPr>
          <p:cNvPr id="2" name="Group 1"/>
          <p:cNvGrpSpPr/>
          <p:nvPr/>
        </p:nvGrpSpPr>
        <p:grpSpPr>
          <a:xfrm>
            <a:off x="110066" y="1005839"/>
            <a:ext cx="3317900" cy="1919253"/>
            <a:chOff x="604128" y="1243381"/>
            <a:chExt cx="3317900" cy="1919253"/>
          </a:xfrm>
        </p:grpSpPr>
        <p:sp>
          <p:nvSpPr>
            <p:cNvPr id="35" name="TextBox 34"/>
            <p:cNvSpPr txBox="1"/>
            <p:nvPr/>
          </p:nvSpPr>
          <p:spPr>
            <a:xfrm>
              <a:off x="622727" y="1565933"/>
              <a:ext cx="3299301"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FF0000"/>
                  </a:solidFill>
                  <a:latin typeface="Monaco" charset="0"/>
                  <a:ea typeface="Monaco" charset="0"/>
                  <a:cs typeface="Monaco" charset="0"/>
                </a:rPr>
                <a:t>request.clear</a:t>
              </a:r>
              <a:r>
                <a:rPr lang="en-US" sz="1400" dirty="0" smtClean="0">
                  <a:solidFill>
                    <a:srgbClr val="FF0000"/>
                  </a:solidFill>
                  <a:latin typeface="Monaco" charset="0"/>
                  <a:ea typeface="Monaco" charset="0"/>
                  <a:cs typeface="Monaco" charset="0"/>
                </a:rPr>
                <a:t>();// </a:t>
              </a:r>
              <a:r>
                <a:rPr lang="en-US" sz="1400" b="1" dirty="0">
                  <a:solidFill>
                    <a:srgbClr val="FF0000"/>
                  </a:solidFill>
                  <a:latin typeface="Monaco" charset="0"/>
                  <a:ea typeface="Monaco" charset="0"/>
                  <a:cs typeface="Monaco" charset="0"/>
                </a:rPr>
                <a:t>x1</a:t>
              </a:r>
              <a:endParaRPr lang="en-US" sz="1400" dirty="0">
                <a:solidFill>
                  <a:srgbClr val="FF0000"/>
                </a:solidFill>
                <a:latin typeface="Monaco" charset="0"/>
                <a:ea typeface="Monaco" charset="0"/>
                <a:cs typeface="Monaco" charset="0"/>
              </a:endParaRPr>
            </a:p>
          </p:txBody>
        </p:sp>
        <p:sp>
          <p:nvSpPr>
            <p:cNvPr id="36" name="TextBox 35"/>
            <p:cNvSpPr txBox="1"/>
            <p:nvPr/>
          </p:nvSpPr>
          <p:spPr>
            <a:xfrm>
              <a:off x="622728" y="1888485"/>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B050"/>
                  </a:solidFill>
                  <a:latin typeface="Monaco" charset="0"/>
                  <a:ea typeface="Monaco" charset="0"/>
                  <a:cs typeface="Monaco" charset="0"/>
                </a:rPr>
                <a:t>request </a:t>
              </a:r>
              <a:r>
                <a:rPr lang="en-US" sz="1400" dirty="0">
                  <a:solidFill>
                    <a:srgbClr val="00B050"/>
                  </a:solidFill>
                  <a:latin typeface="Monaco" charset="0"/>
                  <a:ea typeface="Monaco" charset="0"/>
                  <a:cs typeface="Monaco" charset="0"/>
                </a:rPr>
                <a:t>= null</a:t>
              </a:r>
              <a:r>
                <a:rPr lang="en-US" sz="1400" dirty="0" smtClean="0">
                  <a:solidFill>
                    <a:srgbClr val="00B050"/>
                  </a:solidFill>
                  <a:latin typeface="Monaco" charset="0"/>
                  <a:ea typeface="Monaco" charset="0"/>
                  <a:cs typeface="Monaco" charset="0"/>
                </a:rPr>
                <a:t>; // </a:t>
              </a:r>
              <a:r>
                <a:rPr lang="en-US" sz="1400" b="1" dirty="0" smtClean="0">
                  <a:solidFill>
                    <a:srgbClr val="00B050"/>
                  </a:solidFill>
                  <a:latin typeface="Monaco" charset="0"/>
                  <a:ea typeface="Monaco" charset="0"/>
                  <a:cs typeface="Monaco" charset="0"/>
                </a:rPr>
                <a:t>x2</a:t>
              </a:r>
              <a:endParaRPr lang="en-US" sz="1400" dirty="0">
                <a:solidFill>
                  <a:srgbClr val="00B050"/>
                </a:solidFill>
                <a:latin typeface="Monaco" charset="0"/>
                <a:ea typeface="Monaco" charset="0"/>
                <a:cs typeface="Monaco" charset="0"/>
              </a:endParaRPr>
            </a:p>
          </p:txBody>
        </p:sp>
        <p:sp>
          <p:nvSpPr>
            <p:cNvPr id="37" name="TextBox 36"/>
            <p:cNvSpPr txBox="1"/>
            <p:nvPr/>
          </p:nvSpPr>
          <p:spPr>
            <a:xfrm>
              <a:off x="612648" y="2180797"/>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B0F0"/>
                  </a:solidFill>
                  <a:latin typeface="Monaco" charset="0"/>
                  <a:ea typeface="Monaco" charset="0"/>
                  <a:cs typeface="Monaco" charset="0"/>
                </a:rPr>
                <a:t>writer.close</a:t>
              </a:r>
              <a:r>
                <a:rPr lang="en-US" sz="1400" dirty="0">
                  <a:solidFill>
                    <a:srgbClr val="00B0F0"/>
                  </a:solidFill>
                  <a:latin typeface="Monaco" charset="0"/>
                  <a:ea typeface="Monaco" charset="0"/>
                  <a:cs typeface="Monaco" charset="0"/>
                </a:rPr>
                <a:t>(); </a:t>
              </a:r>
              <a:r>
                <a:rPr lang="en-US" sz="1400" dirty="0" smtClean="0">
                  <a:solidFill>
                    <a:srgbClr val="00B0F0"/>
                  </a:solidFill>
                  <a:latin typeface="Monaco" charset="0"/>
                  <a:ea typeface="Monaco" charset="0"/>
                  <a:cs typeface="Monaco" charset="0"/>
                </a:rPr>
                <a:t>// </a:t>
              </a:r>
              <a:r>
                <a:rPr lang="en-US" sz="1400" b="1" dirty="0" smtClean="0">
                  <a:solidFill>
                    <a:srgbClr val="00B0F0"/>
                  </a:solidFill>
                  <a:latin typeface="Monaco" charset="0"/>
                  <a:ea typeface="Monaco" charset="0"/>
                  <a:cs typeface="Monaco" charset="0"/>
                </a:rPr>
                <a:t>y1</a:t>
              </a:r>
              <a:endParaRPr lang="en-US" sz="1400" dirty="0">
                <a:solidFill>
                  <a:srgbClr val="00B0F0"/>
                </a:solidFill>
                <a:latin typeface="Monaco" charset="0"/>
                <a:ea typeface="Monaco" charset="0"/>
                <a:cs typeface="Monaco" charset="0"/>
              </a:endParaRPr>
            </a:p>
          </p:txBody>
        </p:sp>
        <p:sp>
          <p:nvSpPr>
            <p:cNvPr id="38" name="TextBox 37"/>
            <p:cNvSpPr txBox="1"/>
            <p:nvPr/>
          </p:nvSpPr>
          <p:spPr>
            <a:xfrm>
              <a:off x="622726" y="2518668"/>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writer </a:t>
              </a:r>
              <a:r>
                <a:rPr lang="en-US" sz="1400" dirty="0">
                  <a:solidFill>
                    <a:srgbClr val="7030A0"/>
                  </a:solidFill>
                  <a:latin typeface="Monaco" charset="0"/>
                  <a:ea typeface="Monaco" charset="0"/>
                  <a:cs typeface="Monaco" charset="0"/>
                </a:rPr>
                <a:t>= null; </a:t>
              </a:r>
              <a:r>
                <a:rPr lang="en-US" sz="1400" dirty="0" smtClean="0">
                  <a:solidFill>
                    <a:srgbClr val="7030A0"/>
                  </a:solidFill>
                  <a:latin typeface="Monaco" charset="0"/>
                  <a:ea typeface="Monaco" charset="0"/>
                  <a:cs typeface="Monaco" charset="0"/>
                </a:rPr>
                <a:t> // </a:t>
              </a:r>
              <a:r>
                <a:rPr lang="en-US" sz="1400" b="1" dirty="0" smtClean="0">
                  <a:solidFill>
                    <a:srgbClr val="7030A0"/>
                  </a:solidFill>
                  <a:latin typeface="Monaco" charset="0"/>
                  <a:ea typeface="Monaco" charset="0"/>
                  <a:cs typeface="Monaco" charset="0"/>
                </a:rPr>
                <a:t>y2</a:t>
              </a:r>
              <a:endParaRPr lang="en-US" sz="1400" dirty="0">
                <a:solidFill>
                  <a:srgbClr val="7030A0"/>
                </a:solidFill>
                <a:latin typeface="Monaco" charset="0"/>
                <a:ea typeface="Monaco" charset="0"/>
                <a:cs typeface="Monaco" charset="0"/>
              </a:endParaRPr>
            </a:p>
          </p:txBody>
        </p:sp>
        <p:sp>
          <p:nvSpPr>
            <p:cNvPr id="39" name="TextBox 38"/>
            <p:cNvSpPr txBox="1"/>
            <p:nvPr/>
          </p:nvSpPr>
          <p:spPr>
            <a:xfrm>
              <a:off x="612648" y="2793302"/>
              <a:ext cx="3094304" cy="369332"/>
            </a:xfrm>
            <a:prstGeom prst="rect">
              <a:avLst/>
            </a:prstGeom>
            <a:noFill/>
          </p:spPr>
          <p:txBody>
            <a:bodyPr wrap="square" rtlCol="0">
              <a:spAutoFit/>
            </a:bodyPr>
            <a:lstStyle/>
            <a:p>
              <a:pPr algn="ctr"/>
              <a:r>
                <a:rPr lang="mr-IN" dirty="0" smtClean="0"/>
                <a:t>…</a:t>
              </a:r>
              <a:endParaRPr lang="en-US" dirty="0"/>
            </a:p>
          </p:txBody>
        </p:sp>
        <p:sp>
          <p:nvSpPr>
            <p:cNvPr id="40" name="TextBox 39"/>
            <p:cNvSpPr txBox="1"/>
            <p:nvPr/>
          </p:nvSpPr>
          <p:spPr>
            <a:xfrm>
              <a:off x="604128" y="1243381"/>
              <a:ext cx="3094304" cy="369332"/>
            </a:xfrm>
            <a:prstGeom prst="rect">
              <a:avLst/>
            </a:prstGeom>
            <a:noFill/>
          </p:spPr>
          <p:txBody>
            <a:bodyPr wrap="square" rtlCol="0">
              <a:spAutoFit/>
            </a:bodyPr>
            <a:lstStyle/>
            <a:p>
              <a:pPr algn="ctr"/>
              <a:r>
                <a:rPr lang="mr-IN" smtClean="0"/>
                <a:t>…</a:t>
              </a:r>
              <a:endParaRPr lang="en-US" dirty="0"/>
            </a:p>
          </p:txBody>
        </p:sp>
      </p:grpSp>
      <p:grpSp>
        <p:nvGrpSpPr>
          <p:cNvPr id="56" name="Group 55"/>
          <p:cNvGrpSpPr/>
          <p:nvPr/>
        </p:nvGrpSpPr>
        <p:grpSpPr>
          <a:xfrm>
            <a:off x="3405075" y="1036805"/>
            <a:ext cx="5596483" cy="5270791"/>
            <a:chOff x="3405075" y="1036805"/>
            <a:chExt cx="5596483" cy="5270791"/>
          </a:xfrm>
        </p:grpSpPr>
        <p:sp>
          <p:nvSpPr>
            <p:cNvPr id="193" name="TextBox 192"/>
            <p:cNvSpPr txBox="1"/>
            <p:nvPr/>
          </p:nvSpPr>
          <p:spPr>
            <a:xfrm>
              <a:off x="7611294" y="5390108"/>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smtClean="0">
                  <a:solidFill>
                    <a:prstClr val="black"/>
                  </a:solidFill>
                  <a:latin typeface="Garamond" panose="02020404030301010803" pitchFamily="18" charset="0"/>
                </a:rPr>
                <a:t>guarded</a:t>
              </a:r>
              <a:r>
                <a:rPr lang="es-ES_tradnl" sz="1600" dirty="0" smtClean="0">
                  <a:solidFill>
                    <a:prstClr val="black"/>
                  </a:solidFill>
                  <a:latin typeface="Garamond" panose="02020404030301010803" pitchFamily="18" charset="0"/>
                </a:rPr>
                <a:t>(</a:t>
              </a:r>
              <a:r>
                <a:rPr lang="es-ES_tradnl" sz="1600" dirty="0" smtClean="0">
                  <a:solidFill>
                    <a:srgbClr val="7030A0"/>
                  </a:solidFill>
                  <a:latin typeface="Garamond" panose="02020404030301010803" pitchFamily="18" charset="0"/>
                </a:rPr>
                <a:t>y2</a:t>
              </a:r>
              <a:r>
                <a:rPr lang="es-ES_tradnl" sz="1600" dirty="0">
                  <a:solidFill>
                    <a:prstClr val="black"/>
                  </a:solidFill>
                  <a:latin typeface="Garamond" panose="02020404030301010803" pitchFamily="18" charset="0"/>
                </a:rPr>
                <a:t>, </a:t>
              </a:r>
              <a:r>
                <a:rPr lang="es-ES_tradnl" sz="1600" dirty="0" smtClean="0">
                  <a:solidFill>
                    <a:srgbClr val="00B0F0"/>
                  </a:solidFill>
                  <a:latin typeface="Garamond" panose="02020404030301010803" pitchFamily="18" charset="0"/>
                </a:rPr>
                <a:t>y1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94" name="TextBox 193"/>
            <p:cNvSpPr txBox="1"/>
            <p:nvPr/>
          </p:nvSpPr>
          <p:spPr>
            <a:xfrm>
              <a:off x="6271950" y="5969042"/>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grpSp>
          <p:nvGrpSpPr>
            <p:cNvPr id="55" name="Group 54"/>
            <p:cNvGrpSpPr/>
            <p:nvPr/>
          </p:nvGrpSpPr>
          <p:grpSpPr>
            <a:xfrm>
              <a:off x="3405075" y="1036805"/>
              <a:ext cx="5474528" cy="4932237"/>
              <a:chOff x="3405075" y="1036805"/>
              <a:chExt cx="5474528" cy="4932237"/>
            </a:xfrm>
          </p:grpSpPr>
          <p:sp>
            <p:nvSpPr>
              <p:cNvPr id="3" name="TextBox 2"/>
              <p:cNvSpPr txBox="1"/>
              <p:nvPr/>
            </p:nvSpPr>
            <p:spPr>
              <a:xfrm>
                <a:off x="7136845" y="127353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4" name="TextBox 43"/>
              <p:cNvSpPr txBox="1"/>
              <p:nvPr/>
            </p:nvSpPr>
            <p:spPr>
              <a:xfrm>
                <a:off x="6277870" y="186230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5" name="TextBox 44"/>
              <p:cNvSpPr txBox="1"/>
              <p:nvPr/>
            </p:nvSpPr>
            <p:spPr>
              <a:xfrm>
                <a:off x="5452347" y="1276484"/>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9" name="Straight Connector 8"/>
              <p:cNvCxnSpPr>
                <a:stCxn id="45" idx="2"/>
              </p:cNvCxnSpPr>
              <p:nvPr/>
            </p:nvCxnSpPr>
            <p:spPr>
              <a:xfrm>
                <a:off x="5993043" y="1615038"/>
                <a:ext cx="936474" cy="781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 idx="2"/>
              </p:cNvCxnSpPr>
              <p:nvPr/>
            </p:nvCxnSpPr>
            <p:spPr>
              <a:xfrm flipV="1">
                <a:off x="6929517" y="1612084"/>
                <a:ext cx="861570" cy="810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4" idx="0"/>
              </p:cNvCxnSpPr>
              <p:nvPr/>
            </p:nvCxnSpPr>
            <p:spPr>
              <a:xfrm>
                <a:off x="6929517" y="1693156"/>
                <a:ext cx="2595" cy="1691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75275" y="2466247"/>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25" name="Straight Arrow Connector 24"/>
              <p:cNvCxnSpPr>
                <a:stCxn id="44" idx="2"/>
                <a:endCxn id="62" idx="0"/>
              </p:cNvCxnSpPr>
              <p:nvPr/>
            </p:nvCxnSpPr>
            <p:spPr>
              <a:xfrm flipH="1">
                <a:off x="6929517" y="2200860"/>
                <a:ext cx="2595" cy="2653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798211" y="246360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69" name="TextBox 68"/>
              <p:cNvSpPr txBox="1"/>
              <p:nvPr/>
            </p:nvSpPr>
            <p:spPr>
              <a:xfrm>
                <a:off x="7044277" y="307467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70" name="Straight Connector 69"/>
              <p:cNvCxnSpPr>
                <a:stCxn id="68" idx="2"/>
              </p:cNvCxnSpPr>
              <p:nvPr/>
            </p:nvCxnSpPr>
            <p:spPr>
              <a:xfrm flipH="1">
                <a:off x="7707039" y="2802161"/>
                <a:ext cx="631868" cy="1248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62" idx="2"/>
              </p:cNvCxnSpPr>
              <p:nvPr/>
            </p:nvCxnSpPr>
            <p:spPr>
              <a:xfrm flipH="1" flipV="1">
                <a:off x="6929517" y="2804801"/>
                <a:ext cx="769002" cy="1151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7698519" y="2919948"/>
                <a:ext cx="0" cy="1547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27560" y="3074676"/>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97" name="Straight Connector 96"/>
              <p:cNvCxnSpPr>
                <a:stCxn id="69" idx="2"/>
              </p:cNvCxnSpPr>
              <p:nvPr/>
            </p:nvCxnSpPr>
            <p:spPr>
              <a:xfrm flipH="1">
                <a:off x="6837130" y="3413230"/>
                <a:ext cx="861389"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6" idx="2"/>
              </p:cNvCxnSpPr>
              <p:nvPr/>
            </p:nvCxnSpPr>
            <p:spPr>
              <a:xfrm flipH="1" flipV="1">
                <a:off x="6068256" y="3413230"/>
                <a:ext cx="768874"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7" idx="0"/>
              </p:cNvCxnSpPr>
              <p:nvPr/>
            </p:nvCxnSpPr>
            <p:spPr>
              <a:xfrm>
                <a:off x="6843181" y="3494741"/>
                <a:ext cx="221" cy="1570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79046" y="1862306"/>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103" name="TextBox 102"/>
              <p:cNvSpPr txBox="1"/>
              <p:nvPr/>
            </p:nvSpPr>
            <p:spPr>
              <a:xfrm>
                <a:off x="3405075" y="1862306"/>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a:solidFill>
                      <a:prstClr val="black"/>
                    </a:solidFill>
                    <a:latin typeface="Garamond" panose="02020404030301010803" pitchFamily="18" charset="0"/>
                  </a:rPr>
                  <a:t>guarded</a:t>
                </a:r>
                <a:r>
                  <a:rPr lang="es-ES_tradnl" sz="1600" dirty="0">
                    <a:solidFill>
                      <a:prstClr val="black"/>
                    </a:solidFill>
                    <a:latin typeface="Garamond" panose="02020404030301010803" pitchFamily="18" charset="0"/>
                  </a:rPr>
                  <a:t>(</a:t>
                </a:r>
                <a:r>
                  <a:rPr lang="es-ES_tradnl" sz="1600" dirty="0">
                    <a:solidFill>
                      <a:srgbClr val="00B050"/>
                    </a:solidFill>
                    <a:latin typeface="Garamond" panose="02020404030301010803" pitchFamily="18" charset="0"/>
                  </a:rPr>
                  <a:t>x2</a:t>
                </a:r>
                <a:r>
                  <a:rPr lang="es-ES_tradnl" sz="1600" dirty="0">
                    <a:solidFill>
                      <a:prstClr val="black"/>
                    </a:solidFill>
                    <a:latin typeface="Garamond" panose="02020404030301010803" pitchFamily="18" charset="0"/>
                  </a:rPr>
                  <a:t>, </a:t>
                </a:r>
                <a:r>
                  <a:rPr lang="es-ES_tradnl" sz="1600" dirty="0">
                    <a:solidFill>
                      <a:srgbClr val="FF0000"/>
                    </a:solidFill>
                    <a:latin typeface="Garamond" panose="02020404030301010803" pitchFamily="18" charset="0"/>
                  </a:rPr>
                  <a:t>x1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05" name="TextBox 104"/>
              <p:cNvSpPr txBox="1"/>
              <p:nvPr/>
            </p:nvSpPr>
            <p:spPr>
              <a:xfrm>
                <a:off x="4992585" y="2456556"/>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106" name="Straight Connector 105"/>
              <p:cNvCxnSpPr>
                <a:endCxn id="44" idx="2"/>
              </p:cNvCxnSpPr>
              <p:nvPr/>
            </p:nvCxnSpPr>
            <p:spPr>
              <a:xfrm flipV="1">
                <a:off x="5527560" y="2200860"/>
                <a:ext cx="1404552" cy="125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3946368" y="2200861"/>
                <a:ext cx="1581192" cy="125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5" idx="0"/>
                <a:endCxn id="102" idx="2"/>
              </p:cNvCxnSpPr>
              <p:nvPr/>
            </p:nvCxnSpPr>
            <p:spPr>
              <a:xfrm flipV="1">
                <a:off x="5533281" y="2200860"/>
                <a:ext cx="7" cy="255696"/>
              </a:xfrm>
              <a:prstGeom prst="line">
                <a:avLst/>
              </a:prstGeom>
              <a:ln w="12700">
                <a:solidFill>
                  <a:schemeClr val="tx1"/>
                </a:solidFill>
                <a:headEnd type="triangle"/>
                <a:tailEnd w="sm" len="sm"/>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89160" y="365176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0" name="TextBox 119"/>
              <p:cNvSpPr txBox="1"/>
              <p:nvPr/>
            </p:nvSpPr>
            <p:spPr>
              <a:xfrm>
                <a:off x="6189160" y="417421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2" name="Straight Arrow Connector 121"/>
              <p:cNvCxnSpPr>
                <a:stCxn id="117" idx="2"/>
                <a:endCxn id="120" idx="0"/>
              </p:cNvCxnSpPr>
              <p:nvPr/>
            </p:nvCxnSpPr>
            <p:spPr>
              <a:xfrm>
                <a:off x="6843402" y="3990323"/>
                <a:ext cx="0" cy="1838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915935" y="418032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6" name="TextBox 125"/>
              <p:cNvSpPr txBox="1"/>
              <p:nvPr/>
            </p:nvSpPr>
            <p:spPr>
              <a:xfrm>
                <a:off x="5400870" y="4791501"/>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8" name="Straight Connector 127"/>
              <p:cNvCxnSpPr>
                <a:stCxn id="124" idx="2"/>
              </p:cNvCxnSpPr>
              <p:nvPr/>
            </p:nvCxnSpPr>
            <p:spPr>
              <a:xfrm>
                <a:off x="5456631" y="4518881"/>
                <a:ext cx="598481" cy="1346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0" idx="2"/>
              </p:cNvCxnSpPr>
              <p:nvPr/>
            </p:nvCxnSpPr>
            <p:spPr>
              <a:xfrm flipV="1">
                <a:off x="6055112" y="4512773"/>
                <a:ext cx="788290" cy="1407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26" idx="0"/>
              </p:cNvCxnSpPr>
              <p:nvPr/>
            </p:nvCxnSpPr>
            <p:spPr>
              <a:xfrm>
                <a:off x="6055112" y="4653538"/>
                <a:ext cx="0" cy="13796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7045143" y="4796132"/>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sp>
            <p:nvSpPr>
              <p:cNvPr id="146" name="TextBox 145"/>
              <p:cNvSpPr txBox="1"/>
              <p:nvPr/>
            </p:nvSpPr>
            <p:spPr>
              <a:xfrm>
                <a:off x="6156087" y="539007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59" name="Straight Connector 158"/>
              <p:cNvCxnSpPr>
                <a:stCxn id="145" idx="2"/>
              </p:cNvCxnSpPr>
              <p:nvPr/>
            </p:nvCxnSpPr>
            <p:spPr>
              <a:xfrm flipH="1">
                <a:off x="6824749" y="5134686"/>
                <a:ext cx="761090" cy="741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26" idx="2"/>
              </p:cNvCxnSpPr>
              <p:nvPr/>
            </p:nvCxnSpPr>
            <p:spPr>
              <a:xfrm flipH="1" flipV="1">
                <a:off x="6055112" y="5130055"/>
                <a:ext cx="769636" cy="7876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6" idx="0"/>
              </p:cNvCxnSpPr>
              <p:nvPr/>
            </p:nvCxnSpPr>
            <p:spPr>
              <a:xfrm>
                <a:off x="6810329" y="5208823"/>
                <a:ext cx="0" cy="18124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4677453" y="5392978"/>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98" name="Straight Arrow Connector 197"/>
              <p:cNvCxnSpPr>
                <a:stCxn id="146" idx="2"/>
                <a:endCxn id="194" idx="0"/>
              </p:cNvCxnSpPr>
              <p:nvPr/>
            </p:nvCxnSpPr>
            <p:spPr>
              <a:xfrm>
                <a:off x="6810329" y="5728624"/>
                <a:ext cx="2317" cy="240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92" idx="2"/>
              </p:cNvCxnSpPr>
              <p:nvPr/>
            </p:nvCxnSpPr>
            <p:spPr>
              <a:xfrm flipH="1" flipV="1">
                <a:off x="5331695" y="5731532"/>
                <a:ext cx="1478634" cy="1066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3" idx="2"/>
              </p:cNvCxnSpPr>
              <p:nvPr/>
            </p:nvCxnSpPr>
            <p:spPr>
              <a:xfrm flipH="1">
                <a:off x="6802933" y="5728662"/>
                <a:ext cx="1503493" cy="1095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3" idx="0"/>
              </p:cNvCxnSpPr>
              <p:nvPr/>
            </p:nvCxnSpPr>
            <p:spPr>
              <a:xfrm>
                <a:off x="7791087" y="1036805"/>
                <a:ext cx="0" cy="236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231" name="Group 230"/>
          <p:cNvGrpSpPr/>
          <p:nvPr/>
        </p:nvGrpSpPr>
        <p:grpSpPr>
          <a:xfrm>
            <a:off x="2898851" y="2723834"/>
            <a:ext cx="2360276" cy="582589"/>
            <a:chOff x="6726519" y="2661631"/>
            <a:chExt cx="2360276" cy="582589"/>
          </a:xfrm>
        </p:grpSpPr>
        <p:sp>
          <p:nvSpPr>
            <p:cNvPr id="221" name="Rectangle 220"/>
            <p:cNvSpPr/>
            <p:nvPr/>
          </p:nvSpPr>
          <p:spPr>
            <a:xfrm>
              <a:off x="6726519" y="2915420"/>
              <a:ext cx="2360276" cy="3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spcBef>
                  <a:spcPts val="600"/>
                </a:spcBef>
                <a:buClr>
                  <a:srgbClr val="727CA3"/>
                </a:buClr>
                <a:buSzPct val="76000"/>
              </a:pPr>
              <a:r>
                <a:rPr lang="es-ES_tradnl" dirty="0">
                  <a:solidFill>
                    <a:prstClr val="black"/>
                  </a:solidFill>
                  <a:latin typeface="Garamond" panose="02020404030301010803" pitchFamily="18" charset="0"/>
                </a:rPr>
                <a:t>¬</a:t>
              </a:r>
              <a:r>
                <a:rPr lang="es-ES_tradnl" dirty="0" err="1">
                  <a:solidFill>
                    <a:prstClr val="black"/>
                  </a:solidFill>
                  <a:latin typeface="Garamond" panose="02020404030301010803" pitchFamily="18" charset="0"/>
                </a:rPr>
                <a:t>race</a:t>
              </a:r>
              <a:r>
                <a:rPr lang="es-ES_tradnl" dirty="0">
                  <a:solidFill>
                    <a:prstClr val="black"/>
                  </a:solidFill>
                  <a:latin typeface="Garamond" panose="02020404030301010803" pitchFamily="18" charset="0"/>
                </a:rPr>
                <a:t>(</a:t>
              </a:r>
              <a:r>
                <a:rPr lang="es-ES_tradnl" dirty="0">
                  <a:solidFill>
                    <a:srgbClr val="0070C0"/>
                  </a:solidFill>
                  <a:latin typeface="Garamond" panose="02020404030301010803" pitchFamily="18" charset="0"/>
                </a:rPr>
                <a:t>x2</a:t>
              </a:r>
              <a:r>
                <a:rPr lang="es-ES_tradnl" dirty="0">
                  <a:solidFill>
                    <a:prstClr val="black"/>
                  </a:solidFill>
                  <a:latin typeface="Garamond" panose="02020404030301010803" pitchFamily="18" charset="0"/>
                </a:rPr>
                <a:t>, </a:t>
              </a:r>
              <a:r>
                <a:rPr lang="es-ES_tradnl" dirty="0">
                  <a:solidFill>
                    <a:srgbClr val="0070C0"/>
                  </a:solidFill>
                  <a:latin typeface="Garamond" panose="02020404030301010803" pitchFamily="18" charset="0"/>
                </a:rPr>
                <a:t>x1</a:t>
              </a:r>
              <a:r>
                <a:rPr lang="es-ES_tradnl" dirty="0">
                  <a:solidFill>
                    <a:prstClr val="black"/>
                  </a:solidFill>
                  <a:latin typeface="Garamond" panose="02020404030301010803" pitchFamily="18" charset="0"/>
                </a:rPr>
                <a:t>) </a:t>
              </a:r>
              <a:r>
                <a:rPr lang="es-ES_tradnl" b="1" dirty="0" err="1">
                  <a:solidFill>
                    <a:prstClr val="black"/>
                  </a:solidFill>
                  <a:latin typeface="Garamond" panose="02020404030301010803" pitchFamily="18" charset="0"/>
                </a:rPr>
                <a:t>weight</a:t>
              </a:r>
              <a:r>
                <a:rPr lang="es-ES_tradnl" b="1" dirty="0">
                  <a:solidFill>
                    <a:prstClr val="black"/>
                  </a:solidFill>
                  <a:latin typeface="Garamond" panose="02020404030301010803" pitchFamily="18" charset="0"/>
                </a:rPr>
                <a:t> 25</a:t>
              </a:r>
            </a:p>
          </p:txBody>
        </p:sp>
        <p:sp>
          <p:nvSpPr>
            <p:cNvPr id="230" name="Left Arrow 229"/>
            <p:cNvSpPr/>
            <p:nvPr/>
          </p:nvSpPr>
          <p:spPr>
            <a:xfrm rot="8311635">
              <a:off x="8338601" y="2661631"/>
              <a:ext cx="314699" cy="24592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p:cNvSpPr/>
          <p:nvPr/>
        </p:nvSpPr>
        <p:spPr>
          <a:xfrm>
            <a:off x="128664" y="1068427"/>
            <a:ext cx="3183918" cy="190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870395731"/>
      </p:ext>
    </p:extLst>
  </p:cSld>
  <p:clrMapOvr>
    <a:masterClrMapping/>
  </p:clrMapOvr>
  <mc:AlternateContent xmlns:mc="http://schemas.openxmlformats.org/markup-compatibility/2006" xmlns:p14="http://schemas.microsoft.com/office/powerpoint/2010/main">
    <mc:Choice Requires="p14">
      <p:transition spd="slow" p14:dur="2000" advTm="67552"/>
    </mc:Choice>
    <mc:Fallback xmlns="">
      <p:transition spd="slow" advTm="675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a:t>
            </a:r>
            <a:r>
              <a:rPr lang="en-US" dirty="0"/>
              <a:t>D</a:t>
            </a:r>
            <a:r>
              <a:rPr lang="en-US" dirty="0" smtClean="0"/>
              <a:t>oes Generalization Work?</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27</a:t>
            </a:fld>
            <a:endParaRPr lang="en-US" dirty="0"/>
          </a:p>
        </p:txBody>
      </p:sp>
      <p:sp>
        <p:nvSpPr>
          <p:cNvPr id="6" name="Date Placeholder 5"/>
          <p:cNvSpPr>
            <a:spLocks noGrp="1"/>
          </p:cNvSpPr>
          <p:nvPr>
            <p:ph type="dt" sz="half" idx="10"/>
          </p:nvPr>
        </p:nvSpPr>
        <p:spPr/>
        <p:txBody>
          <a:bodyPr/>
          <a:lstStyle/>
          <a:p>
            <a:fld id="{05434AA3-6398-F047-AA63-B3F852A77D20}"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grpSp>
        <p:nvGrpSpPr>
          <p:cNvPr id="56" name="Group 55"/>
          <p:cNvGrpSpPr/>
          <p:nvPr/>
        </p:nvGrpSpPr>
        <p:grpSpPr>
          <a:xfrm>
            <a:off x="3405075" y="1036805"/>
            <a:ext cx="5596483" cy="5270791"/>
            <a:chOff x="3405075" y="1036805"/>
            <a:chExt cx="5596483" cy="5270791"/>
          </a:xfrm>
        </p:grpSpPr>
        <p:sp>
          <p:nvSpPr>
            <p:cNvPr id="193" name="TextBox 192"/>
            <p:cNvSpPr txBox="1"/>
            <p:nvPr/>
          </p:nvSpPr>
          <p:spPr>
            <a:xfrm>
              <a:off x="7611294" y="5390108"/>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smtClean="0">
                  <a:solidFill>
                    <a:prstClr val="black"/>
                  </a:solidFill>
                  <a:latin typeface="Garamond" panose="02020404030301010803" pitchFamily="18" charset="0"/>
                </a:rPr>
                <a:t>guarded</a:t>
              </a:r>
              <a:r>
                <a:rPr lang="es-ES_tradnl" sz="1600" dirty="0" smtClean="0">
                  <a:solidFill>
                    <a:prstClr val="black"/>
                  </a:solidFill>
                  <a:latin typeface="Garamond" panose="02020404030301010803" pitchFamily="18" charset="0"/>
                </a:rPr>
                <a:t>(</a:t>
              </a:r>
              <a:r>
                <a:rPr lang="es-ES_tradnl" sz="1600" dirty="0" smtClean="0">
                  <a:solidFill>
                    <a:srgbClr val="7030A0"/>
                  </a:solidFill>
                  <a:latin typeface="Garamond" panose="02020404030301010803" pitchFamily="18" charset="0"/>
                </a:rPr>
                <a:t>y2</a:t>
              </a:r>
              <a:r>
                <a:rPr lang="es-ES_tradnl" sz="1600" dirty="0">
                  <a:solidFill>
                    <a:prstClr val="black"/>
                  </a:solidFill>
                  <a:latin typeface="Garamond" panose="02020404030301010803" pitchFamily="18" charset="0"/>
                </a:rPr>
                <a:t>, </a:t>
              </a:r>
              <a:r>
                <a:rPr lang="es-ES_tradnl" sz="1600" dirty="0" smtClean="0">
                  <a:solidFill>
                    <a:srgbClr val="00B0F0"/>
                  </a:solidFill>
                  <a:latin typeface="Garamond" panose="02020404030301010803" pitchFamily="18" charset="0"/>
                </a:rPr>
                <a:t>y1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94" name="TextBox 193"/>
            <p:cNvSpPr txBox="1"/>
            <p:nvPr/>
          </p:nvSpPr>
          <p:spPr>
            <a:xfrm>
              <a:off x="6271950" y="5969042"/>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grpSp>
          <p:nvGrpSpPr>
            <p:cNvPr id="55" name="Group 54"/>
            <p:cNvGrpSpPr/>
            <p:nvPr/>
          </p:nvGrpSpPr>
          <p:grpSpPr>
            <a:xfrm>
              <a:off x="3405075" y="1036805"/>
              <a:ext cx="5474528" cy="4932237"/>
              <a:chOff x="3405075" y="1036805"/>
              <a:chExt cx="5474528" cy="4932237"/>
            </a:xfrm>
          </p:grpSpPr>
          <p:sp>
            <p:nvSpPr>
              <p:cNvPr id="3" name="TextBox 2"/>
              <p:cNvSpPr txBox="1"/>
              <p:nvPr/>
            </p:nvSpPr>
            <p:spPr>
              <a:xfrm>
                <a:off x="7136845" y="127353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4" name="TextBox 43"/>
              <p:cNvSpPr txBox="1"/>
              <p:nvPr/>
            </p:nvSpPr>
            <p:spPr>
              <a:xfrm>
                <a:off x="6277870" y="186230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5" name="TextBox 44"/>
              <p:cNvSpPr txBox="1"/>
              <p:nvPr/>
            </p:nvSpPr>
            <p:spPr>
              <a:xfrm>
                <a:off x="5452347" y="1276484"/>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9" name="Straight Connector 8"/>
              <p:cNvCxnSpPr>
                <a:stCxn id="45" idx="2"/>
              </p:cNvCxnSpPr>
              <p:nvPr/>
            </p:nvCxnSpPr>
            <p:spPr>
              <a:xfrm>
                <a:off x="5993043" y="1615038"/>
                <a:ext cx="936474" cy="781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 idx="2"/>
              </p:cNvCxnSpPr>
              <p:nvPr/>
            </p:nvCxnSpPr>
            <p:spPr>
              <a:xfrm flipV="1">
                <a:off x="6929517" y="1612084"/>
                <a:ext cx="861570" cy="810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4" idx="0"/>
              </p:cNvCxnSpPr>
              <p:nvPr/>
            </p:nvCxnSpPr>
            <p:spPr>
              <a:xfrm>
                <a:off x="6929517" y="1693156"/>
                <a:ext cx="2595" cy="1691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75275" y="2466247"/>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25" name="Straight Arrow Connector 24"/>
              <p:cNvCxnSpPr>
                <a:stCxn id="44" idx="2"/>
                <a:endCxn id="62" idx="0"/>
              </p:cNvCxnSpPr>
              <p:nvPr/>
            </p:nvCxnSpPr>
            <p:spPr>
              <a:xfrm flipH="1">
                <a:off x="6929517" y="2200860"/>
                <a:ext cx="2595" cy="2653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798211" y="246360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69" name="TextBox 68"/>
              <p:cNvSpPr txBox="1"/>
              <p:nvPr/>
            </p:nvSpPr>
            <p:spPr>
              <a:xfrm>
                <a:off x="7044277" y="307467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70" name="Straight Connector 69"/>
              <p:cNvCxnSpPr>
                <a:stCxn id="68" idx="2"/>
              </p:cNvCxnSpPr>
              <p:nvPr/>
            </p:nvCxnSpPr>
            <p:spPr>
              <a:xfrm flipH="1">
                <a:off x="7707039" y="2802161"/>
                <a:ext cx="631868" cy="1248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62" idx="2"/>
              </p:cNvCxnSpPr>
              <p:nvPr/>
            </p:nvCxnSpPr>
            <p:spPr>
              <a:xfrm flipH="1" flipV="1">
                <a:off x="6929517" y="2804801"/>
                <a:ext cx="769002" cy="1151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7698519" y="2919948"/>
                <a:ext cx="0" cy="1547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27560" y="3074676"/>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97" name="Straight Connector 96"/>
              <p:cNvCxnSpPr>
                <a:stCxn id="69" idx="2"/>
              </p:cNvCxnSpPr>
              <p:nvPr/>
            </p:nvCxnSpPr>
            <p:spPr>
              <a:xfrm flipH="1">
                <a:off x="6837130" y="3413230"/>
                <a:ext cx="861389"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6" idx="2"/>
              </p:cNvCxnSpPr>
              <p:nvPr/>
            </p:nvCxnSpPr>
            <p:spPr>
              <a:xfrm flipH="1" flipV="1">
                <a:off x="6068256" y="3413230"/>
                <a:ext cx="768874"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7" idx="0"/>
              </p:cNvCxnSpPr>
              <p:nvPr/>
            </p:nvCxnSpPr>
            <p:spPr>
              <a:xfrm>
                <a:off x="6843181" y="3494741"/>
                <a:ext cx="221" cy="1570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79046" y="1862306"/>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103" name="TextBox 102"/>
              <p:cNvSpPr txBox="1"/>
              <p:nvPr/>
            </p:nvSpPr>
            <p:spPr>
              <a:xfrm>
                <a:off x="3405075" y="1862306"/>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a:solidFill>
                      <a:prstClr val="black"/>
                    </a:solidFill>
                    <a:latin typeface="Garamond" panose="02020404030301010803" pitchFamily="18" charset="0"/>
                  </a:rPr>
                  <a:t>guarded</a:t>
                </a:r>
                <a:r>
                  <a:rPr lang="es-ES_tradnl" sz="1600" dirty="0">
                    <a:solidFill>
                      <a:prstClr val="black"/>
                    </a:solidFill>
                    <a:latin typeface="Garamond" panose="02020404030301010803" pitchFamily="18" charset="0"/>
                  </a:rPr>
                  <a:t>(</a:t>
                </a:r>
                <a:r>
                  <a:rPr lang="es-ES_tradnl" sz="1600" dirty="0">
                    <a:solidFill>
                      <a:srgbClr val="00B050"/>
                    </a:solidFill>
                    <a:latin typeface="Garamond" panose="02020404030301010803" pitchFamily="18" charset="0"/>
                  </a:rPr>
                  <a:t>x2</a:t>
                </a:r>
                <a:r>
                  <a:rPr lang="es-ES_tradnl" sz="1600" dirty="0">
                    <a:solidFill>
                      <a:prstClr val="black"/>
                    </a:solidFill>
                    <a:latin typeface="Garamond" panose="02020404030301010803" pitchFamily="18" charset="0"/>
                  </a:rPr>
                  <a:t>, </a:t>
                </a:r>
                <a:r>
                  <a:rPr lang="es-ES_tradnl" sz="1600" dirty="0">
                    <a:solidFill>
                      <a:srgbClr val="FF0000"/>
                    </a:solidFill>
                    <a:latin typeface="Garamond" panose="02020404030301010803" pitchFamily="18" charset="0"/>
                  </a:rPr>
                  <a:t>x1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05" name="TextBox 104"/>
              <p:cNvSpPr txBox="1"/>
              <p:nvPr/>
            </p:nvSpPr>
            <p:spPr>
              <a:xfrm>
                <a:off x="4992585" y="2456556"/>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106" name="Straight Connector 105"/>
              <p:cNvCxnSpPr>
                <a:endCxn id="44" idx="2"/>
              </p:cNvCxnSpPr>
              <p:nvPr/>
            </p:nvCxnSpPr>
            <p:spPr>
              <a:xfrm flipV="1">
                <a:off x="5527560" y="2200860"/>
                <a:ext cx="1404552" cy="1250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3946368" y="2200861"/>
                <a:ext cx="1581192" cy="1250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5" idx="0"/>
                <a:endCxn id="102" idx="2"/>
              </p:cNvCxnSpPr>
              <p:nvPr/>
            </p:nvCxnSpPr>
            <p:spPr>
              <a:xfrm flipV="1">
                <a:off x="5533281" y="2200860"/>
                <a:ext cx="7" cy="255696"/>
              </a:xfrm>
              <a:prstGeom prst="line">
                <a:avLst/>
              </a:prstGeom>
              <a:ln w="12700">
                <a:solidFill>
                  <a:schemeClr val="tx1"/>
                </a:solidFill>
                <a:headEnd type="triangle"/>
                <a:tailEnd w="sm" len="sm"/>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89160" y="365176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0" name="TextBox 119"/>
              <p:cNvSpPr txBox="1"/>
              <p:nvPr/>
            </p:nvSpPr>
            <p:spPr>
              <a:xfrm>
                <a:off x="6189160" y="417421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2" name="Straight Arrow Connector 121"/>
              <p:cNvCxnSpPr>
                <a:stCxn id="117" idx="2"/>
                <a:endCxn id="120" idx="0"/>
              </p:cNvCxnSpPr>
              <p:nvPr/>
            </p:nvCxnSpPr>
            <p:spPr>
              <a:xfrm>
                <a:off x="6843402" y="3990323"/>
                <a:ext cx="0" cy="1838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915935" y="418032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6" name="TextBox 125"/>
              <p:cNvSpPr txBox="1"/>
              <p:nvPr/>
            </p:nvSpPr>
            <p:spPr>
              <a:xfrm>
                <a:off x="5400870" y="4791501"/>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8" name="Straight Connector 127"/>
              <p:cNvCxnSpPr>
                <a:stCxn id="124" idx="2"/>
              </p:cNvCxnSpPr>
              <p:nvPr/>
            </p:nvCxnSpPr>
            <p:spPr>
              <a:xfrm>
                <a:off x="5456631" y="4518881"/>
                <a:ext cx="598481" cy="1346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0" idx="2"/>
              </p:cNvCxnSpPr>
              <p:nvPr/>
            </p:nvCxnSpPr>
            <p:spPr>
              <a:xfrm flipV="1">
                <a:off x="6055112" y="4512773"/>
                <a:ext cx="788290" cy="1407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26" idx="0"/>
              </p:cNvCxnSpPr>
              <p:nvPr/>
            </p:nvCxnSpPr>
            <p:spPr>
              <a:xfrm>
                <a:off x="6055112" y="4653538"/>
                <a:ext cx="0" cy="13796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7045143" y="4796132"/>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sp>
            <p:nvSpPr>
              <p:cNvPr id="146" name="TextBox 145"/>
              <p:cNvSpPr txBox="1"/>
              <p:nvPr/>
            </p:nvSpPr>
            <p:spPr>
              <a:xfrm>
                <a:off x="6156087" y="539007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59" name="Straight Connector 158"/>
              <p:cNvCxnSpPr>
                <a:stCxn id="145" idx="2"/>
              </p:cNvCxnSpPr>
              <p:nvPr/>
            </p:nvCxnSpPr>
            <p:spPr>
              <a:xfrm flipH="1">
                <a:off x="6824749" y="5134686"/>
                <a:ext cx="761090" cy="741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26" idx="2"/>
              </p:cNvCxnSpPr>
              <p:nvPr/>
            </p:nvCxnSpPr>
            <p:spPr>
              <a:xfrm flipH="1" flipV="1">
                <a:off x="6055112" y="5130055"/>
                <a:ext cx="769636" cy="7876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6" idx="0"/>
              </p:cNvCxnSpPr>
              <p:nvPr/>
            </p:nvCxnSpPr>
            <p:spPr>
              <a:xfrm>
                <a:off x="6810329" y="5208823"/>
                <a:ext cx="0" cy="18124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4677453" y="5392978"/>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98" name="Straight Arrow Connector 197"/>
              <p:cNvCxnSpPr>
                <a:stCxn id="146" idx="2"/>
                <a:endCxn id="194" idx="0"/>
              </p:cNvCxnSpPr>
              <p:nvPr/>
            </p:nvCxnSpPr>
            <p:spPr>
              <a:xfrm>
                <a:off x="6810329" y="5728624"/>
                <a:ext cx="2317" cy="240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92" idx="2"/>
              </p:cNvCxnSpPr>
              <p:nvPr/>
            </p:nvCxnSpPr>
            <p:spPr>
              <a:xfrm flipH="1" flipV="1">
                <a:off x="5331695" y="5731532"/>
                <a:ext cx="1478634" cy="1066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3" idx="2"/>
              </p:cNvCxnSpPr>
              <p:nvPr/>
            </p:nvCxnSpPr>
            <p:spPr>
              <a:xfrm flipH="1">
                <a:off x="6802933" y="5728662"/>
                <a:ext cx="1503493" cy="1095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3" idx="0"/>
              </p:cNvCxnSpPr>
              <p:nvPr/>
            </p:nvCxnSpPr>
            <p:spPr>
              <a:xfrm>
                <a:off x="7791087" y="1036805"/>
                <a:ext cx="0" cy="236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63" name="Picture 6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98715" y="1568315"/>
            <a:ext cx="261604" cy="261604"/>
          </a:xfrm>
          <a:prstGeom prst="rect">
            <a:avLst/>
          </a:prstGeom>
        </p:spPr>
      </p:pic>
      <p:grpSp>
        <p:nvGrpSpPr>
          <p:cNvPr id="77" name="Group 76"/>
          <p:cNvGrpSpPr/>
          <p:nvPr/>
        </p:nvGrpSpPr>
        <p:grpSpPr>
          <a:xfrm>
            <a:off x="110066" y="1005839"/>
            <a:ext cx="3317900" cy="1919253"/>
            <a:chOff x="604128" y="1243381"/>
            <a:chExt cx="3317900" cy="1919253"/>
          </a:xfrm>
        </p:grpSpPr>
        <p:sp>
          <p:nvSpPr>
            <p:cNvPr id="78" name="TextBox 77"/>
            <p:cNvSpPr txBox="1"/>
            <p:nvPr/>
          </p:nvSpPr>
          <p:spPr>
            <a:xfrm>
              <a:off x="622727" y="1565933"/>
              <a:ext cx="3299301"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FF0000"/>
                  </a:solidFill>
                  <a:latin typeface="Monaco" charset="0"/>
                  <a:ea typeface="Monaco" charset="0"/>
                  <a:cs typeface="Monaco" charset="0"/>
                </a:rPr>
                <a:t>request.clear</a:t>
              </a:r>
              <a:r>
                <a:rPr lang="en-US" sz="1400" dirty="0" smtClean="0">
                  <a:solidFill>
                    <a:srgbClr val="FF0000"/>
                  </a:solidFill>
                  <a:latin typeface="Monaco" charset="0"/>
                  <a:ea typeface="Monaco" charset="0"/>
                  <a:cs typeface="Monaco" charset="0"/>
                </a:rPr>
                <a:t>();// </a:t>
              </a:r>
              <a:r>
                <a:rPr lang="en-US" sz="1400" b="1" dirty="0">
                  <a:solidFill>
                    <a:srgbClr val="FF0000"/>
                  </a:solidFill>
                  <a:latin typeface="Monaco" charset="0"/>
                  <a:ea typeface="Monaco" charset="0"/>
                  <a:cs typeface="Monaco" charset="0"/>
                </a:rPr>
                <a:t>x1</a:t>
              </a:r>
              <a:endParaRPr lang="en-US" sz="1400" dirty="0">
                <a:solidFill>
                  <a:srgbClr val="FF0000"/>
                </a:solidFill>
                <a:latin typeface="Monaco" charset="0"/>
                <a:ea typeface="Monaco" charset="0"/>
                <a:cs typeface="Monaco" charset="0"/>
              </a:endParaRPr>
            </a:p>
          </p:txBody>
        </p:sp>
        <p:sp>
          <p:nvSpPr>
            <p:cNvPr id="79" name="TextBox 78"/>
            <p:cNvSpPr txBox="1"/>
            <p:nvPr/>
          </p:nvSpPr>
          <p:spPr>
            <a:xfrm>
              <a:off x="622728" y="1888485"/>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B050"/>
                  </a:solidFill>
                  <a:latin typeface="Monaco" charset="0"/>
                  <a:ea typeface="Monaco" charset="0"/>
                  <a:cs typeface="Monaco" charset="0"/>
                </a:rPr>
                <a:t>request </a:t>
              </a:r>
              <a:r>
                <a:rPr lang="en-US" sz="1400" dirty="0">
                  <a:solidFill>
                    <a:srgbClr val="00B050"/>
                  </a:solidFill>
                  <a:latin typeface="Monaco" charset="0"/>
                  <a:ea typeface="Monaco" charset="0"/>
                  <a:cs typeface="Monaco" charset="0"/>
                </a:rPr>
                <a:t>= null</a:t>
              </a:r>
              <a:r>
                <a:rPr lang="en-US" sz="1400" dirty="0" smtClean="0">
                  <a:solidFill>
                    <a:srgbClr val="00B050"/>
                  </a:solidFill>
                  <a:latin typeface="Monaco" charset="0"/>
                  <a:ea typeface="Monaco" charset="0"/>
                  <a:cs typeface="Monaco" charset="0"/>
                </a:rPr>
                <a:t>; // </a:t>
              </a:r>
              <a:r>
                <a:rPr lang="en-US" sz="1400" b="1" dirty="0" smtClean="0">
                  <a:solidFill>
                    <a:srgbClr val="00B050"/>
                  </a:solidFill>
                  <a:latin typeface="Monaco" charset="0"/>
                  <a:ea typeface="Monaco" charset="0"/>
                  <a:cs typeface="Monaco" charset="0"/>
                </a:rPr>
                <a:t>x2</a:t>
              </a:r>
              <a:endParaRPr lang="en-US" sz="1400" dirty="0">
                <a:solidFill>
                  <a:srgbClr val="00B050"/>
                </a:solidFill>
                <a:latin typeface="Monaco" charset="0"/>
                <a:ea typeface="Monaco" charset="0"/>
                <a:cs typeface="Monaco" charset="0"/>
              </a:endParaRPr>
            </a:p>
          </p:txBody>
        </p:sp>
        <p:sp>
          <p:nvSpPr>
            <p:cNvPr id="80" name="TextBox 79"/>
            <p:cNvSpPr txBox="1"/>
            <p:nvPr/>
          </p:nvSpPr>
          <p:spPr>
            <a:xfrm>
              <a:off x="612648" y="2180797"/>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B0F0"/>
                  </a:solidFill>
                  <a:latin typeface="Monaco" charset="0"/>
                  <a:ea typeface="Monaco" charset="0"/>
                  <a:cs typeface="Monaco" charset="0"/>
                </a:rPr>
                <a:t>writer.close</a:t>
              </a:r>
              <a:r>
                <a:rPr lang="en-US" sz="1400" dirty="0">
                  <a:solidFill>
                    <a:srgbClr val="00B0F0"/>
                  </a:solidFill>
                  <a:latin typeface="Monaco" charset="0"/>
                  <a:ea typeface="Monaco" charset="0"/>
                  <a:cs typeface="Monaco" charset="0"/>
                </a:rPr>
                <a:t>(); </a:t>
              </a:r>
              <a:r>
                <a:rPr lang="en-US" sz="1400" dirty="0" smtClean="0">
                  <a:solidFill>
                    <a:srgbClr val="00B0F0"/>
                  </a:solidFill>
                  <a:latin typeface="Monaco" charset="0"/>
                  <a:ea typeface="Monaco" charset="0"/>
                  <a:cs typeface="Monaco" charset="0"/>
                </a:rPr>
                <a:t>// </a:t>
              </a:r>
              <a:r>
                <a:rPr lang="en-US" sz="1400" b="1" dirty="0" smtClean="0">
                  <a:solidFill>
                    <a:srgbClr val="00B0F0"/>
                  </a:solidFill>
                  <a:latin typeface="Monaco" charset="0"/>
                  <a:ea typeface="Monaco" charset="0"/>
                  <a:cs typeface="Monaco" charset="0"/>
                </a:rPr>
                <a:t>y1</a:t>
              </a:r>
              <a:endParaRPr lang="en-US" sz="1400" dirty="0">
                <a:solidFill>
                  <a:srgbClr val="00B0F0"/>
                </a:solidFill>
                <a:latin typeface="Monaco" charset="0"/>
                <a:ea typeface="Monaco" charset="0"/>
                <a:cs typeface="Monaco" charset="0"/>
              </a:endParaRPr>
            </a:p>
          </p:txBody>
        </p:sp>
        <p:sp>
          <p:nvSpPr>
            <p:cNvPr id="81" name="TextBox 80"/>
            <p:cNvSpPr txBox="1"/>
            <p:nvPr/>
          </p:nvSpPr>
          <p:spPr>
            <a:xfrm>
              <a:off x="622726" y="2518668"/>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writer </a:t>
              </a:r>
              <a:r>
                <a:rPr lang="en-US" sz="1400" dirty="0">
                  <a:solidFill>
                    <a:srgbClr val="7030A0"/>
                  </a:solidFill>
                  <a:latin typeface="Monaco" charset="0"/>
                  <a:ea typeface="Monaco" charset="0"/>
                  <a:cs typeface="Monaco" charset="0"/>
                </a:rPr>
                <a:t>= null; </a:t>
              </a:r>
              <a:r>
                <a:rPr lang="en-US" sz="1400" dirty="0" smtClean="0">
                  <a:solidFill>
                    <a:srgbClr val="7030A0"/>
                  </a:solidFill>
                  <a:latin typeface="Monaco" charset="0"/>
                  <a:ea typeface="Monaco" charset="0"/>
                  <a:cs typeface="Monaco" charset="0"/>
                </a:rPr>
                <a:t> // </a:t>
              </a:r>
              <a:r>
                <a:rPr lang="en-US" sz="1400" b="1" dirty="0" smtClean="0">
                  <a:solidFill>
                    <a:srgbClr val="7030A0"/>
                  </a:solidFill>
                  <a:latin typeface="Monaco" charset="0"/>
                  <a:ea typeface="Monaco" charset="0"/>
                  <a:cs typeface="Monaco" charset="0"/>
                </a:rPr>
                <a:t>y2</a:t>
              </a:r>
              <a:endParaRPr lang="en-US" sz="1400" dirty="0">
                <a:solidFill>
                  <a:srgbClr val="7030A0"/>
                </a:solidFill>
                <a:latin typeface="Monaco" charset="0"/>
                <a:ea typeface="Monaco" charset="0"/>
                <a:cs typeface="Monaco" charset="0"/>
              </a:endParaRPr>
            </a:p>
          </p:txBody>
        </p:sp>
        <p:sp>
          <p:nvSpPr>
            <p:cNvPr id="82" name="TextBox 81"/>
            <p:cNvSpPr txBox="1"/>
            <p:nvPr/>
          </p:nvSpPr>
          <p:spPr>
            <a:xfrm>
              <a:off x="612648" y="2793302"/>
              <a:ext cx="3094304" cy="369332"/>
            </a:xfrm>
            <a:prstGeom prst="rect">
              <a:avLst/>
            </a:prstGeom>
            <a:noFill/>
          </p:spPr>
          <p:txBody>
            <a:bodyPr wrap="square" rtlCol="0">
              <a:spAutoFit/>
            </a:bodyPr>
            <a:lstStyle/>
            <a:p>
              <a:pPr algn="ctr"/>
              <a:r>
                <a:rPr lang="mr-IN" dirty="0" smtClean="0"/>
                <a:t>…</a:t>
              </a:r>
              <a:endParaRPr lang="en-US" dirty="0"/>
            </a:p>
          </p:txBody>
        </p:sp>
        <p:sp>
          <p:nvSpPr>
            <p:cNvPr id="83" name="TextBox 82"/>
            <p:cNvSpPr txBox="1"/>
            <p:nvPr/>
          </p:nvSpPr>
          <p:spPr>
            <a:xfrm>
              <a:off x="604128" y="1243381"/>
              <a:ext cx="3094304" cy="369332"/>
            </a:xfrm>
            <a:prstGeom prst="rect">
              <a:avLst/>
            </a:prstGeom>
            <a:noFill/>
          </p:spPr>
          <p:txBody>
            <a:bodyPr wrap="square" rtlCol="0">
              <a:spAutoFit/>
            </a:bodyPr>
            <a:lstStyle/>
            <a:p>
              <a:pPr algn="ctr"/>
              <a:r>
                <a:rPr lang="mr-IN" smtClean="0"/>
                <a:t>…</a:t>
              </a:r>
              <a:endParaRPr lang="en-US" dirty="0"/>
            </a:p>
          </p:txBody>
        </p:sp>
      </p:grpSp>
      <p:sp>
        <p:nvSpPr>
          <p:cNvPr id="84" name="Rectangle 83"/>
          <p:cNvSpPr/>
          <p:nvPr/>
        </p:nvSpPr>
        <p:spPr>
          <a:xfrm>
            <a:off x="128664" y="1068427"/>
            <a:ext cx="3183918" cy="190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p:cNvSpPr txBox="1"/>
          <p:nvPr/>
        </p:nvSpPr>
        <p:spPr>
          <a:xfrm>
            <a:off x="128664" y="3341727"/>
            <a:ext cx="4693977" cy="2015936"/>
          </a:xfrm>
          <a:prstGeom prst="rect">
            <a:avLst/>
          </a:prstGeom>
          <a:noFill/>
          <a:ln w="19050">
            <a:solidFill>
              <a:schemeClr val="tx1"/>
            </a:solidFill>
          </a:ln>
        </p:spPr>
        <p:txBody>
          <a:bodyPr wrap="square" rIns="0" rtlCol="0">
            <a:spAutoFit/>
          </a:bodyPr>
          <a:lstStyle/>
          <a:p>
            <a:r>
              <a:rPr lang="en-US" dirty="0" smtClean="0"/>
              <a:t>parallel(p3</a:t>
            </a:r>
            <a:r>
              <a:rPr lang="en-US" dirty="0"/>
              <a:t>, p2) :- parallel(p1, p2), </a:t>
            </a:r>
            <a:endParaRPr lang="en-US" dirty="0" smtClean="0"/>
          </a:p>
          <a:p>
            <a:r>
              <a:rPr lang="en-US" dirty="0"/>
              <a:t> </a:t>
            </a:r>
            <a:r>
              <a:rPr lang="en-US" dirty="0" smtClean="0"/>
              <a:t>                          next </a:t>
            </a:r>
            <a:r>
              <a:rPr lang="en-US" dirty="0"/>
              <a:t>(p3, p1). </a:t>
            </a:r>
            <a:r>
              <a:rPr lang="en-US" b="1" dirty="0" smtClean="0"/>
              <a:t>weight 5</a:t>
            </a:r>
            <a:r>
              <a:rPr lang="en-US" sz="2000" dirty="0">
                <a:solidFill>
                  <a:srgbClr val="00B050"/>
                </a:solidFill>
              </a:rPr>
              <a:t/>
            </a:r>
            <a:br>
              <a:rPr lang="en-US" sz="2000" dirty="0">
                <a:solidFill>
                  <a:srgbClr val="00B050"/>
                </a:solidFill>
              </a:rPr>
            </a:br>
            <a:endParaRPr lang="en-US" sz="900" dirty="0">
              <a:solidFill>
                <a:srgbClr val="00B050"/>
              </a:solidFill>
            </a:endParaRPr>
          </a:p>
          <a:p>
            <a:r>
              <a:rPr lang="en-US" dirty="0" smtClean="0"/>
              <a:t>parallel(p1</a:t>
            </a:r>
            <a:r>
              <a:rPr lang="en-US" dirty="0"/>
              <a:t>, p2) :- parallel(p2, p1).</a:t>
            </a:r>
            <a:r>
              <a:rPr lang="en-US" sz="800" dirty="0"/>
              <a:t> </a:t>
            </a:r>
            <a:r>
              <a:rPr lang="en-US" dirty="0"/>
              <a:t>  </a:t>
            </a:r>
          </a:p>
          <a:p>
            <a:endParaRPr lang="en-US" sz="800" dirty="0" smtClean="0"/>
          </a:p>
          <a:p>
            <a:r>
              <a:rPr lang="en-US" dirty="0"/>
              <a:t> </a:t>
            </a:r>
            <a:r>
              <a:rPr lang="en-US" dirty="0" smtClean="0"/>
              <a:t>    race(p1</a:t>
            </a:r>
            <a:r>
              <a:rPr lang="en-US" dirty="0"/>
              <a:t>, p2) :- parallel(p1, p2), </a:t>
            </a:r>
            <a:r>
              <a:rPr lang="en-US" dirty="0" err="1" smtClean="0"/>
              <a:t>mayAlias</a:t>
            </a:r>
            <a:r>
              <a:rPr lang="en-US" dirty="0" smtClean="0"/>
              <a:t>(p1</a:t>
            </a:r>
            <a:r>
              <a:rPr lang="en-US" dirty="0"/>
              <a:t>, p2), </a:t>
            </a:r>
            <a:r>
              <a:rPr lang="en-US" dirty="0" smtClean="0"/>
              <a:t>             </a:t>
            </a:r>
          </a:p>
          <a:p>
            <a:r>
              <a:rPr lang="en-US" dirty="0"/>
              <a:t> </a:t>
            </a:r>
            <a:r>
              <a:rPr lang="en-US" dirty="0" smtClean="0"/>
              <a:t>                          </a:t>
            </a:r>
            <a:r>
              <a:rPr lang="es-ES_tradnl" dirty="0" smtClean="0"/>
              <a:t>¬</a:t>
            </a:r>
            <a:r>
              <a:rPr lang="en-US" dirty="0"/>
              <a:t>guarded(p1, p2</a:t>
            </a:r>
            <a:r>
              <a:rPr lang="en-US" dirty="0" smtClean="0"/>
              <a:t>).</a:t>
            </a:r>
          </a:p>
          <a:p>
            <a:r>
              <a:rPr lang="mr-IN" dirty="0" smtClean="0">
                <a:latin typeface="Helvetica Light" charset="0"/>
                <a:ea typeface="Helvetica Light" charset="0"/>
                <a:cs typeface="Helvetica Light" charset="0"/>
              </a:rPr>
              <a:t>…</a:t>
            </a:r>
            <a:endParaRPr lang="en-US" dirty="0" smtClean="0">
              <a:latin typeface="Helvetica Light" charset="0"/>
              <a:ea typeface="Helvetica Light" charset="0"/>
              <a:cs typeface="Helvetica Light" charset="0"/>
            </a:endParaRPr>
          </a:p>
        </p:txBody>
      </p:sp>
      <p:grpSp>
        <p:nvGrpSpPr>
          <p:cNvPr id="65" name="Group 64"/>
          <p:cNvGrpSpPr/>
          <p:nvPr/>
        </p:nvGrpSpPr>
        <p:grpSpPr>
          <a:xfrm>
            <a:off x="2898851" y="2723834"/>
            <a:ext cx="2360276" cy="582589"/>
            <a:chOff x="6726519" y="2661631"/>
            <a:chExt cx="2360276" cy="582589"/>
          </a:xfrm>
        </p:grpSpPr>
        <p:sp>
          <p:nvSpPr>
            <p:cNvPr id="66" name="Rectangle 65"/>
            <p:cNvSpPr/>
            <p:nvPr/>
          </p:nvSpPr>
          <p:spPr>
            <a:xfrm>
              <a:off x="6726519" y="2915420"/>
              <a:ext cx="2360276" cy="3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spcBef>
                  <a:spcPts val="600"/>
                </a:spcBef>
                <a:buClr>
                  <a:srgbClr val="727CA3"/>
                </a:buClr>
                <a:buSzPct val="76000"/>
              </a:pPr>
              <a:r>
                <a:rPr lang="es-ES_tradnl" dirty="0">
                  <a:solidFill>
                    <a:prstClr val="black"/>
                  </a:solidFill>
                  <a:latin typeface="Garamond" panose="02020404030301010803" pitchFamily="18" charset="0"/>
                </a:rPr>
                <a:t>¬</a:t>
              </a:r>
              <a:r>
                <a:rPr lang="es-ES_tradnl" dirty="0" err="1">
                  <a:solidFill>
                    <a:prstClr val="black"/>
                  </a:solidFill>
                  <a:latin typeface="Garamond" panose="02020404030301010803" pitchFamily="18" charset="0"/>
                </a:rPr>
                <a:t>race</a:t>
              </a:r>
              <a:r>
                <a:rPr lang="es-ES_tradnl" dirty="0">
                  <a:solidFill>
                    <a:prstClr val="black"/>
                  </a:solidFill>
                  <a:latin typeface="Garamond" panose="02020404030301010803" pitchFamily="18" charset="0"/>
                </a:rPr>
                <a:t>(</a:t>
              </a:r>
              <a:r>
                <a:rPr lang="es-ES_tradnl" dirty="0">
                  <a:solidFill>
                    <a:srgbClr val="0070C0"/>
                  </a:solidFill>
                  <a:latin typeface="Garamond" panose="02020404030301010803" pitchFamily="18" charset="0"/>
                </a:rPr>
                <a:t>x2</a:t>
              </a:r>
              <a:r>
                <a:rPr lang="es-ES_tradnl" dirty="0">
                  <a:solidFill>
                    <a:prstClr val="black"/>
                  </a:solidFill>
                  <a:latin typeface="Garamond" panose="02020404030301010803" pitchFamily="18" charset="0"/>
                </a:rPr>
                <a:t>, </a:t>
              </a:r>
              <a:r>
                <a:rPr lang="es-ES_tradnl" dirty="0">
                  <a:solidFill>
                    <a:srgbClr val="0070C0"/>
                  </a:solidFill>
                  <a:latin typeface="Garamond" panose="02020404030301010803" pitchFamily="18" charset="0"/>
                </a:rPr>
                <a:t>x1</a:t>
              </a:r>
              <a:r>
                <a:rPr lang="es-ES_tradnl" dirty="0">
                  <a:solidFill>
                    <a:prstClr val="black"/>
                  </a:solidFill>
                  <a:latin typeface="Garamond" panose="02020404030301010803" pitchFamily="18" charset="0"/>
                </a:rPr>
                <a:t>) </a:t>
              </a:r>
              <a:r>
                <a:rPr lang="es-ES_tradnl" b="1" dirty="0" err="1">
                  <a:solidFill>
                    <a:prstClr val="black"/>
                  </a:solidFill>
                  <a:latin typeface="Garamond" panose="02020404030301010803" pitchFamily="18" charset="0"/>
                </a:rPr>
                <a:t>weight</a:t>
              </a:r>
              <a:r>
                <a:rPr lang="es-ES_tradnl" b="1" dirty="0">
                  <a:solidFill>
                    <a:prstClr val="black"/>
                  </a:solidFill>
                  <a:latin typeface="Garamond" panose="02020404030301010803" pitchFamily="18" charset="0"/>
                </a:rPr>
                <a:t> 25</a:t>
              </a:r>
            </a:p>
          </p:txBody>
        </p:sp>
        <p:sp>
          <p:nvSpPr>
            <p:cNvPr id="67" name="Left Arrow 66"/>
            <p:cNvSpPr/>
            <p:nvPr/>
          </p:nvSpPr>
          <p:spPr>
            <a:xfrm rot="8311635">
              <a:off x="8338601" y="2661631"/>
              <a:ext cx="314699" cy="24592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759527244"/>
      </p:ext>
    </p:extLst>
  </p:cSld>
  <p:clrMapOvr>
    <a:masterClrMapping/>
  </p:clrMapOvr>
  <mc:AlternateContent xmlns:mc="http://schemas.openxmlformats.org/markup-compatibility/2006" xmlns:p14="http://schemas.microsoft.com/office/powerpoint/2010/main">
    <mc:Choice Requires="p14">
      <p:transition spd="slow" p14:dur="2000" advTm="8320"/>
    </mc:Choice>
    <mc:Fallback xmlns="">
      <p:transition spd="slow" advTm="832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a:t>
            </a:r>
            <a:r>
              <a:rPr lang="en-US" dirty="0"/>
              <a:t>D</a:t>
            </a:r>
            <a:r>
              <a:rPr lang="en-US" dirty="0" smtClean="0"/>
              <a:t>oes Generalization Work?</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28</a:t>
            </a:fld>
            <a:endParaRPr lang="en-US" dirty="0"/>
          </a:p>
        </p:txBody>
      </p:sp>
      <p:sp>
        <p:nvSpPr>
          <p:cNvPr id="6" name="Date Placeholder 5"/>
          <p:cNvSpPr>
            <a:spLocks noGrp="1"/>
          </p:cNvSpPr>
          <p:nvPr>
            <p:ph type="dt" sz="half" idx="10"/>
          </p:nvPr>
        </p:nvSpPr>
        <p:spPr/>
        <p:txBody>
          <a:bodyPr/>
          <a:lstStyle/>
          <a:p>
            <a:fld id="{85AF90A3-FFC6-5C4F-A615-E6A28B54BCF0}"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grpSp>
        <p:nvGrpSpPr>
          <p:cNvPr id="56" name="Group 55"/>
          <p:cNvGrpSpPr/>
          <p:nvPr/>
        </p:nvGrpSpPr>
        <p:grpSpPr>
          <a:xfrm>
            <a:off x="3405075" y="1036805"/>
            <a:ext cx="5596483" cy="5270791"/>
            <a:chOff x="3405075" y="1036805"/>
            <a:chExt cx="5596483" cy="5270791"/>
          </a:xfrm>
        </p:grpSpPr>
        <p:sp>
          <p:nvSpPr>
            <p:cNvPr id="193" name="TextBox 192"/>
            <p:cNvSpPr txBox="1"/>
            <p:nvPr/>
          </p:nvSpPr>
          <p:spPr>
            <a:xfrm>
              <a:off x="7611294" y="5390108"/>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smtClean="0">
                  <a:solidFill>
                    <a:prstClr val="black"/>
                  </a:solidFill>
                  <a:latin typeface="Garamond" panose="02020404030301010803" pitchFamily="18" charset="0"/>
                </a:rPr>
                <a:t>guarded</a:t>
              </a:r>
              <a:r>
                <a:rPr lang="es-ES_tradnl" sz="1600" dirty="0" smtClean="0">
                  <a:solidFill>
                    <a:prstClr val="black"/>
                  </a:solidFill>
                  <a:latin typeface="Garamond" panose="02020404030301010803" pitchFamily="18" charset="0"/>
                </a:rPr>
                <a:t>(</a:t>
              </a:r>
              <a:r>
                <a:rPr lang="es-ES_tradnl" sz="1600" dirty="0" smtClean="0">
                  <a:solidFill>
                    <a:srgbClr val="7030A0"/>
                  </a:solidFill>
                  <a:latin typeface="Garamond" panose="02020404030301010803" pitchFamily="18" charset="0"/>
                </a:rPr>
                <a:t>y2</a:t>
              </a:r>
              <a:r>
                <a:rPr lang="es-ES_tradnl" sz="1600" dirty="0">
                  <a:solidFill>
                    <a:prstClr val="black"/>
                  </a:solidFill>
                  <a:latin typeface="Garamond" panose="02020404030301010803" pitchFamily="18" charset="0"/>
                </a:rPr>
                <a:t>, </a:t>
              </a:r>
              <a:r>
                <a:rPr lang="es-ES_tradnl" sz="1600" dirty="0" smtClean="0">
                  <a:solidFill>
                    <a:srgbClr val="00B0F0"/>
                  </a:solidFill>
                  <a:latin typeface="Garamond" panose="02020404030301010803" pitchFamily="18" charset="0"/>
                </a:rPr>
                <a:t>y1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94" name="TextBox 193"/>
            <p:cNvSpPr txBox="1"/>
            <p:nvPr/>
          </p:nvSpPr>
          <p:spPr>
            <a:xfrm>
              <a:off x="6271950" y="5969042"/>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grpSp>
          <p:nvGrpSpPr>
            <p:cNvPr id="55" name="Group 54"/>
            <p:cNvGrpSpPr/>
            <p:nvPr/>
          </p:nvGrpSpPr>
          <p:grpSpPr>
            <a:xfrm>
              <a:off x="3405075" y="1036805"/>
              <a:ext cx="5474528" cy="4932237"/>
              <a:chOff x="3405075" y="1036805"/>
              <a:chExt cx="5474528" cy="4932237"/>
            </a:xfrm>
          </p:grpSpPr>
          <p:sp>
            <p:nvSpPr>
              <p:cNvPr id="3" name="TextBox 2"/>
              <p:cNvSpPr txBox="1"/>
              <p:nvPr/>
            </p:nvSpPr>
            <p:spPr>
              <a:xfrm>
                <a:off x="7136845" y="127353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4" name="TextBox 43"/>
              <p:cNvSpPr txBox="1"/>
              <p:nvPr/>
            </p:nvSpPr>
            <p:spPr>
              <a:xfrm>
                <a:off x="6277870" y="186230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5" name="TextBox 44"/>
              <p:cNvSpPr txBox="1"/>
              <p:nvPr/>
            </p:nvSpPr>
            <p:spPr>
              <a:xfrm>
                <a:off x="5452347" y="1276484"/>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9" name="Straight Connector 8"/>
              <p:cNvCxnSpPr>
                <a:stCxn id="45" idx="2"/>
              </p:cNvCxnSpPr>
              <p:nvPr/>
            </p:nvCxnSpPr>
            <p:spPr>
              <a:xfrm>
                <a:off x="5993043" y="1615038"/>
                <a:ext cx="936474" cy="781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 idx="2"/>
              </p:cNvCxnSpPr>
              <p:nvPr/>
            </p:nvCxnSpPr>
            <p:spPr>
              <a:xfrm flipV="1">
                <a:off x="6929517" y="1612084"/>
                <a:ext cx="861570" cy="810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4" idx="0"/>
              </p:cNvCxnSpPr>
              <p:nvPr/>
            </p:nvCxnSpPr>
            <p:spPr>
              <a:xfrm>
                <a:off x="6929517" y="1693156"/>
                <a:ext cx="2595" cy="1691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75275" y="2466247"/>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25" name="Straight Arrow Connector 24"/>
              <p:cNvCxnSpPr>
                <a:stCxn id="44" idx="2"/>
                <a:endCxn id="62" idx="0"/>
              </p:cNvCxnSpPr>
              <p:nvPr/>
            </p:nvCxnSpPr>
            <p:spPr>
              <a:xfrm flipH="1">
                <a:off x="6929517" y="2200860"/>
                <a:ext cx="2595" cy="2653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798211" y="246360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69" name="TextBox 68"/>
              <p:cNvSpPr txBox="1"/>
              <p:nvPr/>
            </p:nvSpPr>
            <p:spPr>
              <a:xfrm>
                <a:off x="7044277" y="307467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70" name="Straight Connector 69"/>
              <p:cNvCxnSpPr>
                <a:stCxn id="68" idx="2"/>
              </p:cNvCxnSpPr>
              <p:nvPr/>
            </p:nvCxnSpPr>
            <p:spPr>
              <a:xfrm flipH="1">
                <a:off x="7707039" y="2802161"/>
                <a:ext cx="631868" cy="12483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62" idx="2"/>
              </p:cNvCxnSpPr>
              <p:nvPr/>
            </p:nvCxnSpPr>
            <p:spPr>
              <a:xfrm flipH="1" flipV="1">
                <a:off x="6929517" y="2804801"/>
                <a:ext cx="769002" cy="11514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7698519" y="2919948"/>
                <a:ext cx="0" cy="1547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27560" y="3074676"/>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97" name="Straight Connector 96"/>
              <p:cNvCxnSpPr>
                <a:stCxn id="69" idx="2"/>
              </p:cNvCxnSpPr>
              <p:nvPr/>
            </p:nvCxnSpPr>
            <p:spPr>
              <a:xfrm flipH="1">
                <a:off x="6837130" y="3413230"/>
                <a:ext cx="861389"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6" idx="2"/>
              </p:cNvCxnSpPr>
              <p:nvPr/>
            </p:nvCxnSpPr>
            <p:spPr>
              <a:xfrm flipH="1" flipV="1">
                <a:off x="6068256" y="3413230"/>
                <a:ext cx="768874" cy="815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7" idx="0"/>
              </p:cNvCxnSpPr>
              <p:nvPr/>
            </p:nvCxnSpPr>
            <p:spPr>
              <a:xfrm>
                <a:off x="6843181" y="3494741"/>
                <a:ext cx="221" cy="157028"/>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79046" y="1862306"/>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103" name="TextBox 102"/>
              <p:cNvSpPr txBox="1"/>
              <p:nvPr/>
            </p:nvSpPr>
            <p:spPr>
              <a:xfrm>
                <a:off x="3405075" y="1862306"/>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a:solidFill>
                      <a:prstClr val="black"/>
                    </a:solidFill>
                    <a:latin typeface="Garamond" panose="02020404030301010803" pitchFamily="18" charset="0"/>
                  </a:rPr>
                  <a:t>guarded</a:t>
                </a:r>
                <a:r>
                  <a:rPr lang="es-ES_tradnl" sz="1600" dirty="0">
                    <a:solidFill>
                      <a:prstClr val="black"/>
                    </a:solidFill>
                    <a:latin typeface="Garamond" panose="02020404030301010803" pitchFamily="18" charset="0"/>
                  </a:rPr>
                  <a:t>(</a:t>
                </a:r>
                <a:r>
                  <a:rPr lang="es-ES_tradnl" sz="1600" dirty="0">
                    <a:solidFill>
                      <a:srgbClr val="00B050"/>
                    </a:solidFill>
                    <a:latin typeface="Garamond" panose="02020404030301010803" pitchFamily="18" charset="0"/>
                  </a:rPr>
                  <a:t>x2</a:t>
                </a:r>
                <a:r>
                  <a:rPr lang="es-ES_tradnl" sz="1600" dirty="0">
                    <a:solidFill>
                      <a:prstClr val="black"/>
                    </a:solidFill>
                    <a:latin typeface="Garamond" panose="02020404030301010803" pitchFamily="18" charset="0"/>
                  </a:rPr>
                  <a:t>, </a:t>
                </a:r>
                <a:r>
                  <a:rPr lang="es-ES_tradnl" sz="1600" dirty="0">
                    <a:solidFill>
                      <a:srgbClr val="FF0000"/>
                    </a:solidFill>
                    <a:latin typeface="Garamond" panose="02020404030301010803" pitchFamily="18" charset="0"/>
                  </a:rPr>
                  <a:t>x1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05" name="TextBox 104"/>
              <p:cNvSpPr txBox="1"/>
              <p:nvPr/>
            </p:nvSpPr>
            <p:spPr>
              <a:xfrm>
                <a:off x="4992585" y="2456556"/>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106" name="Straight Connector 105"/>
              <p:cNvCxnSpPr>
                <a:endCxn id="44" idx="2"/>
              </p:cNvCxnSpPr>
              <p:nvPr/>
            </p:nvCxnSpPr>
            <p:spPr>
              <a:xfrm flipV="1">
                <a:off x="5527560" y="2200860"/>
                <a:ext cx="1404552" cy="12507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3946368" y="2200861"/>
                <a:ext cx="1581192" cy="12507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5" idx="0"/>
                <a:endCxn id="102" idx="2"/>
              </p:cNvCxnSpPr>
              <p:nvPr/>
            </p:nvCxnSpPr>
            <p:spPr>
              <a:xfrm flipV="1">
                <a:off x="5533281" y="2200860"/>
                <a:ext cx="7" cy="255696"/>
              </a:xfrm>
              <a:prstGeom prst="line">
                <a:avLst/>
              </a:prstGeom>
              <a:ln w="12700">
                <a:solidFill>
                  <a:schemeClr val="bg1">
                    <a:lumMod val="65000"/>
                  </a:schemeClr>
                </a:solidFill>
                <a:headEnd type="triangle"/>
                <a:tailEnd w="sm" len="sm"/>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89160" y="365176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0" name="TextBox 119"/>
              <p:cNvSpPr txBox="1"/>
              <p:nvPr/>
            </p:nvSpPr>
            <p:spPr>
              <a:xfrm>
                <a:off x="6189160" y="417421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2" name="Straight Arrow Connector 121"/>
              <p:cNvCxnSpPr>
                <a:stCxn id="117" idx="2"/>
                <a:endCxn id="120" idx="0"/>
              </p:cNvCxnSpPr>
              <p:nvPr/>
            </p:nvCxnSpPr>
            <p:spPr>
              <a:xfrm>
                <a:off x="6843402" y="3990323"/>
                <a:ext cx="0" cy="18389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915935" y="418032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6" name="TextBox 125"/>
              <p:cNvSpPr txBox="1"/>
              <p:nvPr/>
            </p:nvSpPr>
            <p:spPr>
              <a:xfrm>
                <a:off x="5400870" y="4791501"/>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8" name="Straight Connector 127"/>
              <p:cNvCxnSpPr>
                <a:stCxn id="124" idx="2"/>
              </p:cNvCxnSpPr>
              <p:nvPr/>
            </p:nvCxnSpPr>
            <p:spPr>
              <a:xfrm>
                <a:off x="5456631" y="4518881"/>
                <a:ext cx="598481" cy="1346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0" idx="2"/>
              </p:cNvCxnSpPr>
              <p:nvPr/>
            </p:nvCxnSpPr>
            <p:spPr>
              <a:xfrm flipV="1">
                <a:off x="6055112" y="4512773"/>
                <a:ext cx="788290" cy="1407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26" idx="0"/>
              </p:cNvCxnSpPr>
              <p:nvPr/>
            </p:nvCxnSpPr>
            <p:spPr>
              <a:xfrm>
                <a:off x="6055112" y="4653538"/>
                <a:ext cx="0" cy="137963"/>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7045143" y="4796132"/>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sp>
            <p:nvSpPr>
              <p:cNvPr id="146" name="TextBox 145"/>
              <p:cNvSpPr txBox="1"/>
              <p:nvPr/>
            </p:nvSpPr>
            <p:spPr>
              <a:xfrm>
                <a:off x="6156087" y="539007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59" name="Straight Connector 158"/>
              <p:cNvCxnSpPr>
                <a:stCxn id="145" idx="2"/>
              </p:cNvCxnSpPr>
              <p:nvPr/>
            </p:nvCxnSpPr>
            <p:spPr>
              <a:xfrm flipH="1">
                <a:off x="6824749" y="5134686"/>
                <a:ext cx="761090" cy="7413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26" idx="2"/>
              </p:cNvCxnSpPr>
              <p:nvPr/>
            </p:nvCxnSpPr>
            <p:spPr>
              <a:xfrm flipH="1" flipV="1">
                <a:off x="6055112" y="5130055"/>
                <a:ext cx="769636" cy="7876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6" idx="0"/>
              </p:cNvCxnSpPr>
              <p:nvPr/>
            </p:nvCxnSpPr>
            <p:spPr>
              <a:xfrm>
                <a:off x="6810329" y="5208823"/>
                <a:ext cx="0" cy="18124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4677453" y="5392978"/>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98" name="Straight Arrow Connector 197"/>
              <p:cNvCxnSpPr>
                <a:stCxn id="146" idx="2"/>
                <a:endCxn id="194" idx="0"/>
              </p:cNvCxnSpPr>
              <p:nvPr/>
            </p:nvCxnSpPr>
            <p:spPr>
              <a:xfrm>
                <a:off x="6810329" y="5728624"/>
                <a:ext cx="2317" cy="240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92" idx="2"/>
              </p:cNvCxnSpPr>
              <p:nvPr/>
            </p:nvCxnSpPr>
            <p:spPr>
              <a:xfrm flipH="1" flipV="1">
                <a:off x="5331695" y="5731532"/>
                <a:ext cx="1478634" cy="10663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3" idx="2"/>
              </p:cNvCxnSpPr>
              <p:nvPr/>
            </p:nvCxnSpPr>
            <p:spPr>
              <a:xfrm flipH="1">
                <a:off x="6802933" y="5728662"/>
                <a:ext cx="1503493" cy="1095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3" idx="0"/>
              </p:cNvCxnSpPr>
              <p:nvPr/>
            </p:nvCxnSpPr>
            <p:spPr>
              <a:xfrm>
                <a:off x="7791087" y="1036805"/>
                <a:ext cx="0" cy="236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63" name="Picture 6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98715" y="1568315"/>
            <a:ext cx="261604" cy="261604"/>
          </a:xfrm>
          <a:prstGeom prst="rect">
            <a:avLst/>
          </a:prstGeom>
        </p:spPr>
      </p:pic>
      <p:sp>
        <p:nvSpPr>
          <p:cNvPr id="64" name="Rectangle 63"/>
          <p:cNvSpPr/>
          <p:nvPr/>
        </p:nvSpPr>
        <p:spPr>
          <a:xfrm>
            <a:off x="6254792" y="1852476"/>
            <a:ext cx="1344021" cy="36760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4966618" y="2391150"/>
            <a:ext cx="1129345" cy="45524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p:cNvGrpSpPr/>
          <p:nvPr/>
        </p:nvGrpSpPr>
        <p:grpSpPr>
          <a:xfrm>
            <a:off x="110066" y="1005839"/>
            <a:ext cx="3317900" cy="1919253"/>
            <a:chOff x="604128" y="1243381"/>
            <a:chExt cx="3317900" cy="1919253"/>
          </a:xfrm>
        </p:grpSpPr>
        <p:sp>
          <p:nvSpPr>
            <p:cNvPr id="73" name="TextBox 72"/>
            <p:cNvSpPr txBox="1"/>
            <p:nvPr/>
          </p:nvSpPr>
          <p:spPr>
            <a:xfrm>
              <a:off x="622727" y="1565933"/>
              <a:ext cx="3299301"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FF0000"/>
                  </a:solidFill>
                  <a:latin typeface="Monaco" charset="0"/>
                  <a:ea typeface="Monaco" charset="0"/>
                  <a:cs typeface="Monaco" charset="0"/>
                </a:rPr>
                <a:t>request.clear</a:t>
              </a:r>
              <a:r>
                <a:rPr lang="en-US" sz="1400" dirty="0" smtClean="0">
                  <a:solidFill>
                    <a:srgbClr val="FF0000"/>
                  </a:solidFill>
                  <a:latin typeface="Monaco" charset="0"/>
                  <a:ea typeface="Monaco" charset="0"/>
                  <a:cs typeface="Monaco" charset="0"/>
                </a:rPr>
                <a:t>();// </a:t>
              </a:r>
              <a:r>
                <a:rPr lang="en-US" sz="1400" b="1" dirty="0">
                  <a:solidFill>
                    <a:srgbClr val="FF0000"/>
                  </a:solidFill>
                  <a:latin typeface="Monaco" charset="0"/>
                  <a:ea typeface="Monaco" charset="0"/>
                  <a:cs typeface="Monaco" charset="0"/>
                </a:rPr>
                <a:t>x1</a:t>
              </a:r>
              <a:endParaRPr lang="en-US" sz="1400" dirty="0">
                <a:solidFill>
                  <a:srgbClr val="FF0000"/>
                </a:solidFill>
                <a:latin typeface="Monaco" charset="0"/>
                <a:ea typeface="Monaco" charset="0"/>
                <a:cs typeface="Monaco" charset="0"/>
              </a:endParaRPr>
            </a:p>
          </p:txBody>
        </p:sp>
        <p:sp>
          <p:nvSpPr>
            <p:cNvPr id="74" name="TextBox 73"/>
            <p:cNvSpPr txBox="1"/>
            <p:nvPr/>
          </p:nvSpPr>
          <p:spPr>
            <a:xfrm>
              <a:off x="622728" y="1888485"/>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B050"/>
                  </a:solidFill>
                  <a:latin typeface="Monaco" charset="0"/>
                  <a:ea typeface="Monaco" charset="0"/>
                  <a:cs typeface="Monaco" charset="0"/>
                </a:rPr>
                <a:t>request </a:t>
              </a:r>
              <a:r>
                <a:rPr lang="en-US" sz="1400" dirty="0">
                  <a:solidFill>
                    <a:srgbClr val="00B050"/>
                  </a:solidFill>
                  <a:latin typeface="Monaco" charset="0"/>
                  <a:ea typeface="Monaco" charset="0"/>
                  <a:cs typeface="Monaco" charset="0"/>
                </a:rPr>
                <a:t>= null</a:t>
              </a:r>
              <a:r>
                <a:rPr lang="en-US" sz="1400" dirty="0" smtClean="0">
                  <a:solidFill>
                    <a:srgbClr val="00B050"/>
                  </a:solidFill>
                  <a:latin typeface="Monaco" charset="0"/>
                  <a:ea typeface="Monaco" charset="0"/>
                  <a:cs typeface="Monaco" charset="0"/>
                </a:rPr>
                <a:t>; // </a:t>
              </a:r>
              <a:r>
                <a:rPr lang="en-US" sz="1400" b="1" dirty="0" smtClean="0">
                  <a:solidFill>
                    <a:srgbClr val="00B050"/>
                  </a:solidFill>
                  <a:latin typeface="Monaco" charset="0"/>
                  <a:ea typeface="Monaco" charset="0"/>
                  <a:cs typeface="Monaco" charset="0"/>
                </a:rPr>
                <a:t>x2</a:t>
              </a:r>
              <a:endParaRPr lang="en-US" sz="1400" dirty="0">
                <a:solidFill>
                  <a:srgbClr val="00B050"/>
                </a:solidFill>
                <a:latin typeface="Monaco" charset="0"/>
                <a:ea typeface="Monaco" charset="0"/>
                <a:cs typeface="Monaco" charset="0"/>
              </a:endParaRPr>
            </a:p>
          </p:txBody>
        </p:sp>
        <p:sp>
          <p:nvSpPr>
            <p:cNvPr id="75" name="TextBox 74"/>
            <p:cNvSpPr txBox="1"/>
            <p:nvPr/>
          </p:nvSpPr>
          <p:spPr>
            <a:xfrm>
              <a:off x="612648" y="2180797"/>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B0F0"/>
                  </a:solidFill>
                  <a:latin typeface="Monaco" charset="0"/>
                  <a:ea typeface="Monaco" charset="0"/>
                  <a:cs typeface="Monaco" charset="0"/>
                </a:rPr>
                <a:t>writer.close</a:t>
              </a:r>
              <a:r>
                <a:rPr lang="en-US" sz="1400" dirty="0">
                  <a:solidFill>
                    <a:srgbClr val="00B0F0"/>
                  </a:solidFill>
                  <a:latin typeface="Monaco" charset="0"/>
                  <a:ea typeface="Monaco" charset="0"/>
                  <a:cs typeface="Monaco" charset="0"/>
                </a:rPr>
                <a:t>(); </a:t>
              </a:r>
              <a:r>
                <a:rPr lang="en-US" sz="1400" dirty="0" smtClean="0">
                  <a:solidFill>
                    <a:srgbClr val="00B0F0"/>
                  </a:solidFill>
                  <a:latin typeface="Monaco" charset="0"/>
                  <a:ea typeface="Monaco" charset="0"/>
                  <a:cs typeface="Monaco" charset="0"/>
                </a:rPr>
                <a:t>// </a:t>
              </a:r>
              <a:r>
                <a:rPr lang="en-US" sz="1400" b="1" dirty="0" smtClean="0">
                  <a:solidFill>
                    <a:srgbClr val="00B0F0"/>
                  </a:solidFill>
                  <a:latin typeface="Monaco" charset="0"/>
                  <a:ea typeface="Monaco" charset="0"/>
                  <a:cs typeface="Monaco" charset="0"/>
                </a:rPr>
                <a:t>y1</a:t>
              </a:r>
              <a:endParaRPr lang="en-US" sz="1400" dirty="0">
                <a:solidFill>
                  <a:srgbClr val="00B0F0"/>
                </a:solidFill>
                <a:latin typeface="Monaco" charset="0"/>
                <a:ea typeface="Monaco" charset="0"/>
                <a:cs typeface="Monaco" charset="0"/>
              </a:endParaRPr>
            </a:p>
          </p:txBody>
        </p:sp>
        <p:sp>
          <p:nvSpPr>
            <p:cNvPr id="76" name="TextBox 75"/>
            <p:cNvSpPr txBox="1"/>
            <p:nvPr/>
          </p:nvSpPr>
          <p:spPr>
            <a:xfrm>
              <a:off x="622726" y="2518668"/>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writer </a:t>
              </a:r>
              <a:r>
                <a:rPr lang="en-US" sz="1400" dirty="0">
                  <a:solidFill>
                    <a:srgbClr val="7030A0"/>
                  </a:solidFill>
                  <a:latin typeface="Monaco" charset="0"/>
                  <a:ea typeface="Monaco" charset="0"/>
                  <a:cs typeface="Monaco" charset="0"/>
                </a:rPr>
                <a:t>= null; </a:t>
              </a:r>
              <a:r>
                <a:rPr lang="en-US" sz="1400" dirty="0" smtClean="0">
                  <a:solidFill>
                    <a:srgbClr val="7030A0"/>
                  </a:solidFill>
                  <a:latin typeface="Monaco" charset="0"/>
                  <a:ea typeface="Monaco" charset="0"/>
                  <a:cs typeface="Monaco" charset="0"/>
                </a:rPr>
                <a:t> // </a:t>
              </a:r>
              <a:r>
                <a:rPr lang="en-US" sz="1400" b="1" dirty="0" smtClean="0">
                  <a:solidFill>
                    <a:srgbClr val="7030A0"/>
                  </a:solidFill>
                  <a:latin typeface="Monaco" charset="0"/>
                  <a:ea typeface="Monaco" charset="0"/>
                  <a:cs typeface="Monaco" charset="0"/>
                </a:rPr>
                <a:t>y2</a:t>
              </a:r>
              <a:endParaRPr lang="en-US" sz="1400" dirty="0">
                <a:solidFill>
                  <a:srgbClr val="7030A0"/>
                </a:solidFill>
                <a:latin typeface="Monaco" charset="0"/>
                <a:ea typeface="Monaco" charset="0"/>
                <a:cs typeface="Monaco" charset="0"/>
              </a:endParaRPr>
            </a:p>
          </p:txBody>
        </p:sp>
        <p:sp>
          <p:nvSpPr>
            <p:cNvPr id="77" name="TextBox 76"/>
            <p:cNvSpPr txBox="1"/>
            <p:nvPr/>
          </p:nvSpPr>
          <p:spPr>
            <a:xfrm>
              <a:off x="612648" y="2793302"/>
              <a:ext cx="3094304" cy="369332"/>
            </a:xfrm>
            <a:prstGeom prst="rect">
              <a:avLst/>
            </a:prstGeom>
            <a:noFill/>
          </p:spPr>
          <p:txBody>
            <a:bodyPr wrap="square" rtlCol="0">
              <a:spAutoFit/>
            </a:bodyPr>
            <a:lstStyle/>
            <a:p>
              <a:pPr algn="ctr"/>
              <a:r>
                <a:rPr lang="mr-IN" dirty="0" smtClean="0"/>
                <a:t>…</a:t>
              </a:r>
              <a:endParaRPr lang="en-US" dirty="0"/>
            </a:p>
          </p:txBody>
        </p:sp>
        <p:sp>
          <p:nvSpPr>
            <p:cNvPr id="78" name="TextBox 77"/>
            <p:cNvSpPr txBox="1"/>
            <p:nvPr/>
          </p:nvSpPr>
          <p:spPr>
            <a:xfrm>
              <a:off x="604128" y="1243381"/>
              <a:ext cx="3094304" cy="369332"/>
            </a:xfrm>
            <a:prstGeom prst="rect">
              <a:avLst/>
            </a:prstGeom>
            <a:noFill/>
          </p:spPr>
          <p:txBody>
            <a:bodyPr wrap="square" rtlCol="0">
              <a:spAutoFit/>
            </a:bodyPr>
            <a:lstStyle/>
            <a:p>
              <a:pPr algn="ctr"/>
              <a:r>
                <a:rPr lang="mr-IN" smtClean="0"/>
                <a:t>…</a:t>
              </a:r>
              <a:endParaRPr lang="en-US" dirty="0"/>
            </a:p>
          </p:txBody>
        </p:sp>
      </p:grpSp>
      <p:sp>
        <p:nvSpPr>
          <p:cNvPr id="79" name="Rectangle 78"/>
          <p:cNvSpPr/>
          <p:nvPr/>
        </p:nvSpPr>
        <p:spPr>
          <a:xfrm>
            <a:off x="128664" y="1068427"/>
            <a:ext cx="3183918" cy="190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128664" y="3341727"/>
            <a:ext cx="4693977" cy="2015936"/>
          </a:xfrm>
          <a:prstGeom prst="rect">
            <a:avLst/>
          </a:prstGeom>
          <a:noFill/>
          <a:ln w="19050">
            <a:solidFill>
              <a:schemeClr val="tx1"/>
            </a:solidFill>
          </a:ln>
        </p:spPr>
        <p:txBody>
          <a:bodyPr wrap="square" rIns="0" rtlCol="0">
            <a:spAutoFit/>
          </a:bodyPr>
          <a:lstStyle/>
          <a:p>
            <a:r>
              <a:rPr lang="en-US" dirty="0" smtClean="0"/>
              <a:t>parallel(p3</a:t>
            </a:r>
            <a:r>
              <a:rPr lang="en-US" dirty="0"/>
              <a:t>, p2) :- parallel(p1, p2), </a:t>
            </a:r>
            <a:endParaRPr lang="en-US" dirty="0" smtClean="0"/>
          </a:p>
          <a:p>
            <a:r>
              <a:rPr lang="en-US" dirty="0"/>
              <a:t> </a:t>
            </a:r>
            <a:r>
              <a:rPr lang="en-US" dirty="0" smtClean="0"/>
              <a:t>                          next </a:t>
            </a:r>
            <a:r>
              <a:rPr lang="en-US" dirty="0"/>
              <a:t>(p3, p1). </a:t>
            </a:r>
            <a:r>
              <a:rPr lang="en-US" b="1" dirty="0" smtClean="0"/>
              <a:t>weight 5</a:t>
            </a:r>
            <a:r>
              <a:rPr lang="en-US" sz="2000" dirty="0">
                <a:solidFill>
                  <a:srgbClr val="00B050"/>
                </a:solidFill>
              </a:rPr>
              <a:t/>
            </a:r>
            <a:br>
              <a:rPr lang="en-US" sz="2000" dirty="0">
                <a:solidFill>
                  <a:srgbClr val="00B050"/>
                </a:solidFill>
              </a:rPr>
            </a:br>
            <a:endParaRPr lang="en-US" sz="900" dirty="0">
              <a:solidFill>
                <a:srgbClr val="00B050"/>
              </a:solidFill>
            </a:endParaRPr>
          </a:p>
          <a:p>
            <a:r>
              <a:rPr lang="en-US" dirty="0" smtClean="0"/>
              <a:t>parallel(p1</a:t>
            </a:r>
            <a:r>
              <a:rPr lang="en-US" dirty="0"/>
              <a:t>, p2) :- parallel(p2, p1).</a:t>
            </a:r>
            <a:r>
              <a:rPr lang="en-US" sz="800" dirty="0"/>
              <a:t> </a:t>
            </a:r>
            <a:r>
              <a:rPr lang="en-US" dirty="0"/>
              <a:t>  </a:t>
            </a:r>
          </a:p>
          <a:p>
            <a:endParaRPr lang="en-US" sz="800" dirty="0" smtClean="0"/>
          </a:p>
          <a:p>
            <a:r>
              <a:rPr lang="en-US" dirty="0"/>
              <a:t> </a:t>
            </a:r>
            <a:r>
              <a:rPr lang="en-US" dirty="0" smtClean="0"/>
              <a:t>    race(p1</a:t>
            </a:r>
            <a:r>
              <a:rPr lang="en-US" dirty="0"/>
              <a:t>, p2) :- parallel(p1, p2), </a:t>
            </a:r>
            <a:r>
              <a:rPr lang="en-US" dirty="0" err="1" smtClean="0"/>
              <a:t>mayAlias</a:t>
            </a:r>
            <a:r>
              <a:rPr lang="en-US" dirty="0" smtClean="0"/>
              <a:t>(p1</a:t>
            </a:r>
            <a:r>
              <a:rPr lang="en-US" dirty="0"/>
              <a:t>, p2), </a:t>
            </a:r>
            <a:r>
              <a:rPr lang="en-US" dirty="0" smtClean="0"/>
              <a:t>             </a:t>
            </a:r>
          </a:p>
          <a:p>
            <a:r>
              <a:rPr lang="en-US" dirty="0"/>
              <a:t> </a:t>
            </a:r>
            <a:r>
              <a:rPr lang="en-US" dirty="0" smtClean="0"/>
              <a:t>                          </a:t>
            </a:r>
            <a:r>
              <a:rPr lang="es-ES_tradnl" dirty="0" smtClean="0"/>
              <a:t>¬</a:t>
            </a:r>
            <a:r>
              <a:rPr lang="en-US" dirty="0"/>
              <a:t>guarded(p1, p2</a:t>
            </a:r>
            <a:r>
              <a:rPr lang="en-US" dirty="0" smtClean="0"/>
              <a:t>).</a:t>
            </a:r>
          </a:p>
          <a:p>
            <a:r>
              <a:rPr lang="mr-IN" dirty="0" smtClean="0">
                <a:latin typeface="Helvetica Light" charset="0"/>
                <a:ea typeface="Helvetica Light" charset="0"/>
                <a:cs typeface="Helvetica Light" charset="0"/>
              </a:rPr>
              <a:t>…</a:t>
            </a:r>
            <a:endParaRPr lang="en-US" dirty="0" smtClean="0">
              <a:latin typeface="Helvetica Light" charset="0"/>
              <a:ea typeface="Helvetica Light" charset="0"/>
              <a:cs typeface="Helvetica Light" charset="0"/>
            </a:endParaRPr>
          </a:p>
        </p:txBody>
      </p:sp>
      <p:grpSp>
        <p:nvGrpSpPr>
          <p:cNvPr id="81" name="Group 80"/>
          <p:cNvGrpSpPr/>
          <p:nvPr/>
        </p:nvGrpSpPr>
        <p:grpSpPr>
          <a:xfrm>
            <a:off x="2898851" y="2723834"/>
            <a:ext cx="2360276" cy="582589"/>
            <a:chOff x="6726519" y="2661631"/>
            <a:chExt cx="2360276" cy="582589"/>
          </a:xfrm>
        </p:grpSpPr>
        <p:sp>
          <p:nvSpPr>
            <p:cNvPr id="82" name="Rectangle 81"/>
            <p:cNvSpPr/>
            <p:nvPr/>
          </p:nvSpPr>
          <p:spPr>
            <a:xfrm>
              <a:off x="6726519" y="2915420"/>
              <a:ext cx="2360276" cy="3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spcBef>
                  <a:spcPts val="600"/>
                </a:spcBef>
                <a:buClr>
                  <a:srgbClr val="727CA3"/>
                </a:buClr>
                <a:buSzPct val="76000"/>
              </a:pPr>
              <a:r>
                <a:rPr lang="es-ES_tradnl" dirty="0">
                  <a:solidFill>
                    <a:prstClr val="black"/>
                  </a:solidFill>
                  <a:latin typeface="Garamond" panose="02020404030301010803" pitchFamily="18" charset="0"/>
                </a:rPr>
                <a:t>¬</a:t>
              </a:r>
              <a:r>
                <a:rPr lang="es-ES_tradnl" dirty="0" err="1">
                  <a:solidFill>
                    <a:prstClr val="black"/>
                  </a:solidFill>
                  <a:latin typeface="Garamond" panose="02020404030301010803" pitchFamily="18" charset="0"/>
                </a:rPr>
                <a:t>race</a:t>
              </a:r>
              <a:r>
                <a:rPr lang="es-ES_tradnl" dirty="0">
                  <a:solidFill>
                    <a:prstClr val="black"/>
                  </a:solidFill>
                  <a:latin typeface="Garamond" panose="02020404030301010803" pitchFamily="18" charset="0"/>
                </a:rPr>
                <a:t>(</a:t>
              </a:r>
              <a:r>
                <a:rPr lang="es-ES_tradnl" dirty="0">
                  <a:solidFill>
                    <a:srgbClr val="0070C0"/>
                  </a:solidFill>
                  <a:latin typeface="Garamond" panose="02020404030301010803" pitchFamily="18" charset="0"/>
                </a:rPr>
                <a:t>x2</a:t>
              </a:r>
              <a:r>
                <a:rPr lang="es-ES_tradnl" dirty="0">
                  <a:solidFill>
                    <a:prstClr val="black"/>
                  </a:solidFill>
                  <a:latin typeface="Garamond" panose="02020404030301010803" pitchFamily="18" charset="0"/>
                </a:rPr>
                <a:t>, </a:t>
              </a:r>
              <a:r>
                <a:rPr lang="es-ES_tradnl" dirty="0">
                  <a:solidFill>
                    <a:srgbClr val="0070C0"/>
                  </a:solidFill>
                  <a:latin typeface="Garamond" panose="02020404030301010803" pitchFamily="18" charset="0"/>
                </a:rPr>
                <a:t>x1</a:t>
              </a:r>
              <a:r>
                <a:rPr lang="es-ES_tradnl" dirty="0">
                  <a:solidFill>
                    <a:prstClr val="black"/>
                  </a:solidFill>
                  <a:latin typeface="Garamond" panose="02020404030301010803" pitchFamily="18" charset="0"/>
                </a:rPr>
                <a:t>) </a:t>
              </a:r>
              <a:r>
                <a:rPr lang="es-ES_tradnl" b="1" dirty="0" err="1">
                  <a:solidFill>
                    <a:prstClr val="black"/>
                  </a:solidFill>
                  <a:latin typeface="Garamond" panose="02020404030301010803" pitchFamily="18" charset="0"/>
                </a:rPr>
                <a:t>weight</a:t>
              </a:r>
              <a:r>
                <a:rPr lang="es-ES_tradnl" b="1" dirty="0">
                  <a:solidFill>
                    <a:prstClr val="black"/>
                  </a:solidFill>
                  <a:latin typeface="Garamond" panose="02020404030301010803" pitchFamily="18" charset="0"/>
                </a:rPr>
                <a:t> 25</a:t>
              </a:r>
            </a:p>
          </p:txBody>
        </p:sp>
        <p:sp>
          <p:nvSpPr>
            <p:cNvPr id="83" name="Left Arrow 82"/>
            <p:cNvSpPr/>
            <p:nvPr/>
          </p:nvSpPr>
          <p:spPr>
            <a:xfrm rot="8311635">
              <a:off x="8338601" y="2661631"/>
              <a:ext cx="314699" cy="24592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730696219"/>
      </p:ext>
    </p:extLst>
  </p:cSld>
  <p:clrMapOvr>
    <a:masterClrMapping/>
  </p:clrMapOvr>
  <mc:AlternateContent xmlns:mc="http://schemas.openxmlformats.org/markup-compatibility/2006" xmlns:p14="http://schemas.microsoft.com/office/powerpoint/2010/main">
    <mc:Choice Requires="p14">
      <p:transition spd="slow" p14:dur="2000" advTm="21480"/>
    </mc:Choice>
    <mc:Fallback xmlns="">
      <p:transition spd="slow" advTm="2148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How </a:t>
            </a:r>
            <a:r>
              <a:rPr lang="en-US" dirty="0"/>
              <a:t>D</a:t>
            </a:r>
            <a:r>
              <a:rPr lang="en-US" dirty="0" smtClean="0"/>
              <a:t>oes Generalization Work?</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29</a:t>
            </a:fld>
            <a:endParaRPr lang="en-US" dirty="0"/>
          </a:p>
        </p:txBody>
      </p:sp>
      <p:sp>
        <p:nvSpPr>
          <p:cNvPr id="6" name="Date Placeholder 5"/>
          <p:cNvSpPr>
            <a:spLocks noGrp="1"/>
          </p:cNvSpPr>
          <p:nvPr>
            <p:ph type="dt" sz="half" idx="10"/>
          </p:nvPr>
        </p:nvSpPr>
        <p:spPr/>
        <p:txBody>
          <a:bodyPr/>
          <a:lstStyle/>
          <a:p>
            <a:fld id="{AD43872D-BD1B-394F-9D3B-CC1DA40BC359}" type="datetime1">
              <a:rPr lang="en-US" smtClean="0"/>
              <a:t>6/28/17</a:t>
            </a:fld>
            <a:endParaRPr lang="en-US" dirty="0"/>
          </a:p>
        </p:txBody>
      </p:sp>
      <p:sp>
        <p:nvSpPr>
          <p:cNvPr id="7" name="Footer Placeholder 6"/>
          <p:cNvSpPr>
            <a:spLocks noGrp="1"/>
          </p:cNvSpPr>
          <p:nvPr>
            <p:ph type="ftr" sz="quarter" idx="11"/>
          </p:nvPr>
        </p:nvSpPr>
        <p:spPr/>
        <p:txBody>
          <a:bodyPr/>
          <a:lstStyle/>
          <a:p>
            <a:pPr algn="ctr"/>
            <a:r>
              <a:rPr lang="en-US" smtClean="0"/>
              <a:t>MAPL'17</a:t>
            </a:r>
            <a:endParaRPr lang="en-US" dirty="0"/>
          </a:p>
        </p:txBody>
      </p:sp>
      <p:grpSp>
        <p:nvGrpSpPr>
          <p:cNvPr id="56" name="Group 55"/>
          <p:cNvGrpSpPr/>
          <p:nvPr/>
        </p:nvGrpSpPr>
        <p:grpSpPr>
          <a:xfrm>
            <a:off x="3405075" y="1036805"/>
            <a:ext cx="5596483" cy="5270791"/>
            <a:chOff x="3405075" y="1036805"/>
            <a:chExt cx="5596483" cy="5270791"/>
          </a:xfrm>
        </p:grpSpPr>
        <p:sp>
          <p:nvSpPr>
            <p:cNvPr id="193" name="TextBox 192"/>
            <p:cNvSpPr txBox="1"/>
            <p:nvPr/>
          </p:nvSpPr>
          <p:spPr>
            <a:xfrm>
              <a:off x="7611294" y="5390108"/>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smtClean="0">
                  <a:solidFill>
                    <a:prstClr val="black"/>
                  </a:solidFill>
                  <a:latin typeface="Garamond" panose="02020404030301010803" pitchFamily="18" charset="0"/>
                </a:rPr>
                <a:t>guarded</a:t>
              </a:r>
              <a:r>
                <a:rPr lang="es-ES_tradnl" sz="1600" dirty="0" smtClean="0">
                  <a:solidFill>
                    <a:prstClr val="black"/>
                  </a:solidFill>
                  <a:latin typeface="Garamond" panose="02020404030301010803" pitchFamily="18" charset="0"/>
                </a:rPr>
                <a:t>(</a:t>
              </a:r>
              <a:r>
                <a:rPr lang="es-ES_tradnl" sz="1600" dirty="0" smtClean="0">
                  <a:solidFill>
                    <a:srgbClr val="7030A0"/>
                  </a:solidFill>
                  <a:latin typeface="Garamond" panose="02020404030301010803" pitchFamily="18" charset="0"/>
                </a:rPr>
                <a:t>y2</a:t>
              </a:r>
              <a:r>
                <a:rPr lang="es-ES_tradnl" sz="1600" dirty="0">
                  <a:solidFill>
                    <a:prstClr val="black"/>
                  </a:solidFill>
                  <a:latin typeface="Garamond" panose="02020404030301010803" pitchFamily="18" charset="0"/>
                </a:rPr>
                <a:t>, </a:t>
              </a:r>
              <a:r>
                <a:rPr lang="es-ES_tradnl" sz="1600" dirty="0" smtClean="0">
                  <a:solidFill>
                    <a:srgbClr val="00B0F0"/>
                  </a:solidFill>
                  <a:latin typeface="Garamond" panose="02020404030301010803" pitchFamily="18" charset="0"/>
                </a:rPr>
                <a:t>y1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94" name="TextBox 193"/>
            <p:cNvSpPr txBox="1"/>
            <p:nvPr/>
          </p:nvSpPr>
          <p:spPr>
            <a:xfrm>
              <a:off x="6271950" y="5969042"/>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grpSp>
          <p:nvGrpSpPr>
            <p:cNvPr id="55" name="Group 54"/>
            <p:cNvGrpSpPr/>
            <p:nvPr/>
          </p:nvGrpSpPr>
          <p:grpSpPr>
            <a:xfrm>
              <a:off x="3405075" y="1036805"/>
              <a:ext cx="5474528" cy="4932237"/>
              <a:chOff x="3405075" y="1036805"/>
              <a:chExt cx="5474528" cy="4932237"/>
            </a:xfrm>
          </p:grpSpPr>
          <p:sp>
            <p:nvSpPr>
              <p:cNvPr id="3" name="TextBox 2"/>
              <p:cNvSpPr txBox="1"/>
              <p:nvPr/>
            </p:nvSpPr>
            <p:spPr>
              <a:xfrm>
                <a:off x="7136845" y="127353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4" name="TextBox 43"/>
              <p:cNvSpPr txBox="1"/>
              <p:nvPr/>
            </p:nvSpPr>
            <p:spPr>
              <a:xfrm>
                <a:off x="6277870" y="186230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45" name="TextBox 44"/>
              <p:cNvSpPr txBox="1"/>
              <p:nvPr/>
            </p:nvSpPr>
            <p:spPr>
              <a:xfrm>
                <a:off x="5452347" y="1276484"/>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9" name="Straight Connector 8"/>
              <p:cNvCxnSpPr>
                <a:stCxn id="45" idx="2"/>
              </p:cNvCxnSpPr>
              <p:nvPr/>
            </p:nvCxnSpPr>
            <p:spPr>
              <a:xfrm>
                <a:off x="5993043" y="1615038"/>
                <a:ext cx="936474" cy="7811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3" idx="2"/>
              </p:cNvCxnSpPr>
              <p:nvPr/>
            </p:nvCxnSpPr>
            <p:spPr>
              <a:xfrm flipV="1">
                <a:off x="6929517" y="1612084"/>
                <a:ext cx="861570" cy="8107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4" idx="0"/>
              </p:cNvCxnSpPr>
              <p:nvPr/>
            </p:nvCxnSpPr>
            <p:spPr>
              <a:xfrm>
                <a:off x="6929517" y="1693156"/>
                <a:ext cx="2595" cy="1691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6275275" y="2466247"/>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25" name="Straight Arrow Connector 24"/>
              <p:cNvCxnSpPr>
                <a:stCxn id="44" idx="2"/>
                <a:endCxn id="62" idx="0"/>
              </p:cNvCxnSpPr>
              <p:nvPr/>
            </p:nvCxnSpPr>
            <p:spPr>
              <a:xfrm flipH="1">
                <a:off x="6929517" y="2200860"/>
                <a:ext cx="2595" cy="265387"/>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7798211" y="246360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69" name="TextBox 68"/>
              <p:cNvSpPr txBox="1"/>
              <p:nvPr/>
            </p:nvSpPr>
            <p:spPr>
              <a:xfrm>
                <a:off x="7044277" y="3074676"/>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70" name="Straight Connector 69"/>
              <p:cNvCxnSpPr>
                <a:stCxn id="68" idx="2"/>
              </p:cNvCxnSpPr>
              <p:nvPr/>
            </p:nvCxnSpPr>
            <p:spPr>
              <a:xfrm flipH="1">
                <a:off x="7707039" y="2802161"/>
                <a:ext cx="631868" cy="12483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62" idx="2"/>
              </p:cNvCxnSpPr>
              <p:nvPr/>
            </p:nvCxnSpPr>
            <p:spPr>
              <a:xfrm flipH="1" flipV="1">
                <a:off x="6929517" y="2804801"/>
                <a:ext cx="769002" cy="115147"/>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0"/>
              </p:cNvCxnSpPr>
              <p:nvPr/>
            </p:nvCxnSpPr>
            <p:spPr>
              <a:xfrm>
                <a:off x="7698519" y="2919948"/>
                <a:ext cx="0" cy="154728"/>
              </a:xfrm>
              <a:prstGeom prst="straightConnector1">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5527560" y="3074676"/>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cxnSp>
            <p:nvCxnSpPr>
              <p:cNvPr id="97" name="Straight Connector 96"/>
              <p:cNvCxnSpPr>
                <a:stCxn id="69" idx="2"/>
              </p:cNvCxnSpPr>
              <p:nvPr/>
            </p:nvCxnSpPr>
            <p:spPr>
              <a:xfrm flipH="1">
                <a:off x="6837130" y="3413230"/>
                <a:ext cx="861389" cy="8151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6" idx="2"/>
              </p:cNvCxnSpPr>
              <p:nvPr/>
            </p:nvCxnSpPr>
            <p:spPr>
              <a:xfrm flipH="1" flipV="1">
                <a:off x="6068256" y="3413230"/>
                <a:ext cx="768874" cy="81511"/>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117" idx="0"/>
              </p:cNvCxnSpPr>
              <p:nvPr/>
            </p:nvCxnSpPr>
            <p:spPr>
              <a:xfrm>
                <a:off x="6843181" y="3494741"/>
                <a:ext cx="221" cy="157028"/>
              </a:xfrm>
              <a:prstGeom prst="straightConnector1">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4879046" y="1862306"/>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sp>
            <p:nvSpPr>
              <p:cNvPr id="103" name="TextBox 102"/>
              <p:cNvSpPr txBox="1"/>
              <p:nvPr/>
            </p:nvSpPr>
            <p:spPr>
              <a:xfrm>
                <a:off x="3405075" y="1862306"/>
                <a:ext cx="1390264" cy="338554"/>
              </a:xfrm>
              <a:prstGeom prst="rect">
                <a:avLst/>
              </a:prstGeom>
              <a:noFill/>
              <a:ln w="12700">
                <a:solidFill>
                  <a:schemeClr val="tx1"/>
                </a:solidFill>
              </a:ln>
            </p:spPr>
            <p:txBody>
              <a:bodyPr wrap="square" lIns="0" rIns="0" rtlCol="0">
                <a:spAutoFit/>
              </a:bodyPr>
              <a:lstStyle/>
              <a:p>
                <a:pPr algn="ctr"/>
                <a:r>
                  <a:rPr lang="es-ES_tradnl" sz="1600" dirty="0">
                    <a:solidFill>
                      <a:prstClr val="black"/>
                    </a:solidFill>
                    <a:latin typeface="Garamond" panose="02020404030301010803" pitchFamily="18" charset="0"/>
                  </a:rPr>
                  <a:t>¬</a:t>
                </a:r>
                <a:r>
                  <a:rPr lang="es-ES_tradnl" sz="1600" dirty="0" err="1">
                    <a:solidFill>
                      <a:prstClr val="black"/>
                    </a:solidFill>
                    <a:latin typeface="Garamond" panose="02020404030301010803" pitchFamily="18" charset="0"/>
                  </a:rPr>
                  <a:t>guarded</a:t>
                </a:r>
                <a:r>
                  <a:rPr lang="es-ES_tradnl" sz="1600" dirty="0">
                    <a:solidFill>
                      <a:prstClr val="black"/>
                    </a:solidFill>
                    <a:latin typeface="Garamond" panose="02020404030301010803" pitchFamily="18" charset="0"/>
                  </a:rPr>
                  <a:t>(</a:t>
                </a:r>
                <a:r>
                  <a:rPr lang="es-ES_tradnl" sz="1600" dirty="0">
                    <a:solidFill>
                      <a:srgbClr val="00B050"/>
                    </a:solidFill>
                    <a:latin typeface="Garamond" panose="02020404030301010803" pitchFamily="18" charset="0"/>
                  </a:rPr>
                  <a:t>x2</a:t>
                </a:r>
                <a:r>
                  <a:rPr lang="es-ES_tradnl" sz="1600" dirty="0">
                    <a:solidFill>
                      <a:prstClr val="black"/>
                    </a:solidFill>
                    <a:latin typeface="Garamond" panose="02020404030301010803" pitchFamily="18" charset="0"/>
                  </a:rPr>
                  <a:t>, </a:t>
                </a:r>
                <a:r>
                  <a:rPr lang="es-ES_tradnl" sz="1600" dirty="0">
                    <a:solidFill>
                      <a:srgbClr val="FF0000"/>
                    </a:solidFill>
                    <a:latin typeface="Garamond" panose="02020404030301010803" pitchFamily="18" charset="0"/>
                  </a:rPr>
                  <a:t>x1</a:t>
                </a:r>
                <a:r>
                  <a:rPr lang="es-ES_tradnl" sz="1600" dirty="0">
                    <a:solidFill>
                      <a:prstClr val="black"/>
                    </a:solidFill>
                    <a:latin typeface="Garamond" panose="02020404030301010803" pitchFamily="18" charset="0"/>
                  </a:rPr>
                  <a:t>)</a:t>
                </a:r>
                <a:endParaRPr lang="en-US" sz="1600" dirty="0" smtClean="0">
                  <a:ea typeface="Helvetica Light" charset="0"/>
                  <a:cs typeface="Helvetica Light" charset="0"/>
                </a:endParaRPr>
              </a:p>
            </p:txBody>
          </p:sp>
          <p:sp>
            <p:nvSpPr>
              <p:cNvPr id="105" name="TextBox 104"/>
              <p:cNvSpPr txBox="1"/>
              <p:nvPr/>
            </p:nvSpPr>
            <p:spPr>
              <a:xfrm>
                <a:off x="4992585" y="2456556"/>
                <a:ext cx="1081392" cy="338554"/>
              </a:xfrm>
              <a:prstGeom prst="rect">
                <a:avLst/>
              </a:prstGeom>
              <a:noFill/>
              <a:ln w="28575">
                <a:solidFill>
                  <a:schemeClr val="tx1"/>
                </a:solidFill>
              </a:ln>
            </p:spPr>
            <p:txBody>
              <a:bodyPr wrap="square" rtlCol="0">
                <a:spAutoFit/>
              </a:bodyPr>
              <a:lstStyle/>
              <a:p>
                <a:pPr algn="ctr"/>
                <a:r>
                  <a:rPr lang="en-US" sz="1600" dirty="0" smtClean="0">
                    <a:ea typeface="Helvetica Light" charset="0"/>
                    <a:cs typeface="Helvetica Light" charset="0"/>
                  </a:rPr>
                  <a:t>race(</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FF0000"/>
                    </a:solidFill>
                    <a:ea typeface="Helvetica Light" charset="0"/>
                    <a:cs typeface="Helvetica Light" charset="0"/>
                  </a:rPr>
                  <a:t>x1</a:t>
                </a:r>
                <a:r>
                  <a:rPr lang="en-US" sz="1600" dirty="0" smtClean="0">
                    <a:ea typeface="Helvetica Light" charset="0"/>
                    <a:cs typeface="Helvetica Light" charset="0"/>
                  </a:rPr>
                  <a:t>)</a:t>
                </a:r>
              </a:p>
            </p:txBody>
          </p:sp>
          <p:cxnSp>
            <p:nvCxnSpPr>
              <p:cNvPr id="106" name="Straight Connector 105"/>
              <p:cNvCxnSpPr>
                <a:endCxn id="44" idx="2"/>
              </p:cNvCxnSpPr>
              <p:nvPr/>
            </p:nvCxnSpPr>
            <p:spPr>
              <a:xfrm flipV="1">
                <a:off x="5527560" y="2200860"/>
                <a:ext cx="1404552" cy="125075"/>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flipV="1">
                <a:off x="3946368" y="2200861"/>
                <a:ext cx="1581192" cy="125074"/>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105" idx="0"/>
                <a:endCxn id="102" idx="2"/>
              </p:cNvCxnSpPr>
              <p:nvPr/>
            </p:nvCxnSpPr>
            <p:spPr>
              <a:xfrm flipV="1">
                <a:off x="5533281" y="2200860"/>
                <a:ext cx="7" cy="255696"/>
              </a:xfrm>
              <a:prstGeom prst="line">
                <a:avLst/>
              </a:prstGeom>
              <a:ln w="12700">
                <a:solidFill>
                  <a:schemeClr val="bg1">
                    <a:lumMod val="65000"/>
                  </a:schemeClr>
                </a:solidFill>
                <a:headEnd type="triangle"/>
                <a:tailEnd w="sm" len="sm"/>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a:off x="6189160" y="365176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0" name="TextBox 119"/>
              <p:cNvSpPr txBox="1"/>
              <p:nvPr/>
            </p:nvSpPr>
            <p:spPr>
              <a:xfrm>
                <a:off x="6189160" y="4174219"/>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2" name="Straight Arrow Connector 121"/>
              <p:cNvCxnSpPr>
                <a:stCxn id="117" idx="2"/>
                <a:endCxn id="120" idx="0"/>
              </p:cNvCxnSpPr>
              <p:nvPr/>
            </p:nvCxnSpPr>
            <p:spPr>
              <a:xfrm>
                <a:off x="6843402" y="3990323"/>
                <a:ext cx="0" cy="183896"/>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4915935" y="4180327"/>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50"/>
                    </a:solidFill>
                    <a:ea typeface="Helvetica Light" charset="0"/>
                    <a:cs typeface="Helvetica Light" charset="0"/>
                  </a:rPr>
                  <a:t>x2</a:t>
                </a:r>
                <a:r>
                  <a:rPr lang="en-US" sz="1600" dirty="0" smtClean="0">
                    <a:ea typeface="Helvetica Light" charset="0"/>
                    <a:cs typeface="Helvetica Light" charset="0"/>
                  </a:rPr>
                  <a:t>)</a:t>
                </a:r>
              </a:p>
            </p:txBody>
          </p:sp>
          <p:sp>
            <p:nvSpPr>
              <p:cNvPr id="126" name="TextBox 125"/>
              <p:cNvSpPr txBox="1"/>
              <p:nvPr/>
            </p:nvSpPr>
            <p:spPr>
              <a:xfrm>
                <a:off x="5400870" y="4791501"/>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28" name="Straight Connector 127"/>
              <p:cNvCxnSpPr>
                <a:stCxn id="124" idx="2"/>
              </p:cNvCxnSpPr>
              <p:nvPr/>
            </p:nvCxnSpPr>
            <p:spPr>
              <a:xfrm>
                <a:off x="5456631" y="4518881"/>
                <a:ext cx="598481" cy="134657"/>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a:endCxn id="120" idx="2"/>
              </p:cNvCxnSpPr>
              <p:nvPr/>
            </p:nvCxnSpPr>
            <p:spPr>
              <a:xfrm flipV="1">
                <a:off x="6055112" y="4512773"/>
                <a:ext cx="788290" cy="140766"/>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endCxn id="126" idx="0"/>
              </p:cNvCxnSpPr>
              <p:nvPr/>
            </p:nvCxnSpPr>
            <p:spPr>
              <a:xfrm>
                <a:off x="6055112" y="4653538"/>
                <a:ext cx="0" cy="137963"/>
              </a:xfrm>
              <a:prstGeom prst="straightConnector1">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7045143" y="4796132"/>
                <a:ext cx="1081392"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next(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sp>
            <p:nvSpPr>
              <p:cNvPr id="146" name="TextBox 145"/>
              <p:cNvSpPr txBox="1"/>
              <p:nvPr/>
            </p:nvSpPr>
            <p:spPr>
              <a:xfrm>
                <a:off x="6156087" y="5390070"/>
                <a:ext cx="1308484" cy="338554"/>
              </a:xfrm>
              <a:prstGeom prst="rect">
                <a:avLst/>
              </a:prstGeom>
              <a:noFill/>
              <a:ln w="12700">
                <a:solidFill>
                  <a:schemeClr val="tx1"/>
                </a:solidFill>
              </a:ln>
            </p:spPr>
            <p:txBody>
              <a:bodyPr wrap="square" rtlCol="0">
                <a:spAutoFit/>
              </a:bodyPr>
              <a:lstStyle/>
              <a:p>
                <a:pPr algn="ctr"/>
                <a:r>
                  <a:rPr lang="en-US" sz="1600" dirty="0" smtClean="0">
                    <a:ea typeface="Helvetica Light" charset="0"/>
                    <a:cs typeface="Helvetica Light" charset="0"/>
                  </a:rPr>
                  <a:t>parallel(</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59" name="Straight Connector 158"/>
              <p:cNvCxnSpPr>
                <a:stCxn id="145" idx="2"/>
              </p:cNvCxnSpPr>
              <p:nvPr/>
            </p:nvCxnSpPr>
            <p:spPr>
              <a:xfrm flipH="1">
                <a:off x="6824749" y="5134686"/>
                <a:ext cx="761090" cy="74137"/>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a:endCxn id="126" idx="2"/>
              </p:cNvCxnSpPr>
              <p:nvPr/>
            </p:nvCxnSpPr>
            <p:spPr>
              <a:xfrm flipH="1" flipV="1">
                <a:off x="6055112" y="5130055"/>
                <a:ext cx="769636" cy="7876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endCxn id="146" idx="0"/>
              </p:cNvCxnSpPr>
              <p:nvPr/>
            </p:nvCxnSpPr>
            <p:spPr>
              <a:xfrm>
                <a:off x="6810329" y="5208823"/>
                <a:ext cx="0" cy="181247"/>
              </a:xfrm>
              <a:prstGeom prst="straightConnector1">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TextBox 191"/>
              <p:cNvSpPr txBox="1"/>
              <p:nvPr/>
            </p:nvSpPr>
            <p:spPr>
              <a:xfrm>
                <a:off x="4677453" y="5392978"/>
                <a:ext cx="1308484" cy="338554"/>
              </a:xfrm>
              <a:prstGeom prst="rect">
                <a:avLst/>
              </a:prstGeom>
              <a:noFill/>
              <a:ln w="12700">
                <a:solidFill>
                  <a:schemeClr val="tx1"/>
                </a:solidFill>
              </a:ln>
            </p:spPr>
            <p:txBody>
              <a:bodyPr wrap="square" lIns="0" rIns="0" rtlCol="0">
                <a:spAutoFit/>
              </a:bodyPr>
              <a:lstStyle/>
              <a:p>
                <a:pPr algn="ctr"/>
                <a:r>
                  <a:rPr lang="en-US" sz="1600" dirty="0" err="1" smtClean="0">
                    <a:ea typeface="Helvetica Light" charset="0"/>
                    <a:cs typeface="Helvetica Light" charset="0"/>
                  </a:rPr>
                  <a:t>mayAias</a:t>
                </a:r>
                <a:r>
                  <a:rPr lang="en-US" sz="1600" dirty="0" smtClean="0">
                    <a:ea typeface="Helvetica Light" charset="0"/>
                    <a:cs typeface="Helvetica Light" charset="0"/>
                  </a:rPr>
                  <a:t>(</a:t>
                </a:r>
                <a:r>
                  <a:rPr lang="en-US" sz="1600" dirty="0" smtClean="0">
                    <a:solidFill>
                      <a:srgbClr val="7030A0"/>
                    </a:solidFill>
                    <a:ea typeface="Helvetica Light" charset="0"/>
                    <a:cs typeface="Helvetica Light" charset="0"/>
                  </a:rPr>
                  <a:t>y2</a:t>
                </a:r>
                <a:r>
                  <a:rPr lang="en-US" sz="1600" dirty="0" smtClean="0">
                    <a:ea typeface="Helvetica Light" charset="0"/>
                    <a:cs typeface="Helvetica Light" charset="0"/>
                  </a:rPr>
                  <a:t>,</a:t>
                </a:r>
                <a:r>
                  <a:rPr lang="en-US" sz="1600" dirty="0" smtClean="0">
                    <a:solidFill>
                      <a:srgbClr val="00B0F0"/>
                    </a:solidFill>
                    <a:ea typeface="Helvetica Light" charset="0"/>
                    <a:cs typeface="Helvetica Light" charset="0"/>
                  </a:rPr>
                  <a:t>y1</a:t>
                </a:r>
                <a:r>
                  <a:rPr lang="en-US" sz="1600" dirty="0" smtClean="0">
                    <a:ea typeface="Helvetica Light" charset="0"/>
                    <a:cs typeface="Helvetica Light" charset="0"/>
                  </a:rPr>
                  <a:t>)</a:t>
                </a:r>
              </a:p>
            </p:txBody>
          </p:sp>
          <p:cxnSp>
            <p:nvCxnSpPr>
              <p:cNvPr id="198" name="Straight Arrow Connector 197"/>
              <p:cNvCxnSpPr>
                <a:stCxn id="146" idx="2"/>
                <a:endCxn id="194" idx="0"/>
              </p:cNvCxnSpPr>
              <p:nvPr/>
            </p:nvCxnSpPr>
            <p:spPr>
              <a:xfrm>
                <a:off x="6810329" y="5728624"/>
                <a:ext cx="2317" cy="240418"/>
              </a:xfrm>
              <a:prstGeom prst="straightConnector1">
                <a:avLst/>
              </a:prstGeom>
              <a:ln w="127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a:endCxn id="192" idx="2"/>
              </p:cNvCxnSpPr>
              <p:nvPr/>
            </p:nvCxnSpPr>
            <p:spPr>
              <a:xfrm flipH="1" flipV="1">
                <a:off x="5331695" y="5731532"/>
                <a:ext cx="1478634" cy="106631"/>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a:stCxn id="193" idx="2"/>
              </p:cNvCxnSpPr>
              <p:nvPr/>
            </p:nvCxnSpPr>
            <p:spPr>
              <a:xfrm flipH="1">
                <a:off x="6802933" y="5728662"/>
                <a:ext cx="1503493" cy="109502"/>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a:endCxn id="3" idx="0"/>
              </p:cNvCxnSpPr>
              <p:nvPr/>
            </p:nvCxnSpPr>
            <p:spPr>
              <a:xfrm>
                <a:off x="7791087" y="1036805"/>
                <a:ext cx="0" cy="2367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pic>
        <p:nvPicPr>
          <p:cNvPr id="63" name="Picture 6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98715" y="1568315"/>
            <a:ext cx="261604" cy="261604"/>
          </a:xfrm>
          <a:prstGeom prst="rect">
            <a:avLst/>
          </a:prstGeom>
        </p:spPr>
      </p:pic>
      <p:sp>
        <p:nvSpPr>
          <p:cNvPr id="64" name="Rectangle 63"/>
          <p:cNvSpPr/>
          <p:nvPr/>
        </p:nvSpPr>
        <p:spPr>
          <a:xfrm>
            <a:off x="6254792" y="1852476"/>
            <a:ext cx="1344021" cy="367607"/>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4966618" y="2391150"/>
            <a:ext cx="1129345" cy="455245"/>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6245656" y="2415533"/>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015700" y="3029230"/>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155992" y="3608171"/>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6155992" y="4148064"/>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5372293" y="4765621"/>
            <a:ext cx="1365638" cy="387694"/>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27510" y="5317646"/>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6229836" y="5917385"/>
            <a:ext cx="1365638" cy="426463"/>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a:off x="110066" y="1005839"/>
            <a:ext cx="3317900" cy="1919253"/>
            <a:chOff x="604128" y="1243381"/>
            <a:chExt cx="3317900" cy="1919253"/>
          </a:xfrm>
        </p:grpSpPr>
        <p:sp>
          <p:nvSpPr>
            <p:cNvPr id="79" name="TextBox 78"/>
            <p:cNvSpPr txBox="1"/>
            <p:nvPr/>
          </p:nvSpPr>
          <p:spPr>
            <a:xfrm>
              <a:off x="622727" y="1565933"/>
              <a:ext cx="3299301"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17</a:t>
              </a:r>
              <a:r>
                <a:rPr lang="en-US" sz="1400" dirty="0">
                  <a:solidFill>
                    <a:prstClr val="black"/>
                  </a:solidFill>
                  <a:latin typeface="Monaco" charset="0"/>
                  <a:ea typeface="Monaco" charset="0"/>
                  <a:cs typeface="Monaco" charset="0"/>
                </a:rPr>
                <a:t>     </a:t>
              </a:r>
              <a:r>
                <a:rPr lang="en-US" sz="1400" dirty="0" err="1" smtClean="0">
                  <a:solidFill>
                    <a:srgbClr val="FF0000"/>
                  </a:solidFill>
                  <a:latin typeface="Monaco" charset="0"/>
                  <a:ea typeface="Monaco" charset="0"/>
                  <a:cs typeface="Monaco" charset="0"/>
                </a:rPr>
                <a:t>request.clear</a:t>
              </a:r>
              <a:r>
                <a:rPr lang="en-US" sz="1400" dirty="0" smtClean="0">
                  <a:solidFill>
                    <a:srgbClr val="FF0000"/>
                  </a:solidFill>
                  <a:latin typeface="Monaco" charset="0"/>
                  <a:ea typeface="Monaco" charset="0"/>
                  <a:cs typeface="Monaco" charset="0"/>
                </a:rPr>
                <a:t>();// </a:t>
              </a:r>
              <a:r>
                <a:rPr lang="en-US" sz="1400" b="1" dirty="0">
                  <a:solidFill>
                    <a:srgbClr val="FF0000"/>
                  </a:solidFill>
                  <a:latin typeface="Monaco" charset="0"/>
                  <a:ea typeface="Monaco" charset="0"/>
                  <a:cs typeface="Monaco" charset="0"/>
                </a:rPr>
                <a:t>x1</a:t>
              </a:r>
              <a:endParaRPr lang="en-US" sz="1400" dirty="0">
                <a:solidFill>
                  <a:srgbClr val="FF0000"/>
                </a:solidFill>
                <a:latin typeface="Monaco" charset="0"/>
                <a:ea typeface="Monaco" charset="0"/>
                <a:cs typeface="Monaco" charset="0"/>
              </a:endParaRPr>
            </a:p>
          </p:txBody>
        </p:sp>
        <p:sp>
          <p:nvSpPr>
            <p:cNvPr id="80" name="TextBox 79"/>
            <p:cNvSpPr txBox="1"/>
            <p:nvPr/>
          </p:nvSpPr>
          <p:spPr>
            <a:xfrm>
              <a:off x="622728" y="1888485"/>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18</a:t>
              </a:r>
              <a:r>
                <a:rPr lang="en-US" sz="1400" dirty="0">
                  <a:solidFill>
                    <a:prstClr val="black"/>
                  </a:solidFill>
                  <a:latin typeface="Monaco" charset="0"/>
                  <a:ea typeface="Monaco" charset="0"/>
                  <a:cs typeface="Monaco" charset="0"/>
                </a:rPr>
                <a:t>     </a:t>
              </a:r>
              <a:r>
                <a:rPr lang="en-US" sz="1400" dirty="0" smtClean="0">
                  <a:solidFill>
                    <a:srgbClr val="00B050"/>
                  </a:solidFill>
                  <a:latin typeface="Monaco" charset="0"/>
                  <a:ea typeface="Monaco" charset="0"/>
                  <a:cs typeface="Monaco" charset="0"/>
                </a:rPr>
                <a:t>request </a:t>
              </a:r>
              <a:r>
                <a:rPr lang="en-US" sz="1400" dirty="0">
                  <a:solidFill>
                    <a:srgbClr val="00B050"/>
                  </a:solidFill>
                  <a:latin typeface="Monaco" charset="0"/>
                  <a:ea typeface="Monaco" charset="0"/>
                  <a:cs typeface="Monaco" charset="0"/>
                </a:rPr>
                <a:t>= null</a:t>
              </a:r>
              <a:r>
                <a:rPr lang="en-US" sz="1400" dirty="0" smtClean="0">
                  <a:solidFill>
                    <a:srgbClr val="00B050"/>
                  </a:solidFill>
                  <a:latin typeface="Monaco" charset="0"/>
                  <a:ea typeface="Monaco" charset="0"/>
                  <a:cs typeface="Monaco" charset="0"/>
                </a:rPr>
                <a:t>; // </a:t>
              </a:r>
              <a:r>
                <a:rPr lang="en-US" sz="1400" b="1" dirty="0" smtClean="0">
                  <a:solidFill>
                    <a:srgbClr val="00B050"/>
                  </a:solidFill>
                  <a:latin typeface="Monaco" charset="0"/>
                  <a:ea typeface="Monaco" charset="0"/>
                  <a:cs typeface="Monaco" charset="0"/>
                </a:rPr>
                <a:t>x2</a:t>
              </a:r>
              <a:endParaRPr lang="en-US" sz="1400" dirty="0">
                <a:solidFill>
                  <a:srgbClr val="00B050"/>
                </a:solidFill>
                <a:latin typeface="Monaco" charset="0"/>
                <a:ea typeface="Monaco" charset="0"/>
                <a:cs typeface="Monaco" charset="0"/>
              </a:endParaRPr>
            </a:p>
          </p:txBody>
        </p:sp>
        <p:sp>
          <p:nvSpPr>
            <p:cNvPr id="81" name="TextBox 80"/>
            <p:cNvSpPr txBox="1"/>
            <p:nvPr/>
          </p:nvSpPr>
          <p:spPr>
            <a:xfrm>
              <a:off x="612648" y="2180797"/>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19</a:t>
              </a:r>
              <a:r>
                <a:rPr lang="en-US" sz="1400" dirty="0">
                  <a:solidFill>
                    <a:prstClr val="black"/>
                  </a:solidFill>
                  <a:latin typeface="Monaco" charset="0"/>
                  <a:ea typeface="Monaco" charset="0"/>
                  <a:cs typeface="Monaco" charset="0"/>
                </a:rPr>
                <a:t>     </a:t>
              </a:r>
              <a:r>
                <a:rPr lang="en-US" sz="1400" dirty="0" err="1" smtClean="0">
                  <a:solidFill>
                    <a:srgbClr val="00B0F0"/>
                  </a:solidFill>
                  <a:latin typeface="Monaco" charset="0"/>
                  <a:ea typeface="Monaco" charset="0"/>
                  <a:cs typeface="Monaco" charset="0"/>
                </a:rPr>
                <a:t>writer.close</a:t>
              </a:r>
              <a:r>
                <a:rPr lang="en-US" sz="1400" dirty="0">
                  <a:solidFill>
                    <a:srgbClr val="00B0F0"/>
                  </a:solidFill>
                  <a:latin typeface="Monaco" charset="0"/>
                  <a:ea typeface="Monaco" charset="0"/>
                  <a:cs typeface="Monaco" charset="0"/>
                </a:rPr>
                <a:t>(); </a:t>
              </a:r>
              <a:r>
                <a:rPr lang="en-US" sz="1400" dirty="0" smtClean="0">
                  <a:solidFill>
                    <a:srgbClr val="00B0F0"/>
                  </a:solidFill>
                  <a:latin typeface="Monaco" charset="0"/>
                  <a:ea typeface="Monaco" charset="0"/>
                  <a:cs typeface="Monaco" charset="0"/>
                </a:rPr>
                <a:t>// </a:t>
              </a:r>
              <a:r>
                <a:rPr lang="en-US" sz="1400" b="1" dirty="0" smtClean="0">
                  <a:solidFill>
                    <a:srgbClr val="00B0F0"/>
                  </a:solidFill>
                  <a:latin typeface="Monaco" charset="0"/>
                  <a:ea typeface="Monaco" charset="0"/>
                  <a:cs typeface="Monaco" charset="0"/>
                </a:rPr>
                <a:t>y1</a:t>
              </a:r>
              <a:endParaRPr lang="en-US" sz="1400" dirty="0">
                <a:solidFill>
                  <a:srgbClr val="00B0F0"/>
                </a:solidFill>
                <a:latin typeface="Monaco" charset="0"/>
                <a:ea typeface="Monaco" charset="0"/>
                <a:cs typeface="Monaco" charset="0"/>
              </a:endParaRPr>
            </a:p>
          </p:txBody>
        </p:sp>
        <p:sp>
          <p:nvSpPr>
            <p:cNvPr id="82" name="TextBox 81"/>
            <p:cNvSpPr txBox="1"/>
            <p:nvPr/>
          </p:nvSpPr>
          <p:spPr>
            <a:xfrm>
              <a:off x="622726" y="2518668"/>
              <a:ext cx="3191899" cy="307777"/>
            </a:xfrm>
            <a:prstGeom prst="rect">
              <a:avLst/>
            </a:prstGeom>
            <a:noFill/>
          </p:spPr>
          <p:txBody>
            <a:bodyPr wrap="none" rtlCol="0">
              <a:spAutoFit/>
            </a:bodyPr>
            <a:lstStyle/>
            <a:p>
              <a:r>
                <a:rPr lang="en-US" sz="1400" dirty="0">
                  <a:solidFill>
                    <a:srgbClr val="9FB8CD"/>
                  </a:solidFill>
                  <a:latin typeface="Monaco" charset="0"/>
                  <a:ea typeface="Monaco" charset="0"/>
                  <a:cs typeface="Monaco" charset="0"/>
                </a:rPr>
                <a:t>20</a:t>
              </a:r>
              <a:r>
                <a:rPr lang="en-US" sz="1400" dirty="0">
                  <a:solidFill>
                    <a:prstClr val="black"/>
                  </a:solidFill>
                  <a:latin typeface="Monaco" charset="0"/>
                  <a:ea typeface="Monaco" charset="0"/>
                  <a:cs typeface="Monaco" charset="0"/>
                </a:rPr>
                <a:t>     </a:t>
              </a:r>
              <a:r>
                <a:rPr lang="en-US" sz="1400" dirty="0" smtClean="0">
                  <a:solidFill>
                    <a:srgbClr val="7030A0"/>
                  </a:solidFill>
                  <a:latin typeface="Monaco" charset="0"/>
                  <a:ea typeface="Monaco" charset="0"/>
                  <a:cs typeface="Monaco" charset="0"/>
                </a:rPr>
                <a:t>writer </a:t>
              </a:r>
              <a:r>
                <a:rPr lang="en-US" sz="1400" dirty="0">
                  <a:solidFill>
                    <a:srgbClr val="7030A0"/>
                  </a:solidFill>
                  <a:latin typeface="Monaco" charset="0"/>
                  <a:ea typeface="Monaco" charset="0"/>
                  <a:cs typeface="Monaco" charset="0"/>
                </a:rPr>
                <a:t>= null; </a:t>
              </a:r>
              <a:r>
                <a:rPr lang="en-US" sz="1400" dirty="0" smtClean="0">
                  <a:solidFill>
                    <a:srgbClr val="7030A0"/>
                  </a:solidFill>
                  <a:latin typeface="Monaco" charset="0"/>
                  <a:ea typeface="Monaco" charset="0"/>
                  <a:cs typeface="Monaco" charset="0"/>
                </a:rPr>
                <a:t> // </a:t>
              </a:r>
              <a:r>
                <a:rPr lang="en-US" sz="1400" b="1" dirty="0" smtClean="0">
                  <a:solidFill>
                    <a:srgbClr val="7030A0"/>
                  </a:solidFill>
                  <a:latin typeface="Monaco" charset="0"/>
                  <a:ea typeface="Monaco" charset="0"/>
                  <a:cs typeface="Monaco" charset="0"/>
                </a:rPr>
                <a:t>y2</a:t>
              </a:r>
              <a:endParaRPr lang="en-US" sz="1400" dirty="0">
                <a:solidFill>
                  <a:srgbClr val="7030A0"/>
                </a:solidFill>
                <a:latin typeface="Monaco" charset="0"/>
                <a:ea typeface="Monaco" charset="0"/>
                <a:cs typeface="Monaco" charset="0"/>
              </a:endParaRPr>
            </a:p>
          </p:txBody>
        </p:sp>
        <p:sp>
          <p:nvSpPr>
            <p:cNvPr id="83" name="TextBox 82"/>
            <p:cNvSpPr txBox="1"/>
            <p:nvPr/>
          </p:nvSpPr>
          <p:spPr>
            <a:xfrm>
              <a:off x="612648" y="2793302"/>
              <a:ext cx="3094304" cy="369332"/>
            </a:xfrm>
            <a:prstGeom prst="rect">
              <a:avLst/>
            </a:prstGeom>
            <a:noFill/>
          </p:spPr>
          <p:txBody>
            <a:bodyPr wrap="square" rtlCol="0">
              <a:spAutoFit/>
            </a:bodyPr>
            <a:lstStyle/>
            <a:p>
              <a:pPr algn="ctr"/>
              <a:r>
                <a:rPr lang="mr-IN" dirty="0" smtClean="0"/>
                <a:t>…</a:t>
              </a:r>
              <a:endParaRPr lang="en-US" dirty="0"/>
            </a:p>
          </p:txBody>
        </p:sp>
        <p:sp>
          <p:nvSpPr>
            <p:cNvPr id="84" name="TextBox 83"/>
            <p:cNvSpPr txBox="1"/>
            <p:nvPr/>
          </p:nvSpPr>
          <p:spPr>
            <a:xfrm>
              <a:off x="604128" y="1243381"/>
              <a:ext cx="3094304" cy="369332"/>
            </a:xfrm>
            <a:prstGeom prst="rect">
              <a:avLst/>
            </a:prstGeom>
            <a:noFill/>
          </p:spPr>
          <p:txBody>
            <a:bodyPr wrap="square" rtlCol="0">
              <a:spAutoFit/>
            </a:bodyPr>
            <a:lstStyle/>
            <a:p>
              <a:pPr algn="ctr"/>
              <a:r>
                <a:rPr lang="mr-IN" smtClean="0"/>
                <a:t>…</a:t>
              </a:r>
              <a:endParaRPr lang="en-US" dirty="0"/>
            </a:p>
          </p:txBody>
        </p:sp>
      </p:grpSp>
      <p:sp>
        <p:nvSpPr>
          <p:cNvPr id="85" name="Rectangle 84"/>
          <p:cNvSpPr/>
          <p:nvPr/>
        </p:nvSpPr>
        <p:spPr>
          <a:xfrm>
            <a:off x="128664" y="1068427"/>
            <a:ext cx="3183918" cy="19016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128664" y="3341727"/>
            <a:ext cx="4693977" cy="2015936"/>
          </a:xfrm>
          <a:prstGeom prst="rect">
            <a:avLst/>
          </a:prstGeom>
          <a:noFill/>
          <a:ln w="19050">
            <a:solidFill>
              <a:schemeClr val="tx1"/>
            </a:solidFill>
          </a:ln>
        </p:spPr>
        <p:txBody>
          <a:bodyPr wrap="square" rIns="0" rtlCol="0">
            <a:spAutoFit/>
          </a:bodyPr>
          <a:lstStyle/>
          <a:p>
            <a:r>
              <a:rPr lang="en-US" dirty="0" smtClean="0"/>
              <a:t>parallel(p3</a:t>
            </a:r>
            <a:r>
              <a:rPr lang="en-US" dirty="0"/>
              <a:t>, p2) :- parallel(p1, p2), </a:t>
            </a:r>
            <a:endParaRPr lang="en-US" dirty="0" smtClean="0"/>
          </a:p>
          <a:p>
            <a:r>
              <a:rPr lang="en-US" dirty="0"/>
              <a:t> </a:t>
            </a:r>
            <a:r>
              <a:rPr lang="en-US" dirty="0" smtClean="0"/>
              <a:t>                          next </a:t>
            </a:r>
            <a:r>
              <a:rPr lang="en-US" dirty="0"/>
              <a:t>(p3, p1). </a:t>
            </a:r>
            <a:r>
              <a:rPr lang="en-US" b="1" dirty="0" smtClean="0"/>
              <a:t>weight 5</a:t>
            </a:r>
            <a:r>
              <a:rPr lang="en-US" sz="2000" dirty="0">
                <a:solidFill>
                  <a:srgbClr val="00B050"/>
                </a:solidFill>
              </a:rPr>
              <a:t/>
            </a:r>
            <a:br>
              <a:rPr lang="en-US" sz="2000" dirty="0">
                <a:solidFill>
                  <a:srgbClr val="00B050"/>
                </a:solidFill>
              </a:rPr>
            </a:br>
            <a:endParaRPr lang="en-US" sz="900" dirty="0">
              <a:solidFill>
                <a:srgbClr val="00B050"/>
              </a:solidFill>
            </a:endParaRPr>
          </a:p>
          <a:p>
            <a:r>
              <a:rPr lang="en-US" dirty="0" smtClean="0"/>
              <a:t>parallel(p1</a:t>
            </a:r>
            <a:r>
              <a:rPr lang="en-US" dirty="0"/>
              <a:t>, p2) :- parallel(p2, p1).</a:t>
            </a:r>
            <a:r>
              <a:rPr lang="en-US" sz="800" dirty="0"/>
              <a:t> </a:t>
            </a:r>
            <a:r>
              <a:rPr lang="en-US" dirty="0"/>
              <a:t>  </a:t>
            </a:r>
          </a:p>
          <a:p>
            <a:endParaRPr lang="en-US" sz="800" dirty="0" smtClean="0"/>
          </a:p>
          <a:p>
            <a:r>
              <a:rPr lang="en-US" dirty="0"/>
              <a:t> </a:t>
            </a:r>
            <a:r>
              <a:rPr lang="en-US" dirty="0" smtClean="0"/>
              <a:t>    race(p1</a:t>
            </a:r>
            <a:r>
              <a:rPr lang="en-US" dirty="0"/>
              <a:t>, p2) :- parallel(p1, p2), </a:t>
            </a:r>
            <a:r>
              <a:rPr lang="en-US" dirty="0" err="1" smtClean="0"/>
              <a:t>mayAlias</a:t>
            </a:r>
            <a:r>
              <a:rPr lang="en-US" dirty="0" smtClean="0"/>
              <a:t>(p1</a:t>
            </a:r>
            <a:r>
              <a:rPr lang="en-US" dirty="0"/>
              <a:t>, p2), </a:t>
            </a:r>
            <a:r>
              <a:rPr lang="en-US" dirty="0" smtClean="0"/>
              <a:t>             </a:t>
            </a:r>
          </a:p>
          <a:p>
            <a:r>
              <a:rPr lang="en-US" dirty="0"/>
              <a:t> </a:t>
            </a:r>
            <a:r>
              <a:rPr lang="en-US" dirty="0" smtClean="0"/>
              <a:t>                          </a:t>
            </a:r>
            <a:r>
              <a:rPr lang="es-ES_tradnl" dirty="0" smtClean="0"/>
              <a:t>¬</a:t>
            </a:r>
            <a:r>
              <a:rPr lang="en-US" dirty="0"/>
              <a:t>guarded(p1, p2</a:t>
            </a:r>
            <a:r>
              <a:rPr lang="en-US" dirty="0" smtClean="0"/>
              <a:t>).</a:t>
            </a:r>
          </a:p>
          <a:p>
            <a:r>
              <a:rPr lang="mr-IN" dirty="0" smtClean="0">
                <a:latin typeface="Helvetica Light" charset="0"/>
                <a:ea typeface="Helvetica Light" charset="0"/>
                <a:cs typeface="Helvetica Light" charset="0"/>
              </a:rPr>
              <a:t>…</a:t>
            </a:r>
            <a:endParaRPr lang="en-US" dirty="0" smtClean="0">
              <a:latin typeface="Helvetica Light" charset="0"/>
              <a:ea typeface="Helvetica Light" charset="0"/>
              <a:cs typeface="Helvetica Light" charset="0"/>
            </a:endParaRPr>
          </a:p>
        </p:txBody>
      </p:sp>
      <p:grpSp>
        <p:nvGrpSpPr>
          <p:cNvPr id="87" name="Group 86"/>
          <p:cNvGrpSpPr/>
          <p:nvPr/>
        </p:nvGrpSpPr>
        <p:grpSpPr>
          <a:xfrm>
            <a:off x="2898851" y="2723834"/>
            <a:ext cx="2360276" cy="582589"/>
            <a:chOff x="6726519" y="2661631"/>
            <a:chExt cx="2360276" cy="582589"/>
          </a:xfrm>
        </p:grpSpPr>
        <p:sp>
          <p:nvSpPr>
            <p:cNvPr id="88" name="Rectangle 87"/>
            <p:cNvSpPr/>
            <p:nvPr/>
          </p:nvSpPr>
          <p:spPr>
            <a:xfrm>
              <a:off x="6726519" y="2915420"/>
              <a:ext cx="2360276" cy="3288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spcBef>
                  <a:spcPts val="600"/>
                </a:spcBef>
                <a:buClr>
                  <a:srgbClr val="727CA3"/>
                </a:buClr>
                <a:buSzPct val="76000"/>
              </a:pPr>
              <a:r>
                <a:rPr lang="es-ES_tradnl" dirty="0">
                  <a:solidFill>
                    <a:prstClr val="black"/>
                  </a:solidFill>
                  <a:latin typeface="Garamond" panose="02020404030301010803" pitchFamily="18" charset="0"/>
                </a:rPr>
                <a:t>¬</a:t>
              </a:r>
              <a:r>
                <a:rPr lang="es-ES_tradnl" dirty="0" err="1">
                  <a:solidFill>
                    <a:prstClr val="black"/>
                  </a:solidFill>
                  <a:latin typeface="Garamond" panose="02020404030301010803" pitchFamily="18" charset="0"/>
                </a:rPr>
                <a:t>race</a:t>
              </a:r>
              <a:r>
                <a:rPr lang="es-ES_tradnl" dirty="0">
                  <a:solidFill>
                    <a:prstClr val="black"/>
                  </a:solidFill>
                  <a:latin typeface="Garamond" panose="02020404030301010803" pitchFamily="18" charset="0"/>
                </a:rPr>
                <a:t>(</a:t>
              </a:r>
              <a:r>
                <a:rPr lang="es-ES_tradnl" dirty="0">
                  <a:solidFill>
                    <a:srgbClr val="0070C0"/>
                  </a:solidFill>
                  <a:latin typeface="Garamond" panose="02020404030301010803" pitchFamily="18" charset="0"/>
                </a:rPr>
                <a:t>x2</a:t>
              </a:r>
              <a:r>
                <a:rPr lang="es-ES_tradnl" dirty="0">
                  <a:solidFill>
                    <a:prstClr val="black"/>
                  </a:solidFill>
                  <a:latin typeface="Garamond" panose="02020404030301010803" pitchFamily="18" charset="0"/>
                </a:rPr>
                <a:t>, </a:t>
              </a:r>
              <a:r>
                <a:rPr lang="es-ES_tradnl" dirty="0">
                  <a:solidFill>
                    <a:srgbClr val="0070C0"/>
                  </a:solidFill>
                  <a:latin typeface="Garamond" panose="02020404030301010803" pitchFamily="18" charset="0"/>
                </a:rPr>
                <a:t>x1</a:t>
              </a:r>
              <a:r>
                <a:rPr lang="es-ES_tradnl" dirty="0">
                  <a:solidFill>
                    <a:prstClr val="black"/>
                  </a:solidFill>
                  <a:latin typeface="Garamond" panose="02020404030301010803" pitchFamily="18" charset="0"/>
                </a:rPr>
                <a:t>) </a:t>
              </a:r>
              <a:r>
                <a:rPr lang="es-ES_tradnl" b="1" dirty="0" err="1">
                  <a:solidFill>
                    <a:prstClr val="black"/>
                  </a:solidFill>
                  <a:latin typeface="Garamond" panose="02020404030301010803" pitchFamily="18" charset="0"/>
                </a:rPr>
                <a:t>weight</a:t>
              </a:r>
              <a:r>
                <a:rPr lang="es-ES_tradnl" b="1" dirty="0">
                  <a:solidFill>
                    <a:prstClr val="black"/>
                  </a:solidFill>
                  <a:latin typeface="Garamond" panose="02020404030301010803" pitchFamily="18" charset="0"/>
                </a:rPr>
                <a:t> 25</a:t>
              </a:r>
            </a:p>
          </p:txBody>
        </p:sp>
        <p:sp>
          <p:nvSpPr>
            <p:cNvPr id="89" name="Left Arrow 88"/>
            <p:cNvSpPr/>
            <p:nvPr/>
          </p:nvSpPr>
          <p:spPr>
            <a:xfrm rot="8311635">
              <a:off x="8338601" y="2661631"/>
              <a:ext cx="314699" cy="245924"/>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41526913"/>
      </p:ext>
    </p:extLst>
  </p:cSld>
  <p:clrMapOvr>
    <a:masterClrMapping/>
  </p:clrMapOvr>
  <mc:AlternateContent xmlns:mc="http://schemas.openxmlformats.org/markup-compatibility/2006" xmlns:p14="http://schemas.microsoft.com/office/powerpoint/2010/main">
    <mc:Choice Requires="p14">
      <p:transition spd="slow" p14:dur="2000" advTm="23261"/>
    </mc:Choice>
    <mc:Fallback xmlns="">
      <p:transition spd="slow" advTm="2326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3</a:t>
            </a:fld>
            <a:endParaRPr lang="en-US" dirty="0"/>
          </a:p>
        </p:txBody>
      </p:sp>
      <p:sp>
        <p:nvSpPr>
          <p:cNvPr id="5" name="Title 4"/>
          <p:cNvSpPr>
            <a:spLocks noGrp="1"/>
          </p:cNvSpPr>
          <p:nvPr>
            <p:ph type="title"/>
          </p:nvPr>
        </p:nvSpPr>
        <p:spPr/>
        <p:txBody>
          <a:bodyPr>
            <a:normAutofit/>
          </a:bodyPr>
          <a:lstStyle/>
          <a:p>
            <a:r>
              <a:rPr lang="en-US" dirty="0" smtClean="0"/>
              <a:t>Conventional Logical Approach</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grpSp>
        <p:nvGrpSpPr>
          <p:cNvPr id="11" name="Group 10"/>
          <p:cNvGrpSpPr/>
          <p:nvPr/>
        </p:nvGrpSpPr>
        <p:grpSpPr>
          <a:xfrm>
            <a:off x="1585643" y="3495387"/>
            <a:ext cx="1406426" cy="2440593"/>
            <a:chOff x="1585643" y="3495387"/>
            <a:chExt cx="1406426" cy="2440593"/>
          </a:xfrm>
        </p:grpSpPr>
        <p:grpSp>
          <p:nvGrpSpPr>
            <p:cNvPr id="7" name="Group 6"/>
            <p:cNvGrpSpPr/>
            <p:nvPr/>
          </p:nvGrpSpPr>
          <p:grpSpPr>
            <a:xfrm>
              <a:off x="1585643" y="4547763"/>
              <a:ext cx="1406426" cy="1388217"/>
              <a:chOff x="612648" y="3781376"/>
              <a:chExt cx="1406426" cy="1388217"/>
            </a:xfrm>
          </p:grpSpPr>
          <p:pic>
            <p:nvPicPr>
              <p:cNvPr id="24" name="Picture 23" descr="principles_of_pl.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2648" y="3781376"/>
                <a:ext cx="776179" cy="1177886"/>
              </a:xfrm>
              <a:prstGeom prst="rect">
                <a:avLst/>
              </a:prstGeom>
            </p:spPr>
          </p:pic>
          <p:pic>
            <p:nvPicPr>
              <p:cNvPr id="26" name="Picture 25"/>
              <p:cNvPicPr>
                <a:picLocks noChangeAspect="1"/>
              </p:cNvPicPr>
              <p:nvPr/>
            </p:nvPicPr>
            <p:blipFill>
              <a:blip r:embed="rId3"/>
              <a:stretch>
                <a:fillRect/>
              </a:stretch>
            </p:blipFill>
            <p:spPr>
              <a:xfrm>
                <a:off x="736278" y="3886797"/>
                <a:ext cx="1282796" cy="1282796"/>
              </a:xfrm>
              <a:prstGeom prst="rect">
                <a:avLst/>
              </a:prstGeom>
            </p:spPr>
          </p:pic>
        </p:grpSp>
        <p:sp>
          <p:nvSpPr>
            <p:cNvPr id="34" name="Right Arrow 33"/>
            <p:cNvSpPr/>
            <p:nvPr/>
          </p:nvSpPr>
          <p:spPr>
            <a:xfrm rot="16200000">
              <a:off x="1838879" y="3682157"/>
              <a:ext cx="899955" cy="526416"/>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9" name="TextBox 8"/>
          <p:cNvSpPr txBox="1"/>
          <p:nvPr/>
        </p:nvSpPr>
        <p:spPr>
          <a:xfrm>
            <a:off x="1007621" y="1115568"/>
            <a:ext cx="3088888"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chemeClr val="bg1"/>
                </a:solidFill>
                <a:latin typeface="Helvetica Light" charset="0"/>
                <a:ea typeface="Helvetica Light" charset="0"/>
                <a:cs typeface="Helvetica Light" charset="0"/>
              </a:rPr>
              <a:t>Explainable</a:t>
            </a:r>
          </a:p>
          <a:p>
            <a:r>
              <a:rPr lang="en-US" sz="2000" b="1" dirty="0" smtClean="0">
                <a:solidFill>
                  <a:schemeClr val="bg1"/>
                </a:solidFill>
                <a:latin typeface="Helvetica Light" charset="0"/>
                <a:ea typeface="Helvetica Light" charset="0"/>
                <a:cs typeface="Helvetica Light" charset="0"/>
              </a:rPr>
              <a:t>With formal guarantees</a:t>
            </a:r>
          </a:p>
        </p:txBody>
      </p:sp>
      <p:sp>
        <p:nvSpPr>
          <p:cNvPr id="10" name="Rectangular Callout 9"/>
          <p:cNvSpPr/>
          <p:nvPr/>
        </p:nvSpPr>
        <p:spPr>
          <a:xfrm>
            <a:off x="3166946" y="3612995"/>
            <a:ext cx="5519854" cy="1040189"/>
          </a:xfrm>
          <a:prstGeom prst="wedgeRectCallout">
            <a:avLst>
              <a:gd name="adj1" fmla="val -54525"/>
              <a:gd name="adj2" fmla="val 8715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342900" indent="-342900">
              <a:buAutoNum type="arabicPeriod"/>
            </a:pPr>
            <a:r>
              <a:rPr lang="en-US" sz="2000" dirty="0" smtClean="0"/>
              <a:t>Each node connects to itself.</a:t>
            </a:r>
          </a:p>
          <a:p>
            <a:pPr marL="342900" indent="-342900">
              <a:buAutoNum type="arabicPeriod"/>
            </a:pPr>
            <a:r>
              <a:rPr lang="en-US" sz="2000" dirty="0" smtClean="0"/>
              <a:t>If there is a path from</a:t>
            </a:r>
            <a:r>
              <a:rPr lang="en-US" sz="2000" b="1" dirty="0" smtClean="0"/>
              <a:t> </a:t>
            </a:r>
            <a:r>
              <a:rPr lang="en-US" sz="2000" b="1" dirty="0" smtClean="0">
                <a:solidFill>
                  <a:srgbClr val="FFFF00"/>
                </a:solidFill>
              </a:rPr>
              <a:t>a</a:t>
            </a:r>
            <a:r>
              <a:rPr lang="en-US" sz="2000" b="1" dirty="0" smtClean="0"/>
              <a:t> </a:t>
            </a:r>
            <a:r>
              <a:rPr lang="en-US" sz="2000" dirty="0" smtClean="0"/>
              <a:t>to </a:t>
            </a:r>
            <a:r>
              <a:rPr lang="en-US" sz="2000" b="1" dirty="0" smtClean="0">
                <a:solidFill>
                  <a:srgbClr val="FFFF00"/>
                </a:solidFill>
              </a:rPr>
              <a:t>b</a:t>
            </a:r>
            <a:r>
              <a:rPr lang="en-US" sz="2000" dirty="0" smtClean="0"/>
              <a:t>, and there is an edge from </a:t>
            </a:r>
            <a:r>
              <a:rPr lang="en-US" sz="2000" b="1" dirty="0" smtClean="0">
                <a:solidFill>
                  <a:srgbClr val="FFFF00"/>
                </a:solidFill>
              </a:rPr>
              <a:t>b</a:t>
            </a:r>
            <a:r>
              <a:rPr lang="en-US" sz="2000" dirty="0" smtClean="0"/>
              <a:t> to </a:t>
            </a:r>
            <a:r>
              <a:rPr lang="en-US" sz="2000" b="1" dirty="0" smtClean="0">
                <a:solidFill>
                  <a:srgbClr val="FFFF00"/>
                </a:solidFill>
              </a:rPr>
              <a:t>c</a:t>
            </a:r>
            <a:r>
              <a:rPr lang="en-US" sz="2000" dirty="0" smtClean="0"/>
              <a:t>, then there is a path from </a:t>
            </a:r>
            <a:r>
              <a:rPr lang="en-US" sz="2000" b="1" dirty="0" smtClean="0">
                <a:solidFill>
                  <a:srgbClr val="FFFF00"/>
                </a:solidFill>
              </a:rPr>
              <a:t>a</a:t>
            </a:r>
            <a:r>
              <a:rPr lang="en-US" sz="2000" dirty="0" smtClean="0"/>
              <a:t> to </a:t>
            </a:r>
            <a:r>
              <a:rPr lang="en-US" sz="2000" b="1" dirty="0" smtClean="0">
                <a:solidFill>
                  <a:srgbClr val="FFFF00"/>
                </a:solidFill>
              </a:rPr>
              <a:t>c</a:t>
            </a:r>
            <a:r>
              <a:rPr lang="en-US" sz="2000" dirty="0" smtClean="0"/>
              <a:t>.</a:t>
            </a:r>
            <a:endParaRPr lang="en-US" sz="2000" dirty="0"/>
          </a:p>
        </p:txBody>
      </p:sp>
    </p:spTree>
    <p:extLst>
      <p:ext uri="{BB962C8B-B14F-4D97-AF65-F5344CB8AC3E}">
        <p14:creationId xmlns:p14="http://schemas.microsoft.com/office/powerpoint/2010/main" val="152745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87206"/>
            <a:ext cx="8229600" cy="4645602"/>
          </a:xfrm>
        </p:spPr>
        <p:txBody>
          <a:bodyPr/>
          <a:lstStyle/>
          <a:p>
            <a:r>
              <a:rPr lang="en-US" dirty="0" smtClean="0">
                <a:solidFill>
                  <a:schemeClr val="bg1">
                    <a:lumMod val="65000"/>
                  </a:schemeClr>
                </a:solidFill>
              </a:rPr>
              <a:t>Motivation</a:t>
            </a:r>
          </a:p>
          <a:p>
            <a:endParaRPr lang="en-US" dirty="0"/>
          </a:p>
          <a:p>
            <a:r>
              <a:rPr lang="en-US" dirty="0" smtClean="0">
                <a:solidFill>
                  <a:schemeClr val="bg1">
                    <a:lumMod val="65000"/>
                  </a:schemeClr>
                </a:solidFill>
              </a:rPr>
              <a:t>A General Approach</a:t>
            </a:r>
          </a:p>
          <a:p>
            <a:endParaRPr lang="en-US" dirty="0"/>
          </a:p>
          <a:p>
            <a:r>
              <a:rPr lang="en-US" dirty="0" smtClean="0">
                <a:solidFill>
                  <a:schemeClr val="bg1">
                    <a:lumMod val="65000"/>
                  </a:schemeClr>
                </a:solidFill>
              </a:rPr>
              <a:t>Instance Applications</a:t>
            </a:r>
          </a:p>
          <a:p>
            <a:endParaRPr lang="en-US" dirty="0"/>
          </a:p>
          <a:p>
            <a:r>
              <a:rPr lang="en-US" dirty="0" smtClean="0"/>
              <a:t>Solver</a:t>
            </a:r>
          </a:p>
          <a:p>
            <a:endParaRPr lang="en-US" dirty="0"/>
          </a:p>
          <a:p>
            <a:r>
              <a:rPr lang="en-US" dirty="0" smtClean="0">
                <a:solidFill>
                  <a:schemeClr val="bg1">
                    <a:lumMod val="65000"/>
                  </a:schemeClr>
                </a:solidFill>
              </a:rPr>
              <a:t>Empirical Results</a:t>
            </a:r>
            <a:endParaRPr lang="en-US" dirty="0">
              <a:solidFill>
                <a:schemeClr val="bg1">
                  <a:lumMod val="65000"/>
                </a:schemeClr>
              </a:solidFill>
            </a:endParaRPr>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30</a:t>
            </a:fld>
            <a:endParaRPr lang="en-US" dirty="0"/>
          </a:p>
        </p:txBody>
      </p:sp>
      <p:sp>
        <p:nvSpPr>
          <p:cNvPr id="5" name="Title 4"/>
          <p:cNvSpPr>
            <a:spLocks noGrp="1"/>
          </p:cNvSpPr>
          <p:nvPr>
            <p:ph type="title"/>
          </p:nvPr>
        </p:nvSpPr>
        <p:spPr/>
        <p:txBody>
          <a:bodyPr/>
          <a:lstStyle/>
          <a:p>
            <a:r>
              <a:rPr lang="en-US" dirty="0" smtClean="0"/>
              <a:t>Talk Outline</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Tree>
    <p:extLst>
      <p:ext uri="{BB962C8B-B14F-4D97-AF65-F5344CB8AC3E}">
        <p14:creationId xmlns:p14="http://schemas.microsoft.com/office/powerpoint/2010/main" val="18209664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ext uri="{D42A27DB-BD31-4B8C-83A1-F6EECF244321}">
                <p14:modId xmlns:p14="http://schemas.microsoft.com/office/powerpoint/2010/main" val="699276557"/>
              </p:ext>
            </p:extLst>
          </p:nvPr>
        </p:nvGraphicFramePr>
        <p:xfrm>
          <a:off x="771526" y="3886863"/>
          <a:ext cx="8123028" cy="2346960"/>
        </p:xfrm>
        <a:graphic>
          <a:graphicData uri="http://schemas.openxmlformats.org/drawingml/2006/table">
            <a:tbl>
              <a:tblPr firstRow="1" bandRow="1">
                <a:tableStyleId>{5940675A-B579-460E-94D1-54222C63F5DA}</a:tableStyleId>
              </a:tblPr>
              <a:tblGrid>
                <a:gridCol w="2314574"/>
                <a:gridCol w="2014538"/>
                <a:gridCol w="2014537"/>
                <a:gridCol w="1779379"/>
              </a:tblGrid>
              <a:tr h="346148">
                <a:tc>
                  <a:txBody>
                    <a:bodyPr/>
                    <a:lstStyle/>
                    <a:p>
                      <a:pPr algn="ctr"/>
                      <a:r>
                        <a:rPr lang="en-US" sz="2000" b="1" dirty="0" smtClean="0">
                          <a:latin typeface="Helvetica" charset="0"/>
                          <a:ea typeface="Helvetica" charset="0"/>
                          <a:cs typeface="Helvetica" charset="0"/>
                        </a:rPr>
                        <a:t>Existing Solvers</a:t>
                      </a:r>
                      <a:endParaRPr lang="en-US" sz="2000" b="1" dirty="0">
                        <a:latin typeface="Helvetica" charset="0"/>
                        <a:ea typeface="Helvetica" charset="0"/>
                        <a:cs typeface="Helvetica"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4993">
                <a:tc>
                  <a:txBody>
                    <a:bodyPr/>
                    <a:lstStyle/>
                    <a:p>
                      <a:pPr algn="ctr"/>
                      <a:r>
                        <a:rPr lang="en-US" sz="2000" b="1" i="0" dirty="0" err="1" smtClean="0">
                          <a:latin typeface="Helvetica" charset="0"/>
                          <a:ea typeface="Helvetica" charset="0"/>
                          <a:cs typeface="Helvetica" charset="0"/>
                        </a:rPr>
                        <a:t>Tuffy</a:t>
                      </a:r>
                      <a:r>
                        <a:rPr lang="en-US" sz="2000" dirty="0" smtClean="0"/>
                        <a:t> </a:t>
                      </a:r>
                      <a:r>
                        <a:rPr lang="en-US" sz="2000" b="0" i="0" dirty="0" smtClean="0">
                          <a:latin typeface="Helvetica Light" charset="0"/>
                          <a:ea typeface="Helvetica Light" charset="0"/>
                          <a:cs typeface="Helvetica Light" charset="0"/>
                        </a:rPr>
                        <a:t>[VLDB’11]</a:t>
                      </a:r>
                      <a:endParaRPr lang="en-US" sz="2000" b="0" i="0" dirty="0">
                        <a:latin typeface="Helvetica Light" charset="0"/>
                        <a:ea typeface="Helvetica Light" charset="0"/>
                        <a:cs typeface="Helvetica Light"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4993">
                <a:tc>
                  <a:txBody>
                    <a:bodyPr/>
                    <a:lstStyle/>
                    <a:p>
                      <a:pPr algn="ctr"/>
                      <a:r>
                        <a:rPr lang="en-US" sz="2000" b="1" i="0" dirty="0" smtClean="0">
                          <a:latin typeface="Helvetica" charset="0"/>
                          <a:ea typeface="Helvetica" charset="0"/>
                          <a:cs typeface="Helvetica" charset="0"/>
                        </a:rPr>
                        <a:t>Alchemy</a:t>
                      </a:r>
                      <a:r>
                        <a:rPr lang="en-US" sz="2000" dirty="0" smtClean="0"/>
                        <a:t> </a:t>
                      </a:r>
                      <a:r>
                        <a:rPr lang="en-US" sz="2000" b="0" i="0" dirty="0" smtClean="0">
                          <a:latin typeface="Helvetica Light" charset="0"/>
                          <a:ea typeface="Helvetica Light" charset="0"/>
                          <a:cs typeface="Helvetica Light" charset="0"/>
                        </a:rPr>
                        <a:t>[ML’06]</a:t>
                      </a:r>
                      <a:endParaRPr lang="en-US" sz="2000" b="0" i="0" dirty="0">
                        <a:latin typeface="Helvetica Light" charset="0"/>
                        <a:ea typeface="Helvetica Light" charset="0"/>
                        <a:cs typeface="Helvetica Light"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6148">
                <a:tc>
                  <a:txBody>
                    <a:bodyPr/>
                    <a:lstStyle/>
                    <a:p>
                      <a:pPr algn="ctr"/>
                      <a:r>
                        <a:rPr lang="en-US" sz="2000" b="1" i="0" dirty="0" smtClean="0">
                          <a:latin typeface="Helvetica" charset="0"/>
                          <a:ea typeface="Helvetica" charset="0"/>
                          <a:cs typeface="Helvetica" charset="0"/>
                        </a:rPr>
                        <a:t>CPI</a:t>
                      </a:r>
                      <a:r>
                        <a:rPr lang="en-US" sz="2000" dirty="0" smtClean="0"/>
                        <a:t> </a:t>
                      </a:r>
                      <a:r>
                        <a:rPr lang="en-US" sz="2000" b="0" i="0" dirty="0" smtClean="0">
                          <a:latin typeface="Helvetica Light" charset="0"/>
                          <a:ea typeface="Helvetica Light" charset="0"/>
                          <a:cs typeface="Helvetica Light" charset="0"/>
                        </a:rPr>
                        <a:t>[UAI’08]</a:t>
                      </a:r>
                      <a:endParaRPr lang="en-US" sz="2000" b="0" i="0" dirty="0">
                        <a:latin typeface="Helvetica Light" charset="0"/>
                        <a:ea typeface="Helvetica Light" charset="0"/>
                        <a:cs typeface="Helvetica Light"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4993">
                <a:tc>
                  <a:txBody>
                    <a:bodyPr/>
                    <a:lstStyle/>
                    <a:p>
                      <a:pPr algn="ctr"/>
                      <a:r>
                        <a:rPr lang="en-US" sz="2000" b="1" i="0" dirty="0" err="1" smtClean="0">
                          <a:latin typeface="Helvetica" charset="0"/>
                          <a:ea typeface="Helvetica" charset="0"/>
                          <a:cs typeface="Helvetica" charset="0"/>
                        </a:rPr>
                        <a:t>RockIt</a:t>
                      </a:r>
                      <a:r>
                        <a:rPr lang="en-US" sz="2000" baseline="0" dirty="0" smtClean="0"/>
                        <a:t> </a:t>
                      </a:r>
                      <a:r>
                        <a:rPr lang="en-US" sz="2000" b="0" i="0" baseline="0" dirty="0" smtClean="0">
                          <a:latin typeface="Helvetica Light" charset="0"/>
                          <a:ea typeface="Helvetica Light" charset="0"/>
                          <a:cs typeface="Helvetica Light" charset="0"/>
                        </a:rPr>
                        <a:t>[AAAI’13]</a:t>
                      </a:r>
                      <a:endParaRPr lang="en-US" sz="2000" b="0" i="0" dirty="0">
                        <a:latin typeface="Helvetica Light" charset="0"/>
                        <a:ea typeface="Helvetica Light" charset="0"/>
                        <a:cs typeface="Helvetica Light"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46148">
                <a:tc>
                  <a:txBody>
                    <a:bodyPr/>
                    <a:lstStyle/>
                    <a:p>
                      <a:pPr algn="ctr"/>
                      <a:r>
                        <a:rPr lang="en-US" sz="2000" b="1" i="0" dirty="0" smtClean="0">
                          <a:latin typeface="Helvetica" charset="0"/>
                          <a:ea typeface="Helvetica" charset="0"/>
                          <a:cs typeface="Helvetica" charset="0"/>
                        </a:rPr>
                        <a:t>Z3 </a:t>
                      </a:r>
                      <a:r>
                        <a:rPr lang="en-US" sz="2000" b="0" i="0" dirty="0" smtClean="0">
                          <a:latin typeface="Helvetica Light" charset="0"/>
                          <a:ea typeface="Helvetica Light" charset="0"/>
                          <a:cs typeface="Helvetica Light" charset="0"/>
                        </a:rPr>
                        <a:t>[TACAS’08]</a:t>
                      </a:r>
                      <a:endParaRPr lang="en-US" sz="2000" b="0" i="0" dirty="0">
                        <a:latin typeface="Helvetica Light" charset="0"/>
                        <a:ea typeface="Helvetica Light" charset="0"/>
                        <a:cs typeface="Helvetica Light"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Date Placeholder 2"/>
          <p:cNvSpPr>
            <a:spLocks noGrp="1"/>
          </p:cNvSpPr>
          <p:nvPr>
            <p:ph type="dt" sz="half" idx="10"/>
          </p:nvPr>
        </p:nvSpPr>
        <p:spPr/>
        <p:txBody>
          <a:bodyPr/>
          <a:lstStyle/>
          <a:p>
            <a:fld id="{3055B2DF-1B09-534A-A848-E50CEB85FCAE}"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31</a:t>
            </a:fld>
            <a:endParaRPr lang="en-US" dirty="0"/>
          </a:p>
        </p:txBody>
      </p:sp>
      <p:sp>
        <p:nvSpPr>
          <p:cNvPr id="10" name="Footer Placeholder 9"/>
          <p:cNvSpPr>
            <a:spLocks noGrp="1"/>
          </p:cNvSpPr>
          <p:nvPr>
            <p:ph type="ftr" sz="quarter" idx="11"/>
          </p:nvPr>
        </p:nvSpPr>
        <p:spPr/>
        <p:txBody>
          <a:bodyPr/>
          <a:lstStyle/>
          <a:p>
            <a:pPr algn="ctr"/>
            <a:r>
              <a:rPr lang="en-US" smtClean="0"/>
              <a:t>MAPL'17</a:t>
            </a:r>
            <a:endParaRPr lang="en-US" dirty="0"/>
          </a:p>
        </p:txBody>
      </p:sp>
      <p:sp>
        <p:nvSpPr>
          <p:cNvPr id="5" name="TextBox 4"/>
          <p:cNvSpPr txBox="1"/>
          <p:nvPr/>
        </p:nvSpPr>
        <p:spPr>
          <a:xfrm>
            <a:off x="348951" y="1212445"/>
            <a:ext cx="3110851" cy="2585323"/>
          </a:xfrm>
          <a:prstGeom prst="rect">
            <a:avLst/>
          </a:prstGeom>
          <a:solidFill>
            <a:schemeClr val="bg1"/>
          </a:solidFill>
          <a:ln w="19050">
            <a:solidFill>
              <a:schemeClr val="tx1"/>
            </a:solidFill>
          </a:ln>
        </p:spPr>
        <p:txBody>
          <a:bodyPr wrap="square" rtlCol="0">
            <a:spAutoFit/>
          </a:bodyPr>
          <a:lstStyle/>
          <a:p>
            <a:r>
              <a:rPr lang="en-US" b="1" dirty="0" smtClean="0">
                <a:solidFill>
                  <a:srgbClr val="0070C0"/>
                </a:solidFill>
              </a:rPr>
              <a:t>Input relations: </a:t>
            </a:r>
          </a:p>
          <a:p>
            <a:r>
              <a:rPr lang="en-US" dirty="0" smtClean="0"/>
              <a:t>edge(a, b)</a:t>
            </a:r>
          </a:p>
          <a:p>
            <a:r>
              <a:rPr lang="en-US" b="1" dirty="0" smtClean="0">
                <a:solidFill>
                  <a:srgbClr val="0070C0"/>
                </a:solidFill>
              </a:rPr>
              <a:t>Output relations: </a:t>
            </a:r>
          </a:p>
          <a:p>
            <a:r>
              <a:rPr lang="en-US" dirty="0" smtClean="0"/>
              <a:t>path(a, b)</a:t>
            </a:r>
          </a:p>
          <a:p>
            <a:r>
              <a:rPr lang="en-US" b="1" dirty="0" smtClean="0">
                <a:solidFill>
                  <a:srgbClr val="0070C0"/>
                </a:solidFill>
              </a:rPr>
              <a:t>Hard Rules:</a:t>
            </a:r>
            <a:r>
              <a:rPr lang="en-US" b="1" dirty="0" smtClean="0"/>
              <a:t> </a:t>
            </a:r>
          </a:p>
          <a:p>
            <a:r>
              <a:rPr lang="en-US" dirty="0" smtClean="0"/>
              <a:t>path(a, a).</a:t>
            </a:r>
          </a:p>
          <a:p>
            <a:r>
              <a:rPr lang="en-US" dirty="0" smtClean="0"/>
              <a:t>path(a, c) :- path(a, </a:t>
            </a:r>
            <a:r>
              <a:rPr lang="en-US" dirty="0"/>
              <a:t>b</a:t>
            </a:r>
            <a:r>
              <a:rPr lang="en-US" dirty="0" smtClean="0"/>
              <a:t>), edge(b, </a:t>
            </a:r>
            <a:r>
              <a:rPr lang="en-US" dirty="0"/>
              <a:t>c</a:t>
            </a:r>
            <a:r>
              <a:rPr lang="en-US" dirty="0" smtClean="0"/>
              <a:t>).</a:t>
            </a:r>
          </a:p>
          <a:p>
            <a:r>
              <a:rPr lang="en-US" b="1" dirty="0" smtClean="0">
                <a:solidFill>
                  <a:srgbClr val="0070C0"/>
                </a:solidFill>
              </a:rPr>
              <a:t>Soft </a:t>
            </a:r>
            <a:r>
              <a:rPr lang="en-US" b="1" dirty="0">
                <a:solidFill>
                  <a:srgbClr val="0070C0"/>
                </a:solidFill>
              </a:rPr>
              <a:t>Rules:</a:t>
            </a:r>
            <a:r>
              <a:rPr lang="en-US" b="1" dirty="0"/>
              <a:t> </a:t>
            </a:r>
          </a:p>
          <a:p>
            <a:r>
              <a:rPr lang="en-US" dirty="0" smtClean="0"/>
              <a:t>¬</a:t>
            </a:r>
            <a:r>
              <a:rPr lang="en-US" dirty="0" smtClean="0">
                <a:solidFill>
                  <a:schemeClr val="bg1"/>
                </a:solidFill>
              </a:rPr>
              <a:t> </a:t>
            </a:r>
            <a:r>
              <a:rPr lang="en-US" dirty="0" smtClean="0"/>
              <a:t>path(a</a:t>
            </a:r>
            <a:r>
              <a:rPr lang="en-US" dirty="0"/>
              <a:t>, b</a:t>
            </a:r>
            <a:r>
              <a:rPr lang="en-US" dirty="0" smtClean="0"/>
              <a:t>).   </a:t>
            </a:r>
            <a:r>
              <a:rPr lang="en-US" b="1" dirty="0" smtClean="0"/>
              <a:t>weight 5</a:t>
            </a:r>
            <a:endParaRPr lang="en-US" b="1" dirty="0"/>
          </a:p>
        </p:txBody>
      </p:sp>
      <p:sp>
        <p:nvSpPr>
          <p:cNvPr id="73" name="Rectangle 72"/>
          <p:cNvSpPr/>
          <p:nvPr/>
        </p:nvSpPr>
        <p:spPr>
          <a:xfrm>
            <a:off x="387051" y="1243164"/>
            <a:ext cx="3016549" cy="2502539"/>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7051" y="2349500"/>
            <a:ext cx="3016549" cy="8636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3999034" y="1377430"/>
            <a:ext cx="4346534" cy="746045"/>
          </a:xfrm>
          <a:prstGeom prst="wedgeRoundRectCallout">
            <a:avLst>
              <a:gd name="adj1" fmla="val -65604"/>
              <a:gd name="adj2" fmla="val 3495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latin typeface="Helvetica Light" charset="0"/>
                <a:ea typeface="Helvetica Light" charset="0"/>
                <a:cs typeface="Helvetica Light" charset="0"/>
              </a:rPr>
              <a:t>Markov </a:t>
            </a:r>
            <a:r>
              <a:rPr lang="en-US" sz="2400" b="1" smtClean="0">
                <a:latin typeface="Helvetica Light" charset="0"/>
                <a:ea typeface="Helvetica Light" charset="0"/>
                <a:cs typeface="Helvetica Light" charset="0"/>
              </a:rPr>
              <a:t>Logic Network</a:t>
            </a:r>
            <a:endParaRPr lang="en-US" sz="2400" b="1" dirty="0" smtClean="0">
              <a:latin typeface="Helvetica Light" charset="0"/>
              <a:ea typeface="Helvetica Light" charset="0"/>
              <a:cs typeface="Helvetica Light" charset="0"/>
            </a:endParaRPr>
          </a:p>
        </p:txBody>
      </p:sp>
      <p:sp>
        <p:nvSpPr>
          <p:cNvPr id="8" name="Down Arrow 7"/>
          <p:cNvSpPr/>
          <p:nvPr/>
        </p:nvSpPr>
        <p:spPr>
          <a:xfrm>
            <a:off x="5629148" y="2330070"/>
            <a:ext cx="1066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827524" y="3010808"/>
            <a:ext cx="2717800" cy="461665"/>
          </a:xfrm>
          <a:prstGeom prst="rect">
            <a:avLst/>
          </a:prstGeom>
          <a:noFill/>
        </p:spPr>
        <p:txBody>
          <a:bodyPr wrap="square" rtlCol="0">
            <a:spAutoFit/>
          </a:bodyPr>
          <a:lstStyle/>
          <a:p>
            <a:pPr algn="ctr"/>
            <a:r>
              <a:rPr lang="en-US" sz="2300" dirty="0" smtClean="0">
                <a:latin typeface="Helvetica Light" charset="0"/>
                <a:ea typeface="Helvetica Light" charset="0"/>
                <a:cs typeface="Helvetica Light" charset="0"/>
              </a:rPr>
              <a:t>Solver</a:t>
            </a:r>
            <a:endParaRPr lang="en-US" sz="2300" dirty="0">
              <a:latin typeface="Helvetica Light" charset="0"/>
              <a:ea typeface="Helvetica Light" charset="0"/>
              <a:cs typeface="Helvetica Light" charset="0"/>
            </a:endParaRPr>
          </a:p>
        </p:txBody>
      </p:sp>
      <p:grpSp>
        <p:nvGrpSpPr>
          <p:cNvPr id="18" name="Group 17"/>
          <p:cNvGrpSpPr/>
          <p:nvPr/>
        </p:nvGrpSpPr>
        <p:grpSpPr>
          <a:xfrm>
            <a:off x="3116902" y="3472473"/>
            <a:ext cx="2496498" cy="737569"/>
            <a:chOff x="3116902" y="4259873"/>
            <a:chExt cx="2496498" cy="1070807"/>
          </a:xfrm>
        </p:grpSpPr>
        <p:cxnSp>
          <p:nvCxnSpPr>
            <p:cNvPr id="11" name="Straight Connector 10"/>
            <p:cNvCxnSpPr/>
            <p:nvPr/>
          </p:nvCxnSpPr>
          <p:spPr>
            <a:xfrm flipH="1">
              <a:off x="4241800" y="4259873"/>
              <a:ext cx="1371600" cy="426427"/>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3116902" y="4749798"/>
              <a:ext cx="1893824" cy="580882"/>
            </a:xfrm>
            <a:prstGeom prst="rect">
              <a:avLst/>
            </a:prstGeom>
            <a:noFill/>
          </p:spPr>
          <p:txBody>
            <a:bodyPr wrap="square" rtlCol="0">
              <a:spAutoFit/>
            </a:bodyPr>
            <a:lstStyle/>
            <a:p>
              <a:pPr algn="ctr"/>
              <a:r>
                <a:rPr lang="en-US" sz="2000" b="1" dirty="0" smtClean="0">
                  <a:solidFill>
                    <a:srgbClr val="7030A0"/>
                  </a:solidFill>
                  <a:latin typeface="Helvetica Light" charset="0"/>
                  <a:ea typeface="Helvetica Light" charset="0"/>
                  <a:cs typeface="Helvetica Light" charset="0"/>
                </a:rPr>
                <a:t>Soundness</a:t>
              </a:r>
              <a:endParaRPr lang="en-US" sz="2000" b="1" dirty="0">
                <a:solidFill>
                  <a:srgbClr val="7030A0"/>
                </a:solidFill>
                <a:latin typeface="Helvetica Light" charset="0"/>
                <a:ea typeface="Helvetica Light" charset="0"/>
                <a:cs typeface="Helvetica Light" charset="0"/>
              </a:endParaRPr>
            </a:p>
          </p:txBody>
        </p:sp>
      </p:grpSp>
      <p:grpSp>
        <p:nvGrpSpPr>
          <p:cNvPr id="21" name="Group 20"/>
          <p:cNvGrpSpPr/>
          <p:nvPr/>
        </p:nvGrpSpPr>
        <p:grpSpPr>
          <a:xfrm>
            <a:off x="5215636" y="3480011"/>
            <a:ext cx="1893824" cy="731842"/>
            <a:chOff x="5215636" y="4267407"/>
            <a:chExt cx="1893824" cy="1064216"/>
          </a:xfrm>
        </p:grpSpPr>
        <p:cxnSp>
          <p:nvCxnSpPr>
            <p:cNvPr id="39" name="Straight Connector 38"/>
            <p:cNvCxnSpPr/>
            <p:nvPr/>
          </p:nvCxnSpPr>
          <p:spPr>
            <a:xfrm>
              <a:off x="6162548" y="4267407"/>
              <a:ext cx="0" cy="452145"/>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5215636" y="4749799"/>
              <a:ext cx="1893824" cy="581824"/>
            </a:xfrm>
            <a:prstGeom prst="rect">
              <a:avLst/>
            </a:prstGeom>
            <a:noFill/>
          </p:spPr>
          <p:txBody>
            <a:bodyPr wrap="square" rtlCol="0">
              <a:spAutoFit/>
            </a:bodyPr>
            <a:lstStyle/>
            <a:p>
              <a:pPr algn="ctr"/>
              <a:r>
                <a:rPr lang="en-US" sz="2000" b="1" dirty="0" smtClean="0">
                  <a:solidFill>
                    <a:srgbClr val="FF9900"/>
                  </a:solidFill>
                  <a:latin typeface="Helvetica Light" charset="0"/>
                  <a:ea typeface="Helvetica Light" charset="0"/>
                  <a:cs typeface="Helvetica Light" charset="0"/>
                </a:rPr>
                <a:t>Optimality</a:t>
              </a:r>
              <a:endParaRPr lang="en-US" sz="2000" b="1" dirty="0">
                <a:solidFill>
                  <a:srgbClr val="FF9900"/>
                </a:solidFill>
                <a:latin typeface="Helvetica Light" charset="0"/>
                <a:ea typeface="Helvetica Light" charset="0"/>
                <a:cs typeface="Helvetica Light" charset="0"/>
              </a:endParaRPr>
            </a:p>
          </p:txBody>
        </p:sp>
      </p:grpSp>
      <p:grpSp>
        <p:nvGrpSpPr>
          <p:cNvPr id="22" name="Group 21"/>
          <p:cNvGrpSpPr/>
          <p:nvPr/>
        </p:nvGrpSpPr>
        <p:grpSpPr>
          <a:xfrm>
            <a:off x="6707124" y="3449757"/>
            <a:ext cx="2296160" cy="754888"/>
            <a:chOff x="6707124" y="4237159"/>
            <a:chExt cx="2296160" cy="1090785"/>
          </a:xfrm>
        </p:grpSpPr>
        <p:cxnSp>
          <p:nvCxnSpPr>
            <p:cNvPr id="43" name="Straight Connector 42"/>
            <p:cNvCxnSpPr/>
            <p:nvPr/>
          </p:nvCxnSpPr>
          <p:spPr>
            <a:xfrm>
              <a:off x="6707124" y="4237159"/>
              <a:ext cx="1246310" cy="512641"/>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7109460" y="4749800"/>
              <a:ext cx="1893824" cy="578144"/>
            </a:xfrm>
            <a:prstGeom prst="rect">
              <a:avLst/>
            </a:prstGeom>
            <a:noFill/>
          </p:spPr>
          <p:txBody>
            <a:bodyPr wrap="square" rtlCol="0">
              <a:spAutoFit/>
            </a:bodyPr>
            <a:lstStyle/>
            <a:p>
              <a:pPr algn="ctr"/>
              <a:r>
                <a:rPr lang="en-US" sz="2000" b="1" dirty="0" smtClean="0">
                  <a:solidFill>
                    <a:srgbClr val="00B0F0"/>
                  </a:solidFill>
                  <a:latin typeface="Helvetica Light" charset="0"/>
                  <a:ea typeface="Helvetica Light" charset="0"/>
                  <a:cs typeface="Helvetica Light" charset="0"/>
                </a:rPr>
                <a:t>Scalability</a:t>
              </a:r>
              <a:endParaRPr lang="en-US" sz="2000" b="1" dirty="0">
                <a:solidFill>
                  <a:srgbClr val="00B0F0"/>
                </a:solidFill>
                <a:latin typeface="Helvetica Light" charset="0"/>
                <a:ea typeface="Helvetica Light" charset="0"/>
                <a:cs typeface="Helvetica Light" charset="0"/>
              </a:endParaRPr>
            </a:p>
          </p:txBody>
        </p:sp>
      </p:grpSp>
      <p:sp>
        <p:nvSpPr>
          <p:cNvPr id="70" name="Rectangle 69"/>
          <p:cNvSpPr/>
          <p:nvPr/>
        </p:nvSpPr>
        <p:spPr>
          <a:xfrm>
            <a:off x="387051" y="3213099"/>
            <a:ext cx="3016549" cy="532605"/>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25870" y="5149741"/>
            <a:ext cx="275885" cy="206914"/>
          </a:xfrm>
          <a:prstGeom prst="rect">
            <a:avLst/>
          </a:prstGeom>
        </p:spPr>
      </p:pic>
      <p:pic>
        <p:nvPicPr>
          <p:cNvPr id="76" name="Picture 7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60166" y="4354976"/>
            <a:ext cx="207295" cy="207295"/>
          </a:xfrm>
          <a:prstGeom prst="rect">
            <a:avLst/>
          </a:prstGeom>
        </p:spPr>
      </p:pic>
      <p:pic>
        <p:nvPicPr>
          <p:cNvPr id="77" name="Picture 7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58714" y="4353668"/>
            <a:ext cx="207295" cy="207295"/>
          </a:xfrm>
          <a:prstGeom prst="rect">
            <a:avLst/>
          </a:prstGeom>
        </p:spPr>
      </p:pic>
      <p:pic>
        <p:nvPicPr>
          <p:cNvPr id="79" name="Picture 7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60166" y="4772240"/>
            <a:ext cx="207295" cy="207295"/>
          </a:xfrm>
          <a:prstGeom prst="rect">
            <a:avLst/>
          </a:prstGeom>
        </p:spPr>
      </p:pic>
      <p:pic>
        <p:nvPicPr>
          <p:cNvPr id="80" name="Picture 7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58714" y="4770932"/>
            <a:ext cx="207295" cy="207295"/>
          </a:xfrm>
          <a:prstGeom prst="rect">
            <a:avLst/>
          </a:prstGeom>
        </p:spPr>
      </p:pic>
      <p:pic>
        <p:nvPicPr>
          <p:cNvPr id="84" name="Picture 8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29895" y="5157311"/>
            <a:ext cx="207295" cy="207295"/>
          </a:xfrm>
          <a:prstGeom prst="rect">
            <a:avLst/>
          </a:prstGeom>
        </p:spPr>
      </p:pic>
      <p:pic>
        <p:nvPicPr>
          <p:cNvPr id="88" name="Picture 87"/>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4043" y="5149741"/>
            <a:ext cx="275885" cy="206914"/>
          </a:xfrm>
          <a:prstGeom prst="rect">
            <a:avLst/>
          </a:prstGeom>
        </p:spPr>
      </p:pic>
      <p:pic>
        <p:nvPicPr>
          <p:cNvPr id="89" name="Picture 8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25870" y="5562202"/>
            <a:ext cx="275885" cy="206914"/>
          </a:xfrm>
          <a:prstGeom prst="rect">
            <a:avLst/>
          </a:prstGeom>
        </p:spPr>
      </p:pic>
      <p:pic>
        <p:nvPicPr>
          <p:cNvPr id="90" name="Picture 8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44042" y="5557204"/>
            <a:ext cx="275885" cy="206914"/>
          </a:xfrm>
          <a:prstGeom prst="rect">
            <a:avLst/>
          </a:prstGeom>
        </p:spPr>
      </p:pic>
      <p:pic>
        <p:nvPicPr>
          <p:cNvPr id="91" name="Picture 9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42595" y="5562202"/>
            <a:ext cx="207295" cy="207295"/>
          </a:xfrm>
          <a:prstGeom prst="rect">
            <a:avLst/>
          </a:prstGeom>
        </p:spPr>
      </p:pic>
      <p:pic>
        <p:nvPicPr>
          <p:cNvPr id="92" name="Picture 9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938570" y="5957015"/>
            <a:ext cx="275885" cy="206914"/>
          </a:xfrm>
          <a:prstGeom prst="rect">
            <a:avLst/>
          </a:prstGeom>
        </p:spPr>
      </p:pic>
      <p:pic>
        <p:nvPicPr>
          <p:cNvPr id="93" name="Picture 9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56742" y="5928164"/>
            <a:ext cx="275885" cy="206914"/>
          </a:xfrm>
          <a:prstGeom prst="rect">
            <a:avLst/>
          </a:prstGeom>
        </p:spPr>
      </p:pic>
      <p:pic>
        <p:nvPicPr>
          <p:cNvPr id="94" name="Picture 93"/>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955295" y="5957015"/>
            <a:ext cx="207295" cy="207295"/>
          </a:xfrm>
          <a:prstGeom prst="rect">
            <a:avLst/>
          </a:prstGeom>
        </p:spPr>
      </p:pic>
      <p:pic>
        <p:nvPicPr>
          <p:cNvPr id="40" name="Picture 3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23643" y="4363003"/>
            <a:ext cx="275885" cy="206914"/>
          </a:xfrm>
          <a:prstGeom prst="rect">
            <a:avLst/>
          </a:prstGeom>
        </p:spPr>
      </p:pic>
      <p:pic>
        <p:nvPicPr>
          <p:cNvPr id="41" name="Picture 40"/>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923642" y="4730711"/>
            <a:ext cx="275885" cy="206914"/>
          </a:xfrm>
          <a:prstGeom prst="rect">
            <a:avLst/>
          </a:prstGeom>
        </p:spPr>
      </p:pic>
      <p:sp>
        <p:nvSpPr>
          <p:cNvPr id="2" name="Title 1"/>
          <p:cNvSpPr>
            <a:spLocks noGrp="1"/>
          </p:cNvSpPr>
          <p:nvPr>
            <p:ph type="title"/>
          </p:nvPr>
        </p:nvSpPr>
        <p:spPr/>
        <p:txBody>
          <a:bodyPr>
            <a:normAutofit/>
          </a:bodyPr>
          <a:lstStyle/>
          <a:p>
            <a:r>
              <a:rPr lang="en-US" dirty="0" smtClean="0"/>
              <a:t>The Inference Problem</a:t>
            </a:r>
            <a:endParaRPr lang="en-US" dirty="0"/>
          </a:p>
        </p:txBody>
      </p:sp>
    </p:spTree>
    <p:custDataLst>
      <p:tags r:id="rId1"/>
    </p:custDataLst>
    <p:extLst>
      <p:ext uri="{BB962C8B-B14F-4D97-AF65-F5344CB8AC3E}">
        <p14:creationId xmlns:p14="http://schemas.microsoft.com/office/powerpoint/2010/main" val="1458777923"/>
      </p:ext>
    </p:extLst>
  </p:cSld>
  <p:clrMapOvr>
    <a:masterClrMapping/>
  </p:clrMapOvr>
  <mc:AlternateContent xmlns:mc="http://schemas.openxmlformats.org/markup-compatibility/2006" xmlns:p14="http://schemas.microsoft.com/office/powerpoint/2010/main">
    <mc:Choice Requires="p14">
      <p:transition p14:dur="0" advTm="126663"/>
    </mc:Choice>
    <mc:Fallback xmlns="">
      <p:transition advTm="1266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70"/>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7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3" grpId="1" animBg="1"/>
      <p:bldP spid="19" grpId="0" animBg="1"/>
      <p:bldP spid="19" grpId="1" animBg="1"/>
      <p:bldP spid="8" grpId="0" animBg="1"/>
      <p:bldP spid="9" grpId="0"/>
      <p:bldP spid="70" grpId="0" animBg="1"/>
      <p:bldP spid="70"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F7D106E8-5475-5044-8C28-B8CF0CE2A07E}"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32</a:t>
            </a:fld>
            <a:endParaRPr lang="en-US" dirty="0"/>
          </a:p>
        </p:txBody>
      </p:sp>
      <p:sp>
        <p:nvSpPr>
          <p:cNvPr id="23" name="Freeform 22"/>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24" name="Circular Arrow 23"/>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25" name="Freeform 24"/>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26" name="Circular Arrow 25"/>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27" name="TextBox 26"/>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smtClean="0">
                <a:latin typeface="Helvetica Light" charset="0"/>
                <a:ea typeface="Helvetica Light" charset="0"/>
                <a:cs typeface="Helvetica Light" charset="0"/>
              </a:rPr>
              <a:t>MLN instance</a:t>
            </a:r>
          </a:p>
        </p:txBody>
      </p:sp>
      <p:sp>
        <p:nvSpPr>
          <p:cNvPr id="28" name="Right Arrow 27"/>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29" name="TextBox 28"/>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30" name="TextBox 29"/>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31" name="Right Arrow 30"/>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2" name="TextBox 31"/>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33" name="TextBox 32"/>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34" name="TextBox 33"/>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pic>
        <p:nvPicPr>
          <p:cNvPr id="36" name="Picture 3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
        <p:nvSpPr>
          <p:cNvPr id="20" name="TextBox 19"/>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Tree>
    <p:custDataLst>
      <p:tags r:id="rId1"/>
    </p:custDataLst>
    <p:extLst>
      <p:ext uri="{BB962C8B-B14F-4D97-AF65-F5344CB8AC3E}">
        <p14:creationId xmlns:p14="http://schemas.microsoft.com/office/powerpoint/2010/main" val="1784484492"/>
      </p:ext>
    </p:extLst>
  </p:cSld>
  <p:clrMapOvr>
    <a:masterClrMapping/>
  </p:clrMapOvr>
  <mc:AlternateContent xmlns:mc="http://schemas.openxmlformats.org/markup-compatibility/2006" xmlns:p14="http://schemas.microsoft.com/office/powerpoint/2010/main">
    <mc:Choice Requires="p14">
      <p:transition p14:dur="0" advTm="48093"/>
    </mc:Choice>
    <mc:Fallback xmlns="">
      <p:transition advTm="4809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wipe(left)">
                                      <p:cBhvr>
                                        <p:cTn id="19" dur="500"/>
                                        <p:tgtEl>
                                          <p:spTgt spid="2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0"/>
                                  </p:stCondLst>
                                  <p:childTnLst>
                                    <p:set>
                                      <p:cBhvr>
                                        <p:cTn id="25" dur="1" fill="hold">
                                          <p:stCondLst>
                                            <p:cond delay="0"/>
                                          </p:stCondLst>
                                        </p:cTn>
                                        <p:tgtEl>
                                          <p:spTgt spid="3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par>
                          <p:cTn id="41" fill="hold">
                            <p:stCondLst>
                              <p:cond delay="0"/>
                            </p:stCondLst>
                            <p:childTnLst>
                              <p:par>
                                <p:cTn id="42" presetID="22" presetClass="entr" presetSubtype="2" fill="hold" nodeType="after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wipe(right)">
                                      <p:cBhvr>
                                        <p:cTn id="44" dur="500"/>
                                        <p:tgtEl>
                                          <p:spTgt spid="24"/>
                                        </p:tgtEl>
                                      </p:cBhvr>
                                    </p:animEffec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8" grpId="0" animBg="1"/>
      <p:bldP spid="29" grpId="0"/>
      <p:bldP spid="30" grpId="0"/>
      <p:bldP spid="31" grpId="0" animBg="1"/>
      <p:bldP spid="32" grpId="0"/>
      <p:bldP spid="33" grpId="0"/>
      <p:bldP spid="34"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0EB669B2-26BA-DE44-AB18-6318A88DF20A}"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33</a:t>
            </a:fld>
            <a:endParaRPr lang="en-US" dirty="0"/>
          </a:p>
        </p:txBody>
      </p:sp>
      <p:sp>
        <p:nvSpPr>
          <p:cNvPr id="21" name="TextBox 20"/>
          <p:cNvSpPr txBox="1"/>
          <p:nvPr/>
        </p:nvSpPr>
        <p:spPr>
          <a:xfrm>
            <a:off x="520864" y="5078730"/>
            <a:ext cx="8115623" cy="830997"/>
          </a:xfrm>
          <a:prstGeom prst="rect">
            <a:avLst/>
          </a:prstGeom>
          <a:solidFill>
            <a:schemeClr val="accent1">
              <a:lumMod val="20000"/>
              <a:lumOff val="80000"/>
            </a:schemeClr>
          </a:solidFill>
          <a:ln>
            <a:noFill/>
          </a:ln>
        </p:spPr>
        <p:txBody>
          <a:bodyPr wrap="square" rtlCol="0">
            <a:spAutoFit/>
          </a:bodyPr>
          <a:lstStyle/>
          <a:p>
            <a:pPr algn="ctr"/>
            <a:r>
              <a:rPr lang="en-US" sz="2400" dirty="0" smtClean="0">
                <a:latin typeface="Helvetica Light" charset="0"/>
                <a:ea typeface="Helvetica Light" charset="0"/>
                <a:cs typeface="Helvetica Light" charset="0"/>
              </a:rPr>
              <a:t>Volt: A Lazy Grounding Framework for Solving Very Large </a:t>
            </a:r>
            <a:r>
              <a:rPr lang="en-US" sz="2400" dirty="0" err="1" smtClean="0">
                <a:latin typeface="Helvetica Light" charset="0"/>
                <a:ea typeface="Helvetica Light" charset="0"/>
                <a:cs typeface="Helvetica Light" charset="0"/>
              </a:rPr>
              <a:t>MaxSAT</a:t>
            </a:r>
            <a:r>
              <a:rPr lang="en-US" sz="2400" dirty="0" smtClean="0">
                <a:latin typeface="Helvetica Light" charset="0"/>
                <a:ea typeface="Helvetica Light" charset="0"/>
                <a:cs typeface="Helvetica Light" charset="0"/>
              </a:rPr>
              <a:t> Instances [SAT 2015]</a:t>
            </a:r>
            <a:endParaRPr lang="en-US" sz="2400" dirty="0">
              <a:latin typeface="Helvetica Light" charset="0"/>
              <a:ea typeface="Helvetica Light" charset="0"/>
              <a:cs typeface="Helvetica Light" charset="0"/>
            </a:endParaRPr>
          </a:p>
        </p:txBody>
      </p:sp>
      <p:sp>
        <p:nvSpPr>
          <p:cNvPr id="44" name="Rounded Rectangular Callout 43"/>
          <p:cNvSpPr/>
          <p:nvPr/>
        </p:nvSpPr>
        <p:spPr>
          <a:xfrm>
            <a:off x="6494467" y="1144556"/>
            <a:ext cx="2311400" cy="1887049"/>
          </a:xfrm>
          <a:prstGeom prst="wedgeRoundRectCallout">
            <a:avLst>
              <a:gd name="adj1" fmla="val -95352"/>
              <a:gd name="adj2" fmla="val 512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Helvetica" charset="0"/>
                <a:ea typeface="Helvetica" charset="0"/>
                <a:cs typeface="Helvetica" charset="0"/>
              </a:rPr>
              <a:t>Datalog</a:t>
            </a:r>
            <a:endParaRPr lang="en-US" sz="2000" b="1" dirty="0">
              <a:solidFill>
                <a:schemeClr val="tx1"/>
              </a:solidFill>
              <a:latin typeface="Helvetica" charset="0"/>
              <a:ea typeface="Helvetica" charset="0"/>
              <a:cs typeface="Helvetica" charset="0"/>
            </a:endParaRPr>
          </a:p>
          <a:p>
            <a:pPr algn="ctr"/>
            <a:r>
              <a:rPr lang="en-US" sz="2000" b="1" dirty="0" smtClean="0">
                <a:solidFill>
                  <a:schemeClr val="tx1"/>
                </a:solidFill>
                <a:latin typeface="Helvetica" charset="0"/>
                <a:ea typeface="Helvetica" charset="0"/>
                <a:cs typeface="Helvetica" charset="0"/>
              </a:rPr>
              <a:t>SQL</a:t>
            </a:r>
          </a:p>
          <a:p>
            <a:pPr algn="ctr"/>
            <a:r>
              <a:rPr lang="en-US" sz="2000" b="1" dirty="0" err="1" smtClean="0">
                <a:solidFill>
                  <a:schemeClr val="tx1"/>
                </a:solidFill>
                <a:latin typeface="Helvetica" charset="0"/>
                <a:ea typeface="Helvetica" charset="0"/>
                <a:cs typeface="Helvetica" charset="0"/>
              </a:rPr>
              <a:t>MaxSAT</a:t>
            </a:r>
            <a:endParaRPr lang="en-US" sz="2000" b="1" dirty="0" smtClean="0">
              <a:solidFill>
                <a:schemeClr val="tx1"/>
              </a:solidFill>
              <a:latin typeface="Helvetica" charset="0"/>
              <a:ea typeface="Helvetica" charset="0"/>
              <a:cs typeface="Helvetica" charset="0"/>
            </a:endParaRPr>
          </a:p>
          <a:p>
            <a:pPr algn="ctr"/>
            <a:r>
              <a:rPr lang="en-US" sz="2000" b="1" dirty="0" smtClean="0">
                <a:solidFill>
                  <a:schemeClr val="tx1"/>
                </a:solidFill>
                <a:latin typeface="Helvetica" charset="0"/>
                <a:ea typeface="Helvetica" charset="0"/>
                <a:cs typeface="Helvetica" charset="0"/>
              </a:rPr>
              <a:t>ILP</a:t>
            </a:r>
          </a:p>
          <a:p>
            <a:pPr algn="ctr"/>
            <a:r>
              <a:rPr lang="en-US" sz="2000" b="1" dirty="0" smtClean="0">
                <a:solidFill>
                  <a:schemeClr val="tx1"/>
                </a:solidFill>
                <a:latin typeface="Helvetica" charset="0"/>
                <a:ea typeface="Helvetica" charset="0"/>
                <a:cs typeface="Helvetica" charset="0"/>
              </a:rPr>
              <a:t>SMT</a:t>
            </a:r>
          </a:p>
          <a:p>
            <a:pPr algn="ctr"/>
            <a:r>
              <a:rPr lang="is-IS" sz="2000" b="1" dirty="0" smtClean="0">
                <a:solidFill>
                  <a:schemeClr val="tx1"/>
                </a:solidFill>
                <a:latin typeface="Helvetica" charset="0"/>
                <a:ea typeface="Helvetica" charset="0"/>
                <a:cs typeface="Helvetica" charset="0"/>
              </a:rPr>
              <a:t>…</a:t>
            </a:r>
            <a:endParaRPr lang="en-US" sz="2000" b="1" dirty="0" smtClean="0">
              <a:solidFill>
                <a:schemeClr val="tx1"/>
              </a:solidFill>
              <a:latin typeface="Helvetica" charset="0"/>
              <a:ea typeface="Helvetica" charset="0"/>
              <a:cs typeface="Helvetica" charset="0"/>
            </a:endParaRPr>
          </a:p>
        </p:txBody>
      </p:sp>
      <p:sp>
        <p:nvSpPr>
          <p:cNvPr id="27" name="Freeform 26"/>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29" name="Circular Arrow 28"/>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30" name="Freeform 29"/>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32" name="Circular Arrow 31"/>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34" name="Right Arrow 33"/>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35" name="TextBox 34"/>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40" name="Right Arrow 39"/>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5" name="TextBox 44"/>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46" name="TextBox 45"/>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48" name="TextBox 47"/>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
        <p:nvSpPr>
          <p:cNvPr id="22" name="TextBox 21"/>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smtClean="0">
                <a:latin typeface="Helvetica Light" charset="0"/>
                <a:ea typeface="Helvetica Light" charset="0"/>
                <a:cs typeface="Helvetica Light" charset="0"/>
              </a:rPr>
              <a:t>MLN instance</a:t>
            </a:r>
          </a:p>
        </p:txBody>
      </p:sp>
      <p:sp>
        <p:nvSpPr>
          <p:cNvPr id="23" name="TextBox 22"/>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24" name="TextBox 23"/>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Tree>
    <p:extLst>
      <p:ext uri="{BB962C8B-B14F-4D97-AF65-F5344CB8AC3E}">
        <p14:creationId xmlns:p14="http://schemas.microsoft.com/office/powerpoint/2010/main" val="114807987"/>
      </p:ext>
    </p:extLst>
  </p:cSld>
  <p:clrMapOvr>
    <a:masterClrMapping/>
  </p:clrMapOvr>
  <mc:AlternateContent xmlns:mc="http://schemas.openxmlformats.org/markup-compatibility/2006" xmlns:p14="http://schemas.microsoft.com/office/powerpoint/2010/main">
    <mc:Choice Requires="p14">
      <p:transition p14:dur="0" advTm="16263"/>
    </mc:Choice>
    <mc:Fallback xmlns="">
      <p:transition advTm="16263"/>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3D8B29EC-B0E2-1549-B24A-24CECD20AE9E}"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34</a:t>
            </a:fld>
            <a:endParaRPr lang="en-US" dirty="0"/>
          </a:p>
        </p:txBody>
      </p:sp>
      <p:sp>
        <p:nvSpPr>
          <p:cNvPr id="36" name="TextBox 35"/>
          <p:cNvSpPr txBox="1"/>
          <p:nvPr/>
        </p:nvSpPr>
        <p:spPr>
          <a:xfrm>
            <a:off x="393001" y="5078730"/>
            <a:ext cx="8438482" cy="830997"/>
          </a:xfrm>
          <a:prstGeom prst="rect">
            <a:avLst/>
          </a:prstGeom>
          <a:solidFill>
            <a:schemeClr val="accent1">
              <a:lumMod val="20000"/>
              <a:lumOff val="80000"/>
            </a:schemeClr>
          </a:solidFill>
          <a:ln>
            <a:noFill/>
          </a:ln>
        </p:spPr>
        <p:txBody>
          <a:bodyPr wrap="square" rtlCol="0">
            <a:spAutoFit/>
          </a:bodyPr>
          <a:lstStyle/>
          <a:p>
            <a:pPr algn="ctr"/>
            <a:r>
              <a:rPr lang="en-US" sz="2400" dirty="0" smtClean="0">
                <a:latin typeface="Helvetica Light" charset="0"/>
                <a:ea typeface="Helvetica Light" charset="0"/>
                <a:cs typeface="Helvetica Light" charset="0"/>
              </a:rPr>
              <a:t>On Abstraction Refinement for Program Analyses in </a:t>
            </a:r>
            <a:r>
              <a:rPr lang="en-US" sz="2400" dirty="0" err="1" smtClean="0">
                <a:latin typeface="Helvetica Light" charset="0"/>
                <a:ea typeface="Helvetica Light" charset="0"/>
                <a:cs typeface="Helvetica Light" charset="0"/>
              </a:rPr>
              <a:t>Datalog</a:t>
            </a:r>
            <a:r>
              <a:rPr lang="en-US" sz="2400" dirty="0" smtClean="0">
                <a:latin typeface="Helvetica Light" charset="0"/>
                <a:ea typeface="Helvetica Light" charset="0"/>
                <a:cs typeface="Helvetica Light" charset="0"/>
              </a:rPr>
              <a:t> [PLDI 2014]</a:t>
            </a:r>
            <a:endParaRPr lang="en-US" sz="2400" dirty="0">
              <a:latin typeface="Helvetica Light" charset="0"/>
              <a:ea typeface="Helvetica Light" charset="0"/>
              <a:cs typeface="Helvetica Light" charset="0"/>
            </a:endParaRPr>
          </a:p>
        </p:txBody>
      </p:sp>
      <p:sp>
        <p:nvSpPr>
          <p:cNvPr id="22" name="Freeform 21"/>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27" name="Circular Arrow 26"/>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32" name="Freeform 31"/>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33" name="Circular Arrow 32"/>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42" name="Right Arrow 41"/>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3" name="TextBox 42"/>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45" name="Right Arrow 44"/>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6" name="TextBox 45"/>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47" name="TextBox 46"/>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49" name="TextBox 48"/>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50" name="Rounded Rectangular Callout 49"/>
          <p:cNvSpPr/>
          <p:nvPr/>
        </p:nvSpPr>
        <p:spPr>
          <a:xfrm>
            <a:off x="6494467" y="1144556"/>
            <a:ext cx="2311400" cy="1887049"/>
          </a:xfrm>
          <a:prstGeom prst="wedgeRoundRectCallout">
            <a:avLst>
              <a:gd name="adj1" fmla="val -95352"/>
              <a:gd name="adj2" fmla="val 512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tx1"/>
                </a:solidFill>
                <a:latin typeface="Helvetica" charset="0"/>
                <a:ea typeface="Helvetica" charset="0"/>
                <a:cs typeface="Helvetica" charset="0"/>
              </a:rPr>
              <a:t>Datalog</a:t>
            </a:r>
            <a:endParaRPr lang="en-US" sz="2000" b="1" dirty="0">
              <a:solidFill>
                <a:schemeClr val="tx1"/>
              </a:solidFill>
              <a:latin typeface="Helvetica" charset="0"/>
              <a:ea typeface="Helvetica" charset="0"/>
              <a:cs typeface="Helvetica" charset="0"/>
            </a:endParaRPr>
          </a:p>
          <a:p>
            <a:pPr algn="ctr"/>
            <a:r>
              <a:rPr lang="en-US" sz="2000" b="1" dirty="0" smtClean="0">
                <a:solidFill>
                  <a:schemeClr val="bg1">
                    <a:lumMod val="65000"/>
                  </a:schemeClr>
                </a:solidFill>
                <a:latin typeface="Helvetica" charset="0"/>
                <a:ea typeface="Helvetica" charset="0"/>
                <a:cs typeface="Helvetica" charset="0"/>
              </a:rPr>
              <a:t>SQL</a:t>
            </a:r>
          </a:p>
          <a:p>
            <a:pPr algn="ctr"/>
            <a:r>
              <a:rPr lang="en-US" sz="2000" b="1" dirty="0" err="1" smtClean="0">
                <a:solidFill>
                  <a:schemeClr val="bg1">
                    <a:lumMod val="75000"/>
                  </a:schemeClr>
                </a:solidFill>
                <a:latin typeface="Helvetica" charset="0"/>
                <a:ea typeface="Helvetica" charset="0"/>
                <a:cs typeface="Helvetica" charset="0"/>
              </a:rPr>
              <a:t>MaxSAT</a:t>
            </a:r>
            <a:endParaRPr lang="en-US" sz="2000" b="1" dirty="0" smtClean="0">
              <a:solidFill>
                <a:schemeClr val="bg1">
                  <a:lumMod val="75000"/>
                </a:schemeClr>
              </a:solidFill>
              <a:latin typeface="Helvetica" charset="0"/>
              <a:ea typeface="Helvetica" charset="0"/>
              <a:cs typeface="Helvetica" charset="0"/>
            </a:endParaRPr>
          </a:p>
          <a:p>
            <a:pPr algn="ctr"/>
            <a:r>
              <a:rPr lang="en-US" sz="2000" b="1" dirty="0" smtClean="0">
                <a:solidFill>
                  <a:schemeClr val="bg1">
                    <a:lumMod val="65000"/>
                  </a:schemeClr>
                </a:solidFill>
                <a:latin typeface="Helvetica" charset="0"/>
                <a:ea typeface="Helvetica" charset="0"/>
                <a:cs typeface="Helvetica" charset="0"/>
              </a:rPr>
              <a:t>ILP</a:t>
            </a:r>
          </a:p>
          <a:p>
            <a:pPr algn="ctr"/>
            <a:r>
              <a:rPr lang="en-US" sz="2000" b="1" dirty="0" smtClean="0">
                <a:solidFill>
                  <a:schemeClr val="bg1">
                    <a:lumMod val="65000"/>
                  </a:schemeClr>
                </a:solidFill>
                <a:latin typeface="Helvetica" charset="0"/>
                <a:ea typeface="Helvetica" charset="0"/>
                <a:cs typeface="Helvetica" charset="0"/>
              </a:rPr>
              <a:t>SMT</a:t>
            </a:r>
          </a:p>
          <a:p>
            <a:pPr algn="ctr"/>
            <a:r>
              <a:rPr lang="is-IS" sz="2000" b="1" dirty="0" smtClean="0">
                <a:solidFill>
                  <a:schemeClr val="bg1">
                    <a:lumMod val="65000"/>
                  </a:schemeClr>
                </a:solidFill>
                <a:latin typeface="Helvetica" charset="0"/>
                <a:ea typeface="Helvetica" charset="0"/>
                <a:cs typeface="Helvetica" charset="0"/>
              </a:rPr>
              <a:t>…</a:t>
            </a:r>
            <a:endParaRPr lang="en-US" sz="2000" b="1" dirty="0" smtClean="0">
              <a:solidFill>
                <a:schemeClr val="bg1">
                  <a:lumMod val="65000"/>
                </a:schemeClr>
              </a:solidFill>
              <a:latin typeface="Helvetica" charset="0"/>
              <a:ea typeface="Helvetica" charset="0"/>
              <a:cs typeface="Helvetica" charset="0"/>
            </a:endParaRPr>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
        <p:nvSpPr>
          <p:cNvPr id="23" name="TextBox 22"/>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smtClean="0">
                <a:latin typeface="Helvetica Light" charset="0"/>
                <a:ea typeface="Helvetica Light" charset="0"/>
                <a:cs typeface="Helvetica Light" charset="0"/>
              </a:rPr>
              <a:t>MLN instance</a:t>
            </a:r>
          </a:p>
        </p:txBody>
      </p:sp>
      <p:sp>
        <p:nvSpPr>
          <p:cNvPr id="24" name="TextBox 23"/>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25" name="TextBox 24"/>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pic>
        <p:nvPicPr>
          <p:cNvPr id="26" name="Picture 2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Tree>
    <p:extLst>
      <p:ext uri="{BB962C8B-B14F-4D97-AF65-F5344CB8AC3E}">
        <p14:creationId xmlns:p14="http://schemas.microsoft.com/office/powerpoint/2010/main" val="1441282327"/>
      </p:ext>
    </p:extLst>
  </p:cSld>
  <p:clrMapOvr>
    <a:masterClrMapping/>
  </p:clrMapOvr>
  <mc:AlternateContent xmlns:mc="http://schemas.openxmlformats.org/markup-compatibility/2006" xmlns:p14="http://schemas.microsoft.com/office/powerpoint/2010/main">
    <mc:Choice Requires="p14">
      <p:transition p14:dur="0" advTm="5725"/>
    </mc:Choice>
    <mc:Fallback xmlns="">
      <p:transition advTm="5725"/>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2C6C5006-8080-AD4C-90BE-76AA0C964373}"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35</a:t>
            </a:fld>
            <a:endParaRPr lang="en-US" dirty="0"/>
          </a:p>
        </p:txBody>
      </p:sp>
      <p:sp>
        <p:nvSpPr>
          <p:cNvPr id="36" name="TextBox 35"/>
          <p:cNvSpPr txBox="1"/>
          <p:nvPr/>
        </p:nvSpPr>
        <p:spPr>
          <a:xfrm>
            <a:off x="532439" y="5078730"/>
            <a:ext cx="8104048" cy="830997"/>
          </a:xfrm>
          <a:prstGeom prst="rect">
            <a:avLst/>
          </a:prstGeom>
          <a:solidFill>
            <a:schemeClr val="accent1">
              <a:lumMod val="20000"/>
              <a:lumOff val="80000"/>
            </a:schemeClr>
          </a:solidFill>
          <a:ln>
            <a:noFill/>
          </a:ln>
        </p:spPr>
        <p:txBody>
          <a:bodyPr wrap="square" rtlCol="0">
            <a:spAutoFit/>
          </a:bodyPr>
          <a:lstStyle/>
          <a:p>
            <a:pPr algn="ctr"/>
            <a:r>
              <a:rPr lang="en-US" sz="2400" dirty="0">
                <a:latin typeface="Helvetica Light" charset="0"/>
                <a:ea typeface="Helvetica Light" charset="0"/>
                <a:cs typeface="Helvetica Light" charset="0"/>
              </a:rPr>
              <a:t>Scaling Relational Inference Using Proofs and </a:t>
            </a:r>
            <a:r>
              <a:rPr lang="en-US" sz="2400" dirty="0" smtClean="0">
                <a:latin typeface="Helvetica Light" charset="0"/>
                <a:ea typeface="Helvetica Light" charset="0"/>
                <a:cs typeface="Helvetica Light" charset="0"/>
              </a:rPr>
              <a:t>Refutations [AAAI 2016]</a:t>
            </a:r>
            <a:endParaRPr lang="en-US" sz="2400" dirty="0">
              <a:latin typeface="Helvetica Light" charset="0"/>
              <a:ea typeface="Helvetica Light" charset="0"/>
              <a:cs typeface="Helvetica Light" charset="0"/>
            </a:endParaRPr>
          </a:p>
        </p:txBody>
      </p:sp>
      <p:sp>
        <p:nvSpPr>
          <p:cNvPr id="48" name="Rounded Rectangular Callout 47"/>
          <p:cNvSpPr/>
          <p:nvPr/>
        </p:nvSpPr>
        <p:spPr>
          <a:xfrm>
            <a:off x="6494467" y="1144556"/>
            <a:ext cx="2311400" cy="1887049"/>
          </a:xfrm>
          <a:prstGeom prst="wedgeRoundRectCallout">
            <a:avLst>
              <a:gd name="adj1" fmla="val -95352"/>
              <a:gd name="adj2" fmla="val 512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lumMod val="65000"/>
                  </a:schemeClr>
                </a:solidFill>
                <a:latin typeface="Helvetica" charset="0"/>
                <a:ea typeface="Helvetica" charset="0"/>
                <a:cs typeface="Helvetica" charset="0"/>
              </a:rPr>
              <a:t>Datalog</a:t>
            </a:r>
            <a:endParaRPr lang="en-US" sz="2000" b="1" dirty="0">
              <a:solidFill>
                <a:schemeClr val="bg1">
                  <a:lumMod val="65000"/>
                </a:schemeClr>
              </a:solidFill>
              <a:latin typeface="Helvetica" charset="0"/>
              <a:ea typeface="Helvetica" charset="0"/>
              <a:cs typeface="Helvetica" charset="0"/>
            </a:endParaRPr>
          </a:p>
          <a:p>
            <a:pPr algn="ctr"/>
            <a:r>
              <a:rPr lang="en-US" sz="2000" b="1" dirty="0" smtClean="0">
                <a:solidFill>
                  <a:schemeClr val="tx1"/>
                </a:solidFill>
                <a:latin typeface="Helvetica" charset="0"/>
                <a:ea typeface="Helvetica" charset="0"/>
                <a:cs typeface="Helvetica" charset="0"/>
              </a:rPr>
              <a:t>SQL</a:t>
            </a:r>
          </a:p>
          <a:p>
            <a:pPr algn="ctr"/>
            <a:r>
              <a:rPr lang="en-US" sz="2000" b="1" dirty="0" err="1" smtClean="0">
                <a:solidFill>
                  <a:schemeClr val="bg1">
                    <a:lumMod val="75000"/>
                  </a:schemeClr>
                </a:solidFill>
                <a:latin typeface="Helvetica" charset="0"/>
                <a:ea typeface="Helvetica" charset="0"/>
                <a:cs typeface="Helvetica" charset="0"/>
              </a:rPr>
              <a:t>MaxSAT</a:t>
            </a:r>
            <a:endParaRPr lang="en-US" sz="2000" b="1" dirty="0" smtClean="0">
              <a:solidFill>
                <a:schemeClr val="bg1">
                  <a:lumMod val="75000"/>
                </a:schemeClr>
              </a:solidFill>
              <a:latin typeface="Helvetica" charset="0"/>
              <a:ea typeface="Helvetica" charset="0"/>
              <a:cs typeface="Helvetica" charset="0"/>
            </a:endParaRPr>
          </a:p>
          <a:p>
            <a:pPr algn="ctr"/>
            <a:r>
              <a:rPr lang="en-US" sz="2000" b="1" dirty="0" smtClean="0">
                <a:solidFill>
                  <a:schemeClr val="bg1">
                    <a:lumMod val="65000"/>
                  </a:schemeClr>
                </a:solidFill>
                <a:latin typeface="Helvetica" charset="0"/>
                <a:ea typeface="Helvetica" charset="0"/>
                <a:cs typeface="Helvetica" charset="0"/>
              </a:rPr>
              <a:t>ILP</a:t>
            </a:r>
          </a:p>
          <a:p>
            <a:pPr algn="ctr"/>
            <a:r>
              <a:rPr lang="en-US" sz="2000" b="1" dirty="0" smtClean="0">
                <a:solidFill>
                  <a:schemeClr val="bg1">
                    <a:lumMod val="65000"/>
                  </a:schemeClr>
                </a:solidFill>
                <a:latin typeface="Helvetica" charset="0"/>
                <a:ea typeface="Helvetica" charset="0"/>
                <a:cs typeface="Helvetica" charset="0"/>
              </a:rPr>
              <a:t>SMT</a:t>
            </a:r>
          </a:p>
          <a:p>
            <a:pPr algn="ctr"/>
            <a:r>
              <a:rPr lang="is-IS" sz="2000" b="1" dirty="0" smtClean="0">
                <a:solidFill>
                  <a:schemeClr val="bg1">
                    <a:lumMod val="65000"/>
                  </a:schemeClr>
                </a:solidFill>
                <a:latin typeface="Helvetica" charset="0"/>
                <a:ea typeface="Helvetica" charset="0"/>
                <a:cs typeface="Helvetica" charset="0"/>
              </a:rPr>
              <a:t>…</a:t>
            </a:r>
            <a:endParaRPr lang="en-US" sz="2000" b="1" dirty="0" smtClean="0">
              <a:solidFill>
                <a:schemeClr val="bg1">
                  <a:lumMod val="65000"/>
                </a:schemeClr>
              </a:solidFill>
              <a:latin typeface="Helvetica" charset="0"/>
              <a:ea typeface="Helvetica" charset="0"/>
              <a:cs typeface="Helvetica" charset="0"/>
            </a:endParaRPr>
          </a:p>
        </p:txBody>
      </p:sp>
      <p:sp>
        <p:nvSpPr>
          <p:cNvPr id="50" name="Freeform 49"/>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51" name="Circular Arrow 50"/>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52" name="Freeform 51"/>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53" name="Circular Arrow 52"/>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55" name="Right Arrow 54"/>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6" name="TextBox 55"/>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58" name="Right Arrow 57"/>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9" name="TextBox 58"/>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60" name="TextBox 59"/>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62" name="TextBox 61"/>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
        <p:nvSpPr>
          <p:cNvPr id="22" name="TextBox 21"/>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smtClean="0">
                <a:latin typeface="Helvetica Light" charset="0"/>
                <a:ea typeface="Helvetica Light" charset="0"/>
                <a:cs typeface="Helvetica Light" charset="0"/>
              </a:rPr>
              <a:t>MLN instance</a:t>
            </a:r>
          </a:p>
        </p:txBody>
      </p:sp>
      <p:sp>
        <p:nvSpPr>
          <p:cNvPr id="23" name="TextBox 22"/>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24" name="TextBox 23"/>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pic>
        <p:nvPicPr>
          <p:cNvPr id="25" name="Picture 24"/>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Tree>
    <p:extLst>
      <p:ext uri="{BB962C8B-B14F-4D97-AF65-F5344CB8AC3E}">
        <p14:creationId xmlns:p14="http://schemas.microsoft.com/office/powerpoint/2010/main" val="823378840"/>
      </p:ext>
    </p:extLst>
  </p:cSld>
  <p:clrMapOvr>
    <a:masterClrMapping/>
  </p:clrMapOvr>
  <mc:AlternateContent xmlns:mc="http://schemas.openxmlformats.org/markup-compatibility/2006" xmlns:p14="http://schemas.microsoft.com/office/powerpoint/2010/main">
    <mc:Choice Requires="p14">
      <p:transition p14:dur="0" advTm="5228"/>
    </mc:Choice>
    <mc:Fallback xmlns="">
      <p:transition advTm="5228"/>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D27DD403-90B6-7642-8A2E-3A85D5BEB00C}"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36</a:t>
            </a:fld>
            <a:endParaRPr lang="en-US" dirty="0"/>
          </a:p>
        </p:txBody>
      </p:sp>
      <p:sp>
        <p:nvSpPr>
          <p:cNvPr id="36" name="TextBox 35"/>
          <p:cNvSpPr txBox="1"/>
          <p:nvPr/>
        </p:nvSpPr>
        <p:spPr>
          <a:xfrm>
            <a:off x="801858" y="5078730"/>
            <a:ext cx="7498960" cy="830997"/>
          </a:xfrm>
          <a:prstGeom prst="rect">
            <a:avLst/>
          </a:prstGeom>
          <a:solidFill>
            <a:schemeClr val="accent1">
              <a:lumMod val="20000"/>
              <a:lumOff val="80000"/>
            </a:schemeClr>
          </a:solidFill>
          <a:ln>
            <a:noFill/>
          </a:ln>
        </p:spPr>
        <p:txBody>
          <a:bodyPr wrap="square" rtlCol="0">
            <a:spAutoFit/>
          </a:bodyPr>
          <a:lstStyle/>
          <a:p>
            <a:pPr algn="ctr"/>
            <a:r>
              <a:rPr lang="en-US" sz="2400" dirty="0" smtClean="0">
                <a:latin typeface="Helvetica Light" charset="0"/>
                <a:ea typeface="Helvetica Light" charset="0"/>
                <a:cs typeface="Helvetica Light" charset="0"/>
              </a:rPr>
              <a:t>Query-Guided Maximum Satisfiability</a:t>
            </a:r>
          </a:p>
          <a:p>
            <a:pPr algn="ctr"/>
            <a:r>
              <a:rPr lang="en-US" sz="2400" dirty="0" smtClean="0">
                <a:latin typeface="Helvetica Light" charset="0"/>
                <a:ea typeface="Helvetica Light" charset="0"/>
                <a:cs typeface="Helvetica Light" charset="0"/>
              </a:rPr>
              <a:t>[POPL 2016]</a:t>
            </a:r>
            <a:endParaRPr lang="en-US" sz="2400" dirty="0">
              <a:latin typeface="Helvetica Light" charset="0"/>
              <a:ea typeface="Helvetica Light" charset="0"/>
              <a:cs typeface="Helvetica Light" charset="0"/>
            </a:endParaRPr>
          </a:p>
        </p:txBody>
      </p:sp>
      <p:sp>
        <p:nvSpPr>
          <p:cNvPr id="43" name="Rounded Rectangular Callout 42"/>
          <p:cNvSpPr/>
          <p:nvPr/>
        </p:nvSpPr>
        <p:spPr>
          <a:xfrm>
            <a:off x="6494467" y="1144556"/>
            <a:ext cx="2311400" cy="1887049"/>
          </a:xfrm>
          <a:prstGeom prst="wedgeRoundRectCallout">
            <a:avLst>
              <a:gd name="adj1" fmla="val -95352"/>
              <a:gd name="adj2" fmla="val 51246"/>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err="1" smtClean="0">
                <a:solidFill>
                  <a:schemeClr val="bg1">
                    <a:lumMod val="65000"/>
                  </a:schemeClr>
                </a:solidFill>
                <a:latin typeface="Helvetica" charset="0"/>
                <a:ea typeface="Helvetica" charset="0"/>
                <a:cs typeface="Helvetica" charset="0"/>
              </a:rPr>
              <a:t>Datalog</a:t>
            </a:r>
            <a:endParaRPr lang="en-US" sz="2000" b="1" dirty="0">
              <a:solidFill>
                <a:schemeClr val="bg1">
                  <a:lumMod val="65000"/>
                </a:schemeClr>
              </a:solidFill>
              <a:latin typeface="Helvetica" charset="0"/>
              <a:ea typeface="Helvetica" charset="0"/>
              <a:cs typeface="Helvetica" charset="0"/>
            </a:endParaRPr>
          </a:p>
          <a:p>
            <a:pPr algn="ctr"/>
            <a:r>
              <a:rPr lang="en-US" sz="2000" b="1" dirty="0" smtClean="0">
                <a:solidFill>
                  <a:schemeClr val="bg1">
                    <a:lumMod val="65000"/>
                  </a:schemeClr>
                </a:solidFill>
                <a:latin typeface="Helvetica" charset="0"/>
                <a:ea typeface="Helvetica" charset="0"/>
                <a:cs typeface="Helvetica" charset="0"/>
              </a:rPr>
              <a:t>SQL</a:t>
            </a:r>
          </a:p>
          <a:p>
            <a:pPr algn="ctr"/>
            <a:r>
              <a:rPr lang="en-US" sz="2000" b="1" dirty="0" err="1" smtClean="0">
                <a:solidFill>
                  <a:schemeClr val="tx1"/>
                </a:solidFill>
                <a:latin typeface="Helvetica" charset="0"/>
                <a:ea typeface="Helvetica" charset="0"/>
                <a:cs typeface="Helvetica" charset="0"/>
              </a:rPr>
              <a:t>MaxSAT</a:t>
            </a:r>
            <a:endParaRPr lang="en-US" sz="2000" b="1" dirty="0" smtClean="0">
              <a:solidFill>
                <a:schemeClr val="tx1"/>
              </a:solidFill>
              <a:latin typeface="Helvetica" charset="0"/>
              <a:ea typeface="Helvetica" charset="0"/>
              <a:cs typeface="Helvetica" charset="0"/>
            </a:endParaRPr>
          </a:p>
          <a:p>
            <a:pPr algn="ctr"/>
            <a:r>
              <a:rPr lang="en-US" sz="2000" b="1" dirty="0" smtClean="0">
                <a:solidFill>
                  <a:schemeClr val="bg1">
                    <a:lumMod val="65000"/>
                  </a:schemeClr>
                </a:solidFill>
                <a:latin typeface="Helvetica" charset="0"/>
                <a:ea typeface="Helvetica" charset="0"/>
                <a:cs typeface="Helvetica" charset="0"/>
              </a:rPr>
              <a:t>ILP</a:t>
            </a:r>
          </a:p>
          <a:p>
            <a:pPr algn="ctr"/>
            <a:r>
              <a:rPr lang="en-US" sz="2000" b="1" dirty="0" smtClean="0">
                <a:solidFill>
                  <a:schemeClr val="bg1">
                    <a:lumMod val="65000"/>
                  </a:schemeClr>
                </a:solidFill>
                <a:latin typeface="Helvetica" charset="0"/>
                <a:ea typeface="Helvetica" charset="0"/>
                <a:cs typeface="Helvetica" charset="0"/>
              </a:rPr>
              <a:t>SMT</a:t>
            </a:r>
          </a:p>
          <a:p>
            <a:pPr algn="ctr"/>
            <a:r>
              <a:rPr lang="is-IS" sz="2000" b="1" dirty="0" smtClean="0">
                <a:solidFill>
                  <a:schemeClr val="bg1">
                    <a:lumMod val="65000"/>
                  </a:schemeClr>
                </a:solidFill>
                <a:latin typeface="Helvetica" charset="0"/>
                <a:ea typeface="Helvetica" charset="0"/>
                <a:cs typeface="Helvetica" charset="0"/>
              </a:rPr>
              <a:t>…</a:t>
            </a:r>
            <a:endParaRPr lang="en-US" sz="2000" b="1" dirty="0" smtClean="0">
              <a:solidFill>
                <a:schemeClr val="bg1">
                  <a:lumMod val="65000"/>
                </a:schemeClr>
              </a:solidFill>
              <a:latin typeface="Helvetica" charset="0"/>
              <a:ea typeface="Helvetica" charset="0"/>
              <a:cs typeface="Helvetica" charset="0"/>
            </a:endParaRPr>
          </a:p>
        </p:txBody>
      </p:sp>
      <p:grpSp>
        <p:nvGrpSpPr>
          <p:cNvPr id="2" name="Group 1"/>
          <p:cNvGrpSpPr/>
          <p:nvPr/>
        </p:nvGrpSpPr>
        <p:grpSpPr>
          <a:xfrm>
            <a:off x="103268" y="3714637"/>
            <a:ext cx="2704127" cy="2703733"/>
            <a:chOff x="103268" y="3714637"/>
            <a:chExt cx="2704127" cy="2703733"/>
          </a:xfrm>
        </p:grpSpPr>
        <p:pic>
          <p:nvPicPr>
            <p:cNvPr id="46" name="Picture 4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4781" y="5497277"/>
              <a:ext cx="608324" cy="674446"/>
            </a:xfrm>
            <a:prstGeom prst="rect">
              <a:avLst/>
            </a:prstGeom>
          </p:spPr>
        </p:pic>
        <p:sp>
          <p:nvSpPr>
            <p:cNvPr id="47" name="Rounded Rectangular Callout 46"/>
            <p:cNvSpPr/>
            <p:nvPr/>
          </p:nvSpPr>
          <p:spPr>
            <a:xfrm>
              <a:off x="103268" y="4080382"/>
              <a:ext cx="2704127" cy="598853"/>
            </a:xfrm>
            <a:prstGeom prst="wedgeRoundRectCallout">
              <a:avLst>
                <a:gd name="adj1" fmla="val -38361"/>
                <a:gd name="adj2" fmla="val 165003"/>
                <a:gd name="adj3" fmla="val 16667"/>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smtClean="0">
                  <a:latin typeface="Helvetica Light" charset="0"/>
                  <a:ea typeface="Helvetica Light" charset="0"/>
                  <a:cs typeface="Helvetica Light" charset="0"/>
                </a:rPr>
                <a:t>Does </a:t>
              </a:r>
              <a:r>
                <a:rPr lang="en-US" b="1" dirty="0" smtClean="0">
                  <a:solidFill>
                    <a:srgbClr val="0070C0"/>
                  </a:solidFill>
                  <a:latin typeface="Helvetica Light" charset="0"/>
                  <a:ea typeface="Helvetica Light" charset="0"/>
                  <a:cs typeface="Helvetica Light" charset="0"/>
                </a:rPr>
                <a:t>head</a:t>
              </a:r>
              <a:r>
                <a:rPr lang="en-US" dirty="0" smtClean="0">
                  <a:solidFill>
                    <a:srgbClr val="0070C0"/>
                  </a:solidFill>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alias </a:t>
              </a:r>
              <a:r>
                <a:rPr lang="en-US" b="1" dirty="0" smtClean="0">
                  <a:solidFill>
                    <a:srgbClr val="FF0000"/>
                  </a:solidFill>
                  <a:latin typeface="Helvetica Light" charset="0"/>
                  <a:ea typeface="Helvetica Light" charset="0"/>
                  <a:cs typeface="Helvetica Light" charset="0"/>
                </a:rPr>
                <a:t>tail</a:t>
              </a:r>
              <a:r>
                <a:rPr lang="en-US" dirty="0" smtClean="0">
                  <a:solidFill>
                    <a:srgbClr val="FF0000"/>
                  </a:solidFill>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on</a:t>
              </a:r>
              <a:br>
                <a:rPr lang="en-US" dirty="0" smtClean="0">
                  <a:latin typeface="Helvetica Light" charset="0"/>
                  <a:ea typeface="Helvetica Light" charset="0"/>
                  <a:cs typeface="Helvetica Light" charset="0"/>
                </a:rPr>
              </a:br>
              <a:r>
                <a:rPr lang="en-US" dirty="0" smtClean="0">
                  <a:latin typeface="Helvetica Light" charset="0"/>
                  <a:ea typeface="Helvetica Light" charset="0"/>
                  <a:cs typeface="Helvetica Light" charset="0"/>
                </a:rPr>
                <a:t>line 50 in </a:t>
              </a:r>
              <a:r>
                <a:rPr lang="en-US" dirty="0" err="1" smtClean="0">
                  <a:latin typeface="Helvetica Light" charset="0"/>
                  <a:ea typeface="Helvetica Light" charset="0"/>
                  <a:cs typeface="Helvetica Light" charset="0"/>
                </a:rPr>
                <a:t>Complex.java</a:t>
              </a:r>
              <a:r>
                <a:rPr lang="en-US" dirty="0" smtClean="0">
                  <a:latin typeface="Helvetica Light" charset="0"/>
                  <a:ea typeface="Helvetica Light" charset="0"/>
                  <a:cs typeface="Helvetica Light" charset="0"/>
                </a:rPr>
                <a:t>?</a:t>
              </a:r>
              <a:endParaRPr lang="en-US" dirty="0">
                <a:latin typeface="Helvetica Light" charset="0"/>
                <a:ea typeface="Helvetica Light" charset="0"/>
                <a:cs typeface="Helvetica Light" charset="0"/>
              </a:endParaRPr>
            </a:p>
          </p:txBody>
        </p:sp>
        <p:sp>
          <p:nvSpPr>
            <p:cNvPr id="5" name="Rectangle 4"/>
            <p:cNvSpPr/>
            <p:nvPr/>
          </p:nvSpPr>
          <p:spPr>
            <a:xfrm>
              <a:off x="268279" y="3714637"/>
              <a:ext cx="2454518" cy="369332"/>
            </a:xfrm>
            <a:prstGeom prst="rect">
              <a:avLst/>
            </a:prstGeom>
          </p:spPr>
          <p:txBody>
            <a:bodyPr wrap="none">
              <a:spAutoFit/>
            </a:bodyPr>
            <a:lstStyle/>
            <a:p>
              <a:r>
                <a:rPr lang="en-US" b="1" dirty="0">
                  <a:latin typeface="Helvetica" charset="0"/>
                  <a:ea typeface="Helvetica" charset="0"/>
                  <a:cs typeface="Helvetica" charset="0"/>
                </a:rPr>
                <a:t>Program </a:t>
              </a:r>
              <a:r>
                <a:rPr lang="en-US" b="1" dirty="0" smtClean="0">
                  <a:latin typeface="Helvetica" charset="0"/>
                  <a:ea typeface="Helvetica" charset="0"/>
                  <a:cs typeface="Helvetica" charset="0"/>
                </a:rPr>
                <a:t>Reasoning:</a:t>
              </a:r>
              <a:endParaRPr lang="en-US" b="1" dirty="0">
                <a:latin typeface="Helvetica" charset="0"/>
                <a:ea typeface="Helvetica" charset="0"/>
                <a:cs typeface="Helvetica" charset="0"/>
              </a:endParaRPr>
            </a:p>
          </p:txBody>
        </p:sp>
        <p:pic>
          <p:nvPicPr>
            <p:cNvPr id="48" name="Picture 47"/>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96235" y="4570603"/>
              <a:ext cx="1570673" cy="1847767"/>
            </a:xfrm>
            <a:prstGeom prst="rect">
              <a:avLst/>
            </a:prstGeom>
          </p:spPr>
        </p:pic>
      </p:grpSp>
      <p:grpSp>
        <p:nvGrpSpPr>
          <p:cNvPr id="9" name="Group 8"/>
          <p:cNvGrpSpPr/>
          <p:nvPr/>
        </p:nvGrpSpPr>
        <p:grpSpPr>
          <a:xfrm>
            <a:off x="5548821" y="3721266"/>
            <a:ext cx="3408696" cy="2504553"/>
            <a:chOff x="5548821" y="3721266"/>
            <a:chExt cx="3408696" cy="2504553"/>
          </a:xfrm>
        </p:grpSpPr>
        <p:pic>
          <p:nvPicPr>
            <p:cNvPr id="50" name="Picture 49"/>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8320694" y="5475263"/>
              <a:ext cx="607816" cy="673173"/>
            </a:xfrm>
            <a:prstGeom prst="rect">
              <a:avLst/>
            </a:prstGeom>
          </p:spPr>
        </p:pic>
        <p:sp>
          <p:nvSpPr>
            <p:cNvPr id="51" name="Rounded Rectangular Callout 50"/>
            <p:cNvSpPr/>
            <p:nvPr/>
          </p:nvSpPr>
          <p:spPr>
            <a:xfrm>
              <a:off x="5548821" y="4082144"/>
              <a:ext cx="3408696" cy="609328"/>
            </a:xfrm>
            <a:prstGeom prst="wedgeRoundRectCallout">
              <a:avLst>
                <a:gd name="adj1" fmla="val 38756"/>
                <a:gd name="adj2" fmla="val 151025"/>
                <a:gd name="adj3" fmla="val 16667"/>
              </a:avLst>
            </a:prstGeom>
            <a:ln w="12700">
              <a:solidFill>
                <a:schemeClr val="bg1">
                  <a:lumMod val="85000"/>
                </a:schemeClr>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dirty="0">
                  <a:latin typeface="Helvetica Light" charset="0"/>
                  <a:ea typeface="Helvetica Light" charset="0"/>
                  <a:cs typeface="Helvetica Light" charset="0"/>
                </a:rPr>
                <a:t>Is </a:t>
              </a:r>
              <a:r>
                <a:rPr lang="en-US" b="1" dirty="0" err="1" smtClean="0">
                  <a:solidFill>
                    <a:srgbClr val="0070C0"/>
                  </a:solidFill>
                  <a:latin typeface="Helvetica Light" charset="0"/>
                  <a:ea typeface="Helvetica Light" charset="0"/>
                  <a:cs typeface="Helvetica Light" charset="0"/>
                </a:rPr>
                <a:t>Dijkstra</a:t>
              </a:r>
              <a:r>
                <a:rPr lang="en-US" dirty="0" smtClean="0">
                  <a:solidFill>
                    <a:srgbClr val="0070C0"/>
                  </a:solidFill>
                  <a:latin typeface="Helvetica Light" charset="0"/>
                  <a:ea typeface="Helvetica Light" charset="0"/>
                  <a:cs typeface="Helvetica Light" charset="0"/>
                </a:rPr>
                <a:t> </a:t>
              </a:r>
              <a:r>
                <a:rPr lang="en-US" dirty="0" smtClean="0">
                  <a:latin typeface="Helvetica Light" charset="0"/>
                  <a:ea typeface="Helvetica Light" charset="0"/>
                  <a:cs typeface="Helvetica Light" charset="0"/>
                </a:rPr>
                <a:t>most </a:t>
              </a:r>
              <a:r>
                <a:rPr lang="en-US" dirty="0">
                  <a:latin typeface="Helvetica Light" charset="0"/>
                  <a:ea typeface="Helvetica Light" charset="0"/>
                  <a:cs typeface="Helvetica Light" charset="0"/>
                </a:rPr>
                <a:t>likely </a:t>
              </a:r>
              <a:r>
                <a:rPr lang="en-US" dirty="0" smtClean="0">
                  <a:latin typeface="Helvetica Light" charset="0"/>
                  <a:ea typeface="Helvetica Light" charset="0"/>
                  <a:cs typeface="Helvetica Light" charset="0"/>
                </a:rPr>
                <a:t>author</a:t>
              </a:r>
              <a:br>
                <a:rPr lang="en-US" dirty="0" smtClean="0">
                  <a:latin typeface="Helvetica Light" charset="0"/>
                  <a:ea typeface="Helvetica Light" charset="0"/>
                  <a:cs typeface="Helvetica Light" charset="0"/>
                </a:rPr>
              </a:br>
              <a:r>
                <a:rPr lang="en-US" dirty="0" smtClean="0">
                  <a:latin typeface="Helvetica Light" charset="0"/>
                  <a:ea typeface="Helvetica Light" charset="0"/>
                  <a:cs typeface="Helvetica Light" charset="0"/>
                </a:rPr>
                <a:t>of </a:t>
              </a:r>
              <a:r>
                <a:rPr lang="en-US" b="1" dirty="0" smtClean="0">
                  <a:solidFill>
                    <a:srgbClr val="FF0000"/>
                  </a:solidFill>
                  <a:latin typeface="Helvetica Light" charset="0"/>
                  <a:ea typeface="Helvetica Light" charset="0"/>
                  <a:cs typeface="Helvetica Light" charset="0"/>
                </a:rPr>
                <a:t>Structured Programming</a:t>
              </a:r>
              <a:r>
                <a:rPr lang="en-US" dirty="0" smtClean="0">
                  <a:latin typeface="Helvetica Light" charset="0"/>
                  <a:ea typeface="Helvetica Light" charset="0"/>
                  <a:cs typeface="Helvetica Light" charset="0"/>
                </a:rPr>
                <a:t>?</a:t>
              </a:r>
              <a:endParaRPr lang="en-US" dirty="0">
                <a:latin typeface="Helvetica Light" charset="0"/>
                <a:ea typeface="Helvetica Light" charset="0"/>
                <a:cs typeface="Helvetica Light" charset="0"/>
              </a:endParaRPr>
            </a:p>
          </p:txBody>
        </p:sp>
        <p:sp>
          <p:nvSpPr>
            <p:cNvPr id="7" name="Rectangle 6"/>
            <p:cNvSpPr/>
            <p:nvPr/>
          </p:nvSpPr>
          <p:spPr>
            <a:xfrm>
              <a:off x="5968202" y="3721266"/>
              <a:ext cx="2569934" cy="369332"/>
            </a:xfrm>
            <a:prstGeom prst="rect">
              <a:avLst/>
            </a:prstGeom>
          </p:spPr>
          <p:txBody>
            <a:bodyPr wrap="none">
              <a:spAutoFit/>
            </a:bodyPr>
            <a:lstStyle/>
            <a:p>
              <a:r>
                <a:rPr lang="en-US" b="1" dirty="0">
                  <a:latin typeface="Helvetica" charset="0"/>
                  <a:ea typeface="Helvetica" charset="0"/>
                  <a:cs typeface="Helvetica" charset="0"/>
                </a:rPr>
                <a:t>Information </a:t>
              </a:r>
              <a:r>
                <a:rPr lang="en-US" b="1" dirty="0" smtClean="0">
                  <a:latin typeface="Helvetica" charset="0"/>
                  <a:ea typeface="Helvetica" charset="0"/>
                  <a:cs typeface="Helvetica" charset="0"/>
                </a:rPr>
                <a:t>Retrieval:</a:t>
              </a:r>
              <a:endParaRPr lang="en-US" b="1" dirty="0">
                <a:latin typeface="Helvetica" charset="0"/>
                <a:ea typeface="Helvetica" charset="0"/>
                <a:cs typeface="Helvetica" charset="0"/>
              </a:endParaRPr>
            </a:p>
          </p:txBody>
        </p:sp>
        <p:pic>
          <p:nvPicPr>
            <p:cNvPr id="55" name="Picture 54"/>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7114478" y="4890840"/>
              <a:ext cx="1277540" cy="1334979"/>
            </a:xfrm>
            <a:prstGeom prst="rect">
              <a:avLst/>
            </a:prstGeom>
          </p:spPr>
        </p:pic>
      </p:grpSp>
      <p:sp>
        <p:nvSpPr>
          <p:cNvPr id="30" name="Freeform 29"/>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32" name="Circular Arrow 31"/>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33" name="Freeform 32"/>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34" name="Circular Arrow 33"/>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45" name="Right Arrow 44"/>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9" name="TextBox 48"/>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53" name="Right Arrow 52"/>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4" name="TextBox 53"/>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56" name="TextBox 55"/>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58" name="TextBox 57"/>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8" name="Footer Placeholder 7"/>
          <p:cNvSpPr>
            <a:spLocks noGrp="1"/>
          </p:cNvSpPr>
          <p:nvPr>
            <p:ph type="ftr" sz="quarter" idx="11"/>
          </p:nvPr>
        </p:nvSpPr>
        <p:spPr/>
        <p:txBody>
          <a:bodyPr/>
          <a:lstStyle/>
          <a:p>
            <a:pPr algn="ctr"/>
            <a:r>
              <a:rPr lang="en-US" smtClean="0"/>
              <a:t>MAPL'17</a:t>
            </a:r>
            <a:endParaRPr lang="en-US" dirty="0"/>
          </a:p>
        </p:txBody>
      </p:sp>
      <p:sp>
        <p:nvSpPr>
          <p:cNvPr id="37" name="TextBox 36"/>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err="1" smtClean="0">
                <a:latin typeface="Helvetica Light" charset="0"/>
                <a:ea typeface="Helvetica Light" charset="0"/>
                <a:cs typeface="Helvetica Light" charset="0"/>
              </a:rPr>
              <a:t>MaxSAT</a:t>
            </a:r>
            <a:r>
              <a:rPr lang="en-US" sz="2100" dirty="0" smtClean="0">
                <a:latin typeface="Helvetica Light" charset="0"/>
                <a:ea typeface="Helvetica Light" charset="0"/>
                <a:cs typeface="Helvetica Light" charset="0"/>
              </a:rPr>
              <a:t> instance</a:t>
            </a:r>
          </a:p>
        </p:txBody>
      </p:sp>
      <p:sp>
        <p:nvSpPr>
          <p:cNvPr id="35" name="TextBox 34"/>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38" name="TextBox 37"/>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pic>
        <p:nvPicPr>
          <p:cNvPr id="39" name="Picture 3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Tree>
    <p:custDataLst>
      <p:tags r:id="rId1"/>
    </p:custDataLst>
    <p:extLst>
      <p:ext uri="{BB962C8B-B14F-4D97-AF65-F5344CB8AC3E}">
        <p14:creationId xmlns:p14="http://schemas.microsoft.com/office/powerpoint/2010/main" val="671745818"/>
      </p:ext>
    </p:extLst>
  </p:cSld>
  <p:clrMapOvr>
    <a:masterClrMapping/>
  </p:clrMapOvr>
  <mc:AlternateContent xmlns:mc="http://schemas.openxmlformats.org/markup-compatibility/2006" xmlns:p14="http://schemas.microsoft.com/office/powerpoint/2010/main">
    <mc:Choice Requires="p14">
      <p:transition p14:dur="0" advTm="96434"/>
    </mc:Choice>
    <mc:Fallback xmlns="">
      <p:transition advTm="964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000" dirty="0" smtClean="0"/>
              <a:t>The </a:t>
            </a:r>
            <a:r>
              <a:rPr lang="en-US" sz="3000" dirty="0" err="1" smtClean="0"/>
              <a:t>Nichrome</a:t>
            </a:r>
            <a:r>
              <a:rPr lang="en-US" sz="3000" dirty="0" smtClean="0"/>
              <a:t> Solver</a:t>
            </a:r>
            <a:endParaRPr lang="en-US" sz="3000" dirty="0"/>
          </a:p>
        </p:txBody>
      </p:sp>
      <p:sp>
        <p:nvSpPr>
          <p:cNvPr id="3" name="Date Placeholder 2"/>
          <p:cNvSpPr>
            <a:spLocks noGrp="1"/>
          </p:cNvSpPr>
          <p:nvPr>
            <p:ph type="dt" sz="half" idx="10"/>
          </p:nvPr>
        </p:nvSpPr>
        <p:spPr/>
        <p:txBody>
          <a:bodyPr/>
          <a:lstStyle/>
          <a:p>
            <a:fld id="{A909AC0D-FDB1-9D45-BA7C-56FB41F04CF7}" type="datetime1">
              <a:rPr lang="en-US" smtClean="0"/>
              <a:t>6/28/17</a:t>
            </a:fld>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pPr/>
              <a:t>37</a:t>
            </a:fld>
            <a:endParaRPr lang="en-US" dirty="0"/>
          </a:p>
        </p:txBody>
      </p:sp>
      <p:sp>
        <p:nvSpPr>
          <p:cNvPr id="36" name="TextBox 35"/>
          <p:cNvSpPr txBox="1"/>
          <p:nvPr/>
        </p:nvSpPr>
        <p:spPr>
          <a:xfrm>
            <a:off x="801858" y="5078730"/>
            <a:ext cx="7498960" cy="830997"/>
          </a:xfrm>
          <a:prstGeom prst="rect">
            <a:avLst/>
          </a:prstGeom>
          <a:solidFill>
            <a:schemeClr val="accent1">
              <a:lumMod val="20000"/>
              <a:lumOff val="80000"/>
            </a:schemeClr>
          </a:solidFill>
          <a:ln>
            <a:noFill/>
          </a:ln>
        </p:spPr>
        <p:txBody>
          <a:bodyPr wrap="square" rtlCol="0">
            <a:spAutoFit/>
          </a:bodyPr>
          <a:lstStyle/>
          <a:p>
            <a:pPr algn="ctr"/>
            <a:r>
              <a:rPr lang="en-US" sz="2400" dirty="0" smtClean="0">
                <a:latin typeface="Helvetica Light" charset="0"/>
                <a:ea typeface="Helvetica Light" charset="0"/>
                <a:cs typeface="Helvetica Light" charset="0"/>
              </a:rPr>
              <a:t>Query-Guided Maximum Satisfiability</a:t>
            </a:r>
          </a:p>
          <a:p>
            <a:pPr algn="ctr"/>
            <a:r>
              <a:rPr lang="en-US" sz="2400" dirty="0" smtClean="0">
                <a:latin typeface="Helvetica Light" charset="0"/>
                <a:ea typeface="Helvetica Light" charset="0"/>
                <a:cs typeface="Helvetica Light" charset="0"/>
              </a:rPr>
              <a:t>[POPL 2016]</a:t>
            </a:r>
            <a:endParaRPr lang="en-US" sz="2400" dirty="0">
              <a:latin typeface="Helvetica Light" charset="0"/>
              <a:ea typeface="Helvetica Light" charset="0"/>
              <a:cs typeface="Helvetica Light" charset="0"/>
            </a:endParaRPr>
          </a:p>
        </p:txBody>
      </p:sp>
      <p:sp>
        <p:nvSpPr>
          <p:cNvPr id="30" name="Freeform 29"/>
          <p:cNvSpPr/>
          <p:nvPr/>
        </p:nvSpPr>
        <p:spPr>
          <a:xfrm>
            <a:off x="4376661" y="2721586"/>
            <a:ext cx="135717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latin typeface="Helvetica Light" charset="0"/>
                <a:ea typeface="Helvetica Light" charset="0"/>
                <a:cs typeface="Helvetica Light" charset="0"/>
              </a:rPr>
              <a:t>Checker</a:t>
            </a:r>
            <a:endParaRPr lang="en-US" sz="2600" kern="1200" dirty="0">
              <a:latin typeface="Helvetica Light" charset="0"/>
              <a:ea typeface="Helvetica Light" charset="0"/>
              <a:cs typeface="Helvetica Light" charset="0"/>
            </a:endParaRPr>
          </a:p>
        </p:txBody>
      </p:sp>
      <p:sp>
        <p:nvSpPr>
          <p:cNvPr id="32" name="Circular Arrow 31"/>
          <p:cNvSpPr/>
          <p:nvPr/>
        </p:nvSpPr>
        <p:spPr>
          <a:xfrm>
            <a:off x="2627778" y="20696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33" name="Freeform 32"/>
          <p:cNvSpPr/>
          <p:nvPr/>
        </p:nvSpPr>
        <p:spPr>
          <a:xfrm>
            <a:off x="2209829" y="2777668"/>
            <a:ext cx="135717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latin typeface="Helvetica Light" charset="0"/>
                <a:ea typeface="Helvetica Light" charset="0"/>
                <a:cs typeface="Helvetica Light" charset="0"/>
              </a:rPr>
              <a:t>MaxSAT</a:t>
            </a:r>
            <a:r>
              <a:rPr lang="en-US" sz="2600" kern="1200" dirty="0" smtClean="0">
                <a:latin typeface="Helvetica Light" charset="0"/>
                <a:ea typeface="Helvetica Light" charset="0"/>
                <a:cs typeface="Helvetica Light" charset="0"/>
              </a:rPr>
              <a:t> Solver</a:t>
            </a:r>
            <a:endParaRPr lang="en-US" sz="2600" kern="1200" dirty="0">
              <a:latin typeface="Helvetica Light" charset="0"/>
              <a:ea typeface="Helvetica Light" charset="0"/>
              <a:cs typeface="Helvetica Light" charset="0"/>
            </a:endParaRPr>
          </a:p>
        </p:txBody>
      </p:sp>
      <p:sp>
        <p:nvSpPr>
          <p:cNvPr id="34" name="Circular Arrow 33"/>
          <p:cNvSpPr/>
          <p:nvPr/>
        </p:nvSpPr>
        <p:spPr>
          <a:xfrm>
            <a:off x="2627778" y="20696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45" name="Right Arrow 44"/>
          <p:cNvSpPr/>
          <p:nvPr/>
        </p:nvSpPr>
        <p:spPr>
          <a:xfrm rot="3387999">
            <a:off x="1658594" y="19961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49" name="TextBox 48"/>
          <p:cNvSpPr txBox="1"/>
          <p:nvPr/>
        </p:nvSpPr>
        <p:spPr>
          <a:xfrm>
            <a:off x="591600" y="2056730"/>
            <a:ext cx="1515642" cy="430887"/>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w</a:t>
            </a:r>
            <a:r>
              <a:rPr lang="en-US" sz="2100" dirty="0" smtClean="0">
                <a:latin typeface="Helvetica Light" charset="0"/>
                <a:ea typeface="Helvetica Light" charset="0"/>
                <a:cs typeface="Helvetica Light" charset="0"/>
              </a:rPr>
              <a:t>ork set</a:t>
            </a:r>
          </a:p>
        </p:txBody>
      </p:sp>
      <p:sp>
        <p:nvSpPr>
          <p:cNvPr id="53" name="Right Arrow 52"/>
          <p:cNvSpPr/>
          <p:nvPr/>
        </p:nvSpPr>
        <p:spPr>
          <a:xfrm>
            <a:off x="5795570" y="31237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54" name="TextBox 53"/>
          <p:cNvSpPr txBox="1"/>
          <p:nvPr/>
        </p:nvSpPr>
        <p:spPr>
          <a:xfrm>
            <a:off x="4785394" y="2699285"/>
            <a:ext cx="689433" cy="400110"/>
          </a:xfrm>
          <a:prstGeom prst="rect">
            <a:avLst/>
          </a:prstGeom>
          <a:noFill/>
        </p:spPr>
        <p:txBody>
          <a:bodyPr wrap="square" rtlCol="0">
            <a:spAutoFit/>
          </a:bodyPr>
          <a:lstStyle/>
          <a:p>
            <a:r>
              <a:rPr lang="en-US" sz="2000" b="1" dirty="0" smtClean="0">
                <a:solidFill>
                  <a:srgbClr val="7030A0"/>
                </a:solidFill>
                <a:latin typeface="Helvetica" charset="0"/>
                <a:ea typeface="Helvetica" charset="0"/>
                <a:cs typeface="Helvetica" charset="0"/>
              </a:rPr>
              <a:t>Yes</a:t>
            </a:r>
            <a:endParaRPr lang="en-US" sz="2000" b="1" dirty="0">
              <a:solidFill>
                <a:srgbClr val="7030A0"/>
              </a:solidFill>
              <a:latin typeface="Helvetica" charset="0"/>
              <a:ea typeface="Helvetica" charset="0"/>
              <a:cs typeface="Helvetica" charset="0"/>
            </a:endParaRPr>
          </a:p>
        </p:txBody>
      </p:sp>
      <p:sp>
        <p:nvSpPr>
          <p:cNvPr id="56" name="TextBox 55"/>
          <p:cNvSpPr txBox="1"/>
          <p:nvPr/>
        </p:nvSpPr>
        <p:spPr>
          <a:xfrm>
            <a:off x="4877994" y="3576029"/>
            <a:ext cx="689433" cy="415498"/>
          </a:xfrm>
          <a:prstGeom prst="rect">
            <a:avLst/>
          </a:prstGeom>
          <a:noFill/>
        </p:spPr>
        <p:txBody>
          <a:bodyPr wrap="square" rtlCol="0">
            <a:spAutoFit/>
          </a:bodyPr>
          <a:lstStyle/>
          <a:p>
            <a:r>
              <a:rPr lang="en-US" sz="2000" b="1" smtClean="0">
                <a:solidFill>
                  <a:srgbClr val="7030A0"/>
                </a:solidFill>
                <a:latin typeface="Helvetica" charset="0"/>
                <a:ea typeface="Helvetica" charset="0"/>
                <a:cs typeface="Helvetica" charset="0"/>
              </a:rPr>
              <a:t>No</a:t>
            </a:r>
            <a:endParaRPr lang="en-US" sz="2000" b="1">
              <a:solidFill>
                <a:srgbClr val="7030A0"/>
              </a:solidFill>
              <a:latin typeface="Helvetica" charset="0"/>
              <a:ea typeface="Helvetica" charset="0"/>
              <a:cs typeface="Helvetica" charset="0"/>
            </a:endParaRPr>
          </a:p>
        </p:txBody>
      </p:sp>
      <p:sp>
        <p:nvSpPr>
          <p:cNvPr id="58" name="TextBox 57"/>
          <p:cNvSpPr txBox="1"/>
          <p:nvPr/>
        </p:nvSpPr>
        <p:spPr>
          <a:xfrm>
            <a:off x="2568920" y="4545808"/>
            <a:ext cx="2637423" cy="415498"/>
          </a:xfrm>
          <a:prstGeom prst="rect">
            <a:avLst/>
          </a:prstGeom>
          <a:noFill/>
        </p:spPr>
        <p:txBody>
          <a:bodyPr wrap="square" rtlCol="0">
            <a:spAutoFit/>
          </a:bodyPr>
          <a:lstStyle/>
          <a:p>
            <a:pPr algn="ctr"/>
            <a:r>
              <a:rPr lang="en-US" sz="2100" dirty="0" smtClean="0">
                <a:latin typeface="Helvetica Light" charset="0"/>
                <a:ea typeface="Helvetica Light" charset="0"/>
                <a:cs typeface="Helvetica Light" charset="0"/>
              </a:rPr>
              <a:t>expanded work set</a:t>
            </a:r>
            <a:endParaRPr lang="en-US" sz="2100" dirty="0">
              <a:latin typeface="Helvetica Light" charset="0"/>
              <a:ea typeface="Helvetica Light" charset="0"/>
              <a:cs typeface="Helvetica Light" charset="0"/>
            </a:endParaRPr>
          </a:p>
        </p:txBody>
      </p:sp>
      <p:sp>
        <p:nvSpPr>
          <p:cNvPr id="8" name="Footer Placeholder 7"/>
          <p:cNvSpPr>
            <a:spLocks noGrp="1"/>
          </p:cNvSpPr>
          <p:nvPr>
            <p:ph type="ftr" sz="quarter" idx="11"/>
          </p:nvPr>
        </p:nvSpPr>
        <p:spPr/>
        <p:txBody>
          <a:bodyPr/>
          <a:lstStyle/>
          <a:p>
            <a:pPr algn="ctr"/>
            <a:r>
              <a:rPr lang="en-US" smtClean="0"/>
              <a:t>MAPL'17</a:t>
            </a:r>
            <a:endParaRPr lang="en-US" dirty="0"/>
          </a:p>
        </p:txBody>
      </p:sp>
      <p:sp>
        <p:nvSpPr>
          <p:cNvPr id="37" name="TextBox 36"/>
          <p:cNvSpPr txBox="1"/>
          <p:nvPr/>
        </p:nvSpPr>
        <p:spPr>
          <a:xfrm>
            <a:off x="393001" y="1216152"/>
            <a:ext cx="3041949" cy="415498"/>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100" dirty="0" err="1" smtClean="0">
                <a:latin typeface="Helvetica Light" charset="0"/>
                <a:ea typeface="Helvetica Light" charset="0"/>
                <a:cs typeface="Helvetica Light" charset="0"/>
              </a:rPr>
              <a:t>MaxSAT</a:t>
            </a:r>
            <a:r>
              <a:rPr lang="en-US" sz="2100" dirty="0" smtClean="0">
                <a:latin typeface="Helvetica Light" charset="0"/>
                <a:ea typeface="Helvetica Light" charset="0"/>
                <a:cs typeface="Helvetica Light" charset="0"/>
              </a:rPr>
              <a:t> instance</a:t>
            </a:r>
          </a:p>
        </p:txBody>
      </p:sp>
      <p:sp>
        <p:nvSpPr>
          <p:cNvPr id="35" name="TextBox 34"/>
          <p:cNvSpPr txBox="1"/>
          <p:nvPr/>
        </p:nvSpPr>
        <p:spPr>
          <a:xfrm>
            <a:off x="2662041" y="1746203"/>
            <a:ext cx="2471060" cy="430887"/>
          </a:xfrm>
          <a:prstGeom prst="rect">
            <a:avLst/>
          </a:prstGeom>
          <a:noFill/>
        </p:spPr>
        <p:txBody>
          <a:bodyPr wrap="square" rtlCol="0">
            <a:spAutoFit/>
          </a:bodyPr>
          <a:lstStyle/>
          <a:p>
            <a:pPr algn="ctr"/>
            <a:r>
              <a:rPr lang="en-US" sz="2100">
                <a:latin typeface="Helvetica Light" charset="0"/>
                <a:ea typeface="Helvetica Light" charset="0"/>
                <a:cs typeface="Helvetica Light" charset="0"/>
              </a:rPr>
              <a:t>c</a:t>
            </a:r>
            <a:r>
              <a:rPr lang="en-US" sz="2100" smtClean="0">
                <a:latin typeface="Helvetica Light" charset="0"/>
                <a:ea typeface="Helvetica Light" charset="0"/>
                <a:cs typeface="Helvetica Light" charset="0"/>
              </a:rPr>
              <a:t>andidate solution </a:t>
            </a:r>
            <a:endParaRPr lang="en-US" sz="2100" dirty="0">
              <a:latin typeface="Helvetica Light" charset="0"/>
              <a:ea typeface="Helvetica Light" charset="0"/>
              <a:cs typeface="Helvetica Light" charset="0"/>
            </a:endParaRPr>
          </a:p>
        </p:txBody>
      </p:sp>
      <p:sp>
        <p:nvSpPr>
          <p:cNvPr id="38" name="TextBox 37"/>
          <p:cNvSpPr txBox="1"/>
          <p:nvPr/>
        </p:nvSpPr>
        <p:spPr>
          <a:xfrm>
            <a:off x="6373756" y="3003791"/>
            <a:ext cx="2791841" cy="738664"/>
          </a:xfrm>
          <a:prstGeom prst="rect">
            <a:avLst/>
          </a:prstGeom>
          <a:noFill/>
        </p:spPr>
        <p:txBody>
          <a:bodyPr wrap="square" rtlCol="0">
            <a:spAutoFit/>
          </a:bodyPr>
          <a:lstStyle/>
          <a:p>
            <a:pPr algn="ctr"/>
            <a:r>
              <a:rPr lang="en-US" sz="2100" dirty="0">
                <a:latin typeface="Helvetica Light" charset="0"/>
                <a:ea typeface="Helvetica Light" charset="0"/>
                <a:cs typeface="Helvetica Light" charset="0"/>
              </a:rPr>
              <a:t>s</a:t>
            </a:r>
            <a:r>
              <a:rPr lang="en-US" sz="2100" dirty="0" smtClean="0">
                <a:latin typeface="Helvetica Light" charset="0"/>
                <a:ea typeface="Helvetica Light" charset="0"/>
                <a:cs typeface="Helvetica Light" charset="0"/>
              </a:rPr>
              <a:t>ound &amp; optimal solution</a:t>
            </a:r>
            <a:endParaRPr lang="en-US" sz="2100" dirty="0">
              <a:latin typeface="Helvetica Light" charset="0"/>
              <a:ea typeface="Helvetica Light" charset="0"/>
              <a:cs typeface="Helvetica Light" charset="0"/>
            </a:endParaRPr>
          </a:p>
        </p:txBody>
      </p:sp>
      <p:grpSp>
        <p:nvGrpSpPr>
          <p:cNvPr id="11" name="Group 10"/>
          <p:cNvGrpSpPr/>
          <p:nvPr/>
        </p:nvGrpSpPr>
        <p:grpSpPr>
          <a:xfrm>
            <a:off x="3025134" y="2085771"/>
            <a:ext cx="5934727" cy="797158"/>
            <a:chOff x="3275279" y="2085771"/>
            <a:chExt cx="5684582" cy="797158"/>
          </a:xfrm>
        </p:grpSpPr>
        <mc:AlternateContent xmlns:mc="http://schemas.openxmlformats.org/markup-compatibility/2006" xmlns:a14="http://schemas.microsoft.com/office/drawing/2010/main">
          <mc:Choice Requires="a14">
            <p:sp>
              <p:nvSpPr>
                <p:cNvPr id="43" name="Rounded Rectangular Callout 42"/>
                <p:cNvSpPr/>
                <p:nvPr/>
              </p:nvSpPr>
              <p:spPr>
                <a:xfrm>
                  <a:off x="3275279" y="2171385"/>
                  <a:ext cx="5684582" cy="711544"/>
                </a:xfrm>
                <a:prstGeom prst="wedgeRoundRectCallout">
                  <a:avLst>
                    <a:gd name="adj1" fmla="val -11561"/>
                    <a:gd name="adj2" fmla="val 88495"/>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cs typeface="Garamond"/>
                    </a:rPr>
                    <a:t>max(work set </a:t>
                  </a:r>
                  <a14:m>
                    <m:oMath xmlns:m="http://schemas.openxmlformats.org/officeDocument/2006/math">
                      <m:r>
                        <a:rPr lang="en-US" sz="2000" b="1" i="1">
                          <a:solidFill>
                            <a:schemeClr val="tx1"/>
                          </a:solidFill>
                          <a:latin typeface="Cambria Math" charset="0"/>
                          <a:cs typeface="Garamond"/>
                        </a:rPr>
                        <m:t>∪</m:t>
                      </m:r>
                    </m:oMath>
                  </a14:m>
                  <a:r>
                    <a:rPr lang="en-US" sz="2000" b="1" dirty="0">
                      <a:solidFill>
                        <a:schemeClr val="tx1"/>
                      </a:solidFill>
                      <a:cs typeface="Garamond"/>
                    </a:rPr>
                    <a:t> </a:t>
                  </a:r>
                  <a:r>
                    <a:rPr lang="en-US" sz="2000" b="1" dirty="0" smtClean="0">
                      <a:solidFill>
                        <a:schemeClr val="tx1"/>
                      </a:solidFill>
                      <a:cs typeface="Garamond"/>
                    </a:rPr>
                    <a:t>summary set</a:t>
                  </a:r>
                  <a:r>
                    <a:rPr lang="en-US" sz="2000" b="1" dirty="0">
                      <a:solidFill>
                        <a:schemeClr val="tx1"/>
                      </a:solidFill>
                      <a:cs typeface="Garamond"/>
                    </a:rPr>
                    <a:t>) - </a:t>
                  </a:r>
                  <a:r>
                    <a:rPr lang="en-US" sz="2000" b="1" dirty="0" smtClean="0">
                      <a:solidFill>
                        <a:schemeClr val="tx1"/>
                      </a:solidFill>
                      <a:cs typeface="Garamond"/>
                    </a:rPr>
                    <a:t>max(work set</a:t>
                  </a:r>
                  <a:r>
                    <a:rPr lang="en-US" sz="2000" b="1" dirty="0">
                      <a:solidFill>
                        <a:schemeClr val="tx1"/>
                      </a:solidFill>
                      <a:cs typeface="Garamond"/>
                    </a:rPr>
                    <a:t>) </a:t>
                  </a:r>
                  <a:r>
                    <a:rPr lang="en-US" sz="2000" b="1" dirty="0" smtClean="0">
                      <a:solidFill>
                        <a:schemeClr val="tx1"/>
                      </a:solidFill>
                      <a:cs typeface="Garamond"/>
                    </a:rPr>
                    <a:t>= </a:t>
                  </a:r>
                  <a:r>
                    <a:rPr lang="en-US" sz="2000" b="1" dirty="0">
                      <a:solidFill>
                        <a:schemeClr val="tx1"/>
                      </a:solidFill>
                      <a:cs typeface="Garamond"/>
                    </a:rPr>
                    <a:t>0</a:t>
                  </a:r>
                </a:p>
              </p:txBody>
            </p:sp>
          </mc:Choice>
          <mc:Fallback xmlns="">
            <p:sp>
              <p:nvSpPr>
                <p:cNvPr id="43" name="Rounded Rectangular Callout 42"/>
                <p:cNvSpPr>
                  <a:spLocks noRot="1" noChangeAspect="1" noMove="1" noResize="1" noEditPoints="1" noAdjustHandles="1" noChangeArrowheads="1" noChangeShapeType="1" noTextEdit="1"/>
                </p:cNvSpPr>
                <p:nvPr/>
              </p:nvSpPr>
              <p:spPr>
                <a:xfrm>
                  <a:off x="3275279" y="2171385"/>
                  <a:ext cx="5684582" cy="711544"/>
                </a:xfrm>
                <a:prstGeom prst="wedgeRoundRectCallout">
                  <a:avLst>
                    <a:gd name="adj1" fmla="val -11561"/>
                    <a:gd name="adj2" fmla="val 88495"/>
                    <a:gd name="adj3" fmla="val 16667"/>
                  </a:avLst>
                </a:prstGeom>
                <a:blipFill rotWithShape="0">
                  <a:blip r:embed="rId5"/>
                  <a:stretch>
                    <a:fillRect/>
                  </a:stretch>
                </a:blipFill>
              </p:spPr>
              <p:txBody>
                <a:bodyPr/>
                <a:lstStyle/>
                <a:p>
                  <a:r>
                    <a:rPr lang="en-US">
                      <a:noFill/>
                    </a:rPr>
                    <a:t> </a:t>
                  </a:r>
                </a:p>
              </p:txBody>
            </p:sp>
          </mc:Fallback>
        </mc:AlternateContent>
        <p:sp>
          <p:nvSpPr>
            <p:cNvPr id="39" name="Rectangle 38"/>
            <p:cNvSpPr/>
            <p:nvPr/>
          </p:nvSpPr>
          <p:spPr>
            <a:xfrm>
              <a:off x="8252708" y="2085771"/>
              <a:ext cx="402336" cy="461665"/>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2400" smtClean="0">
                  <a:ln w="0"/>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1600" dirty="0">
                <a:ln w="0"/>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grpSp>
      <p:sp>
        <p:nvSpPr>
          <p:cNvPr id="40" name="Rounded Rectangular Callout 39"/>
          <p:cNvSpPr/>
          <p:nvPr/>
        </p:nvSpPr>
        <p:spPr>
          <a:xfrm>
            <a:off x="64008" y="2899340"/>
            <a:ext cx="2095886" cy="924552"/>
          </a:xfrm>
          <a:prstGeom prst="wedgeRoundRectCallout">
            <a:avLst>
              <a:gd name="adj1" fmla="val 6200"/>
              <a:gd name="adj2" fmla="val -9636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Helvetica Light" charset="0"/>
                <a:ea typeface="Helvetica Light" charset="0"/>
                <a:cs typeface="Helvetica Light" charset="0"/>
              </a:rPr>
              <a:t>a</a:t>
            </a:r>
            <a:r>
              <a:rPr lang="en-US" dirty="0" smtClean="0">
                <a:solidFill>
                  <a:schemeClr val="tx1"/>
                </a:solidFill>
                <a:latin typeface="Helvetica Light" charset="0"/>
                <a:ea typeface="Helvetica Light" charset="0"/>
                <a:cs typeface="Helvetica Light" charset="0"/>
              </a:rPr>
              <a:t>ll </a:t>
            </a:r>
            <a:r>
              <a:rPr lang="en-US" smtClean="0">
                <a:solidFill>
                  <a:schemeClr val="tx1"/>
                </a:solidFill>
                <a:latin typeface="Helvetica Light" charset="0"/>
                <a:ea typeface="Helvetica Light" charset="0"/>
                <a:cs typeface="Helvetica Light" charset="0"/>
              </a:rPr>
              <a:t>clauses involving </a:t>
            </a:r>
            <a:r>
              <a:rPr lang="en-US" dirty="0" smtClean="0">
                <a:solidFill>
                  <a:schemeClr val="tx1"/>
                </a:solidFill>
                <a:latin typeface="Helvetica Light" charset="0"/>
                <a:ea typeface="Helvetica Light" charset="0"/>
                <a:cs typeface="Helvetica Light" charset="0"/>
              </a:rPr>
              <a:t>query variables</a:t>
            </a:r>
            <a:endParaRPr lang="en-US" dirty="0">
              <a:solidFill>
                <a:schemeClr val="tx1"/>
              </a:solidFill>
              <a:latin typeface="Helvetica Light" charset="0"/>
              <a:ea typeface="Helvetica Light" charset="0"/>
              <a:cs typeface="Helvetica Light" charset="0"/>
            </a:endParaRPr>
          </a:p>
        </p:txBody>
      </p:sp>
      <p:grpSp>
        <p:nvGrpSpPr>
          <p:cNvPr id="18" name="Group 17"/>
          <p:cNvGrpSpPr/>
          <p:nvPr/>
        </p:nvGrpSpPr>
        <p:grpSpPr>
          <a:xfrm>
            <a:off x="5015570" y="1304245"/>
            <a:ext cx="2819737" cy="1387902"/>
            <a:chOff x="5160533" y="1315396"/>
            <a:chExt cx="2819737" cy="1387902"/>
          </a:xfrm>
        </p:grpSpPr>
        <p:sp>
          <p:nvSpPr>
            <p:cNvPr id="16" name="Line Callout 1 15"/>
            <p:cNvSpPr/>
            <p:nvPr/>
          </p:nvSpPr>
          <p:spPr>
            <a:xfrm>
              <a:off x="5253731" y="1315396"/>
              <a:ext cx="2726539" cy="685810"/>
            </a:xfrm>
            <a:prstGeom prst="borderCallout1">
              <a:avLst>
                <a:gd name="adj1" fmla="val 105032"/>
                <a:gd name="adj2" fmla="val 49991"/>
                <a:gd name="adj3" fmla="val 155732"/>
                <a:gd name="adj4" fmla="val 2348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Helvetica Light" charset="0"/>
                  <a:ea typeface="Helvetica Light" charset="0"/>
                  <a:cs typeface="Helvetica Light" charset="0"/>
                </a:rPr>
                <a:t>Overestimates the effect of unexplored clauses</a:t>
              </a:r>
            </a:p>
          </p:txBody>
        </p:sp>
        <p:sp>
          <p:nvSpPr>
            <p:cNvPr id="17" name="Rectangle 16"/>
            <p:cNvSpPr/>
            <p:nvPr/>
          </p:nvSpPr>
          <p:spPr>
            <a:xfrm>
              <a:off x="5160533" y="2420936"/>
              <a:ext cx="1414003" cy="282362"/>
            </a:xfrm>
            <a:prstGeom prst="rect">
              <a:avLst/>
            </a:prstGeom>
            <a:noFill/>
            <a:ln w="28575"/>
          </p:spPr>
          <p:style>
            <a:lnRef idx="2">
              <a:schemeClr val="accent4"/>
            </a:lnRef>
            <a:fillRef idx="1">
              <a:schemeClr val="lt1"/>
            </a:fillRef>
            <a:effectRef idx="0">
              <a:schemeClr val="accent4"/>
            </a:effectRef>
            <a:fontRef idx="minor">
              <a:schemeClr val="dk1"/>
            </a:fontRef>
          </p:style>
          <p:txBody>
            <a:bodyPr rtlCol="0" anchor="ctr"/>
            <a:lstStyle/>
            <a:p>
              <a:pPr algn="ctr"/>
              <a:endParaRPr lang="en-US">
                <a:ln w="28575">
                  <a:solidFill>
                    <a:schemeClr val="tx1"/>
                  </a:solidFill>
                </a:ln>
              </a:endParaRPr>
            </a:p>
          </p:txBody>
        </p:sp>
      </p:grpSp>
      <p:pic>
        <p:nvPicPr>
          <p:cNvPr id="28" name="Picture 2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29254" y="251013"/>
            <a:ext cx="659260" cy="659260"/>
          </a:xfrm>
          <a:prstGeom prst="rect">
            <a:avLst/>
          </a:prstGeom>
          <a:solidFill>
            <a:schemeClr val="bg1"/>
          </a:solidFill>
        </p:spPr>
      </p:pic>
    </p:spTree>
    <p:custDataLst>
      <p:tags r:id="rId1"/>
    </p:custDataLst>
    <p:extLst>
      <p:ext uri="{BB962C8B-B14F-4D97-AF65-F5344CB8AC3E}">
        <p14:creationId xmlns:p14="http://schemas.microsoft.com/office/powerpoint/2010/main" val="1430773866"/>
      </p:ext>
    </p:extLst>
  </p:cSld>
  <p:clrMapOvr>
    <a:masterClrMapping/>
  </p:clrMapOvr>
  <mc:AlternateContent xmlns:mc="http://schemas.openxmlformats.org/markup-compatibility/2006" xmlns:p14="http://schemas.microsoft.com/office/powerpoint/2010/main">
    <mc:Choice Requires="p14">
      <p:transition p14:dur="0" advTm="96434"/>
    </mc:Choice>
    <mc:Fallback xmlns="">
      <p:transition advTm="964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87206"/>
            <a:ext cx="8229600" cy="4645602"/>
          </a:xfrm>
        </p:spPr>
        <p:txBody>
          <a:bodyPr/>
          <a:lstStyle/>
          <a:p>
            <a:r>
              <a:rPr lang="en-US" dirty="0" smtClean="0"/>
              <a:t>Motivation</a:t>
            </a:r>
          </a:p>
          <a:p>
            <a:endParaRPr lang="en-US" dirty="0"/>
          </a:p>
          <a:p>
            <a:r>
              <a:rPr lang="en-US" dirty="0" smtClean="0"/>
              <a:t>A General Approach</a:t>
            </a:r>
          </a:p>
          <a:p>
            <a:endParaRPr lang="en-US" dirty="0"/>
          </a:p>
          <a:p>
            <a:r>
              <a:rPr lang="en-US" dirty="0" smtClean="0"/>
              <a:t>Instance Applications</a:t>
            </a:r>
          </a:p>
          <a:p>
            <a:endParaRPr lang="en-US" dirty="0"/>
          </a:p>
          <a:p>
            <a:r>
              <a:rPr lang="en-US" dirty="0" smtClean="0"/>
              <a:t>Solver</a:t>
            </a:r>
          </a:p>
          <a:p>
            <a:endParaRPr lang="en-US" dirty="0"/>
          </a:p>
          <a:p>
            <a:r>
              <a:rPr lang="en-US" dirty="0" smtClean="0"/>
              <a:t>Empirical Results</a:t>
            </a:r>
            <a:endParaRPr lang="en-US" dirty="0"/>
          </a:p>
        </p:txBody>
      </p:sp>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38</a:t>
            </a:fld>
            <a:endParaRPr lang="en-US" dirty="0"/>
          </a:p>
        </p:txBody>
      </p:sp>
      <p:sp>
        <p:nvSpPr>
          <p:cNvPr id="5" name="Title 4"/>
          <p:cNvSpPr>
            <a:spLocks noGrp="1"/>
          </p:cNvSpPr>
          <p:nvPr>
            <p:ph type="title"/>
          </p:nvPr>
        </p:nvSpPr>
        <p:spPr/>
        <p:txBody>
          <a:bodyPr/>
          <a:lstStyle/>
          <a:p>
            <a:r>
              <a:rPr lang="en-US" dirty="0" smtClean="0"/>
              <a:t>Talk Outline</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Tree>
    <p:extLst>
      <p:ext uri="{BB962C8B-B14F-4D97-AF65-F5344CB8AC3E}">
        <p14:creationId xmlns:p14="http://schemas.microsoft.com/office/powerpoint/2010/main" val="7829415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Experimental Setup</a:t>
            </a:r>
            <a:endParaRPr lang="en-US" dirty="0"/>
          </a:p>
        </p:txBody>
      </p:sp>
      <p:sp>
        <p:nvSpPr>
          <p:cNvPr id="3" name="Content Placeholder 2"/>
          <p:cNvSpPr>
            <a:spLocks noGrp="1"/>
          </p:cNvSpPr>
          <p:nvPr>
            <p:ph idx="1"/>
          </p:nvPr>
        </p:nvSpPr>
        <p:spPr>
          <a:xfrm>
            <a:off x="457200" y="1282808"/>
            <a:ext cx="8229600" cy="4958354"/>
          </a:xfrm>
        </p:spPr>
        <p:txBody>
          <a:bodyPr>
            <a:normAutofit/>
          </a:bodyPr>
          <a:lstStyle/>
          <a:p>
            <a:r>
              <a:rPr lang="en-US" dirty="0" smtClean="0"/>
              <a:t>Control Study:</a:t>
            </a:r>
          </a:p>
          <a:p>
            <a:pPr lvl="1"/>
            <a:r>
              <a:rPr lang="en-US" sz="2400" b="1" dirty="0" smtClean="0">
                <a:solidFill>
                  <a:srgbClr val="800000"/>
                </a:solidFill>
              </a:rPr>
              <a:t>Analyses:</a:t>
            </a:r>
            <a:r>
              <a:rPr lang="en-US" sz="2400" dirty="0" smtClean="0"/>
              <a:t> (1) </a:t>
            </a:r>
            <a:r>
              <a:rPr lang="en-US" sz="2400" dirty="0" err="1" smtClean="0"/>
              <a:t>Datarace</a:t>
            </a:r>
            <a:r>
              <a:rPr lang="en-US" sz="2400" dirty="0" smtClean="0"/>
              <a:t> analysis,  (2) Pointer analysis</a:t>
            </a:r>
          </a:p>
          <a:p>
            <a:pPr lvl="1"/>
            <a:r>
              <a:rPr lang="en-US" sz="2400" b="1" dirty="0">
                <a:solidFill>
                  <a:srgbClr val="800000"/>
                </a:solidFill>
              </a:rPr>
              <a:t>Benchmarks:</a:t>
            </a:r>
            <a:r>
              <a:rPr lang="en-US" sz="2400" dirty="0"/>
              <a:t> 7 Java programs (130-200 KLOC each</a:t>
            </a:r>
            <a:r>
              <a:rPr lang="en-US" sz="2400" dirty="0" smtClean="0"/>
              <a:t>)</a:t>
            </a:r>
          </a:p>
          <a:p>
            <a:pPr lvl="1"/>
            <a:r>
              <a:rPr lang="en-US" sz="2400" b="1" dirty="0" smtClean="0">
                <a:solidFill>
                  <a:srgbClr val="800000"/>
                </a:solidFill>
              </a:rPr>
              <a:t>Feedback:</a:t>
            </a:r>
            <a:r>
              <a:rPr lang="en-US" sz="2400" dirty="0" smtClean="0"/>
              <a:t> Automated </a:t>
            </a:r>
            <a:r>
              <a:rPr lang="en-US" sz="2000" dirty="0" smtClean="0"/>
              <a:t>[Zhang </a:t>
            </a:r>
            <a:r>
              <a:rPr lang="en-US" sz="2000" dirty="0" err="1" smtClean="0"/>
              <a:t>et.al</a:t>
            </a:r>
            <a:r>
              <a:rPr lang="en-US" sz="2000" dirty="0" smtClean="0"/>
              <a:t>, PLDI’14]</a:t>
            </a:r>
          </a:p>
          <a:p>
            <a:pPr marL="0" indent="0">
              <a:buNone/>
            </a:pPr>
            <a:endParaRPr lang="en-US" sz="2000" dirty="0"/>
          </a:p>
          <a:p>
            <a:r>
              <a:rPr lang="en-US" dirty="0" smtClean="0"/>
              <a:t>User Study:</a:t>
            </a:r>
          </a:p>
          <a:p>
            <a:pPr lvl="1"/>
            <a:r>
              <a:rPr lang="en-US" sz="2400" b="1" dirty="0">
                <a:solidFill>
                  <a:srgbClr val="800000"/>
                </a:solidFill>
              </a:rPr>
              <a:t>Analyses</a:t>
            </a:r>
            <a:r>
              <a:rPr lang="en-US" sz="2400" b="1" dirty="0" smtClean="0">
                <a:solidFill>
                  <a:srgbClr val="800000"/>
                </a:solidFill>
              </a:rPr>
              <a:t>:</a:t>
            </a:r>
            <a:r>
              <a:rPr lang="en-US" sz="2400" dirty="0" smtClean="0"/>
              <a:t> Information flow analysis</a:t>
            </a:r>
          </a:p>
          <a:p>
            <a:pPr lvl="1"/>
            <a:r>
              <a:rPr lang="en-US" sz="2400" b="1" dirty="0">
                <a:solidFill>
                  <a:srgbClr val="800000"/>
                </a:solidFill>
              </a:rPr>
              <a:t>Benchmarks</a:t>
            </a:r>
            <a:r>
              <a:rPr lang="en-US" sz="2400" b="1" dirty="0" smtClean="0">
                <a:solidFill>
                  <a:srgbClr val="800000"/>
                </a:solidFill>
              </a:rPr>
              <a:t>:</a:t>
            </a:r>
            <a:r>
              <a:rPr lang="en-US" sz="2400" dirty="0" smtClean="0"/>
              <a:t> 3 Android Apps</a:t>
            </a:r>
          </a:p>
          <a:p>
            <a:pPr lvl="1"/>
            <a:r>
              <a:rPr lang="en-US" sz="2400" b="1" dirty="0">
                <a:solidFill>
                  <a:srgbClr val="800000"/>
                </a:solidFill>
              </a:rPr>
              <a:t>Feedback</a:t>
            </a:r>
            <a:r>
              <a:rPr lang="en-US" sz="2400" b="1" dirty="0" smtClean="0">
                <a:solidFill>
                  <a:srgbClr val="800000"/>
                </a:solidFill>
              </a:rPr>
              <a:t>:</a:t>
            </a:r>
            <a:r>
              <a:rPr lang="en-US" sz="2400" dirty="0" smtClean="0"/>
              <a:t> 9 users</a:t>
            </a:r>
          </a:p>
          <a:p>
            <a:pPr lvl="1"/>
            <a:endParaRPr lang="en-US" dirty="0" smtClean="0"/>
          </a:p>
          <a:p>
            <a:pPr marL="0" indent="0">
              <a:buNone/>
            </a:pPr>
            <a:endParaRPr lang="en-US" sz="800" dirty="0" smtClean="0"/>
          </a:p>
        </p:txBody>
      </p:sp>
      <p:sp>
        <p:nvSpPr>
          <p:cNvPr id="4" name="Slide Number Placeholder 3"/>
          <p:cNvSpPr>
            <a:spLocks noGrp="1"/>
          </p:cNvSpPr>
          <p:nvPr>
            <p:ph type="sldNum" sz="quarter" idx="12"/>
          </p:nvPr>
        </p:nvSpPr>
        <p:spPr/>
        <p:txBody>
          <a:bodyPr/>
          <a:lstStyle/>
          <a:p>
            <a:fld id="{1F7DF5D7-FF41-4BF6-8958-28DFF1DB182D}" type="slidenum">
              <a:rPr lang="en-US" smtClean="0"/>
              <a:pPr/>
              <a:t>39</a:t>
            </a:fld>
            <a:endParaRPr lang="en-US" dirty="0"/>
          </a:p>
        </p:txBody>
      </p:sp>
      <p:sp>
        <p:nvSpPr>
          <p:cNvPr id="5" name="Date Placeholder 4"/>
          <p:cNvSpPr>
            <a:spLocks noGrp="1"/>
          </p:cNvSpPr>
          <p:nvPr>
            <p:ph type="dt" sz="half" idx="10"/>
          </p:nvPr>
        </p:nvSpPr>
        <p:spPr/>
        <p:txBody>
          <a:bodyPr/>
          <a:lstStyle/>
          <a:p>
            <a:fld id="{3F0ABD73-4DBE-134D-9F7F-403F98C1BCC3}" type="datetime1">
              <a:rPr lang="en-US" smtClean="0"/>
              <a:t>6/28/17</a:t>
            </a:fld>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grpSp>
        <p:nvGrpSpPr>
          <p:cNvPr id="10" name="Group 9"/>
          <p:cNvGrpSpPr/>
          <p:nvPr/>
        </p:nvGrpSpPr>
        <p:grpSpPr>
          <a:xfrm>
            <a:off x="3438496" y="629918"/>
            <a:ext cx="4994531" cy="978475"/>
            <a:chOff x="3438496" y="629918"/>
            <a:chExt cx="4994531" cy="978475"/>
          </a:xfrm>
        </p:grpSpPr>
        <p:sp>
          <p:nvSpPr>
            <p:cNvPr id="7" name="Rounded Rectangular Callout 6"/>
            <p:cNvSpPr/>
            <p:nvPr/>
          </p:nvSpPr>
          <p:spPr>
            <a:xfrm>
              <a:off x="3438496" y="629918"/>
              <a:ext cx="2032227" cy="978475"/>
            </a:xfrm>
            <a:prstGeom prst="wedgeRoundRectCallout">
              <a:avLst>
                <a:gd name="adj1" fmla="val -33599"/>
                <a:gd name="adj2" fmla="val 75463"/>
                <a:gd name="adj3" fmla="val 16667"/>
              </a:avLst>
            </a:prstGeom>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dirty="0" smtClean="0">
                  <a:latin typeface="Helvetica Light" charset="0"/>
                  <a:ea typeface="Helvetica Light" charset="0"/>
                  <a:cs typeface="Helvetica Light" charset="0"/>
                </a:rPr>
                <a:t>30 rules</a:t>
              </a:r>
            </a:p>
            <a:p>
              <a:pPr algn="ctr"/>
              <a:r>
                <a:rPr lang="en-US" dirty="0" smtClean="0">
                  <a:latin typeface="Helvetica Light" charset="0"/>
                  <a:ea typeface="Helvetica Light" charset="0"/>
                  <a:cs typeface="Helvetica Light" charset="0"/>
                </a:rPr>
                <a:t>18 input relations</a:t>
              </a:r>
            </a:p>
            <a:p>
              <a:pPr algn="ctr"/>
              <a:r>
                <a:rPr lang="en-US" dirty="0" smtClean="0">
                  <a:latin typeface="Helvetica Light" charset="0"/>
                  <a:ea typeface="Helvetica Light" charset="0"/>
                  <a:cs typeface="Helvetica Light" charset="0"/>
                </a:rPr>
                <a:t>18 output relations</a:t>
              </a:r>
              <a:endParaRPr lang="en-US" dirty="0">
                <a:latin typeface="Helvetica Light" charset="0"/>
                <a:ea typeface="Helvetica Light" charset="0"/>
                <a:cs typeface="Helvetica Light" charset="0"/>
              </a:endParaRPr>
            </a:p>
          </p:txBody>
        </p:sp>
        <p:sp>
          <p:nvSpPr>
            <p:cNvPr id="8" name="Rounded Rectangular Callout 7"/>
            <p:cNvSpPr/>
            <p:nvPr/>
          </p:nvSpPr>
          <p:spPr>
            <a:xfrm>
              <a:off x="6400800" y="629918"/>
              <a:ext cx="2032227" cy="978475"/>
            </a:xfrm>
            <a:prstGeom prst="wedgeRoundRectCallout">
              <a:avLst>
                <a:gd name="adj1" fmla="val -33599"/>
                <a:gd name="adj2" fmla="val 75463"/>
                <a:gd name="adj3" fmla="val 16667"/>
              </a:avLst>
            </a:prstGeom>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dirty="0" smtClean="0">
                  <a:latin typeface="Helvetica Light" charset="0"/>
                  <a:ea typeface="Helvetica Light" charset="0"/>
                  <a:cs typeface="Helvetica Light" charset="0"/>
                </a:rPr>
                <a:t>76 rules</a:t>
              </a:r>
            </a:p>
            <a:p>
              <a:pPr algn="ctr"/>
              <a:r>
                <a:rPr lang="en-US" dirty="0" smtClean="0">
                  <a:latin typeface="Helvetica Light" charset="0"/>
                  <a:ea typeface="Helvetica Light" charset="0"/>
                  <a:cs typeface="Helvetica Light" charset="0"/>
                </a:rPr>
                <a:t>50 input relations</a:t>
              </a:r>
            </a:p>
            <a:p>
              <a:pPr algn="ctr"/>
              <a:r>
                <a:rPr lang="en-US" dirty="0" smtClean="0">
                  <a:latin typeface="Helvetica Light" charset="0"/>
                  <a:ea typeface="Helvetica Light" charset="0"/>
                  <a:cs typeface="Helvetica Light" charset="0"/>
                </a:rPr>
                <a:t>42 output relations</a:t>
              </a:r>
              <a:endParaRPr lang="en-US" dirty="0">
                <a:latin typeface="Helvetica Light" charset="0"/>
                <a:ea typeface="Helvetica Light" charset="0"/>
                <a:cs typeface="Helvetica Light" charset="0"/>
              </a:endParaRPr>
            </a:p>
          </p:txBody>
        </p:sp>
      </p:grpSp>
      <p:sp>
        <p:nvSpPr>
          <p:cNvPr id="9" name="Rounded Rectangular Callout 8"/>
          <p:cNvSpPr/>
          <p:nvPr/>
        </p:nvSpPr>
        <p:spPr>
          <a:xfrm>
            <a:off x="3822357" y="2751468"/>
            <a:ext cx="2032227" cy="978475"/>
          </a:xfrm>
          <a:prstGeom prst="wedgeRoundRectCallout">
            <a:avLst>
              <a:gd name="adj1" fmla="val -33599"/>
              <a:gd name="adj2" fmla="val 75463"/>
              <a:gd name="adj3" fmla="val 16667"/>
            </a:avLst>
          </a:prstGeom>
        </p:spPr>
        <p:style>
          <a:lnRef idx="3">
            <a:schemeClr val="lt1"/>
          </a:lnRef>
          <a:fillRef idx="1">
            <a:schemeClr val="accent1"/>
          </a:fillRef>
          <a:effectRef idx="1">
            <a:schemeClr val="accent1"/>
          </a:effectRef>
          <a:fontRef idx="minor">
            <a:schemeClr val="lt1"/>
          </a:fontRef>
        </p:style>
        <p:txBody>
          <a:bodyPr lIns="0" rIns="0" rtlCol="0" anchor="ctr"/>
          <a:lstStyle/>
          <a:p>
            <a:pPr algn="ctr"/>
            <a:r>
              <a:rPr lang="en-US" dirty="0" smtClean="0">
                <a:latin typeface="Helvetica Light" charset="0"/>
                <a:ea typeface="Helvetica Light" charset="0"/>
                <a:cs typeface="Helvetica Light" charset="0"/>
              </a:rPr>
              <a:t>76 rules</a:t>
            </a:r>
          </a:p>
          <a:p>
            <a:pPr algn="ctr"/>
            <a:r>
              <a:rPr lang="en-US" dirty="0" smtClean="0">
                <a:latin typeface="Helvetica Light" charset="0"/>
                <a:ea typeface="Helvetica Light" charset="0"/>
                <a:cs typeface="Helvetica Light" charset="0"/>
              </a:rPr>
              <a:t>52 input relations</a:t>
            </a:r>
          </a:p>
          <a:p>
            <a:pPr algn="ctr"/>
            <a:r>
              <a:rPr lang="en-US" dirty="0" smtClean="0">
                <a:latin typeface="Helvetica Light" charset="0"/>
                <a:ea typeface="Helvetica Light" charset="0"/>
                <a:cs typeface="Helvetica Light" charset="0"/>
              </a:rPr>
              <a:t>42 output relations</a:t>
            </a:r>
            <a:endParaRPr lang="en-US" dirty="0">
              <a:latin typeface="Helvetica Light" charset="0"/>
              <a:ea typeface="Helvetica Light" charset="0"/>
              <a:cs typeface="Helvetica Light" charset="0"/>
            </a:endParaRPr>
          </a:p>
        </p:txBody>
      </p:sp>
    </p:spTree>
    <p:custDataLst>
      <p:tags r:id="rId1"/>
    </p:custDataLst>
    <p:extLst>
      <p:ext uri="{BB962C8B-B14F-4D97-AF65-F5344CB8AC3E}">
        <p14:creationId xmlns:p14="http://schemas.microsoft.com/office/powerpoint/2010/main" val="1784181190"/>
      </p:ext>
    </p:extLst>
  </p:cSld>
  <p:clrMapOvr>
    <a:masterClrMapping/>
  </p:clrMapOvr>
  <mc:AlternateContent xmlns:mc="http://schemas.openxmlformats.org/markup-compatibility/2006" xmlns:p14="http://schemas.microsoft.com/office/powerpoint/2010/main">
    <mc:Choice Requires="p14">
      <p:transition spd="slow" p14:dur="2000" advTm="91970"/>
    </mc:Choice>
    <mc:Fallback xmlns="">
      <p:transition spd="slow" advTm="919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4</a:t>
            </a:fld>
            <a:endParaRPr lang="en-US" dirty="0"/>
          </a:p>
        </p:txBody>
      </p:sp>
      <p:sp>
        <p:nvSpPr>
          <p:cNvPr id="5" name="Title 4"/>
          <p:cNvSpPr>
            <a:spLocks noGrp="1"/>
          </p:cNvSpPr>
          <p:nvPr>
            <p:ph type="title"/>
          </p:nvPr>
        </p:nvSpPr>
        <p:spPr/>
        <p:txBody>
          <a:bodyPr>
            <a:normAutofit/>
          </a:bodyPr>
          <a:lstStyle/>
          <a:p>
            <a:r>
              <a:rPr lang="en-US" dirty="0"/>
              <a:t>Conventional </a:t>
            </a:r>
            <a:r>
              <a:rPr lang="en-US" dirty="0" smtClean="0"/>
              <a:t>Logical Approach</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9" name="TextBox 8"/>
          <p:cNvSpPr txBox="1"/>
          <p:nvPr/>
        </p:nvSpPr>
        <p:spPr>
          <a:xfrm>
            <a:off x="1007621" y="1115568"/>
            <a:ext cx="3088888" cy="707886"/>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p:txBody>
      </p:sp>
      <p:grpSp>
        <p:nvGrpSpPr>
          <p:cNvPr id="16" name="Group 15"/>
          <p:cNvGrpSpPr/>
          <p:nvPr/>
        </p:nvGrpSpPr>
        <p:grpSpPr>
          <a:xfrm>
            <a:off x="474581" y="3373944"/>
            <a:ext cx="4262152" cy="2790938"/>
            <a:chOff x="1803839" y="1680898"/>
            <a:chExt cx="5373162" cy="4004387"/>
          </a:xfrm>
        </p:grpSpPr>
        <p:cxnSp>
          <p:nvCxnSpPr>
            <p:cNvPr id="18" name="Straight Arrow Connector 17"/>
            <p:cNvCxnSpPr/>
            <p:nvPr/>
          </p:nvCxnSpPr>
          <p:spPr>
            <a:xfrm>
              <a:off x="3986809" y="1680898"/>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4016415" y="2766945"/>
              <a:ext cx="1124001" cy="485751"/>
            </a:xfrm>
            <a:prstGeom prst="rect">
              <a:avLst/>
            </a:prstGeom>
            <a:noFill/>
          </p:spPr>
          <p:txBody>
            <a:bodyPr wrap="none" rtlCol="0">
              <a:spAutoFit/>
            </a:bodyPr>
            <a:lstStyle/>
            <a:p>
              <a:r>
                <a:rPr lang="en-US" sz="1600" dirty="0" smtClean="0"/>
                <a:t>path(1,7)</a:t>
              </a:r>
              <a:endParaRPr lang="en-US" sz="1600" dirty="0"/>
            </a:p>
          </p:txBody>
        </p:sp>
        <p:sp>
          <p:nvSpPr>
            <p:cNvPr id="20" name="TextBox 19"/>
            <p:cNvSpPr txBox="1"/>
            <p:nvPr/>
          </p:nvSpPr>
          <p:spPr>
            <a:xfrm>
              <a:off x="2660863" y="2766867"/>
              <a:ext cx="1386550" cy="485751"/>
            </a:xfrm>
            <a:prstGeom prst="rect">
              <a:avLst/>
            </a:prstGeom>
            <a:noFill/>
          </p:spPr>
          <p:txBody>
            <a:bodyPr wrap="none" rtlCol="0">
              <a:spAutoFit/>
            </a:bodyPr>
            <a:lstStyle/>
            <a:p>
              <a:pPr algn="ctr"/>
              <a:r>
                <a:rPr lang="en-US" sz="1600" dirty="0" smtClean="0"/>
                <a:t>edge(7,2,a</a:t>
              </a:r>
              <a:r>
                <a:rPr lang="en-US" sz="1600" baseline="-25000" dirty="0" smtClean="0"/>
                <a:t>0</a:t>
              </a:r>
              <a:r>
                <a:rPr lang="en-US" sz="1600" dirty="0" smtClean="0"/>
                <a:t>)</a:t>
              </a:r>
              <a:endParaRPr lang="en-US" sz="1600" dirty="0"/>
            </a:p>
          </p:txBody>
        </p:sp>
        <p:sp>
          <p:nvSpPr>
            <p:cNvPr id="21" name="TextBox 20"/>
            <p:cNvSpPr txBox="1"/>
            <p:nvPr/>
          </p:nvSpPr>
          <p:spPr>
            <a:xfrm>
              <a:off x="5203778" y="2766857"/>
              <a:ext cx="1144047" cy="485751"/>
            </a:xfrm>
            <a:prstGeom prst="rect">
              <a:avLst/>
            </a:prstGeom>
            <a:noFill/>
          </p:spPr>
          <p:txBody>
            <a:bodyPr wrap="none" rtlCol="0">
              <a:spAutoFit/>
            </a:bodyPr>
            <a:lstStyle/>
            <a:p>
              <a:pPr algn="ctr"/>
              <a:r>
                <a:rPr lang="en-US" sz="1600" dirty="0" smtClean="0"/>
                <a:t>edge(7,5)</a:t>
              </a:r>
              <a:endParaRPr lang="en-US" sz="1600" dirty="0"/>
            </a:p>
          </p:txBody>
        </p:sp>
        <p:sp>
          <p:nvSpPr>
            <p:cNvPr id="22" name="TextBox 21"/>
            <p:cNvSpPr txBox="1"/>
            <p:nvPr/>
          </p:nvSpPr>
          <p:spPr>
            <a:xfrm>
              <a:off x="3154747" y="3519138"/>
              <a:ext cx="1124001" cy="485751"/>
            </a:xfrm>
            <a:prstGeom prst="rect">
              <a:avLst/>
            </a:prstGeom>
            <a:noFill/>
          </p:spPr>
          <p:txBody>
            <a:bodyPr wrap="none" rtlCol="0">
              <a:spAutoFit/>
            </a:bodyPr>
            <a:lstStyle/>
            <a:p>
              <a:r>
                <a:rPr lang="en-US" sz="1600" dirty="0" smtClean="0"/>
                <a:t>path(1,2)</a:t>
              </a:r>
              <a:endParaRPr lang="en-US" sz="1600" dirty="0"/>
            </a:p>
          </p:txBody>
        </p:sp>
        <p:sp>
          <p:nvSpPr>
            <p:cNvPr id="23" name="TextBox 22"/>
            <p:cNvSpPr txBox="1"/>
            <p:nvPr/>
          </p:nvSpPr>
          <p:spPr>
            <a:xfrm>
              <a:off x="4844822" y="3519138"/>
              <a:ext cx="1124001" cy="485751"/>
            </a:xfrm>
            <a:prstGeom prst="rect">
              <a:avLst/>
            </a:prstGeom>
            <a:noFill/>
          </p:spPr>
          <p:txBody>
            <a:bodyPr wrap="none" rtlCol="0">
              <a:spAutoFit/>
            </a:bodyPr>
            <a:lstStyle/>
            <a:p>
              <a:r>
                <a:rPr lang="en-US" sz="1600" dirty="0" smtClean="0"/>
                <a:t>path(1,5)</a:t>
              </a:r>
              <a:endParaRPr lang="en-US" sz="1600" dirty="0"/>
            </a:p>
          </p:txBody>
        </p:sp>
        <p:sp>
          <p:nvSpPr>
            <p:cNvPr id="27" name="TextBox 26"/>
            <p:cNvSpPr txBox="1"/>
            <p:nvPr/>
          </p:nvSpPr>
          <p:spPr>
            <a:xfrm>
              <a:off x="1803839" y="3519135"/>
              <a:ext cx="1388570" cy="485751"/>
            </a:xfrm>
            <a:prstGeom prst="rect">
              <a:avLst/>
            </a:prstGeom>
            <a:noFill/>
          </p:spPr>
          <p:txBody>
            <a:bodyPr wrap="none" rtlCol="0">
              <a:spAutoFit/>
            </a:bodyPr>
            <a:lstStyle/>
            <a:p>
              <a:pPr algn="ctr"/>
              <a:r>
                <a:rPr lang="en-US" sz="1600" dirty="0" smtClean="0"/>
                <a:t>edge(2,8,c</a:t>
              </a:r>
              <a:r>
                <a:rPr lang="en-US" sz="1600" baseline="-25000" dirty="0" smtClean="0"/>
                <a:t>0</a:t>
              </a:r>
              <a:r>
                <a:rPr lang="en-US" sz="1600" dirty="0" smtClean="0"/>
                <a:t>)</a:t>
              </a:r>
              <a:endParaRPr lang="en-US" sz="1600" dirty="0"/>
            </a:p>
          </p:txBody>
        </p:sp>
        <p:sp>
          <p:nvSpPr>
            <p:cNvPr id="28" name="TextBox 27"/>
            <p:cNvSpPr txBox="1"/>
            <p:nvPr/>
          </p:nvSpPr>
          <p:spPr>
            <a:xfrm>
              <a:off x="6032954" y="3518194"/>
              <a:ext cx="1144047" cy="485751"/>
            </a:xfrm>
            <a:prstGeom prst="rect">
              <a:avLst/>
            </a:prstGeom>
            <a:noFill/>
          </p:spPr>
          <p:txBody>
            <a:bodyPr wrap="none" rtlCol="0">
              <a:spAutoFit/>
            </a:bodyPr>
            <a:lstStyle/>
            <a:p>
              <a:pPr algn="ctr"/>
              <a:r>
                <a:rPr lang="en-US" sz="1600" dirty="0" smtClean="0"/>
                <a:t>edge(5,8)</a:t>
              </a:r>
              <a:endParaRPr lang="en-US" sz="1600" dirty="0"/>
            </a:p>
          </p:txBody>
        </p:sp>
        <p:sp>
          <p:nvSpPr>
            <p:cNvPr id="29" name="TextBox 28"/>
            <p:cNvSpPr txBox="1"/>
            <p:nvPr/>
          </p:nvSpPr>
          <p:spPr>
            <a:xfrm>
              <a:off x="4009228" y="4555333"/>
              <a:ext cx="1124001" cy="485751"/>
            </a:xfrm>
            <a:prstGeom prst="rect">
              <a:avLst/>
            </a:prstGeom>
            <a:noFill/>
          </p:spPr>
          <p:txBody>
            <a:bodyPr wrap="none" rtlCol="0">
              <a:spAutoFit/>
            </a:bodyPr>
            <a:lstStyle/>
            <a:p>
              <a:r>
                <a:rPr lang="en-US" sz="1600" dirty="0" smtClean="0"/>
                <a:t>path(1,8)</a:t>
              </a:r>
              <a:endParaRPr lang="en-US" sz="1600" dirty="0"/>
            </a:p>
          </p:txBody>
        </p:sp>
        <p:sp>
          <p:nvSpPr>
            <p:cNvPr id="30" name="TextBox 29"/>
            <p:cNvSpPr txBox="1"/>
            <p:nvPr/>
          </p:nvSpPr>
          <p:spPr>
            <a:xfrm>
              <a:off x="2535096" y="4547264"/>
              <a:ext cx="1144047" cy="485751"/>
            </a:xfrm>
            <a:prstGeom prst="rect">
              <a:avLst/>
            </a:prstGeom>
            <a:noFill/>
          </p:spPr>
          <p:txBody>
            <a:bodyPr wrap="none" rtlCol="0">
              <a:spAutoFit/>
            </a:bodyPr>
            <a:lstStyle/>
            <a:p>
              <a:pPr algn="ctr"/>
              <a:r>
                <a:rPr lang="en-US" sz="1600" dirty="0" smtClean="0"/>
                <a:t>edge(8,3)</a:t>
              </a:r>
              <a:endParaRPr lang="en-US" sz="1600" dirty="0"/>
            </a:p>
          </p:txBody>
        </p:sp>
        <p:sp>
          <p:nvSpPr>
            <p:cNvPr id="31" name="TextBox 30"/>
            <p:cNvSpPr txBox="1"/>
            <p:nvPr/>
          </p:nvSpPr>
          <p:spPr>
            <a:xfrm>
              <a:off x="5379896" y="4547264"/>
              <a:ext cx="1144047" cy="485751"/>
            </a:xfrm>
            <a:prstGeom prst="rect">
              <a:avLst/>
            </a:prstGeom>
            <a:noFill/>
          </p:spPr>
          <p:txBody>
            <a:bodyPr wrap="none" rtlCol="0">
              <a:spAutoFit/>
            </a:bodyPr>
            <a:lstStyle/>
            <a:p>
              <a:pPr algn="ctr"/>
              <a:r>
                <a:rPr lang="en-US" sz="1600" dirty="0" smtClean="0"/>
                <a:t>edge(8,6)</a:t>
              </a:r>
              <a:endParaRPr lang="en-US" sz="1600" dirty="0"/>
            </a:p>
          </p:txBody>
        </p:sp>
        <p:sp>
          <p:nvSpPr>
            <p:cNvPr id="32" name="TextBox 31"/>
            <p:cNvSpPr txBox="1"/>
            <p:nvPr/>
          </p:nvSpPr>
          <p:spPr>
            <a:xfrm>
              <a:off x="3045632" y="5332012"/>
              <a:ext cx="1124000" cy="353273"/>
            </a:xfrm>
            <a:prstGeom prst="rect">
              <a:avLst/>
            </a:prstGeom>
            <a:noFill/>
            <a:ln w="19050">
              <a:noFill/>
              <a:prstDash val="solid"/>
            </a:ln>
          </p:spPr>
          <p:txBody>
            <a:bodyPr wrap="none" tIns="0" bIns="0" rtlCol="0" anchor="t" anchorCtr="0">
              <a:spAutoFit/>
            </a:bodyPr>
            <a:lstStyle/>
            <a:p>
              <a:pPr algn="ctr"/>
              <a:r>
                <a:rPr lang="en-US" sz="1600" dirty="0" smtClean="0"/>
                <a:t>path(1,3)</a:t>
              </a:r>
              <a:endParaRPr lang="en-US" sz="1600" dirty="0"/>
            </a:p>
          </p:txBody>
        </p:sp>
        <p:sp>
          <p:nvSpPr>
            <p:cNvPr id="33" name="TextBox 32"/>
            <p:cNvSpPr txBox="1"/>
            <p:nvPr/>
          </p:nvSpPr>
          <p:spPr>
            <a:xfrm>
              <a:off x="4874431" y="5332012"/>
              <a:ext cx="1124000" cy="353273"/>
            </a:xfrm>
            <a:prstGeom prst="rect">
              <a:avLst/>
            </a:prstGeom>
            <a:noFill/>
            <a:ln w="19050">
              <a:solidFill>
                <a:srgbClr val="0070C0"/>
              </a:solidFill>
            </a:ln>
          </p:spPr>
          <p:txBody>
            <a:bodyPr wrap="none" tIns="0" bIns="0" rtlCol="0" anchor="t" anchorCtr="0">
              <a:spAutoFit/>
            </a:bodyPr>
            <a:lstStyle/>
            <a:p>
              <a:pPr algn="ctr"/>
              <a:r>
                <a:rPr lang="en-US" sz="1600" dirty="0" smtClean="0"/>
                <a:t>path(1,6)</a:t>
              </a:r>
              <a:endParaRPr lang="en-US" sz="1600" dirty="0"/>
            </a:p>
          </p:txBody>
        </p:sp>
        <p:cxnSp>
          <p:nvCxnSpPr>
            <p:cNvPr id="35" name="Straight Connector 34"/>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2" name="Straight Connector 41"/>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5" name="Straight Connector 44"/>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Straight Arrow Connector 53"/>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4499823" y="1826360"/>
              <a:ext cx="1144047" cy="485751"/>
            </a:xfrm>
            <a:prstGeom prst="rect">
              <a:avLst/>
            </a:prstGeom>
            <a:noFill/>
          </p:spPr>
          <p:txBody>
            <a:bodyPr wrap="none" rtlCol="0">
              <a:spAutoFit/>
            </a:bodyPr>
            <a:lstStyle/>
            <a:p>
              <a:pPr algn="ctr"/>
              <a:r>
                <a:rPr lang="en-US" sz="1600" dirty="0" smtClean="0"/>
                <a:t>edge(1,7)</a:t>
              </a:r>
              <a:endParaRPr lang="en-US" sz="1600" dirty="0"/>
            </a:p>
          </p:txBody>
        </p:sp>
        <p:cxnSp>
          <p:nvCxnSpPr>
            <p:cNvPr id="57" name="Straight Connector 56"/>
            <p:cNvCxnSpPr/>
            <p:nvPr/>
          </p:nvCxnSpPr>
          <p:spPr>
            <a:xfrm>
              <a:off x="4106350" y="2297460"/>
              <a:ext cx="455511" cy="244462"/>
            </a:xfrm>
            <a:prstGeom prst="line">
              <a:avLst/>
            </a:prstGeom>
            <a:ln w="19050"/>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a:off x="4561862" y="2274228"/>
              <a:ext cx="509984" cy="280393"/>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Straight Arrow Connector 59"/>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3484240" y="1831549"/>
              <a:ext cx="1124001" cy="485751"/>
            </a:xfrm>
            <a:prstGeom prst="rect">
              <a:avLst/>
            </a:prstGeom>
            <a:noFill/>
          </p:spPr>
          <p:txBody>
            <a:bodyPr wrap="none" rtlCol="0">
              <a:spAutoFit/>
            </a:bodyPr>
            <a:lstStyle/>
            <a:p>
              <a:r>
                <a:rPr lang="en-US" sz="1600" dirty="0" smtClean="0"/>
                <a:t>path(1,1)</a:t>
              </a:r>
              <a:endParaRPr lang="en-US" sz="1600" dirty="0"/>
            </a:p>
          </p:txBody>
        </p:sp>
      </p:grpSp>
      <p:grpSp>
        <p:nvGrpSpPr>
          <p:cNvPr id="7" name="Group 6"/>
          <p:cNvGrpSpPr/>
          <p:nvPr/>
        </p:nvGrpSpPr>
        <p:grpSpPr>
          <a:xfrm>
            <a:off x="4990492" y="3986697"/>
            <a:ext cx="2180063" cy="1552003"/>
            <a:chOff x="4990492" y="3986697"/>
            <a:chExt cx="2180063" cy="1552003"/>
          </a:xfrm>
        </p:grpSpPr>
        <p:sp>
          <p:nvSpPr>
            <p:cNvPr id="75" name="Rectangle 74"/>
            <p:cNvSpPr/>
            <p:nvPr/>
          </p:nvSpPr>
          <p:spPr>
            <a:xfrm>
              <a:off x="5107317" y="4684669"/>
              <a:ext cx="1772991" cy="37230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4990492" y="3986697"/>
              <a:ext cx="2180063" cy="1552003"/>
            </a:xfrm>
            <a:prstGeom prst="rect">
              <a:avLst/>
            </a:prstGeom>
            <a:noFill/>
          </p:spPr>
          <p:style>
            <a:lnRef idx="2">
              <a:schemeClr val="dk1"/>
            </a:lnRef>
            <a:fillRef idx="1">
              <a:schemeClr val="lt1"/>
            </a:fillRef>
            <a:effectRef idx="0">
              <a:schemeClr val="dk1"/>
            </a:effectRef>
            <a:fontRef idx="minor">
              <a:schemeClr val="dk1"/>
            </a:fontRef>
          </p:style>
          <p:txBody>
            <a:bodyPr tIns="182880" rIns="0" rtlCol="0" anchor="t"/>
            <a:lstStyle/>
            <a:p>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f(</a:t>
              </a:r>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i</a:t>
              </a:r>
              <a:r>
                <a:rPr lang="en-US" dirty="0" smtClean="0">
                  <a:solidFill>
                    <a:schemeClr val="tx1"/>
                  </a:solidFill>
                  <a:latin typeface="Monaco" charset="0"/>
                  <a:ea typeface="Monaco" charset="0"/>
                  <a:cs typeface="Monaco" charset="0"/>
                </a:rPr>
                <a:t>) {</a:t>
              </a:r>
            </a:p>
            <a:p>
              <a:r>
                <a:rPr lang="en-US" dirty="0">
                  <a:solidFill>
                    <a:schemeClr val="tx1"/>
                  </a:solidFill>
                  <a:latin typeface="Monaco" charset="0"/>
                  <a:ea typeface="Monaco" charset="0"/>
                  <a:cs typeface="Monaco" charset="0"/>
                </a:rPr>
                <a:t> </a:t>
              </a:r>
              <a:r>
                <a:rPr lang="en-US" dirty="0" smtClean="0">
                  <a:solidFill>
                    <a:schemeClr val="tx1"/>
                  </a:solidFill>
                  <a:latin typeface="Monaco" charset="0"/>
                  <a:ea typeface="Monaco" charset="0"/>
                  <a:cs typeface="Monaco" charset="0"/>
                </a:rPr>
                <a:t>  </a:t>
              </a:r>
              <a:r>
                <a:rPr lang="en-US" dirty="0">
                  <a:solidFill>
                    <a:schemeClr val="tx1"/>
                  </a:solidFill>
                  <a:latin typeface="Monaco" charset="0"/>
                  <a:ea typeface="Monaco" charset="0"/>
                  <a:cs typeface="Monaco" charset="0"/>
                </a:rPr>
                <a:t>...</a:t>
              </a:r>
            </a:p>
            <a:p>
              <a:r>
                <a:rPr lang="en-US" dirty="0">
                  <a:solidFill>
                    <a:schemeClr val="tx1"/>
                  </a:solidFill>
                  <a:latin typeface="Monaco" charset="0"/>
                  <a:ea typeface="Monaco" charset="0"/>
                  <a:cs typeface="Monaco" charset="0"/>
                </a:rPr>
                <a:t> </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x.f</a:t>
              </a:r>
              <a:r>
                <a:rPr lang="en-US" dirty="0" smtClean="0">
                  <a:solidFill>
                    <a:schemeClr val="tx1"/>
                  </a:solidFill>
                  <a:latin typeface="Monaco" charset="0"/>
                  <a:ea typeface="Monaco" charset="0"/>
                  <a:cs typeface="Monaco" charset="0"/>
                </a:rPr>
                <a:t> </a:t>
              </a:r>
              <a:r>
                <a:rPr lang="en-US" dirty="0">
                  <a:solidFill>
                    <a:schemeClr val="tx1"/>
                  </a:solidFill>
                  <a:latin typeface="Monaco" charset="0"/>
                  <a:ea typeface="Monaco" charset="0"/>
                  <a:cs typeface="Monaco" charset="0"/>
                </a:rPr>
                <a:t>= y;</a:t>
              </a:r>
            </a:p>
            <a:p>
              <a:r>
                <a:rPr lang="en-US" dirty="0" smtClean="0">
                  <a:solidFill>
                    <a:schemeClr val="tx1"/>
                  </a:solidFill>
                  <a:latin typeface="Monaco" charset="0"/>
                  <a:ea typeface="Monaco" charset="0"/>
                  <a:cs typeface="Monaco" charset="0"/>
                </a:rPr>
                <a:t>   ...</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a:t>
              </a:r>
              <a:endParaRPr lang="en-US" sz="900" dirty="0">
                <a:solidFill>
                  <a:schemeClr val="tx1"/>
                </a:solidFill>
                <a:latin typeface="Monaco" charset="0"/>
                <a:ea typeface="Monaco" charset="0"/>
                <a:cs typeface="Monaco" charset="0"/>
              </a:endParaRPr>
            </a:p>
          </p:txBody>
        </p:sp>
      </p:grpSp>
      <p:sp>
        <p:nvSpPr>
          <p:cNvPr id="77" name="Rounded Rectangular Callout 76"/>
          <p:cNvSpPr/>
          <p:nvPr/>
        </p:nvSpPr>
        <p:spPr>
          <a:xfrm>
            <a:off x="7044008" y="4103647"/>
            <a:ext cx="1732000" cy="743601"/>
          </a:xfrm>
          <a:prstGeom prst="wedgeRoundRectCallout">
            <a:avLst>
              <a:gd name="adj1" fmla="val -67572"/>
              <a:gd name="adj2" fmla="val 52200"/>
              <a:gd name="adj3" fmla="val 16667"/>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rgbClr val="FF0000"/>
                </a:solidFill>
                <a:latin typeface="Avenir Book" charset="0"/>
                <a:ea typeface="Avenir Book" charset="0"/>
                <a:cs typeface="Avenir Book" charset="0"/>
              </a:rPr>
              <a:t>x</a:t>
            </a:r>
            <a:r>
              <a:rPr lang="en-US" sz="2000" dirty="0" smtClean="0">
                <a:solidFill>
                  <a:srgbClr val="FF0000"/>
                </a:solidFill>
              </a:rPr>
              <a:t> may be null </a:t>
            </a:r>
            <a:r>
              <a:rPr lang="en-US" sz="2000" dirty="0" smtClean="0">
                <a:solidFill>
                  <a:sysClr val="windowText" lastClr="000000"/>
                </a:solidFill>
              </a:rPr>
              <a:t>when </a:t>
            </a:r>
            <a:r>
              <a:rPr lang="en-US" sz="2000" dirty="0" err="1" smtClean="0">
                <a:solidFill>
                  <a:sysClr val="windowText" lastClr="000000"/>
                </a:solidFill>
              </a:rPr>
              <a:t>i</a:t>
            </a:r>
            <a:r>
              <a:rPr lang="en-US" sz="2000" dirty="0" smtClean="0">
                <a:solidFill>
                  <a:sysClr val="windowText" lastClr="000000"/>
                </a:solidFill>
              </a:rPr>
              <a:t> = 5.</a:t>
            </a:r>
            <a:endParaRPr lang="en-US" sz="2000" dirty="0">
              <a:solidFill>
                <a:sysClr val="windowText" lastClr="000000"/>
              </a:solidFill>
            </a:endParaRPr>
          </a:p>
        </p:txBody>
      </p:sp>
    </p:spTree>
    <p:extLst>
      <p:ext uri="{BB962C8B-B14F-4D97-AF65-F5344CB8AC3E}">
        <p14:creationId xmlns:p14="http://schemas.microsoft.com/office/powerpoint/2010/main" val="764183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Benchmarks Characteristics</a:t>
            </a:r>
            <a:endParaRPr lang="en-US" dirty="0"/>
          </a:p>
        </p:txBody>
      </p:sp>
      <p:graphicFrame>
        <p:nvGraphicFramePr>
          <p:cNvPr id="6" name="Content Placeholder 3"/>
          <p:cNvGraphicFramePr>
            <a:graphicFrameLocks noGrp="1"/>
          </p:cNvGraphicFramePr>
          <p:nvPr>
            <p:ph sz="quarter" idx="1"/>
            <p:extLst>
              <p:ext uri="{D42A27DB-BD31-4B8C-83A1-F6EECF244321}">
                <p14:modId xmlns:p14="http://schemas.microsoft.com/office/powerpoint/2010/main" val="1180508184"/>
              </p:ext>
            </p:extLst>
          </p:nvPr>
        </p:nvGraphicFramePr>
        <p:xfrm>
          <a:off x="571972" y="1413407"/>
          <a:ext cx="7342277" cy="4358640"/>
        </p:xfrm>
        <a:graphic>
          <a:graphicData uri="http://schemas.openxmlformats.org/drawingml/2006/table">
            <a:tbl>
              <a:tblPr firstRow="1" bandRow="1">
                <a:tableStyleId>{5C22544A-7EE6-4342-B048-85BDC9FD1C3A}</a:tableStyleId>
              </a:tblPr>
              <a:tblGrid>
                <a:gridCol w="1443894"/>
                <a:gridCol w="1245996"/>
                <a:gridCol w="1547446"/>
                <a:gridCol w="1708220"/>
                <a:gridCol w="1396721"/>
              </a:tblGrid>
              <a:tr h="0">
                <a:tc>
                  <a:txBody>
                    <a:bodyPr/>
                    <a:lstStyle/>
                    <a:p>
                      <a:endParaRPr lang="en-US" sz="2000" dirty="0"/>
                    </a:p>
                  </a:txBody>
                  <a:tcPr/>
                </a:tc>
                <a:tc>
                  <a:txBody>
                    <a:bodyPr/>
                    <a:lstStyle/>
                    <a:p>
                      <a:pPr algn="ctr"/>
                      <a:r>
                        <a:rPr lang="en-US" sz="2000" dirty="0" smtClean="0"/>
                        <a:t>classes</a:t>
                      </a:r>
                      <a:endParaRPr lang="en-US" sz="2000" dirty="0"/>
                    </a:p>
                  </a:txBody>
                  <a:tcPr/>
                </a:tc>
                <a:tc>
                  <a:txBody>
                    <a:bodyPr/>
                    <a:lstStyle/>
                    <a:p>
                      <a:pPr algn="ctr"/>
                      <a:r>
                        <a:rPr lang="en-US" sz="2000" dirty="0" smtClean="0"/>
                        <a:t>methods</a:t>
                      </a:r>
                      <a:endParaRPr lang="en-US" sz="2000" dirty="0"/>
                    </a:p>
                  </a:txBody>
                  <a:tcPr/>
                </a:tc>
                <a:tc>
                  <a:txBody>
                    <a:bodyPr/>
                    <a:lstStyle/>
                    <a:p>
                      <a:pPr algn="ctr"/>
                      <a:r>
                        <a:rPr lang="en-US" sz="2000" dirty="0" err="1" smtClean="0"/>
                        <a:t>bytecode</a:t>
                      </a:r>
                      <a:r>
                        <a:rPr lang="en-US" sz="2000" dirty="0" smtClean="0"/>
                        <a:t>(KB)</a:t>
                      </a:r>
                      <a:endParaRPr lang="en-US" sz="2000" dirty="0"/>
                    </a:p>
                  </a:txBody>
                  <a:tcPr/>
                </a:tc>
                <a:tc>
                  <a:txBody>
                    <a:bodyPr/>
                    <a:lstStyle/>
                    <a:p>
                      <a:pPr algn="ctr"/>
                      <a:r>
                        <a:rPr lang="en-US" sz="2000" dirty="0" smtClean="0"/>
                        <a:t>KLOC</a:t>
                      </a:r>
                      <a:endParaRPr lang="en-US" sz="2000" dirty="0"/>
                    </a:p>
                  </a:txBody>
                  <a:tcPr/>
                </a:tc>
              </a:tr>
              <a:tr h="370840">
                <a:tc>
                  <a:txBody>
                    <a:bodyPr/>
                    <a:lstStyle/>
                    <a:p>
                      <a:r>
                        <a:rPr lang="en-US" sz="2000" dirty="0" err="1" smtClean="0"/>
                        <a:t>antlr</a:t>
                      </a:r>
                      <a:endParaRPr lang="en-US" sz="2000" dirty="0"/>
                    </a:p>
                  </a:txBody>
                  <a:tcPr/>
                </a:tc>
                <a:tc>
                  <a:txBody>
                    <a:bodyPr/>
                    <a:lstStyle/>
                    <a:p>
                      <a:pPr algn="ctr"/>
                      <a:r>
                        <a:rPr lang="en-US" sz="2000" dirty="0" smtClean="0"/>
                        <a:t>350</a:t>
                      </a:r>
                      <a:endParaRPr lang="en-US" sz="2000" dirty="0"/>
                    </a:p>
                  </a:txBody>
                  <a:tcPr/>
                </a:tc>
                <a:tc>
                  <a:txBody>
                    <a:bodyPr/>
                    <a:lstStyle/>
                    <a:p>
                      <a:pPr algn="ctr"/>
                      <a:r>
                        <a:rPr lang="en-US" sz="2000" dirty="0" smtClean="0"/>
                        <a:t>2.3K</a:t>
                      </a:r>
                      <a:endParaRPr lang="en-US" sz="2000" dirty="0"/>
                    </a:p>
                  </a:txBody>
                  <a:tcPr/>
                </a:tc>
                <a:tc>
                  <a:txBody>
                    <a:bodyPr/>
                    <a:lstStyle/>
                    <a:p>
                      <a:pPr algn="ctr"/>
                      <a:r>
                        <a:rPr lang="en-US" sz="2000" dirty="0" smtClean="0"/>
                        <a:t>186</a:t>
                      </a:r>
                      <a:endParaRPr lang="en-US" sz="2000" dirty="0"/>
                    </a:p>
                  </a:txBody>
                  <a:tcPr/>
                </a:tc>
                <a:tc>
                  <a:txBody>
                    <a:bodyPr/>
                    <a:lstStyle/>
                    <a:p>
                      <a:pPr algn="ctr"/>
                      <a:r>
                        <a:rPr lang="en-US" sz="2000" dirty="0" smtClean="0"/>
                        <a:t>131</a:t>
                      </a:r>
                      <a:endParaRPr lang="en-US" sz="2000" dirty="0"/>
                    </a:p>
                  </a:txBody>
                  <a:tcPr/>
                </a:tc>
              </a:tr>
              <a:tr h="185420">
                <a:tc>
                  <a:txBody>
                    <a:bodyPr/>
                    <a:lstStyle/>
                    <a:p>
                      <a:r>
                        <a:rPr lang="en-US" sz="2000" dirty="0" err="1" smtClean="0"/>
                        <a:t>avrora</a:t>
                      </a:r>
                      <a:endParaRPr lang="en-US" sz="2000" dirty="0"/>
                    </a:p>
                  </a:txBody>
                  <a:tcPr/>
                </a:tc>
                <a:tc>
                  <a:txBody>
                    <a:bodyPr/>
                    <a:lstStyle/>
                    <a:p>
                      <a:pPr algn="ctr"/>
                      <a:r>
                        <a:rPr lang="en-US" sz="2000" dirty="0" smtClean="0"/>
                        <a:t>1,544</a:t>
                      </a:r>
                      <a:endParaRPr lang="en-US" sz="2000" dirty="0"/>
                    </a:p>
                  </a:txBody>
                  <a:tcPr/>
                </a:tc>
                <a:tc>
                  <a:txBody>
                    <a:bodyPr/>
                    <a:lstStyle/>
                    <a:p>
                      <a:pPr algn="ctr"/>
                      <a:r>
                        <a:rPr lang="en-US" sz="2000" dirty="0" smtClean="0"/>
                        <a:t>6.2K</a:t>
                      </a:r>
                      <a:endParaRPr lang="en-US" sz="2000" dirty="0"/>
                    </a:p>
                  </a:txBody>
                  <a:tcPr/>
                </a:tc>
                <a:tc>
                  <a:txBody>
                    <a:bodyPr/>
                    <a:lstStyle/>
                    <a:p>
                      <a:pPr algn="ctr"/>
                      <a:r>
                        <a:rPr lang="en-US" sz="2000" dirty="0" smtClean="0"/>
                        <a:t>325</a:t>
                      </a:r>
                      <a:endParaRPr lang="en-US" sz="2000" dirty="0"/>
                    </a:p>
                  </a:txBody>
                  <a:tcPr/>
                </a:tc>
                <a:tc>
                  <a:txBody>
                    <a:bodyPr/>
                    <a:lstStyle/>
                    <a:p>
                      <a:pPr algn="ctr"/>
                      <a:r>
                        <a:rPr lang="en-US" sz="2000" dirty="0" smtClean="0"/>
                        <a:t>193</a:t>
                      </a:r>
                      <a:endParaRPr lang="en-US" sz="2000" dirty="0"/>
                    </a:p>
                  </a:txBody>
                  <a:tcPr/>
                </a:tc>
              </a:tr>
              <a:tr h="185420">
                <a:tc>
                  <a:txBody>
                    <a:bodyPr/>
                    <a:lstStyle/>
                    <a:p>
                      <a:r>
                        <a:rPr lang="en-US" sz="2000" dirty="0" smtClean="0"/>
                        <a:t>ftp</a:t>
                      </a:r>
                      <a:endParaRPr lang="en-US" sz="2000" dirty="0"/>
                    </a:p>
                  </a:txBody>
                  <a:tcPr/>
                </a:tc>
                <a:tc>
                  <a:txBody>
                    <a:bodyPr/>
                    <a:lstStyle/>
                    <a:p>
                      <a:pPr algn="ctr"/>
                      <a:r>
                        <a:rPr lang="en-US" sz="2000" dirty="0" smtClean="0"/>
                        <a:t>414</a:t>
                      </a:r>
                      <a:endParaRPr lang="en-US" sz="2000" dirty="0"/>
                    </a:p>
                  </a:txBody>
                  <a:tcPr/>
                </a:tc>
                <a:tc>
                  <a:txBody>
                    <a:bodyPr/>
                    <a:lstStyle/>
                    <a:p>
                      <a:pPr algn="ctr"/>
                      <a:r>
                        <a:rPr lang="en-US" sz="2000" dirty="0" smtClean="0"/>
                        <a:t>2.2K</a:t>
                      </a:r>
                      <a:endParaRPr lang="en-US" sz="2000" dirty="0"/>
                    </a:p>
                  </a:txBody>
                  <a:tcPr/>
                </a:tc>
                <a:tc>
                  <a:txBody>
                    <a:bodyPr/>
                    <a:lstStyle/>
                    <a:p>
                      <a:pPr algn="ctr"/>
                      <a:r>
                        <a:rPr lang="en-US" sz="2000" dirty="0" smtClean="0"/>
                        <a:t>118</a:t>
                      </a:r>
                      <a:endParaRPr lang="en-US" sz="2000" dirty="0"/>
                    </a:p>
                  </a:txBody>
                  <a:tcPr/>
                </a:tc>
                <a:tc>
                  <a:txBody>
                    <a:bodyPr/>
                    <a:lstStyle/>
                    <a:p>
                      <a:pPr algn="ctr"/>
                      <a:r>
                        <a:rPr lang="en-US" sz="2000" dirty="0" smtClean="0"/>
                        <a:t>130</a:t>
                      </a:r>
                      <a:endParaRPr lang="en-US" sz="2000" dirty="0"/>
                    </a:p>
                  </a:txBody>
                  <a:tcPr/>
                </a:tc>
              </a:tr>
              <a:tr h="370840">
                <a:tc>
                  <a:txBody>
                    <a:bodyPr/>
                    <a:lstStyle/>
                    <a:p>
                      <a:r>
                        <a:rPr lang="en-US" sz="2000" dirty="0" err="1" smtClean="0"/>
                        <a:t>hedc</a:t>
                      </a:r>
                      <a:endParaRPr lang="en-US" sz="2000" dirty="0"/>
                    </a:p>
                  </a:txBody>
                  <a:tcPr/>
                </a:tc>
                <a:tc>
                  <a:txBody>
                    <a:bodyPr/>
                    <a:lstStyle/>
                    <a:p>
                      <a:pPr algn="ctr"/>
                      <a:r>
                        <a:rPr lang="en-US" sz="2000" dirty="0" smtClean="0"/>
                        <a:t>353</a:t>
                      </a:r>
                      <a:endParaRPr lang="en-US" sz="2000" dirty="0"/>
                    </a:p>
                  </a:txBody>
                  <a:tcPr/>
                </a:tc>
                <a:tc>
                  <a:txBody>
                    <a:bodyPr/>
                    <a:lstStyle/>
                    <a:p>
                      <a:pPr algn="ctr"/>
                      <a:r>
                        <a:rPr lang="en-US" sz="2000" dirty="0" smtClean="0"/>
                        <a:t>2.1K</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153</a:t>
                      </a:r>
                      <a:endParaRPr lang="en-US" sz="2000" dirty="0"/>
                    </a:p>
                  </a:txBody>
                  <a:tcPr/>
                </a:tc>
              </a:tr>
              <a:tr h="185420">
                <a:tc>
                  <a:txBody>
                    <a:bodyPr/>
                    <a:lstStyle/>
                    <a:p>
                      <a:r>
                        <a:rPr lang="en-US" sz="2000" dirty="0" err="1" smtClean="0"/>
                        <a:t>luindex</a:t>
                      </a:r>
                      <a:endParaRPr lang="en-US" sz="2000" dirty="0"/>
                    </a:p>
                  </a:txBody>
                  <a:tcPr/>
                </a:tc>
                <a:tc>
                  <a:txBody>
                    <a:bodyPr/>
                    <a:lstStyle/>
                    <a:p>
                      <a:pPr algn="ctr"/>
                      <a:r>
                        <a:rPr lang="en-US" sz="2000" dirty="0" smtClean="0"/>
                        <a:t>619</a:t>
                      </a:r>
                      <a:endParaRPr lang="en-US" sz="2000" dirty="0"/>
                    </a:p>
                  </a:txBody>
                  <a:tcPr/>
                </a:tc>
                <a:tc>
                  <a:txBody>
                    <a:bodyPr/>
                    <a:lstStyle/>
                    <a:p>
                      <a:pPr algn="ctr"/>
                      <a:r>
                        <a:rPr lang="en-US" sz="2000" dirty="0" smtClean="0"/>
                        <a:t>3.7K</a:t>
                      </a:r>
                      <a:endParaRPr lang="en-US" sz="2000" dirty="0"/>
                    </a:p>
                  </a:txBody>
                  <a:tcPr/>
                </a:tc>
                <a:tc>
                  <a:txBody>
                    <a:bodyPr/>
                    <a:lstStyle/>
                    <a:p>
                      <a:pPr algn="ctr"/>
                      <a:r>
                        <a:rPr lang="en-US" sz="2000" dirty="0" smtClean="0"/>
                        <a:t>235</a:t>
                      </a:r>
                      <a:endParaRPr lang="en-US" sz="2000" dirty="0"/>
                    </a:p>
                  </a:txBody>
                  <a:tcPr/>
                </a:tc>
                <a:tc>
                  <a:txBody>
                    <a:bodyPr/>
                    <a:lstStyle/>
                    <a:p>
                      <a:pPr algn="ctr"/>
                      <a:r>
                        <a:rPr lang="en-US" sz="2000" dirty="0" smtClean="0"/>
                        <a:t>190</a:t>
                      </a:r>
                      <a:endParaRPr lang="en-US" sz="2000" dirty="0"/>
                    </a:p>
                  </a:txBody>
                  <a:tcPr/>
                </a:tc>
              </a:tr>
              <a:tr h="185420">
                <a:tc>
                  <a:txBody>
                    <a:bodyPr/>
                    <a:lstStyle/>
                    <a:p>
                      <a:r>
                        <a:rPr lang="en-US" sz="2000" dirty="0" err="1" smtClean="0"/>
                        <a:t>lusearch</a:t>
                      </a:r>
                      <a:endParaRPr lang="en-US" sz="2000" dirty="0"/>
                    </a:p>
                  </a:txBody>
                  <a:tcPr/>
                </a:tc>
                <a:tc>
                  <a:txBody>
                    <a:bodyPr/>
                    <a:lstStyle/>
                    <a:p>
                      <a:pPr algn="ctr"/>
                      <a:r>
                        <a:rPr lang="en-US" sz="2000" dirty="0" smtClean="0"/>
                        <a:t>640</a:t>
                      </a:r>
                      <a:endParaRPr lang="en-US" sz="2000" dirty="0"/>
                    </a:p>
                  </a:txBody>
                  <a:tcPr/>
                </a:tc>
                <a:tc>
                  <a:txBody>
                    <a:bodyPr/>
                    <a:lstStyle/>
                    <a:p>
                      <a:pPr algn="ctr"/>
                      <a:r>
                        <a:rPr lang="en-US" sz="2000" dirty="0" smtClean="0"/>
                        <a:t>3.9K</a:t>
                      </a:r>
                      <a:endParaRPr lang="en-US" sz="2000" dirty="0"/>
                    </a:p>
                  </a:txBody>
                  <a:tcPr/>
                </a:tc>
                <a:tc>
                  <a:txBody>
                    <a:bodyPr/>
                    <a:lstStyle/>
                    <a:p>
                      <a:pPr algn="ctr"/>
                      <a:r>
                        <a:rPr lang="en-US" sz="2000" dirty="0" smtClean="0"/>
                        <a:t>250</a:t>
                      </a:r>
                      <a:endParaRPr lang="en-US" sz="2000" dirty="0"/>
                    </a:p>
                  </a:txBody>
                  <a:tcPr/>
                </a:tc>
                <a:tc>
                  <a:txBody>
                    <a:bodyPr/>
                    <a:lstStyle/>
                    <a:p>
                      <a:pPr algn="ctr"/>
                      <a:r>
                        <a:rPr lang="en-US" sz="2000" dirty="0" smtClean="0"/>
                        <a:t>198</a:t>
                      </a:r>
                      <a:endParaRPr lang="en-US" sz="2000" dirty="0"/>
                    </a:p>
                  </a:txBody>
                  <a:tcPr/>
                </a:tc>
              </a:tr>
              <a:tr h="370840">
                <a:tc>
                  <a:txBody>
                    <a:bodyPr/>
                    <a:lstStyle/>
                    <a:p>
                      <a:r>
                        <a:rPr lang="en-US" sz="2000" dirty="0" err="1" smtClean="0"/>
                        <a:t>weblech</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576</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3.3K</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208</a:t>
                      </a:r>
                      <a:endParaRPr lang="en-US" sz="2000" dirty="0"/>
                    </a:p>
                  </a:txBody>
                  <a:tcPr>
                    <a:lnB w="12700" cap="flat" cmpd="sng" algn="ctr">
                      <a:solidFill>
                        <a:scrgbClr r="0" g="0" b="0"/>
                      </a:solidFill>
                      <a:prstDash val="solid"/>
                      <a:round/>
                      <a:headEnd type="none" w="med" len="med"/>
                      <a:tailEnd type="none" w="med" len="med"/>
                    </a:lnB>
                  </a:tcPr>
                </a:tc>
                <a:tc>
                  <a:txBody>
                    <a:bodyPr/>
                    <a:lstStyle/>
                    <a:p>
                      <a:pPr algn="ctr"/>
                      <a:r>
                        <a:rPr lang="en-US" sz="2000" dirty="0" smtClean="0"/>
                        <a:t>194</a:t>
                      </a:r>
                      <a:endParaRPr lang="en-US" sz="2000" dirty="0"/>
                    </a:p>
                  </a:txBody>
                  <a:tcPr>
                    <a:lnB w="12700" cap="flat" cmpd="sng" algn="ctr">
                      <a:solidFill>
                        <a:scrgbClr r="0" g="0" b="0"/>
                      </a:solidFill>
                      <a:prstDash val="solid"/>
                      <a:round/>
                      <a:headEnd type="none" w="med" len="med"/>
                      <a:tailEnd type="none" w="med" len="med"/>
                    </a:lnB>
                  </a:tcPr>
                </a:tc>
              </a:tr>
              <a:tr h="0">
                <a:tc>
                  <a:txBody>
                    <a:bodyPr/>
                    <a:lstStyle/>
                    <a:p>
                      <a:r>
                        <a:rPr lang="en-US" sz="2000" smtClean="0"/>
                        <a:t>App </a:t>
                      </a:r>
                      <a:r>
                        <a:rPr lang="en-US" sz="2000" dirty="0" smtClean="0"/>
                        <a:t>1</a:t>
                      </a:r>
                      <a:endParaRPr lang="en-US" sz="2000" dirty="0"/>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5</a:t>
                      </a:r>
                      <a:endParaRPr lang="en-US" sz="2000" dirty="0"/>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13</a:t>
                      </a:r>
                      <a:endParaRPr lang="en-US" sz="2000" dirty="0"/>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0.3</a:t>
                      </a:r>
                      <a:endParaRPr lang="en-US" sz="2000" dirty="0"/>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0.6</a:t>
                      </a:r>
                      <a:endParaRPr lang="en-US" sz="2000" dirty="0"/>
                    </a:p>
                  </a:txBody>
                  <a:tcPr>
                    <a:lnT w="12700" cap="flat" cmpd="sng" algn="ctr">
                      <a:solidFill>
                        <a:scrgbClr r="0" g="0" b="0"/>
                      </a:solid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r>
                        <a:rPr lang="en-US" sz="2000" dirty="0" smtClean="0"/>
                        <a:t>App 2</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4</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12</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0.2</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0.6</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r h="0">
                <a:tc>
                  <a:txBody>
                    <a:bodyPr/>
                    <a:lstStyle/>
                    <a:p>
                      <a:r>
                        <a:rPr lang="en-US" sz="2000" dirty="0" smtClean="0"/>
                        <a:t>App 3</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17</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46</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1.3</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2000" dirty="0" smtClean="0"/>
                        <a:t>4.2</a:t>
                      </a:r>
                      <a:endParaRPr lang="en-US" sz="2000" dirty="0"/>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Up Arrow 1"/>
          <p:cNvSpPr/>
          <p:nvPr/>
        </p:nvSpPr>
        <p:spPr>
          <a:xfrm>
            <a:off x="7890208" y="1764944"/>
            <a:ext cx="1159720" cy="2757312"/>
          </a:xfrm>
          <a:prstGeom prst="upArrow">
            <a:avLst/>
          </a:prstGeom>
          <a:effectLst/>
        </p:spPr>
        <p:style>
          <a:lnRef idx="1">
            <a:schemeClr val="accent1"/>
          </a:lnRef>
          <a:fillRef idx="3">
            <a:schemeClr val="accent1"/>
          </a:fillRef>
          <a:effectRef idx="2">
            <a:schemeClr val="accent1"/>
          </a:effectRef>
          <a:fontRef idx="minor">
            <a:schemeClr val="lt1"/>
          </a:fontRef>
        </p:style>
        <p:txBody>
          <a:bodyPr vert="vert270" wrap="square" rtlCol="0" anchor="ctr"/>
          <a:lstStyle/>
          <a:p>
            <a:pPr algn="ctr"/>
            <a:endParaRPr lang="en-US" sz="2800" dirty="0"/>
          </a:p>
        </p:txBody>
      </p:sp>
      <p:sp>
        <p:nvSpPr>
          <p:cNvPr id="3" name="Down Arrow 2"/>
          <p:cNvSpPr/>
          <p:nvPr/>
        </p:nvSpPr>
        <p:spPr>
          <a:xfrm>
            <a:off x="7891272" y="4624468"/>
            <a:ext cx="1161288" cy="1150689"/>
          </a:xfrm>
          <a:prstGeom prst="downArrow">
            <a:avLst/>
          </a:prstGeom>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en-US" sz="2800" dirty="0"/>
          </a:p>
        </p:txBody>
      </p:sp>
      <p:sp>
        <p:nvSpPr>
          <p:cNvPr id="5" name="TextBox 4"/>
          <p:cNvSpPr txBox="1"/>
          <p:nvPr/>
        </p:nvSpPr>
        <p:spPr>
          <a:xfrm rot="16200000">
            <a:off x="7962894" y="2961911"/>
            <a:ext cx="1002902" cy="568297"/>
          </a:xfrm>
          <a:prstGeom prst="rect">
            <a:avLst/>
          </a:prstGeom>
          <a:noFill/>
        </p:spPr>
        <p:txBody>
          <a:bodyPr wrap="none" rtlCol="0">
            <a:spAutoFit/>
          </a:bodyPr>
          <a:lstStyle/>
          <a:p>
            <a:pPr algn="ctr">
              <a:lnSpc>
                <a:spcPts val="1800"/>
              </a:lnSpc>
            </a:pPr>
            <a:r>
              <a:rPr lang="en-US" sz="2000" b="1" dirty="0" smtClean="0">
                <a:solidFill>
                  <a:schemeClr val="bg1"/>
                </a:solidFill>
              </a:rPr>
              <a:t>Control</a:t>
            </a:r>
          </a:p>
          <a:p>
            <a:pPr algn="ctr">
              <a:lnSpc>
                <a:spcPts val="1800"/>
              </a:lnSpc>
            </a:pPr>
            <a:r>
              <a:rPr lang="en-US" sz="2000" b="1" dirty="0" smtClean="0">
                <a:solidFill>
                  <a:schemeClr val="bg1"/>
                </a:solidFill>
              </a:rPr>
              <a:t>Study</a:t>
            </a:r>
            <a:endParaRPr lang="en-US" sz="2000" b="1" dirty="0">
              <a:solidFill>
                <a:schemeClr val="bg1"/>
              </a:solidFill>
            </a:endParaRPr>
          </a:p>
        </p:txBody>
      </p:sp>
      <p:sp>
        <p:nvSpPr>
          <p:cNvPr id="9" name="TextBox 8"/>
          <p:cNvSpPr txBox="1"/>
          <p:nvPr/>
        </p:nvSpPr>
        <p:spPr>
          <a:xfrm rot="16200000">
            <a:off x="8070618" y="4657133"/>
            <a:ext cx="798617" cy="568297"/>
          </a:xfrm>
          <a:prstGeom prst="rect">
            <a:avLst/>
          </a:prstGeom>
          <a:noFill/>
        </p:spPr>
        <p:txBody>
          <a:bodyPr wrap="none" rtlCol="0">
            <a:spAutoFit/>
          </a:bodyPr>
          <a:lstStyle/>
          <a:p>
            <a:pPr>
              <a:lnSpc>
                <a:spcPts val="1800"/>
              </a:lnSpc>
            </a:pPr>
            <a:r>
              <a:rPr lang="en-US" sz="2000" b="1" dirty="0" smtClean="0">
                <a:solidFill>
                  <a:srgbClr val="FFFFFF"/>
                </a:solidFill>
              </a:rPr>
              <a:t>User</a:t>
            </a:r>
          </a:p>
          <a:p>
            <a:pPr>
              <a:lnSpc>
                <a:spcPts val="1800"/>
              </a:lnSpc>
            </a:pPr>
            <a:r>
              <a:rPr lang="en-US" sz="2000" b="1" dirty="0" smtClean="0">
                <a:solidFill>
                  <a:srgbClr val="FFFFFF"/>
                </a:solidFill>
              </a:rPr>
              <a:t>Study</a:t>
            </a:r>
            <a:endParaRPr lang="en-US" sz="2000" b="1" dirty="0">
              <a:solidFill>
                <a:srgbClr val="FFFFFF"/>
              </a:solidFill>
            </a:endParaRPr>
          </a:p>
        </p:txBody>
      </p:sp>
      <p:sp>
        <p:nvSpPr>
          <p:cNvPr id="8" name="Slide Number Placeholder 7"/>
          <p:cNvSpPr>
            <a:spLocks noGrp="1"/>
          </p:cNvSpPr>
          <p:nvPr>
            <p:ph type="sldNum" sz="quarter" idx="12"/>
          </p:nvPr>
        </p:nvSpPr>
        <p:spPr/>
        <p:txBody>
          <a:bodyPr/>
          <a:lstStyle/>
          <a:p>
            <a:fld id="{1F7DF5D7-FF41-4BF6-8958-28DFF1DB182D}" type="slidenum">
              <a:rPr lang="en-US" smtClean="0"/>
              <a:pPr/>
              <a:t>40</a:t>
            </a:fld>
            <a:endParaRPr lang="en-US" dirty="0"/>
          </a:p>
        </p:txBody>
      </p:sp>
      <p:sp>
        <p:nvSpPr>
          <p:cNvPr id="10" name="Date Placeholder 9"/>
          <p:cNvSpPr>
            <a:spLocks noGrp="1"/>
          </p:cNvSpPr>
          <p:nvPr>
            <p:ph type="dt" sz="half" idx="10"/>
          </p:nvPr>
        </p:nvSpPr>
        <p:spPr/>
        <p:txBody>
          <a:bodyPr/>
          <a:lstStyle/>
          <a:p>
            <a:fld id="{063EE787-B631-CF43-BB25-AFA66D53FF4C}" type="datetime1">
              <a:rPr lang="en-US" smtClean="0"/>
              <a:t>6/28/17</a:t>
            </a:fld>
            <a:endParaRPr lang="en-US" dirty="0"/>
          </a:p>
        </p:txBody>
      </p:sp>
      <p:sp>
        <p:nvSpPr>
          <p:cNvPr id="11" name="Footer Placeholder 10"/>
          <p:cNvSpPr>
            <a:spLocks noGrp="1"/>
          </p:cNvSpPr>
          <p:nvPr>
            <p:ph type="ftr" sz="quarter" idx="11"/>
          </p:nvPr>
        </p:nvSpPr>
        <p:spPr/>
        <p:txBody>
          <a:bodyPr/>
          <a:lstStyle/>
          <a:p>
            <a:pPr algn="ctr"/>
            <a:r>
              <a:rPr lang="en-US" smtClean="0"/>
              <a:t>MAPL'17</a:t>
            </a:r>
            <a:endParaRPr lang="en-US" dirty="0"/>
          </a:p>
        </p:txBody>
      </p:sp>
    </p:spTree>
    <p:extLst>
      <p:ext uri="{BB962C8B-B14F-4D97-AF65-F5344CB8AC3E}">
        <p14:creationId xmlns:p14="http://schemas.microsoft.com/office/powerpoint/2010/main" val="814416501"/>
      </p:ext>
    </p:extLst>
  </p:cSld>
  <p:clrMapOvr>
    <a:masterClrMapping/>
  </p:clrMapOvr>
  <mc:AlternateContent xmlns:mc="http://schemas.openxmlformats.org/markup-compatibility/2006" xmlns:p14="http://schemas.microsoft.com/office/powerpoint/2010/main">
    <mc:Choice Requires="p14">
      <p:transition spd="slow" p14:dur="2000" advTm="16631"/>
    </mc:Choice>
    <mc:Fallback xmlns="">
      <p:transition spd="slow" advTm="16631"/>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Precision </a:t>
            </a:r>
            <a:r>
              <a:rPr lang="en-US" dirty="0" smtClean="0"/>
              <a:t>Results: </a:t>
            </a:r>
            <a:r>
              <a:rPr lang="en-US" dirty="0" err="1" smtClean="0"/>
              <a:t>Datarace</a:t>
            </a:r>
            <a:r>
              <a:rPr lang="en-US" dirty="0" smtClean="0"/>
              <a:t> </a:t>
            </a:r>
            <a:r>
              <a:rPr lang="en-US" dirty="0"/>
              <a:t>Analysis</a:t>
            </a:r>
          </a:p>
        </p:txBody>
      </p:sp>
      <p:sp>
        <p:nvSpPr>
          <p:cNvPr id="2" name="Slide Number Placeholder 1"/>
          <p:cNvSpPr>
            <a:spLocks noGrp="1"/>
          </p:cNvSpPr>
          <p:nvPr>
            <p:ph type="sldNum" sz="quarter" idx="12"/>
          </p:nvPr>
        </p:nvSpPr>
        <p:spPr/>
        <p:txBody>
          <a:bodyPr/>
          <a:lstStyle/>
          <a:p>
            <a:fld id="{1F7DF5D7-FF41-4BF6-8958-28DFF1DB182D}" type="slidenum">
              <a:rPr lang="en-US" smtClean="0"/>
              <a:pPr/>
              <a:t>41</a:t>
            </a:fld>
            <a:endParaRPr lang="en-US" dirty="0"/>
          </a:p>
        </p:txBody>
      </p:sp>
      <p:sp>
        <p:nvSpPr>
          <p:cNvPr id="3" name="Date Placeholder 2"/>
          <p:cNvSpPr>
            <a:spLocks noGrp="1"/>
          </p:cNvSpPr>
          <p:nvPr>
            <p:ph type="dt" sz="half" idx="10"/>
          </p:nvPr>
        </p:nvSpPr>
        <p:spPr/>
        <p:txBody>
          <a:bodyPr/>
          <a:lstStyle/>
          <a:p>
            <a:fld id="{CB3754BA-D733-2B4D-B82A-2C73FC8C2293}" type="datetime1">
              <a:rPr lang="en-US" smtClean="0"/>
              <a:t>6/28/17</a:t>
            </a:fld>
            <a:endParaRPr lang="en-US" dirty="0"/>
          </a:p>
        </p:txBody>
      </p:sp>
      <p:sp>
        <p:nvSpPr>
          <p:cNvPr id="5" name="Footer Placeholder 4"/>
          <p:cNvSpPr>
            <a:spLocks noGrp="1"/>
          </p:cNvSpPr>
          <p:nvPr>
            <p:ph type="ftr" sz="quarter" idx="11"/>
          </p:nvPr>
        </p:nvSpPr>
        <p:spPr/>
        <p:txBody>
          <a:bodyPr/>
          <a:lstStyle/>
          <a:p>
            <a:pPr algn="ctr"/>
            <a:r>
              <a:rPr lang="en-US" smtClean="0"/>
              <a:t>MAPL'17</a:t>
            </a:r>
            <a:endParaRPr lang="en-US" dirty="0"/>
          </a:p>
        </p:txBody>
      </p:sp>
      <p:grpSp>
        <p:nvGrpSpPr>
          <p:cNvPr id="12" name="Group 11"/>
          <p:cNvGrpSpPr/>
          <p:nvPr/>
        </p:nvGrpSpPr>
        <p:grpSpPr>
          <a:xfrm>
            <a:off x="768096" y="1147832"/>
            <a:ext cx="7329917" cy="4627959"/>
            <a:chOff x="922171" y="1147832"/>
            <a:chExt cx="7329917" cy="4627959"/>
          </a:xfrm>
        </p:grpSpPr>
        <p:grpSp>
          <p:nvGrpSpPr>
            <p:cNvPr id="10" name="Group 9"/>
            <p:cNvGrpSpPr/>
            <p:nvPr/>
          </p:nvGrpSpPr>
          <p:grpSpPr>
            <a:xfrm>
              <a:off x="922171" y="1572768"/>
              <a:ext cx="7329917" cy="4203023"/>
              <a:chOff x="1229466" y="1392888"/>
              <a:chExt cx="7329917" cy="4203023"/>
            </a:xfrm>
          </p:grpSpPr>
          <p:graphicFrame>
            <p:nvGraphicFramePr>
              <p:cNvPr id="8" name="Chart 7"/>
              <p:cNvGraphicFramePr/>
              <p:nvPr>
                <p:extLst>
                  <p:ext uri="{D42A27DB-BD31-4B8C-83A1-F6EECF244321}">
                    <p14:modId xmlns:p14="http://schemas.microsoft.com/office/powerpoint/2010/main" val="553093437"/>
                  </p:ext>
                </p:extLst>
              </p:nvPr>
            </p:nvGraphicFramePr>
            <p:xfrm>
              <a:off x="1229466" y="1531911"/>
              <a:ext cx="7329917" cy="40640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3091894" y="1392888"/>
                <a:ext cx="1182125" cy="338554"/>
              </a:xfrm>
              <a:prstGeom prst="rect">
                <a:avLst/>
              </a:prstGeom>
              <a:noFill/>
            </p:spPr>
            <p:txBody>
              <a:bodyPr wrap="square" rtlCol="0">
                <a:spAutoFit/>
              </a:bodyPr>
              <a:lstStyle/>
              <a:p>
                <a:r>
                  <a:rPr lang="en-US" sz="1600" dirty="0" smtClean="0">
                    <a:solidFill>
                      <a:srgbClr val="FF9300"/>
                    </a:solidFill>
                    <a:latin typeface="Helvetica Light" charset="0"/>
                    <a:ea typeface="Helvetica Light" charset="0"/>
                    <a:cs typeface="Helvetica Light" charset="0"/>
                  </a:rPr>
                  <a:t>324</a:t>
                </a:r>
                <a:r>
                  <a:rPr lang="en-US" sz="1600" dirty="0" smtClean="0">
                    <a:latin typeface="Helvetica Light" charset="0"/>
                    <a:ea typeface="Helvetica Light" charset="0"/>
                    <a:cs typeface="Helvetica Light" charset="0"/>
                  </a:rPr>
                  <a:t> </a:t>
                </a:r>
                <a:r>
                  <a:rPr lang="en-US" sz="1600" dirty="0" smtClean="0">
                    <a:solidFill>
                      <a:schemeClr val="accent5">
                        <a:lumMod val="75000"/>
                      </a:schemeClr>
                    </a:solidFill>
                    <a:latin typeface="Helvetica Light" charset="0"/>
                    <a:ea typeface="Helvetica Light" charset="0"/>
                    <a:cs typeface="Helvetica Light" charset="0"/>
                  </a:rPr>
                  <a:t>119</a:t>
                </a:r>
              </a:p>
            </p:txBody>
          </p:sp>
          <p:sp>
            <p:nvSpPr>
              <p:cNvPr id="14" name="TextBox 13"/>
              <p:cNvSpPr txBox="1"/>
              <p:nvPr/>
            </p:nvSpPr>
            <p:spPr>
              <a:xfrm>
                <a:off x="4166340" y="1392888"/>
                <a:ext cx="1009608" cy="338554"/>
              </a:xfrm>
              <a:prstGeom prst="rect">
                <a:avLst/>
              </a:prstGeom>
              <a:noFill/>
            </p:spPr>
            <p:txBody>
              <a:bodyPr wrap="square" rtlCol="0">
                <a:spAutoFit/>
              </a:bodyPr>
              <a:lstStyle/>
              <a:p>
                <a:r>
                  <a:rPr lang="en-US" sz="1600" dirty="0" smtClean="0">
                    <a:solidFill>
                      <a:srgbClr val="FF9300"/>
                    </a:solidFill>
                    <a:latin typeface="Helvetica Light" charset="0"/>
                    <a:ea typeface="Helvetica Light" charset="0"/>
                    <a:cs typeface="Helvetica Light" charset="0"/>
                  </a:rPr>
                  <a:t>111</a:t>
                </a:r>
                <a:r>
                  <a:rPr lang="en-US" sz="1600" dirty="0" smtClean="0">
                    <a:latin typeface="Helvetica Light" charset="0"/>
                    <a:ea typeface="Helvetica Light" charset="0"/>
                    <a:cs typeface="Helvetica Light" charset="0"/>
                  </a:rPr>
                  <a:t> </a:t>
                </a:r>
                <a:r>
                  <a:rPr lang="en-US" sz="1600" dirty="0" smtClean="0">
                    <a:solidFill>
                      <a:schemeClr val="accent5">
                        <a:lumMod val="75000"/>
                      </a:schemeClr>
                    </a:solidFill>
                    <a:latin typeface="Helvetica Light" charset="0"/>
                    <a:ea typeface="Helvetica Light" charset="0"/>
                    <a:cs typeface="Helvetica Light" charset="0"/>
                  </a:rPr>
                  <a:t>153</a:t>
                </a:r>
              </a:p>
            </p:txBody>
          </p:sp>
          <p:sp>
            <p:nvSpPr>
              <p:cNvPr id="15" name="TextBox 14"/>
              <p:cNvSpPr txBox="1"/>
              <p:nvPr/>
            </p:nvSpPr>
            <p:spPr>
              <a:xfrm>
                <a:off x="7629154" y="1392888"/>
                <a:ext cx="786983" cy="338554"/>
              </a:xfrm>
              <a:prstGeom prst="rect">
                <a:avLst/>
              </a:prstGeom>
              <a:noFill/>
            </p:spPr>
            <p:txBody>
              <a:bodyPr wrap="square" rtlCol="0">
                <a:spAutoFit/>
              </a:bodyPr>
              <a:lstStyle/>
              <a:p>
                <a:r>
                  <a:rPr lang="en-US" sz="1600">
                    <a:solidFill>
                      <a:srgbClr val="FF9300"/>
                    </a:solidFill>
                    <a:latin typeface="Helvetica Light" charset="0"/>
                    <a:ea typeface="Helvetica Light" charset="0"/>
                    <a:cs typeface="Helvetica Light" charset="0"/>
                  </a:rPr>
                  <a:t>0</a:t>
                </a:r>
                <a:r>
                  <a:rPr lang="en-US" sz="1600" smtClean="0">
                    <a:latin typeface="Helvetica Light" charset="0"/>
                    <a:ea typeface="Helvetica Light" charset="0"/>
                    <a:cs typeface="Helvetica Light" charset="0"/>
                  </a:rPr>
                  <a:t> </a:t>
                </a:r>
                <a:r>
                  <a:rPr lang="en-US" sz="1600" smtClean="0">
                    <a:solidFill>
                      <a:schemeClr val="accent5">
                        <a:lumMod val="75000"/>
                      </a:schemeClr>
                    </a:solidFill>
                    <a:latin typeface="Helvetica Light" charset="0"/>
                    <a:ea typeface="Helvetica Light" charset="0"/>
                    <a:cs typeface="Helvetica Light" charset="0"/>
                  </a:rPr>
                  <a:t>10</a:t>
                </a:r>
                <a:endParaRPr lang="en-US" sz="1600" dirty="0" smtClean="0">
                  <a:solidFill>
                    <a:schemeClr val="accent5">
                      <a:lumMod val="75000"/>
                    </a:schemeClr>
                  </a:solidFill>
                  <a:latin typeface="Helvetica Light" charset="0"/>
                  <a:ea typeface="Helvetica Light" charset="0"/>
                  <a:cs typeface="Helvetica Light" charset="0"/>
                </a:endParaRPr>
              </a:p>
            </p:txBody>
          </p:sp>
          <p:sp>
            <p:nvSpPr>
              <p:cNvPr id="17" name="TextBox 16"/>
              <p:cNvSpPr txBox="1"/>
              <p:nvPr/>
            </p:nvSpPr>
            <p:spPr>
              <a:xfrm>
                <a:off x="2067730" y="1392888"/>
                <a:ext cx="1042029" cy="338554"/>
              </a:xfrm>
              <a:prstGeom prst="rect">
                <a:avLst/>
              </a:prstGeom>
              <a:noFill/>
            </p:spPr>
            <p:txBody>
              <a:bodyPr wrap="square" rtlCol="0">
                <a:spAutoFit/>
              </a:bodyPr>
              <a:lstStyle/>
              <a:p>
                <a:r>
                  <a:rPr lang="en-US" sz="1600" dirty="0" smtClean="0">
                    <a:solidFill>
                      <a:srgbClr val="FF9300"/>
                    </a:solidFill>
                    <a:latin typeface="Helvetica Light" charset="0"/>
                    <a:ea typeface="Helvetica Light" charset="0"/>
                    <a:cs typeface="Helvetica Light" charset="0"/>
                  </a:rPr>
                  <a:t>338 </a:t>
                </a:r>
                <a:r>
                  <a:rPr lang="en-US" sz="1600" dirty="0" smtClean="0">
                    <a:solidFill>
                      <a:schemeClr val="accent5">
                        <a:lumMod val="75000"/>
                      </a:schemeClr>
                    </a:solidFill>
                    <a:latin typeface="Helvetica Light" charset="0"/>
                    <a:ea typeface="Helvetica Light" charset="0"/>
                    <a:cs typeface="Helvetica Light" charset="0"/>
                  </a:rPr>
                  <a:t>700</a:t>
                </a:r>
              </a:p>
            </p:txBody>
          </p:sp>
          <p:sp>
            <p:nvSpPr>
              <p:cNvPr id="18" name="TextBox 17"/>
              <p:cNvSpPr txBox="1"/>
              <p:nvPr/>
            </p:nvSpPr>
            <p:spPr>
              <a:xfrm>
                <a:off x="5156890" y="1392888"/>
                <a:ext cx="1274160" cy="338554"/>
              </a:xfrm>
              <a:prstGeom prst="rect">
                <a:avLst/>
              </a:prstGeom>
              <a:noFill/>
            </p:spPr>
            <p:txBody>
              <a:bodyPr wrap="square" rtlCol="0">
                <a:spAutoFit/>
              </a:bodyPr>
              <a:lstStyle/>
              <a:p>
                <a:r>
                  <a:rPr lang="en-US" sz="1600" dirty="0" smtClean="0">
                    <a:solidFill>
                      <a:srgbClr val="FF9300"/>
                    </a:solidFill>
                    <a:latin typeface="Helvetica Light" charset="0"/>
                    <a:ea typeface="Helvetica Light" charset="0"/>
                    <a:cs typeface="Helvetica Light" charset="0"/>
                  </a:rPr>
                  <a:t>1824 </a:t>
                </a:r>
                <a:r>
                  <a:rPr lang="en-US" sz="1600" dirty="0" smtClean="0">
                    <a:solidFill>
                      <a:schemeClr val="accent5">
                        <a:lumMod val="75000"/>
                      </a:schemeClr>
                    </a:solidFill>
                    <a:latin typeface="Helvetica Light" charset="0"/>
                    <a:ea typeface="Helvetica Light" charset="0"/>
                    <a:cs typeface="Helvetica Light" charset="0"/>
                  </a:rPr>
                  <a:t>2597</a:t>
                </a:r>
              </a:p>
            </p:txBody>
          </p:sp>
          <p:sp>
            <p:nvSpPr>
              <p:cNvPr id="19" name="TextBox 18"/>
              <p:cNvSpPr txBox="1"/>
              <p:nvPr/>
            </p:nvSpPr>
            <p:spPr>
              <a:xfrm>
                <a:off x="6375059" y="1392888"/>
                <a:ext cx="997251" cy="338554"/>
              </a:xfrm>
              <a:prstGeom prst="rect">
                <a:avLst/>
              </a:prstGeom>
              <a:noFill/>
            </p:spPr>
            <p:txBody>
              <a:bodyPr wrap="square" rtlCol="0">
                <a:spAutoFit/>
              </a:bodyPr>
              <a:lstStyle/>
              <a:p>
                <a:r>
                  <a:rPr lang="en-US" sz="1600" smtClean="0">
                    <a:solidFill>
                      <a:srgbClr val="FF9300"/>
                    </a:solidFill>
                    <a:latin typeface="Helvetica Light" charset="0"/>
                    <a:ea typeface="Helvetica Light" charset="0"/>
                    <a:cs typeface="Helvetica Light" charset="0"/>
                  </a:rPr>
                  <a:t>79</a:t>
                </a:r>
                <a:r>
                  <a:rPr lang="en-US" sz="1600" smtClean="0">
                    <a:latin typeface="Helvetica Light" charset="0"/>
                    <a:ea typeface="Helvetica Light" charset="0"/>
                    <a:cs typeface="Helvetica Light" charset="0"/>
                  </a:rPr>
                  <a:t> </a:t>
                </a:r>
                <a:r>
                  <a:rPr lang="en-US" sz="1600" smtClean="0">
                    <a:solidFill>
                      <a:schemeClr val="accent5">
                        <a:lumMod val="75000"/>
                      </a:schemeClr>
                    </a:solidFill>
                    <a:latin typeface="Helvetica Light" charset="0"/>
                    <a:ea typeface="Helvetica Light" charset="0"/>
                    <a:cs typeface="Helvetica Light" charset="0"/>
                  </a:rPr>
                  <a:t>183</a:t>
                </a:r>
                <a:endParaRPr lang="en-US" sz="1600" dirty="0" smtClean="0">
                  <a:solidFill>
                    <a:schemeClr val="accent5">
                      <a:lumMod val="75000"/>
                    </a:schemeClr>
                  </a:solidFill>
                  <a:latin typeface="Helvetica Light" charset="0"/>
                  <a:ea typeface="Helvetica Light" charset="0"/>
                  <a:cs typeface="Helvetica Light" charset="0"/>
                </a:endParaRPr>
              </a:p>
            </p:txBody>
          </p:sp>
        </p:grpSp>
        <p:sp>
          <p:nvSpPr>
            <p:cNvPr id="11" name="TextBox 10"/>
            <p:cNvSpPr txBox="1"/>
            <p:nvPr/>
          </p:nvSpPr>
          <p:spPr>
            <a:xfrm>
              <a:off x="3207896" y="1147832"/>
              <a:ext cx="3117954" cy="400110"/>
            </a:xfrm>
            <a:prstGeom prst="rect">
              <a:avLst/>
            </a:prstGeom>
            <a:noFill/>
          </p:spPr>
          <p:txBody>
            <a:bodyPr wrap="square" rtlCol="0">
              <a:spAutoFit/>
            </a:bodyPr>
            <a:lstStyle/>
            <a:p>
              <a:r>
                <a:rPr lang="en-US" sz="2000" b="1" dirty="0">
                  <a:latin typeface="Helvetica Light" charset="0"/>
                  <a:ea typeface="Helvetica Light" charset="0"/>
                  <a:cs typeface="Helvetica Light" charset="0"/>
                </a:rPr>
                <a:t>f</a:t>
              </a:r>
              <a:r>
                <a:rPr lang="en-US" sz="2000" b="1" dirty="0" smtClean="0">
                  <a:latin typeface="Helvetica Light" charset="0"/>
                  <a:ea typeface="Helvetica Light" charset="0"/>
                  <a:cs typeface="Helvetica Light" charset="0"/>
                </a:rPr>
                <a:t>eedback on 5% reports</a:t>
              </a:r>
            </a:p>
          </p:txBody>
        </p:sp>
      </p:grpSp>
      <p:sp>
        <p:nvSpPr>
          <p:cNvPr id="20" name="Rounded Rectangle 19"/>
          <p:cNvSpPr/>
          <p:nvPr/>
        </p:nvSpPr>
        <p:spPr>
          <a:xfrm>
            <a:off x="490511" y="2640798"/>
            <a:ext cx="8162977" cy="1244024"/>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Helvetica" charset="0"/>
                <a:ea typeface="Helvetica" charset="0"/>
                <a:cs typeface="Helvetica" charset="0"/>
              </a:rPr>
              <a:t>With only up to </a:t>
            </a:r>
            <a:r>
              <a:rPr lang="en-US" sz="2400" dirty="0">
                <a:latin typeface="Helvetica" charset="0"/>
                <a:ea typeface="Helvetica" charset="0"/>
                <a:cs typeface="Helvetica" charset="0"/>
              </a:rPr>
              <a:t>5</a:t>
            </a:r>
            <a:r>
              <a:rPr lang="en-US" sz="2400" dirty="0" smtClean="0">
                <a:latin typeface="Helvetica" charset="0"/>
                <a:ea typeface="Helvetica" charset="0"/>
                <a:cs typeface="Helvetica" charset="0"/>
              </a:rPr>
              <a:t>% feedback, 70% of the false positives are eliminated and 96% of true positives retained.</a:t>
            </a:r>
            <a:endParaRPr lang="en-US" sz="2400" dirty="0">
              <a:latin typeface="Helvetica" charset="0"/>
              <a:ea typeface="Helvetica" charset="0"/>
              <a:cs typeface="Helvetica" charset="0"/>
            </a:endParaRPr>
          </a:p>
        </p:txBody>
      </p:sp>
    </p:spTree>
    <p:custDataLst>
      <p:tags r:id="rId1"/>
    </p:custDataLst>
    <p:extLst>
      <p:ext uri="{BB962C8B-B14F-4D97-AF65-F5344CB8AC3E}">
        <p14:creationId xmlns:p14="http://schemas.microsoft.com/office/powerpoint/2010/main" val="2072455784"/>
      </p:ext>
    </p:extLst>
  </p:cSld>
  <p:clrMapOvr>
    <a:masterClrMapping/>
  </p:clrMapOvr>
  <mc:AlternateContent xmlns:mc="http://schemas.openxmlformats.org/markup-compatibility/2006" xmlns:p14="http://schemas.microsoft.com/office/powerpoint/2010/main">
    <mc:Choice Requires="p14">
      <p:transition spd="slow" p14:dur="2000" advTm="58530"/>
    </mc:Choice>
    <mc:Fallback xmlns="">
      <p:transition spd="slow" advTm="585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3F2873F-7D4A-5842-9380-493149DCAA3E}"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42</a:t>
            </a:fld>
            <a:endParaRPr lang="en-US" dirty="0"/>
          </a:p>
        </p:txBody>
      </p:sp>
      <p:sp>
        <p:nvSpPr>
          <p:cNvPr id="5" name="Title 4"/>
          <p:cNvSpPr>
            <a:spLocks noGrp="1"/>
          </p:cNvSpPr>
          <p:nvPr>
            <p:ph type="title"/>
          </p:nvPr>
        </p:nvSpPr>
        <p:spPr/>
        <p:txBody>
          <a:bodyPr>
            <a:normAutofit fontScale="90000"/>
          </a:bodyPr>
          <a:lstStyle/>
          <a:p>
            <a:r>
              <a:rPr lang="en-US" dirty="0" smtClean="0"/>
              <a:t>Precision Results: Varying Amount of Feedback</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graphicFrame>
        <p:nvGraphicFramePr>
          <p:cNvPr id="10" name="Chart 9"/>
          <p:cNvGraphicFramePr/>
          <p:nvPr>
            <p:extLst>
              <p:ext uri="{D42A27DB-BD31-4B8C-83A1-F6EECF244321}">
                <p14:modId xmlns:p14="http://schemas.microsoft.com/office/powerpoint/2010/main" val="1684278363"/>
              </p:ext>
            </p:extLst>
          </p:nvPr>
        </p:nvGraphicFramePr>
        <p:xfrm>
          <a:off x="934921" y="1857176"/>
          <a:ext cx="7274158" cy="3866828"/>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p:cNvSpPr txBox="1"/>
          <p:nvPr/>
        </p:nvSpPr>
        <p:spPr>
          <a:xfrm>
            <a:off x="1836478" y="1341773"/>
            <a:ext cx="5471044" cy="400110"/>
          </a:xfrm>
          <a:prstGeom prst="rect">
            <a:avLst/>
          </a:prstGeom>
          <a:noFill/>
        </p:spPr>
        <p:txBody>
          <a:bodyPr wrap="square" rtlCol="0">
            <a:spAutoFit/>
          </a:bodyPr>
          <a:lstStyle/>
          <a:p>
            <a:pPr algn="ctr"/>
            <a:r>
              <a:rPr lang="en-US" sz="2000" b="1" dirty="0" smtClean="0">
                <a:solidFill>
                  <a:srgbClr val="FF9900"/>
                </a:solidFill>
                <a:latin typeface="Helvetica Light" charset="0"/>
                <a:ea typeface="Helvetica Light" charset="0"/>
                <a:cs typeface="Helvetica Light" charset="0"/>
              </a:rPr>
              <a:t>338 false </a:t>
            </a:r>
            <a:r>
              <a:rPr lang="en-US" sz="2000" b="1" dirty="0" smtClean="0">
                <a:latin typeface="Helvetica Light" charset="0"/>
                <a:ea typeface="Helvetica Light" charset="0"/>
                <a:cs typeface="Helvetica Light" charset="0"/>
              </a:rPr>
              <a:t>and </a:t>
            </a:r>
            <a:r>
              <a:rPr lang="en-US" sz="2000" b="1" dirty="0" smtClean="0">
                <a:solidFill>
                  <a:schemeClr val="accent5">
                    <a:lumMod val="75000"/>
                  </a:schemeClr>
                </a:solidFill>
                <a:latin typeface="Helvetica Light" charset="0"/>
                <a:ea typeface="Helvetica Light" charset="0"/>
                <a:cs typeface="Helvetica Light" charset="0"/>
              </a:rPr>
              <a:t>700 true </a:t>
            </a:r>
            <a:r>
              <a:rPr lang="en-US" sz="2000" b="1" dirty="0" smtClean="0">
                <a:latin typeface="Helvetica Light" charset="0"/>
                <a:ea typeface="Helvetica Light" charset="0"/>
                <a:cs typeface="Helvetica Light" charset="0"/>
              </a:rPr>
              <a:t>reports</a:t>
            </a:r>
          </a:p>
        </p:txBody>
      </p:sp>
      <p:grpSp>
        <p:nvGrpSpPr>
          <p:cNvPr id="31" name="Group 30"/>
          <p:cNvGrpSpPr/>
          <p:nvPr/>
        </p:nvGrpSpPr>
        <p:grpSpPr>
          <a:xfrm>
            <a:off x="1626573" y="5662246"/>
            <a:ext cx="3563302" cy="369332"/>
            <a:chOff x="1779563" y="5662246"/>
            <a:chExt cx="3563302" cy="369332"/>
          </a:xfrm>
        </p:grpSpPr>
        <p:sp>
          <p:nvSpPr>
            <p:cNvPr id="29" name="Rectangle 28"/>
            <p:cNvSpPr/>
            <p:nvPr/>
          </p:nvSpPr>
          <p:spPr>
            <a:xfrm>
              <a:off x="1779563" y="5781823"/>
              <a:ext cx="140678" cy="154743"/>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TextBox 29"/>
            <p:cNvSpPr txBox="1"/>
            <p:nvPr/>
          </p:nvSpPr>
          <p:spPr>
            <a:xfrm>
              <a:off x="1878035" y="5662246"/>
              <a:ext cx="3464830" cy="369332"/>
            </a:xfrm>
            <a:prstGeom prst="rect">
              <a:avLst/>
            </a:prstGeom>
            <a:noFill/>
          </p:spPr>
          <p:txBody>
            <a:bodyPr wrap="square" rtlCol="0">
              <a:spAutoFit/>
            </a:bodyPr>
            <a:lstStyle/>
            <a:p>
              <a:r>
                <a:rPr lang="en-US" b="1" dirty="0" smtClean="0">
                  <a:solidFill>
                    <a:schemeClr val="tx1">
                      <a:lumMod val="65000"/>
                      <a:lumOff val="35000"/>
                    </a:schemeClr>
                  </a:solidFill>
                  <a:latin typeface="Helvetica Light" charset="0"/>
                  <a:ea typeface="Helvetica Light" charset="0"/>
                  <a:cs typeface="Helvetica Light" charset="0"/>
                </a:rPr>
                <a:t>false reports eliminated</a:t>
              </a:r>
            </a:p>
          </p:txBody>
        </p:sp>
      </p:grpSp>
      <p:grpSp>
        <p:nvGrpSpPr>
          <p:cNvPr id="32" name="Group 31"/>
          <p:cNvGrpSpPr/>
          <p:nvPr/>
        </p:nvGrpSpPr>
        <p:grpSpPr>
          <a:xfrm>
            <a:off x="5337044" y="5662246"/>
            <a:ext cx="3626802" cy="369332"/>
            <a:chOff x="1779563" y="5662246"/>
            <a:chExt cx="3626802" cy="369332"/>
          </a:xfrm>
        </p:grpSpPr>
        <p:sp>
          <p:nvSpPr>
            <p:cNvPr id="33" name="Rectangle 32"/>
            <p:cNvSpPr/>
            <p:nvPr/>
          </p:nvSpPr>
          <p:spPr>
            <a:xfrm>
              <a:off x="1779563" y="5781823"/>
              <a:ext cx="140678" cy="154743"/>
            </a:xfrm>
            <a:prstGeom prst="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4AACC6"/>
                </a:solidFill>
              </a:endParaRPr>
            </a:p>
          </p:txBody>
        </p:sp>
        <p:sp>
          <p:nvSpPr>
            <p:cNvPr id="34" name="TextBox 33"/>
            <p:cNvSpPr txBox="1"/>
            <p:nvPr/>
          </p:nvSpPr>
          <p:spPr>
            <a:xfrm>
              <a:off x="1941535" y="5662246"/>
              <a:ext cx="3464830" cy="369332"/>
            </a:xfrm>
            <a:prstGeom prst="rect">
              <a:avLst/>
            </a:prstGeom>
            <a:noFill/>
          </p:spPr>
          <p:txBody>
            <a:bodyPr wrap="square" rtlCol="0">
              <a:spAutoFit/>
            </a:bodyPr>
            <a:lstStyle/>
            <a:p>
              <a:r>
                <a:rPr lang="en-US" b="1" dirty="0">
                  <a:solidFill>
                    <a:schemeClr val="tx1">
                      <a:lumMod val="65000"/>
                      <a:lumOff val="35000"/>
                    </a:schemeClr>
                  </a:solidFill>
                  <a:latin typeface="Helvetica Light" charset="0"/>
                  <a:ea typeface="Helvetica Light" charset="0"/>
                  <a:cs typeface="Helvetica Light" charset="0"/>
                </a:rPr>
                <a:t>t</a:t>
              </a:r>
              <a:r>
                <a:rPr lang="en-US" b="1" dirty="0" smtClean="0">
                  <a:solidFill>
                    <a:schemeClr val="tx1">
                      <a:lumMod val="65000"/>
                      <a:lumOff val="35000"/>
                    </a:schemeClr>
                  </a:solidFill>
                  <a:latin typeface="Helvetica Light" charset="0"/>
                  <a:ea typeface="Helvetica Light" charset="0"/>
                  <a:cs typeface="Helvetica Light" charset="0"/>
                </a:rPr>
                <a:t>rue reports retained</a:t>
              </a:r>
            </a:p>
          </p:txBody>
        </p:sp>
      </p:grpSp>
    </p:spTree>
    <p:extLst>
      <p:ext uri="{BB962C8B-B14F-4D97-AF65-F5344CB8AC3E}">
        <p14:creationId xmlns:p14="http://schemas.microsoft.com/office/powerpoint/2010/main" val="177262134"/>
      </p:ext>
    </p:extLst>
  </p:cSld>
  <p:clrMapOvr>
    <a:masterClrMapping/>
  </p:clrMapOvr>
  <mc:AlternateContent xmlns:mc="http://schemas.openxmlformats.org/markup-compatibility/2006" xmlns:p14="http://schemas.microsoft.com/office/powerpoint/2010/main">
    <mc:Choice Requires="p14">
      <p:transition spd="slow" p14:dur="2000" advTm="56234"/>
    </mc:Choice>
    <mc:Fallback xmlns="">
      <p:transition spd="slow" advTm="5623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smtClean="0"/>
              <a:t>Solver Performance Results</a:t>
            </a:r>
            <a:endParaRPr lang="en-US" dirty="0"/>
          </a:p>
        </p:txBody>
      </p:sp>
      <p:sp>
        <p:nvSpPr>
          <p:cNvPr id="3" name="Date Placeholder 2"/>
          <p:cNvSpPr>
            <a:spLocks noGrp="1"/>
          </p:cNvSpPr>
          <p:nvPr>
            <p:ph type="dt" sz="half" idx="10"/>
          </p:nvPr>
        </p:nvSpPr>
        <p:spPr/>
        <p:txBody>
          <a:bodyPr/>
          <a:lstStyle/>
          <a:p>
            <a:fld id="{3AC6035C-1111-634D-8378-7D94122B5331}"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43</a:t>
            </a:fld>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graphicFrame>
        <p:nvGraphicFramePr>
          <p:cNvPr id="10" name="Content Placeholder 3"/>
          <p:cNvGraphicFramePr>
            <a:graphicFrameLocks/>
          </p:cNvGraphicFramePr>
          <p:nvPr>
            <p:extLst>
              <p:ext uri="{D42A27DB-BD31-4B8C-83A1-F6EECF244321}">
                <p14:modId xmlns:p14="http://schemas.microsoft.com/office/powerpoint/2010/main" val="967787368"/>
              </p:ext>
            </p:extLst>
          </p:nvPr>
        </p:nvGraphicFramePr>
        <p:xfrm>
          <a:off x="774145" y="1073028"/>
          <a:ext cx="7633254" cy="3917483"/>
        </p:xfrm>
        <a:graphic>
          <a:graphicData uri="http://schemas.openxmlformats.org/drawingml/2006/table">
            <a:tbl>
              <a:tblPr firstRow="1" firstCol="1" bandRow="1">
                <a:tableStyleId>{5940675A-B579-460E-94D1-54222C63F5DA}</a:tableStyleId>
              </a:tblPr>
              <a:tblGrid>
                <a:gridCol w="1081377"/>
                <a:gridCol w="1109948"/>
                <a:gridCol w="1002231"/>
                <a:gridCol w="1197181"/>
                <a:gridCol w="997379"/>
                <a:gridCol w="1137344"/>
                <a:gridCol w="1107794"/>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 = 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29K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181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400K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363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b="1" dirty="0">
                        <a:solidFill>
                          <a:srgbClr val="FF0000"/>
                        </a:solidFill>
                      </a:endParaRPr>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922K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190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1,405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3.3M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1,095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16.3M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253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721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22.3M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169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944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2.2M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Rounded Rectangular Callout 1"/>
          <p:cNvSpPr/>
          <p:nvPr/>
        </p:nvSpPr>
        <p:spPr>
          <a:xfrm>
            <a:off x="2860264" y="997163"/>
            <a:ext cx="3058216" cy="728340"/>
          </a:xfrm>
          <a:prstGeom prst="wedgeRoundRectCallout">
            <a:avLst>
              <a:gd name="adj1" fmla="val -23679"/>
              <a:gd name="adj2" fmla="val 6877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Helvetica Light" charset="0"/>
                <a:ea typeface="Helvetica Light" charset="0"/>
                <a:cs typeface="Helvetica Light" charset="0"/>
              </a:rPr>
              <a:t>Winner of the 2015 Annual </a:t>
            </a:r>
            <a:r>
              <a:rPr lang="en-US" dirty="0" err="1" smtClean="0">
                <a:latin typeface="Helvetica Light" charset="0"/>
                <a:ea typeface="Helvetica Light" charset="0"/>
                <a:cs typeface="Helvetica Light" charset="0"/>
              </a:rPr>
              <a:t>MaxSAT</a:t>
            </a:r>
            <a:r>
              <a:rPr lang="en-US" dirty="0" smtClean="0">
                <a:latin typeface="Helvetica Light" charset="0"/>
                <a:ea typeface="Helvetica Light" charset="0"/>
                <a:cs typeface="Helvetica Light" charset="0"/>
              </a:rPr>
              <a:t> Competition</a:t>
            </a:r>
            <a:endParaRPr lang="en-US" dirty="0">
              <a:latin typeface="Helvetica Light" charset="0"/>
              <a:ea typeface="Helvetica Light" charset="0"/>
              <a:cs typeface="Helvetica Light" charset="0"/>
            </a:endParaRPr>
          </a:p>
        </p:txBody>
      </p:sp>
    </p:spTree>
    <p:extLst>
      <p:ext uri="{BB962C8B-B14F-4D97-AF65-F5344CB8AC3E}">
        <p14:creationId xmlns:p14="http://schemas.microsoft.com/office/powerpoint/2010/main" val="1944686901"/>
      </p:ext>
    </p:extLst>
  </p:cSld>
  <p:clrMapOvr>
    <a:masterClrMapping/>
  </p:clrMapOvr>
  <mc:AlternateContent xmlns:mc="http://schemas.openxmlformats.org/markup-compatibility/2006" xmlns:p14="http://schemas.microsoft.com/office/powerpoint/2010/main">
    <mc:Choice Requires="p14">
      <p:transition spd="slow" p14:dur="2000" advTm="80538"/>
    </mc:Choice>
    <mc:Fallback xmlns="">
      <p:transition spd="slow" advTm="805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en-US" dirty="0"/>
              <a:t>Solver Performance </a:t>
            </a:r>
            <a:r>
              <a:rPr lang="en-US" dirty="0" smtClean="0"/>
              <a:t>Results</a:t>
            </a:r>
            <a:endParaRPr lang="en-US" dirty="0"/>
          </a:p>
        </p:txBody>
      </p:sp>
      <p:sp>
        <p:nvSpPr>
          <p:cNvPr id="3" name="Date Placeholder 2"/>
          <p:cNvSpPr>
            <a:spLocks noGrp="1"/>
          </p:cNvSpPr>
          <p:nvPr>
            <p:ph type="dt" sz="half" idx="10"/>
          </p:nvPr>
        </p:nvSpPr>
        <p:spPr/>
        <p:txBody>
          <a:bodyPr/>
          <a:lstStyle/>
          <a:p>
            <a:fld id="{32EFA7CD-3AF1-3E46-A461-621B03C4BF40}"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44</a:t>
            </a:fld>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graphicFrame>
        <p:nvGraphicFramePr>
          <p:cNvPr id="8" name="Content Placeholder 3"/>
          <p:cNvGraphicFramePr>
            <a:graphicFrameLocks/>
          </p:cNvGraphicFramePr>
          <p:nvPr>
            <p:extLst>
              <p:ext uri="{D42A27DB-BD31-4B8C-83A1-F6EECF244321}">
                <p14:modId xmlns:p14="http://schemas.microsoft.com/office/powerpoint/2010/main" val="1538535011"/>
              </p:ext>
            </p:extLst>
          </p:nvPr>
        </p:nvGraphicFramePr>
        <p:xfrm>
          <a:off x="774145" y="1073028"/>
          <a:ext cx="7633254" cy="5117303"/>
        </p:xfrm>
        <a:graphic>
          <a:graphicData uri="http://schemas.openxmlformats.org/drawingml/2006/table">
            <a:tbl>
              <a:tblPr firstRow="1" firstCol="1" bandRow="1">
                <a:tableStyleId>{5940675A-B579-460E-94D1-54222C63F5DA}</a:tableStyleId>
              </a:tblPr>
              <a:tblGrid>
                <a:gridCol w="1081377"/>
                <a:gridCol w="1109948"/>
                <a:gridCol w="1002231"/>
                <a:gridCol w="1197181"/>
                <a:gridCol w="997379"/>
                <a:gridCol w="1137344"/>
                <a:gridCol w="1107794"/>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 = 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err="1" smtClean="0"/>
                        <a:t>Nichrome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smtClean="0"/>
                        <a:t>Eva500</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29K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181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400K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363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b="1" dirty="0">
                        <a:solidFill>
                          <a:srgbClr val="FF0000"/>
                        </a:solidFill>
                      </a:endParaRPr>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922K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190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1,405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3.3M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1,095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16.3M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253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smtClean="0"/>
                        <a:t>721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22.3M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169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944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2.2M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AR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800" b="1" dirty="0" smtClean="0">
                          <a:solidFill>
                            <a:srgbClr val="FF0000"/>
                          </a:solidFill>
                        </a:rPr>
                        <a:t>timeout</a:t>
                      </a:r>
                      <a:endParaRPr lang="en-US" sz="1800" b="1"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7.9M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ER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13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9K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IE</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b="1" dirty="0" smtClean="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2,760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13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335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b="1" dirty="0" smtClean="0"/>
                        <a:t>27K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cxnSp>
        <p:nvCxnSpPr>
          <p:cNvPr id="12" name="Straight Connector 11"/>
          <p:cNvCxnSpPr/>
          <p:nvPr/>
        </p:nvCxnSpPr>
        <p:spPr>
          <a:xfrm>
            <a:off x="774145" y="4985468"/>
            <a:ext cx="7633254" cy="1"/>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1666867" y="4751191"/>
            <a:ext cx="2862471" cy="1677091"/>
            <a:chOff x="2425145" y="4784644"/>
            <a:chExt cx="2862471" cy="1677091"/>
          </a:xfrm>
        </p:grpSpPr>
        <p:sp>
          <p:nvSpPr>
            <p:cNvPr id="17" name="Line Callout 1 16"/>
            <p:cNvSpPr/>
            <p:nvPr/>
          </p:nvSpPr>
          <p:spPr>
            <a:xfrm>
              <a:off x="2425147" y="4784644"/>
              <a:ext cx="2862469" cy="516835"/>
            </a:xfrm>
            <a:prstGeom prst="borderCallout1">
              <a:avLst>
                <a:gd name="adj1" fmla="val 52596"/>
                <a:gd name="adj2" fmla="val -3431"/>
                <a:gd name="adj3" fmla="val 82030"/>
                <a:gd name="adj4" fmla="val -14512"/>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latin typeface="Helvetica Light" charset="0"/>
                  <a:ea typeface="Helvetica Light" charset="0"/>
                  <a:cs typeface="Helvetica Light" charset="0"/>
                </a:rPr>
                <a:t>Advisor Recommendation</a:t>
              </a:r>
            </a:p>
          </p:txBody>
        </p:sp>
        <p:sp>
          <p:nvSpPr>
            <p:cNvPr id="18" name="Line Callout 1 17"/>
            <p:cNvSpPr/>
            <p:nvPr/>
          </p:nvSpPr>
          <p:spPr>
            <a:xfrm>
              <a:off x="2425146" y="5364772"/>
              <a:ext cx="2862469" cy="516835"/>
            </a:xfrm>
            <a:prstGeom prst="borderCallout1">
              <a:avLst>
                <a:gd name="adj1" fmla="val 52596"/>
                <a:gd name="adj2" fmla="val -3431"/>
                <a:gd name="adj3" fmla="val 52501"/>
                <a:gd name="adj4" fmla="val -135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atin typeface="Helvetica Light" charset="0"/>
                  <a:ea typeface="Helvetica Light" charset="0"/>
                  <a:cs typeface="Helvetica Light" charset="0"/>
                </a:rPr>
                <a:t>Entity Resolution</a:t>
              </a:r>
              <a:endParaRPr lang="en-US" dirty="0">
                <a:latin typeface="Helvetica Light" charset="0"/>
                <a:ea typeface="Helvetica Light" charset="0"/>
                <a:cs typeface="Helvetica Light" charset="0"/>
              </a:endParaRPr>
            </a:p>
          </p:txBody>
        </p:sp>
        <p:sp>
          <p:nvSpPr>
            <p:cNvPr id="19" name="Line Callout 1 18"/>
            <p:cNvSpPr/>
            <p:nvPr/>
          </p:nvSpPr>
          <p:spPr>
            <a:xfrm>
              <a:off x="2425145" y="5944900"/>
              <a:ext cx="2862469" cy="516835"/>
            </a:xfrm>
            <a:prstGeom prst="borderCallout1">
              <a:avLst>
                <a:gd name="adj1" fmla="val 52596"/>
                <a:gd name="adj2" fmla="val -3431"/>
                <a:gd name="adj3" fmla="val 8805"/>
                <a:gd name="adj4" fmla="val -14844"/>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latin typeface="Helvetica Light" charset="0"/>
                  <a:ea typeface="Helvetica Light" charset="0"/>
                  <a:cs typeface="Helvetica Light" charset="0"/>
                </a:rPr>
                <a:t>Information Extraction</a:t>
              </a:r>
              <a:endParaRPr lang="en-US" dirty="0">
                <a:latin typeface="Helvetica Light" charset="0"/>
                <a:ea typeface="Helvetica Light" charset="0"/>
                <a:cs typeface="Helvetica Light" charset="0"/>
              </a:endParaRPr>
            </a:p>
          </p:txBody>
        </p:sp>
      </p:grpSp>
    </p:spTree>
    <p:extLst>
      <p:ext uri="{BB962C8B-B14F-4D97-AF65-F5344CB8AC3E}">
        <p14:creationId xmlns:p14="http://schemas.microsoft.com/office/powerpoint/2010/main" val="1726657710"/>
      </p:ext>
    </p:extLst>
  </p:cSld>
  <p:clrMapOvr>
    <a:masterClrMapping/>
  </p:clrMapOvr>
  <mc:AlternateContent xmlns:mc="http://schemas.openxmlformats.org/markup-compatibility/2006" xmlns:p14="http://schemas.microsoft.com/office/powerpoint/2010/main">
    <mc:Choice Requires="p14">
      <p:transition spd="slow" p14:dur="2000" advTm="20977"/>
    </mc:Choice>
    <mc:Fallback xmlns="">
      <p:transition spd="slow" advTm="209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Date Placeholder 2"/>
          <p:cNvSpPr>
            <a:spLocks noGrp="1"/>
          </p:cNvSpPr>
          <p:nvPr>
            <p:ph type="dt" sz="half" idx="10"/>
          </p:nvPr>
        </p:nvSpPr>
        <p:spPr/>
        <p:txBody>
          <a:bodyPr/>
          <a:lstStyle/>
          <a:p>
            <a:fld id="{06E6406C-F3EC-EC41-9E77-D13E1EB6317F}"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45</a:t>
            </a:fld>
            <a:endParaRPr lang="en-US" dirty="0"/>
          </a:p>
        </p:txBody>
      </p:sp>
      <p:sp>
        <p:nvSpPr>
          <p:cNvPr id="5" name="Footer Placeholder 4"/>
          <p:cNvSpPr>
            <a:spLocks noGrp="1"/>
          </p:cNvSpPr>
          <p:nvPr>
            <p:ph type="ftr" sz="quarter" idx="11"/>
          </p:nvPr>
        </p:nvSpPr>
        <p:spPr/>
        <p:txBody>
          <a:bodyPr/>
          <a:lstStyle/>
          <a:p>
            <a:pPr algn="ctr"/>
            <a:r>
              <a:rPr lang="en-US" smtClean="0"/>
              <a:t>MAPL'17</a:t>
            </a:r>
            <a:endParaRPr lang="en-US" dirty="0"/>
          </a:p>
        </p:txBody>
      </p:sp>
      <p:sp>
        <p:nvSpPr>
          <p:cNvPr id="6" name="Content Placeholder 1"/>
          <p:cNvSpPr txBox="1">
            <a:spLocks/>
          </p:cNvSpPr>
          <p:nvPr/>
        </p:nvSpPr>
        <p:spPr>
          <a:xfrm>
            <a:off x="457200" y="1387206"/>
            <a:ext cx="8229600" cy="4645602"/>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b="0" i="0" kern="1200">
                <a:solidFill>
                  <a:schemeClr val="tx1"/>
                </a:solidFill>
                <a:latin typeface="Helvetica Light" charset="0"/>
                <a:ea typeface="Helvetica Light" charset="0"/>
                <a:cs typeface="Helvetica Light" charset="0"/>
              </a:defRPr>
            </a:lvl1pPr>
            <a:lvl2pPr marL="548640" indent="-274320" algn="l" rtl="0" eaLnBrk="1" latinLnBrk="0" hangingPunct="1">
              <a:spcBef>
                <a:spcPts val="500"/>
              </a:spcBef>
              <a:buClr>
                <a:schemeClr val="accent2"/>
              </a:buClr>
              <a:buSzPct val="76000"/>
              <a:buFont typeface="Wingdings 3"/>
              <a:buChar char=""/>
              <a:defRPr kumimoji="0" sz="2300" b="0" i="0" kern="1200">
                <a:solidFill>
                  <a:schemeClr val="tx2"/>
                </a:solidFill>
                <a:latin typeface="Helvetica Light" charset="0"/>
                <a:ea typeface="Helvetica Light" charset="0"/>
                <a:cs typeface="Helvetica Light"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b="0" i="0" kern="1200">
                <a:solidFill>
                  <a:schemeClr val="tx1"/>
                </a:solidFill>
                <a:latin typeface="Helvetica Light" charset="0"/>
                <a:ea typeface="Helvetica Light" charset="0"/>
                <a:cs typeface="Helvetica Light"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b="0" i="0" kern="1200">
                <a:solidFill>
                  <a:schemeClr val="tx1"/>
                </a:solidFill>
                <a:latin typeface="Helvetica Light" charset="0"/>
                <a:ea typeface="Helvetica Light" charset="0"/>
                <a:cs typeface="Helvetica Light" charset="0"/>
              </a:defRPr>
            </a:lvl4pPr>
            <a:lvl5pPr marL="1371600" indent="-228600" algn="l" rtl="0" eaLnBrk="1" latinLnBrk="0" hangingPunct="1">
              <a:spcBef>
                <a:spcPts val="300"/>
              </a:spcBef>
              <a:buClr>
                <a:schemeClr val="accent2"/>
              </a:buClr>
              <a:buSzPct val="70000"/>
              <a:buFont typeface="Wingdings"/>
              <a:buChar char=""/>
              <a:defRPr kumimoji="0" sz="1600" b="0" i="0" kern="1200">
                <a:solidFill>
                  <a:schemeClr val="tx1"/>
                </a:solidFill>
                <a:latin typeface="Helvetica Light" charset="0"/>
                <a:ea typeface="Helvetica Light" charset="0"/>
                <a:cs typeface="Helvetica Light"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smtClean="0"/>
              <a:t>Combining logical and probabilistic reasoning in program analysis provides best of both worlds</a:t>
            </a:r>
          </a:p>
          <a:p>
            <a:endParaRPr lang="en-US" dirty="0" smtClean="0"/>
          </a:p>
          <a:p>
            <a:r>
              <a:rPr lang="en-US" dirty="0" smtClean="0"/>
              <a:t>Our approach: extend conventional program analyses </a:t>
            </a:r>
            <a:r>
              <a:rPr lang="en-US" smtClean="0"/>
              <a:t>by augmenting logical rules with weights</a:t>
            </a:r>
            <a:endParaRPr lang="en-US" dirty="0" smtClean="0"/>
          </a:p>
          <a:p>
            <a:pPr marL="274320" lvl="1" indent="0">
              <a:buNone/>
            </a:pPr>
            <a:r>
              <a:rPr lang="en-US" dirty="0" smtClean="0"/>
              <a:t>=&gt; Adopt semantics of MLN from the AI community</a:t>
            </a:r>
          </a:p>
          <a:p>
            <a:endParaRPr lang="en-US" dirty="0" smtClean="0"/>
          </a:p>
          <a:p>
            <a:r>
              <a:rPr lang="en-US" dirty="0" smtClean="0"/>
              <a:t>New solver that achieves accuracy and scalability by leveraging program analysis domain insights</a:t>
            </a:r>
          </a:p>
        </p:txBody>
      </p:sp>
    </p:spTree>
    <p:extLst>
      <p:ext uri="{BB962C8B-B14F-4D97-AF65-F5344CB8AC3E}">
        <p14:creationId xmlns:p14="http://schemas.microsoft.com/office/powerpoint/2010/main" val="8899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5</a:t>
            </a:fld>
            <a:endParaRPr lang="en-US" dirty="0"/>
          </a:p>
        </p:txBody>
      </p:sp>
      <p:sp>
        <p:nvSpPr>
          <p:cNvPr id="5" name="Title 4"/>
          <p:cNvSpPr>
            <a:spLocks noGrp="1"/>
          </p:cNvSpPr>
          <p:nvPr>
            <p:ph type="title"/>
          </p:nvPr>
        </p:nvSpPr>
        <p:spPr/>
        <p:txBody>
          <a:bodyPr>
            <a:normAutofit/>
          </a:bodyPr>
          <a:lstStyle/>
          <a:p>
            <a:r>
              <a:rPr lang="en-US" dirty="0"/>
              <a:t>Conventional Logical Approach</a:t>
            </a:r>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grpSp>
        <p:nvGrpSpPr>
          <p:cNvPr id="96" name="Group 95"/>
          <p:cNvGrpSpPr/>
          <p:nvPr/>
        </p:nvGrpSpPr>
        <p:grpSpPr>
          <a:xfrm>
            <a:off x="1219244" y="3797965"/>
            <a:ext cx="2665642" cy="1769211"/>
            <a:chOff x="2562830" y="4009838"/>
            <a:chExt cx="2665642" cy="1769211"/>
          </a:xfrm>
        </p:grpSpPr>
        <p:sp>
          <p:nvSpPr>
            <p:cNvPr id="94" name="Rectangle 93"/>
            <p:cNvSpPr/>
            <p:nvPr/>
          </p:nvSpPr>
          <p:spPr>
            <a:xfrm>
              <a:off x="2766055" y="4720240"/>
              <a:ext cx="2398069" cy="37230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2562830" y="4009838"/>
              <a:ext cx="2665642" cy="1769211"/>
            </a:xfrm>
            <a:prstGeom prst="rect">
              <a:avLst/>
            </a:prstGeom>
            <a:noFill/>
          </p:spPr>
          <p:style>
            <a:lnRef idx="2">
              <a:schemeClr val="dk1"/>
            </a:lnRef>
            <a:fillRef idx="1">
              <a:schemeClr val="lt1"/>
            </a:fillRef>
            <a:effectRef idx="0">
              <a:schemeClr val="dk1"/>
            </a:effectRef>
            <a:fontRef idx="minor">
              <a:schemeClr val="dk1"/>
            </a:fontRef>
          </p:style>
          <p:txBody>
            <a:bodyPr tIns="182880" rIns="0" rtlCol="0" anchor="t"/>
            <a:lstStyle/>
            <a:p>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f(</a:t>
              </a:r>
              <a:r>
                <a:rPr lang="en-US" dirty="0" err="1" smtClean="0">
                  <a:solidFill>
                    <a:schemeClr val="tx1"/>
                  </a:solidFill>
                  <a:latin typeface="Monaco" charset="0"/>
                  <a:ea typeface="Monaco" charset="0"/>
                  <a:cs typeface="Monaco" charset="0"/>
                </a:rPr>
                <a:t>int</a:t>
              </a:r>
              <a:r>
                <a:rPr lang="en-US" dirty="0" smtClean="0">
                  <a:solidFill>
                    <a:schemeClr val="tx1"/>
                  </a:solidFill>
                  <a:latin typeface="Monaco" charset="0"/>
                  <a:ea typeface="Monaco" charset="0"/>
                  <a:cs typeface="Monaco" charset="0"/>
                </a:rPr>
                <a:t> </a:t>
              </a:r>
              <a:r>
                <a:rPr lang="en-US" dirty="0" err="1" smtClean="0">
                  <a:solidFill>
                    <a:schemeClr val="tx1"/>
                  </a:solidFill>
                  <a:latin typeface="Monaco" charset="0"/>
                  <a:ea typeface="Monaco" charset="0"/>
                  <a:cs typeface="Monaco" charset="0"/>
                </a:rPr>
                <a:t>i</a:t>
              </a:r>
              <a:r>
                <a:rPr lang="en-US" dirty="0" smtClean="0">
                  <a:solidFill>
                    <a:schemeClr val="tx1"/>
                  </a:solidFill>
                  <a:latin typeface="Monaco" charset="0"/>
                  <a:ea typeface="Monaco" charset="0"/>
                  <a:cs typeface="Monaco" charset="0"/>
                </a:rPr>
                <a:t>){</a:t>
              </a:r>
            </a:p>
            <a:p>
              <a:r>
                <a:rPr lang="en-US" dirty="0" smtClean="0">
                  <a:solidFill>
                    <a:schemeClr val="tx1"/>
                  </a:solidFill>
                  <a:latin typeface="Monaco" charset="0"/>
                  <a:ea typeface="Monaco" charset="0"/>
                  <a:cs typeface="Monaco" charset="0"/>
                </a:rPr>
                <a:t>   ...</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   assert(n </a:t>
              </a:r>
              <a:r>
                <a:rPr lang="en-US" dirty="0">
                  <a:solidFill>
                    <a:schemeClr val="tx1"/>
                  </a:solidFill>
                  <a:latin typeface="Monaco" charset="0"/>
                  <a:ea typeface="Monaco" charset="0"/>
                  <a:cs typeface="Monaco" charset="0"/>
                </a:rPr>
                <a:t>&gt; 10);</a:t>
              </a:r>
            </a:p>
            <a:p>
              <a:r>
                <a:rPr lang="en-US" dirty="0" smtClean="0">
                  <a:solidFill>
                    <a:schemeClr val="tx1"/>
                  </a:solidFill>
                  <a:latin typeface="Monaco" charset="0"/>
                  <a:ea typeface="Monaco" charset="0"/>
                  <a:cs typeface="Monaco" charset="0"/>
                </a:rPr>
                <a:t>   ...</a:t>
              </a:r>
              <a:endParaRPr lang="en-US" dirty="0">
                <a:solidFill>
                  <a:schemeClr val="tx1"/>
                </a:solidFill>
                <a:latin typeface="Monaco" charset="0"/>
                <a:ea typeface="Monaco" charset="0"/>
                <a:cs typeface="Monaco" charset="0"/>
              </a:endParaRPr>
            </a:p>
            <a:p>
              <a:r>
                <a:rPr lang="en-US" dirty="0" smtClean="0">
                  <a:solidFill>
                    <a:schemeClr val="tx1"/>
                  </a:solidFill>
                  <a:latin typeface="Monaco" charset="0"/>
                  <a:ea typeface="Monaco" charset="0"/>
                  <a:cs typeface="Monaco" charset="0"/>
                </a:rPr>
                <a:t>}</a:t>
              </a:r>
              <a:endParaRPr lang="en-US" sz="900" dirty="0">
                <a:solidFill>
                  <a:schemeClr val="tx1"/>
                </a:solidFill>
                <a:latin typeface="Monaco" charset="0"/>
                <a:ea typeface="Monaco" charset="0"/>
                <a:cs typeface="Monaco" charset="0"/>
              </a:endParaRPr>
            </a:p>
          </p:txBody>
        </p:sp>
      </p:grpSp>
      <mc:AlternateContent xmlns:mc="http://schemas.openxmlformats.org/markup-compatibility/2006" xmlns:a14="http://schemas.microsoft.com/office/drawing/2010/main">
        <mc:Choice Requires="a14">
          <p:sp>
            <p:nvSpPr>
              <p:cNvPr id="98" name="Rounded Rectangular Callout 97"/>
              <p:cNvSpPr/>
              <p:nvPr/>
            </p:nvSpPr>
            <p:spPr>
              <a:xfrm>
                <a:off x="4088111" y="4150970"/>
                <a:ext cx="1123834" cy="612203"/>
              </a:xfrm>
              <a:prstGeom prst="wedgeRoundRectCallout">
                <a:avLst>
                  <a:gd name="adj1" fmla="val -81838"/>
                  <a:gd name="adj2" fmla="val 33672"/>
                  <a:gd name="adj3" fmla="val 16667"/>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rgbClr val="00B050"/>
                          </a:solidFill>
                          <a:latin typeface="Cambria Math" charset="0"/>
                        </a:rPr>
                        <m:t>∀ </m:t>
                      </m:r>
                      <m:r>
                        <a:rPr lang="en-US" sz="2400" b="0" i="1" smtClean="0">
                          <a:solidFill>
                            <a:srgbClr val="00B050"/>
                          </a:solidFill>
                          <a:latin typeface="Cambria Math" charset="0"/>
                        </a:rPr>
                        <m:t>𝑖</m:t>
                      </m:r>
                    </m:oMath>
                  </m:oMathPara>
                </a14:m>
                <a:endParaRPr lang="en-US" sz="2400" dirty="0">
                  <a:solidFill>
                    <a:srgbClr val="00B050"/>
                  </a:solidFill>
                </a:endParaRPr>
              </a:p>
            </p:txBody>
          </p:sp>
        </mc:Choice>
        <mc:Fallback xmlns="">
          <p:sp>
            <p:nvSpPr>
              <p:cNvPr id="98" name="Rounded Rectangular Callout 97"/>
              <p:cNvSpPr>
                <a:spLocks noRot="1" noChangeAspect="1" noMove="1" noResize="1" noEditPoints="1" noAdjustHandles="1" noChangeArrowheads="1" noChangeShapeType="1" noTextEdit="1"/>
              </p:cNvSpPr>
              <p:nvPr/>
            </p:nvSpPr>
            <p:spPr>
              <a:xfrm>
                <a:off x="4088111" y="4150970"/>
                <a:ext cx="1123834" cy="612203"/>
              </a:xfrm>
              <a:prstGeom prst="wedgeRoundRectCallout">
                <a:avLst>
                  <a:gd name="adj1" fmla="val -81838"/>
                  <a:gd name="adj2" fmla="val 33672"/>
                  <a:gd name="adj3" fmla="val 16667"/>
                </a:avLst>
              </a:prstGeom>
              <a:blipFill rotWithShape="0">
                <a:blip r:embed="rId2"/>
                <a:stretch>
                  <a:fillRect t="-64078" b="-82524"/>
                </a:stretch>
              </a:blipFill>
              <a:ln>
                <a:solidFill>
                  <a:srgbClr val="00B050"/>
                </a:solidFill>
              </a:ln>
            </p:spPr>
            <p:txBody>
              <a:bodyPr/>
              <a:lstStyle/>
              <a:p>
                <a:r>
                  <a:rPr lang="en-US">
                    <a:noFill/>
                  </a:rPr>
                  <a:t> </a:t>
                </a:r>
              </a:p>
            </p:txBody>
          </p:sp>
        </mc:Fallback>
      </mc:AlternateContent>
    </p:spTree>
    <p:extLst>
      <p:ext uri="{BB962C8B-B14F-4D97-AF65-F5344CB8AC3E}">
        <p14:creationId xmlns:p14="http://schemas.microsoft.com/office/powerpoint/2010/main" val="202024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6</a:t>
            </a:fld>
            <a:endParaRPr lang="en-US" dirty="0"/>
          </a:p>
        </p:txBody>
      </p:sp>
      <p:sp>
        <p:nvSpPr>
          <p:cNvPr id="5" name="Title 4"/>
          <p:cNvSpPr>
            <a:spLocks noGrp="1"/>
          </p:cNvSpPr>
          <p:nvPr>
            <p:ph type="title"/>
          </p:nvPr>
        </p:nvSpPr>
        <p:spPr/>
        <p:txBody>
          <a:bodyPr>
            <a:normAutofit/>
          </a:bodyPr>
          <a:lstStyle/>
          <a:p>
            <a:r>
              <a:rPr lang="en-US" dirty="0"/>
              <a:t>Conventional Logical Approach</a:t>
            </a:r>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sp>
        <p:nvSpPr>
          <p:cNvPr id="13" name="TextBox 12"/>
          <p:cNvSpPr txBox="1"/>
          <p:nvPr/>
        </p:nvSpPr>
        <p:spPr>
          <a:xfrm>
            <a:off x="1007619" y="3367116"/>
            <a:ext cx="3910069" cy="400110"/>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 Unable to handle uncertainty</a:t>
            </a:r>
          </a:p>
        </p:txBody>
      </p:sp>
      <p:grpSp>
        <p:nvGrpSpPr>
          <p:cNvPr id="14" name="Group 13"/>
          <p:cNvGrpSpPr/>
          <p:nvPr/>
        </p:nvGrpSpPr>
        <p:grpSpPr>
          <a:xfrm>
            <a:off x="777124" y="4177461"/>
            <a:ext cx="4266687" cy="1865498"/>
            <a:chOff x="2423055" y="1107184"/>
            <a:chExt cx="4266687" cy="1865498"/>
          </a:xfrm>
        </p:grpSpPr>
        <p:sp>
          <p:nvSpPr>
            <p:cNvPr id="15" name="Rectangle 14"/>
            <p:cNvSpPr/>
            <p:nvPr/>
          </p:nvSpPr>
          <p:spPr>
            <a:xfrm>
              <a:off x="2423055" y="1107184"/>
              <a:ext cx="4234648" cy="1496420"/>
            </a:xfrm>
            <a:prstGeom prst="rect">
              <a:avLst/>
            </a:prstGeom>
          </p:spPr>
          <p:style>
            <a:lnRef idx="2">
              <a:schemeClr val="dk1"/>
            </a:lnRef>
            <a:fillRef idx="1">
              <a:schemeClr val="lt1"/>
            </a:fillRef>
            <a:effectRef idx="0">
              <a:schemeClr val="dk1"/>
            </a:effectRef>
            <a:fontRef idx="minor">
              <a:schemeClr val="dk1"/>
            </a:fontRef>
          </p:style>
          <p:txBody>
            <a:bodyPr rIns="0" rtlCol="0" anchor="t"/>
            <a:lstStyle/>
            <a:p>
              <a:r>
                <a:rPr lang="en-US" sz="1000" dirty="0">
                  <a:solidFill>
                    <a:srgbClr val="00B0F0"/>
                  </a:solidFill>
                  <a:latin typeface="Monaco" charset="0"/>
                  <a:ea typeface="Monaco" charset="0"/>
                  <a:cs typeface="Monaco" charset="0"/>
                </a:rPr>
                <a:t>/* Read type and payload length first */ </a:t>
              </a:r>
              <a:endParaRPr lang="en-US" sz="1000" dirty="0" smtClean="0">
                <a:solidFill>
                  <a:srgbClr val="00B0F0"/>
                </a:solidFill>
                <a:latin typeface="Monaco" charset="0"/>
                <a:ea typeface="Monaco" charset="0"/>
                <a:cs typeface="Monaco" charset="0"/>
              </a:endParaRPr>
            </a:p>
            <a:p>
              <a:r>
                <a:rPr lang="en-US" sz="1000" dirty="0" err="1" smtClean="0">
                  <a:latin typeface="Monaco" charset="0"/>
                  <a:ea typeface="Monaco" charset="0"/>
                  <a:cs typeface="Monaco" charset="0"/>
                </a:rPr>
                <a:t>hbtype</a:t>
              </a:r>
              <a:r>
                <a:rPr lang="en-US" sz="1000" dirty="0" smtClean="0">
                  <a:latin typeface="Monaco" charset="0"/>
                  <a:ea typeface="Monaco" charset="0"/>
                  <a:cs typeface="Monaco" charset="0"/>
                </a:rPr>
                <a:t> </a:t>
              </a:r>
              <a:r>
                <a:rPr lang="en-US" sz="1000" dirty="0">
                  <a:latin typeface="Monaco" charset="0"/>
                  <a:ea typeface="Monaco" charset="0"/>
                  <a:cs typeface="Monaco" charset="0"/>
                </a:rPr>
                <a:t>= *p</a:t>
              </a:r>
              <a:r>
                <a:rPr lang="en-US" sz="1000" dirty="0" smtClean="0">
                  <a:latin typeface="Monaco" charset="0"/>
                  <a:ea typeface="Monaco" charset="0"/>
                  <a:cs typeface="Monaco" charset="0"/>
                </a:rPr>
                <a:t>++;</a:t>
              </a:r>
            </a:p>
            <a:p>
              <a:r>
                <a:rPr lang="en-US" sz="1000" dirty="0" smtClean="0">
                  <a:latin typeface="Monaco" charset="0"/>
                  <a:ea typeface="Monaco" charset="0"/>
                  <a:cs typeface="Monaco" charset="0"/>
                </a:rPr>
                <a:t>n2s(p</a:t>
              </a:r>
              <a:r>
                <a:rPr lang="en-US" sz="1000" dirty="0">
                  <a:latin typeface="Monaco" charset="0"/>
                  <a:ea typeface="Monaco" charset="0"/>
                  <a:cs typeface="Monaco" charset="0"/>
                </a:rPr>
                <a:t>, payload</a:t>
              </a:r>
              <a:r>
                <a:rPr lang="en-US" sz="1000" dirty="0" smtClean="0">
                  <a:latin typeface="Monaco" charset="0"/>
                  <a:ea typeface="Monaco" charset="0"/>
                  <a:cs typeface="Monaco" charset="0"/>
                </a:rPr>
                <a:t>);</a:t>
              </a:r>
            </a:p>
            <a:p>
              <a:r>
                <a:rPr lang="en-US" sz="1000" dirty="0" err="1" smtClean="0">
                  <a:latin typeface="Monaco" charset="0"/>
                  <a:ea typeface="Monaco" charset="0"/>
                  <a:cs typeface="Monaco" charset="0"/>
                </a:rPr>
                <a:t>pl</a:t>
              </a:r>
              <a:r>
                <a:rPr lang="en-US" sz="1000" dirty="0" smtClean="0">
                  <a:latin typeface="Monaco" charset="0"/>
                  <a:ea typeface="Monaco" charset="0"/>
                  <a:cs typeface="Monaco" charset="0"/>
                </a:rPr>
                <a:t> </a:t>
              </a:r>
              <a:r>
                <a:rPr lang="en-US" sz="1000" dirty="0">
                  <a:latin typeface="Monaco" charset="0"/>
                  <a:ea typeface="Monaco" charset="0"/>
                  <a:cs typeface="Monaco" charset="0"/>
                </a:rPr>
                <a:t>= p</a:t>
              </a:r>
              <a:r>
                <a:rPr lang="en-US" sz="1000" dirty="0" smtClean="0">
                  <a:latin typeface="Monaco" charset="0"/>
                  <a:ea typeface="Monaco" charset="0"/>
                  <a:cs typeface="Monaco" charset="0"/>
                </a:rPr>
                <a:t>;</a:t>
              </a:r>
            </a:p>
            <a:p>
              <a:r>
                <a:rPr lang="en-US" sz="1000" dirty="0" smtClean="0">
                  <a:latin typeface="Monaco" charset="0"/>
                  <a:ea typeface="Monaco" charset="0"/>
                  <a:cs typeface="Monaco" charset="0"/>
                </a:rPr>
                <a:t>...</a:t>
              </a:r>
            </a:p>
            <a:p>
              <a:r>
                <a:rPr lang="en-US" sz="1000" dirty="0">
                  <a:solidFill>
                    <a:srgbClr val="00B0F0"/>
                  </a:solidFill>
                  <a:latin typeface="Monaco" charset="0"/>
                  <a:ea typeface="Monaco" charset="0"/>
                  <a:cs typeface="Monaco" charset="0"/>
                </a:rPr>
                <a:t>/* Enter response type, length and copy payload */ </a:t>
              </a:r>
              <a:endParaRPr lang="en-US" sz="1000" dirty="0" smtClean="0">
                <a:solidFill>
                  <a:srgbClr val="00B0F0"/>
                </a:solidFill>
                <a:latin typeface="Monaco" charset="0"/>
                <a:ea typeface="Monaco" charset="0"/>
                <a:cs typeface="Monaco" charset="0"/>
              </a:endParaRPr>
            </a:p>
            <a:p>
              <a:r>
                <a:rPr lang="en-US" sz="1000" dirty="0" smtClean="0">
                  <a:latin typeface="Monaco" charset="0"/>
                  <a:ea typeface="Monaco" charset="0"/>
                  <a:cs typeface="Monaco" charset="0"/>
                </a:rPr>
                <a:t>*</a:t>
              </a:r>
              <a:r>
                <a:rPr lang="en-US" sz="1000" dirty="0" err="1">
                  <a:latin typeface="Monaco" charset="0"/>
                  <a:ea typeface="Monaco" charset="0"/>
                  <a:cs typeface="Monaco" charset="0"/>
                </a:rPr>
                <a:t>bp</a:t>
              </a:r>
              <a:r>
                <a:rPr lang="en-US" sz="1000" dirty="0">
                  <a:latin typeface="Monaco" charset="0"/>
                  <a:ea typeface="Monaco" charset="0"/>
                  <a:cs typeface="Monaco" charset="0"/>
                </a:rPr>
                <a:t>++ = TLS1_HB_RESPONSE; </a:t>
              </a:r>
              <a:endParaRPr lang="en-US" sz="1000" dirty="0" smtClean="0">
                <a:latin typeface="Monaco" charset="0"/>
                <a:ea typeface="Monaco" charset="0"/>
                <a:cs typeface="Monaco" charset="0"/>
              </a:endParaRPr>
            </a:p>
            <a:p>
              <a:r>
                <a:rPr lang="en-US" sz="1000" dirty="0" smtClean="0">
                  <a:latin typeface="Monaco" charset="0"/>
                  <a:ea typeface="Monaco" charset="0"/>
                  <a:cs typeface="Monaco" charset="0"/>
                </a:rPr>
                <a:t>s2n(payload</a:t>
              </a:r>
              <a:r>
                <a:rPr lang="en-US" sz="1000" dirty="0">
                  <a:latin typeface="Monaco" charset="0"/>
                  <a:ea typeface="Monaco" charset="0"/>
                  <a:cs typeface="Monaco" charset="0"/>
                </a:rPr>
                <a:t>, </a:t>
              </a:r>
              <a:r>
                <a:rPr lang="en-US" sz="1000" dirty="0" err="1">
                  <a:latin typeface="Monaco" charset="0"/>
                  <a:ea typeface="Monaco" charset="0"/>
                  <a:cs typeface="Monaco" charset="0"/>
                </a:rPr>
                <a:t>bp</a:t>
              </a:r>
              <a:r>
                <a:rPr lang="en-US" sz="1000" dirty="0">
                  <a:latin typeface="Monaco" charset="0"/>
                  <a:ea typeface="Monaco" charset="0"/>
                  <a:cs typeface="Monaco" charset="0"/>
                </a:rPr>
                <a:t>); </a:t>
              </a:r>
              <a:endParaRPr lang="en-US" sz="1000" dirty="0" smtClean="0">
                <a:latin typeface="Monaco" charset="0"/>
                <a:ea typeface="Monaco" charset="0"/>
                <a:cs typeface="Monaco" charset="0"/>
              </a:endParaRPr>
            </a:p>
            <a:p>
              <a:r>
                <a:rPr lang="en-US" sz="1000" dirty="0" err="1" smtClean="0">
                  <a:latin typeface="Monaco" charset="0"/>
                  <a:ea typeface="Monaco" charset="0"/>
                  <a:cs typeface="Monaco" charset="0"/>
                </a:rPr>
                <a:t>memcpy</a:t>
              </a:r>
              <a:r>
                <a:rPr lang="en-US" sz="1000" dirty="0" smtClean="0">
                  <a:latin typeface="Monaco" charset="0"/>
                  <a:ea typeface="Monaco" charset="0"/>
                  <a:cs typeface="Monaco" charset="0"/>
                </a:rPr>
                <a:t>(</a:t>
              </a:r>
              <a:r>
                <a:rPr lang="en-US" sz="1000" dirty="0" err="1" smtClean="0">
                  <a:latin typeface="Monaco" charset="0"/>
                  <a:ea typeface="Monaco" charset="0"/>
                  <a:cs typeface="Monaco" charset="0"/>
                </a:rPr>
                <a:t>bp</a:t>
              </a:r>
              <a:r>
                <a:rPr lang="en-US" sz="1000" dirty="0">
                  <a:latin typeface="Monaco" charset="0"/>
                  <a:ea typeface="Monaco" charset="0"/>
                  <a:cs typeface="Monaco" charset="0"/>
                </a:rPr>
                <a:t>, </a:t>
              </a:r>
              <a:r>
                <a:rPr lang="en-US" sz="1000" dirty="0" err="1">
                  <a:latin typeface="Monaco" charset="0"/>
                  <a:ea typeface="Monaco" charset="0"/>
                  <a:cs typeface="Monaco" charset="0"/>
                </a:rPr>
                <a:t>pl</a:t>
              </a:r>
              <a:r>
                <a:rPr lang="en-US" sz="1000" dirty="0">
                  <a:latin typeface="Monaco" charset="0"/>
                  <a:ea typeface="Monaco" charset="0"/>
                  <a:cs typeface="Monaco" charset="0"/>
                </a:rPr>
                <a:t>, payload</a:t>
              </a:r>
              <a:r>
                <a:rPr lang="en-US" sz="1000" dirty="0" smtClean="0">
                  <a:latin typeface="Monaco" charset="0"/>
                  <a:ea typeface="Monaco" charset="0"/>
                  <a:cs typeface="Monaco" charset="0"/>
                </a:rPr>
                <a:t>);</a:t>
              </a:r>
              <a:endParaRPr lang="en-US" sz="1000" dirty="0">
                <a:latin typeface="Monaco" charset="0"/>
                <a:ea typeface="Monaco" charset="0"/>
                <a:cs typeface="Monaco" charset="0"/>
              </a:endParaRPr>
            </a:p>
          </p:txBody>
        </p:sp>
        <p:sp>
          <p:nvSpPr>
            <p:cNvPr id="16" name="TextBox 15"/>
            <p:cNvSpPr txBox="1"/>
            <p:nvPr/>
          </p:nvSpPr>
          <p:spPr>
            <a:xfrm>
              <a:off x="2462798" y="2603350"/>
              <a:ext cx="4226944" cy="369332"/>
            </a:xfrm>
            <a:prstGeom prst="rect">
              <a:avLst/>
            </a:prstGeom>
            <a:noFill/>
          </p:spPr>
          <p:txBody>
            <a:bodyPr wrap="square" rtlCol="0">
              <a:spAutoFit/>
            </a:bodyPr>
            <a:lstStyle/>
            <a:p>
              <a:pPr algn="ctr"/>
              <a:r>
                <a:rPr lang="en-US" dirty="0" smtClean="0">
                  <a:latin typeface="Helvetica Light" charset="0"/>
                  <a:ea typeface="Helvetica Light" charset="0"/>
                  <a:cs typeface="Helvetica Light" charset="0"/>
                </a:rPr>
                <a:t>CVE-2014-0160 (Heartbleed)</a:t>
              </a:r>
            </a:p>
          </p:txBody>
        </p:sp>
      </p:grpSp>
      <p:sp>
        <p:nvSpPr>
          <p:cNvPr id="17" name="Rounded Rectangular Callout 20"/>
          <p:cNvSpPr/>
          <p:nvPr/>
        </p:nvSpPr>
        <p:spPr>
          <a:xfrm>
            <a:off x="255975" y="4217146"/>
            <a:ext cx="5399188" cy="1214125"/>
          </a:xfrm>
          <a:custGeom>
            <a:avLst/>
            <a:gdLst>
              <a:gd name="connsiteX0" fmla="*/ 0 w 5399188"/>
              <a:gd name="connsiteY0" fmla="*/ 143551 h 861289"/>
              <a:gd name="connsiteX1" fmla="*/ 143551 w 5399188"/>
              <a:gd name="connsiteY1" fmla="*/ 0 h 861289"/>
              <a:gd name="connsiteX2" fmla="*/ 899865 w 5399188"/>
              <a:gd name="connsiteY2" fmla="*/ 0 h 861289"/>
              <a:gd name="connsiteX3" fmla="*/ 899865 w 5399188"/>
              <a:gd name="connsiteY3" fmla="*/ 0 h 861289"/>
              <a:gd name="connsiteX4" fmla="*/ 2249662 w 5399188"/>
              <a:gd name="connsiteY4" fmla="*/ 0 h 861289"/>
              <a:gd name="connsiteX5" fmla="*/ 5255637 w 5399188"/>
              <a:gd name="connsiteY5" fmla="*/ 0 h 861289"/>
              <a:gd name="connsiteX6" fmla="*/ 5399188 w 5399188"/>
              <a:gd name="connsiteY6" fmla="*/ 143551 h 861289"/>
              <a:gd name="connsiteX7" fmla="*/ 5399188 w 5399188"/>
              <a:gd name="connsiteY7" fmla="*/ 502419 h 861289"/>
              <a:gd name="connsiteX8" fmla="*/ 5399188 w 5399188"/>
              <a:gd name="connsiteY8" fmla="*/ 502419 h 861289"/>
              <a:gd name="connsiteX9" fmla="*/ 5399188 w 5399188"/>
              <a:gd name="connsiteY9" fmla="*/ 717741 h 861289"/>
              <a:gd name="connsiteX10" fmla="*/ 5399188 w 5399188"/>
              <a:gd name="connsiteY10" fmla="*/ 717738 h 861289"/>
              <a:gd name="connsiteX11" fmla="*/ 5255637 w 5399188"/>
              <a:gd name="connsiteY11" fmla="*/ 861289 h 861289"/>
              <a:gd name="connsiteX12" fmla="*/ 2249662 w 5399188"/>
              <a:gd name="connsiteY12" fmla="*/ 861289 h 861289"/>
              <a:gd name="connsiteX13" fmla="*/ 1579748 w 5399188"/>
              <a:gd name="connsiteY13" fmla="*/ 1214125 h 861289"/>
              <a:gd name="connsiteX14" fmla="*/ 899865 w 5399188"/>
              <a:gd name="connsiteY14" fmla="*/ 861289 h 861289"/>
              <a:gd name="connsiteX15" fmla="*/ 143551 w 5399188"/>
              <a:gd name="connsiteY15" fmla="*/ 861289 h 861289"/>
              <a:gd name="connsiteX16" fmla="*/ 0 w 5399188"/>
              <a:gd name="connsiteY16" fmla="*/ 717738 h 861289"/>
              <a:gd name="connsiteX17" fmla="*/ 0 w 5399188"/>
              <a:gd name="connsiteY17" fmla="*/ 717741 h 861289"/>
              <a:gd name="connsiteX18" fmla="*/ 0 w 5399188"/>
              <a:gd name="connsiteY18" fmla="*/ 502419 h 861289"/>
              <a:gd name="connsiteX19" fmla="*/ 0 w 5399188"/>
              <a:gd name="connsiteY19" fmla="*/ 502419 h 861289"/>
              <a:gd name="connsiteX20" fmla="*/ 0 w 5399188"/>
              <a:gd name="connsiteY20" fmla="*/ 143551 h 861289"/>
              <a:gd name="connsiteX0" fmla="*/ 0 w 5399188"/>
              <a:gd name="connsiteY0" fmla="*/ 143551 h 1214125"/>
              <a:gd name="connsiteX1" fmla="*/ 143551 w 5399188"/>
              <a:gd name="connsiteY1" fmla="*/ 0 h 1214125"/>
              <a:gd name="connsiteX2" fmla="*/ 899865 w 5399188"/>
              <a:gd name="connsiteY2" fmla="*/ 0 h 1214125"/>
              <a:gd name="connsiteX3" fmla="*/ 899865 w 5399188"/>
              <a:gd name="connsiteY3" fmla="*/ 0 h 1214125"/>
              <a:gd name="connsiteX4" fmla="*/ 2249662 w 5399188"/>
              <a:gd name="connsiteY4" fmla="*/ 0 h 1214125"/>
              <a:gd name="connsiteX5" fmla="*/ 5255637 w 5399188"/>
              <a:gd name="connsiteY5" fmla="*/ 0 h 1214125"/>
              <a:gd name="connsiteX6" fmla="*/ 5399188 w 5399188"/>
              <a:gd name="connsiteY6" fmla="*/ 143551 h 1214125"/>
              <a:gd name="connsiteX7" fmla="*/ 5399188 w 5399188"/>
              <a:gd name="connsiteY7" fmla="*/ 502419 h 1214125"/>
              <a:gd name="connsiteX8" fmla="*/ 5399188 w 5399188"/>
              <a:gd name="connsiteY8" fmla="*/ 502419 h 1214125"/>
              <a:gd name="connsiteX9" fmla="*/ 5399188 w 5399188"/>
              <a:gd name="connsiteY9" fmla="*/ 717741 h 1214125"/>
              <a:gd name="connsiteX10" fmla="*/ 5399188 w 5399188"/>
              <a:gd name="connsiteY10" fmla="*/ 717738 h 1214125"/>
              <a:gd name="connsiteX11" fmla="*/ 5255637 w 5399188"/>
              <a:gd name="connsiteY11" fmla="*/ 861289 h 1214125"/>
              <a:gd name="connsiteX12" fmla="*/ 2249662 w 5399188"/>
              <a:gd name="connsiteY12" fmla="*/ 861289 h 1214125"/>
              <a:gd name="connsiteX13" fmla="*/ 1579748 w 5399188"/>
              <a:gd name="connsiteY13" fmla="*/ 1214125 h 1214125"/>
              <a:gd name="connsiteX14" fmla="*/ 1667616 w 5399188"/>
              <a:gd name="connsiteY14" fmla="*/ 861289 h 1214125"/>
              <a:gd name="connsiteX15" fmla="*/ 143551 w 5399188"/>
              <a:gd name="connsiteY15" fmla="*/ 861289 h 1214125"/>
              <a:gd name="connsiteX16" fmla="*/ 0 w 5399188"/>
              <a:gd name="connsiteY16" fmla="*/ 717738 h 1214125"/>
              <a:gd name="connsiteX17" fmla="*/ 0 w 5399188"/>
              <a:gd name="connsiteY17" fmla="*/ 717741 h 1214125"/>
              <a:gd name="connsiteX18" fmla="*/ 0 w 5399188"/>
              <a:gd name="connsiteY18" fmla="*/ 502419 h 1214125"/>
              <a:gd name="connsiteX19" fmla="*/ 0 w 5399188"/>
              <a:gd name="connsiteY19" fmla="*/ 502419 h 1214125"/>
              <a:gd name="connsiteX20" fmla="*/ 0 w 5399188"/>
              <a:gd name="connsiteY20" fmla="*/ 143551 h 1214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399188" h="1214125">
                <a:moveTo>
                  <a:pt x="0" y="143551"/>
                </a:moveTo>
                <a:cubicBezTo>
                  <a:pt x="0" y="64270"/>
                  <a:pt x="64270" y="0"/>
                  <a:pt x="143551" y="0"/>
                </a:cubicBezTo>
                <a:lnTo>
                  <a:pt x="899865" y="0"/>
                </a:lnTo>
                <a:lnTo>
                  <a:pt x="899865" y="0"/>
                </a:lnTo>
                <a:lnTo>
                  <a:pt x="2249662" y="0"/>
                </a:lnTo>
                <a:lnTo>
                  <a:pt x="5255637" y="0"/>
                </a:lnTo>
                <a:cubicBezTo>
                  <a:pt x="5334918" y="0"/>
                  <a:pt x="5399188" y="64270"/>
                  <a:pt x="5399188" y="143551"/>
                </a:cubicBezTo>
                <a:lnTo>
                  <a:pt x="5399188" y="502419"/>
                </a:lnTo>
                <a:lnTo>
                  <a:pt x="5399188" y="502419"/>
                </a:lnTo>
                <a:lnTo>
                  <a:pt x="5399188" y="717741"/>
                </a:lnTo>
                <a:lnTo>
                  <a:pt x="5399188" y="717738"/>
                </a:lnTo>
                <a:cubicBezTo>
                  <a:pt x="5399188" y="797019"/>
                  <a:pt x="5334918" y="861289"/>
                  <a:pt x="5255637" y="861289"/>
                </a:cubicBezTo>
                <a:lnTo>
                  <a:pt x="2249662" y="861289"/>
                </a:lnTo>
                <a:lnTo>
                  <a:pt x="1579748" y="1214125"/>
                </a:lnTo>
                <a:lnTo>
                  <a:pt x="1667616" y="861289"/>
                </a:lnTo>
                <a:lnTo>
                  <a:pt x="143551" y="861289"/>
                </a:lnTo>
                <a:cubicBezTo>
                  <a:pt x="64270" y="861289"/>
                  <a:pt x="0" y="797019"/>
                  <a:pt x="0" y="717738"/>
                </a:cubicBezTo>
                <a:lnTo>
                  <a:pt x="0" y="717741"/>
                </a:lnTo>
                <a:lnTo>
                  <a:pt x="0" y="502419"/>
                </a:lnTo>
                <a:lnTo>
                  <a:pt x="0" y="502419"/>
                </a:lnTo>
                <a:lnTo>
                  <a:pt x="0" y="143551"/>
                </a:lnTo>
                <a:close/>
              </a:path>
            </a:pathLst>
          </a:cu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smtClean="0">
                <a:solidFill>
                  <a:schemeClr val="bg1"/>
                </a:solidFill>
                <a:latin typeface="Helvetica" charset="0"/>
                <a:ea typeface="Helvetica" charset="0"/>
                <a:cs typeface="Helvetica" charset="0"/>
              </a:rPr>
              <a:t>Will this buffer overflow lead to a security exploit?</a:t>
            </a:r>
          </a:p>
          <a:p>
            <a:pPr algn="ctr"/>
            <a:endParaRPr lang="en-US" sz="2000" dirty="0">
              <a:solidFill>
                <a:schemeClr val="bg1"/>
              </a:solidFill>
              <a:latin typeface="Helvetica" charset="0"/>
              <a:ea typeface="Helvetica" charset="0"/>
              <a:cs typeface="Helvetica" charset="0"/>
            </a:endParaRPr>
          </a:p>
        </p:txBody>
      </p:sp>
      <p:pic>
        <p:nvPicPr>
          <p:cNvPr id="18" name="Picture 17"/>
          <p:cNvPicPr>
            <a:picLocks noChangeAspect="1"/>
          </p:cNvPicPr>
          <p:nvPr/>
        </p:nvPicPr>
        <p:blipFill>
          <a:blip r:embed="rId2"/>
          <a:stretch>
            <a:fillRect/>
          </a:stretch>
        </p:blipFill>
        <p:spPr>
          <a:xfrm>
            <a:off x="5980584" y="3870532"/>
            <a:ext cx="2263919" cy="1907352"/>
          </a:xfrm>
          <a:prstGeom prst="rect">
            <a:avLst/>
          </a:prstGeom>
        </p:spPr>
      </p:pic>
    </p:spTree>
    <p:extLst>
      <p:ext uri="{BB962C8B-B14F-4D97-AF65-F5344CB8AC3E}">
        <p14:creationId xmlns:p14="http://schemas.microsoft.com/office/powerpoint/2010/main" val="132778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7</a:t>
            </a:fld>
            <a:endParaRPr lang="en-US" dirty="0"/>
          </a:p>
        </p:txBody>
      </p:sp>
      <p:sp>
        <p:nvSpPr>
          <p:cNvPr id="5" name="Title 4"/>
          <p:cNvSpPr>
            <a:spLocks noGrp="1"/>
          </p:cNvSpPr>
          <p:nvPr>
            <p:ph type="title"/>
          </p:nvPr>
        </p:nvSpPr>
        <p:spPr/>
        <p:txBody>
          <a:bodyPr>
            <a:normAutofit/>
          </a:bodyPr>
          <a:lstStyle/>
          <a:p>
            <a:r>
              <a:rPr lang="en-US" dirty="0"/>
              <a:t>Conventional Logical Approach</a:t>
            </a:r>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sp>
        <p:nvSpPr>
          <p:cNvPr id="13" name="TextBox 12"/>
          <p:cNvSpPr txBox="1"/>
          <p:nvPr/>
        </p:nvSpPr>
        <p:spPr>
          <a:xfrm>
            <a:off x="1007619" y="3367116"/>
            <a:ext cx="3910069" cy="707886"/>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 Unable to handle uncertainty</a:t>
            </a:r>
          </a:p>
          <a:p>
            <a:r>
              <a:rPr lang="en-US" sz="2000" b="1" dirty="0" smtClean="0">
                <a:solidFill>
                  <a:srgbClr val="FF0000"/>
                </a:solidFill>
                <a:latin typeface="Helvetica Light" charset="0"/>
                <a:ea typeface="Helvetica Light" charset="0"/>
                <a:cs typeface="Helvetica Light" charset="0"/>
              </a:rPr>
              <a:t>- Unable to adapt</a:t>
            </a:r>
          </a:p>
        </p:txBody>
      </p:sp>
      <p:grpSp>
        <p:nvGrpSpPr>
          <p:cNvPr id="11" name="Group 10"/>
          <p:cNvGrpSpPr/>
          <p:nvPr/>
        </p:nvGrpSpPr>
        <p:grpSpPr>
          <a:xfrm>
            <a:off x="3470060" y="4104998"/>
            <a:ext cx="5402259" cy="2129019"/>
            <a:chOff x="3470060" y="4104998"/>
            <a:chExt cx="5402259" cy="2129019"/>
          </a:xfrm>
        </p:grpSpPr>
        <p:sp>
          <p:nvSpPr>
            <p:cNvPr id="7" name="Rounded Rectangle 6"/>
            <p:cNvSpPr/>
            <p:nvPr/>
          </p:nvSpPr>
          <p:spPr>
            <a:xfrm>
              <a:off x="4783879" y="5521446"/>
              <a:ext cx="2471519" cy="712571"/>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smtClean="0"/>
                <a:t>Pointer Analysis</a:t>
              </a:r>
              <a:endParaRPr lang="en-US" sz="2400" b="1"/>
            </a:p>
          </p:txBody>
        </p:sp>
        <p:sp>
          <p:nvSpPr>
            <p:cNvPr id="19" name="Rounded Rectangle 18"/>
            <p:cNvSpPr/>
            <p:nvPr/>
          </p:nvSpPr>
          <p:spPr>
            <a:xfrm>
              <a:off x="3470060" y="4104998"/>
              <a:ext cx="2471519" cy="712571"/>
            </a:xfrm>
            <a:prstGeom prst="round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b="1" smtClean="0"/>
                <a:t>Bug Detection</a:t>
              </a:r>
              <a:endParaRPr lang="en-US" sz="2400" b="1"/>
            </a:p>
          </p:txBody>
        </p:sp>
        <p:sp>
          <p:nvSpPr>
            <p:cNvPr id="20" name="Rounded Rectangle 19"/>
            <p:cNvSpPr/>
            <p:nvPr/>
          </p:nvSpPr>
          <p:spPr>
            <a:xfrm>
              <a:off x="6400800" y="4105672"/>
              <a:ext cx="2471519" cy="712571"/>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400" b="1" dirty="0" smtClean="0"/>
                <a:t>Verification</a:t>
              </a:r>
              <a:endParaRPr lang="en-US" sz="2400" b="1" dirty="0"/>
            </a:p>
          </p:txBody>
        </p:sp>
        <p:sp>
          <p:nvSpPr>
            <p:cNvPr id="10" name="Right Arrow 9"/>
            <p:cNvSpPr/>
            <p:nvPr/>
          </p:nvSpPr>
          <p:spPr>
            <a:xfrm rot="14319824">
              <a:off x="4532739" y="5006857"/>
              <a:ext cx="502281" cy="373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20"/>
            <p:cNvSpPr/>
            <p:nvPr/>
          </p:nvSpPr>
          <p:spPr>
            <a:xfrm rot="18824046">
              <a:off x="7119153" y="5008025"/>
              <a:ext cx="502281" cy="373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904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8</a:t>
            </a:fld>
            <a:endParaRPr lang="en-US" dirty="0"/>
          </a:p>
        </p:txBody>
      </p:sp>
      <p:sp>
        <p:nvSpPr>
          <p:cNvPr id="5" name="Title 4"/>
          <p:cNvSpPr>
            <a:spLocks noGrp="1"/>
          </p:cNvSpPr>
          <p:nvPr>
            <p:ph type="title"/>
          </p:nvPr>
        </p:nvSpPr>
        <p:spPr/>
        <p:txBody>
          <a:bodyPr>
            <a:normAutofit/>
          </a:bodyPr>
          <a:lstStyle/>
          <a:p>
            <a:r>
              <a:rPr lang="en-US" dirty="0"/>
              <a:t>Conventional Logical Approach</a:t>
            </a:r>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605461"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Program</a:t>
            </a:r>
          </a:p>
          <a:p>
            <a:pPr algn="ctr"/>
            <a:r>
              <a:rPr lang="en-US" sz="3200" dirty="0" smtClean="0"/>
              <a:t>Analysis</a:t>
            </a:r>
            <a:endParaRPr lang="en-US" sz="3200" dirty="0"/>
          </a:p>
        </p:txBody>
      </p:sp>
      <p:sp>
        <p:nvSpPr>
          <p:cNvPr id="2" name="Rounded Rectangular Callout 1"/>
          <p:cNvSpPr/>
          <p:nvPr/>
        </p:nvSpPr>
        <p:spPr>
          <a:xfrm>
            <a:off x="932549" y="2285997"/>
            <a:ext cx="3567726" cy="970155"/>
          </a:xfrm>
          <a:prstGeom prst="wedgeRoundRectCallout">
            <a:avLst>
              <a:gd name="adj1" fmla="val 64902"/>
              <a:gd name="adj2" fmla="val -136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en-US" sz="2000" dirty="0" smtClean="0">
                <a:solidFill>
                  <a:srgbClr val="7030A0"/>
                </a:solidFill>
              </a:rPr>
              <a:t>path(a, a).</a:t>
            </a:r>
          </a:p>
          <a:p>
            <a:r>
              <a:rPr lang="en-US" sz="2000" dirty="0" smtClean="0">
                <a:solidFill>
                  <a:srgbClr val="7030A0"/>
                </a:solidFill>
              </a:rPr>
              <a:t>path(a, c) :- path(a, b), edge(b, c).</a:t>
            </a:r>
            <a:endParaRPr lang="en-US" sz="2000" dirty="0">
              <a:solidFill>
                <a:srgbClr val="7030A0"/>
              </a:solidFill>
            </a:endParaRPr>
          </a:p>
        </p:txBody>
      </p:sp>
      <p:sp>
        <p:nvSpPr>
          <p:cNvPr id="9" name="TextBox 8"/>
          <p:cNvSpPr txBox="1"/>
          <p:nvPr/>
        </p:nvSpPr>
        <p:spPr>
          <a:xfrm>
            <a:off x="1007620" y="1115568"/>
            <a:ext cx="3419413" cy="1015663"/>
          </a:xfrm>
          <a:prstGeom prst="rect">
            <a:avLst/>
          </a:prstGeom>
          <a:noFill/>
        </p:spPr>
        <p:txBody>
          <a:bodyPr wrap="square" rtlCol="0">
            <a:spAutoFit/>
          </a:bodyPr>
          <a:lstStyle/>
          <a:p>
            <a:r>
              <a:rPr lang="en-US" sz="2000" b="1" dirty="0" smtClean="0">
                <a:solidFill>
                  <a:srgbClr val="00B050"/>
                </a:solidFill>
                <a:latin typeface="Helvetica Light" charset="0"/>
                <a:ea typeface="Helvetica Light" charset="0"/>
                <a:cs typeface="Helvetica Light" charset="0"/>
              </a:rPr>
              <a:t>+ Easy to specify</a:t>
            </a:r>
          </a:p>
          <a:p>
            <a:r>
              <a:rPr lang="en-US" sz="2000" b="1" dirty="0" smtClean="0">
                <a:solidFill>
                  <a:srgbClr val="00B050"/>
                </a:solidFill>
                <a:latin typeface="Helvetica Light" charset="0"/>
                <a:ea typeface="Helvetica Light" charset="0"/>
                <a:cs typeface="Helvetica Light" charset="0"/>
              </a:rPr>
              <a:t>+ Explainable</a:t>
            </a:r>
          </a:p>
          <a:p>
            <a:r>
              <a:rPr lang="en-US" sz="2000" b="1" dirty="0" smtClean="0">
                <a:solidFill>
                  <a:srgbClr val="00B050"/>
                </a:solidFill>
                <a:latin typeface="Helvetica Light" charset="0"/>
                <a:ea typeface="Helvetica Light" charset="0"/>
                <a:cs typeface="Helvetica Light" charset="0"/>
              </a:rPr>
              <a:t>+ With formal guarantees</a:t>
            </a:r>
          </a:p>
        </p:txBody>
      </p:sp>
      <p:sp>
        <p:nvSpPr>
          <p:cNvPr id="13" name="TextBox 12"/>
          <p:cNvSpPr txBox="1"/>
          <p:nvPr/>
        </p:nvSpPr>
        <p:spPr>
          <a:xfrm>
            <a:off x="1007619" y="3367116"/>
            <a:ext cx="3910069" cy="1015663"/>
          </a:xfrm>
          <a:prstGeom prst="rect">
            <a:avLst/>
          </a:prstGeom>
          <a:noFill/>
        </p:spPr>
        <p:txBody>
          <a:bodyPr wrap="square" rtlCol="0">
            <a:spAutoFit/>
          </a:bodyPr>
          <a:lstStyle/>
          <a:p>
            <a:r>
              <a:rPr lang="en-US" sz="2000" b="1" dirty="0" smtClean="0">
                <a:solidFill>
                  <a:srgbClr val="FF0000"/>
                </a:solidFill>
                <a:latin typeface="Helvetica Light" charset="0"/>
                <a:ea typeface="Helvetica Light" charset="0"/>
                <a:cs typeface="Helvetica Light" charset="0"/>
              </a:rPr>
              <a:t>- Unable to handle uncertainty</a:t>
            </a:r>
          </a:p>
          <a:p>
            <a:r>
              <a:rPr lang="en-US" sz="2000" b="1" dirty="0" smtClean="0">
                <a:solidFill>
                  <a:srgbClr val="FF0000"/>
                </a:solidFill>
                <a:latin typeface="Helvetica Light" charset="0"/>
                <a:ea typeface="Helvetica Light" charset="0"/>
                <a:cs typeface="Helvetica Light" charset="0"/>
              </a:rPr>
              <a:t>- Unable to adapt</a:t>
            </a:r>
          </a:p>
          <a:p>
            <a:r>
              <a:rPr lang="en-US" sz="2000" b="1" dirty="0" smtClean="0">
                <a:solidFill>
                  <a:srgbClr val="FF0000"/>
                </a:solidFill>
                <a:latin typeface="Helvetica Light" charset="0"/>
                <a:ea typeface="Helvetica Light" charset="0"/>
                <a:cs typeface="Helvetica Light" charset="0"/>
              </a:rPr>
              <a:t>- Unable to learn</a:t>
            </a:r>
          </a:p>
        </p:txBody>
      </p:sp>
      <p:grpSp>
        <p:nvGrpSpPr>
          <p:cNvPr id="10" name="Group 9"/>
          <p:cNvGrpSpPr/>
          <p:nvPr/>
        </p:nvGrpSpPr>
        <p:grpSpPr>
          <a:xfrm>
            <a:off x="6846825" y="1346160"/>
            <a:ext cx="1581735" cy="785069"/>
            <a:chOff x="6936033" y="1379613"/>
            <a:chExt cx="1581735" cy="785069"/>
          </a:xfrm>
        </p:grpSpPr>
        <p:pic>
          <p:nvPicPr>
            <p:cNvPr id="12" name="Picture 11"/>
            <p:cNvPicPr>
              <a:picLocks noChangeAspect="1"/>
            </p:cNvPicPr>
            <p:nvPr/>
          </p:nvPicPr>
          <p:blipFill>
            <a:blip r:embed="rId2">
              <a:alphaModFix/>
            </a:blip>
            <a:stretch>
              <a:fillRect/>
            </a:stretch>
          </p:blipFill>
          <p:spPr>
            <a:xfrm>
              <a:off x="7732699" y="1379613"/>
              <a:ext cx="785069" cy="785069"/>
            </a:xfrm>
            <a:prstGeom prst="rect">
              <a:avLst/>
            </a:prstGeom>
          </p:spPr>
        </p:pic>
        <p:sp>
          <p:nvSpPr>
            <p:cNvPr id="16" name="Down Arrow 15"/>
            <p:cNvSpPr/>
            <p:nvPr/>
          </p:nvSpPr>
          <p:spPr>
            <a:xfrm rot="3379515">
              <a:off x="7111664" y="1609394"/>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9" name="Group 18"/>
          <p:cNvGrpSpPr/>
          <p:nvPr/>
        </p:nvGrpSpPr>
        <p:grpSpPr>
          <a:xfrm>
            <a:off x="6924575" y="2220439"/>
            <a:ext cx="1503984" cy="785069"/>
            <a:chOff x="7013783" y="2253892"/>
            <a:chExt cx="1503984" cy="785069"/>
          </a:xfrm>
        </p:grpSpPr>
        <p:pic>
          <p:nvPicPr>
            <p:cNvPr id="17" name="Picture 16"/>
            <p:cNvPicPr>
              <a:picLocks noChangeAspect="1"/>
            </p:cNvPicPr>
            <p:nvPr/>
          </p:nvPicPr>
          <p:blipFill>
            <a:blip r:embed="rId2">
              <a:alphaModFix/>
            </a:blip>
            <a:stretch>
              <a:fillRect/>
            </a:stretch>
          </p:blipFill>
          <p:spPr>
            <a:xfrm>
              <a:off x="7732698" y="2253892"/>
              <a:ext cx="785069" cy="785069"/>
            </a:xfrm>
            <a:prstGeom prst="rect">
              <a:avLst/>
            </a:prstGeom>
          </p:spPr>
        </p:pic>
        <p:sp>
          <p:nvSpPr>
            <p:cNvPr id="22" name="Down Arrow 21"/>
            <p:cNvSpPr/>
            <p:nvPr/>
          </p:nvSpPr>
          <p:spPr>
            <a:xfrm rot="5400000">
              <a:off x="7189414" y="2327813"/>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21" name="Group 20"/>
          <p:cNvGrpSpPr/>
          <p:nvPr/>
        </p:nvGrpSpPr>
        <p:grpSpPr>
          <a:xfrm>
            <a:off x="6858290" y="3094718"/>
            <a:ext cx="1570269" cy="785069"/>
            <a:chOff x="6947498" y="3128171"/>
            <a:chExt cx="1570269" cy="785069"/>
          </a:xfrm>
        </p:grpSpPr>
        <p:pic>
          <p:nvPicPr>
            <p:cNvPr id="18" name="Picture 17"/>
            <p:cNvPicPr>
              <a:picLocks noChangeAspect="1"/>
            </p:cNvPicPr>
            <p:nvPr/>
          </p:nvPicPr>
          <p:blipFill>
            <a:blip r:embed="rId2"/>
            <a:stretch>
              <a:fillRect/>
            </a:stretch>
          </p:blipFill>
          <p:spPr>
            <a:xfrm>
              <a:off x="7732698" y="3128171"/>
              <a:ext cx="785069" cy="785069"/>
            </a:xfrm>
            <a:prstGeom prst="rect">
              <a:avLst/>
            </a:prstGeom>
          </p:spPr>
        </p:pic>
        <p:sp>
          <p:nvSpPr>
            <p:cNvPr id="23" name="Down Arrow 22"/>
            <p:cNvSpPr/>
            <p:nvPr/>
          </p:nvSpPr>
          <p:spPr>
            <a:xfrm rot="7342715">
              <a:off x="7123129" y="3008238"/>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grpSp>
        <p:nvGrpSpPr>
          <p:cNvPr id="11" name="Group 10"/>
          <p:cNvGrpSpPr/>
          <p:nvPr/>
        </p:nvGrpSpPr>
        <p:grpSpPr>
          <a:xfrm>
            <a:off x="4449420" y="3849452"/>
            <a:ext cx="897563" cy="1413923"/>
            <a:chOff x="4449420" y="3760244"/>
            <a:chExt cx="897563" cy="1413923"/>
          </a:xfrm>
        </p:grpSpPr>
        <p:pic>
          <p:nvPicPr>
            <p:cNvPr id="24" name="Picture 23"/>
            <p:cNvPicPr>
              <a:picLocks noChangeAspect="1"/>
            </p:cNvPicPr>
            <p:nvPr/>
          </p:nvPicPr>
          <p:blipFill>
            <a:blip r:embed="rId3"/>
            <a:stretch>
              <a:fillRect/>
            </a:stretch>
          </p:blipFill>
          <p:spPr>
            <a:xfrm>
              <a:off x="4449420" y="4389098"/>
              <a:ext cx="785069" cy="785069"/>
            </a:xfrm>
            <a:prstGeom prst="rect">
              <a:avLst/>
            </a:prstGeom>
          </p:spPr>
        </p:pic>
        <p:sp>
          <p:nvSpPr>
            <p:cNvPr id="28" name="Down Arrow 27"/>
            <p:cNvSpPr/>
            <p:nvPr/>
          </p:nvSpPr>
          <p:spPr>
            <a:xfrm rot="2709068">
              <a:off x="4903722" y="3584613"/>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7" name="Rectangle 6"/>
          <p:cNvSpPr/>
          <p:nvPr/>
        </p:nvSpPr>
        <p:spPr>
          <a:xfrm>
            <a:off x="4449420" y="4839629"/>
            <a:ext cx="468268" cy="334537"/>
          </a:xfrm>
          <a:prstGeom prst="rect">
            <a:avLst/>
          </a:prstGeom>
          <a:solidFill>
            <a:srgbClr val="FF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p:cNvGrpSpPr/>
          <p:nvPr/>
        </p:nvGrpSpPr>
        <p:grpSpPr>
          <a:xfrm>
            <a:off x="5417254" y="3693002"/>
            <a:ext cx="785069" cy="1570372"/>
            <a:chOff x="5361499" y="3603794"/>
            <a:chExt cx="785069" cy="1570372"/>
          </a:xfrm>
        </p:grpSpPr>
        <p:pic>
          <p:nvPicPr>
            <p:cNvPr id="25" name="Picture 24"/>
            <p:cNvPicPr>
              <a:picLocks noChangeAspect="1"/>
            </p:cNvPicPr>
            <p:nvPr/>
          </p:nvPicPr>
          <p:blipFill>
            <a:blip r:embed="rId3">
              <a:alphaModFix/>
            </a:blip>
            <a:stretch>
              <a:fillRect/>
            </a:stretch>
          </p:blipFill>
          <p:spPr>
            <a:xfrm>
              <a:off x="5361499" y="4389097"/>
              <a:ext cx="785069" cy="785069"/>
            </a:xfrm>
            <a:prstGeom prst="rect">
              <a:avLst/>
            </a:prstGeom>
          </p:spPr>
        </p:pic>
        <p:sp>
          <p:nvSpPr>
            <p:cNvPr id="29" name="Down Arrow 28"/>
            <p:cNvSpPr/>
            <p:nvPr/>
          </p:nvSpPr>
          <p:spPr>
            <a:xfrm>
              <a:off x="5514279" y="3603794"/>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33"/>
            <p:cNvSpPr/>
            <p:nvPr/>
          </p:nvSpPr>
          <p:spPr>
            <a:xfrm>
              <a:off x="5361499" y="4839628"/>
              <a:ext cx="468268" cy="334537"/>
            </a:xfrm>
            <a:prstGeom prst="rect">
              <a:avLst/>
            </a:prstGeom>
            <a:solidFill>
              <a:srgbClr val="FF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p:cNvGrpSpPr/>
          <p:nvPr/>
        </p:nvGrpSpPr>
        <p:grpSpPr>
          <a:xfrm>
            <a:off x="6247132" y="3693001"/>
            <a:ext cx="974934" cy="1572616"/>
            <a:chOff x="6191377" y="3603793"/>
            <a:chExt cx="974934" cy="1572616"/>
          </a:xfrm>
        </p:grpSpPr>
        <p:pic>
          <p:nvPicPr>
            <p:cNvPr id="26" name="Picture 25"/>
            <p:cNvPicPr>
              <a:picLocks noChangeAspect="1"/>
            </p:cNvPicPr>
            <p:nvPr/>
          </p:nvPicPr>
          <p:blipFill>
            <a:blip r:embed="rId3">
              <a:alphaModFix/>
            </a:blip>
            <a:stretch>
              <a:fillRect/>
            </a:stretch>
          </p:blipFill>
          <p:spPr>
            <a:xfrm>
              <a:off x="6381242" y="4391340"/>
              <a:ext cx="785069" cy="785069"/>
            </a:xfrm>
            <a:prstGeom prst="rect">
              <a:avLst/>
            </a:prstGeom>
          </p:spPr>
        </p:pic>
        <p:sp>
          <p:nvSpPr>
            <p:cNvPr id="30" name="Down Arrow 29"/>
            <p:cNvSpPr/>
            <p:nvPr/>
          </p:nvSpPr>
          <p:spPr>
            <a:xfrm rot="19228605">
              <a:off x="6191377" y="3603793"/>
              <a:ext cx="267630" cy="618892"/>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34"/>
            <p:cNvSpPr/>
            <p:nvPr/>
          </p:nvSpPr>
          <p:spPr>
            <a:xfrm>
              <a:off x="6400800" y="4820985"/>
              <a:ext cx="468268" cy="334537"/>
            </a:xfrm>
            <a:prstGeom prst="rect">
              <a:avLst/>
            </a:prstGeom>
            <a:solidFill>
              <a:srgbClr val="FF00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823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par>
                          <p:cTn id="8" fill="hold">
                            <p:stCondLst>
                              <p:cond delay="500"/>
                            </p:stCondLst>
                            <p:childTnLst>
                              <p:par>
                                <p:cTn id="9" presetID="22" presetClass="entr" presetSubtype="2"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right)">
                                      <p:cBhvr>
                                        <p:cTn id="11" dur="500"/>
                                        <p:tgtEl>
                                          <p:spTgt spid="11"/>
                                        </p:tgtEl>
                                      </p:cBhvr>
                                    </p:animEffect>
                                  </p:childTnLst>
                                </p:cTn>
                              </p:par>
                            </p:childTnLst>
                          </p:cTn>
                        </p:par>
                        <p:par>
                          <p:cTn id="12" fill="hold">
                            <p:stCondLst>
                              <p:cond delay="1500"/>
                            </p:stCondLst>
                            <p:childTnLst>
                              <p:par>
                                <p:cTn id="13" presetID="1" presetClass="entr" presetSubtype="0" fill="hold" grpId="0" nodeType="after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right)">
                                      <p:cBhvr>
                                        <p:cTn id="19" dur="500"/>
                                        <p:tgtEl>
                                          <p:spTgt spid="19"/>
                                        </p:tgtEl>
                                      </p:cBhvr>
                                    </p:animEffect>
                                  </p:childTnLst>
                                </p:cTn>
                              </p:par>
                            </p:childTnLst>
                          </p:cTn>
                        </p:par>
                        <p:par>
                          <p:cTn id="20" fill="hold">
                            <p:stCondLst>
                              <p:cond delay="500"/>
                            </p:stCondLst>
                            <p:childTnLst>
                              <p:par>
                                <p:cTn id="21" presetID="22" presetClass="entr" presetSubtype="1" fill="hold" nodeType="afterEffect">
                                  <p:stCondLst>
                                    <p:cond delay="500"/>
                                  </p:stCondLst>
                                  <p:childTnLst>
                                    <p:set>
                                      <p:cBhvr>
                                        <p:cTn id="22" dur="1" fill="hold">
                                          <p:stCondLst>
                                            <p:cond delay="0"/>
                                          </p:stCondLst>
                                        </p:cTn>
                                        <p:tgtEl>
                                          <p:spTgt spid="20"/>
                                        </p:tgtEl>
                                        <p:attrNameLst>
                                          <p:attrName>style.visibility</p:attrName>
                                        </p:attrNameLst>
                                      </p:cBhvr>
                                      <p:to>
                                        <p:strVal val="visible"/>
                                      </p:to>
                                    </p:set>
                                    <p:animEffect transition="in" filter="wipe(up)">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right)">
                                      <p:cBhvr>
                                        <p:cTn id="28" dur="500"/>
                                        <p:tgtEl>
                                          <p:spTgt spid="21"/>
                                        </p:tgtEl>
                                      </p:cBhvr>
                                    </p:animEffect>
                                  </p:childTnLst>
                                </p:cTn>
                              </p:par>
                            </p:childTnLst>
                          </p:cTn>
                        </p:par>
                        <p:par>
                          <p:cTn id="29" fill="hold">
                            <p:stCondLst>
                              <p:cond delay="500"/>
                            </p:stCondLst>
                            <p:childTnLst>
                              <p:par>
                                <p:cTn id="30" presetID="22" presetClass="entr" presetSubtype="1" fill="hold" nodeType="after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up)">
                                      <p:cBhvr>
                                        <p:cTn id="3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289D57-1463-8B4B-BEC9-AA18EDEE026D}" type="datetime1">
              <a:rPr lang="en-US" smtClean="0"/>
              <a:t>6/28/17</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9</a:t>
            </a:fld>
            <a:endParaRPr lang="en-US" dirty="0"/>
          </a:p>
        </p:txBody>
      </p:sp>
      <p:sp>
        <p:nvSpPr>
          <p:cNvPr id="5" name="Title 4"/>
          <p:cNvSpPr>
            <a:spLocks noGrp="1"/>
          </p:cNvSpPr>
          <p:nvPr>
            <p:ph type="title"/>
          </p:nvPr>
        </p:nvSpPr>
        <p:spPr/>
        <p:txBody>
          <a:bodyPr>
            <a:normAutofit/>
          </a:bodyPr>
          <a:lstStyle/>
          <a:p>
            <a:r>
              <a:rPr lang="en-US" dirty="0" smtClean="0"/>
              <a:t>Emerging Probabilistic Approach</a:t>
            </a:r>
            <a:endParaRPr lang="en-US" dirty="0"/>
          </a:p>
        </p:txBody>
      </p:sp>
      <p:sp>
        <p:nvSpPr>
          <p:cNvPr id="6" name="Footer Placeholder 5"/>
          <p:cNvSpPr>
            <a:spLocks noGrp="1"/>
          </p:cNvSpPr>
          <p:nvPr>
            <p:ph type="ftr" sz="quarter" idx="11"/>
          </p:nvPr>
        </p:nvSpPr>
        <p:spPr/>
        <p:txBody>
          <a:bodyPr/>
          <a:lstStyle/>
          <a:p>
            <a:pPr algn="ctr"/>
            <a:r>
              <a:rPr lang="en-US" smtClean="0"/>
              <a:t>MAPL'17</a:t>
            </a:r>
            <a:endParaRPr lang="en-US" dirty="0"/>
          </a:p>
        </p:txBody>
      </p:sp>
      <p:sp>
        <p:nvSpPr>
          <p:cNvPr id="8" name="Vertical Scroll 7"/>
          <p:cNvSpPr/>
          <p:nvPr/>
        </p:nvSpPr>
        <p:spPr>
          <a:xfrm>
            <a:off x="4705820" y="1538868"/>
            <a:ext cx="2207941" cy="1862253"/>
          </a:xfrm>
          <a:prstGeom prst="verticalScroll">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200" dirty="0" smtClean="0"/>
              <a:t>ML</a:t>
            </a:r>
          </a:p>
          <a:p>
            <a:pPr algn="ctr"/>
            <a:r>
              <a:rPr lang="en-US" sz="3200" dirty="0" smtClean="0"/>
              <a:t>System</a:t>
            </a:r>
            <a:endParaRPr lang="en-US" sz="3200" dirty="0"/>
          </a:p>
        </p:txBody>
      </p:sp>
      <p:sp>
        <p:nvSpPr>
          <p:cNvPr id="9" name="TextBox 8"/>
          <p:cNvSpPr txBox="1"/>
          <p:nvPr/>
        </p:nvSpPr>
        <p:spPr>
          <a:xfrm>
            <a:off x="1007620" y="1115568"/>
            <a:ext cx="3631290" cy="1323439"/>
          </a:xfrm>
          <a:prstGeom prst="rect">
            <a:avLst/>
          </a:prstGeom>
          <a:noFill/>
        </p:spPr>
        <p:txBody>
          <a:bodyPr wrap="square" rtlCol="0">
            <a:spAutoFit/>
          </a:bodyPr>
          <a:lstStyle/>
          <a:p>
            <a:r>
              <a:rPr lang="en-US" sz="2000" b="1" dirty="0">
                <a:solidFill>
                  <a:srgbClr val="FF0000"/>
                </a:solidFill>
                <a:latin typeface="Helvetica Light" charset="0"/>
                <a:ea typeface="Helvetica Light" charset="0"/>
                <a:cs typeface="Helvetica Light" charset="0"/>
              </a:rPr>
              <a:t>-</a:t>
            </a:r>
            <a:r>
              <a:rPr lang="en-US" sz="2000" b="1" dirty="0" smtClean="0">
                <a:solidFill>
                  <a:srgbClr val="FF0000"/>
                </a:solidFill>
                <a:latin typeface="Helvetica Light" charset="0"/>
                <a:ea typeface="Helvetica Light" charset="0"/>
                <a:cs typeface="Helvetica Light" charset="0"/>
              </a:rPr>
              <a:t> Hard to specify</a:t>
            </a:r>
          </a:p>
          <a:p>
            <a:r>
              <a:rPr lang="en-US" sz="2000" b="1" dirty="0">
                <a:solidFill>
                  <a:srgbClr val="FF0000"/>
                </a:solidFill>
                <a:latin typeface="Helvetica Light" charset="0"/>
                <a:ea typeface="Helvetica Light" charset="0"/>
                <a:cs typeface="Helvetica Light" charset="0"/>
              </a:rPr>
              <a:t>-</a:t>
            </a:r>
            <a:r>
              <a:rPr lang="en-US" sz="2000" b="1" dirty="0" smtClean="0">
                <a:solidFill>
                  <a:srgbClr val="FF0000"/>
                </a:solidFill>
                <a:latin typeface="Helvetica Light" charset="0"/>
                <a:ea typeface="Helvetica Light" charset="0"/>
                <a:cs typeface="Helvetica Light" charset="0"/>
              </a:rPr>
              <a:t> Hard to interpret</a:t>
            </a:r>
          </a:p>
          <a:p>
            <a:r>
              <a:rPr lang="en-US" sz="2000" b="1" dirty="0">
                <a:solidFill>
                  <a:srgbClr val="FF0000"/>
                </a:solidFill>
                <a:latin typeface="Helvetica Light" charset="0"/>
                <a:ea typeface="Helvetica Light" charset="0"/>
                <a:cs typeface="Helvetica Light" charset="0"/>
              </a:rPr>
              <a:t>-</a:t>
            </a:r>
            <a:r>
              <a:rPr lang="en-US" sz="2000" b="1" dirty="0" smtClean="0">
                <a:solidFill>
                  <a:srgbClr val="FF0000"/>
                </a:solidFill>
                <a:latin typeface="Helvetica Light" charset="0"/>
                <a:ea typeface="Helvetica Light" charset="0"/>
                <a:cs typeface="Helvetica Light" charset="0"/>
              </a:rPr>
              <a:t> Without formal guarantees guarantees</a:t>
            </a:r>
          </a:p>
        </p:txBody>
      </p:sp>
      <p:sp>
        <p:nvSpPr>
          <p:cNvPr id="13" name="TextBox 12"/>
          <p:cNvSpPr txBox="1"/>
          <p:nvPr/>
        </p:nvSpPr>
        <p:spPr>
          <a:xfrm>
            <a:off x="1007619" y="3367116"/>
            <a:ext cx="3910069" cy="1015663"/>
          </a:xfrm>
          <a:prstGeom prst="rect">
            <a:avLst/>
          </a:prstGeom>
          <a:noFill/>
        </p:spPr>
        <p:txBody>
          <a:bodyPr wrap="square" rtlCol="0">
            <a:spAutoFit/>
          </a:bodyPr>
          <a:lstStyle/>
          <a:p>
            <a:r>
              <a:rPr lang="en-US" sz="2000" b="1" dirty="0">
                <a:solidFill>
                  <a:srgbClr val="00B050"/>
                </a:solidFill>
                <a:latin typeface="Helvetica Light" charset="0"/>
                <a:ea typeface="Helvetica Light" charset="0"/>
                <a:cs typeface="Helvetica Light" charset="0"/>
              </a:rPr>
              <a:t>+</a:t>
            </a:r>
            <a:r>
              <a:rPr lang="en-US" sz="2000" b="1" dirty="0" smtClean="0">
                <a:solidFill>
                  <a:srgbClr val="00B050"/>
                </a:solidFill>
                <a:latin typeface="Helvetica Light" charset="0"/>
                <a:ea typeface="Helvetica Light" charset="0"/>
                <a:cs typeface="Helvetica Light" charset="0"/>
              </a:rPr>
              <a:t> Able to handle uncertainty</a:t>
            </a:r>
          </a:p>
          <a:p>
            <a:r>
              <a:rPr lang="en-US" sz="2000" b="1" dirty="0">
                <a:solidFill>
                  <a:srgbClr val="00B050"/>
                </a:solidFill>
                <a:latin typeface="Helvetica Light" charset="0"/>
                <a:ea typeface="Helvetica Light" charset="0"/>
                <a:cs typeface="Helvetica Light" charset="0"/>
              </a:rPr>
              <a:t>+</a:t>
            </a:r>
            <a:r>
              <a:rPr lang="en-US" sz="2000" b="1" dirty="0" smtClean="0">
                <a:solidFill>
                  <a:srgbClr val="00B050"/>
                </a:solidFill>
                <a:latin typeface="Helvetica Light" charset="0"/>
                <a:ea typeface="Helvetica Light" charset="0"/>
                <a:cs typeface="Helvetica Light" charset="0"/>
              </a:rPr>
              <a:t> Able to adapt</a:t>
            </a:r>
          </a:p>
          <a:p>
            <a:r>
              <a:rPr lang="en-US" sz="2000" b="1" dirty="0" smtClean="0">
                <a:solidFill>
                  <a:srgbClr val="00B050"/>
                </a:solidFill>
                <a:latin typeface="Helvetica Light" charset="0"/>
                <a:ea typeface="Helvetica Light" charset="0"/>
                <a:cs typeface="Helvetica Light" charset="0"/>
              </a:rPr>
              <a:t>+ Able to learn</a:t>
            </a:r>
          </a:p>
        </p:txBody>
      </p:sp>
      <p:sp>
        <p:nvSpPr>
          <p:cNvPr id="2" name="Rounded Rectangular Callout 1"/>
          <p:cNvSpPr/>
          <p:nvPr/>
        </p:nvSpPr>
        <p:spPr>
          <a:xfrm>
            <a:off x="323385" y="2131232"/>
            <a:ext cx="4371279" cy="1235884"/>
          </a:xfrm>
          <a:prstGeom prst="wedgeRoundRectCallout">
            <a:avLst>
              <a:gd name="adj1" fmla="val 60092"/>
              <a:gd name="adj2" fmla="val -6955"/>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endParaRPr lang="en-US" sz="2000" dirty="0">
              <a:solidFill>
                <a:srgbClr val="7030A0"/>
              </a:solidFill>
            </a:endParaRPr>
          </a:p>
        </p:txBody>
      </p:sp>
      <p:pic>
        <p:nvPicPr>
          <p:cNvPr id="10" name="Picture 9"/>
          <p:cNvPicPr>
            <a:picLocks noChangeAspect="1"/>
          </p:cNvPicPr>
          <p:nvPr/>
        </p:nvPicPr>
        <p:blipFill>
          <a:blip r:embed="rId2"/>
          <a:stretch>
            <a:fillRect/>
          </a:stretch>
        </p:blipFill>
        <p:spPr>
          <a:xfrm>
            <a:off x="445383" y="2241176"/>
            <a:ext cx="4137776" cy="1015192"/>
          </a:xfrm>
          <a:prstGeom prst="rect">
            <a:avLst/>
          </a:prstGeom>
        </p:spPr>
      </p:pic>
    </p:spTree>
    <p:extLst>
      <p:ext uri="{BB962C8B-B14F-4D97-AF65-F5344CB8AC3E}">
        <p14:creationId xmlns:p14="http://schemas.microsoft.com/office/powerpoint/2010/main" val="195435758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1|3.5|0.9|2.3|19.9"/>
</p:tagLst>
</file>

<file path=ppt/tags/tag10.xml><?xml version="1.0" encoding="utf-8"?>
<p:tagLst xmlns:a="http://schemas.openxmlformats.org/drawingml/2006/main" xmlns:r="http://schemas.openxmlformats.org/officeDocument/2006/relationships" xmlns:p="http://schemas.openxmlformats.org/presentationml/2006/main">
  <p:tag name="TIMING" val="|10.2|5.6|34.3"/>
</p:tagLst>
</file>

<file path=ppt/tags/tag11.xml><?xml version="1.0" encoding="utf-8"?>
<p:tagLst xmlns:a="http://schemas.openxmlformats.org/drawingml/2006/main" xmlns:r="http://schemas.openxmlformats.org/officeDocument/2006/relationships" xmlns:p="http://schemas.openxmlformats.org/presentationml/2006/main">
  <p:tag name="TIMING" val="|6.1|6.7|4.8|16.9|43"/>
</p:tagLst>
</file>

<file path=ppt/tags/tag12.xml><?xml version="1.0" encoding="utf-8"?>
<p:tagLst xmlns:a="http://schemas.openxmlformats.org/drawingml/2006/main" xmlns:r="http://schemas.openxmlformats.org/officeDocument/2006/relationships" xmlns:p="http://schemas.openxmlformats.org/presentationml/2006/main">
  <p:tag name="TIMING" val="|6.1|6.7|4.8|16.9|43"/>
</p:tagLst>
</file>

<file path=ppt/tags/tag13.xml><?xml version="1.0" encoding="utf-8"?>
<p:tagLst xmlns:a="http://schemas.openxmlformats.org/drawingml/2006/main" xmlns:r="http://schemas.openxmlformats.org/officeDocument/2006/relationships" xmlns:p="http://schemas.openxmlformats.org/presentationml/2006/main">
  <p:tag name="TIMING" val="|6.1|6.7|4.8|16.9|43"/>
</p:tagLst>
</file>

<file path=ppt/tags/tag14.xml><?xml version="1.0" encoding="utf-8"?>
<p:tagLst xmlns:a="http://schemas.openxmlformats.org/drawingml/2006/main" xmlns:r="http://schemas.openxmlformats.org/officeDocument/2006/relationships" xmlns:p="http://schemas.openxmlformats.org/presentationml/2006/main">
  <p:tag name="TIMING" val="|6|1|7.1|6.3|7.8|3.5|8.6"/>
</p:tagLst>
</file>

<file path=ppt/tags/tag15.xml><?xml version="1.0" encoding="utf-8"?>
<p:tagLst xmlns:a="http://schemas.openxmlformats.org/drawingml/2006/main" xmlns:r="http://schemas.openxmlformats.org/officeDocument/2006/relationships" xmlns:p="http://schemas.openxmlformats.org/presentationml/2006/main">
  <p:tag name="TIMING" val="|11.6|4.9|13|7.3|4.5"/>
</p:tagLst>
</file>

<file path=ppt/tags/tag16.xml><?xml version="1.0" encoding="utf-8"?>
<p:tagLst xmlns:a="http://schemas.openxmlformats.org/drawingml/2006/main" xmlns:r="http://schemas.openxmlformats.org/officeDocument/2006/relationships" xmlns:p="http://schemas.openxmlformats.org/presentationml/2006/main">
  <p:tag name="TIMING" val="|65.6|17.6"/>
</p:tagLst>
</file>

<file path=ppt/tags/tag17.xml><?xml version="1.0" encoding="utf-8"?>
<p:tagLst xmlns:a="http://schemas.openxmlformats.org/drawingml/2006/main" xmlns:r="http://schemas.openxmlformats.org/officeDocument/2006/relationships" xmlns:p="http://schemas.openxmlformats.org/presentationml/2006/main">
  <p:tag name="TIMING" val="|65.6|17.6"/>
</p:tagLst>
</file>

<file path=ppt/tags/tag18.xml><?xml version="1.0" encoding="utf-8"?>
<p:tagLst xmlns:a="http://schemas.openxmlformats.org/drawingml/2006/main" xmlns:r="http://schemas.openxmlformats.org/officeDocument/2006/relationships" xmlns:p="http://schemas.openxmlformats.org/presentationml/2006/main">
  <p:tag name="TIMING" val="|6.5|22.7|13.6|13.9|0.4|3.7|6.4|2.9|9.5|3.4|0.4|3.9"/>
</p:tagLst>
</file>

<file path=ppt/tags/tag19.xml><?xml version="1.0" encoding="utf-8"?>
<p:tagLst xmlns:a="http://schemas.openxmlformats.org/drawingml/2006/main" xmlns:r="http://schemas.openxmlformats.org/officeDocument/2006/relationships" xmlns:p="http://schemas.openxmlformats.org/presentationml/2006/main">
  <p:tag name="TIMING" val="|47.4"/>
</p:tagLst>
</file>

<file path=ppt/tags/tag2.xml><?xml version="1.0" encoding="utf-8"?>
<p:tagLst xmlns:a="http://schemas.openxmlformats.org/drawingml/2006/main" xmlns:r="http://schemas.openxmlformats.org/officeDocument/2006/relationships" xmlns:p="http://schemas.openxmlformats.org/presentationml/2006/main">
  <p:tag name="TIMING" val="|8.2|0.7|0.7"/>
</p:tagLst>
</file>

<file path=ppt/tags/tag3.xml><?xml version="1.0" encoding="utf-8"?>
<p:tagLst xmlns:a="http://schemas.openxmlformats.org/drawingml/2006/main" xmlns:r="http://schemas.openxmlformats.org/officeDocument/2006/relationships" xmlns:p="http://schemas.openxmlformats.org/presentationml/2006/main">
  <p:tag name="TIMING" val="|12.5|8.7"/>
</p:tagLst>
</file>

<file path=ppt/tags/tag4.xml><?xml version="1.0" encoding="utf-8"?>
<p:tagLst xmlns:a="http://schemas.openxmlformats.org/drawingml/2006/main" xmlns:r="http://schemas.openxmlformats.org/officeDocument/2006/relationships" xmlns:p="http://schemas.openxmlformats.org/presentationml/2006/main">
  <p:tag name="TIMING" val="|33.4"/>
</p:tagLst>
</file>

<file path=ppt/tags/tag5.xml><?xml version="1.0" encoding="utf-8"?>
<p:tagLst xmlns:a="http://schemas.openxmlformats.org/drawingml/2006/main" xmlns:r="http://schemas.openxmlformats.org/officeDocument/2006/relationships" xmlns:p="http://schemas.openxmlformats.org/presentationml/2006/main">
  <p:tag name="TIMING" val="|85.3|0.3|4.2|20.7|12.6|8|23.5|5.5"/>
</p:tagLst>
</file>

<file path=ppt/tags/tag6.xml><?xml version="1.0" encoding="utf-8"?>
<p:tagLst xmlns:a="http://schemas.openxmlformats.org/drawingml/2006/main" xmlns:r="http://schemas.openxmlformats.org/officeDocument/2006/relationships" xmlns:p="http://schemas.openxmlformats.org/presentationml/2006/main">
  <p:tag name="TIMING" val="|27.5|3.4|1.3|3.7|1"/>
</p:tagLst>
</file>

<file path=ppt/tags/tag7.xml><?xml version="1.0" encoding="utf-8"?>
<p:tagLst xmlns:a="http://schemas.openxmlformats.org/drawingml/2006/main" xmlns:r="http://schemas.openxmlformats.org/officeDocument/2006/relationships" xmlns:p="http://schemas.openxmlformats.org/presentationml/2006/main">
  <p:tag name="TIMING" val="|109.7|19.4|1.7|1.3|0.6|1"/>
</p:tagLst>
</file>

<file path=ppt/tags/tag8.xml><?xml version="1.0" encoding="utf-8"?>
<p:tagLst xmlns:a="http://schemas.openxmlformats.org/drawingml/2006/main" xmlns:r="http://schemas.openxmlformats.org/officeDocument/2006/relationships" xmlns:p="http://schemas.openxmlformats.org/presentationml/2006/main">
  <p:tag name="TIMING" val="|2.1"/>
</p:tagLst>
</file>

<file path=ppt/tags/tag9.xml><?xml version="1.0" encoding="utf-8"?>
<p:tagLst xmlns:a="http://schemas.openxmlformats.org/drawingml/2006/main" xmlns:r="http://schemas.openxmlformats.org/officeDocument/2006/relationships" xmlns:p="http://schemas.openxmlformats.org/presentationml/2006/main">
  <p:tag name="TIMING" val="|0.6|1|0.4|0.4|0.3|0.4|0.5|9.8"/>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Custom 15">
      <a:dk1>
        <a:srgbClr val="000000"/>
      </a:dk1>
      <a:lt1>
        <a:srgbClr val="FFFFFF"/>
      </a:lt1>
      <a:dk2>
        <a:srgbClr val="005392"/>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txDef>
      <a:spPr>
        <a:noFill/>
      </a:spPr>
      <a:bodyPr wrap="square" rtlCol="0">
        <a:spAutoFit/>
      </a:bodyPr>
      <a:lstStyle>
        <a:defPPr>
          <a:defRPr sz="2000" dirty="0" err="1" smtClean="0">
            <a:latin typeface="Helvetica Light" charset="0"/>
            <a:ea typeface="Helvetica Light" charset="0"/>
            <a:cs typeface="Helvetica Light" charset="0"/>
          </a:defRPr>
        </a:defPPr>
      </a:lstStyle>
    </a:txDef>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6884DA-E94B-4DCE-9FF8-5930163FDDBC}">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infopath/2007/PartnerControls"/>
    <ds:schemaRef ds:uri="http://schemas.microsoft.com/office/2006/documentManagement/types"/>
    <ds:schemaRef ds:uri="http://purl.org/dc/terms/"/>
    <ds:schemaRef ds:uri="645017dd-093d-4fe6-8749-94edcd17ab36"/>
    <ds:schemaRef ds:uri="http://purl.org/dc/elements/1.1/"/>
  </ds:schemaRefs>
</ds:datastoreItem>
</file>

<file path=customXml/itemProps2.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B621055-3A2D-42F9-B8D3-AEB84A18ED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Parcel</Template>
  <TotalTime>85856</TotalTime>
  <Words>5476</Words>
  <Application>Microsoft Macintosh PowerPoint</Application>
  <PresentationFormat>On-screen Show (4:3)</PresentationFormat>
  <Paragraphs>1180</Paragraphs>
  <Slides>45</Slides>
  <Notes>29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Arial Rounded MT Bold</vt:lpstr>
      <vt:lpstr>Avenir Book</vt:lpstr>
      <vt:lpstr>Calibri</vt:lpstr>
      <vt:lpstr>Cambria Math</vt:lpstr>
      <vt:lpstr>Garamond</vt:lpstr>
      <vt:lpstr>Helvetica</vt:lpstr>
      <vt:lpstr>Helvetica Light</vt:lpstr>
      <vt:lpstr>Monaco</vt:lpstr>
      <vt:lpstr>Wingdings</vt:lpstr>
      <vt:lpstr>Wingdings 3</vt:lpstr>
      <vt:lpstr>elegant</vt:lpstr>
      <vt:lpstr>Combining the Logical and the Probabilistic in Program Analysis</vt:lpstr>
      <vt:lpstr>What is Program Analysis?</vt:lpstr>
      <vt:lpstr>Conventional Logical Approach</vt:lpstr>
      <vt:lpstr>Conventional Logical Approach</vt:lpstr>
      <vt:lpstr>Conventional Logical Approach</vt:lpstr>
      <vt:lpstr>Conventional Logical Approach</vt:lpstr>
      <vt:lpstr>Conventional Logical Approach</vt:lpstr>
      <vt:lpstr>Conventional Logical Approach</vt:lpstr>
      <vt:lpstr>Emerging Probabilistic Approach</vt:lpstr>
      <vt:lpstr>An Overarching Question</vt:lpstr>
      <vt:lpstr>Talk Outline</vt:lpstr>
      <vt:lpstr>Our Approach: Mixed Hard and Soft Constraints</vt:lpstr>
      <vt:lpstr>Background: Mixed Hard and Soft Constraints</vt:lpstr>
      <vt:lpstr>Background: Mixed Hard and Soft Constraints</vt:lpstr>
      <vt:lpstr>Our Overall Methodology</vt:lpstr>
      <vt:lpstr>Talk Outline</vt:lpstr>
      <vt:lpstr>Static Bug Detection: Prevalent Approach</vt:lpstr>
      <vt:lpstr>Static Bug Detection: Our Approach</vt:lpstr>
      <vt:lpstr>Static Bug Detection: Our Approach</vt:lpstr>
      <vt:lpstr>Instance Applications</vt:lpstr>
      <vt:lpstr>An Example: Datarace Analysis</vt:lpstr>
      <vt:lpstr>An Example: Datarace Analysis</vt:lpstr>
      <vt:lpstr>An Example: Datarace Analysis</vt:lpstr>
      <vt:lpstr>An Example: Datarace Analysis</vt:lpstr>
      <vt:lpstr>An Example: Datarace Analysis</vt:lpstr>
      <vt:lpstr>How Does Generalization Work?</vt:lpstr>
      <vt:lpstr>How Does Generalization Work?</vt:lpstr>
      <vt:lpstr>How Does Generalization Work?</vt:lpstr>
      <vt:lpstr>How Does Generalization Work?</vt:lpstr>
      <vt:lpstr>Talk Outline</vt:lpstr>
      <vt:lpstr>The Inference Problem</vt:lpstr>
      <vt:lpstr>The Nichrome Solver</vt:lpstr>
      <vt:lpstr>The Nichrome Solver</vt:lpstr>
      <vt:lpstr>The Nichrome Solver</vt:lpstr>
      <vt:lpstr>The Nichrome Solver</vt:lpstr>
      <vt:lpstr>The Nichrome Solver</vt:lpstr>
      <vt:lpstr>The Nichrome Solver</vt:lpstr>
      <vt:lpstr>Talk Outline</vt:lpstr>
      <vt:lpstr>Experimental Setup</vt:lpstr>
      <vt:lpstr>Benchmarks Characteristics</vt:lpstr>
      <vt:lpstr>Precision Results: Datarace Analysis</vt:lpstr>
      <vt:lpstr>Precision Results: Varying Amount of Feedback</vt:lpstr>
      <vt:lpstr>Solver Performance Results</vt:lpstr>
      <vt:lpstr>Solver Performance Results</vt:lpstr>
      <vt:lpstr>Conclusions</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subject/>
  <dc:creator>Zhang, Xin</dc:creator>
  <cp:keywords/>
  <dc:description/>
  <cp:lastModifiedBy>Naik, Mayur H</cp:lastModifiedBy>
  <cp:revision>7792</cp:revision>
  <cp:lastPrinted>2017-02-27T19:16:45Z</cp:lastPrinted>
  <dcterms:created xsi:type="dcterms:W3CDTF">2014-05-20T21:07:45Z</dcterms:created>
  <dcterms:modified xsi:type="dcterms:W3CDTF">2017-06-28T15:31:42Z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