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6.jpg" ContentType="image/jpeg"/>
  <Override PartName="/ppt/notesSlides/notesSlide4.xml" ContentType="application/vnd.openxmlformats-officedocument.presentationml.notesSlide+xml"/>
  <Override PartName="/ppt/media/image19.jpg" ContentType="image/jpeg"/>
  <Override PartName="/ppt/notesSlides/notesSlide5.xml" ContentType="application/vnd.openxmlformats-officedocument.presentationml.notesSlide+xml"/>
  <Override PartName="/ppt/media/image3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61"/>
  </p:notesMasterIdLst>
  <p:handoutMasterIdLst>
    <p:handoutMasterId r:id="rId62"/>
  </p:handoutMasterIdLst>
  <p:sldIdLst>
    <p:sldId id="783" r:id="rId3"/>
    <p:sldId id="786" r:id="rId4"/>
    <p:sldId id="788" r:id="rId5"/>
    <p:sldId id="789" r:id="rId6"/>
    <p:sldId id="790" r:id="rId7"/>
    <p:sldId id="791" r:id="rId8"/>
    <p:sldId id="792" r:id="rId9"/>
    <p:sldId id="793" r:id="rId10"/>
    <p:sldId id="794" r:id="rId11"/>
    <p:sldId id="795" r:id="rId12"/>
    <p:sldId id="796" r:id="rId13"/>
    <p:sldId id="797" r:id="rId14"/>
    <p:sldId id="798" r:id="rId15"/>
    <p:sldId id="799" r:id="rId16"/>
    <p:sldId id="800" r:id="rId17"/>
    <p:sldId id="801" r:id="rId18"/>
    <p:sldId id="812" r:id="rId19"/>
    <p:sldId id="803" r:id="rId20"/>
    <p:sldId id="804" r:id="rId21"/>
    <p:sldId id="852" r:id="rId22"/>
    <p:sldId id="805" r:id="rId23"/>
    <p:sldId id="806" r:id="rId24"/>
    <p:sldId id="807" r:id="rId25"/>
    <p:sldId id="808" r:id="rId26"/>
    <p:sldId id="809" r:id="rId27"/>
    <p:sldId id="816" r:id="rId28"/>
    <p:sldId id="815" r:id="rId29"/>
    <p:sldId id="824" r:id="rId30"/>
    <p:sldId id="822" r:id="rId31"/>
    <p:sldId id="823" r:id="rId32"/>
    <p:sldId id="825" r:id="rId33"/>
    <p:sldId id="827" r:id="rId34"/>
    <p:sldId id="826" r:id="rId35"/>
    <p:sldId id="829" r:id="rId36"/>
    <p:sldId id="851" r:id="rId37"/>
    <p:sldId id="820" r:id="rId38"/>
    <p:sldId id="821" r:id="rId39"/>
    <p:sldId id="853" r:id="rId40"/>
    <p:sldId id="855" r:id="rId41"/>
    <p:sldId id="832" r:id="rId42"/>
    <p:sldId id="834" r:id="rId43"/>
    <p:sldId id="836" r:id="rId44"/>
    <p:sldId id="831" r:id="rId45"/>
    <p:sldId id="833" r:id="rId46"/>
    <p:sldId id="837" r:id="rId47"/>
    <p:sldId id="835" r:id="rId48"/>
    <p:sldId id="839" r:id="rId49"/>
    <p:sldId id="840" r:id="rId50"/>
    <p:sldId id="838" r:id="rId51"/>
    <p:sldId id="845" r:id="rId52"/>
    <p:sldId id="841" r:id="rId53"/>
    <p:sldId id="844" r:id="rId54"/>
    <p:sldId id="847" r:id="rId55"/>
    <p:sldId id="846" r:id="rId56"/>
    <p:sldId id="848" r:id="rId57"/>
    <p:sldId id="849" r:id="rId58"/>
    <p:sldId id="850" r:id="rId59"/>
    <p:sldId id="856" r:id="rId60"/>
  </p:sldIdLst>
  <p:sldSz cx="9144000" cy="6858000" type="screen4x3"/>
  <p:notesSz cx="6858000" cy="9144000"/>
  <p:defaultTextStyle>
    <a:defPPr>
      <a:defRPr lang="en-GB"/>
    </a:defPPr>
    <a:lvl1pPr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1pPr>
    <a:lvl2pPr marL="742950" indent="-28575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2pPr>
    <a:lvl3pPr marL="11430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3pPr>
    <a:lvl4pPr marL="16002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4pPr>
    <a:lvl5pPr marL="2057400" indent="-228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b="1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804000"/>
    <a:srgbClr val="00FFFF"/>
    <a:srgbClr val="CCCCCC"/>
    <a:srgbClr val="00FF80"/>
    <a:srgbClr val="800080"/>
    <a:srgbClr val="0000FF"/>
    <a:srgbClr val="FF0000"/>
    <a:srgbClr val="FFCC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89851" autoAdjust="0"/>
  </p:normalViewPr>
  <p:slideViewPr>
    <p:cSldViewPr>
      <p:cViewPr>
        <p:scale>
          <a:sx n="100" d="100"/>
          <a:sy n="100" d="100"/>
        </p:scale>
        <p:origin x="-1328" y="-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74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 dirty="0">
              <a:latin typeface="Microsoft Sans Serif"/>
              <a:cs typeface="Microsoft Sans Serif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 dirty="0">
              <a:latin typeface="Microsoft Sans Serif"/>
              <a:cs typeface="Microsoft Sans Serif"/>
            </a:endParaRP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 dirty="0">
              <a:latin typeface="Microsoft Sans Serif"/>
              <a:cs typeface="Microsoft Sans Serif"/>
            </a:endParaRP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2EEDCD20-5F44-0E44-AC9B-2FE3B223D926}" type="slidenum">
              <a:rPr lang="en-US">
                <a:latin typeface="Microsoft Sans Serif"/>
                <a:cs typeface="Microsoft Sans Serif"/>
              </a:rPr>
              <a:pPr/>
              <a:t>‹#›</a:t>
            </a:fld>
            <a:endParaRPr lang="en-US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11843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cs typeface="Microsoft Sans Serif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cs typeface="Microsoft Sans Serif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cs typeface="Microsoft Sans Serif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cs typeface="Microsoft Sans Serif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cs typeface="Microsoft Sans Serif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cs typeface="Microsoft Sans Serif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cs typeface="Microsoft Sans Serif"/>
            </a:endParaRPr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87187" cy="1248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Microsoft Sans Serif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Arial" charset="0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Arial" charset="0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Arial" charset="0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27" y="8684821"/>
            <a:ext cx="2972590" cy="457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0721" indent="-284893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39571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95399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1228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07056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62885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18713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74541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85E72C6-4DF9-354E-A228-1BD8F6D5B5AB}" type="slidenum">
              <a:rPr lang="en-US" sz="1200">
                <a:solidFill>
                  <a:prstClr val="black"/>
                </a:solidFill>
                <a:latin typeface="Times New Roman" charset="0"/>
              </a:rPr>
              <a:pPr/>
              <a:t>5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27" y="8684821"/>
            <a:ext cx="2972590" cy="457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0721" indent="-284893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39571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95399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1228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07056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62885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18713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74541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85E72C6-4DF9-354E-A228-1BD8F6D5B5AB}" type="slidenum">
              <a:rPr lang="en-US" sz="1200">
                <a:solidFill>
                  <a:prstClr val="black"/>
                </a:solidFill>
                <a:latin typeface="Times New Roman" charset="0"/>
              </a:rPr>
              <a:pPr/>
              <a:t>6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27" y="8684821"/>
            <a:ext cx="2972590" cy="457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0721" indent="-284893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39571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95399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1228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07056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62885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18713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74541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85E72C6-4DF9-354E-A228-1BD8F6D5B5AB}" type="slidenum">
              <a:rPr lang="en-US" sz="1200">
                <a:solidFill>
                  <a:prstClr val="black"/>
                </a:solidFill>
                <a:latin typeface="Times New Roman" charset="0"/>
              </a:rPr>
              <a:pPr/>
              <a:t>7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27" y="8684821"/>
            <a:ext cx="2972590" cy="457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0721" indent="-284893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39571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95399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1228" indent="-227914" defTabSz="910075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07056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62885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18713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74541" indent="-227914" algn="ctr" defTabSz="910075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85E72C6-4DF9-354E-A228-1BD8F6D5B5AB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4000" y="-11796713"/>
            <a:ext cx="16638588" cy="12480926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079C9-D99A-3F4E-A558-017F0AC382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3279"/>
      </p:ext>
    </p:extLst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197DD-A7C6-4F44-8207-A9FA5388AE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41402"/>
      </p:ext>
    </p:extLst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44AC0-51F6-984F-B998-C5264C24C3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0464"/>
      </p:ext>
    </p:extLst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C1E29-528B-1444-BECD-DB7C3F0FF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2025"/>
      </p:ext>
    </p:extLst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D02CB-6225-6142-8A33-89F836E7FA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8046"/>
      </p:ext>
    </p:extLst>
  </p:cSld>
  <p:clrMapOvr>
    <a:masterClrMapping/>
  </p:clrMapOvr>
  <p:transition xmlns:p14="http://schemas.microsoft.com/office/powerpoint/2010/main"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5B6B3-3741-4041-B578-99530B92C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9367"/>
      </p:ext>
    </p:extLst>
  </p:cSld>
  <p:clrMapOvr>
    <a:masterClrMapping/>
  </p:clrMapOvr>
  <p:transition xmlns:p14="http://schemas.microsoft.com/office/powerpoint/2010/main"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D2E09-4909-744C-A905-5A89D9C881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2952"/>
      </p:ext>
    </p:extLst>
  </p:cSld>
  <p:clrMapOvr>
    <a:masterClrMapping/>
  </p:clrMapOvr>
  <p:transition xmlns:p14="http://schemas.microsoft.com/office/powerpoint/2010/main"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2C9C9-95EF-BF42-AE62-7EDACF14E5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0739"/>
      </p:ext>
    </p:extLst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5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A84C3-4079-F942-80A0-E4B200036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8622"/>
      </p:ext>
    </p:extLst>
  </p:cSld>
  <p:clrMapOvr>
    <a:masterClrMapping/>
  </p:clrMapOvr>
  <p:transition xmlns:p14="http://schemas.microsoft.com/office/powerpoint/2010/main"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CF16C-C599-A841-AF32-91D180452D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8215"/>
      </p:ext>
    </p:extLst>
  </p:cSld>
  <p:clrMapOvr>
    <a:masterClrMapping/>
  </p:clrMapOvr>
  <p:transition xmlns:p14="http://schemas.microsoft.com/office/powerpoint/2010/main"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C37E4-0052-8346-8A84-405292A5B9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45624"/>
      </p:ext>
    </p:extLst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5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17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43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408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1037" name="Picture 13" descr="Intel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6169025"/>
            <a:ext cx="811213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cs typeface="Microsoft Sans Serif"/>
            </a:endParaRPr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377F38C-3982-3745-84F2-2C96593F2891}" type="slidenum">
              <a:rPr lang="en-US" sz="1400" b="0">
                <a:latin typeface="Microsoft Sans Serif"/>
                <a:cs typeface="Microsoft Sans Serif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1400" b="0" dirty="0">
              <a:latin typeface="Microsoft Sans Serif"/>
              <a:cs typeface="Microsoft Sans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chemeClr val="tx1"/>
          </a:solidFill>
          <a:latin typeface="Calibri"/>
          <a:ea typeface="+mj-ea"/>
          <a:cs typeface="Microsoft Sans Serif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chemeClr val="tx1"/>
          </a:solidFill>
          <a:latin typeface="Calibri"/>
          <a:ea typeface="+mn-ea"/>
          <a:cs typeface="Microsoft Sans Serif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chemeClr val="tx1"/>
          </a:solidFill>
          <a:latin typeface="Calibri"/>
          <a:ea typeface="Microsoft Sans Serif"/>
          <a:cs typeface="Microsoft Sans Serif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chemeClr val="tx1"/>
          </a:solidFill>
          <a:latin typeface="Calibri"/>
          <a:ea typeface="Microsoft Sans Serif"/>
          <a:cs typeface="Microsoft Sans Serif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Comic Sans MS"/>
          <a:ea typeface="Microsoft Sans Serif"/>
          <a:cs typeface="Microsoft Sans Serif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Comic Sans MS"/>
          <a:ea typeface="Microsoft Sans Serif"/>
          <a:cs typeface="Microsoft Sans Serif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83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0">
                <a:latin typeface="Microsoft Sans Serif"/>
                <a:cs typeface="Microsoft Sans Serif"/>
              </a:defRPr>
            </a:lvl1pPr>
          </a:lstStyle>
          <a:p>
            <a:endParaRPr lang="en-US" dirty="0"/>
          </a:p>
        </p:txBody>
      </p:sp>
      <p:sp>
        <p:nvSpPr>
          <p:cNvPr id="783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Microsoft Sans Serif"/>
                <a:cs typeface="Microsoft Sans Serif"/>
              </a:defRPr>
            </a:lvl1pPr>
          </a:lstStyle>
          <a:p>
            <a:endParaRPr lang="en-US" dirty="0"/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latin typeface="Microsoft Sans Serif"/>
                <a:cs typeface="Microsoft Sans Serif"/>
              </a:defRPr>
            </a:lvl1pPr>
          </a:lstStyle>
          <a:p>
            <a:fld id="{B8DB4CFD-E9BC-514F-9B07-526EAB791F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icrosoft Sans Serif"/>
          <a:ea typeface="+mj-ea"/>
          <a:cs typeface="Microsoft Sans Serif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Microsoft Sans Serif"/>
          <a:ea typeface="+mn-ea"/>
          <a:cs typeface="Microsoft Sans Serif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Microsoft Sans Serif"/>
          <a:ea typeface="Microsoft Sans Serif"/>
          <a:cs typeface="Microsoft Sans Serif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Microsoft Sans Serif"/>
          <a:ea typeface="Microsoft Sans Serif"/>
          <a:cs typeface="Microsoft Sans Serif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icrosoft Sans Serif"/>
          <a:ea typeface="Microsoft Sans Serif"/>
          <a:cs typeface="Microsoft Sans Serif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crosoft Sans Serif"/>
          <a:ea typeface="Microsoft Sans Serif"/>
          <a:cs typeface="Microsoft Sans Serif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2.jpg"/><Relationship Id="rId13" Type="http://schemas.openxmlformats.org/officeDocument/2006/relationships/image" Target="../media/image41.gif"/><Relationship Id="rId14" Type="http://schemas.openxmlformats.org/officeDocument/2006/relationships/image" Target="../media/image42.png"/><Relationship Id="rId15" Type="http://schemas.openxmlformats.org/officeDocument/2006/relationships/image" Target="../media/image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8001000" cy="1470025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  <a:latin typeface="Calibri"/>
              </a:rPr>
              <a:t>Symbolically Executing Mobile Apps: The Good, the Bad, and the Ugly</a:t>
            </a:r>
            <a:endParaRPr lang="en-US" sz="4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00400"/>
            <a:ext cx="8458200" cy="1752600"/>
          </a:xfrm>
        </p:spPr>
        <p:txBody>
          <a:bodyPr/>
          <a:lstStyle/>
          <a:p>
            <a:r>
              <a:rPr lang="en-US" sz="3400" dirty="0">
                <a:latin typeface="Calibri"/>
              </a:rPr>
              <a:t>Mayur Naik</a:t>
            </a:r>
          </a:p>
          <a:p>
            <a:r>
              <a:rPr lang="en-US" sz="3400" dirty="0" smtClean="0">
                <a:latin typeface="Calibri"/>
              </a:rPr>
              <a:t>Georgia Tech</a:t>
            </a:r>
          </a:p>
          <a:p>
            <a:r>
              <a:rPr lang="en-US" sz="3400" dirty="0" smtClean="0">
                <a:latin typeface="Calibri"/>
              </a:rPr>
              <a:t/>
            </a:r>
            <a:br>
              <a:rPr lang="en-US" sz="3400" dirty="0" smtClean="0">
                <a:latin typeface="Calibri"/>
              </a:rPr>
            </a:br>
            <a:r>
              <a:rPr lang="en-US" sz="3400" dirty="0" smtClean="0">
                <a:latin typeface="Calibri"/>
              </a:rPr>
              <a:t>Joint work with</a:t>
            </a:r>
            <a:br>
              <a:rPr lang="en-US" sz="3400" dirty="0" smtClean="0">
                <a:latin typeface="Calibri"/>
              </a:rPr>
            </a:br>
            <a:r>
              <a:rPr lang="en-US" sz="3400" dirty="0" smtClean="0">
                <a:latin typeface="Calibri"/>
              </a:rPr>
              <a:t>Saswat Anand and Hongseok Yang </a:t>
            </a:r>
            <a:endParaRPr lang="en-US" sz="3400" dirty="0">
              <a:latin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181600"/>
            <a:ext cx="2209800" cy="838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 algn="l"/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Tap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(136.0,351.0)</a:t>
            </a:r>
          </a:p>
        </p:txBody>
      </p:sp>
      <p:pic>
        <p:nvPicPr>
          <p:cNvPr id="10" name="Picture 9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791200" y="5385707"/>
            <a:ext cx="2057400" cy="510778"/>
          </a:xfrm>
          <a:prstGeom prst="wedgeRoundRectCallout">
            <a:avLst>
              <a:gd name="adj1" fmla="val -97945"/>
              <a:gd name="adj2" fmla="val -412022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t</a:t>
            </a: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ap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136, 351)</a:t>
            </a: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6248400" y="3667295"/>
            <a:ext cx="533400" cy="53340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845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public class </a:t>
            </a:r>
            <a:r>
              <a:rPr lang="en-US" sz="1500" dirty="0" err="1">
                <a:latin typeface="Calibri"/>
              </a:rPr>
              <a:t>MainActivity</a:t>
            </a:r>
            <a:r>
              <a:rPr lang="en-US" sz="1500" dirty="0">
                <a:latin typeface="Calibri"/>
              </a:rPr>
              <a:t> extends </a:t>
            </a:r>
            <a:r>
              <a:rPr lang="en-US" sz="1500" dirty="0" smtClean="0">
                <a:latin typeface="Calibri"/>
              </a:rPr>
              <a:t>Activity implements </a:t>
            </a:r>
            <a:r>
              <a:rPr lang="en-US" sz="1500" dirty="0" err="1">
                <a:latin typeface="Calibri"/>
              </a:rPr>
              <a:t>OnClickListener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smtClean="0">
                <a:latin typeface="Calibri"/>
              </a:rPr>
              <a:t>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onCreate</a:t>
            </a:r>
            <a:r>
              <a:rPr lang="en-US" sz="1500" dirty="0">
                <a:latin typeface="Calibri"/>
              </a:rPr>
              <a:t>(Bundle </a:t>
            </a:r>
            <a:r>
              <a:rPr lang="en-US" sz="1500" dirty="0" smtClean="0">
                <a:latin typeface="Calibri"/>
              </a:rPr>
              <a:t>bundle)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Button buttons = new Button[] {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 play, pause, skip, rewind, stop, eject };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for (Button b : buttons)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b. </a:t>
            </a:r>
            <a:r>
              <a:rPr lang="en-US" sz="1500" dirty="0" err="1" smtClean="0">
                <a:latin typeface="Calibri"/>
              </a:rPr>
              <a:t>setOnClickListener</a:t>
            </a:r>
            <a:r>
              <a:rPr lang="en-US" sz="1500" dirty="0">
                <a:latin typeface="Calibri"/>
              </a:rPr>
              <a:t>(this);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}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onClick</a:t>
            </a:r>
            <a:r>
              <a:rPr lang="en-US" sz="1500" dirty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69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181600"/>
            <a:ext cx="2209800" cy="838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 algn="l"/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Tap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(136.0,351.0)</a:t>
            </a:r>
          </a:p>
        </p:txBody>
      </p:sp>
      <p:pic>
        <p:nvPicPr>
          <p:cNvPr id="10" name="Picture 9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791200" y="5385707"/>
            <a:ext cx="2057400" cy="510778"/>
          </a:xfrm>
          <a:prstGeom prst="wedgeRoundRectCallout">
            <a:avLst>
              <a:gd name="adj1" fmla="val -89073"/>
              <a:gd name="adj2" fmla="val -311879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t</a:t>
            </a: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ap(248, 351)</a:t>
            </a: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6858000" y="3667295"/>
            <a:ext cx="533400" cy="53340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845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public class </a:t>
            </a:r>
            <a:r>
              <a:rPr lang="en-US" sz="1500" dirty="0" err="1">
                <a:latin typeface="Calibri"/>
              </a:rPr>
              <a:t>MainActivity</a:t>
            </a:r>
            <a:r>
              <a:rPr lang="en-US" sz="1500" dirty="0">
                <a:latin typeface="Calibri"/>
              </a:rPr>
              <a:t> extends </a:t>
            </a:r>
            <a:r>
              <a:rPr lang="en-US" sz="1500" dirty="0" smtClean="0">
                <a:latin typeface="Calibri"/>
              </a:rPr>
              <a:t>Activity implements </a:t>
            </a:r>
            <a:r>
              <a:rPr lang="en-US" sz="1500" dirty="0" err="1">
                <a:latin typeface="Calibri"/>
              </a:rPr>
              <a:t>OnClickListener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smtClean="0">
                <a:latin typeface="Calibri"/>
              </a:rPr>
              <a:t>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onCreate</a:t>
            </a:r>
            <a:r>
              <a:rPr lang="en-US" sz="1500" dirty="0">
                <a:latin typeface="Calibri"/>
              </a:rPr>
              <a:t>(Bundle </a:t>
            </a:r>
            <a:r>
              <a:rPr lang="en-US" sz="1500" dirty="0" smtClean="0">
                <a:latin typeface="Calibri"/>
              </a:rPr>
              <a:t>bundle)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Button buttons = new Button[] {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 play, pause, skip, rewind, stop, eject };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for (Button b : buttons)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b. </a:t>
            </a:r>
            <a:r>
              <a:rPr lang="en-US" sz="1500" dirty="0" err="1" smtClean="0">
                <a:latin typeface="Calibri"/>
              </a:rPr>
              <a:t>setOnClickListener</a:t>
            </a:r>
            <a:r>
              <a:rPr lang="en-US" sz="1500" dirty="0">
                <a:latin typeface="Calibri"/>
              </a:rPr>
              <a:t>(this);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}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onClick</a:t>
            </a:r>
            <a:r>
              <a:rPr lang="en-US" sz="1500" dirty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8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181600"/>
            <a:ext cx="2209800" cy="838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 algn="l"/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Tap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(136.0,351.0)</a:t>
            </a:r>
          </a:p>
        </p:txBody>
      </p:sp>
      <p:pic>
        <p:nvPicPr>
          <p:cNvPr id="10" name="Picture 9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791200" y="5385707"/>
            <a:ext cx="2057400" cy="510778"/>
          </a:xfrm>
          <a:prstGeom prst="wedgeRoundRectCallout">
            <a:avLst>
              <a:gd name="adj1" fmla="val -96200"/>
              <a:gd name="adj2" fmla="val -198126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tap(360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, </a:t>
            </a: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351)</a:t>
            </a: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" name="Oval 2"/>
          <p:cNvSpPr/>
          <p:nvPr/>
        </p:nvSpPr>
        <p:spPr>
          <a:xfrm>
            <a:off x="7467600" y="3667295"/>
            <a:ext cx="533400" cy="53340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845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public class </a:t>
            </a:r>
            <a:r>
              <a:rPr lang="en-US" sz="1500" dirty="0" err="1">
                <a:latin typeface="Calibri"/>
              </a:rPr>
              <a:t>MainActivity</a:t>
            </a:r>
            <a:r>
              <a:rPr lang="en-US" sz="1500" dirty="0">
                <a:latin typeface="Calibri"/>
              </a:rPr>
              <a:t> extends </a:t>
            </a:r>
            <a:r>
              <a:rPr lang="en-US" sz="1500" dirty="0" smtClean="0">
                <a:latin typeface="Calibri"/>
              </a:rPr>
              <a:t>Activity implements </a:t>
            </a:r>
            <a:r>
              <a:rPr lang="en-US" sz="1500" dirty="0" err="1">
                <a:latin typeface="Calibri"/>
              </a:rPr>
              <a:t>OnClickListener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smtClean="0">
                <a:latin typeface="Calibri"/>
              </a:rPr>
              <a:t>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onCreate</a:t>
            </a:r>
            <a:r>
              <a:rPr lang="en-US" sz="1500" dirty="0">
                <a:latin typeface="Calibri"/>
              </a:rPr>
              <a:t>(Bundle </a:t>
            </a:r>
            <a:r>
              <a:rPr lang="en-US" sz="1500" dirty="0" smtClean="0">
                <a:latin typeface="Calibri"/>
              </a:rPr>
              <a:t>bundle)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Button buttons = new Button[] {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 play, pause, skip, rewind, stop, eject };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for (Button b : buttons)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b. </a:t>
            </a:r>
            <a:r>
              <a:rPr lang="en-US" sz="1500" dirty="0" err="1" smtClean="0">
                <a:latin typeface="Calibri"/>
              </a:rPr>
              <a:t>setOnClickListener</a:t>
            </a:r>
            <a:r>
              <a:rPr lang="en-US" sz="1500" dirty="0">
                <a:latin typeface="Calibri"/>
              </a:rPr>
              <a:t>(this);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}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onClick</a:t>
            </a:r>
            <a:r>
              <a:rPr lang="en-US" sz="1500" dirty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47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181600"/>
            <a:ext cx="2209800" cy="838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 algn="l"/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Tap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(136.0,351.0)</a:t>
            </a:r>
          </a:p>
        </p:txBody>
      </p:sp>
      <p:pic>
        <p:nvPicPr>
          <p:cNvPr id="10" name="Picture 9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791200" y="5385707"/>
            <a:ext cx="2057400" cy="510778"/>
          </a:xfrm>
          <a:prstGeom prst="wedgeRoundRectCallout">
            <a:avLst>
              <a:gd name="adj1" fmla="val -82859"/>
              <a:gd name="adj2" fmla="val -93732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t</a:t>
            </a: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ap(24, 351)</a:t>
            </a: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19412" y="3667295"/>
            <a:ext cx="533400" cy="53340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845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public class </a:t>
            </a:r>
            <a:r>
              <a:rPr lang="en-US" sz="1500" dirty="0" err="1">
                <a:latin typeface="Calibri"/>
              </a:rPr>
              <a:t>MainActivity</a:t>
            </a:r>
            <a:r>
              <a:rPr lang="en-US" sz="1500" dirty="0">
                <a:latin typeface="Calibri"/>
              </a:rPr>
              <a:t> extends </a:t>
            </a:r>
            <a:r>
              <a:rPr lang="en-US" sz="1500" dirty="0" smtClean="0">
                <a:latin typeface="Calibri"/>
              </a:rPr>
              <a:t>Activity implements </a:t>
            </a:r>
            <a:r>
              <a:rPr lang="en-US" sz="1500" dirty="0" err="1">
                <a:latin typeface="Calibri"/>
              </a:rPr>
              <a:t>OnClickListener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smtClean="0">
                <a:latin typeface="Calibri"/>
              </a:rPr>
              <a:t>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onCreate</a:t>
            </a:r>
            <a:r>
              <a:rPr lang="en-US" sz="1500" dirty="0">
                <a:latin typeface="Calibri"/>
              </a:rPr>
              <a:t>(Bundle </a:t>
            </a:r>
            <a:r>
              <a:rPr lang="en-US" sz="1500" dirty="0" smtClean="0">
                <a:latin typeface="Calibri"/>
              </a:rPr>
              <a:t>bundle)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Button buttons = new Button[] {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 play, pause, skip, rewind, stop, eject };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for (Button b : buttons)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b. </a:t>
            </a:r>
            <a:r>
              <a:rPr lang="en-US" sz="1500" dirty="0" err="1" smtClean="0">
                <a:latin typeface="Calibri"/>
              </a:rPr>
              <a:t>setOnClickListener</a:t>
            </a:r>
            <a:r>
              <a:rPr lang="en-US" sz="1500" dirty="0">
                <a:latin typeface="Calibri"/>
              </a:rPr>
              <a:t>(this);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}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onClick</a:t>
            </a:r>
            <a:r>
              <a:rPr lang="en-US" sz="1500" dirty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59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181600"/>
            <a:ext cx="2209800" cy="838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 algn="l"/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Tap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(136.0,351.0)</a:t>
            </a:r>
          </a:p>
        </p:txBody>
      </p:sp>
      <p:pic>
        <p:nvPicPr>
          <p:cNvPr id="10" name="Picture 9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791200" y="5385707"/>
            <a:ext cx="2057400" cy="510778"/>
          </a:xfrm>
          <a:prstGeom prst="wedgeRoundRectCallout">
            <a:avLst>
              <a:gd name="adj1" fmla="val -93037"/>
              <a:gd name="adj2" fmla="val 15530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t</a:t>
            </a: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ap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136, 493)</a:t>
            </a: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38706" y="4476410"/>
            <a:ext cx="533400" cy="53340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845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public class </a:t>
            </a:r>
            <a:r>
              <a:rPr lang="en-US" sz="1500" dirty="0" err="1">
                <a:latin typeface="Calibri"/>
              </a:rPr>
              <a:t>MainActivity</a:t>
            </a:r>
            <a:r>
              <a:rPr lang="en-US" sz="1500" dirty="0">
                <a:latin typeface="Calibri"/>
              </a:rPr>
              <a:t> extends </a:t>
            </a:r>
            <a:r>
              <a:rPr lang="en-US" sz="1500" dirty="0" smtClean="0">
                <a:latin typeface="Calibri"/>
              </a:rPr>
              <a:t>Activity implements </a:t>
            </a:r>
            <a:r>
              <a:rPr lang="en-US" sz="1500" dirty="0" err="1">
                <a:latin typeface="Calibri"/>
              </a:rPr>
              <a:t>OnClickListener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smtClean="0">
                <a:latin typeface="Calibri"/>
              </a:rPr>
              <a:t>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onCreate</a:t>
            </a:r>
            <a:r>
              <a:rPr lang="en-US" sz="1500" dirty="0">
                <a:latin typeface="Calibri"/>
              </a:rPr>
              <a:t>(Bundle </a:t>
            </a:r>
            <a:r>
              <a:rPr lang="en-US" sz="1500" dirty="0" smtClean="0">
                <a:latin typeface="Calibri"/>
              </a:rPr>
              <a:t>bundle)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Button buttons = new Button[] {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 play, pause, skip, rewind, stop, eject };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for (Button b : buttons)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b. </a:t>
            </a:r>
            <a:r>
              <a:rPr lang="en-US" sz="1500" dirty="0" err="1" smtClean="0">
                <a:latin typeface="Calibri"/>
              </a:rPr>
              <a:t>setOnClickListener</a:t>
            </a:r>
            <a:r>
              <a:rPr lang="en-US" sz="1500" dirty="0">
                <a:latin typeface="Calibri"/>
              </a:rPr>
              <a:t>(this);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}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onClick</a:t>
            </a:r>
            <a:r>
              <a:rPr lang="en-US" sz="1500" dirty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83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181600"/>
            <a:ext cx="2209800" cy="838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 algn="l"/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Tap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(136.0,351.0)</a:t>
            </a:r>
          </a:p>
        </p:txBody>
      </p:sp>
      <p:pic>
        <p:nvPicPr>
          <p:cNvPr id="10" name="Picture 9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791200" y="5385707"/>
            <a:ext cx="2057400" cy="510778"/>
          </a:xfrm>
          <a:prstGeom prst="wedgeRoundRectCallout">
            <a:avLst>
              <a:gd name="adj1" fmla="val -180411"/>
              <a:gd name="adj2" fmla="val 108775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t</a:t>
            </a: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ap(305, 544)</a:t>
            </a: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4476410"/>
            <a:ext cx="533400" cy="53340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845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public class </a:t>
            </a:r>
            <a:r>
              <a:rPr lang="en-US" sz="1500" dirty="0" err="1">
                <a:latin typeface="Calibri"/>
              </a:rPr>
              <a:t>MainActivity</a:t>
            </a:r>
            <a:r>
              <a:rPr lang="en-US" sz="1500" dirty="0">
                <a:latin typeface="Calibri"/>
              </a:rPr>
              <a:t> extends </a:t>
            </a:r>
            <a:r>
              <a:rPr lang="en-US" sz="1500" dirty="0" smtClean="0">
                <a:latin typeface="Calibri"/>
              </a:rPr>
              <a:t>Activity implements </a:t>
            </a:r>
            <a:r>
              <a:rPr lang="en-US" sz="1500" dirty="0" err="1">
                <a:latin typeface="Calibri"/>
              </a:rPr>
              <a:t>OnClickListener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smtClean="0">
                <a:latin typeface="Calibri"/>
              </a:rPr>
              <a:t>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onCreate</a:t>
            </a:r>
            <a:r>
              <a:rPr lang="en-US" sz="1500" dirty="0">
                <a:latin typeface="Calibri"/>
              </a:rPr>
              <a:t>(Bundle </a:t>
            </a:r>
            <a:r>
              <a:rPr lang="en-US" sz="1500" dirty="0" smtClean="0">
                <a:latin typeface="Calibri"/>
              </a:rPr>
              <a:t>bundle)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Button buttons = new Button[] {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 play, pause, skip, rewind, stop, eject };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for (Button b : buttons)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b. </a:t>
            </a:r>
            <a:r>
              <a:rPr lang="en-US" sz="1500" dirty="0" err="1" smtClean="0">
                <a:latin typeface="Calibri"/>
              </a:rPr>
              <a:t>setOnClickListener</a:t>
            </a:r>
            <a:r>
              <a:rPr lang="en-US" sz="1500" dirty="0">
                <a:latin typeface="Calibri"/>
              </a:rPr>
              <a:t>(this);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}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onClick</a:t>
            </a:r>
            <a:r>
              <a:rPr lang="en-US" sz="1500" dirty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63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181600"/>
            <a:ext cx="2209800" cy="838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 algn="l"/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Tap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(136.0,351.0)</a:t>
            </a:r>
          </a:p>
        </p:txBody>
      </p:sp>
      <p:pic>
        <p:nvPicPr>
          <p:cNvPr id="10" name="Picture 9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9600" y="990600"/>
            <a:ext cx="464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endParaRPr lang="en-US" sz="1500" dirty="0" smtClean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/>
            </a:r>
            <a:br>
              <a:rPr lang="en-US" sz="1500" dirty="0" smtClean="0">
                <a:latin typeface="Calibri"/>
              </a:rPr>
            </a:b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/>
            </a:r>
            <a:br>
              <a:rPr lang="en-US" sz="1500" dirty="0" smtClean="0">
                <a:latin typeface="Calibri"/>
              </a:rPr>
            </a:br>
            <a:endParaRPr lang="en-US" sz="1500" dirty="0" smtClean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void </a:t>
            </a:r>
            <a:r>
              <a:rPr lang="en-US" sz="1500" dirty="0" err="1" smtClean="0">
                <a:latin typeface="Calibri"/>
              </a:rPr>
              <a:t>onClick</a:t>
            </a:r>
            <a:r>
              <a:rPr lang="en-US" sz="1500" dirty="0" smtClean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0600" y="1600200"/>
            <a:ext cx="3733800" cy="9906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</a:t>
            </a:r>
            <a:r>
              <a:rPr lang="en-US" sz="24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to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generate these inputs automatically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53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533400" y="1133305"/>
            <a:ext cx="2971800" cy="2829095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Solution: Dynamic Symbolic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0" y="1066800"/>
            <a:ext cx="4572000" cy="2514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Run program on concrete input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Accumulate path constraint</a:t>
            </a:r>
            <a:br>
              <a:rPr lang="en-US" sz="2400" dirty="0" smtClean="0"/>
            </a:b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1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600" dirty="0" smtClean="0">
                <a:latin typeface="ＭＳ ゴシック"/>
                <a:ea typeface="ＭＳ ゴシック"/>
                <a:cs typeface="ＭＳ ゴシック"/>
              </a:rPr>
              <a:t> … </a:t>
            </a:r>
            <a:r>
              <a:rPr lang="en-US" sz="1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over symbolic input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For each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/>
              <a:t>:</a:t>
            </a:r>
            <a:r>
              <a:rPr lang="en-US" sz="2400" dirty="0" smtClean="0"/>
              <a:t> solve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6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… </a:t>
            </a:r>
            <a:r>
              <a:rPr lang="en-US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/>
              <a:t> to generate new input; repeat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76976" y="1219200"/>
            <a:ext cx="278062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dirty="0" smtClean="0"/>
              <a:t>tap(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y)</a:t>
            </a:r>
          </a:p>
          <a:p>
            <a:pPr marL="0" indent="0">
              <a:buFontTx/>
              <a:buNone/>
            </a:pPr>
            <a:r>
              <a:rPr lang="en-US" sz="2000" b="0" dirty="0" smtClean="0"/>
              <a:t>     if (x&gt;2 &amp;&amp; x&lt;4) {</a:t>
            </a:r>
            <a:br>
              <a:rPr lang="en-US" sz="2000" b="0" dirty="0" smtClean="0"/>
            </a:br>
            <a:r>
              <a:rPr lang="en-US" sz="2000" b="0" dirty="0" smtClean="0"/>
              <a:t>           if (y&gt;1 &amp;&amp; y&lt;3)</a:t>
            </a:r>
          </a:p>
          <a:p>
            <a:pPr marL="0" indent="0">
              <a:buFontTx/>
              <a:buNone/>
            </a:pPr>
            <a:r>
              <a:rPr lang="en-US" sz="2000" b="0" dirty="0" smtClean="0"/>
              <a:t>                s1</a:t>
            </a:r>
            <a:br>
              <a:rPr lang="en-US" sz="2000" b="0" dirty="0" smtClean="0"/>
            </a:br>
            <a:r>
              <a:rPr lang="en-US" sz="2000" b="0" dirty="0" smtClean="0"/>
              <a:t>           else</a:t>
            </a:r>
            <a:br>
              <a:rPr lang="en-US" sz="2000" b="0" dirty="0" smtClean="0"/>
            </a:br>
            <a:r>
              <a:rPr lang="en-US" sz="2000" b="0" dirty="0" smtClean="0"/>
              <a:t>                s2</a:t>
            </a:r>
            <a:br>
              <a:rPr lang="en-US" sz="2000" b="0" dirty="0" smtClean="0"/>
            </a:br>
            <a:r>
              <a:rPr lang="en-US" sz="2000" b="0" dirty="0" smtClean="0"/>
              <a:t>     } else</a:t>
            </a:r>
            <a:br>
              <a:rPr lang="en-US" sz="2000" b="0" dirty="0" smtClean="0"/>
            </a:br>
            <a:r>
              <a:rPr lang="en-US" sz="2000" b="0" dirty="0" smtClean="0"/>
              <a:t>           s3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64952" y="1181100"/>
            <a:ext cx="838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2200" b="0" dirty="0" smtClean="0"/>
          </a:p>
          <a:p>
            <a:pPr marL="0" indent="0">
              <a:buFontTx/>
              <a:buNone/>
            </a:pPr>
            <a:r>
              <a:rPr lang="en-US" sz="2000" b="0" dirty="0"/>
              <a:t>1</a:t>
            </a:r>
            <a:r>
              <a:rPr lang="en-US" sz="2000" b="0" dirty="0" smtClean="0"/>
              <a:t>:</a:t>
            </a:r>
            <a:br>
              <a:rPr lang="en-US" sz="2000" b="0" dirty="0" smtClean="0"/>
            </a:br>
            <a:r>
              <a:rPr lang="en-US" sz="2000" b="0" dirty="0" smtClean="0"/>
              <a:t>2: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81776" y="4372485"/>
            <a:ext cx="1676400" cy="457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kern="0" noProof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t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ap(1,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5)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5181600"/>
            <a:ext cx="2743200" cy="1143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F1  !(x&gt;2 &amp;&amp; x&lt;4)</a:t>
            </a:r>
            <a:b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</a:br>
            <a:endParaRPr lang="en-US" sz="2000" b="0" kern="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Executes s3</a:t>
            </a:r>
            <a:br>
              <a:rPr lang="en-US" sz="22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</a:b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Generation 0 Run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7600" y="3810000"/>
            <a:ext cx="1981200" cy="4572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(</a:t>
            </a:r>
            <a:r>
              <a:rPr lang="en-US" sz="20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&gt;2 &amp;&amp; </a:t>
            </a:r>
            <a:r>
              <a:rPr lang="en-US" sz="20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&lt;4)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24200" y="5448980"/>
            <a:ext cx="2895600" cy="6096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T1    (</a:t>
            </a:r>
            <a:r>
              <a:rPr lang="en-US" sz="20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&gt;2 &amp;&amp; </a:t>
            </a:r>
            <a:r>
              <a:rPr lang="en-US" sz="20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&lt;4)</a:t>
            </a:r>
            <a:b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</a:b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F2   !(y&gt;1 &amp;&amp; y&lt;3)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Executes s2</a:t>
            </a:r>
            <a:r>
              <a:rPr lang="en-US" sz="1000" b="0" kern="0" noProof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1000" b="0" kern="0" noProof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</a:br>
            <a:r>
              <a:rPr lang="en-US" sz="2200" b="0" kern="0" noProof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Generation 1 Run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62506" y="3657600"/>
            <a:ext cx="2438400" cy="4572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(</a:t>
            </a:r>
            <a:r>
              <a:rPr lang="en-US" sz="20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&gt;2 &amp;&amp; </a:t>
            </a:r>
            <a:r>
              <a:rPr lang="en-US" sz="20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&lt;4)</a:t>
            </a:r>
            <a:b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</a:b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(y&gt;1 &amp;&amp; y&lt;3)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67400" y="5448980"/>
            <a:ext cx="2895600" cy="6096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T1    (</a:t>
            </a:r>
            <a:r>
              <a:rPr lang="en-US" sz="20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&gt;2 &amp;&amp; </a:t>
            </a:r>
            <a:r>
              <a:rPr lang="en-US" sz="20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&lt;4)</a:t>
            </a:r>
            <a:b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</a:br>
            <a:r>
              <a:rPr lang="en-US" sz="2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T2    (y&gt;1 &amp;&amp; y&lt;3)</a:t>
            </a:r>
            <a:endParaRPr lang="en-US" sz="2000" b="0" kern="0" dirty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kern="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Executes s1</a:t>
            </a:r>
            <a:br>
              <a:rPr lang="en-US" sz="22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</a:b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Generation 2 Run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86200" y="4372485"/>
            <a:ext cx="1676400" cy="457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t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(3,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5)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282" y="4372485"/>
            <a:ext cx="1676400" cy="457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800000"/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t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(3,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2)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6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  <p:bldP spid="8" grpId="0"/>
      <p:bldP spid="9" grpId="0" animBg="1"/>
      <p:bldP spid="13" grpId="0"/>
      <p:bldP spid="17" grpId="0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pic>
        <p:nvPicPr>
          <p:cNvPr id="13" name="Picture 12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990600"/>
            <a:ext cx="464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endParaRPr lang="en-US" sz="1500" dirty="0" smtClean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/>
            </a:r>
            <a:br>
              <a:rPr lang="en-US" sz="1500" dirty="0" smtClean="0">
                <a:latin typeface="Calibri"/>
              </a:rPr>
            </a:b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/>
            </a:r>
            <a:br>
              <a:rPr lang="en-US" sz="1500" dirty="0" smtClean="0">
                <a:latin typeface="Calibri"/>
              </a:rPr>
            </a:br>
            <a:endParaRPr lang="en-US" sz="1500" dirty="0" smtClean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void </a:t>
            </a:r>
            <a:r>
              <a:rPr lang="en-US" sz="1500" dirty="0" err="1" smtClean="0">
                <a:latin typeface="Calibri"/>
              </a:rPr>
              <a:t>onClick</a:t>
            </a:r>
            <a:r>
              <a:rPr lang="en-US" sz="1500" dirty="0" smtClean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1219200"/>
            <a:ext cx="3962400" cy="13716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 anchorCtr="1"/>
          <a:lstStyle/>
          <a:p>
            <a:pPr marL="342900" lvl="0" indent="-342900" algn="l">
              <a:spcBef>
                <a:spcPts val="576"/>
              </a:spcBef>
              <a:buFontTx/>
              <a:buChar char="•"/>
            </a:pPr>
            <a:r>
              <a:rPr lang="en-US" sz="2400" b="0" kern="0" dirty="0">
                <a:solidFill>
                  <a:srgbClr val="000000"/>
                </a:solidFill>
                <a:latin typeface="Calibri"/>
              </a:rPr>
              <a:t>Where to inject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b="0" kern="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y</a:t>
            </a:r>
            <a:r>
              <a:rPr lang="en-US" sz="2400" b="0" kern="0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342900" lvl="0" indent="-342900" algn="l">
              <a:spcBef>
                <a:spcPts val="576"/>
              </a:spcBef>
              <a:buFontTx/>
              <a:buChar char="•"/>
            </a:pPr>
            <a:r>
              <a:rPr lang="en-US" sz="2400" b="0" kern="0" dirty="0">
                <a:solidFill>
                  <a:srgbClr val="000000"/>
                </a:solidFill>
                <a:latin typeface="Calibri"/>
              </a:rPr>
              <a:t>Where to generate constraints 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b="0" kern="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y</a:t>
            </a:r>
            <a:r>
              <a:rPr lang="en-US" sz="2400" b="0" kern="0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6877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pic>
        <p:nvPicPr>
          <p:cNvPr id="36" name="Picture 35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762000" y="1600200"/>
            <a:ext cx="3048000" cy="46869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3918" y="2733505"/>
            <a:ext cx="2362200" cy="609600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13918" y="3543980"/>
            <a:ext cx="2362200" cy="685800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13918" y="4438990"/>
            <a:ext cx="2362200" cy="685800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227542" y="3697740"/>
            <a:ext cx="457200" cy="457200"/>
          </a:xfrm>
          <a:prstGeom prst="ellipse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788672" y="3697740"/>
            <a:ext cx="457200" cy="457200"/>
          </a:xfrm>
          <a:prstGeom prst="ellipse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351154" y="3697740"/>
            <a:ext cx="457200" cy="457200"/>
          </a:xfrm>
          <a:prstGeom prst="ellipse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14988" y="3697740"/>
            <a:ext cx="457200" cy="457200"/>
          </a:xfrm>
          <a:prstGeom prst="ellipse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799718" y="4583055"/>
            <a:ext cx="457200" cy="457200"/>
          </a:xfrm>
          <a:prstGeom prst="ellipse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333118" y="4583055"/>
            <a:ext cx="457200" cy="457200"/>
          </a:xfrm>
          <a:prstGeom prst="ellipse">
            <a:avLst/>
          </a:prstGeom>
          <a:ln w="25400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cxnSp>
        <p:nvCxnSpPr>
          <p:cNvPr id="63" name="Straight Arrow Connector 62"/>
          <p:cNvCxnSpPr>
            <a:stCxn id="53" idx="0"/>
          </p:cNvCxnSpPr>
          <p:nvPr/>
        </p:nvCxnSpPr>
        <p:spPr bwMode="auto">
          <a:xfrm flipH="1">
            <a:off x="1601552" y="1600200"/>
            <a:ext cx="684448" cy="112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53" idx="0"/>
          </p:cNvCxnSpPr>
          <p:nvPr/>
        </p:nvCxnSpPr>
        <p:spPr bwMode="auto">
          <a:xfrm flipH="1">
            <a:off x="1830152" y="1600200"/>
            <a:ext cx="455848" cy="19293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53" idx="0"/>
          </p:cNvCxnSpPr>
          <p:nvPr/>
        </p:nvCxnSpPr>
        <p:spPr bwMode="auto">
          <a:xfrm>
            <a:off x="2286000" y="1600200"/>
            <a:ext cx="687152" cy="2819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55" idx="0"/>
            <a:endCxn id="57" idx="7"/>
          </p:cNvCxnSpPr>
          <p:nvPr/>
        </p:nvCxnSpPr>
        <p:spPr bwMode="auto">
          <a:xfrm flipH="1">
            <a:off x="1617787" y="3543980"/>
            <a:ext cx="67723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55" idx="0"/>
            <a:endCxn id="58" idx="7"/>
          </p:cNvCxnSpPr>
          <p:nvPr/>
        </p:nvCxnSpPr>
        <p:spPr bwMode="auto">
          <a:xfrm flipH="1">
            <a:off x="2178917" y="3543980"/>
            <a:ext cx="11610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55" idx="0"/>
            <a:endCxn id="59" idx="1"/>
          </p:cNvCxnSpPr>
          <p:nvPr/>
        </p:nvCxnSpPr>
        <p:spPr bwMode="auto">
          <a:xfrm>
            <a:off x="2295018" y="3543980"/>
            <a:ext cx="12309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5" idx="0"/>
            <a:endCxn id="60" idx="1"/>
          </p:cNvCxnSpPr>
          <p:nvPr/>
        </p:nvCxnSpPr>
        <p:spPr bwMode="auto">
          <a:xfrm>
            <a:off x="2295018" y="3543980"/>
            <a:ext cx="686925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>
            <a:stCxn id="56" idx="0"/>
            <a:endCxn id="61" idx="7"/>
          </p:cNvCxnSpPr>
          <p:nvPr/>
        </p:nvCxnSpPr>
        <p:spPr bwMode="auto">
          <a:xfrm flipH="1">
            <a:off x="2189963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stCxn id="56" idx="0"/>
            <a:endCxn id="62" idx="1"/>
          </p:cNvCxnSpPr>
          <p:nvPr/>
        </p:nvCxnSpPr>
        <p:spPr bwMode="auto">
          <a:xfrm>
            <a:off x="2295018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971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Mobile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Programs </a:t>
            </a:r>
            <a:r>
              <a:rPr lang="en-US" sz="3000" dirty="0" smtClean="0"/>
              <a:t>that run </a:t>
            </a:r>
            <a:r>
              <a:rPr lang="en-US" sz="3000" dirty="0"/>
              <a:t>on mobile devices with advanced computing ability and Internet </a:t>
            </a:r>
            <a:r>
              <a:rPr lang="en-US" sz="3000" dirty="0" smtClean="0"/>
              <a:t>connectivity</a:t>
            </a:r>
            <a:endParaRPr lang="en-US" sz="3000" dirty="0"/>
          </a:p>
          <a:p>
            <a:pPr lvl="1" indent="-342900">
              <a:buFont typeface="Arial"/>
              <a:buChar char="•"/>
            </a:pPr>
            <a:r>
              <a:rPr lang="en-US" sz="2600" dirty="0" smtClean="0"/>
              <a:t>Smart-phones (IPhone</a:t>
            </a:r>
            <a:r>
              <a:rPr lang="en-US" sz="2600" dirty="0"/>
              <a:t>, </a:t>
            </a:r>
            <a:r>
              <a:rPr lang="en-US" sz="2600" dirty="0" smtClean="0"/>
              <a:t>Android, Windows Phone, …)</a:t>
            </a:r>
            <a:endParaRPr lang="en-US" sz="2600" dirty="0"/>
          </a:p>
          <a:p>
            <a:pPr lvl="1" indent="-342900">
              <a:buFont typeface="Arial"/>
              <a:buChar char="•"/>
            </a:pPr>
            <a:r>
              <a:rPr lang="en-US" sz="2600" dirty="0" smtClean="0"/>
              <a:t>Tablets (</a:t>
            </a:r>
            <a:r>
              <a:rPr lang="en-US" sz="2600" dirty="0" err="1" smtClean="0"/>
              <a:t>IPad</a:t>
            </a:r>
            <a:r>
              <a:rPr lang="en-US" sz="2600" dirty="0"/>
              <a:t>, Amazon Kindle Fire, </a:t>
            </a:r>
            <a:r>
              <a:rPr lang="en-US" sz="2600" dirty="0" smtClean="0"/>
              <a:t>…)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4478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5029200" cy="4419600"/>
          </a:xfrm>
          <a:ln>
            <a:noFill/>
          </a:ln>
        </p:spPr>
        <p:txBody>
          <a:bodyPr/>
          <a:lstStyle/>
          <a:p>
            <a:pPr marL="0" indent="0">
              <a:spcBef>
                <a:spcPts val="360"/>
              </a:spcBef>
              <a:buNone/>
            </a:pPr>
            <a:r>
              <a:rPr lang="en-US" sz="1800" b="1" dirty="0" smtClean="0"/>
              <a:t>b</a:t>
            </a:r>
            <a:r>
              <a:rPr lang="pl-PL" sz="1800" b="1" dirty="0" err="1" smtClean="0"/>
              <a:t>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dispatchEvent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Event</a:t>
            </a:r>
            <a:r>
              <a:rPr lang="pl-PL" sz="1800" b="1" dirty="0" smtClean="0"/>
              <a:t> e) {</a:t>
            </a:r>
            <a:br>
              <a:rPr lang="pl-PL" sz="1800" b="1" dirty="0" smtClean="0"/>
            </a:br>
            <a:r>
              <a:rPr lang="pl-PL" sz="1800" b="1" dirty="0" smtClean="0"/>
              <a:t>      </a:t>
            </a:r>
            <a:r>
              <a:rPr lang="is-IS" sz="1800" b="1" dirty="0" smtClean="0"/>
              <a:t>float x </a:t>
            </a:r>
            <a:r>
              <a:rPr lang="is-IS" sz="1800" b="1" dirty="0"/>
              <a:t>= </a:t>
            </a:r>
            <a:r>
              <a:rPr lang="is-IS" sz="1800" b="1" dirty="0" smtClean="0"/>
              <a:t>e.getX</a:t>
            </a:r>
            <a:r>
              <a:rPr lang="is-IS" sz="1800" b="1" dirty="0"/>
              <a:t>(</a:t>
            </a:r>
            <a:r>
              <a:rPr lang="is-IS" sz="1800" b="1" dirty="0" smtClean="0"/>
              <a:t>)</a:t>
            </a:r>
            <a:r>
              <a:rPr lang="is-IS" sz="1800" b="1" dirty="0"/>
              <a:t>,</a:t>
            </a:r>
            <a:r>
              <a:rPr lang="is-IS" sz="1800" b="1" dirty="0" smtClean="0"/>
              <a:t> y </a:t>
            </a:r>
            <a:r>
              <a:rPr lang="is-IS" sz="1800" b="1" dirty="0"/>
              <a:t>= </a:t>
            </a:r>
            <a:r>
              <a:rPr lang="is-IS" sz="1800" b="1" dirty="0" smtClean="0"/>
              <a:t>e.getY</a:t>
            </a:r>
            <a:r>
              <a:rPr lang="is-IS" sz="1800" b="1" dirty="0"/>
              <a:t>()</a:t>
            </a:r>
            <a:r>
              <a:rPr lang="is-IS" sz="1800" b="1" dirty="0" smtClean="0"/>
              <a:t>;</a:t>
            </a:r>
            <a:br>
              <a:rPr lang="is-IS" sz="1800" b="1" dirty="0" smtClean="0"/>
            </a:br>
            <a:r>
              <a:rPr lang="en-US" sz="1800" b="1" dirty="0" smtClean="0"/>
              <a:t>      for 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</a:t>
            </a:r>
            <a:r>
              <a:rPr lang="en-US" sz="1800" b="1" dirty="0" err="1" smtClean="0"/>
              <a:t>children.length</a:t>
            </a:r>
            <a:r>
              <a:rPr lang="en-US" sz="1800" b="1" dirty="0" smtClean="0"/>
              <a:t> </a:t>
            </a:r>
            <a:r>
              <a:rPr lang="en-US" sz="1800" b="1" dirty="0"/>
              <a:t>- 1; </a:t>
            </a:r>
            <a:r>
              <a:rPr lang="en-US" sz="1800" b="1" dirty="0" err="1"/>
              <a:t>i</a:t>
            </a:r>
            <a:r>
              <a:rPr lang="en-US" sz="1800" b="1" dirty="0"/>
              <a:t> &gt;= 0; </a:t>
            </a:r>
            <a:r>
              <a:rPr lang="en-US" sz="1800" b="1" dirty="0" err="1"/>
              <a:t>i</a:t>
            </a:r>
            <a:r>
              <a:rPr lang="en-US" sz="1800" b="1" dirty="0"/>
              <a:t>--) </a:t>
            </a:r>
            <a:r>
              <a:rPr lang="en-US" sz="1800" b="1" dirty="0" smtClean="0"/>
              <a:t>{</a:t>
            </a:r>
            <a:br>
              <a:rPr lang="en-US" sz="1800" b="1" dirty="0" smtClean="0"/>
            </a:br>
            <a:r>
              <a:rPr lang="en-US" sz="1800" b="1" dirty="0" smtClean="0"/>
              <a:t>            View </a:t>
            </a:r>
            <a:r>
              <a:rPr lang="en-US" sz="1800" b="1" dirty="0"/>
              <a:t>child = children[</a:t>
            </a:r>
            <a:r>
              <a:rPr lang="en-US" sz="1800" b="1" dirty="0" err="1"/>
              <a:t>i</a:t>
            </a:r>
            <a:r>
              <a:rPr lang="en-US" sz="1800" b="1" dirty="0"/>
              <a:t>]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en-US" sz="1800" b="1" dirty="0" smtClean="0"/>
              <a:t>            if (</a:t>
            </a:r>
            <a:r>
              <a:rPr lang="en-US" sz="1800" b="1" dirty="0" err="1" smtClean="0"/>
              <a:t>child.contains</a:t>
            </a:r>
            <a:r>
              <a:rPr lang="en-US" sz="1800" b="1" dirty="0" smtClean="0"/>
              <a:t>(x, y))</a:t>
            </a:r>
            <a:br>
              <a:rPr lang="en-US" sz="1800" b="1" dirty="0" smtClean="0"/>
            </a:br>
            <a:r>
              <a:rPr lang="en-US" sz="1800" b="1" dirty="0" smtClean="0"/>
              <a:t>                   if </a:t>
            </a:r>
            <a:r>
              <a:rPr lang="en-US" sz="1800" b="1" dirty="0"/>
              <a:t>(</a:t>
            </a:r>
            <a:r>
              <a:rPr lang="en-US" sz="1800" b="1" dirty="0" err="1" smtClean="0"/>
              <a:t>child.dispatchEvent</a:t>
            </a:r>
            <a:r>
              <a:rPr lang="en-US" sz="1800" b="1" dirty="0"/>
              <a:t>(</a:t>
            </a:r>
            <a:r>
              <a:rPr lang="en-US" sz="1800" b="1" dirty="0" smtClean="0"/>
              <a:t>e)</a:t>
            </a:r>
            <a:r>
              <a:rPr lang="en-US" sz="1800" b="1" dirty="0"/>
              <a:t>)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                      return true;</a:t>
            </a:r>
            <a:br>
              <a:rPr lang="en-US" sz="1800" b="1" dirty="0" smtClean="0"/>
            </a:br>
            <a:r>
              <a:rPr lang="pl-PL" sz="1800" b="1" dirty="0" smtClean="0"/>
              <a:t>       }</a:t>
            </a:r>
            <a:br>
              <a:rPr lang="pl-PL" sz="1800" b="1" dirty="0" smtClean="0"/>
            </a:br>
            <a:r>
              <a:rPr lang="pl-PL" sz="1800" b="1" dirty="0" smtClean="0"/>
              <a:t>       return </a:t>
            </a:r>
            <a:r>
              <a:rPr lang="pl-PL" sz="1800" b="1" dirty="0" err="1" smtClean="0"/>
              <a:t>false</a:t>
            </a:r>
            <a:r>
              <a:rPr lang="pl-PL" sz="1800" b="1" dirty="0" smtClean="0"/>
              <a:t>;</a:t>
            </a:r>
            <a:br>
              <a:rPr lang="pl-PL" sz="1800" b="1" dirty="0" smtClean="0"/>
            </a:br>
            <a:r>
              <a:rPr lang="pl-PL" sz="1800" b="1" dirty="0" smtClean="0"/>
              <a:t>}</a:t>
            </a:r>
            <a:br>
              <a:rPr lang="pl-PL" sz="1800" b="1" dirty="0" smtClean="0"/>
            </a:br>
            <a:r>
              <a:rPr lang="pl-PL" sz="1800" b="1" dirty="0" smtClean="0"/>
              <a:t/>
            </a:r>
            <a:br>
              <a:rPr lang="pl-PL" sz="1800" b="1" dirty="0" smtClean="0"/>
            </a:br>
            <a:r>
              <a:rPr lang="pl-PL" sz="1800" b="1" dirty="0" err="1" smtClean="0"/>
              <a:t>boolean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contains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x, 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y) {</a:t>
            </a:r>
            <a:br>
              <a:rPr lang="pl-PL" sz="1800" b="1" dirty="0" smtClean="0"/>
            </a:br>
            <a:r>
              <a:rPr lang="en-US" sz="1800" b="1" dirty="0" smtClean="0"/>
              <a:t>      return x </a:t>
            </a:r>
            <a:r>
              <a:rPr lang="en-US" sz="1800" b="1" dirty="0"/>
              <a:t>&gt;= left &amp;&amp; x &lt; right &amp;</a:t>
            </a:r>
            <a:r>
              <a:rPr lang="en-US" sz="1800" b="1" dirty="0" smtClean="0"/>
              <a:t>&amp;</a:t>
            </a:r>
            <a:br>
              <a:rPr lang="en-US" sz="1800" b="1" dirty="0" smtClean="0"/>
            </a:br>
            <a:r>
              <a:rPr lang="en-US" sz="1800" b="1" dirty="0" smtClean="0"/>
              <a:t>                  y </a:t>
            </a:r>
            <a:r>
              <a:rPr lang="en-US" sz="1800" b="1" dirty="0"/>
              <a:t>&gt;= top &amp;&amp; y &lt; bottom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pl-PL" sz="1800" b="1" dirty="0" smtClean="0"/>
              <a:t>}  </a:t>
            </a:r>
          </a:p>
          <a:p>
            <a:pPr marL="0" indent="0">
              <a:spcBef>
                <a:spcPts val="360"/>
              </a:spcBef>
              <a:buNone/>
            </a:pPr>
            <a:endParaRPr lang="pl-PL" sz="1800" b="1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457200" y="1143000"/>
            <a:ext cx="3657600" cy="5486400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019800" y="1030248"/>
            <a:ext cx="2667000" cy="476726"/>
          </a:xfrm>
          <a:prstGeom prst="wedgeRoundRectCallout">
            <a:avLst>
              <a:gd name="adj1" fmla="val 2416"/>
              <a:gd name="adj2" fmla="val 69458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Injects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648" y="1600200"/>
            <a:ext cx="3048000" cy="46869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12566" y="2733505"/>
            <a:ext cx="2362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2566" y="354398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2566" y="443899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2619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8732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49802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13636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983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317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cxnSp>
        <p:nvCxnSpPr>
          <p:cNvPr id="61" name="Straight Arrow Connector 60"/>
          <p:cNvCxnSpPr>
            <a:stCxn id="51" idx="0"/>
          </p:cNvCxnSpPr>
          <p:nvPr/>
        </p:nvCxnSpPr>
        <p:spPr bwMode="auto">
          <a:xfrm flipH="1">
            <a:off x="1600200" y="1600200"/>
            <a:ext cx="684448" cy="112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1" idx="0"/>
          </p:cNvCxnSpPr>
          <p:nvPr/>
        </p:nvCxnSpPr>
        <p:spPr bwMode="auto">
          <a:xfrm flipH="1">
            <a:off x="1828800" y="1600200"/>
            <a:ext cx="455848" cy="19293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51" idx="0"/>
          </p:cNvCxnSpPr>
          <p:nvPr/>
        </p:nvCxnSpPr>
        <p:spPr bwMode="auto">
          <a:xfrm>
            <a:off x="2284648" y="1600200"/>
            <a:ext cx="687152" cy="2819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53" idx="0"/>
            <a:endCxn id="55" idx="7"/>
          </p:cNvCxnSpPr>
          <p:nvPr/>
        </p:nvCxnSpPr>
        <p:spPr bwMode="auto">
          <a:xfrm flipH="1">
            <a:off x="1616435" y="3543980"/>
            <a:ext cx="67723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53" idx="0"/>
            <a:endCxn id="56" idx="7"/>
          </p:cNvCxnSpPr>
          <p:nvPr/>
        </p:nvCxnSpPr>
        <p:spPr bwMode="auto">
          <a:xfrm flipH="1">
            <a:off x="2177565" y="3543980"/>
            <a:ext cx="11610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53" idx="0"/>
            <a:endCxn id="57" idx="1"/>
          </p:cNvCxnSpPr>
          <p:nvPr/>
        </p:nvCxnSpPr>
        <p:spPr bwMode="auto">
          <a:xfrm>
            <a:off x="2293666" y="3543980"/>
            <a:ext cx="12309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53" idx="0"/>
            <a:endCxn id="58" idx="1"/>
          </p:cNvCxnSpPr>
          <p:nvPr/>
        </p:nvCxnSpPr>
        <p:spPr bwMode="auto">
          <a:xfrm>
            <a:off x="2293666" y="3543980"/>
            <a:ext cx="686925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54" idx="0"/>
            <a:endCxn id="59" idx="7"/>
          </p:cNvCxnSpPr>
          <p:nvPr/>
        </p:nvCxnSpPr>
        <p:spPr bwMode="auto">
          <a:xfrm flipH="1">
            <a:off x="2188611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4" idx="0"/>
            <a:endCxn id="60" idx="1"/>
          </p:cNvCxnSpPr>
          <p:nvPr/>
        </p:nvCxnSpPr>
        <p:spPr bwMode="auto">
          <a:xfrm>
            <a:off x="2293666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Rounded Rectangular Callout 71"/>
          <p:cNvSpPr/>
          <p:nvPr/>
        </p:nvSpPr>
        <p:spPr>
          <a:xfrm>
            <a:off x="5562600" y="5562600"/>
            <a:ext cx="3048000" cy="851297"/>
          </a:xfrm>
          <a:prstGeom prst="wedgeRoundRectCallout">
            <a:avLst>
              <a:gd name="adj1" fmla="val -61629"/>
              <a:gd name="adj2" fmla="val -52301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Generates constraints</a:t>
            </a:r>
            <a:b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97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5029200" cy="4419600"/>
          </a:xfrm>
          <a:ln>
            <a:noFill/>
          </a:ln>
        </p:spPr>
        <p:txBody>
          <a:bodyPr/>
          <a:lstStyle/>
          <a:p>
            <a:pPr marL="0" indent="0">
              <a:spcBef>
                <a:spcPts val="360"/>
              </a:spcBef>
              <a:buNone/>
            </a:pPr>
            <a:r>
              <a:rPr lang="en-US" sz="1800" b="1" dirty="0" smtClean="0"/>
              <a:t>b</a:t>
            </a:r>
            <a:r>
              <a:rPr lang="pl-PL" sz="1800" b="1" dirty="0" err="1" smtClean="0"/>
              <a:t>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dispatchEvent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Event</a:t>
            </a:r>
            <a:r>
              <a:rPr lang="pl-PL" sz="1800" b="1" dirty="0" smtClean="0"/>
              <a:t> e) {</a:t>
            </a:r>
            <a:br>
              <a:rPr lang="pl-PL" sz="1800" b="1" dirty="0" smtClean="0"/>
            </a:br>
            <a:r>
              <a:rPr lang="pl-PL" sz="1800" b="1" dirty="0" smtClean="0"/>
              <a:t>      </a:t>
            </a:r>
            <a:r>
              <a:rPr lang="is-IS" sz="1800" b="1" dirty="0" smtClean="0"/>
              <a:t>float x </a:t>
            </a:r>
            <a:r>
              <a:rPr lang="is-IS" sz="1800" b="1" dirty="0"/>
              <a:t>= </a:t>
            </a:r>
            <a:r>
              <a:rPr lang="is-IS" sz="1800" b="1" dirty="0" smtClean="0"/>
              <a:t>e.getX</a:t>
            </a:r>
            <a:r>
              <a:rPr lang="is-IS" sz="1800" b="1" dirty="0"/>
              <a:t>(</a:t>
            </a:r>
            <a:r>
              <a:rPr lang="is-IS" sz="1800" b="1" dirty="0" smtClean="0"/>
              <a:t>)</a:t>
            </a:r>
            <a:r>
              <a:rPr lang="is-IS" sz="1800" b="1" dirty="0"/>
              <a:t>,</a:t>
            </a:r>
            <a:r>
              <a:rPr lang="is-IS" sz="1800" b="1" dirty="0" smtClean="0"/>
              <a:t> y </a:t>
            </a:r>
            <a:r>
              <a:rPr lang="is-IS" sz="1800" b="1" dirty="0"/>
              <a:t>= </a:t>
            </a:r>
            <a:r>
              <a:rPr lang="is-IS" sz="1800" b="1" dirty="0" smtClean="0"/>
              <a:t>e.getY</a:t>
            </a:r>
            <a:r>
              <a:rPr lang="is-IS" sz="1800" b="1" dirty="0"/>
              <a:t>()</a:t>
            </a:r>
            <a:r>
              <a:rPr lang="is-IS" sz="1800" b="1" dirty="0" smtClean="0"/>
              <a:t>;</a:t>
            </a:r>
            <a:br>
              <a:rPr lang="is-IS" sz="1800" b="1" dirty="0" smtClean="0"/>
            </a:br>
            <a:r>
              <a:rPr lang="en-US" sz="1800" b="1" dirty="0" smtClean="0"/>
              <a:t>      for 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</a:t>
            </a:r>
            <a:r>
              <a:rPr lang="en-US" sz="1800" b="1" dirty="0" err="1" smtClean="0"/>
              <a:t>children.length</a:t>
            </a:r>
            <a:r>
              <a:rPr lang="en-US" sz="1800" b="1" dirty="0" smtClean="0"/>
              <a:t> </a:t>
            </a:r>
            <a:r>
              <a:rPr lang="en-US" sz="1800" b="1" dirty="0"/>
              <a:t>- 1; </a:t>
            </a:r>
            <a:r>
              <a:rPr lang="en-US" sz="1800" b="1" dirty="0" err="1"/>
              <a:t>i</a:t>
            </a:r>
            <a:r>
              <a:rPr lang="en-US" sz="1800" b="1" dirty="0"/>
              <a:t> &gt;= 0; </a:t>
            </a:r>
            <a:r>
              <a:rPr lang="en-US" sz="1800" b="1" dirty="0" err="1"/>
              <a:t>i</a:t>
            </a:r>
            <a:r>
              <a:rPr lang="en-US" sz="1800" b="1" dirty="0"/>
              <a:t>--) </a:t>
            </a:r>
            <a:r>
              <a:rPr lang="en-US" sz="1800" b="1" dirty="0" smtClean="0"/>
              <a:t>{</a:t>
            </a:r>
            <a:br>
              <a:rPr lang="en-US" sz="1800" b="1" dirty="0" smtClean="0"/>
            </a:br>
            <a:r>
              <a:rPr lang="en-US" sz="1800" b="1" dirty="0" smtClean="0"/>
              <a:t>            View </a:t>
            </a:r>
            <a:r>
              <a:rPr lang="en-US" sz="1800" b="1" dirty="0"/>
              <a:t>child = children[</a:t>
            </a:r>
            <a:r>
              <a:rPr lang="en-US" sz="1800" b="1" dirty="0" err="1"/>
              <a:t>i</a:t>
            </a:r>
            <a:r>
              <a:rPr lang="en-US" sz="1800" b="1" dirty="0"/>
              <a:t>]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en-US" sz="1800" b="1" dirty="0" smtClean="0"/>
              <a:t>            if (</a:t>
            </a:r>
            <a:r>
              <a:rPr lang="en-US" sz="1800" b="1" dirty="0" err="1" smtClean="0"/>
              <a:t>child.contains</a:t>
            </a:r>
            <a:r>
              <a:rPr lang="en-US" sz="1800" b="1" dirty="0" smtClean="0"/>
              <a:t>(x, y))</a:t>
            </a:r>
            <a:br>
              <a:rPr lang="en-US" sz="1800" b="1" dirty="0" smtClean="0"/>
            </a:br>
            <a:r>
              <a:rPr lang="en-US" sz="1800" b="1" dirty="0" smtClean="0"/>
              <a:t>                   if </a:t>
            </a:r>
            <a:r>
              <a:rPr lang="en-US" sz="1800" b="1" dirty="0"/>
              <a:t>(</a:t>
            </a:r>
            <a:r>
              <a:rPr lang="en-US" sz="1800" b="1" dirty="0" err="1" smtClean="0"/>
              <a:t>child.dispatchEvent</a:t>
            </a:r>
            <a:r>
              <a:rPr lang="en-US" sz="1800" b="1" dirty="0"/>
              <a:t>(</a:t>
            </a:r>
            <a:r>
              <a:rPr lang="en-US" sz="1800" b="1" dirty="0" smtClean="0"/>
              <a:t>e)</a:t>
            </a:r>
            <a:r>
              <a:rPr lang="en-US" sz="1800" b="1" dirty="0"/>
              <a:t>)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                      return true;</a:t>
            </a:r>
            <a:br>
              <a:rPr lang="en-US" sz="1800" b="1" dirty="0" smtClean="0"/>
            </a:br>
            <a:r>
              <a:rPr lang="pl-PL" sz="1800" b="1" dirty="0" smtClean="0"/>
              <a:t>       }</a:t>
            </a:r>
            <a:br>
              <a:rPr lang="pl-PL" sz="1800" b="1" dirty="0" smtClean="0"/>
            </a:br>
            <a:r>
              <a:rPr lang="pl-PL" sz="1800" b="1" dirty="0" smtClean="0"/>
              <a:t>       return </a:t>
            </a:r>
            <a:r>
              <a:rPr lang="pl-PL" sz="1800" b="1" dirty="0" err="1" smtClean="0"/>
              <a:t>false</a:t>
            </a:r>
            <a:r>
              <a:rPr lang="pl-PL" sz="1800" b="1" dirty="0" smtClean="0"/>
              <a:t>;</a:t>
            </a:r>
            <a:br>
              <a:rPr lang="pl-PL" sz="1800" b="1" dirty="0" smtClean="0"/>
            </a:br>
            <a:r>
              <a:rPr lang="pl-PL" sz="1800" b="1" dirty="0" smtClean="0"/>
              <a:t>}</a:t>
            </a:r>
            <a:br>
              <a:rPr lang="pl-PL" sz="1800" b="1" dirty="0" smtClean="0"/>
            </a:br>
            <a:r>
              <a:rPr lang="pl-PL" sz="1800" b="1" dirty="0" smtClean="0"/>
              <a:t/>
            </a:r>
            <a:br>
              <a:rPr lang="pl-PL" sz="1800" b="1" dirty="0" smtClean="0"/>
            </a:br>
            <a:r>
              <a:rPr lang="pl-PL" sz="1800" b="1" dirty="0" err="1" smtClean="0"/>
              <a:t>boolean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contains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x, 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y) {</a:t>
            </a:r>
            <a:br>
              <a:rPr lang="pl-PL" sz="1800" b="1" dirty="0" smtClean="0"/>
            </a:br>
            <a:r>
              <a:rPr lang="en-US" sz="1800" b="1" dirty="0" smtClean="0"/>
              <a:t>      return x </a:t>
            </a:r>
            <a:r>
              <a:rPr lang="en-US" sz="1800" b="1" dirty="0"/>
              <a:t>&gt;= left &amp;&amp; x &lt; right &amp;</a:t>
            </a:r>
            <a:r>
              <a:rPr lang="en-US" sz="1800" b="1" dirty="0" smtClean="0"/>
              <a:t>&amp;</a:t>
            </a:r>
            <a:br>
              <a:rPr lang="en-US" sz="1800" b="1" dirty="0" smtClean="0"/>
            </a:br>
            <a:r>
              <a:rPr lang="en-US" sz="1800" b="1" dirty="0" smtClean="0"/>
              <a:t>                  y </a:t>
            </a:r>
            <a:r>
              <a:rPr lang="en-US" sz="1800" b="1" dirty="0"/>
              <a:t>&gt;= top &amp;&amp; y &lt; bottom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pl-PL" sz="1800" b="1" dirty="0" smtClean="0"/>
              <a:t>}  </a:t>
            </a:r>
          </a:p>
          <a:p>
            <a:pPr marL="0" indent="0">
              <a:spcBef>
                <a:spcPts val="360"/>
              </a:spcBef>
              <a:buNone/>
            </a:pPr>
            <a:endParaRPr lang="pl-PL" sz="1800" b="1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457200" y="1143000"/>
            <a:ext cx="3657600" cy="5486400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Generation 0 Runs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019800" y="1030248"/>
            <a:ext cx="2667000" cy="476726"/>
          </a:xfrm>
          <a:prstGeom prst="wedgeRoundRectCallout">
            <a:avLst>
              <a:gd name="adj1" fmla="val 2416"/>
              <a:gd name="adj2" fmla="val 69458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Injects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648" y="1600200"/>
            <a:ext cx="3048000" cy="46869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12566" y="2733505"/>
            <a:ext cx="2362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2566" y="354398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2566" y="443899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2619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8732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49802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13636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983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317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cxnSp>
        <p:nvCxnSpPr>
          <p:cNvPr id="61" name="Straight Arrow Connector 60"/>
          <p:cNvCxnSpPr>
            <a:stCxn id="51" idx="0"/>
          </p:cNvCxnSpPr>
          <p:nvPr/>
        </p:nvCxnSpPr>
        <p:spPr bwMode="auto">
          <a:xfrm flipH="1">
            <a:off x="1600200" y="1600200"/>
            <a:ext cx="684448" cy="112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1" idx="0"/>
          </p:cNvCxnSpPr>
          <p:nvPr/>
        </p:nvCxnSpPr>
        <p:spPr bwMode="auto">
          <a:xfrm flipH="1">
            <a:off x="1828800" y="1600200"/>
            <a:ext cx="455848" cy="19293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51" idx="0"/>
          </p:cNvCxnSpPr>
          <p:nvPr/>
        </p:nvCxnSpPr>
        <p:spPr bwMode="auto">
          <a:xfrm>
            <a:off x="2284648" y="1600200"/>
            <a:ext cx="687152" cy="2819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53" idx="0"/>
            <a:endCxn id="55" idx="7"/>
          </p:cNvCxnSpPr>
          <p:nvPr/>
        </p:nvCxnSpPr>
        <p:spPr bwMode="auto">
          <a:xfrm flipH="1">
            <a:off x="1616435" y="3543980"/>
            <a:ext cx="67723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53" idx="0"/>
            <a:endCxn id="56" idx="7"/>
          </p:cNvCxnSpPr>
          <p:nvPr/>
        </p:nvCxnSpPr>
        <p:spPr bwMode="auto">
          <a:xfrm flipH="1">
            <a:off x="2177565" y="3543980"/>
            <a:ext cx="11610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53" idx="0"/>
            <a:endCxn id="57" idx="1"/>
          </p:cNvCxnSpPr>
          <p:nvPr/>
        </p:nvCxnSpPr>
        <p:spPr bwMode="auto">
          <a:xfrm>
            <a:off x="2293666" y="3543980"/>
            <a:ext cx="12309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53" idx="0"/>
            <a:endCxn id="58" idx="1"/>
          </p:cNvCxnSpPr>
          <p:nvPr/>
        </p:nvCxnSpPr>
        <p:spPr bwMode="auto">
          <a:xfrm>
            <a:off x="2293666" y="3543980"/>
            <a:ext cx="686925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54" idx="0"/>
            <a:endCxn id="59" idx="7"/>
          </p:cNvCxnSpPr>
          <p:nvPr/>
        </p:nvCxnSpPr>
        <p:spPr bwMode="auto">
          <a:xfrm flipH="1">
            <a:off x="2188611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4" idx="0"/>
            <a:endCxn id="60" idx="1"/>
          </p:cNvCxnSpPr>
          <p:nvPr/>
        </p:nvCxnSpPr>
        <p:spPr bwMode="auto">
          <a:xfrm>
            <a:off x="2293666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2082319" y="1200835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72" name="Rounded Rectangular Callout 71"/>
          <p:cNvSpPr/>
          <p:nvPr/>
        </p:nvSpPr>
        <p:spPr>
          <a:xfrm>
            <a:off x="5562600" y="5562600"/>
            <a:ext cx="3048000" cy="851297"/>
          </a:xfrm>
          <a:prstGeom prst="wedgeRoundRectCallout">
            <a:avLst>
              <a:gd name="adj1" fmla="val -61629"/>
              <a:gd name="adj2" fmla="val -52301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Generates constraints</a:t>
            </a:r>
            <a:b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08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7200" y="1143000"/>
            <a:ext cx="3657600" cy="54864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noFill/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Generation 1 Runs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0648" y="1600200"/>
            <a:ext cx="3048000" cy="46869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12566" y="2733505"/>
            <a:ext cx="2362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2566" y="354398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2566" y="443899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2619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8732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49802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13636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983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317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cxnSp>
        <p:nvCxnSpPr>
          <p:cNvPr id="61" name="Straight Arrow Connector 60"/>
          <p:cNvCxnSpPr>
            <a:stCxn id="51" idx="0"/>
          </p:cNvCxnSpPr>
          <p:nvPr/>
        </p:nvCxnSpPr>
        <p:spPr bwMode="auto">
          <a:xfrm flipH="1">
            <a:off x="1600200" y="1600200"/>
            <a:ext cx="684448" cy="112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1" idx="0"/>
          </p:cNvCxnSpPr>
          <p:nvPr/>
        </p:nvCxnSpPr>
        <p:spPr bwMode="auto">
          <a:xfrm flipH="1">
            <a:off x="1828800" y="1600200"/>
            <a:ext cx="455848" cy="19293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51" idx="0"/>
          </p:cNvCxnSpPr>
          <p:nvPr/>
        </p:nvCxnSpPr>
        <p:spPr bwMode="auto">
          <a:xfrm>
            <a:off x="2284648" y="1600200"/>
            <a:ext cx="687152" cy="2819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53" idx="0"/>
            <a:endCxn id="55" idx="7"/>
          </p:cNvCxnSpPr>
          <p:nvPr/>
        </p:nvCxnSpPr>
        <p:spPr bwMode="auto">
          <a:xfrm flipH="1">
            <a:off x="1616435" y="3543980"/>
            <a:ext cx="67723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53" idx="0"/>
            <a:endCxn id="56" idx="7"/>
          </p:cNvCxnSpPr>
          <p:nvPr/>
        </p:nvCxnSpPr>
        <p:spPr bwMode="auto">
          <a:xfrm flipH="1">
            <a:off x="2177565" y="3543980"/>
            <a:ext cx="11610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53" idx="0"/>
            <a:endCxn id="57" idx="1"/>
          </p:cNvCxnSpPr>
          <p:nvPr/>
        </p:nvCxnSpPr>
        <p:spPr bwMode="auto">
          <a:xfrm>
            <a:off x="2293666" y="3543980"/>
            <a:ext cx="12309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53" idx="0"/>
            <a:endCxn id="58" idx="1"/>
          </p:cNvCxnSpPr>
          <p:nvPr/>
        </p:nvCxnSpPr>
        <p:spPr bwMode="auto">
          <a:xfrm>
            <a:off x="2293666" y="3543980"/>
            <a:ext cx="686925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54" idx="0"/>
            <a:endCxn id="59" idx="7"/>
          </p:cNvCxnSpPr>
          <p:nvPr/>
        </p:nvCxnSpPr>
        <p:spPr bwMode="auto">
          <a:xfrm flipH="1">
            <a:off x="2188611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4" idx="0"/>
            <a:endCxn id="60" idx="1"/>
          </p:cNvCxnSpPr>
          <p:nvPr/>
        </p:nvCxnSpPr>
        <p:spPr bwMode="auto">
          <a:xfrm>
            <a:off x="2293666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1320319" y="1905000"/>
            <a:ext cx="356081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500" dirty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5029200" cy="4419600"/>
          </a:xfrm>
          <a:ln>
            <a:noFill/>
          </a:ln>
        </p:spPr>
        <p:txBody>
          <a:bodyPr/>
          <a:lstStyle/>
          <a:p>
            <a:pPr marL="0" indent="0">
              <a:spcBef>
                <a:spcPts val="360"/>
              </a:spcBef>
              <a:buNone/>
            </a:pPr>
            <a:r>
              <a:rPr lang="en-US" sz="1800" b="1" dirty="0" smtClean="0"/>
              <a:t>b</a:t>
            </a:r>
            <a:r>
              <a:rPr lang="pl-PL" sz="1800" b="1" dirty="0" err="1" smtClean="0"/>
              <a:t>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dispatchEvent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Event</a:t>
            </a:r>
            <a:r>
              <a:rPr lang="pl-PL" sz="1800" b="1" dirty="0" smtClean="0"/>
              <a:t> e) {</a:t>
            </a:r>
            <a:br>
              <a:rPr lang="pl-PL" sz="1800" b="1" dirty="0" smtClean="0"/>
            </a:br>
            <a:r>
              <a:rPr lang="pl-PL" sz="1800" b="1" dirty="0" smtClean="0"/>
              <a:t>      </a:t>
            </a:r>
            <a:r>
              <a:rPr lang="is-IS" sz="1800" b="1" dirty="0" smtClean="0"/>
              <a:t>float x </a:t>
            </a:r>
            <a:r>
              <a:rPr lang="is-IS" sz="1800" b="1" dirty="0"/>
              <a:t>= </a:t>
            </a:r>
            <a:r>
              <a:rPr lang="is-IS" sz="1800" b="1" dirty="0" smtClean="0"/>
              <a:t>e.getX</a:t>
            </a:r>
            <a:r>
              <a:rPr lang="is-IS" sz="1800" b="1" dirty="0"/>
              <a:t>(</a:t>
            </a:r>
            <a:r>
              <a:rPr lang="is-IS" sz="1800" b="1" dirty="0" smtClean="0"/>
              <a:t>)</a:t>
            </a:r>
            <a:r>
              <a:rPr lang="is-IS" sz="1800" b="1" dirty="0"/>
              <a:t>,</a:t>
            </a:r>
            <a:r>
              <a:rPr lang="is-IS" sz="1800" b="1" dirty="0" smtClean="0"/>
              <a:t> y </a:t>
            </a:r>
            <a:r>
              <a:rPr lang="is-IS" sz="1800" b="1" dirty="0"/>
              <a:t>= </a:t>
            </a:r>
            <a:r>
              <a:rPr lang="is-IS" sz="1800" b="1" dirty="0" smtClean="0"/>
              <a:t>e.getY</a:t>
            </a:r>
            <a:r>
              <a:rPr lang="is-IS" sz="1800" b="1" dirty="0"/>
              <a:t>()</a:t>
            </a:r>
            <a:r>
              <a:rPr lang="is-IS" sz="1800" b="1" dirty="0" smtClean="0"/>
              <a:t>;</a:t>
            </a:r>
            <a:br>
              <a:rPr lang="is-IS" sz="1800" b="1" dirty="0" smtClean="0"/>
            </a:br>
            <a:r>
              <a:rPr lang="en-US" sz="1800" b="1" dirty="0" smtClean="0"/>
              <a:t>      for 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</a:t>
            </a:r>
            <a:r>
              <a:rPr lang="en-US" sz="1800" b="1" dirty="0" err="1" smtClean="0"/>
              <a:t>children.length</a:t>
            </a:r>
            <a:r>
              <a:rPr lang="en-US" sz="1800" b="1" dirty="0" smtClean="0"/>
              <a:t> </a:t>
            </a:r>
            <a:r>
              <a:rPr lang="en-US" sz="1800" b="1" dirty="0"/>
              <a:t>- 1; </a:t>
            </a:r>
            <a:r>
              <a:rPr lang="en-US" sz="1800" b="1" dirty="0" err="1"/>
              <a:t>i</a:t>
            </a:r>
            <a:r>
              <a:rPr lang="en-US" sz="1800" b="1" dirty="0"/>
              <a:t> &gt;= 0; </a:t>
            </a:r>
            <a:r>
              <a:rPr lang="en-US" sz="1800" b="1" dirty="0" err="1"/>
              <a:t>i</a:t>
            </a:r>
            <a:r>
              <a:rPr lang="en-US" sz="1800" b="1" dirty="0"/>
              <a:t>--) </a:t>
            </a:r>
            <a:r>
              <a:rPr lang="en-US" sz="1800" b="1" dirty="0" smtClean="0"/>
              <a:t>{</a:t>
            </a:r>
            <a:br>
              <a:rPr lang="en-US" sz="1800" b="1" dirty="0" smtClean="0"/>
            </a:br>
            <a:r>
              <a:rPr lang="en-US" sz="1800" b="1" dirty="0" smtClean="0"/>
              <a:t>            View </a:t>
            </a:r>
            <a:r>
              <a:rPr lang="en-US" sz="1800" b="1" dirty="0"/>
              <a:t>child = children[</a:t>
            </a:r>
            <a:r>
              <a:rPr lang="en-US" sz="1800" b="1" dirty="0" err="1"/>
              <a:t>i</a:t>
            </a:r>
            <a:r>
              <a:rPr lang="en-US" sz="1800" b="1" dirty="0"/>
              <a:t>]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en-US" sz="1800" b="1" dirty="0" smtClean="0"/>
              <a:t>            if (</a:t>
            </a:r>
            <a:r>
              <a:rPr lang="en-US" sz="1800" b="1" dirty="0" err="1" smtClean="0"/>
              <a:t>child.contains</a:t>
            </a:r>
            <a:r>
              <a:rPr lang="en-US" sz="1800" b="1" dirty="0" smtClean="0"/>
              <a:t>(x, y))</a:t>
            </a:r>
            <a:br>
              <a:rPr lang="en-US" sz="1800" b="1" dirty="0" smtClean="0"/>
            </a:br>
            <a:r>
              <a:rPr lang="en-US" sz="1800" b="1" dirty="0" smtClean="0"/>
              <a:t>                   if </a:t>
            </a:r>
            <a:r>
              <a:rPr lang="en-US" sz="1800" b="1" dirty="0"/>
              <a:t>(</a:t>
            </a:r>
            <a:r>
              <a:rPr lang="en-US" sz="1800" b="1" dirty="0" err="1" smtClean="0"/>
              <a:t>child.dispatchEvent</a:t>
            </a:r>
            <a:r>
              <a:rPr lang="en-US" sz="1800" b="1" dirty="0"/>
              <a:t>(</a:t>
            </a:r>
            <a:r>
              <a:rPr lang="en-US" sz="1800" b="1" dirty="0" smtClean="0"/>
              <a:t>e)</a:t>
            </a:r>
            <a:r>
              <a:rPr lang="en-US" sz="1800" b="1" dirty="0"/>
              <a:t>)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                      return true;</a:t>
            </a:r>
            <a:br>
              <a:rPr lang="en-US" sz="1800" b="1" dirty="0" smtClean="0"/>
            </a:br>
            <a:r>
              <a:rPr lang="pl-PL" sz="1800" b="1" dirty="0" smtClean="0"/>
              <a:t>       }</a:t>
            </a:r>
            <a:br>
              <a:rPr lang="pl-PL" sz="1800" b="1" dirty="0" smtClean="0"/>
            </a:br>
            <a:r>
              <a:rPr lang="pl-PL" sz="1800" b="1" dirty="0" smtClean="0"/>
              <a:t>       return </a:t>
            </a:r>
            <a:r>
              <a:rPr lang="pl-PL" sz="1800" b="1" dirty="0" err="1" smtClean="0"/>
              <a:t>false</a:t>
            </a:r>
            <a:r>
              <a:rPr lang="pl-PL" sz="1800" b="1" dirty="0" smtClean="0"/>
              <a:t>;</a:t>
            </a:r>
            <a:br>
              <a:rPr lang="pl-PL" sz="1800" b="1" dirty="0" smtClean="0"/>
            </a:br>
            <a:r>
              <a:rPr lang="pl-PL" sz="1800" b="1" dirty="0" smtClean="0"/>
              <a:t>}</a:t>
            </a:r>
            <a:br>
              <a:rPr lang="pl-PL" sz="1800" b="1" dirty="0" smtClean="0"/>
            </a:br>
            <a:r>
              <a:rPr lang="pl-PL" sz="1800" b="1" dirty="0" smtClean="0"/>
              <a:t/>
            </a:r>
            <a:br>
              <a:rPr lang="pl-PL" sz="1800" b="1" dirty="0" smtClean="0"/>
            </a:br>
            <a:r>
              <a:rPr lang="pl-PL" sz="1800" b="1" dirty="0" err="1" smtClean="0"/>
              <a:t>boolean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contains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x, 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y) {</a:t>
            </a:r>
            <a:br>
              <a:rPr lang="pl-PL" sz="1800" b="1" dirty="0" smtClean="0"/>
            </a:br>
            <a:r>
              <a:rPr lang="en-US" sz="1800" b="1" dirty="0" smtClean="0"/>
              <a:t>      return x </a:t>
            </a:r>
            <a:r>
              <a:rPr lang="en-US" sz="1800" b="1" dirty="0"/>
              <a:t>&gt;= left &amp;&amp; x &lt; right &amp;</a:t>
            </a:r>
            <a:r>
              <a:rPr lang="en-US" sz="1800" b="1" dirty="0" smtClean="0"/>
              <a:t>&amp;</a:t>
            </a:r>
            <a:br>
              <a:rPr lang="en-US" sz="1800" b="1" dirty="0" smtClean="0"/>
            </a:br>
            <a:r>
              <a:rPr lang="en-US" sz="1800" b="1" dirty="0" smtClean="0"/>
              <a:t>                  y </a:t>
            </a:r>
            <a:r>
              <a:rPr lang="en-US" sz="1800" b="1" dirty="0"/>
              <a:t>&gt;= top &amp;&amp; y &lt; bottom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pl-PL" sz="1800" b="1" dirty="0" smtClean="0"/>
              <a:t>}  </a:t>
            </a:r>
          </a:p>
          <a:p>
            <a:pPr marL="0" indent="0">
              <a:spcBef>
                <a:spcPts val="360"/>
              </a:spcBef>
              <a:buNone/>
            </a:pPr>
            <a:endParaRPr lang="pl-PL" sz="1800" b="1" dirty="0" smtClean="0"/>
          </a:p>
        </p:txBody>
      </p:sp>
      <p:sp>
        <p:nvSpPr>
          <p:cNvPr id="31" name="Rounded Rectangular Callout 30"/>
          <p:cNvSpPr/>
          <p:nvPr/>
        </p:nvSpPr>
        <p:spPr>
          <a:xfrm>
            <a:off x="6019800" y="1030248"/>
            <a:ext cx="2667000" cy="476726"/>
          </a:xfrm>
          <a:prstGeom prst="wedgeRoundRectCallout">
            <a:avLst>
              <a:gd name="adj1" fmla="val 2416"/>
              <a:gd name="adj2" fmla="val 69458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Injects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5562600" y="5562600"/>
            <a:ext cx="3048000" cy="851297"/>
          </a:xfrm>
          <a:prstGeom prst="wedgeRoundRectCallout">
            <a:avLst>
              <a:gd name="adj1" fmla="val -61629"/>
              <a:gd name="adj2" fmla="val -52301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Generates constraints</a:t>
            </a:r>
            <a:b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25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" y="1143000"/>
            <a:ext cx="3657600" cy="54864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noFill/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Generation 2 Runs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0648" y="1600200"/>
            <a:ext cx="3048000" cy="468698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12566" y="2733505"/>
            <a:ext cx="23622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2566" y="354398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2566" y="443899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2619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8732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49802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13636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983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317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cxnSp>
        <p:nvCxnSpPr>
          <p:cNvPr id="61" name="Straight Arrow Connector 60"/>
          <p:cNvCxnSpPr>
            <a:stCxn id="51" idx="0"/>
          </p:cNvCxnSpPr>
          <p:nvPr/>
        </p:nvCxnSpPr>
        <p:spPr bwMode="auto">
          <a:xfrm flipH="1">
            <a:off x="1600200" y="1600200"/>
            <a:ext cx="684448" cy="112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1" idx="0"/>
          </p:cNvCxnSpPr>
          <p:nvPr/>
        </p:nvCxnSpPr>
        <p:spPr bwMode="auto">
          <a:xfrm flipH="1">
            <a:off x="1828800" y="1600200"/>
            <a:ext cx="455848" cy="19293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51" idx="0"/>
          </p:cNvCxnSpPr>
          <p:nvPr/>
        </p:nvCxnSpPr>
        <p:spPr bwMode="auto">
          <a:xfrm>
            <a:off x="2284648" y="1600200"/>
            <a:ext cx="687152" cy="2819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53" idx="0"/>
            <a:endCxn id="55" idx="7"/>
          </p:cNvCxnSpPr>
          <p:nvPr/>
        </p:nvCxnSpPr>
        <p:spPr bwMode="auto">
          <a:xfrm flipH="1">
            <a:off x="1616435" y="3543980"/>
            <a:ext cx="67723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53" idx="0"/>
            <a:endCxn id="56" idx="7"/>
          </p:cNvCxnSpPr>
          <p:nvPr/>
        </p:nvCxnSpPr>
        <p:spPr bwMode="auto">
          <a:xfrm flipH="1">
            <a:off x="2177565" y="3543980"/>
            <a:ext cx="11610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53" idx="0"/>
            <a:endCxn id="57" idx="1"/>
          </p:cNvCxnSpPr>
          <p:nvPr/>
        </p:nvCxnSpPr>
        <p:spPr bwMode="auto">
          <a:xfrm>
            <a:off x="2293666" y="3543980"/>
            <a:ext cx="12309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53" idx="0"/>
            <a:endCxn id="58" idx="1"/>
          </p:cNvCxnSpPr>
          <p:nvPr/>
        </p:nvCxnSpPr>
        <p:spPr bwMode="auto">
          <a:xfrm>
            <a:off x="2293666" y="3543980"/>
            <a:ext cx="686925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54" idx="0"/>
            <a:endCxn id="59" idx="7"/>
          </p:cNvCxnSpPr>
          <p:nvPr/>
        </p:nvCxnSpPr>
        <p:spPr bwMode="auto">
          <a:xfrm flipH="1">
            <a:off x="2188611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4" idx="0"/>
            <a:endCxn id="60" idx="1"/>
          </p:cNvCxnSpPr>
          <p:nvPr/>
        </p:nvCxnSpPr>
        <p:spPr bwMode="auto">
          <a:xfrm>
            <a:off x="2293666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1295400" y="2877235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26" name="Rectangle 25"/>
          <p:cNvSpPr/>
          <p:nvPr/>
        </p:nvSpPr>
        <p:spPr>
          <a:xfrm>
            <a:off x="2962106" y="3772580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27" name="Rectangle 26"/>
          <p:cNvSpPr/>
          <p:nvPr/>
        </p:nvSpPr>
        <p:spPr>
          <a:xfrm>
            <a:off x="1320319" y="4629835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5029200" cy="4419600"/>
          </a:xfrm>
          <a:ln>
            <a:noFill/>
          </a:ln>
        </p:spPr>
        <p:txBody>
          <a:bodyPr/>
          <a:lstStyle/>
          <a:p>
            <a:pPr marL="0" indent="0">
              <a:spcBef>
                <a:spcPts val="360"/>
              </a:spcBef>
              <a:buNone/>
            </a:pPr>
            <a:r>
              <a:rPr lang="en-US" sz="1800" b="1" dirty="0" smtClean="0"/>
              <a:t>b</a:t>
            </a:r>
            <a:r>
              <a:rPr lang="pl-PL" sz="1800" b="1" dirty="0" err="1" smtClean="0"/>
              <a:t>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dispatchEvent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Event</a:t>
            </a:r>
            <a:r>
              <a:rPr lang="pl-PL" sz="1800" b="1" dirty="0" smtClean="0"/>
              <a:t> e) {</a:t>
            </a:r>
            <a:br>
              <a:rPr lang="pl-PL" sz="1800" b="1" dirty="0" smtClean="0"/>
            </a:br>
            <a:r>
              <a:rPr lang="pl-PL" sz="1800" b="1" dirty="0" smtClean="0"/>
              <a:t>      </a:t>
            </a:r>
            <a:r>
              <a:rPr lang="is-IS" sz="1800" b="1" dirty="0" smtClean="0"/>
              <a:t>float x </a:t>
            </a:r>
            <a:r>
              <a:rPr lang="is-IS" sz="1800" b="1" dirty="0"/>
              <a:t>= </a:t>
            </a:r>
            <a:r>
              <a:rPr lang="is-IS" sz="1800" b="1" dirty="0" smtClean="0"/>
              <a:t>e.getX</a:t>
            </a:r>
            <a:r>
              <a:rPr lang="is-IS" sz="1800" b="1" dirty="0"/>
              <a:t>(</a:t>
            </a:r>
            <a:r>
              <a:rPr lang="is-IS" sz="1800" b="1" dirty="0" smtClean="0"/>
              <a:t>)</a:t>
            </a:r>
            <a:r>
              <a:rPr lang="is-IS" sz="1800" b="1" dirty="0"/>
              <a:t>,</a:t>
            </a:r>
            <a:r>
              <a:rPr lang="is-IS" sz="1800" b="1" dirty="0" smtClean="0"/>
              <a:t> y </a:t>
            </a:r>
            <a:r>
              <a:rPr lang="is-IS" sz="1800" b="1" dirty="0"/>
              <a:t>= </a:t>
            </a:r>
            <a:r>
              <a:rPr lang="is-IS" sz="1800" b="1" dirty="0" smtClean="0"/>
              <a:t>e.getY</a:t>
            </a:r>
            <a:r>
              <a:rPr lang="is-IS" sz="1800" b="1" dirty="0"/>
              <a:t>()</a:t>
            </a:r>
            <a:r>
              <a:rPr lang="is-IS" sz="1800" b="1" dirty="0" smtClean="0"/>
              <a:t>;</a:t>
            </a:r>
            <a:br>
              <a:rPr lang="is-IS" sz="1800" b="1" dirty="0" smtClean="0"/>
            </a:br>
            <a:r>
              <a:rPr lang="en-US" sz="1800" b="1" dirty="0" smtClean="0"/>
              <a:t>      for 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</a:t>
            </a:r>
            <a:r>
              <a:rPr lang="en-US" sz="1800" b="1" dirty="0" err="1" smtClean="0"/>
              <a:t>children.length</a:t>
            </a:r>
            <a:r>
              <a:rPr lang="en-US" sz="1800" b="1" dirty="0" smtClean="0"/>
              <a:t> </a:t>
            </a:r>
            <a:r>
              <a:rPr lang="en-US" sz="1800" b="1" dirty="0"/>
              <a:t>- 1; </a:t>
            </a:r>
            <a:r>
              <a:rPr lang="en-US" sz="1800" b="1" dirty="0" err="1"/>
              <a:t>i</a:t>
            </a:r>
            <a:r>
              <a:rPr lang="en-US" sz="1800" b="1" dirty="0"/>
              <a:t> &gt;= 0; </a:t>
            </a:r>
            <a:r>
              <a:rPr lang="en-US" sz="1800" b="1" dirty="0" err="1"/>
              <a:t>i</a:t>
            </a:r>
            <a:r>
              <a:rPr lang="en-US" sz="1800" b="1" dirty="0"/>
              <a:t>--) </a:t>
            </a:r>
            <a:r>
              <a:rPr lang="en-US" sz="1800" b="1" dirty="0" smtClean="0"/>
              <a:t>{</a:t>
            </a:r>
            <a:br>
              <a:rPr lang="en-US" sz="1800" b="1" dirty="0" smtClean="0"/>
            </a:br>
            <a:r>
              <a:rPr lang="en-US" sz="1800" b="1" dirty="0" smtClean="0"/>
              <a:t>            View </a:t>
            </a:r>
            <a:r>
              <a:rPr lang="en-US" sz="1800" b="1" dirty="0"/>
              <a:t>child = children[</a:t>
            </a:r>
            <a:r>
              <a:rPr lang="en-US" sz="1800" b="1" dirty="0" err="1"/>
              <a:t>i</a:t>
            </a:r>
            <a:r>
              <a:rPr lang="en-US" sz="1800" b="1" dirty="0"/>
              <a:t>]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en-US" sz="1800" b="1" dirty="0" smtClean="0"/>
              <a:t>            if (</a:t>
            </a:r>
            <a:r>
              <a:rPr lang="en-US" sz="1800" b="1" dirty="0" err="1" smtClean="0"/>
              <a:t>child.contains</a:t>
            </a:r>
            <a:r>
              <a:rPr lang="en-US" sz="1800" b="1" dirty="0" smtClean="0"/>
              <a:t>(x, y))</a:t>
            </a:r>
            <a:br>
              <a:rPr lang="en-US" sz="1800" b="1" dirty="0" smtClean="0"/>
            </a:br>
            <a:r>
              <a:rPr lang="en-US" sz="1800" b="1" dirty="0" smtClean="0"/>
              <a:t>                   if </a:t>
            </a:r>
            <a:r>
              <a:rPr lang="en-US" sz="1800" b="1" dirty="0"/>
              <a:t>(</a:t>
            </a:r>
            <a:r>
              <a:rPr lang="en-US" sz="1800" b="1" dirty="0" err="1" smtClean="0"/>
              <a:t>child.dispatchEvent</a:t>
            </a:r>
            <a:r>
              <a:rPr lang="en-US" sz="1800" b="1" dirty="0"/>
              <a:t>(</a:t>
            </a:r>
            <a:r>
              <a:rPr lang="en-US" sz="1800" b="1" dirty="0" smtClean="0"/>
              <a:t>e)</a:t>
            </a:r>
            <a:r>
              <a:rPr lang="en-US" sz="1800" b="1" dirty="0"/>
              <a:t>)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                      return true;</a:t>
            </a:r>
            <a:br>
              <a:rPr lang="en-US" sz="1800" b="1" dirty="0" smtClean="0"/>
            </a:br>
            <a:r>
              <a:rPr lang="pl-PL" sz="1800" b="1" dirty="0" smtClean="0"/>
              <a:t>       }</a:t>
            </a:r>
            <a:br>
              <a:rPr lang="pl-PL" sz="1800" b="1" dirty="0" smtClean="0"/>
            </a:br>
            <a:r>
              <a:rPr lang="pl-PL" sz="1800" b="1" dirty="0" smtClean="0"/>
              <a:t>       return </a:t>
            </a:r>
            <a:r>
              <a:rPr lang="pl-PL" sz="1800" b="1" dirty="0" err="1" smtClean="0"/>
              <a:t>false</a:t>
            </a:r>
            <a:r>
              <a:rPr lang="pl-PL" sz="1800" b="1" dirty="0" smtClean="0"/>
              <a:t>;</a:t>
            </a:r>
            <a:br>
              <a:rPr lang="pl-PL" sz="1800" b="1" dirty="0" smtClean="0"/>
            </a:br>
            <a:r>
              <a:rPr lang="pl-PL" sz="1800" b="1" dirty="0" smtClean="0"/>
              <a:t>}</a:t>
            </a:r>
            <a:br>
              <a:rPr lang="pl-PL" sz="1800" b="1" dirty="0" smtClean="0"/>
            </a:br>
            <a:r>
              <a:rPr lang="pl-PL" sz="1800" b="1" dirty="0" smtClean="0"/>
              <a:t/>
            </a:r>
            <a:br>
              <a:rPr lang="pl-PL" sz="1800" b="1" dirty="0" smtClean="0"/>
            </a:br>
            <a:r>
              <a:rPr lang="pl-PL" sz="1800" b="1" dirty="0" err="1" smtClean="0"/>
              <a:t>boolean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contains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x, 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y) {</a:t>
            </a:r>
            <a:br>
              <a:rPr lang="pl-PL" sz="1800" b="1" dirty="0" smtClean="0"/>
            </a:br>
            <a:r>
              <a:rPr lang="en-US" sz="1800" b="1" dirty="0" smtClean="0"/>
              <a:t>      return x </a:t>
            </a:r>
            <a:r>
              <a:rPr lang="en-US" sz="1800" b="1" dirty="0"/>
              <a:t>&gt;= left &amp;&amp; x &lt; right &amp;</a:t>
            </a:r>
            <a:r>
              <a:rPr lang="en-US" sz="1800" b="1" dirty="0" smtClean="0"/>
              <a:t>&amp;</a:t>
            </a:r>
            <a:br>
              <a:rPr lang="en-US" sz="1800" b="1" dirty="0" smtClean="0"/>
            </a:br>
            <a:r>
              <a:rPr lang="en-US" sz="1800" b="1" dirty="0" smtClean="0"/>
              <a:t>                  y </a:t>
            </a:r>
            <a:r>
              <a:rPr lang="en-US" sz="1800" b="1" dirty="0"/>
              <a:t>&gt;= top &amp;&amp; y &lt; bottom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pl-PL" sz="1800" b="1" dirty="0" smtClean="0"/>
              <a:t>}  </a:t>
            </a:r>
          </a:p>
          <a:p>
            <a:pPr marL="0" indent="0">
              <a:spcBef>
                <a:spcPts val="360"/>
              </a:spcBef>
              <a:buNone/>
            </a:pPr>
            <a:endParaRPr lang="pl-PL" sz="1800" b="1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6019800" y="1030248"/>
            <a:ext cx="2667000" cy="476726"/>
          </a:xfrm>
          <a:prstGeom prst="wedgeRoundRectCallout">
            <a:avLst>
              <a:gd name="adj1" fmla="val 2416"/>
              <a:gd name="adj2" fmla="val 69458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Injects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5562600" y="5562600"/>
            <a:ext cx="3048000" cy="851297"/>
          </a:xfrm>
          <a:prstGeom prst="wedgeRoundRectCallout">
            <a:avLst>
              <a:gd name="adj1" fmla="val -61629"/>
              <a:gd name="adj2" fmla="val -52301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Generates constraints</a:t>
            </a:r>
            <a:b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209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57200" y="1143000"/>
            <a:ext cx="3657600" cy="54864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noFill/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Generation 3 Runs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0648" y="1600200"/>
            <a:ext cx="3048000" cy="468698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12566" y="2733505"/>
            <a:ext cx="2362200" cy="6096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2566" y="3543980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2566" y="4438990"/>
            <a:ext cx="2362200" cy="6858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2619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8732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49802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13636" y="3697740"/>
            <a:ext cx="457200" cy="457200"/>
          </a:xfrm>
          <a:prstGeom prst="ellipse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983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31766" y="458305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cxnSp>
        <p:nvCxnSpPr>
          <p:cNvPr id="61" name="Straight Arrow Connector 60"/>
          <p:cNvCxnSpPr>
            <a:stCxn id="51" idx="0"/>
          </p:cNvCxnSpPr>
          <p:nvPr/>
        </p:nvCxnSpPr>
        <p:spPr bwMode="auto">
          <a:xfrm flipH="1">
            <a:off x="1600200" y="1600200"/>
            <a:ext cx="684448" cy="112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1" idx="0"/>
          </p:cNvCxnSpPr>
          <p:nvPr/>
        </p:nvCxnSpPr>
        <p:spPr bwMode="auto">
          <a:xfrm flipH="1">
            <a:off x="1828800" y="1600200"/>
            <a:ext cx="455848" cy="19293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51" idx="0"/>
          </p:cNvCxnSpPr>
          <p:nvPr/>
        </p:nvCxnSpPr>
        <p:spPr bwMode="auto">
          <a:xfrm>
            <a:off x="2284648" y="1600200"/>
            <a:ext cx="687152" cy="2819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53" idx="0"/>
            <a:endCxn id="55" idx="7"/>
          </p:cNvCxnSpPr>
          <p:nvPr/>
        </p:nvCxnSpPr>
        <p:spPr bwMode="auto">
          <a:xfrm flipH="1">
            <a:off x="1616435" y="3543980"/>
            <a:ext cx="67723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53" idx="0"/>
            <a:endCxn id="56" idx="7"/>
          </p:cNvCxnSpPr>
          <p:nvPr/>
        </p:nvCxnSpPr>
        <p:spPr bwMode="auto">
          <a:xfrm flipH="1">
            <a:off x="2177565" y="3543980"/>
            <a:ext cx="11610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53" idx="0"/>
            <a:endCxn id="57" idx="1"/>
          </p:cNvCxnSpPr>
          <p:nvPr/>
        </p:nvCxnSpPr>
        <p:spPr bwMode="auto">
          <a:xfrm>
            <a:off x="2293666" y="3543980"/>
            <a:ext cx="12309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53" idx="0"/>
            <a:endCxn id="58" idx="1"/>
          </p:cNvCxnSpPr>
          <p:nvPr/>
        </p:nvCxnSpPr>
        <p:spPr bwMode="auto">
          <a:xfrm>
            <a:off x="2293666" y="3543980"/>
            <a:ext cx="686925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54" idx="0"/>
            <a:endCxn id="59" idx="7"/>
          </p:cNvCxnSpPr>
          <p:nvPr/>
        </p:nvCxnSpPr>
        <p:spPr bwMode="auto">
          <a:xfrm flipH="1">
            <a:off x="2188611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4" idx="0"/>
            <a:endCxn id="60" idx="1"/>
          </p:cNvCxnSpPr>
          <p:nvPr/>
        </p:nvCxnSpPr>
        <p:spPr bwMode="auto">
          <a:xfrm>
            <a:off x="2293666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1066800" y="3505200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27" name="Rectangle 26"/>
          <p:cNvSpPr/>
          <p:nvPr/>
        </p:nvSpPr>
        <p:spPr>
          <a:xfrm>
            <a:off x="1848188" y="4648200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2387119" y="4648200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5029200" cy="4419600"/>
          </a:xfrm>
          <a:ln>
            <a:noFill/>
          </a:ln>
        </p:spPr>
        <p:txBody>
          <a:bodyPr/>
          <a:lstStyle/>
          <a:p>
            <a:pPr marL="0" indent="0">
              <a:spcBef>
                <a:spcPts val="360"/>
              </a:spcBef>
              <a:buNone/>
            </a:pPr>
            <a:r>
              <a:rPr lang="en-US" sz="1800" b="1" dirty="0" smtClean="0"/>
              <a:t>b</a:t>
            </a:r>
            <a:r>
              <a:rPr lang="pl-PL" sz="1800" b="1" dirty="0" err="1" smtClean="0"/>
              <a:t>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dispatchEvent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Event</a:t>
            </a:r>
            <a:r>
              <a:rPr lang="pl-PL" sz="1800" b="1" dirty="0" smtClean="0"/>
              <a:t> e) {</a:t>
            </a:r>
            <a:br>
              <a:rPr lang="pl-PL" sz="1800" b="1" dirty="0" smtClean="0"/>
            </a:br>
            <a:r>
              <a:rPr lang="pl-PL" sz="1800" b="1" dirty="0" smtClean="0"/>
              <a:t>      </a:t>
            </a:r>
            <a:r>
              <a:rPr lang="is-IS" sz="1800" b="1" dirty="0" smtClean="0"/>
              <a:t>float x </a:t>
            </a:r>
            <a:r>
              <a:rPr lang="is-IS" sz="1800" b="1" dirty="0"/>
              <a:t>= </a:t>
            </a:r>
            <a:r>
              <a:rPr lang="is-IS" sz="1800" b="1" dirty="0" smtClean="0"/>
              <a:t>e.getX</a:t>
            </a:r>
            <a:r>
              <a:rPr lang="is-IS" sz="1800" b="1" dirty="0"/>
              <a:t>(</a:t>
            </a:r>
            <a:r>
              <a:rPr lang="is-IS" sz="1800" b="1" dirty="0" smtClean="0"/>
              <a:t>)</a:t>
            </a:r>
            <a:r>
              <a:rPr lang="is-IS" sz="1800" b="1" dirty="0"/>
              <a:t>,</a:t>
            </a:r>
            <a:r>
              <a:rPr lang="is-IS" sz="1800" b="1" dirty="0" smtClean="0"/>
              <a:t> y </a:t>
            </a:r>
            <a:r>
              <a:rPr lang="is-IS" sz="1800" b="1" dirty="0"/>
              <a:t>= </a:t>
            </a:r>
            <a:r>
              <a:rPr lang="is-IS" sz="1800" b="1" dirty="0" smtClean="0"/>
              <a:t>e.getY</a:t>
            </a:r>
            <a:r>
              <a:rPr lang="is-IS" sz="1800" b="1" dirty="0"/>
              <a:t>()</a:t>
            </a:r>
            <a:r>
              <a:rPr lang="is-IS" sz="1800" b="1" dirty="0" smtClean="0"/>
              <a:t>;</a:t>
            </a:r>
            <a:br>
              <a:rPr lang="is-IS" sz="1800" b="1" dirty="0" smtClean="0"/>
            </a:br>
            <a:r>
              <a:rPr lang="en-US" sz="1800" b="1" dirty="0" smtClean="0"/>
              <a:t>      for 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</a:t>
            </a:r>
            <a:r>
              <a:rPr lang="en-US" sz="1800" b="1" dirty="0" err="1" smtClean="0"/>
              <a:t>children.length</a:t>
            </a:r>
            <a:r>
              <a:rPr lang="en-US" sz="1800" b="1" dirty="0" smtClean="0"/>
              <a:t> </a:t>
            </a:r>
            <a:r>
              <a:rPr lang="en-US" sz="1800" b="1" dirty="0"/>
              <a:t>- 1; </a:t>
            </a:r>
            <a:r>
              <a:rPr lang="en-US" sz="1800" b="1" dirty="0" err="1"/>
              <a:t>i</a:t>
            </a:r>
            <a:r>
              <a:rPr lang="en-US" sz="1800" b="1" dirty="0"/>
              <a:t> &gt;= 0; </a:t>
            </a:r>
            <a:r>
              <a:rPr lang="en-US" sz="1800" b="1" dirty="0" err="1"/>
              <a:t>i</a:t>
            </a:r>
            <a:r>
              <a:rPr lang="en-US" sz="1800" b="1" dirty="0"/>
              <a:t>--) </a:t>
            </a:r>
            <a:r>
              <a:rPr lang="en-US" sz="1800" b="1" dirty="0" smtClean="0"/>
              <a:t>{</a:t>
            </a:r>
            <a:br>
              <a:rPr lang="en-US" sz="1800" b="1" dirty="0" smtClean="0"/>
            </a:br>
            <a:r>
              <a:rPr lang="en-US" sz="1800" b="1" dirty="0" smtClean="0"/>
              <a:t>            View </a:t>
            </a:r>
            <a:r>
              <a:rPr lang="en-US" sz="1800" b="1" dirty="0"/>
              <a:t>child = children[</a:t>
            </a:r>
            <a:r>
              <a:rPr lang="en-US" sz="1800" b="1" dirty="0" err="1"/>
              <a:t>i</a:t>
            </a:r>
            <a:r>
              <a:rPr lang="en-US" sz="1800" b="1" dirty="0"/>
              <a:t>]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en-US" sz="1800" b="1" dirty="0" smtClean="0"/>
              <a:t>            if (</a:t>
            </a:r>
            <a:r>
              <a:rPr lang="en-US" sz="1800" b="1" dirty="0" err="1" smtClean="0"/>
              <a:t>child.contains</a:t>
            </a:r>
            <a:r>
              <a:rPr lang="en-US" sz="1800" b="1" dirty="0" smtClean="0"/>
              <a:t>(x, y))</a:t>
            </a:r>
            <a:br>
              <a:rPr lang="en-US" sz="1800" b="1" dirty="0" smtClean="0"/>
            </a:br>
            <a:r>
              <a:rPr lang="en-US" sz="1800" b="1" dirty="0" smtClean="0"/>
              <a:t>                   if </a:t>
            </a:r>
            <a:r>
              <a:rPr lang="en-US" sz="1800" b="1" dirty="0"/>
              <a:t>(</a:t>
            </a:r>
            <a:r>
              <a:rPr lang="en-US" sz="1800" b="1" dirty="0" err="1" smtClean="0"/>
              <a:t>child.dispatchEvent</a:t>
            </a:r>
            <a:r>
              <a:rPr lang="en-US" sz="1800" b="1" dirty="0"/>
              <a:t>(</a:t>
            </a:r>
            <a:r>
              <a:rPr lang="en-US" sz="1800" b="1" dirty="0" smtClean="0"/>
              <a:t>e)</a:t>
            </a:r>
            <a:r>
              <a:rPr lang="en-US" sz="1800" b="1" dirty="0"/>
              <a:t>)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                      return true;</a:t>
            </a:r>
            <a:br>
              <a:rPr lang="en-US" sz="1800" b="1" dirty="0" smtClean="0"/>
            </a:br>
            <a:r>
              <a:rPr lang="pl-PL" sz="1800" b="1" dirty="0" smtClean="0"/>
              <a:t>       }</a:t>
            </a:r>
            <a:br>
              <a:rPr lang="pl-PL" sz="1800" b="1" dirty="0" smtClean="0"/>
            </a:br>
            <a:r>
              <a:rPr lang="pl-PL" sz="1800" b="1" dirty="0" smtClean="0"/>
              <a:t>       return </a:t>
            </a:r>
            <a:r>
              <a:rPr lang="pl-PL" sz="1800" b="1" dirty="0" err="1" smtClean="0"/>
              <a:t>false</a:t>
            </a:r>
            <a:r>
              <a:rPr lang="pl-PL" sz="1800" b="1" dirty="0" smtClean="0"/>
              <a:t>;</a:t>
            </a:r>
            <a:br>
              <a:rPr lang="pl-PL" sz="1800" b="1" dirty="0" smtClean="0"/>
            </a:br>
            <a:r>
              <a:rPr lang="pl-PL" sz="1800" b="1" dirty="0" smtClean="0"/>
              <a:t>}</a:t>
            </a:r>
            <a:br>
              <a:rPr lang="pl-PL" sz="1800" b="1" dirty="0" smtClean="0"/>
            </a:br>
            <a:r>
              <a:rPr lang="pl-PL" sz="1800" b="1" dirty="0" smtClean="0"/>
              <a:t/>
            </a:r>
            <a:br>
              <a:rPr lang="pl-PL" sz="1800" b="1" dirty="0" smtClean="0"/>
            </a:br>
            <a:r>
              <a:rPr lang="pl-PL" sz="1800" b="1" dirty="0" err="1" smtClean="0"/>
              <a:t>boolean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contains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x, 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y) {</a:t>
            </a:r>
            <a:br>
              <a:rPr lang="pl-PL" sz="1800" b="1" dirty="0" smtClean="0"/>
            </a:br>
            <a:r>
              <a:rPr lang="en-US" sz="1800" b="1" dirty="0" smtClean="0"/>
              <a:t>      return x </a:t>
            </a:r>
            <a:r>
              <a:rPr lang="en-US" sz="1800" b="1" dirty="0"/>
              <a:t>&gt;= left &amp;&amp; x &lt; right &amp;</a:t>
            </a:r>
            <a:r>
              <a:rPr lang="en-US" sz="1800" b="1" dirty="0" smtClean="0"/>
              <a:t>&amp;</a:t>
            </a:r>
            <a:br>
              <a:rPr lang="en-US" sz="1800" b="1" dirty="0" smtClean="0"/>
            </a:br>
            <a:r>
              <a:rPr lang="en-US" sz="1800" b="1" dirty="0" smtClean="0"/>
              <a:t>                  y </a:t>
            </a:r>
            <a:r>
              <a:rPr lang="en-US" sz="1800" b="1" dirty="0"/>
              <a:t>&gt;= top &amp;&amp; y &lt; bottom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pl-PL" sz="1800" b="1" dirty="0" smtClean="0"/>
              <a:t>}  </a:t>
            </a:r>
          </a:p>
          <a:p>
            <a:pPr marL="0" indent="0">
              <a:spcBef>
                <a:spcPts val="360"/>
              </a:spcBef>
              <a:buNone/>
            </a:pPr>
            <a:endParaRPr lang="pl-PL" sz="1800" b="1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6019800" y="1030248"/>
            <a:ext cx="2667000" cy="476726"/>
          </a:xfrm>
          <a:prstGeom prst="wedgeRoundRectCallout">
            <a:avLst>
              <a:gd name="adj1" fmla="val 2416"/>
              <a:gd name="adj2" fmla="val 69458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Injects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5562600" y="5562600"/>
            <a:ext cx="3048000" cy="851297"/>
          </a:xfrm>
          <a:prstGeom prst="wedgeRoundRectCallout">
            <a:avLst>
              <a:gd name="adj1" fmla="val -61629"/>
              <a:gd name="adj2" fmla="val -52301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Generates constraints</a:t>
            </a:r>
            <a:b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46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57200" y="1143000"/>
            <a:ext cx="3657600" cy="54864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noFill/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Generation 4 Runs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0648" y="1600200"/>
            <a:ext cx="3048000" cy="468698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12566" y="2733505"/>
            <a:ext cx="2362200" cy="6096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2566" y="3543980"/>
            <a:ext cx="2362200" cy="6858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2566" y="4438990"/>
            <a:ext cx="2362200" cy="685800"/>
          </a:xfrm>
          <a:prstGeom prst="rect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2619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87320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49802" y="369774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13636" y="3697740"/>
            <a:ext cx="457200" cy="457200"/>
          </a:xfrm>
          <a:prstGeom prst="ellipse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98366" y="4583055"/>
            <a:ext cx="457200" cy="457200"/>
          </a:xfrm>
          <a:prstGeom prst="ellipse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31766" y="4583055"/>
            <a:ext cx="457200" cy="457200"/>
          </a:xfrm>
          <a:prstGeom prst="ellipse">
            <a:avLst/>
          </a:prstGeom>
          <a:pattFill prst="pct25">
            <a:fgClr>
              <a:srgbClr val="800000"/>
            </a:fgClr>
            <a:bgClr>
              <a:prstClr val="white"/>
            </a:bgClr>
          </a:patt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cxnSp>
        <p:nvCxnSpPr>
          <p:cNvPr id="61" name="Straight Arrow Connector 60"/>
          <p:cNvCxnSpPr>
            <a:stCxn id="51" idx="0"/>
          </p:cNvCxnSpPr>
          <p:nvPr/>
        </p:nvCxnSpPr>
        <p:spPr bwMode="auto">
          <a:xfrm flipH="1">
            <a:off x="1600200" y="1600200"/>
            <a:ext cx="684448" cy="11247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1" idx="0"/>
          </p:cNvCxnSpPr>
          <p:nvPr/>
        </p:nvCxnSpPr>
        <p:spPr bwMode="auto">
          <a:xfrm flipH="1">
            <a:off x="1828800" y="1600200"/>
            <a:ext cx="455848" cy="19293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51" idx="0"/>
          </p:cNvCxnSpPr>
          <p:nvPr/>
        </p:nvCxnSpPr>
        <p:spPr bwMode="auto">
          <a:xfrm>
            <a:off x="2284648" y="1600200"/>
            <a:ext cx="687152" cy="2819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53" idx="0"/>
            <a:endCxn id="55" idx="7"/>
          </p:cNvCxnSpPr>
          <p:nvPr/>
        </p:nvCxnSpPr>
        <p:spPr bwMode="auto">
          <a:xfrm flipH="1">
            <a:off x="1616435" y="3543980"/>
            <a:ext cx="67723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53" idx="0"/>
            <a:endCxn id="56" idx="7"/>
          </p:cNvCxnSpPr>
          <p:nvPr/>
        </p:nvCxnSpPr>
        <p:spPr bwMode="auto">
          <a:xfrm flipH="1">
            <a:off x="2177565" y="3543980"/>
            <a:ext cx="11610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53" idx="0"/>
            <a:endCxn id="57" idx="1"/>
          </p:cNvCxnSpPr>
          <p:nvPr/>
        </p:nvCxnSpPr>
        <p:spPr bwMode="auto">
          <a:xfrm>
            <a:off x="2293666" y="3543980"/>
            <a:ext cx="123091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53" idx="0"/>
            <a:endCxn id="58" idx="1"/>
          </p:cNvCxnSpPr>
          <p:nvPr/>
        </p:nvCxnSpPr>
        <p:spPr bwMode="auto">
          <a:xfrm>
            <a:off x="2293666" y="3543980"/>
            <a:ext cx="686925" cy="2207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54" idx="0"/>
            <a:endCxn id="59" idx="7"/>
          </p:cNvCxnSpPr>
          <p:nvPr/>
        </p:nvCxnSpPr>
        <p:spPr bwMode="auto">
          <a:xfrm flipH="1">
            <a:off x="2188611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4" idx="0"/>
            <a:endCxn id="60" idx="1"/>
          </p:cNvCxnSpPr>
          <p:nvPr/>
        </p:nvCxnSpPr>
        <p:spPr bwMode="auto">
          <a:xfrm>
            <a:off x="2293666" y="4438990"/>
            <a:ext cx="105055" cy="2110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2400976" y="3762885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1828800" y="3763910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33" name="Rectangle 32"/>
          <p:cNvSpPr/>
          <p:nvPr/>
        </p:nvSpPr>
        <p:spPr>
          <a:xfrm>
            <a:off x="1276012" y="3761525"/>
            <a:ext cx="3560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Wingdings"/>
                <a:ea typeface="Wingdings"/>
                <a:cs typeface="Wingdings"/>
              </a:rPr>
              <a:t></a:t>
            </a:r>
            <a:endParaRPr lang="en-US" sz="150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5029200" cy="4419600"/>
          </a:xfrm>
          <a:ln>
            <a:noFill/>
          </a:ln>
        </p:spPr>
        <p:txBody>
          <a:bodyPr/>
          <a:lstStyle/>
          <a:p>
            <a:pPr marL="0" indent="0">
              <a:spcBef>
                <a:spcPts val="360"/>
              </a:spcBef>
              <a:buNone/>
            </a:pPr>
            <a:r>
              <a:rPr lang="en-US" sz="1800" b="1" dirty="0" smtClean="0"/>
              <a:t>b</a:t>
            </a:r>
            <a:r>
              <a:rPr lang="pl-PL" sz="1800" b="1" dirty="0" err="1" smtClean="0"/>
              <a:t>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dispatchEvent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Event</a:t>
            </a:r>
            <a:r>
              <a:rPr lang="pl-PL" sz="1800" b="1" dirty="0" smtClean="0"/>
              <a:t> e) {</a:t>
            </a:r>
            <a:br>
              <a:rPr lang="pl-PL" sz="1800" b="1" dirty="0" smtClean="0"/>
            </a:br>
            <a:r>
              <a:rPr lang="pl-PL" sz="1800" b="1" dirty="0" smtClean="0"/>
              <a:t>      </a:t>
            </a:r>
            <a:r>
              <a:rPr lang="is-IS" sz="1800" b="1" dirty="0" smtClean="0"/>
              <a:t>float x </a:t>
            </a:r>
            <a:r>
              <a:rPr lang="is-IS" sz="1800" b="1" dirty="0"/>
              <a:t>= </a:t>
            </a:r>
            <a:r>
              <a:rPr lang="is-IS" sz="1800" b="1" dirty="0" smtClean="0"/>
              <a:t>e.getX</a:t>
            </a:r>
            <a:r>
              <a:rPr lang="is-IS" sz="1800" b="1" dirty="0"/>
              <a:t>(</a:t>
            </a:r>
            <a:r>
              <a:rPr lang="is-IS" sz="1800" b="1" dirty="0" smtClean="0"/>
              <a:t>)</a:t>
            </a:r>
            <a:r>
              <a:rPr lang="is-IS" sz="1800" b="1" dirty="0"/>
              <a:t>,</a:t>
            </a:r>
            <a:r>
              <a:rPr lang="is-IS" sz="1800" b="1" dirty="0" smtClean="0"/>
              <a:t> y </a:t>
            </a:r>
            <a:r>
              <a:rPr lang="is-IS" sz="1800" b="1" dirty="0"/>
              <a:t>= </a:t>
            </a:r>
            <a:r>
              <a:rPr lang="is-IS" sz="1800" b="1" dirty="0" smtClean="0"/>
              <a:t>e.getY</a:t>
            </a:r>
            <a:r>
              <a:rPr lang="is-IS" sz="1800" b="1" dirty="0"/>
              <a:t>()</a:t>
            </a:r>
            <a:r>
              <a:rPr lang="is-IS" sz="1800" b="1" dirty="0" smtClean="0"/>
              <a:t>;</a:t>
            </a:r>
            <a:br>
              <a:rPr lang="is-IS" sz="1800" b="1" dirty="0" smtClean="0"/>
            </a:br>
            <a:r>
              <a:rPr lang="en-US" sz="1800" b="1" dirty="0" smtClean="0"/>
              <a:t>      for 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</a:t>
            </a:r>
            <a:r>
              <a:rPr lang="en-US" sz="1800" b="1" dirty="0" err="1" smtClean="0"/>
              <a:t>children.length</a:t>
            </a:r>
            <a:r>
              <a:rPr lang="en-US" sz="1800" b="1" dirty="0" smtClean="0"/>
              <a:t> </a:t>
            </a:r>
            <a:r>
              <a:rPr lang="en-US" sz="1800" b="1" dirty="0"/>
              <a:t>- 1; </a:t>
            </a:r>
            <a:r>
              <a:rPr lang="en-US" sz="1800" b="1" dirty="0" err="1"/>
              <a:t>i</a:t>
            </a:r>
            <a:r>
              <a:rPr lang="en-US" sz="1800" b="1" dirty="0"/>
              <a:t> &gt;= 0; </a:t>
            </a:r>
            <a:r>
              <a:rPr lang="en-US" sz="1800" b="1" dirty="0" err="1"/>
              <a:t>i</a:t>
            </a:r>
            <a:r>
              <a:rPr lang="en-US" sz="1800" b="1" dirty="0"/>
              <a:t>--) </a:t>
            </a:r>
            <a:r>
              <a:rPr lang="en-US" sz="1800" b="1" dirty="0" smtClean="0"/>
              <a:t>{</a:t>
            </a:r>
            <a:br>
              <a:rPr lang="en-US" sz="1800" b="1" dirty="0" smtClean="0"/>
            </a:br>
            <a:r>
              <a:rPr lang="en-US" sz="1800" b="1" dirty="0" smtClean="0"/>
              <a:t>            View </a:t>
            </a:r>
            <a:r>
              <a:rPr lang="en-US" sz="1800" b="1" dirty="0"/>
              <a:t>child = children[</a:t>
            </a:r>
            <a:r>
              <a:rPr lang="en-US" sz="1800" b="1" dirty="0" err="1"/>
              <a:t>i</a:t>
            </a:r>
            <a:r>
              <a:rPr lang="en-US" sz="1800" b="1" dirty="0"/>
              <a:t>]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en-US" sz="1800" b="1" dirty="0" smtClean="0"/>
              <a:t>            if (</a:t>
            </a:r>
            <a:r>
              <a:rPr lang="en-US" sz="1800" b="1" dirty="0" err="1" smtClean="0"/>
              <a:t>child.contains</a:t>
            </a:r>
            <a:r>
              <a:rPr lang="en-US" sz="1800" b="1" dirty="0" smtClean="0"/>
              <a:t>(x, y))</a:t>
            </a:r>
            <a:br>
              <a:rPr lang="en-US" sz="1800" b="1" dirty="0" smtClean="0"/>
            </a:br>
            <a:r>
              <a:rPr lang="en-US" sz="1800" b="1" dirty="0" smtClean="0"/>
              <a:t>                   if </a:t>
            </a:r>
            <a:r>
              <a:rPr lang="en-US" sz="1800" b="1" dirty="0"/>
              <a:t>(</a:t>
            </a:r>
            <a:r>
              <a:rPr lang="en-US" sz="1800" b="1" dirty="0" err="1" smtClean="0"/>
              <a:t>child.dispatchEvent</a:t>
            </a:r>
            <a:r>
              <a:rPr lang="en-US" sz="1800" b="1" dirty="0"/>
              <a:t>(</a:t>
            </a:r>
            <a:r>
              <a:rPr lang="en-US" sz="1800" b="1" dirty="0" smtClean="0"/>
              <a:t>e)</a:t>
            </a:r>
            <a:r>
              <a:rPr lang="en-US" sz="1800" b="1" dirty="0"/>
              <a:t>)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                        return true;</a:t>
            </a:r>
            <a:br>
              <a:rPr lang="en-US" sz="1800" b="1" dirty="0" smtClean="0"/>
            </a:br>
            <a:r>
              <a:rPr lang="pl-PL" sz="1800" b="1" dirty="0" smtClean="0"/>
              <a:t>       }</a:t>
            </a:r>
            <a:br>
              <a:rPr lang="pl-PL" sz="1800" b="1" dirty="0" smtClean="0"/>
            </a:br>
            <a:r>
              <a:rPr lang="pl-PL" sz="1800" b="1" dirty="0" smtClean="0"/>
              <a:t>       return </a:t>
            </a:r>
            <a:r>
              <a:rPr lang="pl-PL" sz="1800" b="1" dirty="0" err="1" smtClean="0"/>
              <a:t>false</a:t>
            </a:r>
            <a:r>
              <a:rPr lang="pl-PL" sz="1800" b="1" dirty="0" smtClean="0"/>
              <a:t>;</a:t>
            </a:r>
            <a:br>
              <a:rPr lang="pl-PL" sz="1800" b="1" dirty="0" smtClean="0"/>
            </a:br>
            <a:r>
              <a:rPr lang="pl-PL" sz="1800" b="1" dirty="0" smtClean="0"/>
              <a:t>}</a:t>
            </a:r>
            <a:br>
              <a:rPr lang="pl-PL" sz="1800" b="1" dirty="0" smtClean="0"/>
            </a:br>
            <a:r>
              <a:rPr lang="pl-PL" sz="1800" b="1" dirty="0" smtClean="0"/>
              <a:t/>
            </a:r>
            <a:br>
              <a:rPr lang="pl-PL" sz="1800" b="1" dirty="0" smtClean="0"/>
            </a:br>
            <a:r>
              <a:rPr lang="pl-PL" sz="1800" b="1" dirty="0" err="1" smtClean="0"/>
              <a:t>boolean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contains</a:t>
            </a:r>
            <a:r>
              <a:rPr lang="pl-PL" sz="1800" b="1" dirty="0" smtClean="0"/>
              <a:t>(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x, </a:t>
            </a:r>
            <a:r>
              <a:rPr lang="pl-PL" sz="1800" b="1" dirty="0" err="1" smtClean="0"/>
              <a:t>float</a:t>
            </a:r>
            <a:r>
              <a:rPr lang="pl-PL" sz="1800" b="1" dirty="0" smtClean="0"/>
              <a:t> y) {</a:t>
            </a:r>
            <a:br>
              <a:rPr lang="pl-PL" sz="1800" b="1" dirty="0" smtClean="0"/>
            </a:br>
            <a:r>
              <a:rPr lang="en-US" sz="1800" b="1" dirty="0" smtClean="0"/>
              <a:t>      return x </a:t>
            </a:r>
            <a:r>
              <a:rPr lang="en-US" sz="1800" b="1" dirty="0"/>
              <a:t>&gt;= left &amp;&amp; x &lt; right &amp;</a:t>
            </a:r>
            <a:r>
              <a:rPr lang="en-US" sz="1800" b="1" dirty="0" smtClean="0"/>
              <a:t>&amp;</a:t>
            </a:r>
            <a:br>
              <a:rPr lang="en-US" sz="1800" b="1" dirty="0" smtClean="0"/>
            </a:br>
            <a:r>
              <a:rPr lang="en-US" sz="1800" b="1" dirty="0" smtClean="0"/>
              <a:t>                  y </a:t>
            </a:r>
            <a:r>
              <a:rPr lang="en-US" sz="1800" b="1" dirty="0"/>
              <a:t>&gt;= top &amp;&amp; y &lt; bottom</a:t>
            </a:r>
            <a:r>
              <a:rPr lang="en-US" sz="1800" b="1" dirty="0" smtClean="0"/>
              <a:t>;</a:t>
            </a:r>
            <a:br>
              <a:rPr lang="en-US" sz="1800" b="1" dirty="0" smtClean="0"/>
            </a:br>
            <a:r>
              <a:rPr lang="pl-PL" sz="1800" b="1" dirty="0" smtClean="0"/>
              <a:t>}  </a:t>
            </a:r>
          </a:p>
          <a:p>
            <a:pPr marL="0" indent="0">
              <a:spcBef>
                <a:spcPts val="360"/>
              </a:spcBef>
              <a:buNone/>
            </a:pPr>
            <a:endParaRPr lang="pl-PL" sz="1800" b="1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6019800" y="1030248"/>
            <a:ext cx="2667000" cy="476726"/>
          </a:xfrm>
          <a:prstGeom prst="wedgeRoundRectCallout">
            <a:avLst>
              <a:gd name="adj1" fmla="val 2416"/>
              <a:gd name="adj2" fmla="val 69458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Injects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5562600" y="5562600"/>
            <a:ext cx="3048000" cy="851297"/>
          </a:xfrm>
          <a:prstGeom prst="wedgeRoundRectCallout">
            <a:avLst>
              <a:gd name="adj1" fmla="val -61629"/>
              <a:gd name="adj2" fmla="val -52301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Generates constraints</a:t>
            </a:r>
            <a:b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x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and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y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here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3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So Far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Single-Step DART: Clicks on </a:t>
            </a:r>
            <a:r>
              <a:rPr lang="en-US" sz="3000" i="1" dirty="0" smtClean="0"/>
              <a:t>each </a:t>
            </a:r>
            <a:r>
              <a:rPr lang="en-US" sz="3000" dirty="0" smtClean="0"/>
              <a:t>widget </a:t>
            </a:r>
            <a:r>
              <a:rPr lang="en-US" sz="3000" i="1" dirty="0" smtClean="0"/>
              <a:t>once</a:t>
            </a:r>
          </a:p>
          <a:p>
            <a:pPr marL="0" indent="0"/>
            <a:endParaRPr lang="en-US" sz="1000" dirty="0" smtClean="0">
              <a:latin typeface="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Fully automatic and general-purpose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Sufficient to instrument only framework, not apps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No need of GUI model unlike work on GUI testing</a:t>
            </a:r>
          </a:p>
          <a:p>
            <a:pPr lvl="2" indent="-342900">
              <a:buFont typeface="Symbol" charset="0"/>
              <a:buChar char=""/>
            </a:pPr>
            <a:r>
              <a:rPr lang="en-US" sz="2200" dirty="0" smtClean="0"/>
              <a:t>Applicable to not only framework-defined widgets</a:t>
            </a:r>
            <a:br>
              <a:rPr lang="en-US" sz="2200" dirty="0" smtClean="0"/>
            </a:br>
            <a:r>
              <a:rPr lang="en-US" sz="2200" dirty="0" smtClean="0"/>
              <a:t>but also app-defined ones</a:t>
            </a:r>
          </a:p>
          <a:p>
            <a:pPr lvl="2" indent="-342900">
              <a:buFont typeface="Symbol" charset="0"/>
              <a:buChar char=""/>
            </a:pPr>
            <a:r>
              <a:rPr lang="en-US" sz="2200" dirty="0" smtClean="0"/>
              <a:t>Portable to other GUI frameworks with little effort</a:t>
            </a:r>
          </a:p>
          <a:p>
            <a:pPr marL="514350" indent="-514350">
              <a:buFont typeface="Arial"/>
              <a:buChar char="•"/>
            </a:pPr>
            <a:endParaRPr lang="en-US" sz="1000" dirty="0" smtClean="0"/>
          </a:p>
          <a:p>
            <a:pPr marL="514350" indent="-514350">
              <a:buFont typeface="Arial"/>
              <a:buChar char="•"/>
            </a:pPr>
            <a:r>
              <a:rPr lang="en-US" sz="3000" dirty="0" smtClean="0"/>
              <a:t>Time for a Demo!</a:t>
            </a:r>
          </a:p>
          <a:p>
            <a:pPr marL="400050" lvl="1" indent="0"/>
            <a:r>
              <a:rPr lang="en-US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35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Multi-Step DART</a:t>
            </a:r>
            <a:endParaRPr lang="en-US" dirty="0"/>
          </a:p>
        </p:txBody>
      </p:sp>
      <p:pic>
        <p:nvPicPr>
          <p:cNvPr id="4" name="Picture 3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828800"/>
            <a:ext cx="2042160" cy="32537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26172" y="3822701"/>
            <a:ext cx="365760" cy="36576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pic>
        <p:nvPicPr>
          <p:cNvPr id="6" name="Picture 5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60" y="1828798"/>
            <a:ext cx="2042160" cy="32537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57340" y="3815081"/>
            <a:ext cx="365760" cy="36576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pic>
        <p:nvPicPr>
          <p:cNvPr id="13" name="Picture 12" descr="rmp_e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33" y="1830185"/>
            <a:ext cx="2030730" cy="325374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>
            <a:off x="3505200" y="3937000"/>
            <a:ext cx="762000" cy="2286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5" name="Notched Right Arrow 24"/>
          <p:cNvSpPr/>
          <p:nvPr/>
        </p:nvSpPr>
        <p:spPr bwMode="auto">
          <a:xfrm>
            <a:off x="2603500" y="3276600"/>
            <a:ext cx="609600" cy="38100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Notched Right Arrow 25"/>
          <p:cNvSpPr/>
          <p:nvPr/>
        </p:nvSpPr>
        <p:spPr bwMode="auto">
          <a:xfrm>
            <a:off x="5372100" y="3276600"/>
            <a:ext cx="609600" cy="38100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Notched Right Arrow 26"/>
          <p:cNvSpPr/>
          <p:nvPr/>
        </p:nvSpPr>
        <p:spPr bwMode="auto">
          <a:xfrm>
            <a:off x="8166100" y="3276600"/>
            <a:ext cx="609600" cy="38100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6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Programs that react possibly indefinitely to events from environment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Reactive programs are ubiquitous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Stream programs, web servers, embedded programs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Even APIs and GUIs are reactive programs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React to API calls or user actions</a:t>
            </a:r>
          </a:p>
        </p:txBody>
      </p:sp>
    </p:spTree>
    <p:extLst>
      <p:ext uri="{BB962C8B-B14F-4D97-AF65-F5344CB8AC3E}">
        <p14:creationId xmlns:p14="http://schemas.microsoft.com/office/powerpoint/2010/main" val="289752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 as Reactive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Input to app is a possibly infinite event sequence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Each event can be:</a:t>
            </a:r>
          </a:p>
          <a:p>
            <a:pPr marL="1257300" lvl="2" indent="-457200">
              <a:buFont typeface="Arial"/>
              <a:buChar char="•"/>
            </a:pPr>
            <a:r>
              <a:rPr lang="en-US" sz="2200" dirty="0" smtClean="0"/>
              <a:t>Motion event (x-</a:t>
            </a:r>
            <a:r>
              <a:rPr lang="en-US" sz="2200" dirty="0" err="1" smtClean="0"/>
              <a:t>coord</a:t>
            </a:r>
            <a:r>
              <a:rPr lang="en-US" sz="2200" dirty="0" smtClean="0"/>
              <a:t>, y-</a:t>
            </a:r>
            <a:r>
              <a:rPr lang="en-US" sz="2200" dirty="0" err="1" smtClean="0"/>
              <a:t>coord</a:t>
            </a:r>
            <a:r>
              <a:rPr lang="en-US" sz="2200" dirty="0" smtClean="0"/>
              <a:t>, time)</a:t>
            </a:r>
          </a:p>
          <a:p>
            <a:pPr marL="1257300" lvl="2" indent="-457200">
              <a:buFont typeface="Arial"/>
              <a:buChar char="•"/>
            </a:pPr>
            <a:r>
              <a:rPr lang="en-US" sz="2200" dirty="0" smtClean="0"/>
              <a:t>Key event (ASCII key code)</a:t>
            </a:r>
          </a:p>
          <a:p>
            <a:pPr marL="1257300" lvl="2" indent="-457200">
              <a:buFont typeface="Arial"/>
              <a:buChar char="•"/>
            </a:pPr>
            <a:r>
              <a:rPr lang="en-US" sz="2200" dirty="0" smtClean="0"/>
              <a:t>Broadcast event (incoming phone call, SMS message, etc.)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App has single UI thread that loops indefinitely and handles each event serially in order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Event handling may change app’s state, which in turn may affect handling of future events</a:t>
            </a:r>
          </a:p>
        </p:txBody>
      </p:sp>
    </p:spTree>
    <p:extLst>
      <p:ext uri="{BB962C8B-B14F-4D97-AF65-F5344CB8AC3E}">
        <p14:creationId xmlns:p14="http://schemas.microsoft.com/office/powerpoint/2010/main" val="374529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Mobile Apps</a:t>
            </a:r>
            <a:endParaRPr lang="en-US" dirty="0"/>
          </a:p>
        </p:txBody>
      </p:sp>
      <p:pic>
        <p:nvPicPr>
          <p:cNvPr id="10" name="Picture 9" descr="numberofap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28" y="1222666"/>
            <a:ext cx="6405372" cy="472093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monthlyappdownloa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11" y="1219200"/>
            <a:ext cx="6414911" cy="472796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totalappdownload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11" y="1219200"/>
            <a:ext cx="6400800" cy="471756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22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65 -0.06689 L -0.26632 -0.2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1 0.08495 L -0.01893 -0.0150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011 0.28449 L 0.24011 0.19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Calculus for Reactive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Abstract Syntax:</a:t>
            </a:r>
            <a:br>
              <a:rPr lang="en-US" sz="2800" dirty="0" smtClean="0"/>
            </a:br>
            <a:endParaRPr lang="en-US" sz="1000" dirty="0"/>
          </a:p>
          <a:p>
            <a:pPr marL="800100" lvl="2" indent="0"/>
            <a:r>
              <a:rPr lang="en-US" sz="2600" dirty="0" smtClean="0"/>
              <a:t>P   ::=   </a:t>
            </a:r>
            <a:r>
              <a:rPr lang="en-US" sz="2600" dirty="0" err="1" smtClean="0"/>
              <a:t>int</a:t>
            </a:r>
            <a:r>
              <a:rPr lang="en-US" sz="2600" dirty="0" smtClean="0"/>
              <a:t> g1, …, </a:t>
            </a:r>
            <a:r>
              <a:rPr lang="en-US" sz="2600" dirty="0" err="1" smtClean="0"/>
              <a:t>gn</a:t>
            </a:r>
            <a:r>
              <a:rPr lang="en-US" sz="2600" dirty="0" smtClean="0"/>
              <a:t>;  void f(</a:t>
            </a:r>
            <a:r>
              <a:rPr lang="en-US" sz="2600" dirty="0" err="1" smtClean="0"/>
              <a:t>int</a:t>
            </a:r>
            <a:r>
              <a:rPr lang="en-US" sz="2600" dirty="0" smtClean="0"/>
              <a:t> v) { s }</a:t>
            </a:r>
            <a:br>
              <a:rPr lang="en-US" sz="26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600" dirty="0" smtClean="0"/>
              <a:t>s   ::=   g = a   |   s1;  s2   |   if (b) then s1 else s2</a:t>
            </a:r>
            <a:br>
              <a:rPr lang="en-US" sz="26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600" dirty="0" smtClean="0"/>
              <a:t>a and b are </a:t>
            </a:r>
            <a:r>
              <a:rPr lang="en-US" sz="2600" dirty="0" err="1" smtClean="0"/>
              <a:t>int</a:t>
            </a:r>
            <a:r>
              <a:rPr lang="en-US" sz="2600" dirty="0" smtClean="0"/>
              <a:t> and </a:t>
            </a:r>
            <a:r>
              <a:rPr lang="en-US" sz="2600" dirty="0" err="1" smtClean="0"/>
              <a:t>bool</a:t>
            </a:r>
            <a:r>
              <a:rPr lang="en-US" sz="2600" dirty="0" smtClean="0"/>
              <a:t> </a:t>
            </a:r>
            <a:r>
              <a:rPr lang="en-US" sz="2600" dirty="0" err="1" smtClean="0"/>
              <a:t>exprs</a:t>
            </a:r>
            <a:r>
              <a:rPr lang="en-US" sz="2600" dirty="0" smtClean="0"/>
              <a:t> over</a:t>
            </a:r>
            <a:r>
              <a:rPr lang="en-US" sz="2600" dirty="0"/>
              <a:t> </a:t>
            </a:r>
            <a:r>
              <a:rPr lang="en-US" sz="2600" dirty="0" smtClean="0"/>
              <a:t>g1, …, </a:t>
            </a:r>
            <a:r>
              <a:rPr lang="en-US" sz="2600" dirty="0" err="1" smtClean="0"/>
              <a:t>gn</a:t>
            </a:r>
            <a:r>
              <a:rPr lang="en-US" sz="2600" dirty="0" smtClean="0"/>
              <a:t>, v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Semantics: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Input is a sequence of </a:t>
            </a:r>
            <a:r>
              <a:rPr lang="en-US" sz="2600" dirty="0" err="1" smtClean="0"/>
              <a:t>ints</a:t>
            </a:r>
            <a:r>
              <a:rPr lang="en-US" sz="2600" dirty="0" smtClean="0"/>
              <a:t> [i1, …, </a:t>
            </a:r>
            <a:r>
              <a:rPr lang="en-US" sz="2600" dirty="0" err="1" smtClean="0"/>
              <a:t>ik</a:t>
            </a:r>
            <a:r>
              <a:rPr lang="en-US" sz="2600" dirty="0" smtClean="0"/>
              <a:t>]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Start with all </a:t>
            </a:r>
            <a:r>
              <a:rPr lang="en-US" sz="2600" dirty="0" err="1" smtClean="0"/>
              <a:t>gi</a:t>
            </a:r>
            <a:r>
              <a:rPr lang="en-US" sz="2600" dirty="0" smtClean="0"/>
              <a:t> = 0 and call f(i1), f(i2), …, f(</a:t>
            </a:r>
            <a:r>
              <a:rPr lang="en-US" sz="2600" dirty="0" err="1" smtClean="0"/>
              <a:t>ik</a:t>
            </a:r>
            <a:r>
              <a:rPr lang="en-US" sz="2600" dirty="0" smtClean="0"/>
              <a:t>)</a:t>
            </a:r>
            <a:br>
              <a:rPr lang="en-US" sz="2600" dirty="0" smtClean="0"/>
            </a:br>
            <a:r>
              <a:rPr lang="en-US" sz="2600" dirty="0" smtClean="0"/>
              <a:t>serially in order</a:t>
            </a:r>
          </a:p>
        </p:txBody>
      </p:sp>
    </p:spTree>
    <p:extLst>
      <p:ext uri="{BB962C8B-B14F-4D97-AF65-F5344CB8AC3E}">
        <p14:creationId xmlns:p14="http://schemas.microsoft.com/office/powerpoint/2010/main" val="213010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Given reactive program P and bound k &gt;= 0, which branches in P are reachable by input sequences of length &lt;= k?</a:t>
            </a:r>
          </a:p>
          <a:p>
            <a:pPr marL="457200" indent="-457200">
              <a:buFont typeface="Arial"/>
              <a:buChar char="•"/>
            </a:pP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Example: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600" dirty="0" err="1" smtClean="0"/>
              <a:t>int</a:t>
            </a:r>
            <a:r>
              <a:rPr lang="en-US" sz="2600" dirty="0" smtClean="0"/>
              <a:t> g; void </a:t>
            </a:r>
            <a:r>
              <a:rPr lang="en-US" sz="2600" dirty="0" smtClean="0"/>
              <a:t>f(</a:t>
            </a:r>
            <a:r>
              <a:rPr lang="en-US" sz="2600" dirty="0" err="1" smtClean="0"/>
              <a:t>int</a:t>
            </a:r>
            <a:r>
              <a:rPr lang="en-US" sz="2600" dirty="0" smtClean="0"/>
              <a:t> v) {</a:t>
            </a:r>
            <a:r>
              <a:rPr lang="en-US" sz="2600" dirty="0"/>
              <a:t> </a:t>
            </a:r>
            <a:r>
              <a:rPr lang="en-US" sz="2600" dirty="0" smtClean="0"/>
              <a:t>if </a:t>
            </a:r>
            <a:r>
              <a:rPr lang="en-US" sz="2600" dirty="0" smtClean="0"/>
              <a:t>(g == 42) assert else g = v </a:t>
            </a:r>
            <a:r>
              <a:rPr lang="en-US" sz="2600" dirty="0" smtClean="0"/>
              <a:t>}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600" dirty="0" smtClean="0"/>
              <a:t>Assertion is not reachable with k &lt;= 1, but is reachable</a:t>
            </a:r>
            <a:br>
              <a:rPr lang="en-US" sz="2600" dirty="0" smtClean="0"/>
            </a:br>
            <a:r>
              <a:rPr lang="en-US" sz="2600" dirty="0" smtClean="0"/>
              <a:t>with k = 2, on any input sequence [42, </a:t>
            </a:r>
            <a:r>
              <a:rPr lang="en-US" sz="2600" dirty="0" smtClean="0"/>
              <a:t>*].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5908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Given reactive program P and bound k &gt;= 0, which branches in P are reachable by input sequences of length &lt;= k?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Na</a:t>
            </a:r>
            <a:r>
              <a:rPr lang="fr-FR" sz="2800" dirty="0" err="1" smtClean="0"/>
              <a:t>ï</a:t>
            </a:r>
            <a:r>
              <a:rPr lang="en-US" sz="2800" dirty="0" err="1" smtClean="0"/>
              <a:t>ve</a:t>
            </a:r>
            <a:r>
              <a:rPr lang="en-US" sz="2800" dirty="0" smtClean="0"/>
              <a:t> Solution: DART(P, k)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800" dirty="0" smtClean="0"/>
              <a:t>Computes set of inputs I each of length k such that each (feasible) path in P is taken on some input in I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Problem: DART suffers from path explosion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77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Iteratively compute </a:t>
            </a:r>
            <a:r>
              <a:rPr lang="en-US" sz="2800" dirty="0" smtClean="0"/>
              <a:t>sets of increasingly longer input sequences, by alternately applying two operations: EXTEND </a:t>
            </a:r>
            <a:r>
              <a:rPr lang="en-US" sz="2800" dirty="0"/>
              <a:t>and </a:t>
            </a:r>
            <a:r>
              <a:rPr lang="en-US" sz="2800" dirty="0" smtClean="0"/>
              <a:t>PRUNE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endParaRPr lang="en-US" sz="500" dirty="0" smtClean="0"/>
          </a:p>
          <a:p>
            <a:pPr marL="0" indent="0"/>
            <a:r>
              <a:rPr lang="en-US" sz="3000" dirty="0" smtClean="0"/>
              <a:t>    {[]} = Δ</a:t>
            </a:r>
            <a:r>
              <a:rPr lang="en-US" sz="3000" baseline="-25000" dirty="0" smtClean="0"/>
              <a:t>0</a:t>
            </a:r>
            <a:r>
              <a:rPr lang="en-US" sz="3000" dirty="0" smtClean="0"/>
              <a:t> </a:t>
            </a:r>
            <a:r>
              <a:rPr lang="en-US" sz="3000" dirty="0" smtClean="0"/>
              <a:t>=</a:t>
            </a:r>
            <a:endParaRPr lang="en-US" sz="500" dirty="0" smtClean="0"/>
          </a:p>
          <a:p>
            <a:pPr marL="0" indent="0"/>
            <a:endParaRPr lang="en-US" sz="1000" dirty="0" smtClean="0"/>
          </a:p>
          <a:p>
            <a:pPr marL="0" indent="0"/>
            <a:r>
              <a:rPr lang="en-US" sz="2800" dirty="0" smtClean="0"/>
              <a:t>    </a:t>
            </a:r>
            <a:r>
              <a:rPr lang="en-US" sz="2800" dirty="0" smtClean="0"/>
              <a:t>where </a:t>
            </a:r>
            <a:r>
              <a:rPr lang="en-US" sz="2800" dirty="0" err="1" smtClean="0"/>
              <a:t>Δ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and </a:t>
            </a:r>
            <a:r>
              <a:rPr lang="en-US" sz="2800" dirty="0" err="1" smtClean="0"/>
              <a:t>Π</a:t>
            </a:r>
            <a:r>
              <a:rPr lang="en-US" sz="2800" baseline="-25000" dirty="0" err="1" smtClean="0"/>
              <a:t>k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are input sequences of length k</a:t>
            </a:r>
          </a:p>
          <a:p>
            <a:pPr>
              <a:buFont typeface="Arial"/>
              <a:buChar char="•"/>
            </a:pPr>
            <a:endParaRPr lang="en-US" sz="1000" dirty="0" smtClean="0"/>
          </a:p>
          <a:p>
            <a:pPr>
              <a:buFont typeface="Arial"/>
              <a:buChar char="•"/>
            </a:pPr>
            <a:r>
              <a:rPr lang="en-US" sz="2800" b="1" dirty="0" smtClean="0"/>
              <a:t>Relative Completeness:</a:t>
            </a:r>
            <a:r>
              <a:rPr lang="en-US" sz="2800" dirty="0" smtClean="0"/>
              <a:t> If DART(P, k) produces an input that reaches a branch in P, then Π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U … U </a:t>
            </a:r>
            <a:r>
              <a:rPr lang="en-US" sz="2800" dirty="0" err="1" smtClean="0"/>
              <a:t>Π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also contains an input that reaches it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883203" y="3339980"/>
            <a:ext cx="8867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779376" y="293987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EXTEND</a:t>
            </a:r>
            <a:endParaRPr lang="en-US" sz="2000" b="0" dirty="0">
              <a:latin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341081" y="3339980"/>
            <a:ext cx="7978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265276" y="2946280"/>
            <a:ext cx="91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PRUNE</a:t>
            </a:r>
            <a:endParaRPr lang="en-US" sz="2000" b="0" dirty="0">
              <a:latin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702603" y="3346390"/>
            <a:ext cx="8867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598776" y="294628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EXTEND</a:t>
            </a:r>
            <a:endParaRPr lang="en-US" sz="2000" b="0" dirty="0">
              <a:latin typeface="Calibri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096981" y="3346390"/>
            <a:ext cx="7978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021176" y="2952690"/>
            <a:ext cx="91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PRUNE</a:t>
            </a:r>
            <a:endParaRPr lang="en-US" sz="2000" b="0" dirty="0"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6269" y="2925802"/>
            <a:ext cx="492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"/>
              </a:rPr>
              <a:t>...</a:t>
            </a:r>
            <a:endParaRPr lang="en-US" sz="30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1600" y="3022600"/>
            <a:ext cx="5565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800"/>
              </a:spcBef>
            </a:pPr>
            <a:r>
              <a:rPr lang="en-US" sz="30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Π</a:t>
            </a:r>
            <a:r>
              <a:rPr lang="en-US" sz="3000" b="0" kern="0" baseline="-2500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1</a:t>
            </a:r>
            <a:endParaRPr lang="en-US" sz="3000" b="0" kern="0" dirty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36984" y="3020300"/>
            <a:ext cx="531816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800"/>
              </a:spcBef>
            </a:pPr>
            <a:r>
              <a:rPr lang="en-US" sz="30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Δ</a:t>
            </a:r>
            <a:r>
              <a:rPr lang="en-US" sz="3000" b="0" kern="0" baseline="-2500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1</a:t>
            </a:r>
            <a:endParaRPr lang="en-US" sz="3000" b="0" kern="0" dirty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74000" y="3022600"/>
            <a:ext cx="5543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800"/>
              </a:spcBef>
            </a:pPr>
            <a:r>
              <a:rPr lang="en-US" sz="3000" b="0" kern="0" dirty="0" smtClean="0">
                <a:latin typeface="Calibri"/>
                <a:ea typeface="ＭＳ Ｐゴシック"/>
                <a:cs typeface="Microsoft Sans Serif"/>
              </a:rPr>
              <a:t>Π</a:t>
            </a:r>
            <a:r>
              <a:rPr lang="en-US" sz="3000" b="0" kern="0" baseline="-25000" dirty="0" smtClean="0">
                <a:latin typeface="Calibri"/>
                <a:ea typeface="ＭＳ Ｐゴシック"/>
                <a:cs typeface="Microsoft Sans Serif"/>
              </a:rPr>
              <a:t>2</a:t>
            </a:r>
            <a:endParaRPr lang="en-US" sz="3000" b="0" kern="0" dirty="0">
              <a:latin typeface="Calibri"/>
              <a:ea typeface="ＭＳ Ｐゴシック"/>
              <a:cs typeface="Microsoft Sans Serif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78600" y="3022600"/>
            <a:ext cx="5318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800"/>
              </a:spcBef>
            </a:pPr>
            <a:r>
              <a:rPr lang="en-US" sz="30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Δ</a:t>
            </a:r>
            <a:r>
              <a:rPr lang="en-US" sz="3000" b="0" kern="0" baseline="-2500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2</a:t>
            </a:r>
            <a:endParaRPr lang="en-US" sz="3000" b="0" kern="0" dirty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9500" y="3022600"/>
            <a:ext cx="554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0" kern="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Π</a:t>
            </a:r>
            <a:r>
              <a:rPr lang="en-US" sz="3000" b="0" kern="0" baseline="-2500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8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0" grpId="0"/>
      <p:bldP spid="22" grpId="0"/>
      <p:bldP spid="25" grpId="0"/>
      <p:bldP spid="26" grpId="0"/>
      <p:bldP spid="27" grpId="0"/>
      <p:bldP spid="28" grpId="0"/>
      <p:bldP spid="29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EXTEND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/>
            <a:r>
              <a:rPr lang="en-US" sz="3000" dirty="0">
                <a:solidFill>
                  <a:srgbClr val="000000"/>
                </a:solidFill>
              </a:rPr>
              <a:t>{[]} = Δ</a:t>
            </a:r>
            <a:r>
              <a:rPr lang="en-US" sz="3000" baseline="-25000" dirty="0">
                <a:solidFill>
                  <a:srgbClr val="000000"/>
                </a:solidFill>
              </a:rPr>
              <a:t>0</a:t>
            </a:r>
            <a:r>
              <a:rPr lang="en-US" sz="3000" dirty="0">
                <a:solidFill>
                  <a:srgbClr val="000000"/>
                </a:solidFill>
              </a:rPr>
              <a:t> = Π</a:t>
            </a:r>
            <a:r>
              <a:rPr lang="en-US" sz="3000" baseline="-25000" dirty="0">
                <a:solidFill>
                  <a:srgbClr val="000000"/>
                </a:solidFill>
              </a:rPr>
              <a:t>0</a:t>
            </a:r>
            <a:r>
              <a:rPr lang="en-US" sz="3000" dirty="0">
                <a:solidFill>
                  <a:srgbClr val="000000"/>
                </a:solidFill>
              </a:rPr>
              <a:t>             Δ</a:t>
            </a:r>
            <a:r>
              <a:rPr lang="en-US" sz="3000" baseline="-25000" dirty="0">
                <a:solidFill>
                  <a:srgbClr val="000000"/>
                </a:solidFill>
              </a:rPr>
              <a:t>1 </a:t>
            </a:r>
            <a:r>
              <a:rPr lang="en-US" sz="3000" dirty="0">
                <a:solidFill>
                  <a:srgbClr val="000000"/>
                </a:solidFill>
              </a:rPr>
              <a:t>           Π</a:t>
            </a:r>
            <a:r>
              <a:rPr lang="en-US" sz="3000" baseline="-25000" dirty="0">
                <a:solidFill>
                  <a:srgbClr val="000000"/>
                </a:solidFill>
              </a:rPr>
              <a:t>1</a:t>
            </a:r>
            <a:r>
              <a:rPr lang="en-US" sz="3000" dirty="0">
                <a:solidFill>
                  <a:srgbClr val="000000"/>
                </a:solidFill>
              </a:rPr>
              <a:t>            Δ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r>
              <a:rPr lang="en-US" sz="3000" dirty="0">
                <a:solidFill>
                  <a:srgbClr val="000000"/>
                </a:solidFill>
              </a:rPr>
              <a:t>           Π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endParaRPr lang="en-US" sz="3000" dirty="0">
              <a:solidFill>
                <a:srgbClr val="000000"/>
              </a:solidFill>
            </a:endParaRPr>
          </a:p>
          <a:p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Does single-step DART on each sequence in </a:t>
            </a:r>
            <a:r>
              <a:rPr lang="en-US" sz="2800" dirty="0" smtClean="0">
                <a:solidFill>
                  <a:srgbClr val="000000"/>
                </a:solidFill>
              </a:rPr>
              <a:t>Π</a:t>
            </a:r>
            <a:r>
              <a:rPr lang="en-US" sz="2800" baseline="-25000" dirty="0" smtClean="0">
                <a:solidFill>
                  <a:srgbClr val="000000"/>
                </a:solidFill>
              </a:rPr>
              <a:t>k-1</a:t>
            </a:r>
            <a:r>
              <a:rPr lang="en-US" sz="2800" dirty="0" smtClean="0"/>
              <a:t> to give sequences in </a:t>
            </a:r>
            <a:r>
              <a:rPr lang="en-US" sz="2800" dirty="0" err="1" smtClean="0">
                <a:solidFill>
                  <a:srgbClr val="000000"/>
                </a:solidFill>
              </a:rPr>
              <a:t>Δ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k</a:t>
            </a:r>
            <a:r>
              <a:rPr lang="en-US" sz="2800" dirty="0" smtClean="0"/>
              <a:t> </a:t>
            </a:r>
          </a:p>
          <a:p>
            <a:pPr marL="457200" lvl="0" indent="-457200">
              <a:buFont typeface="Arial"/>
              <a:buChar char="•"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Example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600" dirty="0"/>
              <a:t>void f(</a:t>
            </a:r>
            <a:r>
              <a:rPr lang="en-US" sz="2600" dirty="0" err="1"/>
              <a:t>int</a:t>
            </a:r>
            <a:r>
              <a:rPr lang="en-US" sz="2600" dirty="0"/>
              <a:t> v) { </a:t>
            </a:r>
            <a:r>
              <a:rPr lang="en-US" sz="2600" dirty="0" smtClean="0"/>
              <a:t>if </a:t>
            </a:r>
            <a:r>
              <a:rPr lang="en-US" sz="2600" dirty="0"/>
              <a:t>(g == 42) assert else g = v </a:t>
            </a:r>
            <a:r>
              <a:rPr lang="en-US" sz="2600" dirty="0" smtClean="0"/>
              <a:t>}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10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2600" dirty="0" smtClean="0">
                <a:solidFill>
                  <a:srgbClr val="000000"/>
                </a:solidFill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EXTEND</a:t>
            </a:r>
            <a:r>
              <a:rPr lang="en-US" sz="2600" dirty="0" smtClean="0">
                <a:solidFill>
                  <a:srgbClr val="000000"/>
                </a:solidFill>
              </a:rPr>
              <a:t>({ [] }) = { [0</a:t>
            </a:r>
            <a:r>
              <a:rPr lang="en-US" sz="2600" dirty="0" smtClean="0">
                <a:solidFill>
                  <a:srgbClr val="000000"/>
                </a:solidFill>
              </a:rPr>
              <a:t>] </a:t>
            </a:r>
            <a:r>
              <a:rPr lang="en-US" sz="2600" dirty="0" smtClean="0">
                <a:solidFill>
                  <a:srgbClr val="000000"/>
                </a:solidFill>
              </a:rPr>
              <a:t>}</a:t>
            </a:r>
            <a:br>
              <a:rPr lang="en-US" sz="2600" dirty="0" smtClean="0">
                <a:solidFill>
                  <a:srgbClr val="000000"/>
                </a:solidFill>
              </a:rPr>
            </a:br>
            <a:r>
              <a:rPr lang="en-US" sz="2600" dirty="0" smtClean="0">
                <a:solidFill>
                  <a:srgbClr val="000000"/>
                </a:solidFill>
              </a:rPr>
              <a:t>	</a:t>
            </a:r>
            <a:r>
              <a:rPr lang="en-US" sz="2000" kern="12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EXTEND</a:t>
            </a:r>
            <a:r>
              <a:rPr lang="en-US" sz="2600" dirty="0" smtClean="0">
                <a:solidFill>
                  <a:srgbClr val="000000"/>
                </a:solidFill>
              </a:rPr>
              <a:t>({ [0</a:t>
            </a:r>
            <a:r>
              <a:rPr lang="en-US" sz="2600" dirty="0" smtClean="0">
                <a:solidFill>
                  <a:srgbClr val="000000"/>
                </a:solidFill>
              </a:rPr>
              <a:t>] </a:t>
            </a:r>
            <a:r>
              <a:rPr lang="en-US" sz="2600" dirty="0" smtClean="0">
                <a:solidFill>
                  <a:srgbClr val="000000"/>
                </a:solidFill>
              </a:rPr>
              <a:t>}) </a:t>
            </a:r>
            <a:r>
              <a:rPr lang="en-US" sz="2600" dirty="0" smtClean="0">
                <a:solidFill>
                  <a:srgbClr val="000000"/>
                </a:solidFill>
              </a:rPr>
              <a:t>= </a:t>
            </a:r>
            <a:r>
              <a:rPr lang="en-US" sz="2600" dirty="0" smtClean="0">
                <a:solidFill>
                  <a:srgbClr val="000000"/>
                </a:solidFill>
              </a:rPr>
              <a:t>{ </a:t>
            </a:r>
            <a:r>
              <a:rPr lang="en-US" sz="2600" dirty="0" smtClean="0">
                <a:solidFill>
                  <a:srgbClr val="000000"/>
                </a:solidFill>
              </a:rPr>
              <a:t>[0,0</a:t>
            </a:r>
            <a:r>
              <a:rPr lang="en-US" sz="2600" dirty="0" smtClean="0">
                <a:solidFill>
                  <a:srgbClr val="000000"/>
                </a:solidFill>
              </a:rPr>
              <a:t>], </a:t>
            </a:r>
            <a:r>
              <a:rPr lang="en-US" sz="2600" dirty="0" smtClean="0">
                <a:solidFill>
                  <a:srgbClr val="000000"/>
                </a:solidFill>
              </a:rPr>
              <a:t>[42,0] </a:t>
            </a:r>
            <a:r>
              <a:rPr lang="en-US" sz="2600" dirty="0" smtClean="0">
                <a:solidFill>
                  <a:srgbClr val="000000"/>
                </a:solidFill>
              </a:rPr>
              <a:t>}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67627" y="1404778"/>
            <a:ext cx="8867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463800" y="1004668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EXTEND</a:t>
            </a:r>
            <a:endParaRPr lang="en-US" sz="2000" b="0" dirty="0"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025505" y="1404778"/>
            <a:ext cx="7978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949700" y="1011078"/>
            <a:ext cx="91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PRUNE</a:t>
            </a:r>
            <a:endParaRPr lang="en-US" sz="2000" b="0" dirty="0">
              <a:latin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387027" y="1411188"/>
            <a:ext cx="8867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283200" y="1011078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EXTEND</a:t>
            </a:r>
            <a:endParaRPr lang="en-US" sz="2000" b="0" dirty="0">
              <a:latin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781405" y="1411188"/>
            <a:ext cx="7978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705600" y="1017488"/>
            <a:ext cx="91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PRUNE</a:t>
            </a:r>
            <a:endParaRPr lang="en-US" sz="2000" b="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30693" y="990600"/>
            <a:ext cx="492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"/>
              </a:rPr>
              <a:t>...</a:t>
            </a:r>
            <a:endParaRPr lang="en-US" sz="3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86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PRUNE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/>
            <a:r>
              <a:rPr lang="en-US" sz="3000" dirty="0">
                <a:solidFill>
                  <a:srgbClr val="000000"/>
                </a:solidFill>
              </a:rPr>
              <a:t>{[]} = Δ</a:t>
            </a:r>
            <a:r>
              <a:rPr lang="en-US" sz="3000" baseline="-25000" dirty="0">
                <a:solidFill>
                  <a:srgbClr val="000000"/>
                </a:solidFill>
              </a:rPr>
              <a:t>0</a:t>
            </a:r>
            <a:r>
              <a:rPr lang="en-US" sz="3000" dirty="0">
                <a:solidFill>
                  <a:srgbClr val="000000"/>
                </a:solidFill>
              </a:rPr>
              <a:t> = Π</a:t>
            </a:r>
            <a:r>
              <a:rPr lang="en-US" sz="3000" baseline="-25000" dirty="0">
                <a:solidFill>
                  <a:srgbClr val="000000"/>
                </a:solidFill>
              </a:rPr>
              <a:t>0</a:t>
            </a:r>
            <a:r>
              <a:rPr lang="en-US" sz="3000" dirty="0">
                <a:solidFill>
                  <a:srgbClr val="000000"/>
                </a:solidFill>
              </a:rPr>
              <a:t>             Δ</a:t>
            </a:r>
            <a:r>
              <a:rPr lang="en-US" sz="3000" baseline="-25000" dirty="0">
                <a:solidFill>
                  <a:srgbClr val="000000"/>
                </a:solidFill>
              </a:rPr>
              <a:t>1 </a:t>
            </a:r>
            <a:r>
              <a:rPr lang="en-US" sz="3000" dirty="0">
                <a:solidFill>
                  <a:srgbClr val="000000"/>
                </a:solidFill>
              </a:rPr>
              <a:t>           Π</a:t>
            </a:r>
            <a:r>
              <a:rPr lang="en-US" sz="3000" baseline="-25000" dirty="0">
                <a:solidFill>
                  <a:srgbClr val="000000"/>
                </a:solidFill>
              </a:rPr>
              <a:t>1</a:t>
            </a:r>
            <a:r>
              <a:rPr lang="en-US" sz="3000" dirty="0">
                <a:solidFill>
                  <a:srgbClr val="000000"/>
                </a:solidFill>
              </a:rPr>
              <a:t>            Δ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r>
              <a:rPr lang="en-US" sz="3000" dirty="0">
                <a:solidFill>
                  <a:srgbClr val="000000"/>
                </a:solidFill>
              </a:rPr>
              <a:t>           Π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endParaRPr lang="en-US" sz="3000" dirty="0">
              <a:solidFill>
                <a:srgbClr val="000000"/>
              </a:solidFill>
            </a:endParaRPr>
          </a:p>
          <a:p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Removes sequences in </a:t>
            </a:r>
            <a:r>
              <a:rPr lang="en-US" sz="2800" dirty="0" err="1" smtClean="0">
                <a:solidFill>
                  <a:srgbClr val="000000"/>
                </a:solidFill>
              </a:rPr>
              <a:t>Δ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k</a:t>
            </a:r>
            <a:r>
              <a:rPr lang="en-US" sz="2800" dirty="0" smtClean="0"/>
              <a:t> that are redundant with respect to sequences in </a:t>
            </a:r>
            <a:r>
              <a:rPr lang="en-US" sz="2800" dirty="0" smtClean="0">
                <a:solidFill>
                  <a:srgbClr val="000000"/>
                </a:solidFill>
              </a:rPr>
              <a:t>Π</a:t>
            </a:r>
            <a:r>
              <a:rPr lang="en-US" sz="2800" baseline="-25000" dirty="0" smtClean="0">
                <a:solidFill>
                  <a:srgbClr val="000000"/>
                </a:solidFill>
              </a:rPr>
              <a:t>0 </a:t>
            </a:r>
            <a:r>
              <a:rPr lang="en-US" sz="2800" dirty="0" smtClean="0"/>
              <a:t>U … U </a:t>
            </a:r>
            <a:r>
              <a:rPr lang="en-US" sz="2800" dirty="0" err="1" smtClean="0">
                <a:solidFill>
                  <a:srgbClr val="000000"/>
                </a:solidFill>
              </a:rPr>
              <a:t>Π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k</a:t>
            </a:r>
            <a:endParaRPr lang="en-US" sz="2800" dirty="0" smtClean="0"/>
          </a:p>
          <a:p>
            <a:pPr marL="457200" lvl="0" indent="-457200">
              <a:buFont typeface="Arial"/>
              <a:buChar char="•"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Identified two patterns common in mobile apps, called read-only and independence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67627" y="1404778"/>
            <a:ext cx="8867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463800" y="1004668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EXTEND</a:t>
            </a:r>
            <a:endParaRPr lang="en-US" sz="2000" b="0" dirty="0"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025505" y="1404778"/>
            <a:ext cx="7978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949700" y="1011078"/>
            <a:ext cx="91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PRUNE</a:t>
            </a:r>
            <a:endParaRPr lang="en-US" sz="2000" b="0" dirty="0">
              <a:latin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387027" y="1411188"/>
            <a:ext cx="8867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283200" y="1011078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EXTEND</a:t>
            </a:r>
            <a:endParaRPr lang="en-US" sz="2000" b="0" dirty="0">
              <a:latin typeface="Calibri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781405" y="1411188"/>
            <a:ext cx="797873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705600" y="1017488"/>
            <a:ext cx="91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alibri"/>
              </a:rPr>
              <a:t>PRUNE</a:t>
            </a:r>
            <a:endParaRPr lang="en-US" sz="2000" b="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30693" y="990600"/>
            <a:ext cx="492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"/>
              </a:rPr>
              <a:t>...</a:t>
            </a:r>
            <a:endParaRPr lang="en-US" sz="3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PRUNE</a:t>
            </a:r>
            <a:r>
              <a:rPr lang="en-US" dirty="0" smtClean="0"/>
              <a:t> Pattern #1: Read-Only Events</a:t>
            </a:r>
            <a:endParaRPr lang="en-US" dirty="0"/>
          </a:p>
        </p:txBody>
      </p:sp>
      <p:pic>
        <p:nvPicPr>
          <p:cNvPr id="4" name="Picture 3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4" y="990600"/>
            <a:ext cx="1565656" cy="249453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6680" y="2519680"/>
            <a:ext cx="274320" cy="274320"/>
          </a:xfrm>
          <a:prstGeom prst="ellipse">
            <a:avLst/>
          </a:prstGeom>
          <a:solidFill>
            <a:srgbClr val="FFFF00">
              <a:alpha val="62000"/>
            </a:srgbClr>
          </a:solidFill>
        </p:spPr>
        <p:txBody>
          <a:bodyPr rtlCol="0" anchor="ctr">
            <a:sp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pic>
        <p:nvPicPr>
          <p:cNvPr id="6" name="Picture 5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985266"/>
            <a:ext cx="1565656" cy="2494534"/>
          </a:xfrm>
          <a:prstGeom prst="rect">
            <a:avLst/>
          </a:prstGeom>
        </p:spPr>
      </p:pic>
      <p:pic>
        <p:nvPicPr>
          <p:cNvPr id="13" name="Picture 12" descr="rmp_e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63" y="990600"/>
            <a:ext cx="1556893" cy="24945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>
            <a:off x="3987800" y="2603500"/>
            <a:ext cx="594360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pic>
        <p:nvPicPr>
          <p:cNvPr id="19" name="Picture 18" descr="rmp_e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1556893" cy="249453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 flipV="1">
            <a:off x="2349500" y="4666232"/>
            <a:ext cx="1282700" cy="2286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1" name="Notched Right Arrow 40"/>
          <p:cNvSpPr/>
          <p:nvPr/>
        </p:nvSpPr>
        <p:spPr bwMode="auto">
          <a:xfrm>
            <a:off x="2667000" y="1981200"/>
            <a:ext cx="762000" cy="38100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Notched Right Arrow 41"/>
          <p:cNvSpPr/>
          <p:nvPr/>
        </p:nvSpPr>
        <p:spPr bwMode="auto">
          <a:xfrm>
            <a:off x="5867400" y="1981200"/>
            <a:ext cx="762000" cy="38100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Notched Right Arrow 42"/>
          <p:cNvSpPr/>
          <p:nvPr/>
        </p:nvSpPr>
        <p:spPr bwMode="auto">
          <a:xfrm rot="2727748">
            <a:off x="1109723" y="3872286"/>
            <a:ext cx="762000" cy="381000"/>
          </a:xfrm>
          <a:prstGeom prst="notch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Notched Right Arrow 43"/>
          <p:cNvSpPr/>
          <p:nvPr/>
        </p:nvSpPr>
        <p:spPr bwMode="auto">
          <a:xfrm rot="19134324">
            <a:off x="4007252" y="3861099"/>
            <a:ext cx="762000" cy="381000"/>
          </a:xfrm>
          <a:prstGeom prst="notch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67200" y="4419600"/>
            <a:ext cx="4267200" cy="1905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spcBef>
                <a:spcPts val="800"/>
              </a:spcBef>
            </a:pP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If set of memory locations written in last event of an input sequence is empty, then prune that sequence</a:t>
            </a:r>
            <a:endParaRPr lang="en-US" sz="2800" b="0" kern="0" dirty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</p:txBody>
      </p:sp>
      <p:sp>
        <p:nvSpPr>
          <p:cNvPr id="16" name="Notched Right Arrow 15"/>
          <p:cNvSpPr/>
          <p:nvPr/>
        </p:nvSpPr>
        <p:spPr bwMode="auto">
          <a:xfrm>
            <a:off x="5867400" y="2590800"/>
            <a:ext cx="762000" cy="381000"/>
          </a:xfrm>
          <a:prstGeom prst="notch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late_app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65" y="3949700"/>
            <a:ext cx="1562735" cy="2491613"/>
          </a:xfrm>
          <a:prstGeom prst="rect">
            <a:avLst/>
          </a:prstGeom>
        </p:spPr>
      </p:pic>
      <p:pic>
        <p:nvPicPr>
          <p:cNvPr id="4" name="Picture 3" descr="translate_app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44" y="1066800"/>
            <a:ext cx="1565656" cy="250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PRUNE</a:t>
            </a:r>
            <a:r>
              <a:rPr lang="en-US" dirty="0" smtClean="0"/>
              <a:t> Pattern #2: Independent Events</a:t>
            </a:r>
            <a:endParaRPr lang="en-US" dirty="0"/>
          </a:p>
        </p:txBody>
      </p:sp>
      <p:pic>
        <p:nvPicPr>
          <p:cNvPr id="3" name="Picture 2" descr="translate_ap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1559814" cy="2488692"/>
          </a:xfrm>
          <a:prstGeom prst="rect">
            <a:avLst/>
          </a:prstGeom>
        </p:spPr>
      </p:pic>
      <p:pic>
        <p:nvPicPr>
          <p:cNvPr id="8" name="Picture 7" descr="translate_app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02" y="1066800"/>
            <a:ext cx="1571498" cy="2488692"/>
          </a:xfrm>
          <a:prstGeom prst="rect">
            <a:avLst/>
          </a:prstGeom>
        </p:spPr>
      </p:pic>
      <p:pic>
        <p:nvPicPr>
          <p:cNvPr id="9" name="Picture 8" descr="translate_app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86" y="1066800"/>
            <a:ext cx="1559814" cy="2488692"/>
          </a:xfrm>
          <a:prstGeom prst="rect">
            <a:avLst/>
          </a:prstGeom>
        </p:spPr>
      </p:pic>
      <p:pic>
        <p:nvPicPr>
          <p:cNvPr id="20" name="Picture 19" descr="translate_app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2" y="3949700"/>
            <a:ext cx="1571498" cy="2488692"/>
          </a:xfrm>
          <a:prstGeom prst="rect">
            <a:avLst/>
          </a:prstGeom>
        </p:spPr>
      </p:pic>
      <p:pic>
        <p:nvPicPr>
          <p:cNvPr id="21" name="Picture 20" descr="translate_app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49700"/>
            <a:ext cx="1559814" cy="2488692"/>
          </a:xfrm>
          <a:prstGeom prst="rect">
            <a:avLst/>
          </a:prstGeom>
        </p:spPr>
      </p:pic>
      <p:pic>
        <p:nvPicPr>
          <p:cNvPr id="17" name="Picture 16" descr="translate_ap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49700"/>
            <a:ext cx="1559814" cy="2488692"/>
          </a:xfrm>
          <a:prstGeom prst="rect">
            <a:avLst/>
          </a:prstGeom>
        </p:spPr>
      </p:pic>
      <p:sp>
        <p:nvSpPr>
          <p:cNvPr id="18" name="Notched Right Arrow 17"/>
          <p:cNvSpPr/>
          <p:nvPr/>
        </p:nvSpPr>
        <p:spPr bwMode="auto">
          <a:xfrm>
            <a:off x="2057400" y="21336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Notched Right Arrow 18"/>
          <p:cNvSpPr/>
          <p:nvPr/>
        </p:nvSpPr>
        <p:spPr bwMode="auto">
          <a:xfrm>
            <a:off x="2057400" y="50927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Notched Right Arrow 23"/>
          <p:cNvSpPr/>
          <p:nvPr/>
        </p:nvSpPr>
        <p:spPr bwMode="auto">
          <a:xfrm>
            <a:off x="4292600" y="21336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Notched Right Arrow 24"/>
          <p:cNvSpPr/>
          <p:nvPr/>
        </p:nvSpPr>
        <p:spPr bwMode="auto">
          <a:xfrm>
            <a:off x="4292600" y="50927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Notched Right Arrow 25"/>
          <p:cNvSpPr/>
          <p:nvPr/>
        </p:nvSpPr>
        <p:spPr bwMode="auto">
          <a:xfrm>
            <a:off x="6553200" y="21463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Notched Right Arrow 26"/>
          <p:cNvSpPr/>
          <p:nvPr/>
        </p:nvSpPr>
        <p:spPr bwMode="auto">
          <a:xfrm>
            <a:off x="6553200" y="51054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61340" y="1587500"/>
            <a:ext cx="658368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52220" y="4470400"/>
            <a:ext cx="658368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908300" y="4914900"/>
            <a:ext cx="1088136" cy="1651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857500" y="3073400"/>
            <a:ext cx="1088136" cy="1651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11444" y="1588008"/>
            <a:ext cx="658368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029200" y="4470400"/>
            <a:ext cx="658368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53300" y="5969000"/>
            <a:ext cx="1088136" cy="1651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366000" y="2032000"/>
            <a:ext cx="1088136" cy="1651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0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late_app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65" y="3949700"/>
            <a:ext cx="1562735" cy="2491613"/>
          </a:xfrm>
          <a:prstGeom prst="rect">
            <a:avLst/>
          </a:prstGeom>
        </p:spPr>
      </p:pic>
      <p:pic>
        <p:nvPicPr>
          <p:cNvPr id="4" name="Picture 3" descr="translate_app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44" y="1066800"/>
            <a:ext cx="1565656" cy="250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PRUNE</a:t>
            </a:r>
            <a:r>
              <a:rPr lang="en-US" dirty="0" smtClean="0"/>
              <a:t> Pattern #2: Independent Events</a:t>
            </a:r>
            <a:endParaRPr lang="en-US" dirty="0"/>
          </a:p>
        </p:txBody>
      </p:sp>
      <p:pic>
        <p:nvPicPr>
          <p:cNvPr id="3" name="Picture 2" descr="translate_ap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1559814" cy="2488692"/>
          </a:xfrm>
          <a:prstGeom prst="rect">
            <a:avLst/>
          </a:prstGeom>
        </p:spPr>
      </p:pic>
      <p:pic>
        <p:nvPicPr>
          <p:cNvPr id="8" name="Picture 7" descr="translate_app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02" y="1066800"/>
            <a:ext cx="1571498" cy="2488692"/>
          </a:xfrm>
          <a:prstGeom prst="rect">
            <a:avLst/>
          </a:prstGeom>
        </p:spPr>
      </p:pic>
      <p:pic>
        <p:nvPicPr>
          <p:cNvPr id="9" name="Picture 8" descr="translate_app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86" y="1066800"/>
            <a:ext cx="1559814" cy="2488692"/>
          </a:xfrm>
          <a:prstGeom prst="rect">
            <a:avLst/>
          </a:prstGeom>
        </p:spPr>
      </p:pic>
      <p:pic>
        <p:nvPicPr>
          <p:cNvPr id="20" name="Picture 19" descr="translate_app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2" y="3949700"/>
            <a:ext cx="1571498" cy="2488692"/>
          </a:xfrm>
          <a:prstGeom prst="rect">
            <a:avLst/>
          </a:prstGeom>
        </p:spPr>
      </p:pic>
      <p:pic>
        <p:nvPicPr>
          <p:cNvPr id="21" name="Picture 20" descr="translate_app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49700"/>
            <a:ext cx="1559814" cy="2488692"/>
          </a:xfrm>
          <a:prstGeom prst="rect">
            <a:avLst/>
          </a:prstGeom>
        </p:spPr>
      </p:pic>
      <p:pic>
        <p:nvPicPr>
          <p:cNvPr id="17" name="Picture 16" descr="translate_ap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49700"/>
            <a:ext cx="1559814" cy="2488692"/>
          </a:xfrm>
          <a:prstGeom prst="rect">
            <a:avLst/>
          </a:prstGeom>
        </p:spPr>
      </p:pic>
      <p:sp>
        <p:nvSpPr>
          <p:cNvPr id="18" name="Notched Right Arrow 17"/>
          <p:cNvSpPr/>
          <p:nvPr/>
        </p:nvSpPr>
        <p:spPr bwMode="auto">
          <a:xfrm>
            <a:off x="2057400" y="21336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Notched Right Arrow 18"/>
          <p:cNvSpPr/>
          <p:nvPr/>
        </p:nvSpPr>
        <p:spPr bwMode="auto">
          <a:xfrm>
            <a:off x="2057400" y="50927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Notched Right Arrow 23"/>
          <p:cNvSpPr/>
          <p:nvPr/>
        </p:nvSpPr>
        <p:spPr bwMode="auto">
          <a:xfrm>
            <a:off x="4292600" y="21336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Notched Right Arrow 24"/>
          <p:cNvSpPr/>
          <p:nvPr/>
        </p:nvSpPr>
        <p:spPr bwMode="auto">
          <a:xfrm>
            <a:off x="4292600" y="50927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Notched Right Arrow 25"/>
          <p:cNvSpPr/>
          <p:nvPr/>
        </p:nvSpPr>
        <p:spPr bwMode="auto">
          <a:xfrm>
            <a:off x="6553200" y="21463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Notched Right Arrow 26"/>
          <p:cNvSpPr/>
          <p:nvPr/>
        </p:nvSpPr>
        <p:spPr bwMode="auto">
          <a:xfrm>
            <a:off x="6553200" y="5105400"/>
            <a:ext cx="533400" cy="320040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61340" y="1587500"/>
            <a:ext cx="658368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52220" y="4470400"/>
            <a:ext cx="658368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908300" y="4914900"/>
            <a:ext cx="1088136" cy="1651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857500" y="3073400"/>
            <a:ext cx="1088136" cy="1651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711444" y="1588008"/>
            <a:ext cx="658368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029200" y="4470400"/>
            <a:ext cx="658368" cy="164592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53300" y="5969000"/>
            <a:ext cx="1088136" cy="1651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366000" y="2032000"/>
            <a:ext cx="1088136" cy="16510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43000" y="1981200"/>
            <a:ext cx="6934200" cy="3733800"/>
          </a:xfrm>
          <a:prstGeom prst="roundRect">
            <a:avLst/>
          </a:prstGeom>
          <a:solidFill>
            <a:schemeClr val="bg1">
              <a:alpha val="84000"/>
            </a:scheme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 algn="l">
              <a:spcBef>
                <a:spcPts val="800"/>
              </a:spcBef>
            </a:pP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If input sequences π</a:t>
            </a:r>
            <a:r>
              <a:rPr lang="en-US" sz="2800" b="0" kern="0" baseline="-2500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1</a:t>
            </a: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 and π</a:t>
            </a:r>
            <a:r>
              <a:rPr lang="en-US" sz="2800" b="0" kern="0" baseline="-2500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2</a:t>
            </a:r>
            <a:r>
              <a:rPr lang="en-US" sz="2800" b="0" kern="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 </a:t>
            </a: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of same length:</a:t>
            </a:r>
          </a:p>
          <a:p>
            <a:pPr marL="457200" lvl="0" indent="-457200" algn="l">
              <a:spcBef>
                <a:spcPts val="800"/>
              </a:spcBef>
              <a:buFont typeface="Arial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follow symbolic paths p; q; r and p; r; q</a:t>
            </a:r>
          </a:p>
          <a:p>
            <a:pPr marL="457200" lvl="0" indent="-457200" algn="l">
              <a:spcBef>
                <a:spcPts val="800"/>
              </a:spcBef>
              <a:buFont typeface="Arial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there is no race on any memory location between segments q and r in </a:t>
            </a:r>
            <a:r>
              <a:rPr lang="en-US" sz="2800" b="0" kern="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π</a:t>
            </a:r>
            <a:r>
              <a:rPr lang="en-US" sz="2800" b="0" kern="0" baseline="-2500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1</a:t>
            </a:r>
            <a:endParaRPr lang="en-US" sz="2800" b="0" kern="0" dirty="0" smtClean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  <a:p>
            <a:pPr marL="457200" lvl="0" indent="-457200" algn="l">
              <a:spcBef>
                <a:spcPts val="800"/>
              </a:spcBef>
              <a:buFont typeface="Arial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there is no race on any memory location between segments r and q in π</a:t>
            </a:r>
            <a:r>
              <a:rPr lang="en-US" sz="2800" b="0" kern="0" baseline="-2500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2</a:t>
            </a:r>
            <a:endParaRPr lang="en-US" sz="2800" b="0" kern="0" dirty="0" smtClean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  <a:p>
            <a:pPr lvl="0" algn="l">
              <a:spcBef>
                <a:spcPts val="800"/>
              </a:spcBef>
            </a:pPr>
            <a:r>
              <a:rPr lang="en-US" sz="2800" b="0" kern="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t</a:t>
            </a: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hen prune either </a:t>
            </a:r>
            <a:r>
              <a:rPr lang="en-US" sz="2800" b="0" kern="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π</a:t>
            </a:r>
            <a:r>
              <a:rPr lang="en-US" sz="2800" b="0" kern="0" baseline="-2500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1</a:t>
            </a: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 or π</a:t>
            </a:r>
            <a:r>
              <a:rPr lang="en-US" sz="2800" b="0" kern="0" baseline="-2500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2</a:t>
            </a:r>
            <a:endParaRPr lang="en-US" sz="2800" b="0" kern="0" dirty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86964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marL="0" indent="0" algn="ctr"/>
            <a:endParaRPr lang="en-US" dirty="0" smtClean="0"/>
          </a:p>
          <a:p>
            <a:pPr marL="0" indent="0" algn="ctr"/>
            <a:endParaRPr lang="en-US" dirty="0" smtClean="0"/>
          </a:p>
          <a:p>
            <a:pPr marL="0" indent="0" algn="ctr"/>
            <a:endParaRPr lang="en-US" dirty="0"/>
          </a:p>
          <a:p>
            <a:pPr marL="0" indent="0" algn="ctr"/>
            <a:r>
              <a:rPr lang="en-US" sz="5000" dirty="0" smtClean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0657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Software Engineering Challenges</a:t>
            </a:r>
            <a:endParaRPr lang="en-US" dirty="0"/>
          </a:p>
        </p:txBody>
      </p:sp>
      <p:pic>
        <p:nvPicPr>
          <p:cNvPr id="4" name="Picture 3" descr="hu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686">
            <a:off x="5588588" y="3573081"/>
            <a:ext cx="431800" cy="855296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 bwMode="auto">
          <a:xfrm>
            <a:off x="2362200" y="3083243"/>
            <a:ext cx="685800" cy="484632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Notched Right Arrow 8"/>
          <p:cNvSpPr/>
          <p:nvPr/>
        </p:nvSpPr>
        <p:spPr bwMode="auto">
          <a:xfrm>
            <a:off x="5029200" y="3083243"/>
            <a:ext cx="673608" cy="484632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54" y="4869359"/>
            <a:ext cx="20541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dirty="0" smtClean="0">
                <a:latin typeface="Calibri"/>
              </a:rPr>
              <a:t>Development</a:t>
            </a:r>
            <a:br>
              <a:rPr lang="en-US" sz="2600" b="0" dirty="0" smtClean="0">
                <a:latin typeface="Calibri"/>
              </a:rPr>
            </a:br>
            <a:r>
              <a:rPr lang="en-US" sz="2600" b="0" dirty="0" smtClean="0">
                <a:latin typeface="Calibri"/>
              </a:rPr>
              <a:t>and </a:t>
            </a:r>
            <a:r>
              <a:rPr lang="en-US" sz="2600" b="0" dirty="0">
                <a:latin typeface="Calibri"/>
              </a:rPr>
              <a:t>T</a:t>
            </a:r>
            <a:r>
              <a:rPr lang="en-US" sz="2600" b="0" dirty="0" smtClean="0">
                <a:latin typeface="Calibri"/>
              </a:rPr>
              <a:t>esting</a:t>
            </a:r>
            <a:endParaRPr lang="en-US" sz="2600" b="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0059" y="4869359"/>
            <a:ext cx="24201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dirty="0" smtClean="0">
                <a:latin typeface="Calibri"/>
              </a:rPr>
              <a:t>Pre-deployment</a:t>
            </a:r>
            <a:br>
              <a:rPr lang="en-US" sz="2600" b="0" dirty="0" smtClean="0">
                <a:latin typeface="Calibri"/>
              </a:rPr>
            </a:br>
            <a:r>
              <a:rPr lang="en-US" sz="2600" b="0" dirty="0" smtClean="0">
                <a:latin typeface="Calibri"/>
              </a:rPr>
              <a:t>Certification</a:t>
            </a:r>
            <a:endParaRPr lang="en-US" sz="2600" b="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6271" y="4869359"/>
            <a:ext cx="25481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dirty="0" smtClean="0">
                <a:latin typeface="Calibri"/>
              </a:rPr>
              <a:t>Post-deployment</a:t>
            </a:r>
            <a:br>
              <a:rPr lang="en-US" sz="2600" b="0" dirty="0" smtClean="0">
                <a:latin typeface="Calibri"/>
              </a:rPr>
            </a:br>
            <a:r>
              <a:rPr lang="en-US" sz="2600" b="0" dirty="0" smtClean="0">
                <a:latin typeface="Calibri"/>
              </a:rPr>
              <a:t>Adaptation</a:t>
            </a:r>
            <a:endParaRPr lang="en-US" sz="2600" b="0" dirty="0"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266" y="1474113"/>
            <a:ext cx="156272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0" kern="0" dirty="0" smtClean="0">
                <a:solidFill>
                  <a:sysClr val="windowText" lastClr="000000"/>
                </a:solidFill>
                <a:latin typeface="Calibri"/>
              </a:rPr>
              <a:t>Reliability</a:t>
            </a:r>
            <a:endParaRPr lang="en-US" sz="26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83356" y="1474113"/>
            <a:ext cx="1317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0" kern="0" dirty="0" smtClean="0">
                <a:solidFill>
                  <a:sysClr val="windowText" lastClr="000000"/>
                </a:solidFill>
                <a:latin typeface="Calibri"/>
              </a:rPr>
              <a:t>Security</a:t>
            </a:r>
            <a:endParaRPr lang="en-US" sz="26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4575" y="1474113"/>
            <a:ext cx="20085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0" kern="0" dirty="0" smtClean="0">
                <a:solidFill>
                  <a:sysClr val="windowText" lastClr="000000"/>
                </a:solidFill>
                <a:latin typeface="Calibri"/>
              </a:rPr>
              <a:t>Performance</a:t>
            </a:r>
            <a:endParaRPr lang="en-US" sz="26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16" name="Picture 15" descr="hu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686">
            <a:off x="6705012" y="3871709"/>
            <a:ext cx="431800" cy="855296"/>
          </a:xfrm>
          <a:prstGeom prst="rect">
            <a:avLst/>
          </a:prstGeom>
        </p:spPr>
      </p:pic>
      <p:pic>
        <p:nvPicPr>
          <p:cNvPr id="17" name="Picture 16" descr="hu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686">
            <a:off x="8407988" y="3344481"/>
            <a:ext cx="431800" cy="855296"/>
          </a:xfrm>
          <a:prstGeom prst="rect">
            <a:avLst/>
          </a:prstGeom>
        </p:spPr>
      </p:pic>
      <p:pic>
        <p:nvPicPr>
          <p:cNvPr id="18" name="Picture 17" descr="hu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686">
            <a:off x="6562701" y="2110247"/>
            <a:ext cx="324942" cy="643635"/>
          </a:xfrm>
          <a:prstGeom prst="rect">
            <a:avLst/>
          </a:prstGeom>
        </p:spPr>
      </p:pic>
      <p:pic>
        <p:nvPicPr>
          <p:cNvPr id="19" name="Picture 18" descr="hu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686">
            <a:off x="6000499" y="2269604"/>
            <a:ext cx="324942" cy="643635"/>
          </a:xfrm>
          <a:prstGeom prst="rect">
            <a:avLst/>
          </a:prstGeom>
        </p:spPr>
      </p:pic>
      <p:pic>
        <p:nvPicPr>
          <p:cNvPr id="20" name="Picture 19" descr="hu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686">
            <a:off x="8266961" y="2038547"/>
            <a:ext cx="292432" cy="579240"/>
          </a:xfrm>
          <a:prstGeom prst="rect">
            <a:avLst/>
          </a:prstGeom>
        </p:spPr>
      </p:pic>
      <p:pic>
        <p:nvPicPr>
          <p:cNvPr id="24" name="Picture 23" descr="develo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1987164" cy="1987164"/>
          </a:xfrm>
          <a:prstGeom prst="rect">
            <a:avLst/>
          </a:prstGeom>
        </p:spPr>
      </p:pic>
      <p:pic>
        <p:nvPicPr>
          <p:cNvPr id="27" name="Picture 26" descr="audi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81" y="2486378"/>
            <a:ext cx="1926208" cy="1682384"/>
          </a:xfrm>
          <a:prstGeom prst="rect">
            <a:avLst/>
          </a:prstGeom>
        </p:spPr>
      </p:pic>
      <p:pic>
        <p:nvPicPr>
          <p:cNvPr id="28" name="Picture 27" descr="netwo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53420"/>
            <a:ext cx="2547958" cy="17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Results from missed propagation of symbolic values in </a:t>
            </a:r>
            <a:r>
              <a:rPr lang="en-US" sz="2800" dirty="0" err="1" smtClean="0"/>
              <a:t>uninstrumented</a:t>
            </a:r>
            <a:r>
              <a:rPr lang="en-US" sz="2800" dirty="0" smtClean="0"/>
              <a:t> code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Examples of </a:t>
            </a:r>
            <a:r>
              <a:rPr lang="en-US" sz="2800" dirty="0" err="1" smtClean="0"/>
              <a:t>uninstrumented</a:t>
            </a:r>
            <a:r>
              <a:rPr lang="en-US" sz="2800" dirty="0" smtClean="0"/>
              <a:t> code: primarily native (C/C++) code, but also occasionally Java code (e.g., object serialization code)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Surprisingly</a:t>
            </a:r>
            <a:r>
              <a:rPr lang="en-US" sz="2800" dirty="0"/>
              <a:t>, none due to non-determinism, despite widespread use of asynchronous message passing in Android </a:t>
            </a:r>
            <a:r>
              <a:rPr lang="en-US" sz="2800" dirty="0" smtClean="0"/>
              <a:t>framework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96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Divergence: 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Unanalyzable parts are common in real programs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Divergence is your friend: Served as beacon of bugs in our implementation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But debugging is painful: need tools to localize its cause; see [</a:t>
            </a:r>
            <a:r>
              <a:rPr lang="en-US" sz="2800" dirty="0" err="1" smtClean="0"/>
              <a:t>Anand</a:t>
            </a:r>
            <a:r>
              <a:rPr lang="en-US" sz="2800" dirty="0" smtClean="0"/>
              <a:t> &amp; </a:t>
            </a:r>
            <a:r>
              <a:rPr lang="en-US" sz="2800" dirty="0" err="1" smtClean="0"/>
              <a:t>Harrold</a:t>
            </a:r>
            <a:r>
              <a:rPr lang="en-US" sz="2800" dirty="0"/>
              <a:t>,</a:t>
            </a:r>
            <a:r>
              <a:rPr lang="en-US" sz="2800" dirty="0" smtClean="0"/>
              <a:t> ASE’11]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46364" y="4876800"/>
            <a:ext cx="7459436" cy="1143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spcBef>
                <a:spcPts val="800"/>
              </a:spcBef>
            </a:pPr>
            <a:r>
              <a:rPr lang="en-US" sz="2800" b="0" kern="0" dirty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~ 0% today in our implementation for Android (compared to ~ 40% for SAGE</a:t>
            </a:r>
            <a:r>
              <a:rPr lang="en-US" sz="28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)</a:t>
            </a:r>
            <a:endParaRPr lang="en-US" sz="2800" b="0" kern="0" dirty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723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Work: Finding Opaque Code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Given analysis A and program P </a:t>
            </a:r>
            <a:r>
              <a:rPr lang="en-US" sz="2800" dirty="0"/>
              <a:t>with </a:t>
            </a:r>
            <a:r>
              <a:rPr lang="en-US" sz="2800" dirty="0" smtClean="0"/>
              <a:t>set of opaque methods M, which results of analysis A on program P may be affected by which methods in M?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Key goal: reduce human burden of method models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Key insights: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Most opaque methods are in heavily reused libraries</a:t>
            </a:r>
          </a:p>
          <a:p>
            <a:pPr marL="800100" lvl="2" indent="0"/>
            <a:r>
              <a:rPr lang="en-US" dirty="0" smtClean="0"/>
              <a:t>=&gt; Reuse models across programs or even analyses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Many analyses are lazy or parts of their results unused</a:t>
            </a:r>
          </a:p>
          <a:p>
            <a:pPr marL="800100" lvl="2" indent="0"/>
            <a:r>
              <a:rPr lang="en-US" dirty="0" smtClean="0"/>
              <a:t>=&gt; Seek models that only affect results that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4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Input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Which inputs to treat symbolically and where?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Too many =&gt; path explosion and path divergence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Too few =&gt; loss of coverage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Too early =&gt; path divergence from missed propagation</a:t>
            </a:r>
            <a:r>
              <a:rPr lang="en-US" sz="2600" dirty="0"/>
              <a:t> </a:t>
            </a:r>
            <a:r>
              <a:rPr lang="en-US" sz="2600" dirty="0" smtClean="0"/>
              <a:t>in </a:t>
            </a:r>
            <a:r>
              <a:rPr lang="en-US" sz="2600" dirty="0" err="1" smtClean="0"/>
              <a:t>uninstrumented</a:t>
            </a:r>
            <a:r>
              <a:rPr lang="en-US" sz="2600" dirty="0" smtClean="0"/>
              <a:t> code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Too late =&gt; path divergence from lost constraints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Lessons learnt: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 smtClean="0"/>
              <a:t>Use as few symbolic inputs as possible, but no fewer</a:t>
            </a:r>
          </a:p>
          <a:p>
            <a:pPr marL="857250" lvl="1" indent="-457200">
              <a:buFont typeface="Arial"/>
              <a:buChar char="•"/>
            </a:pPr>
            <a:r>
              <a:rPr lang="en-US" sz="2600" dirty="0"/>
              <a:t>I</a:t>
            </a:r>
            <a:r>
              <a:rPr lang="en-US" sz="2600" dirty="0" smtClean="0"/>
              <a:t>nject them as late as possible, but no later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5819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Function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ea typeface="Microsoft Sans Serif"/>
              </a:rPr>
              <a:t>Function summaries </a:t>
            </a: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are needed </a:t>
            </a:r>
            <a:r>
              <a:rPr lang="en-US" sz="2800" dirty="0">
                <a:solidFill>
                  <a:srgbClr val="000000"/>
                </a:solidFill>
                <a:ea typeface="Microsoft Sans Serif"/>
              </a:rPr>
              <a:t>to </a:t>
            </a: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avoid (feasible) path </a:t>
            </a:r>
            <a:r>
              <a:rPr lang="en-US" sz="2800" dirty="0">
                <a:solidFill>
                  <a:srgbClr val="000000"/>
                </a:solidFill>
                <a:ea typeface="Microsoft Sans Serif"/>
              </a:rPr>
              <a:t>explosion [</a:t>
            </a:r>
            <a:r>
              <a:rPr lang="en-US" sz="2800" dirty="0" err="1">
                <a:solidFill>
                  <a:srgbClr val="000000"/>
                </a:solidFill>
                <a:ea typeface="Microsoft Sans Serif"/>
              </a:rPr>
              <a:t>Godefroid</a:t>
            </a:r>
            <a:r>
              <a:rPr lang="en-US" sz="2800" dirty="0">
                <a:solidFill>
                  <a:srgbClr val="000000"/>
                </a:solidFill>
                <a:ea typeface="Microsoft Sans Serif"/>
              </a:rPr>
              <a:t>, POPL’07</a:t>
            </a: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]</a:t>
            </a:r>
          </a:p>
          <a:p>
            <a:pPr marL="457200" indent="-457200">
              <a:buFont typeface="Arial"/>
              <a:buChar char="•"/>
            </a:pPr>
            <a:endParaRPr lang="en-US" sz="1000" dirty="0">
              <a:solidFill>
                <a:srgbClr val="000000"/>
              </a:solidFill>
              <a:ea typeface="Microsoft Sans Serif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Every widget is instance of:</a:t>
            </a:r>
            <a:br>
              <a:rPr lang="en-US" sz="2800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1000" dirty="0" smtClean="0">
                <a:solidFill>
                  <a:srgbClr val="000000"/>
                </a:solidFill>
                <a:ea typeface="Microsoft Sans Serif"/>
              </a:rPr>
              <a:t/>
            </a:r>
            <a:br>
              <a:rPr lang="en-US" sz="1000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class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android.graphics.Rect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{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  </a:t>
            </a:r>
            <a:r>
              <a:rPr lang="pl-PL" sz="2000" b="1" dirty="0" err="1" smtClean="0">
                <a:solidFill>
                  <a:srgbClr val="000000"/>
                </a:solidFill>
              </a:rPr>
              <a:t>boolean</a:t>
            </a:r>
            <a:r>
              <a:rPr lang="pl-PL" sz="2000" b="1" dirty="0" smtClean="0">
                <a:solidFill>
                  <a:srgbClr val="000000"/>
                </a:solidFill>
              </a:rPr>
              <a:t> </a:t>
            </a:r>
            <a:r>
              <a:rPr lang="pl-PL" sz="2000" b="1" dirty="0" err="1">
                <a:solidFill>
                  <a:srgbClr val="000000"/>
                </a:solidFill>
              </a:rPr>
              <a:t>contains</a:t>
            </a:r>
            <a:r>
              <a:rPr lang="pl-PL" sz="2000" b="1" dirty="0">
                <a:solidFill>
                  <a:srgbClr val="000000"/>
                </a:solidFill>
              </a:rPr>
              <a:t>(</a:t>
            </a:r>
            <a:r>
              <a:rPr lang="pl-PL" sz="2000" b="1" dirty="0" err="1">
                <a:solidFill>
                  <a:srgbClr val="000000"/>
                </a:solidFill>
              </a:rPr>
              <a:t>float</a:t>
            </a:r>
            <a:r>
              <a:rPr lang="pl-PL" sz="2000" b="1" dirty="0">
                <a:solidFill>
                  <a:srgbClr val="000000"/>
                </a:solidFill>
              </a:rPr>
              <a:t> x, </a:t>
            </a:r>
            <a:r>
              <a:rPr lang="pl-PL" sz="2000" b="1" dirty="0" err="1">
                <a:solidFill>
                  <a:srgbClr val="000000"/>
                </a:solidFill>
              </a:rPr>
              <a:t>float</a:t>
            </a:r>
            <a:r>
              <a:rPr lang="pl-PL" sz="2000" b="1" dirty="0">
                <a:solidFill>
                  <a:srgbClr val="000000"/>
                </a:solidFill>
              </a:rPr>
              <a:t> y) {</a:t>
            </a:r>
            <a:br>
              <a:rPr lang="pl-PL" sz="2000" b="1" dirty="0">
                <a:solidFill>
                  <a:srgbClr val="000000"/>
                </a:solidFill>
              </a:rPr>
            </a:br>
            <a:r>
              <a:rPr lang="pl-PL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         return </a:t>
            </a:r>
            <a:r>
              <a:rPr lang="en-US" sz="2000" b="1" dirty="0">
                <a:solidFill>
                  <a:srgbClr val="000000"/>
                </a:solidFill>
              </a:rPr>
              <a:t>x &gt;= left &amp;&amp; x &lt; right &amp;&amp;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                       </a:t>
            </a:r>
            <a:r>
              <a:rPr lang="en-US" sz="2000" b="1" dirty="0">
                <a:solidFill>
                  <a:srgbClr val="000000"/>
                </a:solidFill>
              </a:rPr>
              <a:t>y &gt;= top &amp;&amp; y &lt; bottom;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       </a:t>
            </a:r>
            <a:r>
              <a:rPr lang="pl-PL" sz="2000" b="1" dirty="0" smtClean="0">
                <a:solidFill>
                  <a:srgbClr val="000000"/>
                </a:solidFill>
              </a:rPr>
              <a:t>}</a:t>
            </a:r>
            <a:br>
              <a:rPr lang="pl-PL" sz="2000" b="1" dirty="0" smtClean="0">
                <a:solidFill>
                  <a:srgbClr val="000000"/>
                </a:solidFill>
              </a:rPr>
            </a:br>
            <a:r>
              <a:rPr lang="pl-PL" sz="2000" b="1" dirty="0" smtClean="0">
                <a:solidFill>
                  <a:srgbClr val="000000"/>
                </a:solidFill>
              </a:rPr>
              <a:t> }  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1000" dirty="0" smtClean="0">
              <a:solidFill>
                <a:srgbClr val="000000"/>
              </a:solidFill>
              <a:ea typeface="Microsoft Sans Serif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Provided manual summary:</a:t>
            </a:r>
            <a:br>
              <a:rPr lang="en-US" sz="2800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(R x R) -&gt; { true, false }</a:t>
            </a:r>
            <a:r>
              <a:rPr lang="en-US" sz="2800" dirty="0">
                <a:solidFill>
                  <a:srgbClr val="000000"/>
                </a:solidFill>
                <a:ea typeface="Microsoft Sans Serif"/>
              </a:rPr>
              <a:t/>
            </a:r>
            <a:br>
              <a:rPr lang="en-US" sz="2800" dirty="0">
                <a:solidFill>
                  <a:srgbClr val="000000"/>
                </a:solidFill>
                <a:ea typeface="Microsoft Sans Serif"/>
              </a:rPr>
            </a:br>
            <a:endParaRPr lang="en-US" sz="2800" dirty="0">
              <a:solidFill>
                <a:srgbClr val="000000"/>
              </a:solidFill>
              <a:ea typeface="Microsoft Sans Serif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9424" y="2438400"/>
            <a:ext cx="2600176" cy="373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0543" y="3038305"/>
            <a:ext cx="2010281" cy="5541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0543" y="3981790"/>
            <a:ext cx="2010281" cy="623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0543" y="5029200"/>
            <a:ext cx="2010281" cy="623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51064" y="41355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26044" y="41355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13724" y="41355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483624" y="41355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18424" y="5134264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26424" y="5134264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9424" y="3169337"/>
            <a:ext cx="32047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500" b="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endParaRPr lang="en-US" sz="1500" b="1" dirty="0">
              <a:solidFill>
                <a:srgbClr val="000000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1448" y="2648637"/>
            <a:ext cx="5935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500" b="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endParaRPr lang="en-US" sz="1500" b="1" dirty="0">
              <a:solidFill>
                <a:srgbClr val="000000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8424" y="3162302"/>
            <a:ext cx="5935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500" b="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endParaRPr lang="en-US" sz="1500" b="1" dirty="0">
              <a:solidFill>
                <a:srgbClr val="000000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1448" y="3639237"/>
            <a:ext cx="5935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500" b="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endParaRPr lang="en-US" sz="1500" b="1" dirty="0">
              <a:solidFill>
                <a:srgbClr val="000000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58124" y="3169335"/>
            <a:ext cx="5935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500" b="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endParaRPr lang="en-US" sz="1500" b="1" dirty="0">
              <a:solidFill>
                <a:srgbClr val="000000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1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4" grpId="1"/>
      <p:bldP spid="15" grpId="0"/>
      <p:bldP spid="16" grpId="0"/>
      <p:bldP spid="16" grpId="1"/>
      <p:bldP spid="17" grpId="0"/>
      <p:bldP spid="17" grpId="1"/>
      <p:bldP spid="19" grpId="1"/>
      <p:bldP spid="19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Where it Didn’t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App-specific widget selection:</a:t>
            </a:r>
            <a:br>
              <a:rPr lang="en-US" sz="2800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1000" dirty="0" smtClean="0">
                <a:solidFill>
                  <a:srgbClr val="000000"/>
                </a:solidFill>
                <a:ea typeface="Microsoft Sans Serif"/>
              </a:rPr>
              <a:t/>
            </a:r>
            <a:br>
              <a:rPr lang="en-US" sz="1000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ea typeface="Microsoft Sans Serif"/>
              </a:rPr>
              <a:t>GameActivity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{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void </a:t>
            </a:r>
            <a:r>
              <a:rPr lang="en-US" sz="2000" b="1" dirty="0" err="1">
                <a:solidFill>
                  <a:srgbClr val="000000"/>
                </a:solidFill>
                <a:ea typeface="Microsoft Sans Serif"/>
              </a:rPr>
              <a:t>onTouchEvent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a typeface="Microsoft Sans Serif"/>
              </a:rPr>
              <a:t>MotionEvent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 e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) {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rawX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a typeface="Microsoft Sans Serif"/>
              </a:rPr>
              <a:t>int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)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e.getX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);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rawY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= (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)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e.getY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();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x = (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rawX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– MARGIN) / 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SIZE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;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y = (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rawY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– MARGIN) / SIZE;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    if (x 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&gt;= 0 &amp;&amp; x &lt; 3 &amp;&amp; y &gt;= 0 &amp; y &lt; 3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)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         </a:t>
            </a:r>
            <a:r>
              <a:rPr lang="en-US" sz="2000" b="1" dirty="0" err="1" smtClean="0">
                <a:solidFill>
                  <a:srgbClr val="000000"/>
                </a:solidFill>
                <a:ea typeface="Microsoft Sans Serif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</a:t>
            </a:r>
            <a:r>
              <a:rPr lang="en-US" sz="2000" b="1" dirty="0">
                <a:solidFill>
                  <a:srgbClr val="000000"/>
                </a:solidFill>
                <a:ea typeface="Microsoft Sans Serif"/>
              </a:rPr>
              <a:t>cell = x + 3 * y</a:t>
            </a: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;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         …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     }</a:t>
            </a:r>
            <a:br>
              <a:rPr lang="en-US" sz="2000" b="1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000" b="1" dirty="0" smtClean="0">
                <a:solidFill>
                  <a:srgbClr val="000000"/>
                </a:solidFill>
                <a:ea typeface="Microsoft Sans Serif"/>
              </a:rPr>
              <a:t>}</a:t>
            </a:r>
            <a:endParaRPr lang="en-US" sz="2000" b="1" dirty="0">
              <a:solidFill>
                <a:srgbClr val="000000"/>
              </a:solidFill>
              <a:ea typeface="Microsoft Sans Serif"/>
            </a:endParaRPr>
          </a:p>
          <a:p>
            <a:pPr marL="457200" indent="-457200">
              <a:buFont typeface="Arial"/>
              <a:buChar char="•"/>
            </a:pPr>
            <a:endParaRPr lang="en-US" sz="1000" dirty="0" smtClean="0">
              <a:solidFill>
                <a:srgbClr val="000000"/>
              </a:solidFill>
              <a:ea typeface="Microsoft Sans Serif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Needs summaries for app-</a:t>
            </a:r>
            <a:br>
              <a:rPr lang="en-US" sz="2800" dirty="0" smtClean="0">
                <a:solidFill>
                  <a:srgbClr val="000000"/>
                </a:solidFill>
                <a:ea typeface="Microsoft Sans Serif"/>
              </a:rPr>
            </a:b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defined functions</a:t>
            </a:r>
            <a:endParaRPr lang="en-US" sz="2800" dirty="0">
              <a:solidFill>
                <a:srgbClr val="000000"/>
              </a:solidFill>
              <a:ea typeface="Microsoft Sans Serif"/>
            </a:endParaRPr>
          </a:p>
        </p:txBody>
      </p:sp>
      <p:pic>
        <p:nvPicPr>
          <p:cNvPr id="21" name="Picture 20" descr="tic_tac_t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80" y="1676400"/>
            <a:ext cx="267011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Path-Sensitive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800600"/>
          </a:xfrm>
        </p:spPr>
        <p:txBody>
          <a:bodyPr/>
          <a:lstStyle/>
          <a:p>
            <a:pPr marL="514350" indent="-514350">
              <a:spcBef>
                <a:spcPts val="7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Path-sensitive </a:t>
            </a:r>
            <a:r>
              <a:rPr lang="en-US" sz="2800" dirty="0">
                <a:solidFill>
                  <a:srgbClr val="000000"/>
                </a:solidFill>
                <a:ea typeface="Microsoft Sans Serif"/>
              </a:rPr>
              <a:t>analysis </a:t>
            </a:r>
            <a:r>
              <a:rPr lang="en-US" sz="2800" dirty="0" smtClean="0">
                <a:solidFill>
                  <a:srgbClr val="000000"/>
                </a:solidFill>
                <a:ea typeface="Microsoft Sans Serif"/>
              </a:rPr>
              <a:t>is needed to avoid explosion of infeasible paths</a:t>
            </a:r>
          </a:p>
          <a:p>
            <a:pPr marL="514350" indent="-514350">
              <a:spcBef>
                <a:spcPts val="700"/>
              </a:spcBef>
              <a:buFont typeface="Arial"/>
              <a:buChar char="•"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514350" indent="-514350">
              <a:spcBef>
                <a:spcPts val="7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Initially tried </a:t>
            </a:r>
            <a:r>
              <a:rPr lang="en-US" sz="2800" i="1" dirty="0" smtClean="0">
                <a:solidFill>
                  <a:srgbClr val="000000"/>
                </a:solidFill>
              </a:rPr>
              <a:t>execution hijacking</a:t>
            </a:r>
            <a:br>
              <a:rPr lang="en-US" sz="2800" i="1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no path constraint solving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marL="514350" indent="-514350">
              <a:spcBef>
                <a:spcPts val="700"/>
              </a:spcBef>
              <a:buFont typeface="Arial"/>
              <a:buChar char="•"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514350" indent="-514350">
              <a:spcBef>
                <a:spcPts val="7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But even single-step DART failed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to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terminate</a:t>
            </a:r>
          </a:p>
          <a:p>
            <a:pPr marL="514350" indent="-514350">
              <a:spcBef>
                <a:spcPts val="700"/>
              </a:spcBef>
              <a:buFont typeface="Arial"/>
              <a:buChar char="•"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514350" indent="-514350">
              <a:spcBef>
                <a:spcPts val="7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Classic case of </a:t>
            </a:r>
            <a:r>
              <a:rPr lang="en-US" sz="2800" dirty="0">
                <a:solidFill>
                  <a:srgbClr val="000000"/>
                </a:solidFill>
              </a:rPr>
              <a:t>“</a:t>
            </a:r>
            <a:r>
              <a:rPr lang="en-US" sz="2800" dirty="0" smtClean="0">
                <a:solidFill>
                  <a:srgbClr val="000000"/>
                </a:solidFill>
              </a:rPr>
              <a:t>imprecise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analysis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is </a:t>
            </a:r>
            <a:r>
              <a:rPr lang="en-US" sz="2800" dirty="0">
                <a:solidFill>
                  <a:srgbClr val="000000"/>
                </a:solidFill>
              </a:rPr>
              <a:t>also inefficient”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0424" y="2209800"/>
            <a:ext cx="2600176" cy="3886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8843" y="2885905"/>
            <a:ext cx="2010281" cy="5541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8843" y="3829390"/>
            <a:ext cx="2010281" cy="623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8843" y="4876800"/>
            <a:ext cx="2010281" cy="623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9364" y="39831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94344" y="39831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82024" y="39831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51924" y="39831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86724" y="4981864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94724" y="4981864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b="1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3500" y="3016937"/>
            <a:ext cx="32047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500" b="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endParaRPr lang="en-US" sz="1500" b="1" dirty="0">
              <a:solidFill>
                <a:srgbClr val="000000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1100" y="5029200"/>
            <a:ext cx="5935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500" b="1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</a:t>
            </a:r>
            <a:endParaRPr lang="en-US" sz="1500" b="1" dirty="0">
              <a:solidFill>
                <a:srgbClr val="000000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1"/>
      <p:bldP spid="16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Path-Sensitive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800600"/>
          </a:xfrm>
        </p:spPr>
        <p:txBody>
          <a:bodyPr/>
          <a:lstStyle/>
          <a:p>
            <a:pPr marL="514350" indent="-514350">
              <a:spcBef>
                <a:spcPts val="70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ea typeface="Microsoft Sans Serif"/>
              </a:rPr>
              <a:t>Path-sensitive analysis is needed to avoid explosion of infeasible paths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What about explosion of </a:t>
            </a:r>
            <a:r>
              <a:rPr lang="en-US" sz="2800" i="1" dirty="0" smtClean="0"/>
              <a:t>feasible</a:t>
            </a:r>
            <a:r>
              <a:rPr lang="en-US" sz="2800" dirty="0" smtClean="0"/>
              <a:t> paths?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Results from certain kinds of features: 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Small number of </a:t>
            </a:r>
            <a:r>
              <a:rPr lang="en-US" sz="2400" dirty="0"/>
              <a:t>widgets but app-specific </a:t>
            </a:r>
            <a:r>
              <a:rPr lang="en-US" sz="2400" dirty="0" smtClean="0"/>
              <a:t>selection</a:t>
            </a:r>
            <a:endParaRPr lang="en-US" sz="2000" dirty="0"/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Large number of widgets with framework selection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Gestures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65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With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Treating input as sequence of touch events is most primitive level of abstraction</a:t>
            </a:r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Apps may treat certain timed</a:t>
            </a:r>
            <a:br>
              <a:rPr lang="en-US" sz="2600" dirty="0" smtClean="0"/>
            </a:br>
            <a:r>
              <a:rPr lang="en-US" sz="2600" dirty="0" smtClean="0"/>
              <a:t>sequences of touch events as</a:t>
            </a:r>
            <a:br>
              <a:rPr lang="en-US" sz="2600" dirty="0" smtClean="0"/>
            </a:br>
            <a:r>
              <a:rPr lang="en-US" sz="2600" i="1" dirty="0" smtClean="0"/>
              <a:t>gestures</a:t>
            </a:r>
            <a:r>
              <a:rPr lang="en-US" sz="2600" dirty="0" smtClean="0"/>
              <a:t> for quick tasks</a:t>
            </a:r>
            <a:br>
              <a:rPr lang="en-US" sz="2600" dirty="0" smtClean="0"/>
            </a:b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Fortunately, frameworks provide</a:t>
            </a:r>
            <a:br>
              <a:rPr lang="en-US" sz="2600" dirty="0" smtClean="0"/>
            </a:br>
            <a:r>
              <a:rPr lang="en-US" sz="2600" dirty="0" smtClean="0"/>
              <a:t>gestures library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1000" dirty="0" smtClean="0"/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Create</a:t>
            </a:r>
            <a:r>
              <a:rPr lang="en-US" sz="2600" dirty="0"/>
              <a:t> </a:t>
            </a:r>
            <a:r>
              <a:rPr lang="en-US" sz="2600" dirty="0" smtClean="0"/>
              <a:t>gesture abstractions once,</a:t>
            </a:r>
            <a:br>
              <a:rPr lang="en-US" sz="2600" dirty="0" smtClean="0"/>
            </a:br>
            <a:r>
              <a:rPr lang="en-US" sz="2600" dirty="0" smtClean="0"/>
              <a:t>akin to function summarization</a:t>
            </a:r>
            <a:endParaRPr lang="en-US" sz="2600" dirty="0"/>
          </a:p>
        </p:txBody>
      </p:sp>
      <p:pic>
        <p:nvPicPr>
          <p:cNvPr id="4" name="Picture 3" descr="gestures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33600"/>
            <a:ext cx="250216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With Many Widgets</a:t>
            </a:r>
            <a:endParaRPr lang="en-US" dirty="0"/>
          </a:p>
        </p:txBody>
      </p:sp>
      <p:pic>
        <p:nvPicPr>
          <p:cNvPr id="5" name="Picture 4" descr="calcul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" y="2895600"/>
            <a:ext cx="1639824" cy="2612136"/>
          </a:xfrm>
          <a:prstGeom prst="rect">
            <a:avLst/>
          </a:prstGeom>
        </p:spPr>
      </p:pic>
      <p:pic>
        <p:nvPicPr>
          <p:cNvPr id="6" name="Picture 5" descr="translate_keyb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02" y="4038600"/>
            <a:ext cx="1628394" cy="2610309"/>
          </a:xfrm>
          <a:prstGeom prst="rect">
            <a:avLst/>
          </a:prstGeom>
        </p:spPr>
      </p:pic>
      <p:pic>
        <p:nvPicPr>
          <p:cNvPr id="7" name="Picture 6" descr="translate_app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02" y="2895600"/>
            <a:ext cx="1630680" cy="25999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949700" y="3238500"/>
            <a:ext cx="1399032" cy="155448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pic>
        <p:nvPicPr>
          <p:cNvPr id="10" name="Picture 9" descr="translate_app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02" y="1143000"/>
            <a:ext cx="1647698" cy="2609366"/>
          </a:xfrm>
          <a:prstGeom prst="rect">
            <a:avLst/>
          </a:prstGeom>
        </p:spPr>
      </p:pic>
      <p:sp>
        <p:nvSpPr>
          <p:cNvPr id="11" name="Notched Right Arrow 10"/>
          <p:cNvSpPr/>
          <p:nvPr/>
        </p:nvSpPr>
        <p:spPr bwMode="auto">
          <a:xfrm rot="1677734">
            <a:off x="5644720" y="4628520"/>
            <a:ext cx="749808" cy="347472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Notched Right Arrow 11"/>
          <p:cNvSpPr/>
          <p:nvPr/>
        </p:nvSpPr>
        <p:spPr bwMode="auto">
          <a:xfrm rot="19785007">
            <a:off x="5636083" y="2963555"/>
            <a:ext cx="749808" cy="347472"/>
          </a:xfrm>
          <a:prstGeom prst="notch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49700" y="3441700"/>
            <a:ext cx="685800" cy="182880"/>
          </a:xfrm>
          <a:prstGeom prst="rect">
            <a:avLst/>
          </a:prstGeom>
          <a:solidFill>
            <a:srgbClr val="FFFF00">
              <a:alpha val="62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7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1" animBg="1"/>
      <p:bldP spid="12" grpId="1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P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186049" y="2283368"/>
            <a:ext cx="1301181" cy="1092789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Reliability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1219200"/>
            <a:ext cx="7154636" cy="914399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Context: Software interacting in complex</a:t>
            </a:r>
            <a:b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ways with its environment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5486401"/>
            <a:ext cx="7154636" cy="914399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Problem: Automatically generate tests for</a:t>
            </a:r>
            <a:b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coverage of software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715000" y="3647905"/>
            <a:ext cx="23622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Framework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pic>
        <p:nvPicPr>
          <p:cNvPr id="2" name="Picture 1" descr="databas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06774"/>
            <a:ext cx="914400" cy="914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1143000" y="4875440"/>
            <a:ext cx="13716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Databases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pic>
        <p:nvPicPr>
          <p:cNvPr id="3" name="Picture 2" descr="lo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932555"/>
            <a:ext cx="965200" cy="965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2743200" y="4899246"/>
            <a:ext cx="15240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Permissions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pic>
        <p:nvPicPr>
          <p:cNvPr id="13" name="Picture 12" descr="android_sdk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258275"/>
            <a:ext cx="2234338" cy="144195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 bwMode="auto">
          <a:xfrm>
            <a:off x="1295400" y="3276600"/>
            <a:ext cx="10668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IPC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pic>
        <p:nvPicPr>
          <p:cNvPr id="20" name="Picture 19" descr="parallel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91000"/>
            <a:ext cx="685800" cy="6858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 bwMode="auto">
          <a:xfrm>
            <a:off x="2971800" y="3352800"/>
            <a:ext cx="20574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User Interfaces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6019800" y="4885135"/>
            <a:ext cx="17526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Concurrency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pic>
        <p:nvPicPr>
          <p:cNvPr id="26" name="Picture 25" descr="rs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58" y="3923196"/>
            <a:ext cx="914400" cy="9144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 bwMode="auto">
          <a:xfrm>
            <a:off x="4495800" y="4904525"/>
            <a:ext cx="1524000" cy="3463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Asynchrony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pic>
        <p:nvPicPr>
          <p:cNvPr id="21" name="Picture 20" descr="ui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1462943" cy="11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7" grpId="0"/>
      <p:bldP spid="23" grpId="0"/>
      <p:bldP spid="25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Path-Explosion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00600"/>
          </a:xfrm>
        </p:spPr>
        <p:txBody>
          <a:bodyPr/>
          <a:lstStyle/>
          <a:p>
            <a:pPr marL="457200" lvl="0" indent="-457200">
              <a:spcBef>
                <a:spcPts val="576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Apps that interact with rich content</a:t>
            </a:r>
          </a:p>
          <a:p>
            <a:pPr marL="857250" lvl="1" indent="-457200">
              <a:spcBef>
                <a:spcPts val="576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Files with structured data (e.g. contacts book), pictures, video clips, etc.</a:t>
            </a:r>
          </a:p>
          <a:p>
            <a:pPr marL="457200" indent="-457200">
              <a:spcBef>
                <a:spcPts val="576"/>
              </a:spcBef>
              <a:buFont typeface="Arial"/>
              <a:buChar char="•"/>
            </a:pPr>
            <a:endParaRPr lang="en-US" sz="26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576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Apps that act based on aspects of environment</a:t>
            </a:r>
          </a:p>
          <a:p>
            <a:pPr marL="857250" lvl="1" indent="-457200">
              <a:spcBef>
                <a:spcPts val="576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Hardware and software features</a:t>
            </a:r>
          </a:p>
          <a:p>
            <a:pPr marL="457200" indent="-457200">
              <a:spcBef>
                <a:spcPts val="576"/>
              </a:spcBef>
              <a:buFont typeface="Arial"/>
              <a:buChar char="•"/>
            </a:pPr>
            <a:endParaRPr lang="en-US" sz="26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576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Apps that need user to login to protected sites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576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in Apps vs. Framework vs. 3</a:t>
            </a:r>
            <a:r>
              <a:rPr lang="en-US" baseline="30000" dirty="0" smtClean="0"/>
              <a:t>rd</a:t>
            </a:r>
            <a:r>
              <a:rPr lang="en-US" dirty="0" smtClean="0"/>
              <a:t> Party 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/>
          <a:lstStyle/>
          <a:p>
            <a:pPr marL="457200" lvl="0" indent="-457200">
              <a:spcBef>
                <a:spcPts val="576"/>
              </a:spcBef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App </a:t>
            </a:r>
            <a:r>
              <a:rPr lang="en-US" sz="2600" dirty="0">
                <a:solidFill>
                  <a:srgbClr val="000000"/>
                </a:solidFill>
              </a:rPr>
              <a:t>code </a:t>
            </a:r>
            <a:r>
              <a:rPr lang="en-US" sz="2600" dirty="0" smtClean="0">
                <a:solidFill>
                  <a:srgbClr val="000000"/>
                </a:solidFill>
              </a:rPr>
              <a:t>typically has </a:t>
            </a:r>
            <a:r>
              <a:rPr lang="en-US" sz="2600" dirty="0">
                <a:solidFill>
                  <a:srgbClr val="000000"/>
                </a:solidFill>
              </a:rPr>
              <a:t>far fewer paths </a:t>
            </a:r>
            <a:r>
              <a:rPr lang="en-US" sz="2600" dirty="0" smtClean="0">
                <a:solidFill>
                  <a:srgbClr val="000000"/>
                </a:solidFill>
              </a:rPr>
              <a:t>than </a:t>
            </a:r>
            <a:r>
              <a:rPr lang="en-US" sz="2600" dirty="0">
                <a:solidFill>
                  <a:srgbClr val="000000"/>
                </a:solidFill>
              </a:rPr>
              <a:t>framework and third-party </a:t>
            </a:r>
            <a:r>
              <a:rPr lang="en-US" sz="2600" dirty="0" smtClean="0">
                <a:solidFill>
                  <a:srgbClr val="000000"/>
                </a:solidFill>
              </a:rPr>
              <a:t>libraries</a:t>
            </a:r>
          </a:p>
          <a:p>
            <a:pPr marL="0" lvl="0" indent="0">
              <a:spcBef>
                <a:spcPts val="576"/>
              </a:spcBef>
            </a:pPr>
            <a:endParaRPr lang="en-US" sz="500" dirty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576"/>
              </a:spcBef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Most clients care only about paths in app </a:t>
            </a:r>
            <a:r>
              <a:rPr lang="en-US" sz="2600" dirty="0" smtClean="0">
                <a:solidFill>
                  <a:srgbClr val="000000"/>
                </a:solidFill>
              </a:rPr>
              <a:t>code</a:t>
            </a:r>
            <a:endParaRPr lang="en-US" sz="2600" dirty="0"/>
          </a:p>
        </p:txBody>
      </p:sp>
      <p:pic>
        <p:nvPicPr>
          <p:cNvPr id="10" name="Picture 9" descr="translate_app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400"/>
            <a:ext cx="1863907" cy="2971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19400" y="3059936"/>
            <a:ext cx="58674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140"/>
              </a:spcBef>
            </a:pPr>
            <a:r>
              <a:rPr lang="en-US" dirty="0">
                <a:latin typeface="Calibri"/>
              </a:rPr>
              <a:t>private void </a:t>
            </a:r>
            <a:r>
              <a:rPr lang="en-US" dirty="0" err="1">
                <a:latin typeface="Calibri"/>
              </a:rPr>
              <a:t>doTranslate</a:t>
            </a:r>
            <a:r>
              <a:rPr lang="en-US" dirty="0">
                <a:latin typeface="Calibri"/>
              </a:rPr>
              <a:t>() </a:t>
            </a:r>
            <a:r>
              <a:rPr lang="en-US" dirty="0" smtClean="0">
                <a:latin typeface="Calibri"/>
              </a:rPr>
              <a:t>{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Language </a:t>
            </a:r>
            <a:r>
              <a:rPr lang="en-US" dirty="0">
                <a:latin typeface="Calibri"/>
              </a:rPr>
              <a:t>from = (Language) </a:t>
            </a:r>
            <a:r>
              <a:rPr lang="en-US" dirty="0" err="1">
                <a:latin typeface="Calibri"/>
              </a:rPr>
              <a:t>f</a:t>
            </a:r>
            <a:r>
              <a:rPr lang="en-US" dirty="0" err="1" smtClean="0">
                <a:latin typeface="Calibri"/>
              </a:rPr>
              <a:t>romButton.getTag</a:t>
            </a:r>
            <a:r>
              <a:rPr lang="en-US" dirty="0">
                <a:latin typeface="Calibri"/>
              </a:rPr>
              <a:t>()</a:t>
            </a:r>
            <a:r>
              <a:rPr lang="en-US" dirty="0" smtClean="0">
                <a:latin typeface="Calibri"/>
              </a:rPr>
              <a:t>;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Language </a:t>
            </a:r>
            <a:r>
              <a:rPr lang="en-US" dirty="0">
                <a:latin typeface="Calibri"/>
              </a:rPr>
              <a:t>to = (Language) </a:t>
            </a:r>
            <a:r>
              <a:rPr lang="en-US" dirty="0" err="1">
                <a:latin typeface="Calibri"/>
              </a:rPr>
              <a:t>t</a:t>
            </a:r>
            <a:r>
              <a:rPr lang="en-US" dirty="0" err="1" smtClean="0">
                <a:latin typeface="Calibri"/>
              </a:rPr>
              <a:t>oButton.getTag</a:t>
            </a:r>
            <a:r>
              <a:rPr lang="en-US" dirty="0">
                <a:latin typeface="Calibri"/>
              </a:rPr>
              <a:t>()</a:t>
            </a:r>
            <a:r>
              <a:rPr lang="en-US" dirty="0" smtClean="0">
                <a:latin typeface="Calibri"/>
              </a:rPr>
              <a:t>;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String </a:t>
            </a:r>
            <a:r>
              <a:rPr lang="en-US" dirty="0" err="1" smtClean="0">
                <a:latin typeface="Calibri"/>
              </a:rPr>
              <a:t>fromName</a:t>
            </a:r>
            <a:r>
              <a:rPr lang="en-US" dirty="0" smtClean="0">
                <a:latin typeface="Calibri"/>
              </a:rPr>
              <a:t> </a:t>
            </a:r>
            <a:r>
              <a:rPr lang="en-US" dirty="0">
                <a:latin typeface="Calibri"/>
              </a:rPr>
              <a:t>= </a:t>
            </a:r>
            <a:r>
              <a:rPr lang="en-US" dirty="0" err="1">
                <a:latin typeface="Calibri"/>
              </a:rPr>
              <a:t>from.getShortName</a:t>
            </a:r>
            <a:r>
              <a:rPr lang="en-US" dirty="0">
                <a:latin typeface="Calibri"/>
              </a:rPr>
              <a:t>()</a:t>
            </a:r>
            <a:r>
              <a:rPr lang="en-US" dirty="0" smtClean="0">
                <a:latin typeface="Calibri"/>
              </a:rPr>
              <a:t>;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String </a:t>
            </a:r>
            <a:r>
              <a:rPr lang="en-US" dirty="0" err="1" smtClean="0">
                <a:latin typeface="Calibri"/>
              </a:rPr>
              <a:t>toName</a:t>
            </a:r>
            <a:r>
              <a:rPr lang="en-US" dirty="0" smtClean="0">
                <a:latin typeface="Calibri"/>
              </a:rPr>
              <a:t> </a:t>
            </a:r>
            <a:r>
              <a:rPr lang="en-US" dirty="0">
                <a:latin typeface="Calibri"/>
              </a:rPr>
              <a:t>= </a:t>
            </a:r>
            <a:r>
              <a:rPr lang="en-US" dirty="0" err="1">
                <a:latin typeface="Calibri"/>
              </a:rPr>
              <a:t>to.getShortName</a:t>
            </a:r>
            <a:r>
              <a:rPr lang="en-US" dirty="0">
                <a:latin typeface="Calibri"/>
              </a:rPr>
              <a:t>()</a:t>
            </a:r>
            <a:r>
              <a:rPr lang="en-US" dirty="0" smtClean="0">
                <a:latin typeface="Calibri"/>
              </a:rPr>
              <a:t>;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String </a:t>
            </a:r>
            <a:r>
              <a:rPr lang="en-US" dirty="0">
                <a:latin typeface="Calibri"/>
              </a:rPr>
              <a:t>input = </a:t>
            </a:r>
            <a:r>
              <a:rPr lang="en-US" dirty="0" err="1">
                <a:latin typeface="Calibri"/>
              </a:rPr>
              <a:t>f</a:t>
            </a:r>
            <a:r>
              <a:rPr lang="en-US" dirty="0" err="1" smtClean="0">
                <a:latin typeface="Calibri"/>
              </a:rPr>
              <a:t>romEditText.getText</a:t>
            </a:r>
            <a:r>
              <a:rPr lang="en-US" dirty="0">
                <a:latin typeface="Calibri"/>
              </a:rPr>
              <a:t>().</a:t>
            </a:r>
            <a:r>
              <a:rPr lang="en-US" dirty="0" err="1">
                <a:latin typeface="Calibri"/>
              </a:rPr>
              <a:t>toString</a:t>
            </a:r>
            <a:r>
              <a:rPr lang="en-US" dirty="0">
                <a:latin typeface="Calibri"/>
              </a:rPr>
              <a:t>()</a:t>
            </a:r>
            <a:r>
              <a:rPr lang="en-US" dirty="0" smtClean="0">
                <a:latin typeface="Calibri"/>
              </a:rPr>
              <a:t>;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String </a:t>
            </a:r>
            <a:r>
              <a:rPr lang="en-US" dirty="0">
                <a:latin typeface="Calibri"/>
              </a:rPr>
              <a:t>result = </a:t>
            </a:r>
            <a:r>
              <a:rPr lang="en-US" dirty="0" err="1" smtClean="0">
                <a:latin typeface="Calibri"/>
              </a:rPr>
              <a:t>translateService.translate</a:t>
            </a:r>
            <a:r>
              <a:rPr lang="en-US" dirty="0">
                <a:latin typeface="Calibri"/>
              </a:rPr>
              <a:t>(input</a:t>
            </a:r>
            <a:r>
              <a:rPr lang="en-US" dirty="0" smtClean="0">
                <a:latin typeface="Calibri"/>
              </a:rPr>
              <a:t>,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        </a:t>
            </a:r>
            <a:r>
              <a:rPr lang="en-US" dirty="0" err="1" smtClean="0">
                <a:latin typeface="Calibri"/>
              </a:rPr>
              <a:t>fromName</a:t>
            </a:r>
            <a:r>
              <a:rPr lang="en-US" dirty="0">
                <a:latin typeface="Calibri"/>
              </a:rPr>
              <a:t>, </a:t>
            </a:r>
            <a:r>
              <a:rPr lang="en-US" dirty="0" err="1" smtClean="0">
                <a:latin typeface="Calibri"/>
              </a:rPr>
              <a:t>toName</a:t>
            </a:r>
            <a:r>
              <a:rPr lang="en-US" dirty="0">
                <a:latin typeface="Calibri"/>
              </a:rPr>
              <a:t>)</a:t>
            </a:r>
            <a:r>
              <a:rPr lang="en-US" dirty="0" smtClean="0">
                <a:latin typeface="Calibri"/>
              </a:rPr>
              <a:t>;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if (result != null)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       </a:t>
            </a:r>
            <a:r>
              <a:rPr lang="en-US" dirty="0" err="1" smtClean="0">
                <a:latin typeface="Calibri"/>
              </a:rPr>
              <a:t>setOutputText</a:t>
            </a:r>
            <a:r>
              <a:rPr lang="en-US" dirty="0">
                <a:latin typeface="Calibri"/>
              </a:rPr>
              <a:t>(result)</a:t>
            </a:r>
            <a:r>
              <a:rPr lang="en-US" dirty="0" smtClean="0">
                <a:latin typeface="Calibri"/>
              </a:rPr>
              <a:t>;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else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            throw new Exception(…);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}</a:t>
            </a:r>
            <a:endParaRPr lang="en-US" dirty="0">
              <a:latin typeface="Calibri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5943600" y="5657374"/>
            <a:ext cx="2667000" cy="476726"/>
          </a:xfrm>
          <a:prstGeom prst="wedgeRoundRectCallout">
            <a:avLst>
              <a:gd name="adj1" fmla="val -55418"/>
              <a:gd name="adj2" fmla="val -188787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Ins="0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Calls 3</a:t>
            </a:r>
            <a:r>
              <a:rPr lang="en-US" sz="2200" b="0" kern="0" baseline="30000" dirty="0" smtClean="0">
                <a:solidFill>
                  <a:sysClr val="windowText" lastClr="000000"/>
                </a:solidFill>
                <a:latin typeface="Calibri"/>
              </a:rPr>
              <a:t>rd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party library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5943600" y="2723674"/>
            <a:ext cx="2667000" cy="476726"/>
          </a:xfrm>
          <a:prstGeom prst="wedgeRoundRectCallout">
            <a:avLst>
              <a:gd name="adj1" fmla="val -67799"/>
              <a:gd name="adj2" fmla="val 56301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Ins="0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Called by framework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80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 animBg="1"/>
      <p:bldP spid="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 bwMode="auto">
          <a:xfrm>
            <a:off x="3886200" y="990600"/>
            <a:ext cx="4953000" cy="2438400"/>
          </a:xfrm>
          <a:prstGeom prst="wedgeRoundRectCallout">
            <a:avLst>
              <a:gd name="adj1" fmla="val -62314"/>
              <a:gd name="adj2" fmla="val 4723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4279900" y="4062158"/>
            <a:ext cx="914400" cy="14542"/>
          </a:xfrm>
          <a:prstGeom prst="straightConnector1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ounded Rectangle 77"/>
          <p:cNvSpPr/>
          <p:nvPr/>
        </p:nvSpPr>
        <p:spPr>
          <a:xfrm>
            <a:off x="7401933" y="3924564"/>
            <a:ext cx="275788" cy="295836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348925" y="3923156"/>
            <a:ext cx="275788" cy="295836"/>
          </a:xfrm>
          <a:prstGeom prst="roundRect">
            <a:avLst/>
          </a:prstGeom>
          <a:solidFill>
            <a:srgbClr val="D2D2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0" name="Picture 79" descr="incoming_c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25" y="3964907"/>
            <a:ext cx="165698" cy="210372"/>
          </a:xfrm>
          <a:prstGeom prst="rect">
            <a:avLst/>
          </a:prstGeom>
        </p:spPr>
      </p:pic>
      <p:pic>
        <p:nvPicPr>
          <p:cNvPr id="81" name="Picture 80" descr="man_silhouette.jpg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0" y="3964907"/>
            <a:ext cx="164931" cy="197223"/>
          </a:xfrm>
          <a:prstGeom prst="rect">
            <a:avLst/>
          </a:prstGeom>
          <a:noFill/>
        </p:spPr>
      </p:pic>
      <p:pic>
        <p:nvPicPr>
          <p:cNvPr id="82" name="Picture 81" descr="outgoing_ca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22" y="3972858"/>
            <a:ext cx="165698" cy="210372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5624712" y="4073553"/>
            <a:ext cx="421118" cy="17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stealth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84" name="Picture 83" descr="microphon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9280" y="3950859"/>
            <a:ext cx="98276" cy="252937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6714256" y="3943305"/>
            <a:ext cx="172823" cy="252937"/>
            <a:chOff x="8017070" y="2060879"/>
            <a:chExt cx="678198" cy="781804"/>
          </a:xfrm>
        </p:grpSpPr>
        <p:pic>
          <p:nvPicPr>
            <p:cNvPr id="86" name="Picture 85" descr="microph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09898" y="2060879"/>
              <a:ext cx="385656" cy="781804"/>
            </a:xfrm>
            <a:prstGeom prst="rect">
              <a:avLst/>
            </a:prstGeom>
          </p:spPr>
        </p:pic>
        <p:cxnSp>
          <p:nvCxnSpPr>
            <p:cNvPr id="87" name="Straight Connector 86"/>
            <p:cNvCxnSpPr/>
            <p:nvPr/>
          </p:nvCxnSpPr>
          <p:spPr>
            <a:xfrm flipH="1">
              <a:off x="8017070" y="2131503"/>
              <a:ext cx="678198" cy="586297"/>
            </a:xfrm>
            <a:prstGeom prst="line">
              <a:avLst/>
            </a:prstGeom>
            <a:noFill/>
            <a:ln w="444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88" name="Curved Connector 87"/>
          <p:cNvCxnSpPr/>
          <p:nvPr/>
        </p:nvCxnSpPr>
        <p:spPr>
          <a:xfrm rot="5400000" flipH="1" flipV="1">
            <a:off x="6493657" y="3932624"/>
            <a:ext cx="11833" cy="601174"/>
          </a:xfrm>
          <a:prstGeom prst="curvedConnector3">
            <a:avLst>
              <a:gd name="adj1" fmla="val -1585595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stealth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Curved Connector 88"/>
          <p:cNvCxnSpPr/>
          <p:nvPr/>
        </p:nvCxnSpPr>
        <p:spPr>
          <a:xfrm rot="16200000" flipH="1" flipV="1">
            <a:off x="6493657" y="3622569"/>
            <a:ext cx="11833" cy="601174"/>
          </a:xfrm>
          <a:prstGeom prst="curvedConnector3">
            <a:avLst>
              <a:gd name="adj1" fmla="val -1529395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stealth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90" name="Picture 89" descr="man_silhouette.jpg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63" y="3786554"/>
            <a:ext cx="164931" cy="197223"/>
          </a:xfrm>
          <a:prstGeom prst="rect">
            <a:avLst/>
          </a:prstGeom>
          <a:noFill/>
        </p:spPr>
      </p:pic>
      <p:cxnSp>
        <p:nvCxnSpPr>
          <p:cNvPr id="91" name="Straight Arrow Connector 90"/>
          <p:cNvCxnSpPr>
            <a:stCxn id="78" idx="1"/>
          </p:cNvCxnSpPr>
          <p:nvPr/>
        </p:nvCxnSpPr>
        <p:spPr>
          <a:xfrm flipH="1">
            <a:off x="6947693" y="4072482"/>
            <a:ext cx="454241" cy="107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stealth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Rounded Rectangle 91"/>
          <p:cNvSpPr/>
          <p:nvPr/>
        </p:nvSpPr>
        <p:spPr>
          <a:xfrm>
            <a:off x="5257800" y="3657600"/>
            <a:ext cx="2514600" cy="8382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043212" y="3924564"/>
            <a:ext cx="275788" cy="295836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671069" y="3921527"/>
            <a:ext cx="275788" cy="295836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7" name="Picture 96" descr="wt_dialo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78" y="1580007"/>
            <a:ext cx="1408922" cy="1035558"/>
          </a:xfrm>
          <a:prstGeom prst="rect">
            <a:avLst/>
          </a:prstGeom>
        </p:spPr>
      </p:pic>
      <p:pic>
        <p:nvPicPr>
          <p:cNvPr id="98" name="Picture 97" descr="w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078771"/>
            <a:ext cx="1597284" cy="2254639"/>
          </a:xfrm>
          <a:prstGeom prst="rect">
            <a:avLst/>
          </a:prstGeom>
        </p:spPr>
      </p:pic>
      <p:pic>
        <p:nvPicPr>
          <p:cNvPr id="100" name="Picture 99" descr="sip_popup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103982"/>
            <a:ext cx="1544188" cy="944017"/>
          </a:xfrm>
          <a:prstGeom prst="rect">
            <a:avLst/>
          </a:prstGeom>
        </p:spPr>
      </p:pic>
      <p:sp>
        <p:nvSpPr>
          <p:cNvPr id="101" name="Left Arrow 100"/>
          <p:cNvSpPr/>
          <p:nvPr/>
        </p:nvSpPr>
        <p:spPr bwMode="auto">
          <a:xfrm rot="1513980">
            <a:off x="5121544" y="2810976"/>
            <a:ext cx="729344" cy="240712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2" name="Left Arrow 101"/>
          <p:cNvSpPr/>
          <p:nvPr/>
        </p:nvSpPr>
        <p:spPr bwMode="auto">
          <a:xfrm rot="9111252">
            <a:off x="7015625" y="2504343"/>
            <a:ext cx="663000" cy="240712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6553200" y="4524885"/>
            <a:ext cx="676" cy="504315"/>
          </a:xfrm>
          <a:prstGeom prst="straightConnector1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ounded Rectangle 41"/>
          <p:cNvSpPr/>
          <p:nvPr/>
        </p:nvSpPr>
        <p:spPr bwMode="auto">
          <a:xfrm>
            <a:off x="190500" y="2536315"/>
            <a:ext cx="1600200" cy="838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Mobile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App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Binary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1447800" y="4033073"/>
            <a:ext cx="572176" cy="5527"/>
          </a:xfrm>
          <a:prstGeom prst="straightConnector1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4" name="Picture 43" descr="app_src.png"/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70000"/>
                    </a14:imgEffect>
                    <a14:imgEffect>
                      <a14:brightnessContrast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4" y="3410327"/>
            <a:ext cx="990600" cy="1284988"/>
          </a:xfrm>
          <a:prstGeom prst="rect">
            <a:avLst/>
          </a:prstGeom>
        </p:spPr>
      </p:pic>
      <p:pic>
        <p:nvPicPr>
          <p:cNvPr id="46" name="Picture 45" descr="android_sdk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62" y="4876800"/>
            <a:ext cx="2234338" cy="144195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 bwMode="auto">
          <a:xfrm>
            <a:off x="484930" y="3352800"/>
            <a:ext cx="1000294" cy="13716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2894924" y="2743200"/>
            <a:ext cx="676" cy="504315"/>
          </a:xfrm>
          <a:prstGeom prst="straightConnector1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2895600" y="4648201"/>
            <a:ext cx="0" cy="533399"/>
          </a:xfrm>
          <a:prstGeom prst="straightConnector1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ounded Rectangle 53"/>
          <p:cNvSpPr/>
          <p:nvPr/>
        </p:nvSpPr>
        <p:spPr bwMode="auto">
          <a:xfrm>
            <a:off x="1905000" y="1143000"/>
            <a:ext cx="1905000" cy="381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Security Policies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1752600" y="6286500"/>
            <a:ext cx="2362200" cy="38100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/>
              </a:rPr>
              <a:t>App Framework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3276600"/>
            <a:ext cx="1787706" cy="122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Calibri"/>
              </a:rPr>
              <a:t>STINGER</a:t>
            </a:r>
            <a:endParaRPr lang="en-US" sz="3200" i="1" dirty="0" smtClean="0">
              <a:latin typeface="Calibri"/>
            </a:endParaRPr>
          </a:p>
          <a:p>
            <a:pPr algn="l"/>
            <a:r>
              <a:rPr lang="en-US" sz="1900" dirty="0" smtClean="0">
                <a:latin typeface="Calibri"/>
              </a:rPr>
              <a:t>Software Test</a:t>
            </a:r>
            <a:br>
              <a:rPr lang="en-US" sz="1900" dirty="0" smtClean="0">
                <a:latin typeface="Calibri"/>
              </a:rPr>
            </a:br>
            <a:r>
              <a:rPr lang="en-US" sz="1900" dirty="0" smtClean="0">
                <a:latin typeface="Calibri"/>
              </a:rPr>
              <a:t>Input</a:t>
            </a:r>
            <a:r>
              <a:rPr lang="en-US" sz="1900" dirty="0">
                <a:latin typeface="Calibri"/>
              </a:rPr>
              <a:t> </a:t>
            </a:r>
            <a:r>
              <a:rPr lang="en-US" sz="1900" dirty="0" smtClean="0">
                <a:latin typeface="Calibri"/>
              </a:rPr>
              <a:t>Generator</a:t>
            </a:r>
            <a:endParaRPr lang="en-US" sz="1900" dirty="0">
              <a:latin typeface="Calibri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7391400" y="4876800"/>
            <a:ext cx="685800" cy="533400"/>
          </a:xfrm>
          <a:prstGeom prst="straightConnector1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7" name="Picture 56" descr="thumbs-up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343400"/>
            <a:ext cx="467638" cy="762000"/>
          </a:xfrm>
          <a:prstGeom prst="rect">
            <a:avLst/>
          </a:prstGeom>
        </p:spPr>
      </p:pic>
      <p:pic>
        <p:nvPicPr>
          <p:cNvPr id="58" name="Picture 57" descr="thumbs-up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53400" y="5867400"/>
            <a:ext cx="467638" cy="762000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 bwMode="auto">
          <a:xfrm>
            <a:off x="7391400" y="5715000"/>
            <a:ext cx="685800" cy="457200"/>
          </a:xfrm>
          <a:prstGeom prst="straightConnector1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" name="Picture 1" descr="stinger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05200"/>
            <a:ext cx="902148" cy="889957"/>
          </a:xfrm>
          <a:prstGeom prst="rect">
            <a:avLst/>
          </a:prstGeom>
        </p:spPr>
      </p:pic>
      <p:pic>
        <p:nvPicPr>
          <p:cNvPr id="7" name="Picture 6" descr="auditor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953000"/>
            <a:ext cx="1926208" cy="168238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Client: Malware Analysis</a:t>
            </a:r>
          </a:p>
        </p:txBody>
      </p:sp>
      <p:pic>
        <p:nvPicPr>
          <p:cNvPr id="48" name="Picture 47" descr="book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600200"/>
            <a:ext cx="1145972" cy="12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8" grpId="0" animBg="1"/>
      <p:bldP spid="79" grpId="0" animBg="1"/>
      <p:bldP spid="92" grpId="0" animBg="1"/>
      <p:bldP spid="93" grpId="0" animBg="1"/>
      <p:bldP spid="94" grpId="0" animBg="1"/>
      <p:bldP spid="101" grpId="0" animBg="1"/>
      <p:bldP spid="102" grpId="0" animBg="1"/>
      <p:bldP spid="42" grpId="1"/>
      <p:bldP spid="47" grpId="1" animBg="1"/>
      <p:bldP spid="54" grpId="1"/>
      <p:bldP spid="55" grpId="1" animBg="1"/>
      <p:bldP spid="4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Dynamic Symbolic Execution?</a:t>
            </a:r>
            <a:endParaRPr lang="en-US" dirty="0"/>
          </a:p>
        </p:txBody>
      </p:sp>
      <p:pic>
        <p:nvPicPr>
          <p:cNvPr id="11" name="Picture 10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590800"/>
            <a:ext cx="2286000" cy="36422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600" y="2628900"/>
            <a:ext cx="5791200" cy="383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  <a:cs typeface="Tahoma"/>
              </a:rPr>
              <a:t>       public void </a:t>
            </a:r>
            <a:r>
              <a:rPr lang="en-US" sz="1500" dirty="0" err="1" smtClean="0">
                <a:latin typeface="Calibri"/>
                <a:cs typeface="Tahoma"/>
              </a:rPr>
              <a:t>onClick</a:t>
            </a:r>
            <a:r>
              <a:rPr lang="en-US" sz="1500" dirty="0" smtClean="0">
                <a:latin typeface="Calibri"/>
                <a:cs typeface="Tahoma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  <a:cs typeface="Tahoma"/>
              </a:rPr>
              <a:t>               </a:t>
            </a:r>
            <a:r>
              <a:rPr lang="en-US" sz="1500" dirty="0">
                <a:latin typeface="Calibri"/>
                <a:cs typeface="Tahoma"/>
              </a:rPr>
              <a:t>if (target == </a:t>
            </a:r>
            <a:r>
              <a:rPr lang="en-US" sz="1500" dirty="0" smtClean="0">
                <a:latin typeface="Calibri"/>
                <a:cs typeface="Tahoma"/>
              </a:rPr>
              <a:t>play)</a:t>
            </a:r>
            <a:endParaRPr lang="en-US" sz="1500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  </a:t>
            </a:r>
            <a:r>
              <a:rPr lang="en-US" sz="1500" dirty="0" smtClean="0">
                <a:latin typeface="Calibri"/>
                <a:cs typeface="Tahoma"/>
              </a:rPr>
              <a:t>              </a:t>
            </a:r>
            <a:r>
              <a:rPr lang="en-US" sz="1500" dirty="0" err="1">
                <a:latin typeface="Calibri"/>
                <a:cs typeface="Tahoma"/>
              </a:rPr>
              <a:t>startService</a:t>
            </a:r>
            <a:r>
              <a:rPr lang="en-US" sz="1500" dirty="0">
                <a:latin typeface="Calibri"/>
                <a:cs typeface="Tahoma"/>
              </a:rPr>
              <a:t>(</a:t>
            </a:r>
            <a:r>
              <a:rPr lang="en-US" sz="1500" dirty="0" smtClean="0">
                <a:latin typeface="Calibri"/>
                <a:cs typeface="Tahoma"/>
              </a:rPr>
              <a:t>new Intent(ACTION_PLAY));</a:t>
            </a:r>
            <a:br>
              <a:rPr lang="en-US" sz="1500" dirty="0" smtClean="0">
                <a:latin typeface="Calibri"/>
                <a:cs typeface="Tahoma"/>
              </a:rPr>
            </a:br>
            <a:r>
              <a:rPr lang="en-US" sz="1500" dirty="0" smtClean="0">
                <a:latin typeface="Calibri"/>
                <a:cs typeface="Tahoma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  <a:cs typeface="Tahoma"/>
              </a:rPr>
              <a:t>                     </a:t>
            </a:r>
            <a:r>
              <a:rPr lang="en-US" sz="1500" dirty="0" err="1">
                <a:latin typeface="Calibri"/>
                <a:cs typeface="Tahoma"/>
              </a:rPr>
              <a:t>startService</a:t>
            </a:r>
            <a:r>
              <a:rPr lang="en-US" sz="1500" dirty="0">
                <a:latin typeface="Calibri"/>
                <a:cs typeface="Tahoma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  </a:t>
            </a:r>
            <a:r>
              <a:rPr lang="en-US" sz="1500" dirty="0" smtClean="0">
                <a:latin typeface="Calibri"/>
                <a:cs typeface="Tahoma"/>
              </a:rPr>
              <a:t>       </a:t>
            </a:r>
            <a:r>
              <a:rPr lang="en-US" sz="1500" dirty="0">
                <a:latin typeface="Calibri"/>
                <a:cs typeface="Tahoma"/>
              </a:rPr>
              <a:t>else if (target == s</a:t>
            </a:r>
            <a:r>
              <a:rPr lang="en-US" sz="1500" dirty="0" smtClean="0">
                <a:latin typeface="Calibri"/>
                <a:cs typeface="Tahoma"/>
              </a:rPr>
              <a:t>kip)</a:t>
            </a:r>
            <a:endParaRPr lang="en-US" sz="1500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  </a:t>
            </a:r>
            <a:r>
              <a:rPr lang="en-US" sz="1500" dirty="0" smtClean="0">
                <a:latin typeface="Calibri"/>
                <a:cs typeface="Tahoma"/>
              </a:rPr>
              <a:t>              </a:t>
            </a:r>
            <a:r>
              <a:rPr lang="en-US" sz="1500" dirty="0" err="1">
                <a:latin typeface="Calibri"/>
                <a:cs typeface="Tahoma"/>
              </a:rPr>
              <a:t>startService</a:t>
            </a:r>
            <a:r>
              <a:rPr lang="en-US" sz="1500" dirty="0">
                <a:latin typeface="Calibri"/>
                <a:cs typeface="Tahoma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  </a:t>
            </a:r>
            <a:r>
              <a:rPr lang="en-US" sz="1500" dirty="0" smtClean="0">
                <a:latin typeface="Calibri"/>
                <a:cs typeface="Tahoma"/>
              </a:rPr>
              <a:t>      </a:t>
            </a:r>
            <a:r>
              <a:rPr lang="en-US" sz="1500" dirty="0">
                <a:latin typeface="Calibri"/>
                <a:cs typeface="Tahoma"/>
              </a:rPr>
              <a:t>else if (target == r</a:t>
            </a:r>
            <a:r>
              <a:rPr lang="en-US" sz="1500" dirty="0" smtClean="0">
                <a:latin typeface="Calibri"/>
                <a:cs typeface="Tahoma"/>
              </a:rPr>
              <a:t>ewind)</a:t>
            </a:r>
            <a:endParaRPr lang="en-US" sz="1500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  </a:t>
            </a:r>
            <a:r>
              <a:rPr lang="en-US" sz="1500" dirty="0" smtClean="0">
                <a:latin typeface="Calibri"/>
                <a:cs typeface="Tahoma"/>
              </a:rPr>
              <a:t>              </a:t>
            </a:r>
            <a:r>
              <a:rPr lang="en-US" sz="1500" dirty="0" err="1">
                <a:latin typeface="Calibri"/>
                <a:cs typeface="Tahoma"/>
              </a:rPr>
              <a:t>startService</a:t>
            </a:r>
            <a:r>
              <a:rPr lang="en-US" sz="1500" dirty="0">
                <a:latin typeface="Calibri"/>
                <a:cs typeface="Tahoma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</a:t>
            </a:r>
            <a:r>
              <a:rPr lang="en-US" sz="1500" dirty="0" smtClean="0">
                <a:latin typeface="Calibri"/>
                <a:cs typeface="Tahoma"/>
              </a:rPr>
              <a:t>        </a:t>
            </a:r>
            <a:r>
              <a:rPr lang="en-US" sz="1500" dirty="0">
                <a:latin typeface="Calibri"/>
                <a:cs typeface="Tahoma"/>
              </a:rPr>
              <a:t>else if (target == s</a:t>
            </a:r>
            <a:r>
              <a:rPr lang="en-US" sz="1500" dirty="0" smtClean="0">
                <a:latin typeface="Calibri"/>
                <a:cs typeface="Tahoma"/>
              </a:rPr>
              <a:t>top)</a:t>
            </a:r>
            <a:endParaRPr lang="en-US" sz="1500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    </a:t>
            </a:r>
            <a:r>
              <a:rPr lang="en-US" sz="1500" dirty="0" smtClean="0">
                <a:latin typeface="Calibri"/>
                <a:cs typeface="Tahoma"/>
              </a:rPr>
              <a:t>            </a:t>
            </a:r>
            <a:r>
              <a:rPr lang="en-US" sz="1500" dirty="0" err="1">
                <a:latin typeface="Calibri"/>
                <a:cs typeface="Tahoma"/>
              </a:rPr>
              <a:t>startService</a:t>
            </a:r>
            <a:r>
              <a:rPr lang="en-US" sz="1500" dirty="0">
                <a:latin typeface="Calibri"/>
                <a:cs typeface="Tahoma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 </a:t>
            </a:r>
            <a:r>
              <a:rPr lang="en-US" sz="1500" dirty="0" smtClean="0">
                <a:latin typeface="Calibri"/>
                <a:cs typeface="Tahoma"/>
              </a:rPr>
              <a:t>       </a:t>
            </a:r>
            <a:r>
              <a:rPr lang="en-US" sz="1500" dirty="0">
                <a:latin typeface="Calibri"/>
                <a:cs typeface="Tahoma"/>
              </a:rPr>
              <a:t>else if (target == e</a:t>
            </a:r>
            <a:r>
              <a:rPr lang="en-US" sz="1500" dirty="0" smtClean="0">
                <a:latin typeface="Calibri"/>
                <a:cs typeface="Tahoma"/>
              </a:rPr>
              <a:t>ject)</a:t>
            </a:r>
            <a:endParaRPr lang="en-US" sz="1500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  <a:cs typeface="Tahoma"/>
              </a:rPr>
              <a:t>          </a:t>
            </a:r>
            <a:r>
              <a:rPr lang="en-US" sz="1500" dirty="0" smtClean="0">
                <a:latin typeface="Calibri"/>
                <a:cs typeface="Tahoma"/>
              </a:rPr>
              <a:t>           </a:t>
            </a:r>
            <a:r>
              <a:rPr lang="en-US" sz="1500" dirty="0" err="1">
                <a:latin typeface="Calibri"/>
                <a:cs typeface="Tahoma"/>
              </a:rPr>
              <a:t>showUrlDialog</a:t>
            </a:r>
            <a:r>
              <a:rPr lang="en-US" sz="1500" dirty="0">
                <a:latin typeface="Calibri"/>
                <a:cs typeface="Tahoma"/>
              </a:rPr>
              <a:t>()</a:t>
            </a:r>
            <a:r>
              <a:rPr lang="en-US" sz="1500" dirty="0" smtClean="0">
                <a:latin typeface="Calibri"/>
                <a:cs typeface="Tahoma"/>
              </a:rPr>
              <a:t>;</a:t>
            </a:r>
            <a:br>
              <a:rPr lang="en-US" sz="1500" dirty="0" smtClean="0">
                <a:latin typeface="Calibri"/>
                <a:cs typeface="Tahoma"/>
              </a:rPr>
            </a:br>
            <a:r>
              <a:rPr lang="en-US" sz="1500" dirty="0" smtClean="0">
                <a:latin typeface="Calibri"/>
                <a:cs typeface="Tahoma"/>
              </a:rPr>
              <a:t>       }</a:t>
            </a:r>
            <a:endParaRPr lang="en-US" sz="1500" dirty="0">
              <a:latin typeface="Calibri"/>
              <a:cs typeface="Tahom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286000"/>
          </a:xfrm>
        </p:spPr>
        <p:txBody>
          <a:bodyPr/>
          <a:lstStyle/>
          <a:p>
            <a:pPr marL="457200" lvl="0" indent="-457200">
              <a:spcBef>
                <a:spcPts val="576"/>
              </a:spcBef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Reaching a given branch in app code requires reaching specific branches in framework code</a:t>
            </a:r>
          </a:p>
          <a:p>
            <a:pPr marL="457200" lvl="0" indent="-457200">
              <a:spcBef>
                <a:spcPts val="576"/>
              </a:spcBef>
              <a:buFont typeface="Arial"/>
              <a:buChar char="•"/>
            </a:pPr>
            <a:endParaRPr lang="en-US" sz="100" dirty="0" smtClean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576"/>
              </a:spcBef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Open </a:t>
            </a:r>
            <a:r>
              <a:rPr lang="en-US" sz="2600" dirty="0">
                <a:solidFill>
                  <a:srgbClr val="000000"/>
                </a:solidFill>
              </a:rPr>
              <a:t>problem for general-purpose programs</a:t>
            </a:r>
          </a:p>
          <a:p>
            <a:pPr marL="457200" lvl="0" indent="-457200">
              <a:spcBef>
                <a:spcPts val="576"/>
              </a:spcBef>
              <a:buFont typeface="Arial"/>
              <a:buChar char="•"/>
            </a:pP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5638800"/>
            <a:ext cx="3581400" cy="1066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l-PL" sz="1500" dirty="0" err="1">
                <a:latin typeface="Calibri"/>
              </a:rPr>
              <a:t>boolean</a:t>
            </a:r>
            <a:r>
              <a:rPr lang="pl-PL" sz="1500" dirty="0">
                <a:latin typeface="Calibri"/>
              </a:rPr>
              <a:t> </a:t>
            </a:r>
            <a:r>
              <a:rPr lang="pl-PL" sz="1500" dirty="0" err="1">
                <a:latin typeface="Calibri"/>
              </a:rPr>
              <a:t>contains</a:t>
            </a:r>
            <a:r>
              <a:rPr lang="pl-PL" sz="1500" dirty="0">
                <a:latin typeface="Calibri"/>
              </a:rPr>
              <a:t>(</a:t>
            </a:r>
            <a:r>
              <a:rPr lang="pl-PL" sz="1500" dirty="0" err="1">
                <a:latin typeface="Calibri"/>
              </a:rPr>
              <a:t>float</a:t>
            </a:r>
            <a:r>
              <a:rPr lang="pl-PL" sz="1500" dirty="0">
                <a:latin typeface="Calibri"/>
              </a:rPr>
              <a:t> x, </a:t>
            </a:r>
            <a:r>
              <a:rPr lang="pl-PL" sz="1500" dirty="0" err="1">
                <a:latin typeface="Calibri"/>
              </a:rPr>
              <a:t>float</a:t>
            </a:r>
            <a:r>
              <a:rPr lang="pl-PL" sz="1500" dirty="0">
                <a:latin typeface="Calibri"/>
              </a:rPr>
              <a:t> y) {</a:t>
            </a:r>
            <a:br>
              <a:rPr lang="pl-PL" sz="1500" dirty="0">
                <a:latin typeface="Calibri"/>
              </a:rPr>
            </a:br>
            <a:r>
              <a:rPr lang="en-US" sz="1500" dirty="0">
                <a:latin typeface="Calibri"/>
              </a:rPr>
              <a:t>      return x &gt;= left &amp;&amp; x &lt; right &amp;&amp;</a:t>
            </a:r>
            <a:br>
              <a:rPr lang="en-US" sz="1500" dirty="0">
                <a:latin typeface="Calibri"/>
              </a:rPr>
            </a:br>
            <a:r>
              <a:rPr lang="en-US" sz="1500" dirty="0">
                <a:latin typeface="Calibri"/>
              </a:rPr>
              <a:t>                  y &gt;= top &amp;&amp; y &lt; bottom;</a:t>
            </a:r>
            <a:br>
              <a:rPr lang="en-US" sz="1500" dirty="0">
                <a:latin typeface="Calibri"/>
              </a:rPr>
            </a:br>
            <a:r>
              <a:rPr lang="pl-PL" sz="1500" dirty="0">
                <a:latin typeface="Calibri"/>
              </a:rPr>
              <a:t>}  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50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(Ongoing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Mixed concrete and symbolic execution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Concrete state: </a:t>
            </a:r>
            <a:r>
              <a:rPr lang="en-US" sz="2800" dirty="0"/>
              <a:t>p</a:t>
            </a:r>
            <a:r>
              <a:rPr lang="en-US" sz="2800" dirty="0" smtClean="0"/>
              <a:t>artly real and partly fabricated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Circumvents need to generate rich content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Symbolic state: constraint over fabricated parts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Maintains path sensitivity as far as possible</a:t>
            </a:r>
          </a:p>
          <a:p>
            <a:pPr marL="0" indent="0"/>
            <a:endParaRPr lang="en-US" sz="2000" dirty="0" smtClean="0"/>
          </a:p>
          <a:p>
            <a:pPr marL="0" indent="0"/>
            <a:r>
              <a:rPr lang="en-US" sz="2800" dirty="0" smtClean="0"/>
              <a:t>=&gt; </a:t>
            </a:r>
            <a:r>
              <a:rPr lang="en-US" sz="2800" dirty="0"/>
              <a:t>Balances path explosion and path feasibility</a:t>
            </a:r>
            <a:br>
              <a:rPr lang="en-US" sz="2800" dirty="0"/>
            </a:br>
            <a:endParaRPr lang="en-US" sz="2800" dirty="0"/>
          </a:p>
          <a:p>
            <a:pPr marL="0" indent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44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Music Player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81200"/>
            <a:ext cx="5334000" cy="4262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dirty="0" smtClean="0">
                <a:latin typeface="Calibri"/>
                <a:cs typeface="Tahoma"/>
              </a:rPr>
              <a:t>       public void </a:t>
            </a:r>
            <a:r>
              <a:rPr lang="en-US" dirty="0" err="1" smtClean="0">
                <a:latin typeface="Calibri"/>
                <a:cs typeface="Tahoma"/>
              </a:rPr>
              <a:t>onClick</a:t>
            </a:r>
            <a:r>
              <a:rPr lang="en-US" dirty="0" smtClean="0">
                <a:latin typeface="Calibri"/>
                <a:cs typeface="Tahoma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dirty="0" smtClean="0">
                <a:latin typeface="Calibri"/>
                <a:cs typeface="Tahoma"/>
              </a:rPr>
              <a:t>               </a:t>
            </a:r>
            <a:r>
              <a:rPr lang="en-US" dirty="0">
                <a:latin typeface="Calibri"/>
                <a:cs typeface="Tahoma"/>
              </a:rPr>
              <a:t>if (target == </a:t>
            </a:r>
            <a:r>
              <a:rPr lang="en-US" dirty="0" smtClean="0">
                <a:latin typeface="Calibri"/>
                <a:cs typeface="Tahoma"/>
              </a:rPr>
              <a:t>play)</a:t>
            </a:r>
            <a:endParaRPr lang="en-US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  </a:t>
            </a:r>
            <a:r>
              <a:rPr lang="en-US" dirty="0" smtClean="0">
                <a:latin typeface="Calibri"/>
                <a:cs typeface="Tahoma"/>
              </a:rPr>
              <a:t>              </a:t>
            </a:r>
            <a:r>
              <a:rPr lang="en-US" dirty="0" err="1">
                <a:latin typeface="Calibri"/>
                <a:cs typeface="Tahoma"/>
              </a:rPr>
              <a:t>startService</a:t>
            </a:r>
            <a:r>
              <a:rPr lang="en-US" dirty="0">
                <a:latin typeface="Calibri"/>
                <a:cs typeface="Tahoma"/>
              </a:rPr>
              <a:t>(</a:t>
            </a:r>
            <a:r>
              <a:rPr lang="en-US" dirty="0" smtClean="0">
                <a:latin typeface="Calibri"/>
                <a:cs typeface="Tahoma"/>
              </a:rPr>
              <a:t>new Intent(ACTION_PLAY));</a:t>
            </a:r>
            <a:br>
              <a:rPr lang="en-US" dirty="0" smtClean="0">
                <a:latin typeface="Calibri"/>
                <a:cs typeface="Tahoma"/>
              </a:rPr>
            </a:br>
            <a:r>
              <a:rPr lang="en-US" dirty="0" smtClean="0">
                <a:latin typeface="Calibri"/>
                <a:cs typeface="Tahoma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dirty="0" smtClean="0">
                <a:latin typeface="Calibri"/>
                <a:cs typeface="Tahoma"/>
              </a:rPr>
              <a:t>                     </a:t>
            </a:r>
            <a:r>
              <a:rPr lang="en-US" dirty="0" err="1">
                <a:latin typeface="Calibri"/>
                <a:cs typeface="Tahoma"/>
              </a:rPr>
              <a:t>startService</a:t>
            </a:r>
            <a:r>
              <a:rPr lang="en-US" dirty="0">
                <a:latin typeface="Calibri"/>
                <a:cs typeface="Tahoma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  </a:t>
            </a:r>
            <a:r>
              <a:rPr lang="en-US" dirty="0" smtClean="0">
                <a:latin typeface="Calibri"/>
                <a:cs typeface="Tahoma"/>
              </a:rPr>
              <a:t>       </a:t>
            </a:r>
            <a:r>
              <a:rPr lang="en-US" dirty="0">
                <a:latin typeface="Calibri"/>
                <a:cs typeface="Tahoma"/>
              </a:rPr>
              <a:t>else if (target == s</a:t>
            </a:r>
            <a:r>
              <a:rPr lang="en-US" dirty="0" smtClean="0">
                <a:latin typeface="Calibri"/>
                <a:cs typeface="Tahoma"/>
              </a:rPr>
              <a:t>kip)</a:t>
            </a:r>
            <a:endParaRPr lang="en-US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  </a:t>
            </a:r>
            <a:r>
              <a:rPr lang="en-US" dirty="0" smtClean="0">
                <a:latin typeface="Calibri"/>
                <a:cs typeface="Tahoma"/>
              </a:rPr>
              <a:t>              </a:t>
            </a:r>
            <a:r>
              <a:rPr lang="en-US" dirty="0" err="1">
                <a:latin typeface="Calibri"/>
                <a:cs typeface="Tahoma"/>
              </a:rPr>
              <a:t>startService</a:t>
            </a:r>
            <a:r>
              <a:rPr lang="en-US" dirty="0">
                <a:latin typeface="Calibri"/>
                <a:cs typeface="Tahoma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  </a:t>
            </a:r>
            <a:r>
              <a:rPr lang="en-US" dirty="0" smtClean="0">
                <a:latin typeface="Calibri"/>
                <a:cs typeface="Tahoma"/>
              </a:rPr>
              <a:t>      </a:t>
            </a:r>
            <a:r>
              <a:rPr lang="en-US" dirty="0">
                <a:latin typeface="Calibri"/>
                <a:cs typeface="Tahoma"/>
              </a:rPr>
              <a:t>else if (target == r</a:t>
            </a:r>
            <a:r>
              <a:rPr lang="en-US" dirty="0" smtClean="0">
                <a:latin typeface="Calibri"/>
                <a:cs typeface="Tahoma"/>
              </a:rPr>
              <a:t>ewind)</a:t>
            </a:r>
            <a:endParaRPr lang="en-US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  </a:t>
            </a:r>
            <a:r>
              <a:rPr lang="en-US" dirty="0" smtClean="0">
                <a:latin typeface="Calibri"/>
                <a:cs typeface="Tahoma"/>
              </a:rPr>
              <a:t>              </a:t>
            </a:r>
            <a:r>
              <a:rPr lang="en-US" dirty="0" err="1">
                <a:latin typeface="Calibri"/>
                <a:cs typeface="Tahoma"/>
              </a:rPr>
              <a:t>startService</a:t>
            </a:r>
            <a:r>
              <a:rPr lang="en-US" dirty="0">
                <a:latin typeface="Calibri"/>
                <a:cs typeface="Tahoma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</a:t>
            </a:r>
            <a:r>
              <a:rPr lang="en-US" dirty="0" smtClean="0">
                <a:latin typeface="Calibri"/>
                <a:cs typeface="Tahoma"/>
              </a:rPr>
              <a:t>        </a:t>
            </a:r>
            <a:r>
              <a:rPr lang="en-US" dirty="0">
                <a:latin typeface="Calibri"/>
                <a:cs typeface="Tahoma"/>
              </a:rPr>
              <a:t>else if (target == s</a:t>
            </a:r>
            <a:r>
              <a:rPr lang="en-US" dirty="0" smtClean="0">
                <a:latin typeface="Calibri"/>
                <a:cs typeface="Tahoma"/>
              </a:rPr>
              <a:t>top)</a:t>
            </a:r>
            <a:endParaRPr lang="en-US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    </a:t>
            </a:r>
            <a:r>
              <a:rPr lang="en-US" dirty="0" smtClean="0">
                <a:latin typeface="Calibri"/>
                <a:cs typeface="Tahoma"/>
              </a:rPr>
              <a:t>            </a:t>
            </a:r>
            <a:r>
              <a:rPr lang="en-US" dirty="0" err="1">
                <a:latin typeface="Calibri"/>
                <a:cs typeface="Tahoma"/>
              </a:rPr>
              <a:t>startService</a:t>
            </a:r>
            <a:r>
              <a:rPr lang="en-US" dirty="0">
                <a:latin typeface="Calibri"/>
                <a:cs typeface="Tahoma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 </a:t>
            </a:r>
            <a:r>
              <a:rPr lang="en-US" dirty="0" smtClean="0">
                <a:latin typeface="Calibri"/>
                <a:cs typeface="Tahoma"/>
              </a:rPr>
              <a:t>       </a:t>
            </a:r>
            <a:r>
              <a:rPr lang="en-US" dirty="0">
                <a:latin typeface="Calibri"/>
                <a:cs typeface="Tahoma"/>
              </a:rPr>
              <a:t>else if (target == e</a:t>
            </a:r>
            <a:r>
              <a:rPr lang="en-US" dirty="0" smtClean="0">
                <a:latin typeface="Calibri"/>
                <a:cs typeface="Tahoma"/>
              </a:rPr>
              <a:t>ject)</a:t>
            </a:r>
            <a:endParaRPr lang="en-US" dirty="0">
              <a:latin typeface="Calibri"/>
              <a:cs typeface="Tahoma"/>
            </a:endParaRP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Tahoma"/>
              </a:rPr>
              <a:t>          </a:t>
            </a:r>
            <a:r>
              <a:rPr lang="en-US" dirty="0" smtClean="0">
                <a:latin typeface="Calibri"/>
                <a:cs typeface="Tahoma"/>
              </a:rPr>
              <a:t>           </a:t>
            </a:r>
            <a:r>
              <a:rPr lang="en-US" dirty="0" err="1">
                <a:latin typeface="Calibri"/>
                <a:cs typeface="Tahoma"/>
              </a:rPr>
              <a:t>showUrlDialog</a:t>
            </a:r>
            <a:r>
              <a:rPr lang="en-US" dirty="0">
                <a:latin typeface="Calibri"/>
                <a:cs typeface="Tahoma"/>
              </a:rPr>
              <a:t>()</a:t>
            </a:r>
            <a:r>
              <a:rPr lang="en-US" dirty="0" smtClean="0">
                <a:latin typeface="Calibri"/>
                <a:cs typeface="Tahoma"/>
              </a:rPr>
              <a:t>;</a:t>
            </a:r>
            <a:br>
              <a:rPr lang="en-US" dirty="0" smtClean="0">
                <a:latin typeface="Calibri"/>
                <a:cs typeface="Tahoma"/>
              </a:rPr>
            </a:br>
            <a:r>
              <a:rPr lang="en-US" dirty="0" smtClean="0">
                <a:latin typeface="Calibri"/>
                <a:cs typeface="Tahoma"/>
              </a:rPr>
              <a:t>       }</a:t>
            </a:r>
            <a:endParaRPr lang="en-US" dirty="0">
              <a:latin typeface="Calibri"/>
              <a:cs typeface="Tahoma"/>
            </a:endParaRPr>
          </a:p>
        </p:txBody>
      </p:sp>
      <p:pic>
        <p:nvPicPr>
          <p:cNvPr id="6" name="Picture 5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01355"/>
            <a:ext cx="2286000" cy="3642245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5181600" y="977503"/>
            <a:ext cx="3200400" cy="851297"/>
          </a:xfrm>
          <a:prstGeom prst="wedgeRoundRectCallout">
            <a:avLst>
              <a:gd name="adj1" fmla="val -100418"/>
              <a:gd name="adj2" fmla="val 73244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Fabricate “target”; not used subsequently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7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Email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5486400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Cursor c = query(</a:t>
            </a:r>
            <a:r>
              <a:rPr lang="en-US" dirty="0" err="1">
                <a:latin typeface="Calibri"/>
                <a:cs typeface="Calibri"/>
              </a:rPr>
              <a:t>Account.ID_PROJECTION</a:t>
            </a:r>
            <a:r>
              <a:rPr lang="en-US" dirty="0">
                <a:latin typeface="Calibri"/>
                <a:cs typeface="Calibri"/>
              </a:rPr>
              <a:t>);</a:t>
            </a:r>
          </a:p>
          <a:p>
            <a:pPr algn="l">
              <a:spcBef>
                <a:spcPts val="360"/>
              </a:spcBef>
            </a:pP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numAccounts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err="1">
                <a:latin typeface="Calibri"/>
                <a:cs typeface="Calibri"/>
              </a:rPr>
              <a:t>c.getCount</a:t>
            </a:r>
            <a:r>
              <a:rPr lang="en-US" dirty="0">
                <a:latin typeface="Calibri"/>
                <a:cs typeface="Calibri"/>
              </a:rPr>
              <a:t>();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if (</a:t>
            </a:r>
            <a:r>
              <a:rPr lang="en-US" dirty="0" err="1">
                <a:latin typeface="Calibri"/>
                <a:cs typeface="Calibri"/>
              </a:rPr>
              <a:t>numAccounts</a:t>
            </a:r>
            <a:r>
              <a:rPr lang="en-US" dirty="0">
                <a:latin typeface="Calibri"/>
                <a:cs typeface="Calibri"/>
              </a:rPr>
              <a:t> == 0)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</a:t>
            </a:r>
            <a:r>
              <a:rPr lang="en-US" dirty="0" smtClean="0">
                <a:latin typeface="Calibri"/>
                <a:cs typeface="Calibri"/>
              </a:rPr>
              <a:t>    </a:t>
            </a:r>
            <a:r>
              <a:rPr lang="en-US" dirty="0" err="1">
                <a:latin typeface="Calibri"/>
                <a:cs typeface="Calibri"/>
              </a:rPr>
              <a:t>actionNewAccount</a:t>
            </a:r>
            <a:r>
              <a:rPr lang="en-US" dirty="0">
                <a:latin typeface="Calibri"/>
                <a:cs typeface="Calibri"/>
              </a:rPr>
              <a:t>();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else if (</a:t>
            </a:r>
            <a:r>
              <a:rPr lang="en-US" dirty="0" err="1">
                <a:latin typeface="Calibri"/>
                <a:cs typeface="Calibri"/>
              </a:rPr>
              <a:t>numAccounts</a:t>
            </a:r>
            <a:r>
              <a:rPr lang="en-US" dirty="0">
                <a:latin typeface="Calibri"/>
                <a:cs typeface="Calibri"/>
              </a:rPr>
              <a:t> == 1) {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</a:t>
            </a:r>
            <a:r>
              <a:rPr lang="en-US" dirty="0" smtClean="0">
                <a:latin typeface="Calibri"/>
                <a:cs typeface="Calibri"/>
              </a:rPr>
              <a:t>    </a:t>
            </a:r>
            <a:r>
              <a:rPr lang="en-US" dirty="0" err="1" smtClean="0">
                <a:latin typeface="Calibri"/>
                <a:cs typeface="Calibri"/>
              </a:rPr>
              <a:t>c.moveToPosition</a:t>
            </a:r>
            <a:r>
              <a:rPr lang="en-US" dirty="0">
                <a:latin typeface="Calibri"/>
                <a:cs typeface="Calibri"/>
              </a:rPr>
              <a:t>(0);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</a:t>
            </a:r>
            <a:r>
              <a:rPr lang="en-US" dirty="0" smtClean="0">
                <a:latin typeface="Calibri"/>
                <a:cs typeface="Calibri"/>
              </a:rPr>
              <a:t>     </a:t>
            </a:r>
            <a:r>
              <a:rPr lang="en-US" dirty="0">
                <a:latin typeface="Calibri"/>
                <a:cs typeface="Calibri"/>
              </a:rPr>
              <a:t>long </a:t>
            </a:r>
            <a:r>
              <a:rPr lang="en-US" dirty="0" err="1">
                <a:latin typeface="Calibri"/>
                <a:cs typeface="Calibri"/>
              </a:rPr>
              <a:t>accountId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= </a:t>
            </a:r>
            <a:r>
              <a:rPr lang="en-US" dirty="0" err="1" smtClean="0">
                <a:latin typeface="Calibri"/>
                <a:cs typeface="Calibri"/>
              </a:rPr>
              <a:t>c.getLong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Account.ID_CONTENT</a:t>
            </a:r>
            <a:r>
              <a:rPr lang="en-US" dirty="0">
                <a:latin typeface="Calibri"/>
                <a:cs typeface="Calibri"/>
              </a:rPr>
              <a:t>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latin typeface="Calibri"/>
                <a:cs typeface="Calibri"/>
              </a:rPr>
              <a:t>actionHandleAccount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accountId</a:t>
            </a:r>
            <a:r>
              <a:rPr lang="en-US" dirty="0">
                <a:latin typeface="Calibri"/>
                <a:cs typeface="Calibri"/>
              </a:rPr>
              <a:t>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} else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latin typeface="Calibri"/>
                <a:cs typeface="Calibri"/>
              </a:rPr>
              <a:t>actionShowAccounts</a:t>
            </a:r>
            <a:r>
              <a:rPr lang="en-US" dirty="0">
                <a:latin typeface="Calibri"/>
                <a:cs typeface="Calibri"/>
              </a:rPr>
              <a:t>();</a:t>
            </a:r>
          </a:p>
          <a:p>
            <a:pPr algn="l">
              <a:spcBef>
                <a:spcPts val="360"/>
              </a:spcBef>
            </a:pP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273421"/>
            <a:ext cx="4572000" cy="25083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public class Cursor {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</a:t>
            </a:r>
            <a:r>
              <a:rPr lang="en-US" dirty="0" smtClean="0">
                <a:latin typeface="Calibri"/>
                <a:cs typeface="Calibri"/>
              </a:rPr>
              <a:t>   public </a:t>
            </a:r>
            <a:r>
              <a:rPr lang="en-US" dirty="0" err="1">
                <a:latin typeface="Calibri"/>
                <a:cs typeface="Calibri"/>
              </a:rPr>
              <a:t>boolean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moveToPosition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pos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>
                <a:latin typeface="Calibri"/>
                <a:cs typeface="Calibri"/>
              </a:rPr>
              <a:t>{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</a:t>
            </a:r>
            <a:r>
              <a:rPr lang="en-US" dirty="0" smtClean="0">
                <a:latin typeface="Calibri"/>
                <a:cs typeface="Calibri"/>
              </a:rPr>
              <a:t>         </a:t>
            </a:r>
            <a:r>
              <a:rPr lang="en-US" dirty="0">
                <a:latin typeface="Calibri"/>
                <a:cs typeface="Calibri"/>
              </a:rPr>
              <a:t>// Check position isn't past end of cursor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</a:t>
            </a:r>
            <a:r>
              <a:rPr lang="en-US" dirty="0" smtClean="0">
                <a:latin typeface="Calibri"/>
                <a:cs typeface="Calibri"/>
              </a:rPr>
              <a:t>         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count = </a:t>
            </a:r>
            <a:r>
              <a:rPr lang="en-US" dirty="0" err="1">
                <a:latin typeface="Calibri"/>
                <a:cs typeface="Calibri"/>
              </a:rPr>
              <a:t>getCount</a:t>
            </a:r>
            <a:r>
              <a:rPr lang="en-US" dirty="0">
                <a:latin typeface="Calibri"/>
                <a:cs typeface="Calibri"/>
              </a:rPr>
              <a:t>();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</a:t>
            </a:r>
            <a:r>
              <a:rPr lang="en-US" dirty="0" smtClean="0">
                <a:latin typeface="Calibri"/>
                <a:cs typeface="Calibri"/>
              </a:rPr>
              <a:t>         </a:t>
            </a:r>
            <a:r>
              <a:rPr lang="en-US" dirty="0">
                <a:latin typeface="Calibri"/>
                <a:cs typeface="Calibri"/>
              </a:rPr>
              <a:t>if (</a:t>
            </a:r>
            <a:r>
              <a:rPr lang="en-US" dirty="0" err="1" smtClean="0">
                <a:latin typeface="Calibri"/>
                <a:cs typeface="Calibri"/>
              </a:rPr>
              <a:t>pos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&gt;= count</a:t>
            </a:r>
            <a:r>
              <a:rPr lang="en-US" dirty="0" smtClean="0">
                <a:latin typeface="Calibri"/>
                <a:cs typeface="Calibri"/>
              </a:rPr>
              <a:t>) return </a:t>
            </a:r>
            <a:r>
              <a:rPr lang="en-US" dirty="0">
                <a:latin typeface="Calibri"/>
                <a:cs typeface="Calibri"/>
              </a:rPr>
              <a:t>false;</a:t>
            </a:r>
          </a:p>
          <a:p>
            <a:pPr algn="l">
              <a:spcBef>
                <a:spcPts val="360"/>
              </a:spcBef>
            </a:pPr>
            <a:r>
              <a:rPr lang="en-US" dirty="0" smtClean="0">
                <a:latin typeface="Calibri"/>
                <a:cs typeface="Calibri"/>
              </a:rPr>
              <a:t>            return </a:t>
            </a:r>
            <a:r>
              <a:rPr lang="en-US" dirty="0">
                <a:latin typeface="Calibri"/>
                <a:cs typeface="Calibri"/>
              </a:rPr>
              <a:t>true;</a:t>
            </a: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   </a:t>
            </a:r>
            <a:r>
              <a:rPr lang="en-US" dirty="0" smtClean="0">
                <a:latin typeface="Calibri"/>
                <a:cs typeface="Calibri"/>
              </a:rPr>
              <a:t>   }</a:t>
            </a:r>
            <a:endParaRPr lang="en-US" dirty="0">
              <a:latin typeface="Calibri"/>
              <a:cs typeface="Calibri"/>
            </a:endParaRPr>
          </a:p>
          <a:p>
            <a:pPr algn="l">
              <a:spcBef>
                <a:spcPts val="360"/>
              </a:spcBef>
            </a:pPr>
            <a:r>
              <a:rPr lang="en-US" dirty="0">
                <a:latin typeface="Calibri"/>
                <a:cs typeface="Calibri"/>
              </a:rPr>
              <a:t>}</a:t>
            </a:r>
          </a:p>
        </p:txBody>
      </p:sp>
      <p:pic>
        <p:nvPicPr>
          <p:cNvPr id="6" name="Picture 5" descr="email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447800"/>
            <a:ext cx="2459736" cy="3913632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4876800" y="1053703"/>
            <a:ext cx="2286000" cy="851297"/>
          </a:xfrm>
          <a:prstGeom prst="wedgeRoundRectCallout">
            <a:avLst>
              <a:gd name="adj1" fmla="val -135054"/>
              <a:gd name="adj2" fmla="val 64505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Concretely takes this branch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76800" y="2819400"/>
            <a:ext cx="2286000" cy="851297"/>
          </a:xfrm>
          <a:prstGeom prst="wedgeRoundRectCallout">
            <a:avLst>
              <a:gd name="adj1" fmla="val -135559"/>
              <a:gd name="adj2" fmla="val -66777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Fabricated to take this branch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876800" y="4953000"/>
            <a:ext cx="3962400" cy="1225867"/>
          </a:xfrm>
          <a:prstGeom prst="wedgeRoundRectCallout">
            <a:avLst>
              <a:gd name="adj1" fmla="val -76831"/>
              <a:gd name="adj2" fmla="val 9364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</a:ln>
        </p:spPr>
        <p:txBody>
          <a:bodyPr wrap="square" rtlCol="0" anchor="ctr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Symbolic state prevents taking this branch: (</a:t>
            </a:r>
            <a:r>
              <a:rPr lang="en-US" sz="2200" b="0" kern="0" dirty="0" err="1" smtClean="0">
                <a:solidFill>
                  <a:sysClr val="windowText" lastClr="000000"/>
                </a:solidFill>
                <a:latin typeface="Calibri"/>
              </a:rPr>
              <a:t>c.getCount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() == 1 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 0 &gt;= </a:t>
            </a:r>
            <a:r>
              <a:rPr lang="en-US" sz="2200" b="0" kern="0" dirty="0" err="1" smtClean="0">
                <a:solidFill>
                  <a:sysClr val="windowText" lastClr="000000"/>
                </a:solidFill>
                <a:latin typeface="Calibri"/>
              </a:rPr>
              <a:t>c.getCount</a:t>
            </a:r>
            <a:r>
              <a:rPr lang="en-US" sz="2200" b="0" kern="0" dirty="0" smtClean="0">
                <a:solidFill>
                  <a:sysClr val="windowText" lastClr="000000"/>
                </a:solidFill>
                <a:latin typeface="Calibri"/>
              </a:rPr>
              <a:t>()) is </a:t>
            </a:r>
            <a:r>
              <a:rPr lang="en-US" sz="2200" b="0" kern="0" dirty="0" err="1" smtClean="0">
                <a:solidFill>
                  <a:sysClr val="windowText" lastClr="000000"/>
                </a:solidFill>
                <a:latin typeface="Calibri"/>
              </a:rPr>
              <a:t>unsat</a:t>
            </a:r>
            <a:endParaRPr lang="en-US" sz="2200" b="0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99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1" animBg="1"/>
      <p:bldP spid="10" grpId="1" animBg="1"/>
      <p:bldP spid="1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006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Mobile apps stand to </a:t>
            </a:r>
            <a:r>
              <a:rPr lang="en-US" dirty="0" smtClean="0"/>
              <a:t>revolutionize </a:t>
            </a:r>
            <a:r>
              <a:rPr lang="en-US" dirty="0" smtClean="0"/>
              <a:t>computing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Unique software engineering challenges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program analysis techniques/tools exist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Dynamic symbolic execution holds promise</a:t>
            </a:r>
            <a:br>
              <a:rPr lang="en-US" dirty="0" smtClean="0"/>
            </a:b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Three ideas: Input pruning, input abstraction, </a:t>
            </a: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/>
              <a:t>f</a:t>
            </a:r>
            <a:r>
              <a:rPr lang="en-US" dirty="0" smtClean="0"/>
              <a:t>abrication</a:t>
            </a:r>
          </a:p>
        </p:txBody>
      </p:sp>
    </p:spTree>
    <p:extLst>
      <p:ext uri="{BB962C8B-B14F-4D97-AF65-F5344CB8AC3E}">
        <p14:creationId xmlns:p14="http://schemas.microsoft.com/office/powerpoint/2010/main" val="219173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6616" y="3244334"/>
            <a:ext cx="311077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800"/>
              </a:spcBef>
            </a:pPr>
            <a:r>
              <a:rPr lang="en-US" sz="5000" b="0" kern="0" dirty="0" smtClean="0">
                <a:solidFill>
                  <a:srgbClr val="000000"/>
                </a:solidFill>
                <a:latin typeface="Calibri"/>
                <a:ea typeface="ＭＳ Ｐゴシック"/>
                <a:cs typeface="Microsoft Sans Serif"/>
              </a:rPr>
              <a:t>Thank You!</a:t>
            </a:r>
            <a:endParaRPr lang="en-US" sz="5000" b="0" kern="0" dirty="0">
              <a:solidFill>
                <a:srgbClr val="000000"/>
              </a:solidFill>
              <a:latin typeface="Calibri"/>
              <a:ea typeface="ＭＳ Ｐゴシック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36016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Security</a:t>
            </a:r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429000" y="2286000"/>
            <a:ext cx="4648200" cy="2971800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2011 Mobile Threat Report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Lookout™ Mobile Security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0.5</a:t>
            </a:r>
            <a:r>
              <a:rPr lang="en-US" sz="2200" b="0" dirty="0">
                <a:solidFill>
                  <a:sysClr val="windowText" lastClr="000000"/>
                </a:solidFill>
                <a:latin typeface="Calibri" pitchFamily="34" charset="0"/>
              </a:rPr>
              <a:t> </a:t>
            </a:r>
            <a:r>
              <a:rPr lang="en-US" sz="2200" b="0" dirty="0" smtClean="0">
                <a:solidFill>
                  <a:sysClr val="windowText" lastClr="000000"/>
                </a:solidFill>
                <a:latin typeface="Calibri" pitchFamily="34" charset="0"/>
              </a:rPr>
              <a:t>to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million Android users affected by malware in first half of 2011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3 out of 10 Android owners likely to face web-based threat each year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Attackers using </a:t>
            </a:r>
            <a:r>
              <a:rPr lang="en-US" sz="2200" b="0" dirty="0" smtClean="0">
                <a:solidFill>
                  <a:sysClr val="windowText" lastClr="000000"/>
                </a:solidFill>
                <a:latin typeface="Calibri" pitchFamily="34" charset="0"/>
              </a:rPr>
              <a:t>ever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sophisticated ways to steal data and money</a:t>
            </a:r>
          </a:p>
        </p:txBody>
      </p:sp>
      <p:pic>
        <p:nvPicPr>
          <p:cNvPr id="20" name="Picture 19" descr="android_perm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71895"/>
            <a:ext cx="1905000" cy="285462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990600" y="1219201"/>
            <a:ext cx="7154636" cy="914399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Context: Untrusted software with access to users’ sensitive data and the Internet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0600" y="5486400"/>
            <a:ext cx="7154636" cy="9144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Problem: Automatically prove conformance</a:t>
            </a:r>
            <a:b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software to security/privacy policies </a:t>
            </a:r>
          </a:p>
        </p:txBody>
      </p:sp>
    </p:spTree>
    <p:extLst>
      <p:ext uri="{BB962C8B-B14F-4D97-AF65-F5344CB8AC3E}">
        <p14:creationId xmlns:p14="http://schemas.microsoft.com/office/powerpoint/2010/main" val="383447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Performance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219200"/>
            <a:ext cx="7154636" cy="914399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Context: Software operating in a resource-constrained and dynamic environment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5486401"/>
            <a:ext cx="7154636" cy="914399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Problem: Automatically and dynamically</a:t>
            </a:r>
            <a:b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 software to available resources</a:t>
            </a:r>
          </a:p>
        </p:txBody>
      </p:sp>
      <p:pic>
        <p:nvPicPr>
          <p:cNvPr id="19" name="Picture 30" descr="iphone_batt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144918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"/>
          <p:cNvSpPr>
            <a:spLocks noChangeArrowheads="1"/>
          </p:cNvSpPr>
          <p:nvPr/>
        </p:nvSpPr>
        <p:spPr bwMode="auto">
          <a:xfrm>
            <a:off x="6667500" y="2692812"/>
            <a:ext cx="758825" cy="13716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> ….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> …...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> 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/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/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> …..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653212" y="3150012"/>
            <a:ext cx="7842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…………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……..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…….....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6643687" y="2680112"/>
            <a:ext cx="795338" cy="1408113"/>
          </a:xfrm>
          <a:prstGeom prst="wedgeRoundRectCallout">
            <a:avLst>
              <a:gd name="adj1" fmla="val -44528"/>
              <a:gd name="adj2" fmla="val 70000"/>
              <a:gd name="adj3" fmla="val 16667"/>
            </a:avLst>
          </a:prstGeom>
          <a:noFill/>
          <a:ln w="15240" algn="ctr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rIns="9144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Cloud"/>
          <p:cNvSpPr>
            <a:spLocks noChangeAspect="1" noEditPoints="1" noChangeArrowheads="1"/>
          </p:cNvSpPr>
          <p:nvPr/>
        </p:nvSpPr>
        <p:spPr bwMode="auto">
          <a:xfrm rot="224203">
            <a:off x="2810062" y="2424574"/>
            <a:ext cx="3430588" cy="21637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4467413" y="2696036"/>
            <a:ext cx="790388" cy="1444625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5240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>….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>……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offload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/>
            </a:r>
            <a:b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………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……..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………..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resume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  <a:latin typeface="Arial"/>
              </a:rPr>
              <a:t/>
            </a:r>
            <a:b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  <a:latin typeface="Arial"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</a:rPr>
              <a:t>…..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5197414" y="3877767"/>
            <a:ext cx="1632856" cy="72864"/>
          </a:xfrm>
          <a:custGeom>
            <a:avLst/>
            <a:gdLst>
              <a:gd name="T0" fmla="*/ 0 w 960"/>
              <a:gd name="T1" fmla="*/ 0 h 1104"/>
              <a:gd name="T2" fmla="*/ 720 w 960"/>
              <a:gd name="T3" fmla="*/ 192 h 1104"/>
              <a:gd name="T4" fmla="*/ 672 w 960"/>
              <a:gd name="T5" fmla="*/ 912 h 1104"/>
              <a:gd name="T6" fmla="*/ 960 w 960"/>
              <a:gd name="T7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104">
                <a:moveTo>
                  <a:pt x="0" y="0"/>
                </a:moveTo>
                <a:cubicBezTo>
                  <a:pt x="304" y="20"/>
                  <a:pt x="608" y="40"/>
                  <a:pt x="720" y="192"/>
                </a:cubicBezTo>
                <a:cubicBezTo>
                  <a:pt x="832" y="344"/>
                  <a:pt x="632" y="760"/>
                  <a:pt x="672" y="912"/>
                </a:cubicBezTo>
                <a:cubicBezTo>
                  <a:pt x="712" y="1064"/>
                  <a:pt x="912" y="1072"/>
                  <a:pt x="960" y="1104"/>
                </a:cubicBezTo>
              </a:path>
            </a:pathLst>
          </a:custGeom>
          <a:noFill/>
          <a:ln w="25400" cap="flat" cmpd="sng">
            <a:solidFill>
              <a:sysClr val="windowText" lastClr="0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 rot="21540000">
            <a:off x="4792901" y="3156245"/>
            <a:ext cx="1911752" cy="125278"/>
          </a:xfrm>
          <a:custGeom>
            <a:avLst/>
            <a:gdLst>
              <a:gd name="T0" fmla="*/ 1440 w 1440"/>
              <a:gd name="T1" fmla="*/ 0 h 216"/>
              <a:gd name="T2" fmla="*/ 816 w 1440"/>
              <a:gd name="T3" fmla="*/ 48 h 216"/>
              <a:gd name="T4" fmla="*/ 1008 w 1440"/>
              <a:gd name="T5" fmla="*/ 192 h 216"/>
              <a:gd name="T6" fmla="*/ 0 w 1440"/>
              <a:gd name="T7" fmla="*/ 19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0" h="216">
                <a:moveTo>
                  <a:pt x="1440" y="0"/>
                </a:moveTo>
                <a:cubicBezTo>
                  <a:pt x="1164" y="8"/>
                  <a:pt x="888" y="16"/>
                  <a:pt x="816" y="48"/>
                </a:cubicBezTo>
                <a:cubicBezTo>
                  <a:pt x="744" y="80"/>
                  <a:pt x="1144" y="168"/>
                  <a:pt x="1008" y="192"/>
                </a:cubicBezTo>
                <a:cubicBezTo>
                  <a:pt x="872" y="216"/>
                  <a:pt x="436" y="204"/>
                  <a:pt x="0" y="192"/>
                </a:cubicBezTo>
              </a:path>
            </a:pathLst>
          </a:custGeom>
          <a:noFill/>
          <a:ln w="25400" cap="flat" cmpd="sng">
            <a:solidFill>
              <a:sysClr val="windowText" lastClr="0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29400" y="3004302"/>
            <a:ext cx="7442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offload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632575" y="3648487"/>
            <a:ext cx="7774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 resume</a:t>
            </a:r>
          </a:p>
        </p:txBody>
      </p:sp>
      <p:pic>
        <p:nvPicPr>
          <p:cNvPr id="44" name="Picture 20" descr="desktop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87" y="2837324"/>
            <a:ext cx="1325563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nimal_face_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269717"/>
            <a:ext cx="1219200" cy="464083"/>
          </a:xfrm>
          <a:prstGeom prst="rect">
            <a:avLst/>
          </a:prstGeom>
        </p:spPr>
      </p:pic>
      <p:pic>
        <p:nvPicPr>
          <p:cNvPr id="21" name="Picture 20" descr="wif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57600"/>
            <a:ext cx="1145972" cy="1718957"/>
          </a:xfrm>
          <a:prstGeom prst="rect">
            <a:avLst/>
          </a:prstGeom>
        </p:spPr>
      </p:pic>
      <p:pic>
        <p:nvPicPr>
          <p:cNvPr id="22" name="Picture 21" descr="iphone_sma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100689"/>
            <a:ext cx="731471" cy="1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4" grpId="0" animBg="1"/>
      <p:bldP spid="35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Fundamental Problem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46364" y="1828800"/>
            <a:ext cx="7459436" cy="16002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automatically and efficiently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0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</a:t>
            </a:r>
            <a:r>
              <a:rPr lang="en-US" sz="3000" b="0" kern="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e a relevant set of program inputs?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05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Music Player App</a:t>
            </a:r>
            <a:endParaRPr lang="en-US" dirty="0"/>
          </a:p>
        </p:txBody>
      </p:sp>
      <p:pic>
        <p:nvPicPr>
          <p:cNvPr id="13" name="Picture 12" descr="music_player_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1" y="1571009"/>
            <a:ext cx="2983519" cy="47535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990600"/>
            <a:ext cx="8458200" cy="5678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public class </a:t>
            </a:r>
            <a:r>
              <a:rPr lang="en-US" sz="1500" dirty="0" err="1">
                <a:latin typeface="Calibri"/>
              </a:rPr>
              <a:t>MainActivity</a:t>
            </a:r>
            <a:r>
              <a:rPr lang="en-US" sz="1500" dirty="0">
                <a:latin typeface="Calibri"/>
              </a:rPr>
              <a:t> extends </a:t>
            </a:r>
            <a:r>
              <a:rPr lang="en-US" sz="1500" dirty="0" smtClean="0">
                <a:latin typeface="Calibri"/>
              </a:rPr>
              <a:t>Activity implements </a:t>
            </a:r>
            <a:r>
              <a:rPr lang="en-US" sz="1500" dirty="0" err="1">
                <a:latin typeface="Calibri"/>
              </a:rPr>
              <a:t>OnClickListener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smtClean="0">
                <a:latin typeface="Calibri"/>
              </a:rPr>
              <a:t>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onCreate</a:t>
            </a:r>
            <a:r>
              <a:rPr lang="en-US" sz="1500" dirty="0">
                <a:latin typeface="Calibri"/>
              </a:rPr>
              <a:t>(Bundle </a:t>
            </a:r>
            <a:r>
              <a:rPr lang="en-US" sz="1500" dirty="0" smtClean="0">
                <a:latin typeface="Calibri"/>
              </a:rPr>
              <a:t>bundle) {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Button buttons = new Button[] {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 play, pause, skip, rewind, stop, eject };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for (Button b : buttons)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         b. </a:t>
            </a:r>
            <a:r>
              <a:rPr lang="en-US" sz="1500" dirty="0" err="1" smtClean="0">
                <a:latin typeface="Calibri"/>
              </a:rPr>
              <a:t>setOnClickListener</a:t>
            </a:r>
            <a:r>
              <a:rPr lang="en-US" sz="1500" dirty="0">
                <a:latin typeface="Calibri"/>
              </a:rPr>
              <a:t>(this);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}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public </a:t>
            </a:r>
            <a:r>
              <a:rPr lang="en-US" sz="1500" dirty="0">
                <a:latin typeface="Calibri"/>
              </a:rPr>
              <a:t>void </a:t>
            </a:r>
            <a:r>
              <a:rPr lang="en-US" sz="1500" dirty="0" err="1">
                <a:latin typeface="Calibri"/>
              </a:rPr>
              <a:t>onClick</a:t>
            </a:r>
            <a:r>
              <a:rPr lang="en-US" sz="1500" dirty="0">
                <a:latin typeface="Calibri"/>
              </a:rPr>
              <a:t>(View target) {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if (target == </a:t>
            </a:r>
            <a:r>
              <a:rPr lang="en-US" sz="1500" dirty="0" smtClean="0">
                <a:latin typeface="Calibri"/>
              </a:rPr>
              <a:t>play)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smtClean="0">
                <a:latin typeface="Calibri"/>
              </a:rPr>
              <a:t>new Intent(ACTION_PLAY));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       else if (target == pause)</a:t>
            </a:r>
          </a:p>
          <a:p>
            <a:pPr algn="l">
              <a:spcBef>
                <a:spcPts val="360"/>
              </a:spcBef>
            </a:pPr>
            <a:r>
              <a:rPr lang="en-US" sz="1500" dirty="0" smtClean="0">
                <a:latin typeface="Calibri"/>
              </a:rPr>
              <a:t>       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Intent(ACTION_PAUSE));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kip)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Intent(ACTION_SKIP));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</a:t>
            </a:r>
            <a:r>
              <a:rPr lang="en-US" sz="1500" dirty="0">
                <a:latin typeface="Calibri"/>
              </a:rPr>
              <a:t>else if (target == r</a:t>
            </a:r>
            <a:r>
              <a:rPr lang="en-US" sz="1500" dirty="0" smtClean="0">
                <a:latin typeface="Calibri"/>
              </a:rPr>
              <a:t>ewind)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</a:t>
            </a:r>
            <a:r>
              <a:rPr lang="en-US" sz="1500" dirty="0" smtClean="0">
                <a:latin typeface="Calibri"/>
              </a:rPr>
              <a:t>  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Intent(ACTION_REWIND));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</a:t>
            </a:r>
            <a:r>
              <a:rPr lang="en-US" sz="1500" dirty="0" smtClean="0">
                <a:latin typeface="Calibri"/>
              </a:rPr>
              <a:t>        </a:t>
            </a:r>
            <a:r>
              <a:rPr lang="en-US" sz="1500" dirty="0">
                <a:latin typeface="Calibri"/>
              </a:rPr>
              <a:t>else if (target == s</a:t>
            </a:r>
            <a:r>
              <a:rPr lang="en-US" sz="1500" dirty="0" smtClean="0">
                <a:latin typeface="Calibri"/>
              </a:rPr>
              <a:t>top)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</a:t>
            </a:r>
            <a:r>
              <a:rPr lang="en-US" sz="1500" dirty="0" smtClean="0">
                <a:latin typeface="Calibri"/>
              </a:rPr>
              <a:t>            </a:t>
            </a:r>
            <a:r>
              <a:rPr lang="en-US" sz="1500" dirty="0" err="1">
                <a:latin typeface="Calibri"/>
              </a:rPr>
              <a:t>startService</a:t>
            </a:r>
            <a:r>
              <a:rPr lang="en-US" sz="1500" dirty="0">
                <a:latin typeface="Calibri"/>
              </a:rPr>
              <a:t>(new Intent(ACTION_STOP));</a:t>
            </a: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</a:t>
            </a:r>
            <a:r>
              <a:rPr lang="en-US" sz="1500" dirty="0" smtClean="0">
                <a:latin typeface="Calibri"/>
              </a:rPr>
              <a:t>       </a:t>
            </a:r>
            <a:r>
              <a:rPr lang="en-US" sz="1500" dirty="0">
                <a:latin typeface="Calibri"/>
              </a:rPr>
              <a:t>else if (target == e</a:t>
            </a:r>
            <a:r>
              <a:rPr lang="en-US" sz="1500" dirty="0" smtClean="0">
                <a:latin typeface="Calibri"/>
              </a:rPr>
              <a:t>ject)</a:t>
            </a:r>
            <a:endParaRPr lang="en-US" sz="1500" dirty="0">
              <a:latin typeface="Calibri"/>
            </a:endParaRPr>
          </a:p>
          <a:p>
            <a:pPr algn="l">
              <a:spcBef>
                <a:spcPts val="360"/>
              </a:spcBef>
            </a:pPr>
            <a:r>
              <a:rPr lang="en-US" sz="1500" dirty="0">
                <a:latin typeface="Calibri"/>
              </a:rPr>
              <a:t>          </a:t>
            </a:r>
            <a:r>
              <a:rPr lang="en-US" sz="1500" dirty="0" smtClean="0">
                <a:latin typeface="Calibri"/>
              </a:rPr>
              <a:t>           </a:t>
            </a:r>
            <a:r>
              <a:rPr lang="en-US" sz="1500" dirty="0" err="1">
                <a:latin typeface="Calibri"/>
              </a:rPr>
              <a:t>showUrlDialog</a:t>
            </a:r>
            <a:r>
              <a:rPr lang="en-US" sz="1500" dirty="0">
                <a:latin typeface="Calibri"/>
              </a:rPr>
              <a:t>()</a:t>
            </a:r>
            <a:r>
              <a:rPr lang="en-US" sz="1500" dirty="0" smtClean="0">
                <a:latin typeface="Calibri"/>
              </a:rPr>
              <a:t>;</a:t>
            </a:r>
            <a:br>
              <a:rPr lang="en-US" sz="1500" dirty="0" smtClean="0">
                <a:latin typeface="Calibri"/>
              </a:rPr>
            </a:br>
            <a:r>
              <a:rPr lang="en-US" sz="1500" dirty="0" smtClean="0">
                <a:latin typeface="Calibri"/>
              </a:rPr>
              <a:t>       }</a:t>
            </a:r>
            <a:endParaRPr lang="en-US" sz="15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26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ahoma"/>
        <a:ea typeface="ＭＳ Ｐゴシック"/>
        <a:cs typeface="Arial"/>
      </a:majorFont>
      <a:minorFont>
        <a:latin typeface="Tahom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7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7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7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7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85932</TotalTime>
  <Words>2144</Words>
  <Application>Microsoft Macintosh PowerPoint</Application>
  <PresentationFormat>On-screen Show (4:3)</PresentationFormat>
  <Paragraphs>558</Paragraphs>
  <Slides>58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Design</vt:lpstr>
      <vt:lpstr>1_Default Design</vt:lpstr>
      <vt:lpstr>Symbolically Executing Mobile Apps: The Good, the Bad, and the Ugly</vt:lpstr>
      <vt:lpstr>What are Mobile Apps?</vt:lpstr>
      <vt:lpstr>The Rise of Mobile Apps</vt:lpstr>
      <vt:lpstr>New Software Engineering Challenges</vt:lpstr>
      <vt:lpstr>Mobile App Reliability</vt:lpstr>
      <vt:lpstr>Mobile App Security</vt:lpstr>
      <vt:lpstr>Mobile App Performance</vt:lpstr>
      <vt:lpstr>A Fundamental Problem</vt:lpstr>
      <vt:lpstr>Example: Music Player App</vt:lpstr>
      <vt:lpstr>Example: Music Player App</vt:lpstr>
      <vt:lpstr>Example: Music Player App</vt:lpstr>
      <vt:lpstr>Example: Music Player App</vt:lpstr>
      <vt:lpstr>Example: Music Player App</vt:lpstr>
      <vt:lpstr>Example: Music Player App</vt:lpstr>
      <vt:lpstr>Example: Music Player App</vt:lpstr>
      <vt:lpstr>Example: Music Player App</vt:lpstr>
      <vt:lpstr>Our Solution: Dynamic Symbolic Execution</vt:lpstr>
      <vt:lpstr>Example: Music Player App</vt:lpstr>
      <vt:lpstr>Example: Music Player App</vt:lpstr>
      <vt:lpstr>Example: Music Player App</vt:lpstr>
      <vt:lpstr>Example: Generation 0 Runs</vt:lpstr>
      <vt:lpstr>Example: Generation 1 Runs</vt:lpstr>
      <vt:lpstr>Example: Generation 2 Runs</vt:lpstr>
      <vt:lpstr>Example: Generation 3 Runs</vt:lpstr>
      <vt:lpstr>Example: Generation 4 Runs</vt:lpstr>
      <vt:lpstr>The Story So Far …</vt:lpstr>
      <vt:lpstr>Next: Multi-Step DART</vt:lpstr>
      <vt:lpstr>Reactive Programs</vt:lpstr>
      <vt:lpstr>Mobile Apps as Reactive Programs</vt:lpstr>
      <vt:lpstr>A Calculus for Reactive Programs</vt:lpstr>
      <vt:lpstr>Testing Reactive Programs</vt:lpstr>
      <vt:lpstr>Testing Reactive Programs</vt:lpstr>
      <vt:lpstr>Our Solution</vt:lpstr>
      <vt:lpstr>The EXTEND Operation</vt:lpstr>
      <vt:lpstr>The PRUNE Operation</vt:lpstr>
      <vt:lpstr>PRUNE Pattern #1: Read-Only Events</vt:lpstr>
      <vt:lpstr>PRUNE Pattern #2: Independent Events</vt:lpstr>
      <vt:lpstr>PRUNE Pattern #2: Independent Events</vt:lpstr>
      <vt:lpstr>PowerPoint Presentation</vt:lpstr>
      <vt:lpstr>Path Divergence</vt:lpstr>
      <vt:lpstr>Path Divergence: Lessons Learnt</vt:lpstr>
      <vt:lpstr>Ongoing Work: Finding Opaque Code Effects</vt:lpstr>
      <vt:lpstr>Symbolic Input Values</vt:lpstr>
      <vt:lpstr>The Need for Function Summarization</vt:lpstr>
      <vt:lpstr>An Example Where it Didn’t Work</vt:lpstr>
      <vt:lpstr>The Need for Path-Sensitive Analysis</vt:lpstr>
      <vt:lpstr>The Need for Path-Sensitive Analysis</vt:lpstr>
      <vt:lpstr>Apps With Gestures</vt:lpstr>
      <vt:lpstr>Apps With Many Widgets</vt:lpstr>
      <vt:lpstr>Other Path-Explosion Problems</vt:lpstr>
      <vt:lpstr>Paths in Apps vs. Framework vs. 3rd Party Libs</vt:lpstr>
      <vt:lpstr>An Example Client: Malware Analysis</vt:lpstr>
      <vt:lpstr>Targeted Dynamic Symbolic Execution?</vt:lpstr>
      <vt:lpstr>Our Approach (Ongoing Work)</vt:lpstr>
      <vt:lpstr>Example 1: Music Player App</vt:lpstr>
      <vt:lpstr>Example 2: Email App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subject/>
  <dc:creator/>
  <cp:keywords/>
  <dc:description/>
  <cp:lastModifiedBy>Mayur Naik</cp:lastModifiedBy>
  <cp:revision>3662</cp:revision>
  <cp:lastPrinted>1601-01-01T00:00:00Z</cp:lastPrinted>
  <dcterms:created xsi:type="dcterms:W3CDTF">2009-07-11T22:35:11Z</dcterms:created>
  <dcterms:modified xsi:type="dcterms:W3CDTF">2012-01-04T09:43:15Z</dcterms:modified>
  <cp:category/>
</cp:coreProperties>
</file>