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263" r:id="rId3"/>
    <p:sldId id="258" r:id="rId4"/>
    <p:sldId id="272" r:id="rId5"/>
    <p:sldId id="259" r:id="rId6"/>
    <p:sldId id="264" r:id="rId7"/>
    <p:sldId id="265" r:id="rId8"/>
    <p:sldId id="266" r:id="rId9"/>
    <p:sldId id="267" r:id="rId10"/>
    <p:sldId id="273" r:id="rId11"/>
    <p:sldId id="274" r:id="rId12"/>
    <p:sldId id="276" r:id="rId13"/>
    <p:sldId id="286" r:id="rId14"/>
    <p:sldId id="277" r:id="rId15"/>
    <p:sldId id="278" r:id="rId16"/>
    <p:sldId id="269" r:id="rId17"/>
    <p:sldId id="310" r:id="rId18"/>
    <p:sldId id="270" r:id="rId19"/>
    <p:sldId id="279" r:id="rId20"/>
    <p:sldId id="280" r:id="rId21"/>
    <p:sldId id="281" r:id="rId22"/>
    <p:sldId id="282" r:id="rId23"/>
    <p:sldId id="283" r:id="rId24"/>
    <p:sldId id="308" r:id="rId25"/>
    <p:sldId id="288" r:id="rId26"/>
    <p:sldId id="309" r:id="rId27"/>
    <p:sldId id="284" r:id="rId28"/>
    <p:sldId id="307" r:id="rId29"/>
    <p:sldId id="311" r:id="rId30"/>
    <p:sldId id="312" r:id="rId31"/>
    <p:sldId id="290" r:id="rId32"/>
    <p:sldId id="292" r:id="rId33"/>
    <p:sldId id="293" r:id="rId34"/>
    <p:sldId id="294" r:id="rId35"/>
    <p:sldId id="295" r:id="rId36"/>
    <p:sldId id="296" r:id="rId37"/>
    <p:sldId id="297" r:id="rId38"/>
    <p:sldId id="298" r:id="rId39"/>
    <p:sldId id="299" r:id="rId40"/>
    <p:sldId id="300" r:id="rId41"/>
    <p:sldId id="301" r:id="rId42"/>
    <p:sldId id="302" r:id="rId43"/>
    <p:sldId id="303" r:id="rId44"/>
    <p:sldId id="304" r:id="rId45"/>
    <p:sldId id="305" r:id="rId46"/>
    <p:sldId id="313" r:id="rId47"/>
    <p:sldId id="314" r:id="rId48"/>
    <p:sldId id="291" r:id="rId49"/>
    <p:sldId id="271" r:id="rId50"/>
    <p:sldId id="275" r:id="rId51"/>
  </p:sldIdLst>
  <p:sldSz cx="9144000" cy="6858000" type="screen4x3"/>
  <p:notesSz cx="6858000" cy="9144000"/>
  <p:custDataLst>
    <p:tags r:id="rId55"/>
  </p:custData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9145" autoAdjust="0"/>
  </p:normalViewPr>
  <p:slideViewPr>
    <p:cSldViewPr snapToGrid="0" snapToObjects="1">
      <p:cViewPr varScale="1">
        <p:scale>
          <a:sx n="116" d="100"/>
          <a:sy n="116" d="100"/>
        </p:scale>
        <p:origin x="-808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notesMaster" Target="notesMasters/notesMaster1.xml"/><Relationship Id="rId53" Type="http://schemas.openxmlformats.org/officeDocument/2006/relationships/handoutMaster" Target="handoutMasters/handoutMaster1.xml"/><Relationship Id="rId54" Type="http://schemas.openxmlformats.org/officeDocument/2006/relationships/printerSettings" Target="printerSettings/printerSettings1.bin"/><Relationship Id="rId55" Type="http://schemas.openxmlformats.org/officeDocument/2006/relationships/tags" Target="tags/tag1.xml"/><Relationship Id="rId56" Type="http://schemas.openxmlformats.org/officeDocument/2006/relationships/presProps" Target="presProps.xml"/><Relationship Id="rId57" Type="http://schemas.openxmlformats.org/officeDocument/2006/relationships/viewProps" Target="viewProps.xml"/><Relationship Id="rId58" Type="http://schemas.openxmlformats.org/officeDocument/2006/relationships/theme" Target="theme/theme1.xml"/><Relationship Id="rId59" Type="http://schemas.openxmlformats.org/officeDocument/2006/relationships/tableStyles" Target="tableStyles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F28B1F-3C26-B849-BB2F-2A8F73CCEE25}" type="datetimeFigureOut">
              <a:rPr lang="en-US" smtClean="0">
                <a:latin typeface="Calibri"/>
              </a:rPr>
              <a:t>4/30/12</a:t>
            </a:fld>
            <a:endParaRPr lang="en-US" dirty="0">
              <a:latin typeface="Calibri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7A8BA5-D572-5E4A-815C-2A983EBDD414}" type="slidenum">
              <a:rPr lang="en-US" smtClean="0">
                <a:latin typeface="Calibri"/>
              </a:rPr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93190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alibri"/>
              </a:defRPr>
            </a:lvl1pPr>
          </a:lstStyle>
          <a:p>
            <a:fld id="{68231175-F060-C14A-A124-54817FC44758}" type="datetimeFigureOut">
              <a:rPr lang="en-US" smtClean="0"/>
              <a:pPr/>
              <a:t>4/30/12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alibri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alibri"/>
              </a:defRPr>
            </a:lvl1pPr>
          </a:lstStyle>
          <a:p>
            <a:fld id="{A9372618-506A-BA44-9A0A-D4EB4B7FDA5E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8667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Calibri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8765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5035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669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493744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Line 18"/>
          <p:cNvSpPr>
            <a:spLocks noChangeShapeType="1"/>
          </p:cNvSpPr>
          <p:nvPr userDrawn="1"/>
        </p:nvSpPr>
        <p:spPr bwMode="auto">
          <a:xfrm>
            <a:off x="457200" y="838200"/>
            <a:ext cx="8229600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>
              <a:latin typeface="Calibri"/>
              <a:cs typeface="Microsoft Sans Serif"/>
            </a:endParaRPr>
          </a:p>
        </p:txBody>
      </p:sp>
    </p:spTree>
    <p:extLst>
      <p:ext uri="{BB962C8B-B14F-4D97-AF65-F5344CB8AC3E}">
        <p14:creationId xmlns:p14="http://schemas.microsoft.com/office/powerpoint/2010/main" val="7632981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8312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71659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1384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7944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9048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915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98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r>
              <a:rPr lang="en-US" smtClean="0"/>
              <a:t>April 2012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r>
              <a:rPr lang="en-US" smtClean="0"/>
              <a:t>MIT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Calibri"/>
              </a:defRPr>
            </a:lvl1pPr>
          </a:lstStyle>
          <a:p>
            <a:fld id="{2AC9578B-FB7A-1A4A-83D3-84D181B0B72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314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Calibri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Calibri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Calibri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Calibri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Calibri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Calibri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9.png"/><Relationship Id="rId5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4" Type="http://schemas.openxmlformats.org/officeDocument/2006/relationships/image" Target="../media/image17.emf"/><Relationship Id="rId5" Type="http://schemas.openxmlformats.org/officeDocument/2006/relationships/image" Target="../media/image20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em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4" Type="http://schemas.openxmlformats.org/officeDocument/2006/relationships/image" Target="../media/image24.emf"/><Relationship Id="rId5" Type="http://schemas.openxmlformats.org/officeDocument/2006/relationships/image" Target="../media/image21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.e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4" Type="http://schemas.openxmlformats.org/officeDocument/2006/relationships/image" Target="../media/image25.emf"/><Relationship Id="rId5" Type="http://schemas.openxmlformats.org/officeDocument/2006/relationships/image" Target="../media/image28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e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jpeg"/><Relationship Id="rId3" Type="http://schemas.openxmlformats.org/officeDocument/2006/relationships/hyperlink" Target="http://pag.gatech.edu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33634" y="1038662"/>
            <a:ext cx="8124566" cy="1470025"/>
          </a:xfrm>
        </p:spPr>
        <p:txBody>
          <a:bodyPr>
            <a:normAutofit/>
          </a:bodyPr>
          <a:lstStyle/>
          <a:p>
            <a:r>
              <a:rPr lang="en-US" dirty="0" smtClean="0"/>
              <a:t>The Quest for Minimal Program Abstractions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3278" y="2889908"/>
            <a:ext cx="8228288" cy="3599329"/>
          </a:xfrm>
        </p:spPr>
        <p:txBody>
          <a:bodyPr>
            <a:noAutofit/>
          </a:bodyPr>
          <a:lstStyle/>
          <a:p>
            <a:r>
              <a:rPr lang="en-US" sz="3600" dirty="0" smtClean="0">
                <a:solidFill>
                  <a:schemeClr val="tx1"/>
                </a:solidFill>
              </a:rPr>
              <a:t>Mayur Naik</a:t>
            </a:r>
          </a:p>
          <a:p>
            <a:endParaRPr lang="en-US" sz="500" dirty="0" smtClean="0">
              <a:solidFill>
                <a:schemeClr val="tx1"/>
              </a:solidFill>
            </a:endParaRPr>
          </a:p>
          <a:p>
            <a:r>
              <a:rPr lang="en-US" sz="3600" dirty="0" smtClean="0">
                <a:solidFill>
                  <a:schemeClr val="tx1"/>
                </a:solidFill>
              </a:rPr>
              <a:t>Georgia Tech</a:t>
            </a:r>
            <a:br>
              <a:rPr lang="en-US" sz="3600" dirty="0" smtClean="0">
                <a:solidFill>
                  <a:schemeClr val="tx1"/>
                </a:solidFill>
              </a:rPr>
            </a:br>
            <a:endParaRPr lang="en-US" sz="1500" dirty="0" smtClean="0">
              <a:solidFill>
                <a:schemeClr val="tx1"/>
              </a:solidFill>
            </a:endParaRPr>
          </a:p>
          <a:p>
            <a:r>
              <a:rPr lang="en-US" dirty="0" smtClean="0">
                <a:solidFill>
                  <a:schemeClr val="tx1"/>
                </a:solidFill>
              </a:rPr>
              <a:t>Ravi </a:t>
            </a:r>
            <a:r>
              <a:rPr lang="en-US" dirty="0" err="1" smtClean="0">
                <a:solidFill>
                  <a:schemeClr val="tx1"/>
                </a:solidFill>
              </a:rPr>
              <a:t>Mangal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smtClean="0">
                <a:solidFill>
                  <a:schemeClr val="tx1"/>
                </a:solidFill>
              </a:rPr>
              <a:t>and </a:t>
            </a:r>
            <a:r>
              <a:rPr lang="en-US" dirty="0" err="1" smtClean="0">
                <a:solidFill>
                  <a:schemeClr val="tx1"/>
                </a:solidFill>
              </a:rPr>
              <a:t>Xin</a:t>
            </a:r>
            <a:r>
              <a:rPr lang="en-US" dirty="0" smtClean="0">
                <a:solidFill>
                  <a:schemeClr val="tx1"/>
                </a:solidFill>
              </a:rPr>
              <a:t> Zhang (Georgia Tech),</a:t>
            </a:r>
            <a:br>
              <a:rPr lang="en-US" dirty="0" smtClean="0">
                <a:solidFill>
                  <a:schemeClr val="tx1"/>
                </a:solidFill>
              </a:rPr>
            </a:br>
            <a:r>
              <a:rPr lang="en-US" dirty="0" smtClean="0">
                <a:solidFill>
                  <a:schemeClr val="tx1"/>
                </a:solidFill>
              </a:rPr>
              <a:t>Percy Liang (Stanford), </a:t>
            </a:r>
            <a:r>
              <a:rPr lang="en-US" dirty="0" err="1" smtClean="0">
                <a:solidFill>
                  <a:schemeClr val="tx1"/>
                </a:solidFill>
              </a:rPr>
              <a:t>Mooly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Sagiv</a:t>
            </a:r>
            <a:r>
              <a:rPr lang="en-US" dirty="0" smtClean="0">
                <a:solidFill>
                  <a:schemeClr val="tx1"/>
                </a:solidFill>
              </a:rPr>
              <a:t> (Tel-Aviv </a:t>
            </a:r>
            <a:r>
              <a:rPr lang="en-US" dirty="0" err="1" smtClean="0">
                <a:solidFill>
                  <a:schemeClr val="tx1"/>
                </a:solidFill>
              </a:rPr>
              <a:t>Univ</a:t>
            </a:r>
            <a:r>
              <a:rPr lang="en-US" dirty="0" smtClean="0">
                <a:solidFill>
                  <a:schemeClr val="tx1"/>
                </a:solidFill>
              </a:rPr>
              <a:t>), </a:t>
            </a:r>
            <a:r>
              <a:rPr lang="en-US" dirty="0" err="1" smtClean="0">
                <a:solidFill>
                  <a:schemeClr val="tx1"/>
                </a:solidFill>
              </a:rPr>
              <a:t>Hongseok</a:t>
            </a:r>
            <a:r>
              <a:rPr lang="en-US" dirty="0" smtClean="0">
                <a:solidFill>
                  <a:schemeClr val="tx1"/>
                </a:solidFill>
              </a:rPr>
              <a:t> Yang (Oxford)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55199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Statement, 1</a:t>
            </a:r>
            <a:r>
              <a:rPr lang="en-US" baseline="30000" dirty="0" smtClean="0"/>
              <a:t>st</a:t>
            </a:r>
            <a:r>
              <a:rPr lang="en-US" dirty="0" smtClean="0"/>
              <a:t> Attempt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446" y="1145504"/>
            <a:ext cx="8229600" cy="4937443"/>
          </a:xfrm>
        </p:spPr>
        <p:txBody>
          <a:bodyPr/>
          <a:lstStyle/>
          <a:p>
            <a:r>
              <a:rPr lang="en-US" dirty="0" smtClean="0"/>
              <a:t>An </a:t>
            </a:r>
            <a:r>
              <a:rPr lang="en-US" dirty="0"/>
              <a:t>efficient algorithm </a:t>
            </a:r>
            <a:r>
              <a:rPr lang="en-US" dirty="0" smtClean="0"/>
              <a:t>with: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INPUTS:</a:t>
            </a:r>
            <a:endParaRPr lang="en-US" sz="2400" dirty="0"/>
          </a:p>
          <a:p>
            <a:pPr lvl="1"/>
            <a:r>
              <a:rPr lang="en-US" sz="2400" dirty="0"/>
              <a:t>program p and </a:t>
            </a:r>
            <a:r>
              <a:rPr lang="en-US" sz="2400" dirty="0" smtClean="0"/>
              <a:t>query q</a:t>
            </a:r>
            <a:endParaRPr lang="en-US" sz="2400" dirty="0"/>
          </a:p>
          <a:p>
            <a:pPr lvl="1"/>
            <a:r>
              <a:rPr lang="en-US" sz="2400" dirty="0" smtClean="0"/>
              <a:t>abstractions A </a:t>
            </a:r>
            <a:r>
              <a:rPr lang="en-US" sz="2400" dirty="0"/>
              <a:t>= </a:t>
            </a:r>
            <a:r>
              <a:rPr lang="en-US" sz="2400" dirty="0" smtClean="0"/>
              <a:t>{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 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}</a:t>
            </a:r>
            <a:endParaRPr lang="en-US" sz="2400" dirty="0"/>
          </a:p>
          <a:p>
            <a:pPr lvl="1"/>
            <a:r>
              <a:rPr lang="en-US" sz="2400" dirty="0" err="1"/>
              <a:t>boolean</a:t>
            </a:r>
            <a:r>
              <a:rPr lang="en-US" sz="2400" dirty="0"/>
              <a:t> function S(p</a:t>
            </a:r>
            <a:r>
              <a:rPr lang="en-US" sz="2400" dirty="0" smtClean="0"/>
              <a:t>, q, a)</a:t>
            </a:r>
            <a:endParaRPr lang="en-US" sz="2400" dirty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400" dirty="0" smtClean="0"/>
              <a:t>     OUTPUT:</a:t>
            </a:r>
          </a:p>
          <a:p>
            <a:pPr lvl="1"/>
            <a:r>
              <a:rPr lang="en-US" sz="2400" dirty="0" smtClean="0"/>
              <a:t>Impossibility: </a:t>
            </a:r>
            <a:r>
              <a:rPr lang="en-US" sz="2400" dirty="0" smtClean="0">
                <a:latin typeface="msbm10"/>
                <a:ea typeface="msbm10"/>
                <a:cs typeface="msbm10"/>
              </a:rPr>
              <a:t>@</a:t>
            </a:r>
            <a:r>
              <a:rPr lang="en-US" sz="2400" dirty="0" smtClean="0"/>
              <a:t> </a:t>
            </a:r>
            <a:r>
              <a:rPr lang="en-US" sz="2400" dirty="0"/>
              <a:t>a </a:t>
            </a:r>
            <a:r>
              <a:rPr lang="en-US" sz="2400" dirty="0">
                <a:latin typeface="cmsy10"/>
                <a:ea typeface="cmsy10"/>
                <a:cs typeface="cmsy10"/>
              </a:rPr>
              <a:t>2</a:t>
            </a:r>
            <a:r>
              <a:rPr lang="en-US" sz="2400" dirty="0"/>
              <a:t> A: S(p</a:t>
            </a:r>
            <a:r>
              <a:rPr lang="en-US" sz="2400" dirty="0" smtClean="0"/>
              <a:t>, q, a</a:t>
            </a:r>
            <a:r>
              <a:rPr lang="en-US" sz="2400" dirty="0"/>
              <a:t>) = </a:t>
            </a:r>
            <a:r>
              <a:rPr lang="en-US" sz="2400" dirty="0" smtClean="0"/>
              <a:t>true</a:t>
            </a:r>
          </a:p>
          <a:p>
            <a:pPr lvl="1"/>
            <a:r>
              <a:rPr lang="en-US" sz="2400" dirty="0">
                <a:solidFill>
                  <a:prstClr val="black"/>
                </a:solidFill>
              </a:rPr>
              <a:t>Proof: a </a:t>
            </a:r>
            <a:r>
              <a:rPr lang="en-US" sz="2400" dirty="0">
                <a:solidFill>
                  <a:prstClr val="black"/>
                </a:solidFill>
                <a:latin typeface="cmsy10"/>
                <a:ea typeface="cmsy10"/>
                <a:cs typeface="cmsy10"/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 A: S(p, q, a) = </a:t>
            </a:r>
            <a:r>
              <a:rPr lang="en-US" sz="2400" dirty="0" smtClean="0">
                <a:solidFill>
                  <a:prstClr val="black"/>
                </a:solidFill>
              </a:rPr>
              <a:t>true</a:t>
            </a:r>
            <a:endParaRPr lang="en-US" sz="2400" dirty="0">
              <a:solidFill>
                <a:prstClr val="black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10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 rot="5400000">
            <a:off x="6988218" y="1893841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 rot="10800000">
            <a:off x="7758413" y="2509858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9" name="Right Arrow 8"/>
          <p:cNvSpPr/>
          <p:nvPr/>
        </p:nvSpPr>
        <p:spPr bwMode="auto">
          <a:xfrm>
            <a:off x="6166425" y="2510702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10" name="AutoShape 15"/>
          <p:cNvSpPr>
            <a:spLocks noChangeArrowheads="1"/>
          </p:cNvSpPr>
          <p:nvPr/>
        </p:nvSpPr>
        <p:spPr bwMode="auto">
          <a:xfrm>
            <a:off x="8219282" y="2368983"/>
            <a:ext cx="533400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q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1" name="Right Arrow 10"/>
          <p:cNvSpPr/>
          <p:nvPr/>
        </p:nvSpPr>
        <p:spPr bwMode="auto">
          <a:xfrm rot="8341893">
            <a:off x="6602080" y="3017472"/>
            <a:ext cx="602058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12" name="AutoShape 15"/>
          <p:cNvSpPr>
            <a:spLocks noChangeArrowheads="1"/>
          </p:cNvSpPr>
          <p:nvPr/>
        </p:nvSpPr>
        <p:spPr bwMode="auto">
          <a:xfrm>
            <a:off x="5685500" y="2379479"/>
            <a:ext cx="533400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3" name="Right Arrow 12"/>
          <p:cNvSpPr/>
          <p:nvPr/>
        </p:nvSpPr>
        <p:spPr bwMode="auto">
          <a:xfrm rot="2625519">
            <a:off x="7252065" y="3026042"/>
            <a:ext cx="547927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6670557" y="2287128"/>
            <a:ext cx="1065972" cy="7418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kern="0" baseline="-10000" dirty="0" smtClean="0">
                <a:solidFill>
                  <a:sysClr val="windowText" lastClr="000000"/>
                </a:solidFill>
                <a:latin typeface="Calibri"/>
              </a:rPr>
              <a:t>S</a:t>
            </a:r>
            <a:endParaRPr lang="en-US" sz="3200" kern="0" baseline="-100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14" name="AutoShape 15"/>
          <p:cNvSpPr>
            <a:spLocks noChangeArrowheads="1"/>
          </p:cNvSpPr>
          <p:nvPr/>
        </p:nvSpPr>
        <p:spPr bwMode="auto">
          <a:xfrm>
            <a:off x="6213499" y="3360010"/>
            <a:ext cx="9368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 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msy10"/>
                <a:ea typeface="cmsy10"/>
                <a:cs typeface="cmsy10"/>
              </a:rPr>
              <a:t>`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q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5" name="AutoShape 15"/>
          <p:cNvSpPr>
            <a:spLocks noChangeArrowheads="1"/>
          </p:cNvSpPr>
          <p:nvPr/>
        </p:nvSpPr>
        <p:spPr bwMode="auto">
          <a:xfrm>
            <a:off x="7119437" y="3369210"/>
            <a:ext cx="1276016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 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sbm10"/>
                <a:ea typeface="msbm10"/>
                <a:cs typeface="msbm10"/>
              </a:rPr>
              <a:t>0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q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6" name="AutoShape 15"/>
          <p:cNvSpPr>
            <a:spLocks noChangeArrowheads="1"/>
          </p:cNvSpPr>
          <p:nvPr/>
        </p:nvSpPr>
        <p:spPr bwMode="auto">
          <a:xfrm>
            <a:off x="6948883" y="1334819"/>
            <a:ext cx="533400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a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61210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/>
      <p:bldP spid="11" grpId="0" animBg="1"/>
      <p:bldP spid="12" grpId="0"/>
      <p:bldP spid="13" grpId="0" animBg="1"/>
      <p:bldP spid="7" grpId="0" animBg="1"/>
      <p:bldP spid="14" grpId="0"/>
      <p:bldP spid="15" grpId="0"/>
      <p:bldP spid="1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Orderings on 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Efficiency Partial Order</a:t>
            </a:r>
            <a:endParaRPr lang="en-US" dirty="0"/>
          </a:p>
          <a:p>
            <a:pPr lvl="1"/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·</a:t>
            </a:r>
            <a:r>
              <a:rPr lang="en-US" baseline="-25000" dirty="0" smtClean="0"/>
              <a:t>cost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  <a:r>
              <a:rPr lang="en-US" dirty="0" smtClean="0"/>
              <a:t>  </a:t>
            </a:r>
            <a:r>
              <a:rPr lang="en-US" dirty="0" smtClean="0">
                <a:latin typeface="cmsy10"/>
                <a:ea typeface="cmsy10"/>
                <a:cs typeface="cmsy10"/>
              </a:rPr>
              <a:t>,</a:t>
            </a:r>
            <a:r>
              <a:rPr lang="en-US" dirty="0" smtClean="0"/>
              <a:t>  sum of a</a:t>
            </a:r>
            <a:r>
              <a:rPr lang="en-US" baseline="-25000" dirty="0" smtClean="0"/>
              <a:t>1</a:t>
            </a:r>
            <a:r>
              <a:rPr lang="en-US" dirty="0" smtClean="0"/>
              <a:t>’s bits </a:t>
            </a:r>
            <a:r>
              <a:rPr lang="en-US" dirty="0">
                <a:latin typeface="cmsy10"/>
                <a:ea typeface="cmsy10"/>
                <a:cs typeface="cmsy10"/>
              </a:rPr>
              <a:t>·</a:t>
            </a:r>
            <a:r>
              <a:rPr lang="en-US" dirty="0" smtClean="0"/>
              <a:t> sum of a</a:t>
            </a:r>
            <a:r>
              <a:rPr lang="en-US" baseline="-25000" dirty="0" smtClean="0"/>
              <a:t>2</a:t>
            </a:r>
            <a:r>
              <a:rPr lang="en-US" dirty="0" smtClean="0"/>
              <a:t>’s bits</a:t>
            </a:r>
          </a:p>
          <a:p>
            <a:pPr lvl="1"/>
            <a:r>
              <a:rPr lang="en-US" dirty="0" smtClean="0"/>
              <a:t>S(p, q, a</a:t>
            </a:r>
            <a:r>
              <a:rPr lang="en-US" baseline="-25000" dirty="0" smtClean="0"/>
              <a:t>1</a:t>
            </a:r>
            <a:r>
              <a:rPr lang="en-US" dirty="0" smtClean="0"/>
              <a:t>) runs faster than S(p, q, a</a:t>
            </a:r>
            <a:r>
              <a:rPr lang="en-US" baseline="-25000" dirty="0" smtClean="0"/>
              <a:t>2</a:t>
            </a:r>
            <a:r>
              <a:rPr lang="en-US" dirty="0" smtClean="0"/>
              <a:t>)</a:t>
            </a:r>
            <a:endParaRPr lang="en-US" dirty="0"/>
          </a:p>
          <a:p>
            <a:endParaRPr lang="en-US" sz="2800" dirty="0" smtClean="0"/>
          </a:p>
          <a:p>
            <a:r>
              <a:rPr lang="en-US" dirty="0" smtClean="0"/>
              <a:t>Precision Partial Order</a:t>
            </a:r>
          </a:p>
          <a:p>
            <a:pPr lvl="1"/>
            <a:r>
              <a:rPr lang="en-US" dirty="0" smtClean="0"/>
              <a:t>a</a:t>
            </a:r>
            <a:r>
              <a:rPr lang="en-US" baseline="-25000" dirty="0" smtClean="0"/>
              <a:t>1</a:t>
            </a:r>
            <a:r>
              <a:rPr lang="en-US" dirty="0" smtClean="0"/>
              <a:t> </a:t>
            </a:r>
            <a:r>
              <a:rPr lang="en-US" dirty="0" smtClean="0">
                <a:latin typeface="cmsy10"/>
                <a:ea typeface="cmsy10"/>
                <a:cs typeface="cmsy10"/>
              </a:rPr>
              <a:t>·</a:t>
            </a:r>
            <a:r>
              <a:rPr lang="en-US" baseline="-25000" dirty="0" err="1" smtClean="0"/>
              <a:t>prec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  <a:r>
              <a:rPr lang="en-US" dirty="0" smtClean="0"/>
              <a:t>  </a:t>
            </a:r>
            <a:r>
              <a:rPr lang="en-US" dirty="0" smtClean="0">
                <a:latin typeface="cmsy10"/>
                <a:ea typeface="cmsy10"/>
                <a:cs typeface="cmsy10"/>
              </a:rPr>
              <a:t>,</a:t>
            </a:r>
            <a:r>
              <a:rPr lang="en-US" dirty="0" smtClean="0"/>
              <a:t>  a</a:t>
            </a:r>
            <a:r>
              <a:rPr lang="en-US" baseline="-25000" dirty="0" smtClean="0"/>
              <a:t>1</a:t>
            </a:r>
            <a:r>
              <a:rPr lang="en-US" dirty="0" smtClean="0"/>
              <a:t> is </a:t>
            </a:r>
            <a:r>
              <a:rPr lang="en-US" dirty="0" err="1" smtClean="0"/>
              <a:t>pointwise</a:t>
            </a:r>
            <a:r>
              <a:rPr lang="en-US" dirty="0" smtClean="0"/>
              <a:t> </a:t>
            </a:r>
            <a:r>
              <a:rPr lang="en-US" dirty="0">
                <a:latin typeface="cmsy10"/>
                <a:ea typeface="cmsy10"/>
                <a:cs typeface="cmsy10"/>
              </a:rPr>
              <a:t>·</a:t>
            </a:r>
            <a:r>
              <a:rPr lang="en-US" dirty="0" smtClean="0"/>
              <a:t> a</a:t>
            </a:r>
            <a:r>
              <a:rPr lang="en-US" baseline="-25000" dirty="0" smtClean="0"/>
              <a:t>2</a:t>
            </a:r>
          </a:p>
          <a:p>
            <a:pPr lvl="1"/>
            <a:r>
              <a:rPr lang="en-US" dirty="0" smtClean="0"/>
              <a:t>S</a:t>
            </a:r>
            <a:r>
              <a:rPr lang="en-US" dirty="0"/>
              <a:t>(p</a:t>
            </a:r>
            <a:r>
              <a:rPr lang="en-US" dirty="0" smtClean="0"/>
              <a:t>, q, a</a:t>
            </a:r>
            <a:r>
              <a:rPr lang="en-US" baseline="-25000" dirty="0" smtClean="0"/>
              <a:t>1</a:t>
            </a:r>
            <a:r>
              <a:rPr lang="en-US" dirty="0" smtClean="0"/>
              <a:t>) = true </a:t>
            </a:r>
            <a:r>
              <a:rPr lang="en-US" dirty="0" smtClean="0">
                <a:latin typeface="cmsy10"/>
                <a:ea typeface="cmsy10"/>
                <a:cs typeface="cmsy10"/>
              </a:rPr>
              <a:t>)</a:t>
            </a:r>
            <a:r>
              <a:rPr lang="en-US" dirty="0" smtClean="0"/>
              <a:t> </a:t>
            </a:r>
            <a:r>
              <a:rPr lang="en-US" dirty="0"/>
              <a:t>S(p</a:t>
            </a:r>
            <a:r>
              <a:rPr lang="en-US" dirty="0" smtClean="0"/>
              <a:t>, q, a</a:t>
            </a:r>
            <a:r>
              <a:rPr lang="en-US" baseline="-25000" dirty="0" smtClean="0"/>
              <a:t>2</a:t>
            </a:r>
            <a:r>
              <a:rPr lang="en-US" dirty="0" smtClean="0"/>
              <a:t>) = true</a:t>
            </a:r>
          </a:p>
          <a:p>
            <a:endParaRPr lang="en-US" sz="28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22130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8446" y="1145504"/>
            <a:ext cx="8229600" cy="5382086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efficient algorithm </a:t>
            </a:r>
            <a:r>
              <a:rPr lang="en-US" dirty="0" smtClean="0"/>
              <a:t>with: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INPUTS:</a:t>
            </a:r>
            <a:endParaRPr lang="en-US" sz="2400" dirty="0"/>
          </a:p>
          <a:p>
            <a:pPr lvl="1"/>
            <a:r>
              <a:rPr lang="en-US" sz="2400" dirty="0"/>
              <a:t>program p and property q</a:t>
            </a:r>
          </a:p>
          <a:p>
            <a:pPr lvl="1"/>
            <a:r>
              <a:rPr lang="en-US" sz="2400" dirty="0" smtClean="0"/>
              <a:t>abstractions A </a:t>
            </a:r>
            <a:r>
              <a:rPr lang="en-US" sz="2400" dirty="0"/>
              <a:t>= </a:t>
            </a:r>
            <a:r>
              <a:rPr lang="en-US" sz="2400" dirty="0" smtClean="0"/>
              <a:t>{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 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}</a:t>
            </a:r>
            <a:endParaRPr lang="en-US" sz="2400" dirty="0"/>
          </a:p>
          <a:p>
            <a:pPr lvl="1"/>
            <a:r>
              <a:rPr lang="en-US" sz="2400" dirty="0" err="1"/>
              <a:t>boolean</a:t>
            </a:r>
            <a:r>
              <a:rPr lang="en-US" sz="2400" dirty="0"/>
              <a:t> function S(p</a:t>
            </a:r>
            <a:r>
              <a:rPr lang="en-US" sz="2400" dirty="0" smtClean="0"/>
              <a:t>, q, a)</a:t>
            </a:r>
            <a:endParaRPr lang="en-US" sz="2400" dirty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400" dirty="0" smtClean="0"/>
              <a:t>     OUTPUT:</a:t>
            </a:r>
          </a:p>
          <a:p>
            <a:pPr lvl="1"/>
            <a:r>
              <a:rPr lang="en-US" sz="2400" dirty="0" smtClean="0"/>
              <a:t>Impossibility: </a:t>
            </a:r>
            <a:r>
              <a:rPr lang="en-US" sz="2400" dirty="0" smtClean="0">
                <a:latin typeface="msbm10"/>
                <a:ea typeface="msbm10"/>
                <a:cs typeface="msbm10"/>
              </a:rPr>
              <a:t>@</a:t>
            </a:r>
            <a:r>
              <a:rPr lang="en-US" sz="2400" dirty="0" smtClean="0"/>
              <a:t> </a:t>
            </a:r>
            <a:r>
              <a:rPr lang="en-US" sz="2400" dirty="0"/>
              <a:t>a </a:t>
            </a:r>
            <a:r>
              <a:rPr lang="en-US" sz="2400" dirty="0">
                <a:latin typeface="cmsy10"/>
                <a:ea typeface="cmsy10"/>
                <a:cs typeface="cmsy10"/>
              </a:rPr>
              <a:t>2</a:t>
            </a:r>
            <a:r>
              <a:rPr lang="en-US" sz="2400" dirty="0"/>
              <a:t> A: S(p</a:t>
            </a:r>
            <a:r>
              <a:rPr lang="en-US" sz="2400" dirty="0" smtClean="0"/>
              <a:t>, q, a</a:t>
            </a:r>
            <a:r>
              <a:rPr lang="en-US" sz="2400" dirty="0"/>
              <a:t>) = </a:t>
            </a:r>
            <a:r>
              <a:rPr lang="en-US" sz="2400" dirty="0" smtClean="0"/>
              <a:t>true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Proof</a:t>
            </a:r>
            <a:r>
              <a:rPr lang="en-US" sz="2400" dirty="0">
                <a:solidFill>
                  <a:prstClr val="black"/>
                </a:solidFill>
              </a:rPr>
              <a:t>: a </a:t>
            </a:r>
            <a:r>
              <a:rPr lang="en-US" sz="2400" dirty="0">
                <a:solidFill>
                  <a:prstClr val="black"/>
                </a:solidFill>
                <a:latin typeface="cmsy10"/>
                <a:ea typeface="cmsy10"/>
                <a:cs typeface="cmsy10"/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 A: S(p, q, a) = </a:t>
            </a:r>
            <a:r>
              <a:rPr lang="en-US" sz="2400" dirty="0" smtClean="0">
                <a:solidFill>
                  <a:prstClr val="black"/>
                </a:solidFill>
              </a:rPr>
              <a:t>true</a:t>
            </a:r>
            <a:endParaRPr lang="en-US" sz="24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                     </a:t>
            </a:r>
            <a:r>
              <a:rPr lang="en-US" sz="2400" dirty="0" smtClean="0">
                <a:solidFill>
                  <a:srgbClr val="0000FF"/>
                </a:solidFill>
                <a:latin typeface="cmsy10"/>
                <a:ea typeface="cmsy10"/>
                <a:cs typeface="cmsy10"/>
              </a:rPr>
              <a:t>8</a:t>
            </a:r>
            <a:r>
              <a:rPr lang="en-US" sz="2400" dirty="0" smtClean="0">
                <a:solidFill>
                  <a:srgbClr val="0000FF"/>
                </a:solidFill>
              </a:rPr>
              <a:t> a’ </a:t>
            </a:r>
            <a:r>
              <a:rPr lang="en-US" sz="2400" dirty="0">
                <a:solidFill>
                  <a:srgbClr val="0000FF"/>
                </a:solidFill>
                <a:latin typeface="cmsy10"/>
                <a:ea typeface="cmsy10"/>
                <a:cs typeface="cmsy10"/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A: (a’ </a:t>
            </a:r>
            <a:r>
              <a:rPr lang="en-US" sz="2400" dirty="0" smtClean="0">
                <a:solidFill>
                  <a:srgbClr val="0000FF"/>
                </a:solidFill>
                <a:latin typeface="cmsy10"/>
                <a:ea typeface="cmsy10"/>
                <a:cs typeface="cmsy10"/>
              </a:rPr>
              <a:t>·</a:t>
            </a:r>
            <a:r>
              <a:rPr lang="en-US" sz="2400" dirty="0" smtClean="0">
                <a:solidFill>
                  <a:srgbClr val="0000FF"/>
                </a:solidFill>
              </a:rPr>
              <a:t> a </a:t>
            </a:r>
            <a:r>
              <a:rPr lang="en-US" sz="2400" dirty="0" err="1" smtClean="0">
                <a:solidFill>
                  <a:srgbClr val="0000FF"/>
                </a:solidFill>
                <a:latin typeface="cmsy10"/>
                <a:ea typeface="cmsy10"/>
                <a:cs typeface="cmsy10"/>
              </a:rPr>
              <a:t>Æ</a:t>
            </a:r>
            <a:r>
              <a:rPr lang="en-US" sz="2400" dirty="0" smtClean="0">
                <a:solidFill>
                  <a:srgbClr val="0000FF"/>
                </a:solidFill>
              </a:rPr>
              <a:t> S(p, q, a’) = true) </a:t>
            </a:r>
            <a:r>
              <a:rPr lang="en-US" sz="2400" dirty="0">
                <a:solidFill>
                  <a:srgbClr val="0000FF"/>
                </a:solidFill>
                <a:latin typeface="cmsy10"/>
                <a:ea typeface="cmsy10"/>
                <a:cs typeface="cmsy10"/>
              </a:rPr>
              <a:t>)</a:t>
            </a:r>
            <a:r>
              <a:rPr lang="en-US" sz="2400" dirty="0" smtClean="0">
                <a:solidFill>
                  <a:srgbClr val="0000FF"/>
                </a:solidFill>
              </a:rPr>
              <a:t> a’ = a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12</a:t>
            </a:fld>
            <a:endParaRPr lang="en-US"/>
          </a:p>
        </p:txBody>
      </p:sp>
      <p:sp>
        <p:nvSpPr>
          <p:cNvPr id="17" name="Oval Callout 16"/>
          <p:cNvSpPr/>
          <p:nvPr/>
        </p:nvSpPr>
        <p:spPr>
          <a:xfrm>
            <a:off x="628305" y="5730482"/>
            <a:ext cx="3202384" cy="838076"/>
          </a:xfrm>
          <a:prstGeom prst="wedgeEllipseCallout">
            <a:avLst>
              <a:gd name="adj1" fmla="val -328"/>
              <a:gd name="adj2" fmla="val -890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alibri"/>
                <a:cs typeface="Calibri"/>
              </a:rPr>
              <a:t>Minimal Sufficient Abstraction</a:t>
            </a:r>
            <a:endParaRPr lang="en-US" sz="2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6988218" y="1893841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19" name="Right Arrow 18"/>
          <p:cNvSpPr/>
          <p:nvPr/>
        </p:nvSpPr>
        <p:spPr bwMode="auto">
          <a:xfrm rot="10800000">
            <a:off x="7758413" y="2509858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6166425" y="2510702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21" name="AutoShape 15"/>
          <p:cNvSpPr>
            <a:spLocks noChangeArrowheads="1"/>
          </p:cNvSpPr>
          <p:nvPr/>
        </p:nvSpPr>
        <p:spPr bwMode="auto">
          <a:xfrm>
            <a:off x="8219282" y="2368983"/>
            <a:ext cx="533400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q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2" name="Right Arrow 21"/>
          <p:cNvSpPr/>
          <p:nvPr/>
        </p:nvSpPr>
        <p:spPr bwMode="auto">
          <a:xfrm rot="8341893">
            <a:off x="6602080" y="3017472"/>
            <a:ext cx="602058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23" name="AutoShape 15"/>
          <p:cNvSpPr>
            <a:spLocks noChangeArrowheads="1"/>
          </p:cNvSpPr>
          <p:nvPr/>
        </p:nvSpPr>
        <p:spPr bwMode="auto">
          <a:xfrm>
            <a:off x="5685500" y="2379479"/>
            <a:ext cx="533400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4" name="Right Arrow 23"/>
          <p:cNvSpPr/>
          <p:nvPr/>
        </p:nvSpPr>
        <p:spPr bwMode="auto">
          <a:xfrm rot="2625519">
            <a:off x="7252065" y="3026042"/>
            <a:ext cx="547927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25" name="AutoShape 8"/>
          <p:cNvSpPr>
            <a:spLocks noChangeArrowheads="1"/>
          </p:cNvSpPr>
          <p:nvPr/>
        </p:nvSpPr>
        <p:spPr bwMode="auto">
          <a:xfrm>
            <a:off x="6670557" y="2287128"/>
            <a:ext cx="1065972" cy="741804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3200" kern="0" baseline="-10000" dirty="0" smtClean="0">
                <a:solidFill>
                  <a:sysClr val="windowText" lastClr="000000"/>
                </a:solidFill>
                <a:latin typeface="Calibri"/>
              </a:rPr>
              <a:t>S</a:t>
            </a:r>
            <a:endParaRPr lang="en-US" sz="3200" kern="0" baseline="-100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26" name="AutoShape 15"/>
          <p:cNvSpPr>
            <a:spLocks noChangeArrowheads="1"/>
          </p:cNvSpPr>
          <p:nvPr/>
        </p:nvSpPr>
        <p:spPr bwMode="auto">
          <a:xfrm>
            <a:off x="6213499" y="3360010"/>
            <a:ext cx="9368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 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msy10"/>
                <a:ea typeface="cmsy10"/>
                <a:cs typeface="cmsy10"/>
              </a:rPr>
              <a:t>`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q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7" name="AutoShape 15"/>
          <p:cNvSpPr>
            <a:spLocks noChangeArrowheads="1"/>
          </p:cNvSpPr>
          <p:nvPr/>
        </p:nvSpPr>
        <p:spPr bwMode="auto">
          <a:xfrm>
            <a:off x="7119437" y="3369210"/>
            <a:ext cx="1276016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 </a:t>
            </a:r>
            <a:r>
              <a:rPr kumimoji="0" lang="en-US" sz="2200" b="0" i="0" u="none" strike="noStrike" kern="0" cap="none" spc="0" normalizeH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msbm10"/>
                <a:ea typeface="msbm10"/>
                <a:cs typeface="msbm10"/>
              </a:rPr>
              <a:t>0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q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28" name="AutoShape 15"/>
          <p:cNvSpPr>
            <a:spLocks noChangeArrowheads="1"/>
          </p:cNvSpPr>
          <p:nvPr/>
        </p:nvSpPr>
        <p:spPr bwMode="auto">
          <a:xfrm>
            <a:off x="6948883" y="1334819"/>
            <a:ext cx="533400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a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842537" y="4924451"/>
            <a:ext cx="750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AND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8990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58446" y="1145504"/>
            <a:ext cx="8229600" cy="5382086"/>
          </a:xfrm>
        </p:spPr>
        <p:txBody>
          <a:bodyPr>
            <a:normAutofit/>
          </a:bodyPr>
          <a:lstStyle/>
          <a:p>
            <a:r>
              <a:rPr lang="en-US" dirty="0" smtClean="0"/>
              <a:t>An </a:t>
            </a:r>
            <a:r>
              <a:rPr lang="en-US" dirty="0"/>
              <a:t>efficient algorithm </a:t>
            </a:r>
            <a:r>
              <a:rPr lang="en-US" dirty="0" smtClean="0"/>
              <a:t>with:</a:t>
            </a:r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 INPUTS:</a:t>
            </a:r>
            <a:endParaRPr lang="en-US" sz="2400" dirty="0"/>
          </a:p>
          <a:p>
            <a:pPr lvl="1"/>
            <a:r>
              <a:rPr lang="en-US" sz="2400" dirty="0"/>
              <a:t>program p and property q</a:t>
            </a:r>
          </a:p>
          <a:p>
            <a:pPr lvl="1"/>
            <a:r>
              <a:rPr lang="en-US" sz="2400" dirty="0" smtClean="0"/>
              <a:t>abstractions A </a:t>
            </a:r>
            <a:r>
              <a:rPr lang="en-US" sz="2400" dirty="0"/>
              <a:t>= </a:t>
            </a:r>
            <a:r>
              <a:rPr lang="en-US" sz="2400" dirty="0" smtClean="0"/>
              <a:t>{ a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, …, a</a:t>
            </a:r>
            <a:r>
              <a:rPr lang="en-US" sz="2400" baseline="-25000" dirty="0" smtClean="0"/>
              <a:t>n</a:t>
            </a:r>
            <a:r>
              <a:rPr lang="en-US" sz="2400" dirty="0" smtClean="0"/>
              <a:t> }</a:t>
            </a:r>
            <a:endParaRPr lang="en-US" sz="2400" dirty="0"/>
          </a:p>
          <a:p>
            <a:pPr lvl="1"/>
            <a:r>
              <a:rPr lang="en-US" sz="2400" dirty="0" err="1"/>
              <a:t>boolean</a:t>
            </a:r>
            <a:r>
              <a:rPr lang="en-US" sz="2400" dirty="0"/>
              <a:t> function S(p</a:t>
            </a:r>
            <a:r>
              <a:rPr lang="en-US" sz="2400" dirty="0" smtClean="0"/>
              <a:t>, q, a)</a:t>
            </a:r>
            <a:endParaRPr lang="en-US" sz="2400" dirty="0"/>
          </a:p>
          <a:p>
            <a:endParaRPr lang="en-US" sz="1600" dirty="0" smtClean="0"/>
          </a:p>
          <a:p>
            <a:pPr marL="0" indent="0">
              <a:buNone/>
            </a:pPr>
            <a:r>
              <a:rPr lang="en-US" sz="2400" dirty="0" smtClean="0"/>
              <a:t>     OUTPUT:</a:t>
            </a:r>
          </a:p>
          <a:p>
            <a:pPr lvl="1"/>
            <a:r>
              <a:rPr lang="en-US" sz="2400" dirty="0" smtClean="0"/>
              <a:t>Impossibility: </a:t>
            </a:r>
            <a:r>
              <a:rPr lang="en-US" sz="2400" dirty="0" smtClean="0">
                <a:latin typeface="msbm10"/>
                <a:ea typeface="msbm10"/>
                <a:cs typeface="msbm10"/>
              </a:rPr>
              <a:t>@</a:t>
            </a:r>
            <a:r>
              <a:rPr lang="en-US" sz="2400" dirty="0" smtClean="0"/>
              <a:t> </a:t>
            </a:r>
            <a:r>
              <a:rPr lang="en-US" sz="2400" dirty="0"/>
              <a:t>a </a:t>
            </a:r>
            <a:r>
              <a:rPr lang="en-US" sz="2400" dirty="0">
                <a:latin typeface="cmsy10"/>
                <a:ea typeface="cmsy10"/>
                <a:cs typeface="cmsy10"/>
              </a:rPr>
              <a:t>2</a:t>
            </a:r>
            <a:r>
              <a:rPr lang="en-US" sz="2400" dirty="0"/>
              <a:t> A: S(p</a:t>
            </a:r>
            <a:r>
              <a:rPr lang="en-US" sz="2400" dirty="0" smtClean="0"/>
              <a:t>, q, a</a:t>
            </a:r>
            <a:r>
              <a:rPr lang="en-US" sz="2400" dirty="0"/>
              <a:t>) = </a:t>
            </a:r>
            <a:r>
              <a:rPr lang="en-US" sz="2400" dirty="0" smtClean="0"/>
              <a:t>true</a:t>
            </a:r>
          </a:p>
          <a:p>
            <a:pPr lvl="1"/>
            <a:r>
              <a:rPr lang="en-US" sz="2400" dirty="0" smtClean="0">
                <a:solidFill>
                  <a:prstClr val="black"/>
                </a:solidFill>
              </a:rPr>
              <a:t>Proof</a:t>
            </a:r>
            <a:r>
              <a:rPr lang="en-US" sz="2400" dirty="0">
                <a:solidFill>
                  <a:prstClr val="black"/>
                </a:solidFill>
              </a:rPr>
              <a:t>: a </a:t>
            </a:r>
            <a:r>
              <a:rPr lang="en-US" sz="2400" dirty="0">
                <a:solidFill>
                  <a:prstClr val="black"/>
                </a:solidFill>
                <a:latin typeface="cmsy10"/>
                <a:ea typeface="cmsy10"/>
                <a:cs typeface="cmsy10"/>
              </a:rPr>
              <a:t>2</a:t>
            </a:r>
            <a:r>
              <a:rPr lang="en-US" sz="2400" dirty="0">
                <a:solidFill>
                  <a:prstClr val="black"/>
                </a:solidFill>
              </a:rPr>
              <a:t> A: S(p, q, a) = </a:t>
            </a:r>
            <a:r>
              <a:rPr lang="en-US" sz="2400" dirty="0" smtClean="0">
                <a:solidFill>
                  <a:prstClr val="black"/>
                </a:solidFill>
              </a:rPr>
              <a:t>true</a:t>
            </a:r>
            <a:endParaRPr lang="en-US" sz="2400" dirty="0">
              <a:solidFill>
                <a:prstClr val="black"/>
              </a:solidFill>
            </a:endParaRPr>
          </a:p>
          <a:p>
            <a:pPr marL="457200" lvl="1" indent="0">
              <a:buNone/>
            </a:pPr>
            <a:r>
              <a:rPr lang="en-US" sz="2400" dirty="0" smtClean="0">
                <a:solidFill>
                  <a:prstClr val="black"/>
                </a:solidFill>
              </a:rPr>
              <a:t>	</a:t>
            </a:r>
            <a:r>
              <a:rPr lang="en-US" sz="2400" dirty="0" smtClean="0">
                <a:solidFill>
                  <a:srgbClr val="0000FF"/>
                </a:solidFill>
              </a:rPr>
              <a:t>                     </a:t>
            </a:r>
            <a:r>
              <a:rPr lang="en-US" sz="2400" dirty="0" smtClean="0">
                <a:solidFill>
                  <a:srgbClr val="0000FF"/>
                </a:solidFill>
                <a:latin typeface="cmsy10"/>
                <a:ea typeface="cmsy10"/>
                <a:cs typeface="cmsy10"/>
              </a:rPr>
              <a:t>8</a:t>
            </a:r>
            <a:r>
              <a:rPr lang="en-US" sz="2400" dirty="0" smtClean="0">
                <a:solidFill>
                  <a:srgbClr val="0000FF"/>
                </a:solidFill>
              </a:rPr>
              <a:t> a’ </a:t>
            </a:r>
            <a:r>
              <a:rPr lang="en-US" sz="2400" dirty="0">
                <a:solidFill>
                  <a:srgbClr val="0000FF"/>
                </a:solidFill>
                <a:latin typeface="cmsy10"/>
                <a:ea typeface="cmsy10"/>
                <a:cs typeface="cmsy10"/>
              </a:rPr>
              <a:t>2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 smtClean="0">
                <a:solidFill>
                  <a:srgbClr val="0000FF"/>
                </a:solidFill>
              </a:rPr>
              <a:t>A: (a’ </a:t>
            </a:r>
            <a:r>
              <a:rPr lang="en-US" sz="2400" dirty="0" smtClean="0">
                <a:solidFill>
                  <a:srgbClr val="0000FF"/>
                </a:solidFill>
                <a:latin typeface="cmsy10"/>
                <a:ea typeface="cmsy10"/>
                <a:cs typeface="cmsy10"/>
              </a:rPr>
              <a:t>·</a:t>
            </a:r>
            <a:r>
              <a:rPr lang="en-US" sz="2400" dirty="0" smtClean="0">
                <a:solidFill>
                  <a:srgbClr val="0000FF"/>
                </a:solidFill>
              </a:rPr>
              <a:t> a </a:t>
            </a:r>
            <a:r>
              <a:rPr lang="en-US" sz="2400" dirty="0" err="1" smtClean="0">
                <a:solidFill>
                  <a:srgbClr val="0000FF"/>
                </a:solidFill>
                <a:latin typeface="cmsy10"/>
                <a:ea typeface="cmsy10"/>
                <a:cs typeface="cmsy10"/>
              </a:rPr>
              <a:t>Æ</a:t>
            </a:r>
            <a:r>
              <a:rPr lang="en-US" sz="2400" dirty="0" smtClean="0">
                <a:solidFill>
                  <a:srgbClr val="0000FF"/>
                </a:solidFill>
              </a:rPr>
              <a:t> S(p, q, a’) = true) </a:t>
            </a:r>
            <a:r>
              <a:rPr lang="en-US" sz="2400" dirty="0">
                <a:solidFill>
                  <a:srgbClr val="0000FF"/>
                </a:solidFill>
                <a:latin typeface="cmsy10"/>
                <a:ea typeface="cmsy10"/>
                <a:cs typeface="cmsy10"/>
              </a:rPr>
              <a:t>)</a:t>
            </a:r>
            <a:r>
              <a:rPr lang="en-US" sz="2400" dirty="0" smtClean="0">
                <a:solidFill>
                  <a:srgbClr val="0000FF"/>
                </a:solidFill>
              </a:rPr>
              <a:t> a’ = a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Final Problem Statement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13</a:t>
            </a:fld>
            <a:endParaRPr lang="en-US"/>
          </a:p>
        </p:txBody>
      </p:sp>
      <p:sp>
        <p:nvSpPr>
          <p:cNvPr id="29" name="Diamond 28"/>
          <p:cNvSpPr/>
          <p:nvPr/>
        </p:nvSpPr>
        <p:spPr>
          <a:xfrm>
            <a:off x="5191596" y="1698958"/>
            <a:ext cx="2795269" cy="2496290"/>
          </a:xfrm>
          <a:prstGeom prst="diamond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5593009" y="1719605"/>
            <a:ext cx="2135909" cy="1171383"/>
            <a:chOff x="3439718" y="1867125"/>
            <a:chExt cx="2135909" cy="1171383"/>
          </a:xfrm>
        </p:grpSpPr>
        <p:sp>
          <p:nvSpPr>
            <p:cNvPr id="31" name="Isosceles Triangle 30"/>
            <p:cNvSpPr/>
            <p:nvPr/>
          </p:nvSpPr>
          <p:spPr>
            <a:xfrm>
              <a:off x="3439718" y="1867125"/>
              <a:ext cx="1999652" cy="886732"/>
            </a:xfrm>
            <a:prstGeom prst="triangle">
              <a:avLst/>
            </a:prstGeom>
            <a:solidFill>
              <a:srgbClr val="CCFF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2" name="Right Triangle 31"/>
            <p:cNvSpPr/>
            <p:nvPr/>
          </p:nvSpPr>
          <p:spPr>
            <a:xfrm rot="17280000">
              <a:off x="3743525" y="2030353"/>
              <a:ext cx="675880" cy="1146767"/>
            </a:xfrm>
            <a:prstGeom prst="rtTriangle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3" name="Right Triangle 32"/>
            <p:cNvSpPr/>
            <p:nvPr/>
          </p:nvSpPr>
          <p:spPr>
            <a:xfrm rot="20926938">
              <a:off x="5281367" y="2551867"/>
              <a:ext cx="294260" cy="387047"/>
            </a:xfrm>
            <a:prstGeom prst="rtTriangle">
              <a:avLst/>
            </a:prstGeom>
            <a:solidFill>
              <a:srgbClr val="CCFF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4" name="Rectangle 33"/>
            <p:cNvSpPr/>
            <p:nvPr/>
          </p:nvSpPr>
          <p:spPr>
            <a:xfrm rot="21000000">
              <a:off x="4493010" y="2693252"/>
              <a:ext cx="822960" cy="34525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35" name="Straight Connector 34"/>
          <p:cNvCxnSpPr/>
          <p:nvPr/>
        </p:nvCxnSpPr>
        <p:spPr bwMode="auto">
          <a:xfrm>
            <a:off x="5557716" y="2606337"/>
            <a:ext cx="1143000" cy="36674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6" name="Straight Connector 35"/>
          <p:cNvCxnSpPr/>
          <p:nvPr/>
        </p:nvCxnSpPr>
        <p:spPr bwMode="auto">
          <a:xfrm flipV="1">
            <a:off x="6680066" y="2772257"/>
            <a:ext cx="1112025" cy="20082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7" name="Rectangle 36"/>
          <p:cNvSpPr/>
          <p:nvPr/>
        </p:nvSpPr>
        <p:spPr>
          <a:xfrm>
            <a:off x="5847623" y="3176556"/>
            <a:ext cx="1323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latin typeface="cmsy10"/>
                <a:ea typeface="cmsy10"/>
                <a:cs typeface="cmsy10"/>
              </a:rPr>
              <a:t>:</a:t>
            </a:r>
            <a:r>
              <a:rPr lang="en-US" sz="2000" dirty="0" smtClean="0">
                <a:latin typeface="Calibri"/>
              </a:rPr>
              <a:t> S(p, q, a)</a:t>
            </a:r>
            <a:endParaRPr lang="en-US" sz="2000" dirty="0">
              <a:latin typeface="Calibri"/>
            </a:endParaRPr>
          </a:p>
        </p:txBody>
      </p:sp>
      <p:sp>
        <p:nvSpPr>
          <p:cNvPr id="38" name="Rectangle 37"/>
          <p:cNvSpPr/>
          <p:nvPr/>
        </p:nvSpPr>
        <p:spPr>
          <a:xfrm>
            <a:off x="6068772" y="2281440"/>
            <a:ext cx="10943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latin typeface="Calibri"/>
              </a:rPr>
              <a:t>S(p, q, a)</a:t>
            </a:r>
            <a:endParaRPr lang="en-US" sz="2000" dirty="0">
              <a:latin typeface="Calibri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6274251" y="1247638"/>
            <a:ext cx="13440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1111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finest</a:t>
            </a:r>
            <a:endParaRPr lang="en-US" sz="2200" dirty="0" smtClean="0">
              <a:latin typeface="Calibri"/>
              <a:cs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812318" y="3140787"/>
            <a:ext cx="10626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0100</a:t>
            </a:r>
            <a:br>
              <a:rPr lang="en-US" sz="2000" dirty="0" smtClean="0">
                <a:latin typeface="Calibri"/>
                <a:cs typeface="Calibri"/>
              </a:rPr>
            </a:br>
            <a:r>
              <a:rPr lang="en-US" sz="2000" dirty="0" smtClean="0">
                <a:latin typeface="Calibri"/>
                <a:cs typeface="Calibri"/>
              </a:rPr>
              <a:t>minimal</a:t>
            </a:r>
            <a:endParaRPr lang="en-US" sz="2200" dirty="0" smtClean="0">
              <a:latin typeface="Calibri"/>
              <a:cs typeface="Calibri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241101" y="4208911"/>
            <a:ext cx="1623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0000 coarsest</a:t>
            </a:r>
            <a:endParaRPr lang="en-US" sz="2200" dirty="0" smtClean="0">
              <a:latin typeface="Calibri"/>
              <a:cs typeface="Calibri"/>
            </a:endParaRPr>
          </a:p>
        </p:txBody>
      </p:sp>
      <p:cxnSp>
        <p:nvCxnSpPr>
          <p:cNvPr id="42" name="Curved Connector 41"/>
          <p:cNvCxnSpPr/>
          <p:nvPr/>
        </p:nvCxnSpPr>
        <p:spPr>
          <a:xfrm rot="10800000">
            <a:off x="6669988" y="2965868"/>
            <a:ext cx="1306121" cy="521648"/>
          </a:xfrm>
          <a:prstGeom prst="curvedConnector3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Callout 22"/>
          <p:cNvSpPr/>
          <p:nvPr/>
        </p:nvSpPr>
        <p:spPr>
          <a:xfrm>
            <a:off x="628305" y="5730482"/>
            <a:ext cx="3202384" cy="838076"/>
          </a:xfrm>
          <a:prstGeom prst="wedgeEllipseCallout">
            <a:avLst>
              <a:gd name="adj1" fmla="val -328"/>
              <a:gd name="adj2" fmla="val -89005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  <a:latin typeface="Calibri"/>
                <a:cs typeface="Calibri"/>
              </a:rPr>
              <a:t>Minimal Sufficient Abstraction</a:t>
            </a:r>
            <a:endParaRPr lang="en-US" sz="2200" dirty="0">
              <a:solidFill>
                <a:schemeClr val="tx1"/>
              </a:solidFill>
              <a:latin typeface="Calibri"/>
              <a:cs typeface="Calibri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4842537" y="4924451"/>
            <a:ext cx="75077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</a:rPr>
              <a:t>AND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72634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</a:t>
            </a:r>
            <a:r>
              <a:rPr lang="en-US" dirty="0" err="1" smtClean="0"/>
              <a:t>Minimality</a:t>
            </a:r>
            <a:r>
              <a:rPr lang="en-US" dirty="0" smtClean="0"/>
              <a:t>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4937443"/>
          </a:xfrm>
        </p:spPr>
        <p:txBody>
          <a:bodyPr>
            <a:normAutofit/>
          </a:bodyPr>
          <a:lstStyle/>
          <a:p>
            <a:r>
              <a:rPr lang="en-US" dirty="0" smtClean="0"/>
              <a:t>Empirical lower bounds for static analysis</a:t>
            </a:r>
          </a:p>
          <a:p>
            <a:endParaRPr lang="en-US" sz="2400" dirty="0" smtClean="0"/>
          </a:p>
          <a:p>
            <a:r>
              <a:rPr lang="en-US" dirty="0" smtClean="0"/>
              <a:t>Efficient to compute</a:t>
            </a:r>
          </a:p>
          <a:p>
            <a:endParaRPr lang="en-US" sz="2000" dirty="0" smtClean="0"/>
          </a:p>
          <a:p>
            <a:r>
              <a:rPr lang="en-US" dirty="0" smtClean="0"/>
              <a:t>Better for user consumption</a:t>
            </a:r>
          </a:p>
          <a:p>
            <a:pPr lvl="1"/>
            <a:r>
              <a:rPr lang="en-US" dirty="0" smtClean="0"/>
              <a:t>analysis imprecision facts</a:t>
            </a:r>
          </a:p>
          <a:p>
            <a:pPr lvl="1"/>
            <a:r>
              <a:rPr lang="en-US" dirty="0"/>
              <a:t>a</a:t>
            </a:r>
            <a:r>
              <a:rPr lang="en-US" dirty="0" smtClean="0"/>
              <a:t>ssumptions about missing program parts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Better for machine learning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670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is this Hard in Practice?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4937443"/>
          </a:xfrm>
        </p:spPr>
        <p:txBody>
          <a:bodyPr>
            <a:normAutofit/>
          </a:bodyPr>
          <a:lstStyle/>
          <a:p>
            <a:r>
              <a:rPr lang="en-US" dirty="0" smtClean="0"/>
              <a:t>|A| exponential in size of p, or even infinite</a:t>
            </a:r>
          </a:p>
          <a:p>
            <a:endParaRPr lang="en-US" sz="2400" dirty="0" smtClean="0"/>
          </a:p>
          <a:p>
            <a:r>
              <a:rPr lang="en-US" dirty="0" smtClean="0"/>
              <a:t>S(p, q, a) = false for most p, q, a</a:t>
            </a:r>
          </a:p>
          <a:p>
            <a:endParaRPr lang="en-US" sz="2400" dirty="0" smtClean="0"/>
          </a:p>
          <a:p>
            <a:r>
              <a:rPr lang="en-US" dirty="0" smtClean="0"/>
              <a:t>Different a is minimal for different p, q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60698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92"/>
            <a:ext cx="8229600" cy="4937443"/>
          </a:xfrm>
        </p:spPr>
        <p:txBody>
          <a:bodyPr/>
          <a:lstStyle/>
          <a:p>
            <a:r>
              <a:rPr lang="en-US" dirty="0" smtClean="0"/>
              <a:t>Minimal Abstraction Problem</a:t>
            </a:r>
          </a:p>
          <a:p>
            <a:endParaRPr lang="en-US" sz="2800" dirty="0" smtClean="0"/>
          </a:p>
          <a:p>
            <a:r>
              <a:rPr lang="en-US" dirty="0" smtClean="0"/>
              <a:t>Two Algorithms:</a:t>
            </a:r>
          </a:p>
          <a:p>
            <a:pPr lvl="1"/>
            <a:r>
              <a:rPr lang="en-US" dirty="0" smtClean="0"/>
              <a:t>Abstraction Coarsening [POPL’11]</a:t>
            </a:r>
          </a:p>
          <a:p>
            <a:pPr lvl="1"/>
            <a:r>
              <a:rPr lang="en-US" dirty="0" smtClean="0"/>
              <a:t>Abstractions from Tests [POPL’12]</a:t>
            </a:r>
          </a:p>
          <a:p>
            <a:endParaRPr lang="en-US" sz="2800" dirty="0" smtClean="0"/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16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41615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92"/>
            <a:ext cx="8229600" cy="493744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Minimal Abstraction Problem</a:t>
            </a:r>
          </a:p>
          <a:p>
            <a:endParaRPr lang="en-US" sz="2800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Two Algorithms:</a:t>
            </a:r>
          </a:p>
          <a:p>
            <a:pPr lvl="1"/>
            <a:r>
              <a:rPr lang="en-US" dirty="0" smtClean="0"/>
              <a:t>Abstraction Coarsening [POPL’11]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Abstractions from Tests [POPL’12]</a:t>
            </a:r>
          </a:p>
          <a:p>
            <a:endParaRPr lang="en-US" sz="2800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Summary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33462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 Coarsening [POPL’11]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given p, q: start with finest a, incrementally replace 1’s with 0’s</a:t>
            </a:r>
          </a:p>
          <a:p>
            <a:endParaRPr lang="en-US" dirty="0"/>
          </a:p>
          <a:p>
            <a:r>
              <a:rPr lang="en-US" dirty="0" smtClean="0"/>
              <a:t>Two algorithms:</a:t>
            </a:r>
            <a:endParaRPr lang="en-US" dirty="0"/>
          </a:p>
          <a:p>
            <a:pPr lvl="1"/>
            <a:r>
              <a:rPr lang="en-US" dirty="0"/>
              <a:t>d</a:t>
            </a:r>
            <a:r>
              <a:rPr lang="en-US" dirty="0" smtClean="0"/>
              <a:t>eterministic: </a:t>
            </a:r>
            <a:r>
              <a:rPr lang="en-US" dirty="0" err="1"/>
              <a:t>ScanCoarsen</a:t>
            </a:r>
            <a:endParaRPr lang="en-US" dirty="0" smtClean="0"/>
          </a:p>
          <a:p>
            <a:pPr lvl="1"/>
            <a:r>
              <a:rPr lang="en-US" dirty="0" smtClean="0"/>
              <a:t>randomized: </a:t>
            </a:r>
            <a:r>
              <a:rPr lang="en-US" dirty="0" err="1"/>
              <a:t>ActiveCoarsen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In practice, use combination</a:t>
            </a:r>
            <a:br>
              <a:rPr lang="en-US" dirty="0" smtClean="0"/>
            </a:br>
            <a:r>
              <a:rPr lang="en-US" dirty="0" smtClean="0"/>
              <a:t>of the algorithms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18</a:t>
            </a:fld>
            <a:endParaRPr lang="en-US"/>
          </a:p>
        </p:txBody>
      </p:sp>
      <p:sp>
        <p:nvSpPr>
          <p:cNvPr id="31" name="Diamond 30"/>
          <p:cNvSpPr/>
          <p:nvPr/>
        </p:nvSpPr>
        <p:spPr>
          <a:xfrm>
            <a:off x="5338305" y="2725125"/>
            <a:ext cx="2795269" cy="2496290"/>
          </a:xfrm>
          <a:prstGeom prst="diamond">
            <a:avLst/>
          </a:prstGeom>
          <a:solidFill>
            <a:srgbClr val="FF0000"/>
          </a:solidFill>
          <a:ln w="25400">
            <a:solidFill>
              <a:schemeClr val="tx1"/>
            </a:solidFill>
          </a:ln>
        </p:spPr>
        <p:txBody>
          <a:bodyPr rtlCol="0" anchor="ctr">
            <a:noAutofit/>
          </a:bodyPr>
          <a:lstStyle/>
          <a:p>
            <a:pPr algn="l"/>
            <a:endParaRPr lang="en-US" sz="2000" dirty="0">
              <a:latin typeface="Calibri"/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739718" y="2745772"/>
            <a:ext cx="2135909" cy="1171383"/>
            <a:chOff x="3439718" y="1867125"/>
            <a:chExt cx="2135909" cy="1171383"/>
          </a:xfrm>
        </p:grpSpPr>
        <p:sp>
          <p:nvSpPr>
            <p:cNvPr id="33" name="Isosceles Triangle 32"/>
            <p:cNvSpPr/>
            <p:nvPr/>
          </p:nvSpPr>
          <p:spPr>
            <a:xfrm>
              <a:off x="3439718" y="1867125"/>
              <a:ext cx="1999652" cy="886732"/>
            </a:xfrm>
            <a:prstGeom prst="triangle">
              <a:avLst/>
            </a:prstGeom>
            <a:solidFill>
              <a:srgbClr val="CCFF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4" name="Right Triangle 33"/>
            <p:cNvSpPr/>
            <p:nvPr/>
          </p:nvSpPr>
          <p:spPr>
            <a:xfrm rot="17280000">
              <a:off x="3743525" y="2030353"/>
              <a:ext cx="675880" cy="1146767"/>
            </a:xfrm>
            <a:prstGeom prst="rtTriangle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p:sp>
          <p:nvSpPr>
            <p:cNvPr id="35" name="Right Triangle 34"/>
            <p:cNvSpPr/>
            <p:nvPr/>
          </p:nvSpPr>
          <p:spPr>
            <a:xfrm rot="20926938">
              <a:off x="5281367" y="2551867"/>
              <a:ext cx="294260" cy="387047"/>
            </a:xfrm>
            <a:prstGeom prst="rtTriangle">
              <a:avLst/>
            </a:prstGeom>
            <a:solidFill>
              <a:srgbClr val="CCFFCC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 dirty="0"/>
            </a:p>
          </p:txBody>
        </p:sp>
        <p:sp>
          <p:nvSpPr>
            <p:cNvPr id="36" name="Rectangle 35"/>
            <p:cNvSpPr/>
            <p:nvPr/>
          </p:nvSpPr>
          <p:spPr>
            <a:xfrm rot="21000000">
              <a:off x="4493010" y="2693252"/>
              <a:ext cx="822960" cy="345256"/>
            </a:xfrm>
            <a:prstGeom prst="rect">
              <a:avLst/>
            </a:prstGeom>
            <a:solidFill>
              <a:srgbClr val="CCFFCC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</p:grpSp>
      <p:cxnSp>
        <p:nvCxnSpPr>
          <p:cNvPr id="37" name="Straight Connector 36"/>
          <p:cNvCxnSpPr/>
          <p:nvPr/>
        </p:nvCxnSpPr>
        <p:spPr bwMode="auto">
          <a:xfrm>
            <a:off x="5704425" y="3632504"/>
            <a:ext cx="1143000" cy="366744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38" name="Straight Connector 37"/>
          <p:cNvCxnSpPr/>
          <p:nvPr/>
        </p:nvCxnSpPr>
        <p:spPr bwMode="auto">
          <a:xfrm flipV="1">
            <a:off x="6826775" y="3798424"/>
            <a:ext cx="1112025" cy="200826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39" name="Rectangle 38"/>
          <p:cNvSpPr/>
          <p:nvPr/>
        </p:nvSpPr>
        <p:spPr>
          <a:xfrm>
            <a:off x="5994332" y="4202723"/>
            <a:ext cx="132317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latin typeface="cmsy10"/>
                <a:ea typeface="cmsy10"/>
                <a:cs typeface="cmsy10"/>
              </a:rPr>
              <a:t>:</a:t>
            </a:r>
            <a:r>
              <a:rPr lang="en-US" sz="2000" dirty="0" smtClean="0">
                <a:latin typeface="Calibri"/>
              </a:rPr>
              <a:t> S(p, q, a)</a:t>
            </a:r>
            <a:endParaRPr lang="en-US" sz="2000" dirty="0">
              <a:latin typeface="Calibri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215481" y="3307607"/>
            <a:ext cx="109437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en-US" sz="2000" dirty="0" smtClean="0">
                <a:latin typeface="Calibri"/>
              </a:rPr>
              <a:t>S(p, q, a)</a:t>
            </a:r>
            <a:endParaRPr lang="en-US" sz="2000" dirty="0">
              <a:latin typeface="Calibri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420960" y="2273805"/>
            <a:ext cx="13440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1111</a:t>
            </a:r>
            <a:r>
              <a:rPr lang="en-US" sz="2000" dirty="0">
                <a:latin typeface="Calibri"/>
                <a:cs typeface="Calibri"/>
              </a:rPr>
              <a:t> </a:t>
            </a:r>
            <a:r>
              <a:rPr lang="en-US" sz="2000" dirty="0" smtClean="0">
                <a:latin typeface="Calibri"/>
                <a:cs typeface="Calibri"/>
              </a:rPr>
              <a:t>finest</a:t>
            </a:r>
            <a:endParaRPr lang="en-US" sz="2200" dirty="0" smtClean="0">
              <a:latin typeface="Calibri"/>
              <a:cs typeface="Calibri"/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7959027" y="4166954"/>
            <a:ext cx="10626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0100</a:t>
            </a:r>
            <a:br>
              <a:rPr lang="en-US" sz="2000" dirty="0" smtClean="0">
                <a:latin typeface="Calibri"/>
                <a:cs typeface="Calibri"/>
              </a:rPr>
            </a:br>
            <a:r>
              <a:rPr lang="en-US" sz="2000" dirty="0" smtClean="0">
                <a:latin typeface="Calibri"/>
                <a:cs typeface="Calibri"/>
              </a:rPr>
              <a:t>minimal</a:t>
            </a:r>
            <a:endParaRPr lang="en-US" sz="2200" dirty="0" smtClean="0">
              <a:latin typeface="Calibri"/>
              <a:cs typeface="Calibri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387810" y="5235078"/>
            <a:ext cx="162336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 smtClean="0">
                <a:latin typeface="Calibri"/>
                <a:cs typeface="Calibri"/>
              </a:rPr>
              <a:t>0000 coarsest</a:t>
            </a:r>
            <a:endParaRPr lang="en-US" sz="2200" dirty="0" smtClean="0">
              <a:latin typeface="Calibri"/>
              <a:cs typeface="Calibri"/>
            </a:endParaRPr>
          </a:p>
        </p:txBody>
      </p:sp>
      <p:cxnSp>
        <p:nvCxnSpPr>
          <p:cNvPr id="44" name="Curved Connector 43"/>
          <p:cNvCxnSpPr/>
          <p:nvPr/>
        </p:nvCxnSpPr>
        <p:spPr>
          <a:xfrm rot="10800000">
            <a:off x="6816697" y="3992035"/>
            <a:ext cx="1306121" cy="521648"/>
          </a:xfrm>
          <a:prstGeom prst="curvedConnector3">
            <a:avLst/>
          </a:prstGeom>
          <a:ln>
            <a:solidFill>
              <a:schemeClr val="tx1"/>
            </a:solidFill>
            <a:headEnd type="none"/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9434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dirty="0" err="1" smtClean="0"/>
              <a:t>ScanCoarsen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06784"/>
            <a:ext cx="8229600" cy="52941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dirty="0" err="1" smtClean="0">
                <a:latin typeface="cmsy10"/>
                <a:ea typeface="cmsy10"/>
                <a:cs typeface="cmsy10"/>
              </a:rPr>
              <a:t>Ã</a:t>
            </a:r>
            <a:r>
              <a:rPr lang="en-US" dirty="0" smtClean="0"/>
              <a:t> (1, …, 1)</a:t>
            </a:r>
          </a:p>
          <a:p>
            <a:pPr marL="0" indent="0">
              <a:buNone/>
            </a:pPr>
            <a:r>
              <a:rPr lang="en-US" dirty="0" smtClean="0"/>
              <a:t>Loop: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Remove a component from </a:t>
            </a:r>
            <a:r>
              <a:rPr lang="en-US" b="1" dirty="0" smtClean="0"/>
              <a:t>a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Run S(p, q, </a:t>
            </a:r>
            <a:r>
              <a:rPr lang="en-US" b="1" dirty="0" smtClean="0"/>
              <a:t>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 smtClean="0">
                <a:latin typeface="cmsy10"/>
                <a:ea typeface="cmsy10"/>
                <a:cs typeface="cmsy10"/>
              </a:rPr>
              <a:t>:</a:t>
            </a:r>
            <a:r>
              <a:rPr lang="en-US" dirty="0" smtClean="0"/>
              <a:t>S(p, q, </a:t>
            </a:r>
            <a:r>
              <a:rPr lang="en-US" b="1" dirty="0" smtClean="0"/>
              <a:t>a</a:t>
            </a:r>
            <a:r>
              <a:rPr lang="en-US" dirty="0" smtClean="0"/>
              <a:t>) then</a:t>
            </a:r>
            <a:br>
              <a:rPr lang="en-US" dirty="0" smtClean="0"/>
            </a:br>
            <a:r>
              <a:rPr lang="en-US" dirty="0" smtClean="0"/>
              <a:t>           Add component back permanently</a:t>
            </a:r>
          </a:p>
          <a:p>
            <a:pPr marL="0" indent="0">
              <a:buNone/>
            </a:pPr>
            <a:endParaRPr lang="en-US" sz="2200" dirty="0"/>
          </a:p>
          <a:p>
            <a:r>
              <a:rPr lang="en-US" sz="3500" dirty="0" smtClean="0"/>
              <a:t>Exploits monotonicity of </a:t>
            </a:r>
            <a:r>
              <a:rPr lang="en-US" sz="3500" dirty="0" smtClean="0">
                <a:latin typeface="cmsy10"/>
                <a:ea typeface="cmsy10"/>
                <a:cs typeface="cmsy10"/>
              </a:rPr>
              <a:t>·</a:t>
            </a:r>
            <a:r>
              <a:rPr lang="en-US" sz="3500" baseline="-25000" dirty="0" err="1" smtClean="0"/>
              <a:t>prec</a:t>
            </a:r>
            <a:r>
              <a:rPr lang="en-US" dirty="0"/>
              <a:t>: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1100" dirty="0"/>
              <a:t/>
            </a:r>
            <a:br>
              <a:rPr lang="en-US" sz="1100" dirty="0"/>
            </a:br>
            <a:r>
              <a:rPr lang="en-US" sz="3000" dirty="0" smtClean="0"/>
              <a:t>Component whose removal causes </a:t>
            </a:r>
            <a:r>
              <a:rPr lang="en-US" sz="3000" dirty="0" smtClean="0">
                <a:latin typeface="cmsy10"/>
                <a:ea typeface="cmsy10"/>
                <a:cs typeface="cmsy10"/>
              </a:rPr>
              <a:t>:</a:t>
            </a:r>
            <a:r>
              <a:rPr lang="en-US" sz="3000" dirty="0" smtClean="0"/>
              <a:t>S(p, q, a) must exist in minimal abstraction</a:t>
            </a:r>
            <a:br>
              <a:rPr lang="en-US" sz="3000" dirty="0" smtClean="0"/>
            </a:br>
            <a:r>
              <a:rPr lang="en-US" sz="1100" dirty="0" smtClean="0"/>
              <a:t/>
            </a:r>
            <a:br>
              <a:rPr lang="en-US" sz="1100" dirty="0" smtClean="0"/>
            </a:br>
            <a:r>
              <a:rPr lang="en-US" sz="3000" dirty="0" smtClean="0">
                <a:latin typeface="cmsy10"/>
                <a:ea typeface="cmsy10"/>
                <a:cs typeface="cmsy10"/>
              </a:rPr>
              <a:t>)</a:t>
            </a:r>
            <a:r>
              <a:rPr lang="en-US" sz="3000" dirty="0" smtClean="0"/>
              <a:t> Never visits a component more than once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5460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AutoShape 4"/>
          <p:cNvSpPr>
            <a:spLocks noChangeArrowheads="1"/>
          </p:cNvSpPr>
          <p:nvPr/>
        </p:nvSpPr>
        <p:spPr bwMode="auto">
          <a:xfrm>
            <a:off x="3316836" y="5941694"/>
            <a:ext cx="1060349" cy="4767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latin typeface="Calibri"/>
              </a:rPr>
              <a:t>p</a:t>
            </a:r>
            <a:r>
              <a:rPr lang="en-US" sz="2200" b="0" dirty="0" smtClean="0">
                <a:latin typeface="Calibri"/>
              </a:rPr>
              <a:t> </a:t>
            </a:r>
            <a:r>
              <a:rPr lang="en-US" sz="2200" b="0" dirty="0" smtClean="0">
                <a:latin typeface="msam10"/>
                <a:ea typeface="msam10"/>
                <a:cs typeface="msam10"/>
              </a:rPr>
              <a:t>²</a:t>
            </a:r>
            <a:r>
              <a:rPr lang="en-US" sz="2200" b="0" dirty="0" smtClean="0">
                <a:latin typeface="Calibri"/>
              </a:rPr>
              <a:t> </a:t>
            </a: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1</a:t>
            </a:r>
            <a:r>
              <a:rPr lang="en-US" sz="2200" b="0" dirty="0" smtClean="0">
                <a:latin typeface="Calibri"/>
              </a:rPr>
              <a:t>?</a:t>
            </a:r>
            <a:endParaRPr lang="en-US" sz="2200" b="0" dirty="0">
              <a:latin typeface="cmsy10"/>
            </a:endParaRPr>
          </a:p>
        </p:txBody>
      </p:sp>
      <p:sp>
        <p:nvSpPr>
          <p:cNvPr id="36" name="AutoShape 4"/>
          <p:cNvSpPr>
            <a:spLocks noChangeArrowheads="1"/>
          </p:cNvSpPr>
          <p:nvPr/>
        </p:nvSpPr>
        <p:spPr bwMode="auto">
          <a:xfrm>
            <a:off x="4927509" y="5952445"/>
            <a:ext cx="1060349" cy="4767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latin typeface="Calibri"/>
              </a:rPr>
              <a:t>p</a:t>
            </a:r>
            <a:r>
              <a:rPr lang="en-US" sz="2200" b="0" dirty="0" smtClean="0">
                <a:latin typeface="Calibri"/>
              </a:rPr>
              <a:t> </a:t>
            </a:r>
            <a:r>
              <a:rPr lang="en-US" sz="2200" dirty="0">
                <a:latin typeface="msam10"/>
                <a:ea typeface="msam10"/>
                <a:cs typeface="msam10"/>
              </a:rPr>
              <a:t>²</a:t>
            </a:r>
            <a:r>
              <a:rPr lang="en-US" sz="2200" b="0" dirty="0" smtClean="0">
                <a:latin typeface="Calibri"/>
              </a:rPr>
              <a:t> </a:t>
            </a: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2</a:t>
            </a:r>
            <a:r>
              <a:rPr lang="en-US" sz="2200" b="0" dirty="0" smtClean="0">
                <a:latin typeface="Calibri"/>
              </a:rPr>
              <a:t>?</a:t>
            </a:r>
            <a:endParaRPr lang="en-US" sz="2200" b="0" dirty="0">
              <a:latin typeface="cmsy1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cs typeface="Calibri"/>
              </a:rPr>
              <a:t>The Static Analysis Problem</a:t>
            </a:r>
            <a:endParaRPr lang="en-US" dirty="0">
              <a:cs typeface="Calibri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 descr="siri.png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781"/>
          <a:stretch/>
        </p:blipFill>
        <p:spPr>
          <a:xfrm>
            <a:off x="207210" y="921739"/>
            <a:ext cx="8829207" cy="3035303"/>
          </a:xfrm>
          <a:prstGeom prst="rect">
            <a:avLst/>
          </a:prstGeom>
        </p:spPr>
      </p:pic>
      <p:sp>
        <p:nvSpPr>
          <p:cNvPr id="42" name="AutoShape 8"/>
          <p:cNvSpPr>
            <a:spLocks noChangeArrowheads="1"/>
          </p:cNvSpPr>
          <p:nvPr/>
        </p:nvSpPr>
        <p:spPr bwMode="auto">
          <a:xfrm>
            <a:off x="3022630" y="4463713"/>
            <a:ext cx="3108052" cy="101014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0" dirty="0" smtClean="0">
                <a:latin typeface="Calibri"/>
                <a:cs typeface="Calibri"/>
              </a:rPr>
              <a:t>static analysis</a:t>
            </a:r>
            <a:endParaRPr lang="en-US" sz="2200" b="0" dirty="0">
              <a:latin typeface="Calibri"/>
              <a:cs typeface="Calibri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1248891" y="5168756"/>
            <a:ext cx="1256864" cy="463106"/>
            <a:chOff x="6619984" y="5162945"/>
            <a:chExt cx="1256864" cy="463106"/>
          </a:xfrm>
        </p:grpSpPr>
        <p:pic>
          <p:nvPicPr>
            <p:cNvPr id="50" name="Picture 49" descr="camera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9984" y="5168756"/>
              <a:ext cx="457295" cy="457295"/>
            </a:xfrm>
            <a:prstGeom prst="rect">
              <a:avLst/>
            </a:prstGeom>
          </p:spPr>
        </p:pic>
        <p:pic>
          <p:nvPicPr>
            <p:cNvPr id="52" name="Picture 51" descr="web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419553" y="5168756"/>
              <a:ext cx="457295" cy="457295"/>
            </a:xfrm>
            <a:prstGeom prst="rect">
              <a:avLst/>
            </a:prstGeom>
          </p:spPr>
        </p:pic>
        <p:cxnSp>
          <p:nvCxnSpPr>
            <p:cNvPr id="61" name="Straight Arrow Connector 60"/>
            <p:cNvCxnSpPr/>
            <p:nvPr/>
          </p:nvCxnSpPr>
          <p:spPr>
            <a:xfrm>
              <a:off x="7038706" y="5387083"/>
              <a:ext cx="45146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Rectangle 61"/>
            <p:cNvSpPr/>
            <p:nvPr/>
          </p:nvSpPr>
          <p:spPr>
            <a:xfrm>
              <a:off x="7079867" y="5162945"/>
              <a:ext cx="31779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Calibri"/>
                  <a:cs typeface="Calibri"/>
                </a:rPr>
                <a:t>X</a:t>
              </a:r>
              <a:endParaRPr lang="en-US" sz="2000" dirty="0">
                <a:latin typeface="Calibri"/>
                <a:cs typeface="Calibri"/>
              </a:endParaRPr>
            </a:p>
          </p:txBody>
        </p:sp>
      </p:grpSp>
      <p:sp>
        <p:nvSpPr>
          <p:cNvPr id="26" name="AutoShape 4"/>
          <p:cNvSpPr>
            <a:spLocks noChangeArrowheads="1"/>
          </p:cNvSpPr>
          <p:nvPr/>
        </p:nvSpPr>
        <p:spPr bwMode="auto">
          <a:xfrm>
            <a:off x="3869487" y="3461769"/>
            <a:ext cx="1415920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b="0" dirty="0" smtClean="0">
                <a:latin typeface="Calibri"/>
              </a:rPr>
              <a:t>program </a:t>
            </a:r>
            <a:r>
              <a:rPr lang="en-US" sz="2200" dirty="0" smtClean="0">
                <a:latin typeface="Calibri"/>
              </a:rPr>
              <a:t>p</a:t>
            </a:r>
            <a:endParaRPr lang="en-US" sz="2200" dirty="0">
              <a:latin typeface="Calibri"/>
            </a:endParaRPr>
          </a:p>
        </p:txBody>
      </p:sp>
      <p:sp>
        <p:nvSpPr>
          <p:cNvPr id="27" name="Right Arrow 26"/>
          <p:cNvSpPr/>
          <p:nvPr/>
        </p:nvSpPr>
        <p:spPr bwMode="auto">
          <a:xfrm rot="5400000">
            <a:off x="4336517" y="4046959"/>
            <a:ext cx="484632" cy="3048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28" name="AutoShape 4"/>
          <p:cNvSpPr>
            <a:spLocks noChangeArrowheads="1"/>
          </p:cNvSpPr>
          <p:nvPr/>
        </p:nvSpPr>
        <p:spPr bwMode="auto">
          <a:xfrm>
            <a:off x="1315551" y="4692030"/>
            <a:ext cx="1201003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b="0" dirty="0" smtClean="0">
                <a:latin typeface="Calibri"/>
              </a:rPr>
              <a:t>query </a:t>
            </a: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1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6670572" y="4692030"/>
            <a:ext cx="1219653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b="0" dirty="0" smtClean="0">
                <a:latin typeface="Calibri"/>
              </a:rPr>
              <a:t>query </a:t>
            </a: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2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30" name="Right Arrow 29"/>
          <p:cNvSpPr/>
          <p:nvPr/>
        </p:nvSpPr>
        <p:spPr bwMode="auto">
          <a:xfrm>
            <a:off x="2516554" y="483552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1" name="Right Arrow 30"/>
          <p:cNvSpPr/>
          <p:nvPr/>
        </p:nvSpPr>
        <p:spPr bwMode="auto">
          <a:xfrm rot="10800000">
            <a:off x="6146300" y="483552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 rot="5400000">
            <a:off x="3537692" y="5585671"/>
            <a:ext cx="484632" cy="3048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5" name="Right Arrow 34"/>
          <p:cNvSpPr/>
          <p:nvPr/>
        </p:nvSpPr>
        <p:spPr bwMode="auto">
          <a:xfrm rot="5400000">
            <a:off x="5130200" y="5585671"/>
            <a:ext cx="484632" cy="3048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pic>
        <p:nvPicPr>
          <p:cNvPr id="32" name="Picture 31" descr="tic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7870" y="6034096"/>
            <a:ext cx="352435" cy="327989"/>
          </a:xfrm>
          <a:prstGeom prst="rect">
            <a:avLst/>
          </a:prstGeom>
        </p:spPr>
      </p:pic>
      <p:pic>
        <p:nvPicPr>
          <p:cNvPr id="33" name="Picture 32" descr="cross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3140" y="6023854"/>
            <a:ext cx="343865" cy="343865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6645387" y="5183756"/>
            <a:ext cx="1213167" cy="457295"/>
            <a:chOff x="1259346" y="5180797"/>
            <a:chExt cx="1213167" cy="457295"/>
          </a:xfrm>
        </p:grpSpPr>
        <p:pic>
          <p:nvPicPr>
            <p:cNvPr id="38" name="Picture 37" descr="web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15218" y="5180797"/>
              <a:ext cx="457295" cy="457295"/>
            </a:xfrm>
            <a:prstGeom prst="rect">
              <a:avLst/>
            </a:prstGeom>
          </p:spPr>
        </p:pic>
        <p:pic>
          <p:nvPicPr>
            <p:cNvPr id="39" name="Picture 38" descr="mik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59346" y="5180797"/>
              <a:ext cx="457295" cy="457295"/>
            </a:xfrm>
            <a:prstGeom prst="rect">
              <a:avLst/>
            </a:prstGeom>
          </p:spPr>
        </p:pic>
        <p:cxnSp>
          <p:nvCxnSpPr>
            <p:cNvPr id="40" name="Straight Arrow Connector 39"/>
            <p:cNvCxnSpPr/>
            <p:nvPr/>
          </p:nvCxnSpPr>
          <p:spPr>
            <a:xfrm>
              <a:off x="1629057" y="5409445"/>
              <a:ext cx="451461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1670218" y="5185307"/>
              <a:ext cx="317790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smtClean="0">
                  <a:solidFill>
                    <a:prstClr val="black"/>
                  </a:solidFill>
                  <a:latin typeface="Calibri"/>
                  <a:cs typeface="Calibri"/>
                </a:rPr>
                <a:t>X</a:t>
              </a:r>
              <a:endParaRPr lang="en-US" sz="2000" dirty="0">
                <a:latin typeface="Calibri"/>
                <a:cs typeface="Calibri"/>
              </a:endParaRPr>
            </a:p>
          </p:txBody>
        </p:sp>
      </p:grp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42958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36" grpId="0" animBg="1"/>
      <p:bldP spid="28" grpId="0"/>
      <p:bldP spid="29" grpId="0"/>
      <p:bldP spid="30" grpId="0" animBg="1"/>
      <p:bldP spid="31" grpId="0" animBg="1"/>
      <p:bldP spid="34" grpId="0" animBg="1"/>
      <p:bldP spid="35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with </a:t>
            </a:r>
            <a:r>
              <a:rPr lang="en-US" dirty="0" err="1" smtClean="0"/>
              <a:t>ScanCoarsen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0656"/>
            <a:ext cx="8229600" cy="4937443"/>
          </a:xfrm>
        </p:spPr>
        <p:txBody>
          <a:bodyPr/>
          <a:lstStyle/>
          <a:p>
            <a:r>
              <a:rPr lang="en-US" dirty="0" smtClean="0"/>
              <a:t>Takes O(# components) time</a:t>
            </a:r>
          </a:p>
          <a:p>
            <a:endParaRPr lang="en-US" dirty="0" smtClean="0"/>
          </a:p>
          <a:p>
            <a:r>
              <a:rPr lang="en-US" dirty="0" smtClean="0"/>
              <a:t># components can be &gt; 10,000 </a:t>
            </a:r>
            <a:r>
              <a:rPr lang="en-US" dirty="0">
                <a:latin typeface="cmsy10"/>
                <a:ea typeface="cmsy10"/>
                <a:cs typeface="cmsy10"/>
              </a:rPr>
              <a:t>)</a:t>
            </a:r>
            <a:r>
              <a:rPr lang="en-US" dirty="0" smtClean="0"/>
              <a:t> &gt; 30 days!</a:t>
            </a:r>
          </a:p>
          <a:p>
            <a:endParaRPr lang="en-US" dirty="0" smtClean="0"/>
          </a:p>
          <a:p>
            <a:r>
              <a:rPr lang="en-US" dirty="0" smtClean="0"/>
              <a:t>Idea: try to remove a constant fraction of components in each step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8997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r>
              <a:rPr lang="en-US" dirty="0" err="1" smtClean="0"/>
              <a:t>ActiveCoarsen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21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50688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a</a:t>
            </a:r>
            <a:r>
              <a:rPr lang="en-US" dirty="0" smtClean="0"/>
              <a:t> </a:t>
            </a:r>
            <a:r>
              <a:rPr lang="en-US" dirty="0" err="1">
                <a:latin typeface="cmsy10"/>
                <a:ea typeface="cmsy10"/>
                <a:cs typeface="cmsy10"/>
              </a:rPr>
              <a:t>Ã</a:t>
            </a:r>
            <a:r>
              <a:rPr lang="en-US" dirty="0" smtClean="0"/>
              <a:t> (1, …, 1)</a:t>
            </a:r>
          </a:p>
          <a:p>
            <a:pPr marL="0" indent="0">
              <a:buNone/>
            </a:pPr>
            <a:r>
              <a:rPr lang="en-US" dirty="0" smtClean="0"/>
              <a:t>Loop: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Remove each component from </a:t>
            </a:r>
            <a:r>
              <a:rPr lang="en-US" b="1" dirty="0" smtClean="0"/>
              <a:t>a</a:t>
            </a:r>
            <a:r>
              <a:rPr lang="en-US" dirty="0" smtClean="0"/>
              <a:t> with</a:t>
            </a:r>
            <a:r>
              <a:rPr lang="en-US" dirty="0"/>
              <a:t/>
            </a:r>
            <a:br>
              <a:rPr lang="en-US" dirty="0"/>
            </a:br>
            <a:r>
              <a:rPr lang="en-US" dirty="0" smtClean="0"/>
              <a:t>          probability (1 - </a:t>
            </a:r>
            <a:r>
              <a:rPr lang="en-US" dirty="0" smtClean="0">
                <a:latin typeface="cmmi10"/>
                <a:ea typeface="cmmi10"/>
                <a:cs typeface="cmmi10"/>
              </a:rPr>
              <a:t>®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Run S(p, q, </a:t>
            </a:r>
            <a:r>
              <a:rPr lang="en-US" b="1" dirty="0" smtClean="0"/>
              <a:t>a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If </a:t>
            </a:r>
            <a:r>
              <a:rPr lang="en-US" dirty="0">
                <a:latin typeface="cmsy10"/>
                <a:ea typeface="cmsy10"/>
                <a:cs typeface="cmsy10"/>
              </a:rPr>
              <a:t>:</a:t>
            </a:r>
            <a:r>
              <a:rPr lang="en-US" dirty="0" smtClean="0"/>
              <a:t>S(p, q, </a:t>
            </a:r>
            <a:r>
              <a:rPr lang="en-US" b="1" dirty="0" smtClean="0"/>
              <a:t>a</a:t>
            </a:r>
            <a:r>
              <a:rPr lang="en-US" dirty="0" smtClean="0"/>
              <a:t>) then add components back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Else remove components permanently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4733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Performance of </a:t>
            </a:r>
            <a:r>
              <a:rPr lang="en-US" dirty="0" err="1" smtClean="0"/>
              <a:t>ActiveCoarsen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8720"/>
            <a:ext cx="8229601" cy="493744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Let:</a:t>
            </a:r>
            <a:br>
              <a:rPr lang="en-US" dirty="0" smtClean="0"/>
            </a:br>
            <a:r>
              <a:rPr lang="en-US" dirty="0" smtClean="0"/>
              <a:t>n = </a:t>
            </a:r>
            <a:r>
              <a:rPr lang="en-US" dirty="0"/>
              <a:t>total # </a:t>
            </a:r>
            <a:r>
              <a:rPr lang="en-US" dirty="0" smtClean="0"/>
              <a:t>components</a:t>
            </a:r>
          </a:p>
          <a:p>
            <a:pPr marL="0" indent="0">
              <a:buNone/>
            </a:pPr>
            <a:r>
              <a:rPr lang="en-US" dirty="0" smtClean="0"/>
              <a:t>s = # components in largest minimal abstraction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 smtClean="0"/>
              <a:t>If set probability </a:t>
            </a:r>
            <a:r>
              <a:rPr lang="en-US" dirty="0" smtClean="0">
                <a:latin typeface="cmmi10"/>
                <a:ea typeface="cmmi10"/>
                <a:cs typeface="cmmi10"/>
              </a:rPr>
              <a:t>®</a:t>
            </a:r>
            <a:r>
              <a:rPr lang="en-US" dirty="0" smtClean="0"/>
              <a:t> = e</a:t>
            </a:r>
            <a:r>
              <a:rPr lang="en-US" baseline="30000" dirty="0" smtClean="0"/>
              <a:t>(-1/s)</a:t>
            </a:r>
            <a:r>
              <a:rPr lang="en-US" dirty="0" smtClean="0"/>
              <a:t> then:</a:t>
            </a:r>
            <a:br>
              <a:rPr lang="en-US" dirty="0" smtClean="0"/>
            </a:br>
            <a:endParaRPr lang="en-US" sz="2000" dirty="0" smtClean="0"/>
          </a:p>
          <a:p>
            <a:pPr marL="0" indent="0">
              <a:buNone/>
            </a:pPr>
            <a:r>
              <a:rPr lang="en-US" dirty="0" err="1" smtClean="0"/>
              <a:t>ActiveCoarsen</a:t>
            </a:r>
            <a:r>
              <a:rPr lang="en-US" dirty="0" smtClean="0"/>
              <a:t> outputs minimal abstraction in</a:t>
            </a:r>
            <a:br>
              <a:rPr lang="en-US" dirty="0" smtClean="0"/>
            </a:br>
            <a:r>
              <a:rPr lang="en-US" dirty="0" smtClean="0"/>
              <a:t>O(s log n) expected time</a:t>
            </a:r>
          </a:p>
          <a:p>
            <a:pPr marL="0" indent="0">
              <a:buNone/>
            </a:pPr>
            <a:endParaRPr lang="en-US" sz="2000" dirty="0" smtClean="0"/>
          </a:p>
          <a:p>
            <a:r>
              <a:rPr lang="en-US" dirty="0" smtClean="0"/>
              <a:t>Significance: s is small, only log dependence</a:t>
            </a:r>
            <a:br>
              <a:rPr lang="en-US" dirty="0" smtClean="0"/>
            </a:br>
            <a:r>
              <a:rPr lang="en-US" dirty="0" smtClean="0"/>
              <a:t>on total # components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3617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1: Pointer Analysis Abstractions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45332"/>
            <a:ext cx="8229600" cy="4937443"/>
          </a:xfrm>
        </p:spPr>
        <p:txBody>
          <a:bodyPr/>
          <a:lstStyle/>
          <a:p>
            <a:r>
              <a:rPr lang="en-US" sz="3000" dirty="0" smtClean="0">
                <a:latin typeface="+mn-lt"/>
              </a:rPr>
              <a:t>Client: static </a:t>
            </a:r>
            <a:r>
              <a:rPr lang="en-US" sz="3000" dirty="0" err="1" smtClean="0">
                <a:latin typeface="+mn-lt"/>
              </a:rPr>
              <a:t>datarace</a:t>
            </a:r>
            <a:r>
              <a:rPr lang="en-US" sz="3000" dirty="0" smtClean="0">
                <a:latin typeface="+mn-lt"/>
              </a:rPr>
              <a:t> detector [PLDI’06]</a:t>
            </a:r>
            <a:endParaRPr lang="en-US" sz="3000" dirty="0">
              <a:latin typeface="+mn-lt"/>
            </a:endParaRPr>
          </a:p>
          <a:p>
            <a:pPr lvl="1"/>
            <a:r>
              <a:rPr lang="en-US" dirty="0" smtClean="0">
                <a:latin typeface="+mn-lt"/>
              </a:rPr>
              <a:t>Pointer analysis using k-CFA with heap cloning</a:t>
            </a:r>
          </a:p>
          <a:p>
            <a:pPr lvl="1"/>
            <a:r>
              <a:rPr lang="en-US" dirty="0" smtClean="0">
                <a:latin typeface="+mn-lt"/>
              </a:rPr>
              <a:t>Uses call graph, may-alias, thread-escape, and may-happen-in-parallel analyses</a:t>
            </a:r>
          </a:p>
          <a:p>
            <a:endParaRPr lang="en-US" sz="2400" dirty="0">
              <a:latin typeface="+mn-lt"/>
            </a:endParaRPr>
          </a:p>
          <a:p>
            <a:endParaRPr lang="en-US" sz="2400" dirty="0" smtClean="0">
              <a:latin typeface="+mn-lt"/>
            </a:endParaRPr>
          </a:p>
          <a:p>
            <a:endParaRPr lang="en-US" sz="2400" dirty="0">
              <a:latin typeface="+mn-lt"/>
            </a:endParaRPr>
          </a:p>
          <a:p>
            <a:pPr marL="0" indent="0">
              <a:buNone/>
            </a:pPr>
            <a:endParaRPr lang="en-US" sz="2400" dirty="0">
              <a:latin typeface="+mn-lt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90997"/>
              </p:ext>
            </p:extLst>
          </p:nvPr>
        </p:nvGraphicFramePr>
        <p:xfrm>
          <a:off x="481406" y="3339500"/>
          <a:ext cx="8122309" cy="280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3729"/>
                <a:gridCol w="911905"/>
                <a:gridCol w="950560"/>
                <a:gridCol w="937413"/>
                <a:gridCol w="880856"/>
                <a:gridCol w="829643"/>
                <a:gridCol w="825882"/>
                <a:gridCol w="833405"/>
                <a:gridCol w="798916"/>
              </a:tblGrid>
              <a:tr h="370840">
                <a:tc rowSpan="2">
                  <a:txBody>
                    <a:bodyPr/>
                    <a:lstStyle/>
                    <a:p>
                      <a:endParaRPr lang="en-US" sz="2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0" dirty="0" smtClean="0"/>
                        <a:t># components</a:t>
                      </a:r>
                      <a:br>
                        <a:rPr lang="en-US" sz="2200" b="0" dirty="0" smtClean="0"/>
                      </a:br>
                      <a:r>
                        <a:rPr lang="en-US" sz="2200" b="0" dirty="0" smtClean="0"/>
                        <a:t>(x 1000)</a:t>
                      </a:r>
                      <a:endParaRPr lang="en-US" sz="2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2200" b="0" dirty="0" smtClean="0"/>
                        <a:t># unproven queries (</a:t>
                      </a:r>
                      <a:r>
                        <a:rPr lang="en-US" sz="2200" b="0" dirty="0" err="1" smtClean="0"/>
                        <a:t>dataraces</a:t>
                      </a:r>
                      <a:r>
                        <a:rPr lang="en-US" sz="2200" b="0" dirty="0" smtClean="0"/>
                        <a:t>)</a:t>
                      </a:r>
                      <a:br>
                        <a:rPr lang="en-US" sz="2200" b="0" dirty="0" smtClean="0"/>
                      </a:br>
                      <a:r>
                        <a:rPr lang="en-US" sz="2200" b="0" dirty="0" smtClean="0"/>
                        <a:t>(x 1000)</a:t>
                      </a:r>
                      <a:endParaRPr lang="en-US" sz="2200" b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2200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sz="22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alloc</a:t>
                      </a:r>
                      <a:r>
                        <a:rPr lang="en-US" sz="2200" dirty="0" smtClean="0"/>
                        <a:t> sites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aseline="0" dirty="0" smtClean="0"/>
                        <a:t>call sites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0-CFA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1-CFA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diff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1-obj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2-obj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/>
                        <a:t>diff</a:t>
                      </a:r>
                      <a:endParaRPr lang="en-US" sz="2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 smtClean="0"/>
                        <a:t>hedc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1.6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7.2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21.3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17.8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3.5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17.1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16.1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1.0</a:t>
                      </a:r>
                      <a:endParaRPr lang="en-US" sz="2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 smtClean="0"/>
                        <a:t>weblech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2.6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12.4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27.9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8.2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19.7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8.1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5.5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2.5</a:t>
                      </a:r>
                      <a:endParaRPr lang="en-US" sz="2200" b="1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 smtClean="0"/>
                        <a:t>lusearch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2.9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13.9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37.6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31.9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5.7</a:t>
                      </a:r>
                      <a:endParaRPr lang="en-US" sz="2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31.4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20.9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b="1" dirty="0" smtClean="0"/>
                        <a:t>10.5</a:t>
                      </a:r>
                      <a:endParaRPr lang="en-US" sz="2200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1560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Experimental Results: All Queries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24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640309"/>
              </p:ext>
            </p:extLst>
          </p:nvPr>
        </p:nvGraphicFramePr>
        <p:xfrm>
          <a:off x="1024252" y="1157287"/>
          <a:ext cx="7078725" cy="22834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08"/>
                <a:gridCol w="1853894"/>
                <a:gridCol w="1884622"/>
                <a:gridCol w="1916501"/>
              </a:tblGrid>
              <a:tr h="851975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/>
                        <a:t>K-CFA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# components</a:t>
                      </a:r>
                      <a:br>
                        <a:rPr kumimoji="0" lang="en-US" sz="2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r>
                        <a:rPr kumimoji="0" lang="en-US" sz="2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(x 1000)</a:t>
                      </a:r>
                      <a:endParaRPr kumimoji="0" lang="en-US" sz="2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err="1" smtClean="0"/>
                        <a:t>BasicRefine</a:t>
                      </a:r>
                      <a:r>
                        <a:rPr lang="en-US" sz="2200" b="0" dirty="0" smtClean="0"/>
                        <a:t/>
                      </a:r>
                      <a:br>
                        <a:rPr lang="en-US" sz="2200" b="0" dirty="0" smtClean="0"/>
                      </a:br>
                      <a:r>
                        <a:rPr lang="en-US" sz="2200" b="0" dirty="0" smtClean="0"/>
                        <a:t>(x 1000)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err="1" smtClean="0"/>
                        <a:t>ActiveCoarsen</a:t>
                      </a:r>
                      <a:endParaRPr lang="en-US" sz="2200" b="0" dirty="0"/>
                    </a:p>
                  </a:txBody>
                  <a:tcPr/>
                </a:tc>
              </a:tr>
              <a:tr h="477156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 smtClean="0"/>
                        <a:t>hedc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8.8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7.2 (83%)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90 (1.0%)</a:t>
                      </a:r>
                      <a:endParaRPr lang="en-US" sz="2200" dirty="0"/>
                    </a:p>
                  </a:txBody>
                  <a:tcPr/>
                </a:tc>
              </a:tr>
              <a:tr h="477156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 smtClean="0"/>
                        <a:t>weblech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15.0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12.7</a:t>
                      </a:r>
                      <a:r>
                        <a:rPr lang="en-US" sz="2200" baseline="0" dirty="0" smtClean="0"/>
                        <a:t> (85%)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157 (1.0%)</a:t>
                      </a:r>
                      <a:endParaRPr lang="en-US" sz="2200" dirty="0"/>
                    </a:p>
                  </a:txBody>
                  <a:tcPr/>
                </a:tc>
              </a:tr>
              <a:tr h="477156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 smtClean="0"/>
                        <a:t>lusearch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16.8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14.9</a:t>
                      </a:r>
                      <a:r>
                        <a:rPr lang="en-US" sz="2200" baseline="0" dirty="0" smtClean="0"/>
                        <a:t> (88%)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250 (1.5%)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9735253"/>
              </p:ext>
            </p:extLst>
          </p:nvPr>
        </p:nvGraphicFramePr>
        <p:xfrm>
          <a:off x="1023007" y="3859837"/>
          <a:ext cx="7078725" cy="21934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3708"/>
                <a:gridCol w="1853894"/>
                <a:gridCol w="1884622"/>
                <a:gridCol w="1916501"/>
              </a:tblGrid>
              <a:tr h="66903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/>
                        <a:t>K-</a:t>
                      </a:r>
                      <a:r>
                        <a:rPr lang="en-US" sz="2200" b="0" dirty="0" err="1" smtClean="0"/>
                        <a:t>obj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# components</a:t>
                      </a:r>
                      <a:br>
                        <a:rPr kumimoji="0" lang="en-US" sz="2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</a:br>
                      <a:r>
                        <a:rPr kumimoji="0" lang="en-US" sz="2200" b="0" u="none" strike="noStrike" kern="1200" cap="none" spc="0" normalizeH="0" baseline="0" noProof="0" dirty="0" smtClean="0">
                          <a:ln>
                            <a:noFill/>
                          </a:ln>
                          <a:effectLst/>
                          <a:uLnTx/>
                          <a:uFillTx/>
                        </a:rPr>
                        <a:t>(x 1000)</a:t>
                      </a:r>
                      <a:endParaRPr kumimoji="0" lang="en-US" sz="2200" b="0" i="0" u="none" strike="noStrike" kern="1200" cap="none" spc="0" normalizeH="0" baseline="0" noProof="0" dirty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err="1" smtClean="0"/>
                        <a:t>BasicRefine</a:t>
                      </a:r>
                      <a:r>
                        <a:rPr lang="en-US" sz="2200" b="0" dirty="0" smtClean="0"/>
                        <a:t/>
                      </a:r>
                      <a:br>
                        <a:rPr lang="en-US" sz="2200" b="0" dirty="0" smtClean="0"/>
                      </a:br>
                      <a:r>
                        <a:rPr lang="en-US" sz="2200" b="0" dirty="0" smtClean="0"/>
                        <a:t>(x 1000)</a:t>
                      </a:r>
                      <a:endParaRPr lang="en-US" sz="22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err="1" smtClean="0"/>
                        <a:t>ActiveCoarsen</a:t>
                      </a:r>
                      <a:endParaRPr lang="en-US" sz="2200" b="0" dirty="0"/>
                    </a:p>
                  </a:txBody>
                  <a:tcPr/>
                </a:tc>
              </a:tr>
              <a:tr h="477156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 smtClean="0"/>
                        <a:t>hedc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1.6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0.9 (57%)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37 (2.3%)</a:t>
                      </a:r>
                      <a:endParaRPr lang="en-US" sz="2200" dirty="0"/>
                    </a:p>
                  </a:txBody>
                  <a:tcPr/>
                </a:tc>
              </a:tr>
              <a:tr h="477156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 smtClean="0"/>
                        <a:t>weblech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2.6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1.8</a:t>
                      </a:r>
                      <a:r>
                        <a:rPr lang="en-US" sz="2200" baseline="0" dirty="0" smtClean="0"/>
                        <a:t> (68%)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48 (1.9%)</a:t>
                      </a:r>
                      <a:endParaRPr lang="en-US" sz="2200" dirty="0"/>
                    </a:p>
                  </a:txBody>
                  <a:tcPr/>
                </a:tc>
              </a:tr>
              <a:tr h="477156">
                <a:tc>
                  <a:txBody>
                    <a:bodyPr/>
                    <a:lstStyle/>
                    <a:p>
                      <a:pPr algn="l"/>
                      <a:r>
                        <a:rPr lang="en-US" sz="2200" dirty="0" err="1" smtClean="0"/>
                        <a:t>lusearch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2.9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2.1</a:t>
                      </a:r>
                      <a:r>
                        <a:rPr lang="en-US" sz="2200" baseline="0" dirty="0" smtClean="0"/>
                        <a:t> (73%)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/>
                        <a:t>56 (1.9%)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5307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Empirical Results: Per Query</a:t>
            </a:r>
            <a:endParaRPr lang="en-US" dirty="0"/>
          </a:p>
        </p:txBody>
      </p:sp>
      <p:pic>
        <p:nvPicPr>
          <p:cNvPr id="6" name="Content Placeholder 5" descr="hedc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349" b="3349"/>
          <a:stretch>
            <a:fillRect/>
          </a:stretch>
        </p:blipFill>
        <p:spPr>
          <a:xfrm>
            <a:off x="1126676" y="1848527"/>
            <a:ext cx="6647383" cy="3988173"/>
          </a:xfr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654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Empirical Results: Per Query, contd.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26</a:t>
            </a:fld>
            <a:endParaRPr lang="en-US"/>
          </a:p>
        </p:txBody>
      </p:sp>
      <p:pic>
        <p:nvPicPr>
          <p:cNvPr id="7" name="Content Placeholder 6" descr="per_query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581" b="-1581"/>
          <a:stretch>
            <a:fillRect/>
          </a:stretch>
        </p:blipFill>
        <p:spPr>
          <a:xfrm>
            <a:off x="272835" y="1034398"/>
            <a:ext cx="8486822" cy="5091766"/>
          </a:xfr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45333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Application 2: Library Assumptions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88720"/>
            <a:ext cx="8412813" cy="516763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The Problem:</a:t>
            </a:r>
          </a:p>
          <a:p>
            <a:pPr lvl="1"/>
            <a:r>
              <a:rPr lang="en-US" dirty="0" smtClean="0"/>
              <a:t>Libraries ever-complex to analyze (e.g. native code)</a:t>
            </a:r>
          </a:p>
          <a:p>
            <a:pPr lvl="1"/>
            <a:r>
              <a:rPr lang="en-US" dirty="0" smtClean="0"/>
              <a:t>Libraries ever-growing in size and layers</a:t>
            </a:r>
          </a:p>
          <a:p>
            <a:endParaRPr lang="en-US" sz="2000" dirty="0" smtClean="0"/>
          </a:p>
          <a:p>
            <a:r>
              <a:rPr lang="en-US" dirty="0" smtClean="0"/>
              <a:t>Our Solution:</a:t>
            </a:r>
          </a:p>
          <a:p>
            <a:pPr lvl="1"/>
            <a:r>
              <a:rPr lang="en-US" dirty="0" smtClean="0"/>
              <a:t>Completely ignore library code</a:t>
            </a:r>
          </a:p>
          <a:p>
            <a:pPr lvl="1"/>
            <a:r>
              <a:rPr lang="en-US" dirty="0" smtClean="0"/>
              <a:t>Each component of abstraction = assumption</a:t>
            </a:r>
            <a:br>
              <a:rPr lang="en-US" dirty="0" smtClean="0"/>
            </a:br>
            <a:r>
              <a:rPr lang="en-US" dirty="0" smtClean="0"/>
              <a:t>on different library method</a:t>
            </a:r>
          </a:p>
          <a:p>
            <a:pPr lvl="2"/>
            <a:r>
              <a:rPr lang="en-US" dirty="0" smtClean="0"/>
              <a:t>Example: 1 = best-case, 0 = worst-case</a:t>
            </a:r>
          </a:p>
          <a:p>
            <a:pPr lvl="1"/>
            <a:r>
              <a:rPr lang="en-US" dirty="0"/>
              <a:t>Use coarsening to find </a:t>
            </a:r>
            <a:r>
              <a:rPr lang="en-US" dirty="0" smtClean="0"/>
              <a:t>a minimal assumption</a:t>
            </a:r>
            <a:endParaRPr lang="en-US" dirty="0"/>
          </a:p>
          <a:p>
            <a:pPr lvl="1"/>
            <a:r>
              <a:rPr lang="en-US" dirty="0" smtClean="0"/>
              <a:t>Users confirm</a:t>
            </a:r>
            <a:r>
              <a:rPr lang="en-US" dirty="0"/>
              <a:t> </a:t>
            </a:r>
            <a:r>
              <a:rPr lang="en-US" dirty="0" smtClean="0"/>
              <a:t>or refute reported assumption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27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9933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Abstraction Coarsening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Sparse abstractions suffice to prove most queries</a:t>
            </a:r>
          </a:p>
          <a:p>
            <a:endParaRPr lang="en-US" sz="2800" dirty="0" smtClean="0"/>
          </a:p>
          <a:p>
            <a:r>
              <a:rPr lang="en-US" sz="2800" dirty="0" err="1" smtClean="0"/>
              <a:t>Sparsity</a:t>
            </a:r>
            <a:r>
              <a:rPr lang="en-US" sz="2800" dirty="0" smtClean="0"/>
              <a:t> yields efficient machine learning algorithm</a:t>
            </a:r>
          </a:p>
          <a:p>
            <a:endParaRPr lang="en-US" sz="2800" dirty="0" smtClean="0"/>
          </a:p>
          <a:p>
            <a:r>
              <a:rPr lang="en-US" sz="2800" i="1" dirty="0" smtClean="0"/>
              <a:t>Minimal assumptions</a:t>
            </a:r>
            <a:r>
              <a:rPr lang="en-US" sz="2800" dirty="0" smtClean="0"/>
              <a:t> more practical application of coarsening than </a:t>
            </a:r>
            <a:r>
              <a:rPr lang="en-US" sz="2800" i="1" dirty="0" smtClean="0"/>
              <a:t>minimal abstractions</a:t>
            </a:r>
          </a:p>
          <a:p>
            <a:endParaRPr lang="en-US" sz="2800" dirty="0"/>
          </a:p>
          <a:p>
            <a:r>
              <a:rPr lang="en-US" sz="2800" dirty="0" smtClean="0"/>
              <a:t>Limitations: runs static analysis as black-box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043361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92"/>
            <a:ext cx="8229600" cy="4937443"/>
          </a:xfrm>
        </p:spPr>
        <p:txBody>
          <a:bodyPr/>
          <a:lstStyle/>
          <a:p>
            <a:r>
              <a:rPr lang="en-US" dirty="0" smtClean="0"/>
              <a:t>Minimal Abstraction Problem</a:t>
            </a:r>
          </a:p>
          <a:p>
            <a:endParaRPr lang="en-US" sz="2800" dirty="0" smtClean="0"/>
          </a:p>
          <a:p>
            <a:r>
              <a:rPr lang="en-US" dirty="0" smtClean="0"/>
              <a:t>Two Algorithms:</a:t>
            </a:r>
          </a:p>
          <a:p>
            <a:pPr lvl="1"/>
            <a:r>
              <a:rPr lang="en-US" dirty="0" smtClean="0"/>
              <a:t>Abstraction Coarsening [POPL’11]</a:t>
            </a:r>
          </a:p>
          <a:p>
            <a:pPr lvl="1"/>
            <a:r>
              <a:rPr lang="en-US" dirty="0" smtClean="0"/>
              <a:t>Abstractions from Tests [POPL’12]</a:t>
            </a:r>
          </a:p>
          <a:p>
            <a:endParaRPr lang="en-US" sz="2800" dirty="0" smtClean="0"/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29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0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Analysis: 70’s to 90’s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356085"/>
            <a:ext cx="2133600" cy="365125"/>
          </a:xfrm>
        </p:spPr>
        <p:txBody>
          <a:bodyPr/>
          <a:lstStyle/>
          <a:p>
            <a:fld id="{2AC9578B-FB7A-1A4A-83D3-84D181B0B720}" type="slidenum">
              <a:rPr lang="en-US" smtClean="0"/>
              <a:t>3</a:t>
            </a:fld>
            <a:endParaRPr lang="en-US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457200" y="1143802"/>
            <a:ext cx="8229600" cy="4937443"/>
          </a:xfrm>
        </p:spPr>
        <p:txBody>
          <a:bodyPr>
            <a:normAutofit/>
          </a:bodyPr>
          <a:lstStyle/>
          <a:p>
            <a:r>
              <a:rPr lang="en-US" dirty="0" smtClean="0"/>
              <a:t>client-oblivious</a:t>
            </a:r>
          </a:p>
        </p:txBody>
      </p:sp>
      <p:sp>
        <p:nvSpPr>
          <p:cNvPr id="7" name="Rounded Rectangular Callout 6"/>
          <p:cNvSpPr/>
          <p:nvPr/>
        </p:nvSpPr>
        <p:spPr>
          <a:xfrm>
            <a:off x="541756" y="1894358"/>
            <a:ext cx="8174616" cy="1298630"/>
          </a:xfrm>
          <a:prstGeom prst="wedgeRoundRectCallout">
            <a:avLst>
              <a:gd name="adj1" fmla="val -21372"/>
              <a:gd name="adj2" fmla="val 51131"/>
              <a:gd name="adj3" fmla="val 16667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anchorCtr="1"/>
          <a:lstStyle/>
          <a:p>
            <a:r>
              <a:rPr lang="en-US" sz="2200" dirty="0" smtClean="0">
                <a:solidFill>
                  <a:schemeClr val="tx1"/>
                </a:solidFill>
                <a:latin typeface="Calibri"/>
              </a:rPr>
              <a:t>“Because clients </a:t>
            </a:r>
            <a:r>
              <a:rPr lang="en-US" sz="2200" dirty="0">
                <a:solidFill>
                  <a:schemeClr val="tx1"/>
                </a:solidFill>
                <a:latin typeface="Calibri"/>
              </a:rPr>
              <a:t>have different precision and scalability </a:t>
            </a:r>
            <a:r>
              <a:rPr lang="en-US" sz="2200" dirty="0" smtClean="0">
                <a:solidFill>
                  <a:schemeClr val="tx1"/>
                </a:solidFill>
                <a:latin typeface="Calibri"/>
              </a:rPr>
              <a:t>needs, </a:t>
            </a:r>
            <a:r>
              <a:rPr lang="en-US" sz="2200" dirty="0">
                <a:solidFill>
                  <a:schemeClr val="tx1"/>
                </a:solidFill>
                <a:latin typeface="Calibri"/>
              </a:rPr>
              <a:t>future </a:t>
            </a:r>
            <a:r>
              <a:rPr lang="en-US" sz="2200" dirty="0" smtClean="0">
                <a:solidFill>
                  <a:schemeClr val="tx1"/>
                </a:solidFill>
                <a:latin typeface="Calibri"/>
              </a:rPr>
              <a:t>work should </a:t>
            </a:r>
            <a:r>
              <a:rPr lang="en-US" sz="2200" dirty="0">
                <a:solidFill>
                  <a:schemeClr val="tx1"/>
                </a:solidFill>
                <a:latin typeface="Calibri"/>
              </a:rPr>
              <a:t>identify the client </a:t>
            </a:r>
            <a:r>
              <a:rPr lang="en-US" sz="2200" dirty="0" smtClean="0">
                <a:solidFill>
                  <a:schemeClr val="tx1"/>
                </a:solidFill>
                <a:latin typeface="Calibri"/>
              </a:rPr>
              <a:t>they </a:t>
            </a:r>
            <a:r>
              <a:rPr lang="en-US" sz="2200" dirty="0">
                <a:solidFill>
                  <a:schemeClr val="tx1"/>
                </a:solidFill>
                <a:latin typeface="Calibri"/>
              </a:rPr>
              <a:t>are </a:t>
            </a:r>
            <a:r>
              <a:rPr lang="en-US" sz="2200" dirty="0" smtClean="0">
                <a:solidFill>
                  <a:schemeClr val="tx1"/>
                </a:solidFill>
                <a:latin typeface="Calibri"/>
              </a:rPr>
              <a:t>addressing …” </a:t>
            </a:r>
            <a:r>
              <a:rPr lang="en-US" sz="2200" dirty="0">
                <a:solidFill>
                  <a:schemeClr val="tx1"/>
                </a:solidFill>
                <a:latin typeface="Calibri"/>
              </a:rPr>
              <a:t/>
            </a:r>
            <a:br>
              <a:rPr lang="en-US" sz="2200" dirty="0">
                <a:solidFill>
                  <a:schemeClr val="tx1"/>
                </a:solidFill>
                <a:latin typeface="Calibri"/>
              </a:rPr>
            </a:br>
            <a:r>
              <a:rPr lang="en-US" sz="2200" dirty="0" smtClean="0">
                <a:solidFill>
                  <a:schemeClr val="tx1"/>
                </a:solidFill>
                <a:latin typeface="Calibri"/>
              </a:rPr>
              <a:t>M. </a:t>
            </a:r>
            <a:r>
              <a:rPr lang="en-US" sz="2200" dirty="0">
                <a:solidFill>
                  <a:schemeClr val="tx1"/>
                </a:solidFill>
                <a:latin typeface="Calibri"/>
              </a:rPr>
              <a:t>Hind, </a:t>
            </a:r>
            <a:r>
              <a:rPr lang="en-US" sz="2200" i="1" dirty="0" smtClean="0">
                <a:solidFill>
                  <a:schemeClr val="tx1"/>
                </a:solidFill>
                <a:latin typeface="Calibri"/>
              </a:rPr>
              <a:t>Pointer </a:t>
            </a:r>
            <a:r>
              <a:rPr lang="en-US" sz="2200" i="1" dirty="0">
                <a:solidFill>
                  <a:schemeClr val="tx1"/>
                </a:solidFill>
                <a:latin typeface="Calibri"/>
              </a:rPr>
              <a:t>Analysis: Haven’t We Solved This Problem Yet</a:t>
            </a:r>
            <a:r>
              <a:rPr lang="en-US" sz="2200" i="1" dirty="0" smtClean="0">
                <a:solidFill>
                  <a:schemeClr val="tx1"/>
                </a:solidFill>
                <a:latin typeface="Calibri"/>
              </a:rPr>
              <a:t>?</a:t>
            </a:r>
            <a:r>
              <a:rPr lang="en-US" sz="2200" dirty="0" smtClean="0">
                <a:solidFill>
                  <a:schemeClr val="tx1"/>
                </a:solidFill>
                <a:latin typeface="Calibri"/>
              </a:rPr>
              <a:t>, 2001</a:t>
            </a:r>
            <a:endParaRPr lang="en-US" sz="2200" dirty="0">
              <a:solidFill>
                <a:schemeClr val="tx1"/>
              </a:solidFill>
              <a:latin typeface="Calibri"/>
            </a:endParaRPr>
          </a:p>
        </p:txBody>
      </p:sp>
      <p:sp>
        <p:nvSpPr>
          <p:cNvPr id="58" name="AutoShape 8"/>
          <p:cNvSpPr>
            <a:spLocks noChangeArrowheads="1"/>
          </p:cNvSpPr>
          <p:nvPr/>
        </p:nvSpPr>
        <p:spPr bwMode="auto">
          <a:xfrm>
            <a:off x="3022630" y="4463713"/>
            <a:ext cx="3108052" cy="101014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dirty="0">
                <a:latin typeface="Calibri"/>
              </a:rPr>
              <a:t>a</a:t>
            </a:r>
            <a:r>
              <a:rPr lang="en-US" sz="2200" b="0" dirty="0" smtClean="0">
                <a:latin typeface="Calibri"/>
              </a:rPr>
              <a:t>bstraction </a:t>
            </a:r>
            <a:r>
              <a:rPr lang="en-US" sz="2200" dirty="0" smtClean="0">
                <a:latin typeface="Calibri"/>
              </a:rPr>
              <a:t>a</a:t>
            </a:r>
            <a:endParaRPr lang="en-US" sz="2200" dirty="0">
              <a:latin typeface="Calibri"/>
            </a:endParaRPr>
          </a:p>
        </p:txBody>
      </p:sp>
      <p:sp>
        <p:nvSpPr>
          <p:cNvPr id="59" name="AutoShape 4"/>
          <p:cNvSpPr>
            <a:spLocks noChangeArrowheads="1"/>
          </p:cNvSpPr>
          <p:nvPr/>
        </p:nvSpPr>
        <p:spPr bwMode="auto">
          <a:xfrm>
            <a:off x="3869487" y="3461769"/>
            <a:ext cx="1415920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b="0" dirty="0" smtClean="0">
                <a:latin typeface="Calibri"/>
              </a:rPr>
              <a:t>program </a:t>
            </a:r>
            <a:r>
              <a:rPr lang="en-US" sz="2200" dirty="0" smtClean="0">
                <a:latin typeface="Calibri"/>
              </a:rPr>
              <a:t>p</a:t>
            </a:r>
            <a:endParaRPr lang="en-US" sz="2200" dirty="0">
              <a:latin typeface="Calibri"/>
            </a:endParaRPr>
          </a:p>
        </p:txBody>
      </p:sp>
      <p:sp>
        <p:nvSpPr>
          <p:cNvPr id="60" name="Right Arrow 59"/>
          <p:cNvSpPr/>
          <p:nvPr/>
        </p:nvSpPr>
        <p:spPr bwMode="auto">
          <a:xfrm rot="5400000">
            <a:off x="4336517" y="4046959"/>
            <a:ext cx="484632" cy="3048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1315551" y="4692030"/>
            <a:ext cx="1201003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b="0" dirty="0" smtClean="0">
                <a:latin typeface="Calibri"/>
              </a:rPr>
              <a:t>query </a:t>
            </a: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1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19" name="AutoShape 4"/>
          <p:cNvSpPr>
            <a:spLocks noChangeArrowheads="1"/>
          </p:cNvSpPr>
          <p:nvPr/>
        </p:nvSpPr>
        <p:spPr bwMode="auto">
          <a:xfrm>
            <a:off x="6670572" y="4692030"/>
            <a:ext cx="1219653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b="0" dirty="0" smtClean="0">
                <a:latin typeface="Calibri"/>
              </a:rPr>
              <a:t>query </a:t>
            </a: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2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20" name="Right Arrow 19"/>
          <p:cNvSpPr/>
          <p:nvPr/>
        </p:nvSpPr>
        <p:spPr bwMode="auto">
          <a:xfrm>
            <a:off x="2516554" y="483552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21" name="Right Arrow 20"/>
          <p:cNvSpPr/>
          <p:nvPr/>
        </p:nvSpPr>
        <p:spPr bwMode="auto">
          <a:xfrm rot="10800000">
            <a:off x="6146300" y="483552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22" name="AutoShape 4"/>
          <p:cNvSpPr>
            <a:spLocks noChangeArrowheads="1"/>
          </p:cNvSpPr>
          <p:nvPr/>
        </p:nvSpPr>
        <p:spPr bwMode="auto">
          <a:xfrm>
            <a:off x="3316836" y="5941694"/>
            <a:ext cx="1060349" cy="4767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latin typeface="Calibri"/>
              </a:rPr>
              <a:t>p</a:t>
            </a:r>
            <a:r>
              <a:rPr lang="en-US" sz="2200" b="0" dirty="0" smtClean="0">
                <a:latin typeface="Calibri"/>
              </a:rPr>
              <a:t> </a:t>
            </a:r>
            <a:r>
              <a:rPr lang="en-US" sz="2200" b="0" dirty="0" smtClean="0">
                <a:latin typeface="msam10"/>
                <a:ea typeface="msam10"/>
                <a:cs typeface="msam10"/>
              </a:rPr>
              <a:t>²</a:t>
            </a:r>
            <a:r>
              <a:rPr lang="en-US" sz="2200" b="0" dirty="0" smtClean="0">
                <a:latin typeface="Calibri"/>
              </a:rPr>
              <a:t> </a:t>
            </a: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1</a:t>
            </a:r>
            <a:r>
              <a:rPr lang="en-US" sz="2200" b="0" dirty="0" smtClean="0">
                <a:latin typeface="Calibri"/>
              </a:rPr>
              <a:t>?</a:t>
            </a:r>
            <a:endParaRPr lang="en-US" sz="2200" b="0" dirty="0">
              <a:latin typeface="cmsy10"/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4927509" y="5952445"/>
            <a:ext cx="1060349" cy="4767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latin typeface="Calibri"/>
              </a:rPr>
              <a:t>p</a:t>
            </a:r>
            <a:r>
              <a:rPr lang="en-US" sz="2200" b="0" dirty="0" smtClean="0">
                <a:latin typeface="Calibri"/>
              </a:rPr>
              <a:t> </a:t>
            </a:r>
            <a:r>
              <a:rPr lang="en-US" sz="2200" dirty="0">
                <a:latin typeface="msam10"/>
                <a:ea typeface="msam10"/>
                <a:cs typeface="msam10"/>
              </a:rPr>
              <a:t>²</a:t>
            </a:r>
            <a:r>
              <a:rPr lang="en-US" sz="2200" b="0" dirty="0" smtClean="0">
                <a:latin typeface="Calibri"/>
              </a:rPr>
              <a:t> </a:t>
            </a: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2</a:t>
            </a:r>
            <a:r>
              <a:rPr lang="en-US" sz="2200" b="0" dirty="0" smtClean="0">
                <a:latin typeface="Calibri"/>
              </a:rPr>
              <a:t>?</a:t>
            </a:r>
            <a:endParaRPr lang="en-US" sz="2200" b="0" dirty="0">
              <a:latin typeface="cmsy10"/>
            </a:endParaRPr>
          </a:p>
        </p:txBody>
      </p:sp>
      <p:sp>
        <p:nvSpPr>
          <p:cNvPr id="24" name="Right Arrow 23"/>
          <p:cNvSpPr/>
          <p:nvPr/>
        </p:nvSpPr>
        <p:spPr bwMode="auto">
          <a:xfrm rot="5400000">
            <a:off x="3537692" y="5585671"/>
            <a:ext cx="484632" cy="3048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5400000">
            <a:off x="5130200" y="5585671"/>
            <a:ext cx="484632" cy="3048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72241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build="p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92"/>
            <a:ext cx="8229600" cy="493744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Minimal Abstraction Problem</a:t>
            </a:r>
          </a:p>
          <a:p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Two Algorithms: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Abstraction Coarsening [POPL’11]</a:t>
            </a:r>
          </a:p>
          <a:p>
            <a:pPr lvl="1"/>
            <a:r>
              <a:rPr lang="en-US" dirty="0" smtClean="0"/>
              <a:t>Abstractions from Tests [POPL’12]</a:t>
            </a:r>
          </a:p>
          <a:p>
            <a:endParaRPr lang="en-US" sz="2800" dirty="0" smtClean="0"/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Summary</a:t>
            </a:r>
            <a:endParaRPr lang="en-US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1605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Abstractions From Tests [POPL’12]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31</a:t>
            </a:fld>
            <a:endParaRPr lang="en-US"/>
          </a:p>
        </p:txBody>
      </p:sp>
      <p:sp>
        <p:nvSpPr>
          <p:cNvPr id="6" name="Right Arrow 5"/>
          <p:cNvSpPr/>
          <p:nvPr/>
        </p:nvSpPr>
        <p:spPr bwMode="auto">
          <a:xfrm rot="1328469">
            <a:off x="5356189" y="4918783"/>
            <a:ext cx="720695" cy="262244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7" name="Right Arrow 6"/>
          <p:cNvSpPr/>
          <p:nvPr/>
        </p:nvSpPr>
        <p:spPr bwMode="auto">
          <a:xfrm rot="19998319">
            <a:off x="5377666" y="4055162"/>
            <a:ext cx="685800" cy="27432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8" name="Right Arrow 7"/>
          <p:cNvSpPr/>
          <p:nvPr/>
        </p:nvSpPr>
        <p:spPr bwMode="auto">
          <a:xfrm>
            <a:off x="5437414" y="2226833"/>
            <a:ext cx="685800" cy="27432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pic>
        <p:nvPicPr>
          <p:cNvPr id="10" name="Picture 9" descr="questi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4317" y="4983141"/>
            <a:ext cx="365409" cy="365409"/>
          </a:xfrm>
          <a:prstGeom prst="rect">
            <a:avLst/>
          </a:prstGeom>
        </p:spPr>
      </p:pic>
      <p:pic>
        <p:nvPicPr>
          <p:cNvPr id="11" name="Picture 10" descr="tick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5614" y="3905877"/>
            <a:ext cx="352435" cy="327989"/>
          </a:xfrm>
          <a:prstGeom prst="rect">
            <a:avLst/>
          </a:prstGeom>
        </p:spPr>
      </p:pic>
      <p:pic>
        <p:nvPicPr>
          <p:cNvPr id="12" name="Picture 11" descr="cross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8314" y="2200468"/>
            <a:ext cx="343865" cy="343865"/>
          </a:xfrm>
          <a:prstGeom prst="rect">
            <a:avLst/>
          </a:prstGeom>
        </p:spPr>
      </p:pic>
      <p:sp>
        <p:nvSpPr>
          <p:cNvPr id="14" name="AutoShape 4"/>
          <p:cNvSpPr>
            <a:spLocks noChangeArrowheads="1"/>
          </p:cNvSpPr>
          <p:nvPr/>
        </p:nvSpPr>
        <p:spPr bwMode="auto">
          <a:xfrm>
            <a:off x="1726793" y="3234531"/>
            <a:ext cx="656952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200" dirty="0" smtClean="0"/>
              <a:t>p, q</a:t>
            </a:r>
            <a:endParaRPr lang="en-US" sz="2200" dirty="0"/>
          </a:p>
        </p:txBody>
      </p:sp>
      <p:sp>
        <p:nvSpPr>
          <p:cNvPr id="16" name="Right Arrow 15"/>
          <p:cNvSpPr/>
          <p:nvPr/>
        </p:nvSpPr>
        <p:spPr bwMode="auto">
          <a:xfrm rot="2072809">
            <a:off x="2221656" y="3914906"/>
            <a:ext cx="640080" cy="27432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17" name="AutoShape 8"/>
          <p:cNvSpPr>
            <a:spLocks noChangeArrowheads="1"/>
          </p:cNvSpPr>
          <p:nvPr/>
        </p:nvSpPr>
        <p:spPr bwMode="auto">
          <a:xfrm>
            <a:off x="2789013" y="1915009"/>
            <a:ext cx="2648402" cy="916918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b="0" dirty="0"/>
              <a:t>d</a:t>
            </a:r>
            <a:r>
              <a:rPr lang="en-US" sz="2200" b="0" dirty="0" smtClean="0"/>
              <a:t>ynamic analysis</a:t>
            </a:r>
            <a:endParaRPr lang="en-US" sz="2200" b="0" dirty="0"/>
          </a:p>
        </p:txBody>
      </p:sp>
      <p:sp>
        <p:nvSpPr>
          <p:cNvPr id="18" name="Right Arrow 17"/>
          <p:cNvSpPr/>
          <p:nvPr/>
        </p:nvSpPr>
        <p:spPr bwMode="auto">
          <a:xfrm rot="5400000">
            <a:off x="3861984" y="3808236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27" name="Right Arrow 26"/>
          <p:cNvSpPr/>
          <p:nvPr/>
        </p:nvSpPr>
        <p:spPr bwMode="auto">
          <a:xfrm rot="19273461">
            <a:off x="2228975" y="2843067"/>
            <a:ext cx="640080" cy="27432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28" name="Right Arrow 27"/>
          <p:cNvSpPr/>
          <p:nvPr/>
        </p:nvSpPr>
        <p:spPr bwMode="auto">
          <a:xfrm rot="5400000">
            <a:off x="3866747" y="2934707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29" name="AutoShape 4"/>
          <p:cNvSpPr>
            <a:spLocks noChangeArrowheads="1"/>
          </p:cNvSpPr>
          <p:nvPr/>
        </p:nvSpPr>
        <p:spPr bwMode="auto">
          <a:xfrm>
            <a:off x="6104776" y="4362619"/>
            <a:ext cx="952376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200" dirty="0" smtClean="0"/>
              <a:t>p</a:t>
            </a:r>
            <a:r>
              <a:rPr lang="en-US" sz="2200" b="0" dirty="0" smtClean="0"/>
              <a:t> </a:t>
            </a:r>
            <a:r>
              <a:rPr lang="en-US" sz="2200" dirty="0">
                <a:latin typeface="msam10"/>
                <a:ea typeface="msam10"/>
                <a:cs typeface="msam10"/>
              </a:rPr>
              <a:t>²</a:t>
            </a:r>
            <a:r>
              <a:rPr lang="en-US" sz="2200" b="0" dirty="0" smtClean="0"/>
              <a:t> </a:t>
            </a:r>
            <a:r>
              <a:rPr lang="en-US" sz="2200" dirty="0" smtClean="0"/>
              <a:t>q</a:t>
            </a:r>
            <a:r>
              <a:rPr lang="en-US" sz="2200" b="0" dirty="0" smtClean="0"/>
              <a:t>?</a:t>
            </a:r>
            <a:endParaRPr lang="en-US" sz="2200" b="0" dirty="0"/>
          </a:p>
        </p:txBody>
      </p:sp>
      <p:sp>
        <p:nvSpPr>
          <p:cNvPr id="30" name="AutoShape 4"/>
          <p:cNvSpPr>
            <a:spLocks noChangeArrowheads="1"/>
          </p:cNvSpPr>
          <p:nvPr/>
        </p:nvSpPr>
        <p:spPr bwMode="auto">
          <a:xfrm>
            <a:off x="6665374" y="3778691"/>
            <a:ext cx="1733168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r">
              <a:spcBef>
                <a:spcPct val="0"/>
              </a:spcBef>
            </a:pPr>
            <a:r>
              <a:rPr lang="en-US" sz="2200" b="0" dirty="0" smtClean="0">
                <a:solidFill>
                  <a:srgbClr val="0000FF"/>
                </a:solidFill>
              </a:rPr>
              <a:t>and minimal!</a:t>
            </a:r>
            <a:endParaRPr lang="en-US" sz="2200" dirty="0">
              <a:solidFill>
                <a:srgbClr val="0000FF"/>
              </a:solidFill>
            </a:endParaRPr>
          </a:p>
        </p:txBody>
      </p:sp>
      <p:sp>
        <p:nvSpPr>
          <p:cNvPr id="31" name="Rectangle 18"/>
          <p:cNvSpPr>
            <a:spLocks noChangeArrowheads="1"/>
          </p:cNvSpPr>
          <p:nvPr/>
        </p:nvSpPr>
        <p:spPr bwMode="auto">
          <a:xfrm>
            <a:off x="3067981" y="3327891"/>
            <a:ext cx="2065338" cy="3810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" rIns="9144" anchor="ctr"/>
          <a:lstStyle/>
          <a:p>
            <a:pPr marL="342900" indent="-342900" algn="l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latin typeface="Calibri"/>
                <a:cs typeface="Courier New" charset="0"/>
              </a:rPr>
              <a:t> </a:t>
            </a:r>
            <a:r>
              <a:rPr lang="en-US" dirty="0" smtClean="0">
                <a:latin typeface="Calibri"/>
                <a:cs typeface="Courier New" charset="0"/>
              </a:rPr>
              <a:t>  0     1      0      0     0</a:t>
            </a:r>
            <a:endParaRPr lang="en-US" baseline="30000" dirty="0">
              <a:latin typeface="Calibri"/>
              <a:cs typeface="Courier New" charset="0"/>
            </a:endParaRPr>
          </a:p>
        </p:txBody>
      </p:sp>
      <p:sp>
        <p:nvSpPr>
          <p:cNvPr id="32" name="Line 19"/>
          <p:cNvSpPr>
            <a:spLocks noChangeShapeType="1"/>
          </p:cNvSpPr>
          <p:nvPr/>
        </p:nvSpPr>
        <p:spPr bwMode="auto">
          <a:xfrm>
            <a:off x="3471206" y="3327891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33" name="Line 20"/>
          <p:cNvSpPr>
            <a:spLocks noChangeShapeType="1"/>
          </p:cNvSpPr>
          <p:nvPr/>
        </p:nvSpPr>
        <p:spPr bwMode="auto">
          <a:xfrm>
            <a:off x="3896656" y="3327891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34" name="Line 21"/>
          <p:cNvSpPr>
            <a:spLocks noChangeShapeType="1"/>
          </p:cNvSpPr>
          <p:nvPr/>
        </p:nvSpPr>
        <p:spPr bwMode="auto">
          <a:xfrm>
            <a:off x="4298294" y="3327891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35" name="Line 22"/>
          <p:cNvSpPr>
            <a:spLocks noChangeShapeType="1"/>
          </p:cNvSpPr>
          <p:nvPr/>
        </p:nvSpPr>
        <p:spPr bwMode="auto">
          <a:xfrm>
            <a:off x="4701519" y="3327891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36" name="AutoShape 6"/>
          <p:cNvSpPr>
            <a:spLocks noChangeArrowheads="1"/>
          </p:cNvSpPr>
          <p:nvPr/>
        </p:nvSpPr>
        <p:spPr bwMode="auto">
          <a:xfrm>
            <a:off x="2789012" y="4183140"/>
            <a:ext cx="2648402" cy="922497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static analysis</a:t>
            </a:r>
            <a:endParaRPr lang="en-US" sz="2200" kern="0" baseline="-100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8587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4" grpId="0"/>
      <p:bldP spid="16" grpId="0" animBg="1"/>
      <p:bldP spid="17" grpId="0" animBg="1"/>
      <p:bldP spid="18" grpId="0" animBg="1"/>
      <p:bldP spid="27" grpId="0" animBg="1"/>
      <p:bldP spid="28" grpId="0" animBg="1"/>
      <p:bldP spid="29" grpId="0"/>
      <p:bldP spid="30" grpId="0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Combining Dynamic and Static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Times New Roman" charset="0"/>
              <a:buChar char="•"/>
            </a:pPr>
            <a:r>
              <a:rPr lang="en-US" dirty="0"/>
              <a:t>Previous work:</a:t>
            </a:r>
          </a:p>
          <a:p>
            <a:pPr lvl="1">
              <a:spcBef>
                <a:spcPts val="800"/>
              </a:spcBef>
              <a:buFont typeface="Times New Roman" charset="0"/>
              <a:buChar char="–"/>
            </a:pPr>
            <a:r>
              <a:rPr lang="en-US" b="1" dirty="0"/>
              <a:t>Counterexamples:</a:t>
            </a:r>
            <a:r>
              <a:rPr lang="en-US" dirty="0"/>
              <a:t> query is false on some input</a:t>
            </a:r>
          </a:p>
          <a:p>
            <a:pPr lvl="2">
              <a:spcBef>
                <a:spcPts val="800"/>
              </a:spcBef>
              <a:buFont typeface="Times New Roman" charset="0"/>
              <a:buChar char="•"/>
            </a:pPr>
            <a:r>
              <a:rPr lang="en-US" dirty="0"/>
              <a:t>suffices if most queries are expected to be false</a:t>
            </a:r>
          </a:p>
          <a:p>
            <a:pPr lvl="1">
              <a:spcBef>
                <a:spcPts val="800"/>
              </a:spcBef>
              <a:buFont typeface="Times New Roman" charset="0"/>
              <a:buChar char="–"/>
            </a:pPr>
            <a:r>
              <a:rPr lang="en-US" b="1" dirty="0"/>
              <a:t>Likely invariants:</a:t>
            </a:r>
            <a:r>
              <a:rPr lang="en-US" dirty="0"/>
              <a:t> a query true on some inputs is</a:t>
            </a:r>
            <a:br>
              <a:rPr lang="en-US" dirty="0"/>
            </a:br>
            <a:r>
              <a:rPr lang="en-US" dirty="0"/>
              <a:t>likely true on all inputs [Ernst 2001]</a:t>
            </a:r>
          </a:p>
          <a:p>
            <a:pPr>
              <a:buFont typeface="Times New Roman" charset="0"/>
              <a:buChar char="•"/>
            </a:pPr>
            <a:endParaRPr lang="en-US" sz="2800" dirty="0"/>
          </a:p>
          <a:p>
            <a:pPr>
              <a:buFont typeface="Times New Roman" charset="0"/>
              <a:buChar char="•"/>
            </a:pPr>
            <a:r>
              <a:rPr lang="en-US" dirty="0"/>
              <a:t>Our approach:</a:t>
            </a:r>
          </a:p>
          <a:p>
            <a:pPr lvl="1">
              <a:spcBef>
                <a:spcPts val="800"/>
              </a:spcBef>
              <a:buFont typeface="Times New Roman" charset="0"/>
              <a:buChar char="–"/>
            </a:pPr>
            <a:r>
              <a:rPr lang="en-US" b="1" dirty="0"/>
              <a:t>Proofs:</a:t>
            </a:r>
            <a:r>
              <a:rPr lang="en-US" dirty="0"/>
              <a:t> a query true on some inputs is likely true</a:t>
            </a:r>
            <a:br>
              <a:rPr lang="en-US" dirty="0"/>
            </a:br>
            <a:r>
              <a:rPr lang="en-US" dirty="0"/>
              <a:t>on all inputs </a:t>
            </a:r>
            <a:r>
              <a:rPr lang="en-US" i="1" dirty="0"/>
              <a:t>and </a:t>
            </a:r>
            <a:r>
              <a:rPr lang="en-US" dirty="0"/>
              <a:t>for likely the same reason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49115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Thread-Escape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33</a:t>
            </a:fld>
            <a:endParaRPr lang="en-US"/>
          </a:p>
        </p:txBody>
      </p:sp>
      <p:pic>
        <p:nvPicPr>
          <p:cNvPr id="8" name="Picture 7" descr="g1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3400" y="2247900"/>
            <a:ext cx="2476500" cy="3022600"/>
          </a:xfrm>
          <a:prstGeom prst="rect">
            <a:avLst/>
          </a:prstGeom>
        </p:spPr>
      </p:pic>
      <p:sp>
        <p:nvSpPr>
          <p:cNvPr id="11" name="Rectangle 18"/>
          <p:cNvSpPr>
            <a:spLocks noChangeArrowheads="1"/>
          </p:cNvSpPr>
          <p:nvPr/>
        </p:nvSpPr>
        <p:spPr bwMode="auto">
          <a:xfrm>
            <a:off x="6476245" y="2108200"/>
            <a:ext cx="16002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144" rIns="9144" anchor="ctr"/>
          <a:lstStyle/>
          <a:p>
            <a:pPr marL="342900" indent="-342900" algn="l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cs typeface="Courier New" charset="0"/>
              </a:rPr>
              <a:t> </a:t>
            </a:r>
            <a:r>
              <a:rPr lang="en-US" dirty="0" smtClean="0">
                <a:cs typeface="Courier New" charset="0"/>
              </a:rPr>
              <a:t>  L      L      L     L</a:t>
            </a:r>
            <a:endParaRPr lang="en-US" baseline="30000" dirty="0">
              <a:cs typeface="Courier New" charset="0"/>
            </a:endParaRPr>
          </a:p>
        </p:txBody>
      </p:sp>
      <p:sp>
        <p:nvSpPr>
          <p:cNvPr id="12" name="Line 20"/>
          <p:cNvSpPr>
            <a:spLocks noChangeShapeType="1"/>
          </p:cNvSpPr>
          <p:nvPr/>
        </p:nvSpPr>
        <p:spPr bwMode="auto">
          <a:xfrm>
            <a:off x="6882645" y="2108200"/>
            <a:ext cx="1588" cy="3749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Line 20"/>
          <p:cNvSpPr>
            <a:spLocks noChangeShapeType="1"/>
          </p:cNvSpPr>
          <p:nvPr/>
        </p:nvSpPr>
        <p:spPr bwMode="auto">
          <a:xfrm>
            <a:off x="7693857" y="2108200"/>
            <a:ext cx="1588" cy="3749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20"/>
          <p:cNvSpPr>
            <a:spLocks noChangeShapeType="1"/>
          </p:cNvSpPr>
          <p:nvPr/>
        </p:nvSpPr>
        <p:spPr bwMode="auto">
          <a:xfrm>
            <a:off x="7301745" y="2108200"/>
            <a:ext cx="1588" cy="3749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6400045" y="1651000"/>
            <a:ext cx="17533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 smtClean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h1  h2  h3  h4</a:t>
            </a:r>
            <a:endParaRPr lang="en-US" dirty="0"/>
          </a:p>
        </p:txBody>
      </p:sp>
      <p:pic>
        <p:nvPicPr>
          <p:cNvPr id="18" name="Picture 17" descr="c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3124200"/>
            <a:ext cx="1612900" cy="1181100"/>
          </a:xfrm>
          <a:prstGeom prst="rect">
            <a:avLst/>
          </a:prstGeom>
        </p:spPr>
      </p:pic>
      <p:pic>
        <p:nvPicPr>
          <p:cNvPr id="19" name="Picture 18" descr="question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5334000"/>
            <a:ext cx="381000" cy="381000"/>
          </a:xfrm>
          <a:prstGeom prst="rect">
            <a:avLst/>
          </a:prstGeom>
        </p:spPr>
      </p:pic>
      <p:pic>
        <p:nvPicPr>
          <p:cNvPr id="20" name="Picture 19" descr="tick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803" y="5334000"/>
            <a:ext cx="409397" cy="381000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300365" y="5314890"/>
            <a:ext cx="1624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local(pc, w)?</a:t>
            </a:r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46489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// u, v, w are local variables</a:t>
            </a:r>
          </a:p>
          <a:p>
            <a:pPr marL="0" indent="0">
              <a:buNone/>
            </a:pPr>
            <a:r>
              <a:rPr lang="en-US" sz="2000" dirty="0"/>
              <a:t>// g is a global variable</a:t>
            </a:r>
          </a:p>
          <a:p>
            <a:pPr marL="0" indent="0">
              <a:buNone/>
            </a:pPr>
            <a:r>
              <a:rPr lang="en-US" sz="2000" dirty="0"/>
              <a:t>// start() spawns new thread</a:t>
            </a:r>
          </a:p>
          <a:p>
            <a:pPr marL="0" indent="0">
              <a:buNone/>
            </a:pPr>
            <a:r>
              <a:rPr lang="en-US" sz="2000" dirty="0"/>
              <a:t>for (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N;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pPr marL="0" indent="0">
              <a:buNone/>
            </a:pPr>
            <a:r>
              <a:rPr lang="en-US" sz="2000" dirty="0"/>
              <a:t>      u = new h1;</a:t>
            </a:r>
          </a:p>
          <a:p>
            <a:pPr marL="0" indent="0">
              <a:buNone/>
            </a:pPr>
            <a:r>
              <a:rPr lang="en-US" sz="2000" dirty="0"/>
              <a:t>      v = new h2;</a:t>
            </a:r>
          </a:p>
          <a:p>
            <a:pPr marL="0" indent="0">
              <a:buNone/>
            </a:pPr>
            <a:r>
              <a:rPr lang="en-US" sz="2000" dirty="0"/>
              <a:t>      g = new h3;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v.f</a:t>
            </a:r>
            <a:r>
              <a:rPr lang="en-US" sz="2000" dirty="0"/>
              <a:t> = g;</a:t>
            </a:r>
          </a:p>
          <a:p>
            <a:pPr marL="0" indent="0">
              <a:buNone/>
            </a:pPr>
            <a:r>
              <a:rPr lang="en-US" sz="2000" dirty="0"/>
              <a:t>      w = new h4;</a:t>
            </a:r>
          </a:p>
          <a:p>
            <a:pPr marL="0" indent="0">
              <a:buNone/>
            </a:pPr>
            <a:r>
              <a:rPr lang="en-US" sz="2000" dirty="0"/>
              <a:t>      u.f2 = w;</a:t>
            </a:r>
          </a:p>
          <a:p>
            <a:pPr marL="0" indent="0">
              <a:buNone/>
            </a:pPr>
            <a:r>
              <a:rPr lang="en-US" sz="2000" dirty="0"/>
              <a:t>pc: </a:t>
            </a:r>
            <a:r>
              <a:rPr lang="en-US" sz="2000" dirty="0" err="1"/>
              <a:t>w.id</a:t>
            </a:r>
            <a:r>
              <a:rPr lang="en-US" sz="2000" dirty="0"/>
              <a:t> = 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u.start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5739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7" grpId="0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Thread-Escape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46489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// u, v, w are local variables</a:t>
            </a:r>
          </a:p>
          <a:p>
            <a:pPr marL="0" indent="0">
              <a:buNone/>
            </a:pPr>
            <a:r>
              <a:rPr lang="en-US" sz="2000" dirty="0"/>
              <a:t>// g is a global variable</a:t>
            </a:r>
          </a:p>
          <a:p>
            <a:pPr marL="0" indent="0">
              <a:buNone/>
            </a:pPr>
            <a:r>
              <a:rPr lang="en-US" sz="2000" dirty="0"/>
              <a:t>// start() spawns new thread</a:t>
            </a:r>
          </a:p>
          <a:p>
            <a:pPr marL="0" indent="0">
              <a:buNone/>
            </a:pPr>
            <a:r>
              <a:rPr lang="en-US" sz="2000" dirty="0"/>
              <a:t>for (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N;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pPr marL="0" indent="0">
              <a:buNone/>
            </a:pPr>
            <a:r>
              <a:rPr lang="en-US" sz="2000" dirty="0"/>
              <a:t>      u = new h1;</a:t>
            </a:r>
          </a:p>
          <a:p>
            <a:pPr marL="0" indent="0">
              <a:buNone/>
            </a:pPr>
            <a:r>
              <a:rPr lang="en-US" sz="2000" dirty="0"/>
              <a:t>      v = new h2;</a:t>
            </a:r>
          </a:p>
          <a:p>
            <a:pPr marL="0" indent="0">
              <a:buNone/>
            </a:pPr>
            <a:r>
              <a:rPr lang="en-US" sz="2000" dirty="0"/>
              <a:t>      g = new h3;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v.f</a:t>
            </a:r>
            <a:r>
              <a:rPr lang="en-US" sz="2000" dirty="0"/>
              <a:t> = g;</a:t>
            </a:r>
          </a:p>
          <a:p>
            <a:pPr marL="0" indent="0">
              <a:buNone/>
            </a:pPr>
            <a:r>
              <a:rPr lang="en-US" sz="2000" dirty="0"/>
              <a:t>      w = new h4;</a:t>
            </a:r>
          </a:p>
          <a:p>
            <a:pPr marL="0" indent="0">
              <a:buNone/>
            </a:pPr>
            <a:r>
              <a:rPr lang="en-US" sz="2000" dirty="0"/>
              <a:t>      u.f2 = w;</a:t>
            </a:r>
          </a:p>
          <a:p>
            <a:pPr marL="0" indent="0">
              <a:buNone/>
            </a:pPr>
            <a:r>
              <a:rPr lang="en-US" sz="2000" dirty="0"/>
              <a:t>pc: </a:t>
            </a:r>
            <a:r>
              <a:rPr lang="en-US" sz="2000" dirty="0" err="1"/>
              <a:t>w.id</a:t>
            </a:r>
            <a:r>
              <a:rPr lang="en-US" sz="2000" dirty="0"/>
              <a:t> = 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u.start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34</a:t>
            </a:fld>
            <a:endParaRPr lang="en-US"/>
          </a:p>
        </p:txBody>
      </p:sp>
      <p:pic>
        <p:nvPicPr>
          <p:cNvPr id="6" name="Picture 5" descr="g2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9100" y="2247900"/>
            <a:ext cx="2692400" cy="3009900"/>
          </a:xfrm>
          <a:prstGeom prst="rect">
            <a:avLst/>
          </a:prstGeom>
        </p:spPr>
      </p:pic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6476245" y="2108200"/>
            <a:ext cx="16002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144" rIns="9144" anchor="ctr"/>
          <a:lstStyle/>
          <a:p>
            <a:pPr marL="342900" indent="-342900" algn="l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cs typeface="Courier New" charset="0"/>
              </a:rPr>
              <a:t> </a:t>
            </a:r>
            <a:r>
              <a:rPr lang="en-US" dirty="0" smtClean="0">
                <a:cs typeface="Courier New" charset="0"/>
              </a:rPr>
              <a:t>  L      L      E     L</a:t>
            </a:r>
            <a:endParaRPr lang="en-US" baseline="30000" dirty="0">
              <a:cs typeface="Courier New" charset="0"/>
            </a:endParaRPr>
          </a:p>
        </p:txBody>
      </p:sp>
      <p:sp>
        <p:nvSpPr>
          <p:cNvPr id="9" name="Line 20"/>
          <p:cNvSpPr>
            <a:spLocks noChangeShapeType="1"/>
          </p:cNvSpPr>
          <p:nvPr/>
        </p:nvSpPr>
        <p:spPr bwMode="auto">
          <a:xfrm>
            <a:off x="6882645" y="2108200"/>
            <a:ext cx="1588" cy="3749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>
            <a:off x="7693857" y="2108200"/>
            <a:ext cx="1588" cy="3749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20"/>
          <p:cNvSpPr>
            <a:spLocks noChangeShapeType="1"/>
          </p:cNvSpPr>
          <p:nvPr/>
        </p:nvSpPr>
        <p:spPr bwMode="auto">
          <a:xfrm>
            <a:off x="7301745" y="2108200"/>
            <a:ext cx="1588" cy="3749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00045" y="1651000"/>
            <a:ext cx="17533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 smtClean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h1  h2  h3  h4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67575" y="5288526"/>
            <a:ext cx="209771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FF0000"/>
                </a:solidFill>
                <a:latin typeface="Arial"/>
              </a:rPr>
              <a:t>b</a:t>
            </a:r>
            <a:r>
              <a:rPr lang="en-US" sz="2200" b="0" dirty="0" smtClean="0">
                <a:solidFill>
                  <a:srgbClr val="FF0000"/>
                </a:solidFill>
                <a:latin typeface="Arial"/>
              </a:rPr>
              <a:t>ut not minimal</a:t>
            </a:r>
            <a:endParaRPr lang="en-US" sz="2200" b="0" dirty="0">
              <a:solidFill>
                <a:srgbClr val="FF0000"/>
              </a:solidFill>
              <a:latin typeface="Arial"/>
            </a:endParaRPr>
          </a:p>
        </p:txBody>
      </p:sp>
      <p:pic>
        <p:nvPicPr>
          <p:cNvPr id="16" name="Picture 15" descr="c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2819400"/>
            <a:ext cx="2362200" cy="1473200"/>
          </a:xfrm>
          <a:prstGeom prst="rect">
            <a:avLst/>
          </a:prstGeom>
        </p:spPr>
      </p:pic>
      <p:pic>
        <p:nvPicPr>
          <p:cNvPr id="17" name="Picture 16" descr="ti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803" y="5334000"/>
            <a:ext cx="409397" cy="381000"/>
          </a:xfrm>
          <a:prstGeom prst="rect">
            <a:avLst/>
          </a:prstGeom>
        </p:spPr>
      </p:pic>
      <p:pic>
        <p:nvPicPr>
          <p:cNvPr id="18" name="Picture 17" descr="ti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07" y="5334000"/>
            <a:ext cx="409397" cy="381000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300365" y="5314890"/>
            <a:ext cx="1624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local(pc, w)?</a:t>
            </a:r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014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Thread-Escape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35</a:t>
            </a:fld>
            <a:endParaRPr lang="en-US"/>
          </a:p>
        </p:txBody>
      </p:sp>
      <p:pic>
        <p:nvPicPr>
          <p:cNvPr id="6" name="Picture 5" descr="g3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35300" y="2197100"/>
            <a:ext cx="2565400" cy="3073400"/>
          </a:xfrm>
          <a:prstGeom prst="rect">
            <a:avLst/>
          </a:prstGeom>
        </p:spPr>
      </p:pic>
      <p:sp>
        <p:nvSpPr>
          <p:cNvPr id="8" name="Rectangle 18"/>
          <p:cNvSpPr>
            <a:spLocks noChangeArrowheads="1"/>
          </p:cNvSpPr>
          <p:nvPr/>
        </p:nvSpPr>
        <p:spPr bwMode="auto">
          <a:xfrm>
            <a:off x="6476245" y="2108200"/>
            <a:ext cx="1600200" cy="381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ffectLst/>
          <a:extLst/>
        </p:spPr>
        <p:txBody>
          <a:bodyPr wrap="none" lIns="9144" rIns="9144" anchor="ctr"/>
          <a:lstStyle/>
          <a:p>
            <a:pPr marL="342900" indent="-342900" algn="l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cs typeface="Courier New" charset="0"/>
              </a:rPr>
              <a:t> </a:t>
            </a:r>
            <a:r>
              <a:rPr lang="en-US" dirty="0" smtClean="0">
                <a:cs typeface="Courier New" charset="0"/>
              </a:rPr>
              <a:t>  L      E      E     L</a:t>
            </a:r>
            <a:endParaRPr lang="en-US" baseline="30000" dirty="0">
              <a:cs typeface="Courier New" charset="0"/>
            </a:endParaRPr>
          </a:p>
        </p:txBody>
      </p:sp>
      <p:sp>
        <p:nvSpPr>
          <p:cNvPr id="9" name="Line 20"/>
          <p:cNvSpPr>
            <a:spLocks noChangeShapeType="1"/>
          </p:cNvSpPr>
          <p:nvPr/>
        </p:nvSpPr>
        <p:spPr bwMode="auto">
          <a:xfrm>
            <a:off x="6882645" y="2108200"/>
            <a:ext cx="1588" cy="3749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20"/>
          <p:cNvSpPr>
            <a:spLocks noChangeShapeType="1"/>
          </p:cNvSpPr>
          <p:nvPr/>
        </p:nvSpPr>
        <p:spPr bwMode="auto">
          <a:xfrm>
            <a:off x="7693857" y="2108200"/>
            <a:ext cx="1588" cy="3749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20"/>
          <p:cNvSpPr>
            <a:spLocks noChangeShapeType="1"/>
          </p:cNvSpPr>
          <p:nvPr/>
        </p:nvSpPr>
        <p:spPr bwMode="auto">
          <a:xfrm>
            <a:off x="7301745" y="2108200"/>
            <a:ext cx="1588" cy="374904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00045" y="1651000"/>
            <a:ext cx="175335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 smtClean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h1  h2  h3  h4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6554166" y="5286068"/>
            <a:ext cx="1784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0" dirty="0">
                <a:solidFill>
                  <a:srgbClr val="0000FF"/>
                </a:solidFill>
                <a:latin typeface="Arial"/>
              </a:rPr>
              <a:t>a</a:t>
            </a:r>
            <a:r>
              <a:rPr lang="en-US" sz="2200" b="0" dirty="0" smtClean="0">
                <a:solidFill>
                  <a:srgbClr val="0000FF"/>
                </a:solidFill>
                <a:latin typeface="Arial"/>
              </a:rPr>
              <a:t>nd minimal!</a:t>
            </a:r>
            <a:endParaRPr lang="en-US" sz="2200" b="0" dirty="0">
              <a:solidFill>
                <a:srgbClr val="0000FF"/>
              </a:solidFill>
              <a:latin typeface="Arial"/>
            </a:endParaRPr>
          </a:p>
        </p:txBody>
      </p:sp>
      <p:pic>
        <p:nvPicPr>
          <p:cNvPr id="15" name="Picture 14" descr="c3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4700" y="2870200"/>
            <a:ext cx="2679700" cy="1295400"/>
          </a:xfrm>
          <a:prstGeom prst="rect">
            <a:avLst/>
          </a:prstGeom>
        </p:spPr>
      </p:pic>
      <p:pic>
        <p:nvPicPr>
          <p:cNvPr id="16" name="Picture 15" descr="ti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00803" y="5334000"/>
            <a:ext cx="409397" cy="38100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3300365" y="5314890"/>
            <a:ext cx="16242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b="0" kern="0" dirty="0">
                <a:solidFill>
                  <a:srgbClr val="000000"/>
                </a:solidFill>
                <a:latin typeface="Arial"/>
                <a:ea typeface="ＭＳ Ｐゴシック"/>
                <a:cs typeface="Arial"/>
              </a:rPr>
              <a:t>local(pc, w)?</a:t>
            </a:r>
            <a:endParaRPr lang="en-US" dirty="0"/>
          </a:p>
        </p:txBody>
      </p:sp>
      <p:pic>
        <p:nvPicPr>
          <p:cNvPr id="18" name="Picture 17" descr="tick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2907" y="5334000"/>
            <a:ext cx="409397" cy="381000"/>
          </a:xfrm>
          <a:prstGeom prst="rect">
            <a:avLst/>
          </a:prstGeom>
        </p:spPr>
      </p:pic>
      <p:sp>
        <p:nvSpPr>
          <p:cNvPr id="19" name="Content Placeholder 2"/>
          <p:cNvSpPr>
            <a:spLocks noGrp="1"/>
          </p:cNvSpPr>
          <p:nvPr>
            <p:ph idx="1"/>
          </p:nvPr>
        </p:nvSpPr>
        <p:spPr>
          <a:xfrm>
            <a:off x="457200" y="1188720"/>
            <a:ext cx="8229600" cy="464896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/>
              <a:t>// u, v, w are local variables</a:t>
            </a:r>
          </a:p>
          <a:p>
            <a:pPr marL="0" indent="0">
              <a:buNone/>
            </a:pPr>
            <a:r>
              <a:rPr lang="en-US" sz="2000" dirty="0"/>
              <a:t>// g is a global variable</a:t>
            </a:r>
          </a:p>
          <a:p>
            <a:pPr marL="0" indent="0">
              <a:buNone/>
            </a:pPr>
            <a:r>
              <a:rPr lang="en-US" sz="2000" dirty="0"/>
              <a:t>// start() spawns new thread</a:t>
            </a:r>
          </a:p>
          <a:p>
            <a:pPr marL="0" indent="0">
              <a:buNone/>
            </a:pPr>
            <a:r>
              <a:rPr lang="en-US" sz="2000" dirty="0"/>
              <a:t>for (</a:t>
            </a:r>
            <a:r>
              <a:rPr lang="en-US" sz="2000" dirty="0" err="1"/>
              <a:t>i</a:t>
            </a:r>
            <a:r>
              <a:rPr lang="en-US" sz="2000" dirty="0"/>
              <a:t> = 0; </a:t>
            </a:r>
            <a:r>
              <a:rPr lang="en-US" sz="2000" dirty="0" err="1"/>
              <a:t>i</a:t>
            </a:r>
            <a:r>
              <a:rPr lang="en-US" sz="2000" dirty="0"/>
              <a:t> &lt; N; </a:t>
            </a:r>
            <a:r>
              <a:rPr lang="en-US" sz="2000" dirty="0" err="1"/>
              <a:t>i</a:t>
            </a:r>
            <a:r>
              <a:rPr lang="en-US" sz="2000" dirty="0"/>
              <a:t>++) {</a:t>
            </a:r>
          </a:p>
          <a:p>
            <a:pPr marL="0" indent="0">
              <a:buNone/>
            </a:pPr>
            <a:r>
              <a:rPr lang="en-US" sz="2000" dirty="0"/>
              <a:t>      u = new h1;</a:t>
            </a:r>
          </a:p>
          <a:p>
            <a:pPr marL="0" indent="0">
              <a:buNone/>
            </a:pPr>
            <a:r>
              <a:rPr lang="en-US" sz="2000" dirty="0"/>
              <a:t>      v = new h2;</a:t>
            </a:r>
          </a:p>
          <a:p>
            <a:pPr marL="0" indent="0">
              <a:buNone/>
            </a:pPr>
            <a:r>
              <a:rPr lang="en-US" sz="2000" dirty="0"/>
              <a:t>      g = new h3;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v.f</a:t>
            </a:r>
            <a:r>
              <a:rPr lang="en-US" sz="2000" dirty="0"/>
              <a:t> = g;</a:t>
            </a:r>
          </a:p>
          <a:p>
            <a:pPr marL="0" indent="0">
              <a:buNone/>
            </a:pPr>
            <a:r>
              <a:rPr lang="en-US" sz="2000" dirty="0"/>
              <a:t>      w = new h4;</a:t>
            </a:r>
          </a:p>
          <a:p>
            <a:pPr marL="0" indent="0">
              <a:buNone/>
            </a:pPr>
            <a:r>
              <a:rPr lang="en-US" sz="2000" dirty="0"/>
              <a:t>      u.f2 = w;</a:t>
            </a:r>
          </a:p>
          <a:p>
            <a:pPr marL="0" indent="0">
              <a:buNone/>
            </a:pPr>
            <a:r>
              <a:rPr lang="en-US" sz="2000" dirty="0"/>
              <a:t>pc: </a:t>
            </a:r>
            <a:r>
              <a:rPr lang="en-US" sz="2000" dirty="0" err="1"/>
              <a:t>w.id</a:t>
            </a:r>
            <a:r>
              <a:rPr lang="en-US" sz="2000" dirty="0"/>
              <a:t> = </a:t>
            </a:r>
            <a:r>
              <a:rPr lang="en-US" sz="2000" dirty="0" err="1"/>
              <a:t>i</a:t>
            </a:r>
            <a:r>
              <a:rPr lang="en-US" sz="2000" dirty="0"/>
              <a:t>;</a:t>
            </a:r>
          </a:p>
          <a:p>
            <a:pPr marL="0" indent="0">
              <a:buNone/>
            </a:pPr>
            <a:r>
              <a:rPr lang="en-US" sz="2000" dirty="0"/>
              <a:t>      </a:t>
            </a:r>
            <a:r>
              <a:rPr lang="en-US" sz="2000" dirty="0" err="1"/>
              <a:t>u.start</a:t>
            </a:r>
            <a:r>
              <a:rPr lang="en-US" sz="2000" dirty="0"/>
              <a:t>();</a:t>
            </a:r>
          </a:p>
          <a:p>
            <a:pPr marL="0" indent="0">
              <a:buNone/>
            </a:pPr>
            <a:r>
              <a:rPr lang="en-US" sz="2000" dirty="0"/>
              <a:t>}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60888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9755606"/>
              </p:ext>
            </p:extLst>
          </p:nvPr>
        </p:nvGraphicFramePr>
        <p:xfrm>
          <a:off x="685800" y="1618167"/>
          <a:ext cx="7772400" cy="40370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7367"/>
                <a:gridCol w="1223433"/>
                <a:gridCol w="1295400"/>
                <a:gridCol w="1295400"/>
                <a:gridCol w="1151467"/>
                <a:gridCol w="1439333"/>
              </a:tblGrid>
              <a:tr h="812577">
                <a:tc rowSpan="2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classes</a:t>
                      </a:r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0" dirty="0" err="1" smtClean="0">
                          <a:solidFill>
                            <a:schemeClr val="bg1"/>
                          </a:solidFill>
                        </a:rPr>
                        <a:t>bytecodes</a:t>
                      </a:r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/>
                      </a:r>
                      <a:br>
                        <a:rPr lang="en-US" sz="2200" b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(x 1000)</a:t>
                      </a:r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b="0" dirty="0" err="1" smtClean="0">
                          <a:solidFill>
                            <a:schemeClr val="bg1"/>
                          </a:solidFill>
                        </a:rPr>
                        <a:t>alloc</a:t>
                      </a:r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. sites</a:t>
                      </a:r>
                      <a:br>
                        <a:rPr lang="en-US" sz="2200" b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(x 1000)</a:t>
                      </a:r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</a:tr>
              <a:tr h="460638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app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total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0638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hedc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44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355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161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1.6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0638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weblech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579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237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2.6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0638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lusearch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229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648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100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273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2.9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0638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sunflow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164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1,018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117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480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5.2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0638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avrora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1,159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1,525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223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316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4.9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0638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hsqldb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199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837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221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491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4.6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5034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Precision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5" descr="thresc_precision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86" y="1701800"/>
            <a:ext cx="7304314" cy="4260850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9057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8FDF-971B-764E-9EC5-ADD188561ED6}" type="slidenum">
              <a:rPr lang="en-US" smtClean="0"/>
              <a:pPr/>
              <a:t>38</a:t>
            </a:fld>
            <a:endParaRPr lang="en-US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0393224"/>
              </p:ext>
            </p:extLst>
          </p:nvPr>
        </p:nvGraphicFramePr>
        <p:xfrm>
          <a:off x="914400" y="1628411"/>
          <a:ext cx="7269365" cy="40356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43000"/>
                <a:gridCol w="1524000"/>
                <a:gridCol w="1242822"/>
                <a:gridCol w="1362253"/>
                <a:gridCol w="1997290"/>
              </a:tblGrid>
              <a:tr h="779830">
                <a:tc rowSpan="2">
                  <a:txBody>
                    <a:bodyPr/>
                    <a:lstStyle/>
                    <a:p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pre-process</a:t>
                      </a:r>
                      <a:br>
                        <a:rPr lang="en-US" sz="2200" b="0" dirty="0" smtClean="0">
                          <a:solidFill>
                            <a:schemeClr val="bg1"/>
                          </a:solidFill>
                        </a:rPr>
                      </a:br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time</a:t>
                      </a:r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dynamic</a:t>
                      </a:r>
                      <a:r>
                        <a:rPr lang="en-US" sz="2200" b="0" baseline="0" dirty="0" smtClean="0">
                          <a:solidFill>
                            <a:schemeClr val="bg1"/>
                          </a:solidFill>
                        </a:rPr>
                        <a:t> analysis</a:t>
                      </a:r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static analysis time</a:t>
                      </a:r>
                      <a:r>
                        <a:rPr lang="en-US" sz="2200" b="0" baseline="0" dirty="0" smtClean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(serial)</a:t>
                      </a:r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465123">
                <a:tc vMerge="1"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time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#events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algn="ctr"/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465123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hedc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18s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6s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0.6M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38s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65123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weblech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33s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8s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1.5M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74s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65123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lusearch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27s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31s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11M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8m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65123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sunflow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46s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8m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375M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74m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65123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avrora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36s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32s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11M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41m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465123">
                <a:tc>
                  <a:txBody>
                    <a:bodyPr/>
                    <a:lstStyle/>
                    <a:p>
                      <a:r>
                        <a:rPr lang="en-US" sz="2200" dirty="0" err="1" smtClean="0">
                          <a:solidFill>
                            <a:schemeClr val="tx1"/>
                          </a:solidFill>
                        </a:rPr>
                        <a:t>hsqldb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44s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35s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25M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200" dirty="0" smtClean="0">
                          <a:solidFill>
                            <a:schemeClr val="tx1"/>
                          </a:solidFill>
                        </a:rPr>
                        <a:t>86m</a:t>
                      </a:r>
                      <a:endParaRPr lang="en-US" sz="22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41846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(sec.) CDFs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8FDF-971B-764E-9EC5-ADD188561ED6}" type="slidenum">
              <a:rPr lang="en-US" smtClean="0"/>
              <a:pPr/>
              <a:t>39</a:t>
            </a:fld>
            <a:endParaRPr lang="en-US"/>
          </a:p>
        </p:txBody>
      </p:sp>
      <p:pic>
        <p:nvPicPr>
          <p:cNvPr id="13" name="Picture 12" descr="hsqldb_time_c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1" y="1701800"/>
            <a:ext cx="7619999" cy="3556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2998952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AutoShape 4"/>
          <p:cNvSpPr>
            <a:spLocks noChangeArrowheads="1"/>
          </p:cNvSpPr>
          <p:nvPr/>
        </p:nvSpPr>
        <p:spPr bwMode="auto">
          <a:xfrm>
            <a:off x="3316836" y="5941694"/>
            <a:ext cx="1060349" cy="4767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latin typeface="Calibri"/>
              </a:rPr>
              <a:t>p</a:t>
            </a:r>
            <a:r>
              <a:rPr lang="en-US" sz="2200" b="0" dirty="0" smtClean="0">
                <a:latin typeface="Calibri"/>
              </a:rPr>
              <a:t> </a:t>
            </a:r>
            <a:r>
              <a:rPr lang="en-US" sz="2200" b="0" dirty="0" smtClean="0">
                <a:latin typeface="msam10"/>
                <a:ea typeface="msam10"/>
                <a:cs typeface="msam10"/>
              </a:rPr>
              <a:t>²</a:t>
            </a:r>
            <a:r>
              <a:rPr lang="en-US" sz="2200" b="0" dirty="0" smtClean="0">
                <a:latin typeface="Calibri"/>
              </a:rPr>
              <a:t> </a:t>
            </a: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1</a:t>
            </a:r>
            <a:r>
              <a:rPr lang="en-US" sz="2200" b="0" dirty="0" smtClean="0">
                <a:latin typeface="Calibri"/>
              </a:rPr>
              <a:t>?</a:t>
            </a:r>
            <a:endParaRPr lang="en-US" sz="2200" b="0" dirty="0">
              <a:latin typeface="cmsy10"/>
            </a:endParaRPr>
          </a:p>
        </p:txBody>
      </p:sp>
      <p:sp>
        <p:nvSpPr>
          <p:cNvPr id="18" name="AutoShape 4"/>
          <p:cNvSpPr>
            <a:spLocks noChangeArrowheads="1"/>
          </p:cNvSpPr>
          <p:nvPr/>
        </p:nvSpPr>
        <p:spPr bwMode="auto">
          <a:xfrm>
            <a:off x="4927509" y="5952445"/>
            <a:ext cx="1060349" cy="476726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25400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>
                <a:latin typeface="Calibri"/>
              </a:rPr>
              <a:t>p</a:t>
            </a:r>
            <a:r>
              <a:rPr lang="en-US" sz="2200" b="0" dirty="0" smtClean="0">
                <a:latin typeface="Calibri"/>
              </a:rPr>
              <a:t> </a:t>
            </a:r>
            <a:r>
              <a:rPr lang="en-US" sz="2200" dirty="0">
                <a:latin typeface="msam10"/>
                <a:ea typeface="msam10"/>
                <a:cs typeface="msam10"/>
              </a:rPr>
              <a:t>²</a:t>
            </a:r>
            <a:r>
              <a:rPr lang="en-US" sz="2200" b="0" dirty="0" smtClean="0">
                <a:latin typeface="Calibri"/>
              </a:rPr>
              <a:t> </a:t>
            </a: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2</a:t>
            </a:r>
            <a:r>
              <a:rPr lang="en-US" sz="2200" b="0" dirty="0" smtClean="0">
                <a:latin typeface="Calibri"/>
              </a:rPr>
              <a:t>?</a:t>
            </a:r>
            <a:endParaRPr lang="en-US" sz="2200" b="0" dirty="0">
              <a:latin typeface="cmsy1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Analysis: 00’s to Present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4</a:t>
            </a:fld>
            <a:endParaRPr lang="en-US"/>
          </a:p>
        </p:txBody>
      </p:sp>
      <p:sp>
        <p:nvSpPr>
          <p:cNvPr id="41" name="Content Placeholder 2"/>
          <p:cNvSpPr>
            <a:spLocks noGrp="1"/>
          </p:cNvSpPr>
          <p:nvPr>
            <p:ph idx="1"/>
          </p:nvPr>
        </p:nvSpPr>
        <p:spPr>
          <a:xfrm>
            <a:off x="457200" y="1143802"/>
            <a:ext cx="8686800" cy="4937443"/>
          </a:xfrm>
        </p:spPr>
        <p:txBody>
          <a:bodyPr/>
          <a:lstStyle/>
          <a:p>
            <a:r>
              <a:rPr lang="en-US" dirty="0" smtClean="0"/>
              <a:t>client-driven</a:t>
            </a:r>
          </a:p>
          <a:p>
            <a:pPr lvl="1"/>
            <a:r>
              <a:rPr lang="en-US" dirty="0"/>
              <a:t>demand-driven points-to </a:t>
            </a:r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sz="2200" dirty="0" err="1" smtClean="0"/>
              <a:t>Heintze</a:t>
            </a:r>
            <a:r>
              <a:rPr lang="en-US" sz="2200" dirty="0" smtClean="0"/>
              <a:t> &amp; Tardieu ’</a:t>
            </a:r>
            <a:r>
              <a:rPr lang="en-US" sz="2200" dirty="0"/>
              <a:t>01, </a:t>
            </a:r>
            <a:r>
              <a:rPr lang="en-US" sz="2200" dirty="0" err="1" smtClean="0"/>
              <a:t>Guyer</a:t>
            </a:r>
            <a:r>
              <a:rPr lang="en-US" sz="2200" dirty="0" smtClean="0"/>
              <a:t> &amp; Lin ’</a:t>
            </a:r>
            <a:r>
              <a:rPr lang="en-US" sz="2200" dirty="0"/>
              <a:t>03, </a:t>
            </a:r>
            <a:r>
              <a:rPr lang="en-US" sz="2200" dirty="0" err="1" smtClean="0"/>
              <a:t>Sridharan</a:t>
            </a:r>
            <a:r>
              <a:rPr lang="en-US" sz="2200" dirty="0" smtClean="0"/>
              <a:t> &amp; </a:t>
            </a:r>
            <a:r>
              <a:rPr lang="en-US" sz="2200" dirty="0" err="1" smtClean="0"/>
              <a:t>Bodik</a:t>
            </a:r>
            <a:r>
              <a:rPr lang="en-US" sz="2200" dirty="0" smtClean="0"/>
              <a:t> ’06, … </a:t>
            </a:r>
            <a:endParaRPr lang="en-US" sz="2200" dirty="0"/>
          </a:p>
          <a:p>
            <a:pPr lvl="1"/>
            <a:r>
              <a:rPr lang="en-US" dirty="0"/>
              <a:t>CEGAR model </a:t>
            </a:r>
            <a:r>
              <a:rPr lang="en-US" dirty="0" smtClean="0"/>
              <a:t>checkers: SLAM</a:t>
            </a:r>
            <a:r>
              <a:rPr lang="en-US" dirty="0"/>
              <a:t>, BLAST,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22" name="AutoShape 8"/>
          <p:cNvSpPr>
            <a:spLocks noChangeArrowheads="1"/>
          </p:cNvSpPr>
          <p:nvPr/>
        </p:nvSpPr>
        <p:spPr bwMode="auto">
          <a:xfrm>
            <a:off x="3022630" y="4463713"/>
            <a:ext cx="3108052" cy="1010143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dirty="0">
                <a:latin typeface="Calibri"/>
              </a:rPr>
              <a:t>a</a:t>
            </a:r>
            <a:r>
              <a:rPr lang="en-US" sz="2200" b="0" dirty="0" smtClean="0">
                <a:latin typeface="Calibri"/>
              </a:rPr>
              <a:t>bstraction </a:t>
            </a:r>
            <a:r>
              <a:rPr lang="en-US" sz="2200" dirty="0" smtClean="0">
                <a:latin typeface="Calibri"/>
              </a:rPr>
              <a:t>a</a:t>
            </a:r>
            <a:endParaRPr lang="en-US" sz="2200" dirty="0">
              <a:latin typeface="Calibri"/>
            </a:endParaRPr>
          </a:p>
        </p:txBody>
      </p:sp>
      <p:sp>
        <p:nvSpPr>
          <p:cNvPr id="23" name="AutoShape 4"/>
          <p:cNvSpPr>
            <a:spLocks noChangeArrowheads="1"/>
          </p:cNvSpPr>
          <p:nvPr/>
        </p:nvSpPr>
        <p:spPr bwMode="auto">
          <a:xfrm>
            <a:off x="3869487" y="3461769"/>
            <a:ext cx="1415920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b="0" dirty="0" smtClean="0">
                <a:latin typeface="Calibri"/>
              </a:rPr>
              <a:t>program </a:t>
            </a:r>
            <a:r>
              <a:rPr lang="en-US" sz="2200" dirty="0" smtClean="0">
                <a:latin typeface="Calibri"/>
              </a:rPr>
              <a:t>p</a:t>
            </a:r>
            <a:endParaRPr lang="en-US" sz="2200" dirty="0">
              <a:latin typeface="Calibri"/>
            </a:endParaRPr>
          </a:p>
        </p:txBody>
      </p:sp>
      <p:sp>
        <p:nvSpPr>
          <p:cNvPr id="25" name="Right Arrow 24"/>
          <p:cNvSpPr/>
          <p:nvPr/>
        </p:nvSpPr>
        <p:spPr bwMode="auto">
          <a:xfrm rot="5400000">
            <a:off x="4336517" y="4046959"/>
            <a:ext cx="484632" cy="3048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2" name="AutoShape 4"/>
          <p:cNvSpPr>
            <a:spLocks noChangeArrowheads="1"/>
          </p:cNvSpPr>
          <p:nvPr/>
        </p:nvSpPr>
        <p:spPr bwMode="auto">
          <a:xfrm>
            <a:off x="1315551" y="4692030"/>
            <a:ext cx="1201003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b="0" dirty="0" smtClean="0">
                <a:latin typeface="Calibri"/>
              </a:rPr>
              <a:t>query </a:t>
            </a: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1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33" name="AutoShape 4"/>
          <p:cNvSpPr>
            <a:spLocks noChangeArrowheads="1"/>
          </p:cNvSpPr>
          <p:nvPr/>
        </p:nvSpPr>
        <p:spPr bwMode="auto">
          <a:xfrm>
            <a:off x="6670572" y="4692030"/>
            <a:ext cx="1219653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b="0" dirty="0" smtClean="0">
                <a:latin typeface="Calibri"/>
              </a:rPr>
              <a:t>query </a:t>
            </a: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2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2516554" y="483552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5" name="Right Arrow 34"/>
          <p:cNvSpPr/>
          <p:nvPr/>
        </p:nvSpPr>
        <p:spPr bwMode="auto">
          <a:xfrm rot="10800000">
            <a:off x="6146300" y="483552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8" name="Right Arrow 37"/>
          <p:cNvSpPr/>
          <p:nvPr/>
        </p:nvSpPr>
        <p:spPr bwMode="auto">
          <a:xfrm rot="5400000">
            <a:off x="3537692" y="5585671"/>
            <a:ext cx="484632" cy="3048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9" name="Right Arrow 38"/>
          <p:cNvSpPr/>
          <p:nvPr/>
        </p:nvSpPr>
        <p:spPr bwMode="auto">
          <a:xfrm rot="5400000">
            <a:off x="5130200" y="5585671"/>
            <a:ext cx="484632" cy="3048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8654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Running Time (sec.) CDFs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8FDF-971B-764E-9EC5-ADD188561ED6}" type="slidenum">
              <a:rPr lang="en-US" smtClean="0"/>
              <a:pPr/>
              <a:t>40</a:t>
            </a:fld>
            <a:endParaRPr lang="en-US"/>
          </a:p>
        </p:txBody>
      </p:sp>
      <p:pic>
        <p:nvPicPr>
          <p:cNvPr id="12" name="Content Placeholder 11" descr="lusearch_time_cdf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77" b="-14877"/>
          <a:stretch>
            <a:fillRect/>
          </a:stretch>
        </p:blipFill>
        <p:spPr>
          <a:xfrm>
            <a:off x="4724400" y="1279319"/>
            <a:ext cx="3962400" cy="2399301"/>
          </a:xfrm>
        </p:spPr>
      </p:pic>
      <p:pic>
        <p:nvPicPr>
          <p:cNvPr id="11" name="Picture 10" descr="sunflow_time_cd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962400"/>
            <a:ext cx="3918857" cy="1828800"/>
          </a:xfrm>
          <a:prstGeom prst="rect">
            <a:avLst/>
          </a:prstGeom>
        </p:spPr>
      </p:pic>
      <p:pic>
        <p:nvPicPr>
          <p:cNvPr id="13" name="Picture 12" descr="hsqldb_time_cdf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1571420"/>
            <a:ext cx="3831771" cy="1788160"/>
          </a:xfrm>
          <a:prstGeom prst="rect">
            <a:avLst/>
          </a:prstGeom>
        </p:spPr>
      </p:pic>
      <p:pic>
        <p:nvPicPr>
          <p:cNvPr id="14" name="Picture 13" descr="avrora_time_cdf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3937000"/>
            <a:ext cx="3962399" cy="184912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9431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CDF of Number of </a:t>
            </a:r>
            <a:r>
              <a:rPr lang="en-US" dirty="0" err="1" smtClean="0"/>
              <a:t>Alloc</a:t>
            </a:r>
            <a:r>
              <a:rPr lang="en-US" dirty="0" smtClean="0"/>
              <a:t>. Sites in 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8FDF-971B-764E-9EC5-ADD188561ED6}" type="slidenum">
              <a:rPr lang="en-US" smtClean="0"/>
              <a:pPr/>
              <a:t>41</a:t>
            </a:fld>
            <a:endParaRPr lang="en-US"/>
          </a:p>
        </p:txBody>
      </p:sp>
      <p:pic>
        <p:nvPicPr>
          <p:cNvPr id="12" name="Picture 11" descr="hsqldb_param_c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630680"/>
            <a:ext cx="7772400" cy="362712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591346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CDF of Number of </a:t>
            </a:r>
            <a:r>
              <a:rPr lang="en-US" dirty="0" err="1" smtClean="0"/>
              <a:t>Alloc</a:t>
            </a:r>
            <a:r>
              <a:rPr lang="en-US" dirty="0" smtClean="0"/>
              <a:t>. Sites in 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8FDF-971B-764E-9EC5-ADD188561ED6}" type="slidenum">
              <a:rPr lang="en-US" smtClean="0"/>
              <a:pPr/>
              <a:t>42</a:t>
            </a:fld>
            <a:endParaRPr lang="en-US"/>
          </a:p>
        </p:txBody>
      </p:sp>
      <p:pic>
        <p:nvPicPr>
          <p:cNvPr id="9" name="Picture 8" descr="sunflow_param_c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000" y="3829473"/>
            <a:ext cx="4191000" cy="1955800"/>
          </a:xfrm>
          <a:prstGeom prst="rect">
            <a:avLst/>
          </a:prstGeom>
        </p:spPr>
      </p:pic>
      <p:pic>
        <p:nvPicPr>
          <p:cNvPr id="10" name="Picture 9" descr="lusearch_param_cd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501140"/>
            <a:ext cx="4267200" cy="1991360"/>
          </a:xfrm>
          <a:prstGeom prst="rect">
            <a:avLst/>
          </a:prstGeom>
        </p:spPr>
      </p:pic>
      <p:pic>
        <p:nvPicPr>
          <p:cNvPr id="11" name="Picture 10" descr="avrora_param_cdf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500" y="3829473"/>
            <a:ext cx="4203700" cy="1961727"/>
          </a:xfrm>
          <a:prstGeom prst="rect">
            <a:avLst/>
          </a:prstGeom>
        </p:spPr>
      </p:pic>
      <p:pic>
        <p:nvPicPr>
          <p:cNvPr id="12" name="Picture 11" descr="hsqldb_param_cdf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1" y="1501140"/>
            <a:ext cx="4245429" cy="19812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914629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CDF of Number of Queries </a:t>
            </a:r>
            <a:r>
              <a:rPr lang="en-US" dirty="0"/>
              <a:t>p</a:t>
            </a:r>
            <a:r>
              <a:rPr lang="en-US" dirty="0" smtClean="0"/>
              <a:t>er Group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8FDF-971B-764E-9EC5-ADD188561ED6}" type="slidenum">
              <a:rPr lang="en-US" smtClean="0"/>
              <a:pPr/>
              <a:t>43</a:t>
            </a:fld>
            <a:endParaRPr lang="en-US"/>
          </a:p>
        </p:txBody>
      </p:sp>
      <p:pic>
        <p:nvPicPr>
          <p:cNvPr id="7" name="Picture 6" descr="hsqldb_group_c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485" y="1752600"/>
            <a:ext cx="7674429" cy="35814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932300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CDF of Number of Queries </a:t>
            </a:r>
            <a:r>
              <a:rPr lang="en-US" dirty="0"/>
              <a:t>p</a:t>
            </a:r>
            <a:r>
              <a:rPr lang="en-US" dirty="0" smtClean="0"/>
              <a:t>er Group</a:t>
            </a:r>
            <a:endParaRPr lang="en-US" dirty="0"/>
          </a:p>
        </p:txBody>
      </p:sp>
      <p:pic>
        <p:nvPicPr>
          <p:cNvPr id="5" name="Content Placeholder 4" descr="lusearch_group_cdf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4877" b="-14877"/>
          <a:stretch>
            <a:fillRect/>
          </a:stretch>
        </p:blipFill>
        <p:spPr>
          <a:xfrm>
            <a:off x="4622800" y="1219201"/>
            <a:ext cx="4119855" cy="2494643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8FDF-971B-764E-9EC5-ADD188561ED6}" type="slidenum">
              <a:rPr lang="en-US" smtClean="0"/>
              <a:pPr/>
              <a:t>44</a:t>
            </a:fld>
            <a:endParaRPr lang="en-US"/>
          </a:p>
        </p:txBody>
      </p:sp>
      <p:pic>
        <p:nvPicPr>
          <p:cNvPr id="6" name="Picture 5" descr="sunflow_group_cdf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3949700"/>
            <a:ext cx="4191000" cy="1955800"/>
          </a:xfrm>
          <a:prstGeom prst="rect">
            <a:avLst/>
          </a:prstGeom>
        </p:spPr>
      </p:pic>
      <p:pic>
        <p:nvPicPr>
          <p:cNvPr id="7" name="Picture 6" descr="hsqldb_group_cdf.pd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485900"/>
            <a:ext cx="4191000" cy="1955800"/>
          </a:xfrm>
          <a:prstGeom prst="rect">
            <a:avLst/>
          </a:prstGeom>
        </p:spPr>
      </p:pic>
      <p:pic>
        <p:nvPicPr>
          <p:cNvPr id="8" name="Picture 7" descr="avrora_group_cdf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8200" y="3962400"/>
            <a:ext cx="4082143" cy="1905000"/>
          </a:xfrm>
          <a:prstGeom prst="rect">
            <a:avLst/>
          </a:prstGeo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97858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Summary: Abstractions from Tests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53765"/>
            <a:ext cx="8229600" cy="4983163"/>
          </a:xfrm>
        </p:spPr>
        <p:txBody>
          <a:bodyPr/>
          <a:lstStyle/>
          <a:p>
            <a:r>
              <a:rPr lang="en-US" sz="2600" dirty="0" smtClean="0"/>
              <a:t>If a query is simple, we can find why it holds by observing a few execution traces</a:t>
            </a:r>
          </a:p>
          <a:p>
            <a:endParaRPr lang="en-US" sz="1500" dirty="0" smtClean="0"/>
          </a:p>
          <a:p>
            <a:r>
              <a:rPr lang="en-US" sz="2600" dirty="0" smtClean="0"/>
              <a:t>A methodology to use dynamic analysis to obtain </a:t>
            </a:r>
            <a:r>
              <a:rPr lang="en-US" sz="2600" i="1" dirty="0" smtClean="0"/>
              <a:t>necessary condition</a:t>
            </a:r>
            <a:r>
              <a:rPr lang="en-US" sz="2600" dirty="0" smtClean="0"/>
              <a:t> for proving queries</a:t>
            </a:r>
          </a:p>
          <a:p>
            <a:endParaRPr lang="en-US" sz="1500" dirty="0" smtClean="0"/>
          </a:p>
          <a:p>
            <a:r>
              <a:rPr lang="en-US" sz="2600" dirty="0" smtClean="0"/>
              <a:t>If static analysis succeeds, then also sufficient condition =&gt; </a:t>
            </a:r>
            <a:r>
              <a:rPr lang="en-US" sz="2600" dirty="0" err="1" smtClean="0"/>
              <a:t>minimality</a:t>
            </a:r>
            <a:r>
              <a:rPr lang="en-US" sz="2600" dirty="0" smtClean="0"/>
              <a:t>!</a:t>
            </a:r>
          </a:p>
          <a:p>
            <a:pPr marL="0" indent="0">
              <a:buNone/>
            </a:pPr>
            <a:endParaRPr lang="en-US" sz="1500" dirty="0" smtClean="0"/>
          </a:p>
          <a:p>
            <a:r>
              <a:rPr lang="en-US" sz="2600" dirty="0" smtClean="0"/>
              <a:t>Testing is a growing trend in verification</a:t>
            </a:r>
          </a:p>
          <a:p>
            <a:endParaRPr lang="en-US" sz="1500" dirty="0" smtClean="0"/>
          </a:p>
          <a:p>
            <a:r>
              <a:rPr lang="en-US" sz="2600" dirty="0" smtClean="0"/>
              <a:t>Limitation: needs small tests with good coverage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138FDF-971B-764E-9EC5-ADD188561ED6}" type="slidenum">
              <a:rPr lang="en-US" smtClean="0"/>
              <a:pPr/>
              <a:t>45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959013"/>
      </p:ext>
    </p:extLst>
  </p:cSld>
  <p:clrMapOvr>
    <a:masterClrMapping/>
  </p:clrMapOvr>
  <p:transition xmlns:p14="http://schemas.microsoft.com/office/powerpoint/2010/main" spd="slow"/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92"/>
            <a:ext cx="8229600" cy="4937443"/>
          </a:xfrm>
        </p:spPr>
        <p:txBody>
          <a:bodyPr/>
          <a:lstStyle/>
          <a:p>
            <a:r>
              <a:rPr lang="en-US" dirty="0" smtClean="0"/>
              <a:t>Minimal Abstraction Problem</a:t>
            </a:r>
          </a:p>
          <a:p>
            <a:endParaRPr lang="en-US" sz="2800" dirty="0" smtClean="0"/>
          </a:p>
          <a:p>
            <a:r>
              <a:rPr lang="en-US" dirty="0" smtClean="0"/>
              <a:t>Two Algorithms:</a:t>
            </a:r>
          </a:p>
          <a:p>
            <a:pPr lvl="1"/>
            <a:r>
              <a:rPr lang="en-US" dirty="0" smtClean="0"/>
              <a:t>Abstraction Coarsening [POPL’11]</a:t>
            </a:r>
          </a:p>
          <a:p>
            <a:pPr lvl="1"/>
            <a:r>
              <a:rPr lang="en-US" dirty="0" smtClean="0"/>
              <a:t>Abstractions from Tests [POPL’12]</a:t>
            </a:r>
          </a:p>
          <a:p>
            <a:endParaRPr lang="en-US" sz="2800" dirty="0" smtClean="0"/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46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13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Talk Outline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2592"/>
            <a:ext cx="8229600" cy="4937443"/>
          </a:xfrm>
        </p:spPr>
        <p:txBody>
          <a:bodyPr/>
          <a:lstStyle/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Minimal Abstraction Problem</a:t>
            </a:r>
          </a:p>
          <a:p>
            <a:endParaRPr lang="en-US" sz="2800" dirty="0" smtClean="0">
              <a:solidFill>
                <a:schemeClr val="bg1">
                  <a:lumMod val="65000"/>
                </a:schemeClr>
              </a:solidFill>
            </a:endParaRPr>
          </a:p>
          <a:p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Two Algorithms: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Abstraction Coarsening [POPL’11]</a:t>
            </a:r>
          </a:p>
          <a:p>
            <a:pPr lvl="1"/>
            <a:r>
              <a:rPr lang="en-US" dirty="0" smtClean="0">
                <a:solidFill>
                  <a:schemeClr val="bg1">
                    <a:lumMod val="65000"/>
                  </a:schemeClr>
                </a:solidFill>
              </a:rPr>
              <a:t>Abstractions from Tests [POPL’12]</a:t>
            </a:r>
          </a:p>
          <a:p>
            <a:endParaRPr lang="en-US" sz="2800" dirty="0" smtClean="0"/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47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51335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 of Our Approaches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48</a:t>
            </a:fld>
            <a:endParaRPr lang="en-US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8037582"/>
              </p:ext>
            </p:extLst>
          </p:nvPr>
        </p:nvGraphicFramePr>
        <p:xfrm>
          <a:off x="676004" y="958246"/>
          <a:ext cx="8019886" cy="5351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0302"/>
                <a:gridCol w="1847425"/>
                <a:gridCol w="2048508"/>
                <a:gridCol w="1843651"/>
              </a:tblGrid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Approach</a:t>
                      </a:r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err="1" smtClean="0">
                          <a:solidFill>
                            <a:schemeClr val="bg1"/>
                          </a:solidFill>
                        </a:rPr>
                        <a:t>Minimality</a:t>
                      </a:r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?</a:t>
                      </a:r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Completeness?</a:t>
                      </a:r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bg1"/>
                          </a:solidFill>
                        </a:rPr>
                        <a:t>Generic?</a:t>
                      </a:r>
                      <a:endParaRPr lang="en-US" sz="2200" b="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</a:tr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Coarsening</a:t>
                      </a:r>
                      <a:br>
                        <a:rPr lang="en-US" sz="2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[POPL’11]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Testing</a:t>
                      </a:r>
                      <a:br>
                        <a:rPr lang="en-US" sz="2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[POPL’12]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Na</a:t>
                      </a:r>
                      <a:r>
                        <a:rPr lang="fr-FR" sz="2000" dirty="0" err="1" smtClean="0">
                          <a:solidFill>
                            <a:schemeClr val="tx1"/>
                          </a:solidFill>
                        </a:rPr>
                        <a:t>ï</a:t>
                      </a:r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ve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Refine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2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[POPL’11]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err="1" smtClean="0">
                          <a:solidFill>
                            <a:schemeClr val="tx1"/>
                          </a:solidFill>
                        </a:rPr>
                        <a:t>Refine+Prune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/>
                      </a:r>
                      <a:br>
                        <a:rPr lang="en-US" sz="2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[PLDI’11]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Backward Refine</a:t>
                      </a:r>
                    </a:p>
                    <a:p>
                      <a:pPr algn="ctr"/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(ongoing work)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No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  <a:tr h="7645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Provenance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Refine</a:t>
                      </a:r>
                      <a:br>
                        <a:rPr lang="en-US" sz="2000" dirty="0" smtClean="0">
                          <a:solidFill>
                            <a:schemeClr val="tx1"/>
                          </a:solidFill>
                        </a:rPr>
                      </a:b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(ongoing work)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Yes</a:t>
                      </a:r>
                      <a:endParaRPr 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97715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Key Takeaways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8973" y="1270656"/>
            <a:ext cx="8532009" cy="4937443"/>
          </a:xfrm>
        </p:spPr>
        <p:txBody>
          <a:bodyPr>
            <a:normAutofit/>
          </a:bodyPr>
          <a:lstStyle/>
          <a:p>
            <a:r>
              <a:rPr lang="en-US" sz="3000" dirty="0" smtClean="0"/>
              <a:t>New questions: </a:t>
            </a:r>
            <a:r>
              <a:rPr lang="en-US" sz="3000" dirty="0" err="1" smtClean="0"/>
              <a:t>minimality</a:t>
            </a:r>
            <a:r>
              <a:rPr lang="en-US" sz="3000" dirty="0" smtClean="0"/>
              <a:t>, </a:t>
            </a:r>
            <a:r>
              <a:rPr lang="en-US" sz="3000" dirty="0"/>
              <a:t>i</a:t>
            </a:r>
            <a:r>
              <a:rPr lang="en-US" sz="3000" dirty="0" smtClean="0"/>
              <a:t>mpossibility, …</a:t>
            </a:r>
            <a:endParaRPr lang="en-US" sz="3000" dirty="0"/>
          </a:p>
          <a:p>
            <a:endParaRPr lang="en-US" dirty="0" smtClean="0"/>
          </a:p>
          <a:p>
            <a:r>
              <a:rPr lang="en-US" sz="3000" dirty="0" smtClean="0"/>
              <a:t>New applications: lower bounds, lib assumptions, …</a:t>
            </a:r>
          </a:p>
          <a:p>
            <a:endParaRPr lang="en-US" dirty="0" smtClean="0"/>
          </a:p>
          <a:p>
            <a:r>
              <a:rPr lang="en-US" sz="3000" dirty="0" smtClean="0"/>
              <a:t>New techniques: search algorithms, abstractions, …</a:t>
            </a:r>
          </a:p>
          <a:p>
            <a:endParaRPr lang="en-US" dirty="0" smtClean="0"/>
          </a:p>
          <a:p>
            <a:r>
              <a:rPr lang="en-US" sz="3000" dirty="0" smtClean="0"/>
              <a:t>New tools: meta-analysis, parallelism, …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49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35742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Static Analysis: 00’s to Present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5</a:t>
            </a:fld>
            <a:endParaRPr lang="en-US"/>
          </a:p>
        </p:txBody>
      </p:sp>
      <p:sp>
        <p:nvSpPr>
          <p:cNvPr id="83" name="AutoShape 6"/>
          <p:cNvSpPr>
            <a:spLocks noChangeArrowheads="1"/>
          </p:cNvSpPr>
          <p:nvPr/>
        </p:nvSpPr>
        <p:spPr bwMode="auto">
          <a:xfrm>
            <a:off x="5321466" y="4388379"/>
            <a:ext cx="2648402" cy="100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abstraction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a</a:t>
            </a:r>
            <a:r>
              <a:rPr lang="en-US" sz="2200" kern="0" baseline="-10000" dirty="0" smtClean="0">
                <a:solidFill>
                  <a:sysClr val="windowText" lastClr="000000"/>
                </a:solidFill>
                <a:latin typeface="Calibri"/>
              </a:rPr>
              <a:t>2</a:t>
            </a:r>
            <a:endParaRPr lang="en-US" sz="2200" kern="0" baseline="-100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4" name="AutoShape 8"/>
          <p:cNvSpPr>
            <a:spLocks noChangeArrowheads="1"/>
          </p:cNvSpPr>
          <p:nvPr/>
        </p:nvSpPr>
        <p:spPr bwMode="auto">
          <a:xfrm>
            <a:off x="1182346" y="4399492"/>
            <a:ext cx="2648069" cy="100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abstraction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a</a:t>
            </a:r>
            <a:r>
              <a:rPr lang="en-US" sz="2200" kern="0" baseline="-10000" dirty="0" smtClean="0">
                <a:solidFill>
                  <a:sysClr val="windowText" lastClr="000000"/>
                </a:solidFill>
                <a:latin typeface="Calibri"/>
              </a:rPr>
              <a:t>1</a:t>
            </a:r>
            <a:endParaRPr lang="en-US" sz="2200" kern="0" baseline="-100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85" name="Right Arrow 84"/>
          <p:cNvSpPr/>
          <p:nvPr/>
        </p:nvSpPr>
        <p:spPr bwMode="auto">
          <a:xfrm>
            <a:off x="4789652" y="4752975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86" name="Right Arrow 85"/>
          <p:cNvSpPr/>
          <p:nvPr/>
        </p:nvSpPr>
        <p:spPr bwMode="auto">
          <a:xfrm rot="10800000">
            <a:off x="3852476" y="4752975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87" name="AutoShape 4"/>
          <p:cNvSpPr>
            <a:spLocks noChangeArrowheads="1"/>
          </p:cNvSpPr>
          <p:nvPr/>
        </p:nvSpPr>
        <p:spPr bwMode="auto">
          <a:xfrm>
            <a:off x="221552" y="4609100"/>
            <a:ext cx="4738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1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88" name="Right Arrow 87"/>
          <p:cNvSpPr/>
          <p:nvPr/>
        </p:nvSpPr>
        <p:spPr bwMode="auto">
          <a:xfrm>
            <a:off x="686766" y="475259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89" name="AutoShape 15"/>
          <p:cNvSpPr>
            <a:spLocks noChangeArrowheads="1"/>
          </p:cNvSpPr>
          <p:nvPr/>
        </p:nvSpPr>
        <p:spPr bwMode="auto">
          <a:xfrm>
            <a:off x="4313345" y="4612100"/>
            <a:ext cx="533400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90" name="AutoShape 4"/>
          <p:cNvSpPr>
            <a:spLocks noChangeArrowheads="1"/>
          </p:cNvSpPr>
          <p:nvPr/>
        </p:nvSpPr>
        <p:spPr bwMode="auto">
          <a:xfrm>
            <a:off x="8485682" y="4602903"/>
            <a:ext cx="4909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2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91" name="Right Arrow 90"/>
          <p:cNvSpPr/>
          <p:nvPr/>
        </p:nvSpPr>
        <p:spPr bwMode="auto">
          <a:xfrm rot="10800000">
            <a:off x="7987704" y="475259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94" name="Right Arrow 93"/>
          <p:cNvSpPr/>
          <p:nvPr/>
        </p:nvSpPr>
        <p:spPr bwMode="auto">
          <a:xfrm rot="5400000">
            <a:off x="2266849" y="5511451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95" name="Right Arrow 94"/>
          <p:cNvSpPr/>
          <p:nvPr/>
        </p:nvSpPr>
        <p:spPr bwMode="auto">
          <a:xfrm rot="5400000">
            <a:off x="6427476" y="5500502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19" name="Rectangle 28"/>
          <p:cNvSpPr>
            <a:spLocks noChangeArrowheads="1"/>
          </p:cNvSpPr>
          <p:nvPr/>
        </p:nvSpPr>
        <p:spPr bwMode="auto">
          <a:xfrm>
            <a:off x="2090125" y="5780968"/>
            <a:ext cx="1017949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lvl="0"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 </a:t>
            </a:r>
            <a:r>
              <a:rPr lang="en-US" sz="2200" dirty="0">
                <a:latin typeface="msam10"/>
                <a:ea typeface="msam10"/>
                <a:cs typeface="msam10"/>
              </a:rPr>
              <a:t>²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q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1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?</a:t>
            </a:r>
          </a:p>
        </p:txBody>
      </p:sp>
      <p:sp>
        <p:nvSpPr>
          <p:cNvPr id="20" name="Rectangle 33"/>
          <p:cNvSpPr>
            <a:spLocks noChangeArrowheads="1"/>
          </p:cNvSpPr>
          <p:nvPr/>
        </p:nvSpPr>
        <p:spPr bwMode="auto">
          <a:xfrm>
            <a:off x="6237993" y="5790492"/>
            <a:ext cx="1037419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lvl="0"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lang="en-US" sz="2200" dirty="0">
                <a:latin typeface="msam10"/>
                <a:ea typeface="msam10"/>
                <a:cs typeface="msam10"/>
              </a:rPr>
              <a:t>²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q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2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?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"/>
          </p:nvPr>
        </p:nvSpPr>
        <p:spPr>
          <a:xfrm>
            <a:off x="457200" y="1143802"/>
            <a:ext cx="8686800" cy="4937443"/>
          </a:xfrm>
        </p:spPr>
        <p:txBody>
          <a:bodyPr/>
          <a:lstStyle/>
          <a:p>
            <a:r>
              <a:rPr lang="en-US" dirty="0" smtClean="0"/>
              <a:t>client-driven</a:t>
            </a:r>
          </a:p>
          <a:p>
            <a:pPr lvl="1"/>
            <a:r>
              <a:rPr lang="en-US" dirty="0"/>
              <a:t>demand-driven points-to </a:t>
            </a:r>
            <a:r>
              <a:rPr lang="en-US" dirty="0" smtClean="0"/>
              <a:t>analysis</a:t>
            </a:r>
            <a:br>
              <a:rPr lang="en-US" dirty="0" smtClean="0"/>
            </a:br>
            <a:r>
              <a:rPr lang="en-US" sz="2200" dirty="0" err="1" smtClean="0"/>
              <a:t>Heintze</a:t>
            </a:r>
            <a:r>
              <a:rPr lang="en-US" sz="2200" dirty="0" smtClean="0"/>
              <a:t> &amp; Tardieu ’</a:t>
            </a:r>
            <a:r>
              <a:rPr lang="en-US" sz="2200" dirty="0"/>
              <a:t>01, </a:t>
            </a:r>
            <a:r>
              <a:rPr lang="en-US" sz="2200" dirty="0" err="1" smtClean="0"/>
              <a:t>Guyer</a:t>
            </a:r>
            <a:r>
              <a:rPr lang="en-US" sz="2200" dirty="0" smtClean="0"/>
              <a:t> &amp; Lin ’</a:t>
            </a:r>
            <a:r>
              <a:rPr lang="en-US" sz="2200" dirty="0"/>
              <a:t>03, </a:t>
            </a:r>
            <a:r>
              <a:rPr lang="en-US" sz="2200" dirty="0" err="1" smtClean="0"/>
              <a:t>Sridharan</a:t>
            </a:r>
            <a:r>
              <a:rPr lang="en-US" sz="2200" dirty="0" smtClean="0"/>
              <a:t> &amp; </a:t>
            </a:r>
            <a:r>
              <a:rPr lang="en-US" sz="2200" dirty="0" err="1" smtClean="0"/>
              <a:t>Bodik</a:t>
            </a:r>
            <a:r>
              <a:rPr lang="en-US" sz="2200" dirty="0" smtClean="0"/>
              <a:t> ’06, … </a:t>
            </a:r>
            <a:endParaRPr lang="en-US" sz="2200" dirty="0"/>
          </a:p>
          <a:p>
            <a:pPr lvl="1"/>
            <a:r>
              <a:rPr lang="en-US" dirty="0"/>
              <a:t>CEGAR model </a:t>
            </a:r>
            <a:r>
              <a:rPr lang="en-US" dirty="0" smtClean="0"/>
              <a:t>checkers: SLAM</a:t>
            </a:r>
            <a:r>
              <a:rPr lang="en-US" dirty="0"/>
              <a:t>, BLAST, 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52040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You!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50</a:t>
            </a:fld>
            <a:endParaRPr lang="en-US"/>
          </a:p>
        </p:txBody>
      </p:sp>
      <p:pic>
        <p:nvPicPr>
          <p:cNvPr id="8" name="Content Placeholder 7" descr="klaus.jpe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0" r="8860"/>
          <a:stretch>
            <a:fillRect/>
          </a:stretch>
        </p:blipFill>
        <p:spPr>
          <a:xfrm>
            <a:off x="2710914" y="2776735"/>
            <a:ext cx="5751755" cy="3450831"/>
          </a:xfrm>
        </p:spPr>
      </p:pic>
      <p:sp>
        <p:nvSpPr>
          <p:cNvPr id="9" name="Content Placeholder 2"/>
          <p:cNvSpPr txBox="1">
            <a:spLocks/>
          </p:cNvSpPr>
          <p:nvPr/>
        </p:nvSpPr>
        <p:spPr>
          <a:xfrm>
            <a:off x="457200" y="1188720"/>
            <a:ext cx="8229600" cy="4937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 smtClean="0">
                <a:latin typeface="Calibri"/>
              </a:rPr>
              <a:t>Come visit us in beautiful Atlanta!</a:t>
            </a:r>
            <a:br>
              <a:rPr lang="en-US" sz="2800" dirty="0" smtClean="0">
                <a:latin typeface="Calibri"/>
              </a:rPr>
            </a:br>
            <a:endParaRPr lang="en-US" sz="1000" dirty="0" smtClean="0">
              <a:latin typeface="Calibri"/>
            </a:endParaRPr>
          </a:p>
          <a:p>
            <a:r>
              <a:rPr lang="en-US" sz="2800" dirty="0" smtClean="0">
                <a:latin typeface="Calibri"/>
                <a:hlinkClick r:id="rId3"/>
              </a:rPr>
              <a:t>http://pag.gatech.edu/</a:t>
            </a:r>
            <a:endParaRPr lang="en-US" sz="2800" dirty="0" smtClean="0"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48638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ight Arrow 41"/>
          <p:cNvSpPr/>
          <p:nvPr/>
        </p:nvSpPr>
        <p:spPr bwMode="auto">
          <a:xfrm rot="5400000">
            <a:off x="2289193" y="3997850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Our Static Analysis Setting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6</a:t>
            </a:fld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142206"/>
            <a:ext cx="8686801" cy="4937443"/>
          </a:xfrm>
        </p:spPr>
        <p:txBody>
          <a:bodyPr/>
          <a:lstStyle/>
          <a:p>
            <a:r>
              <a:rPr lang="en-US" dirty="0" smtClean="0"/>
              <a:t>client-driven + parametric</a:t>
            </a:r>
            <a:endParaRPr lang="en-US" dirty="0"/>
          </a:p>
          <a:p>
            <a:pPr lvl="1"/>
            <a:r>
              <a:rPr lang="en-US" dirty="0" smtClean="0"/>
              <a:t>new search algorithms: testing, machine learning, …</a:t>
            </a:r>
            <a:endParaRPr lang="en-US" dirty="0"/>
          </a:p>
          <a:p>
            <a:pPr lvl="1"/>
            <a:r>
              <a:rPr lang="en-US" dirty="0" smtClean="0"/>
              <a:t>new analysis questions:</a:t>
            </a:r>
            <a:r>
              <a:rPr lang="en-US" dirty="0"/>
              <a:t> </a:t>
            </a:r>
            <a:r>
              <a:rPr lang="en-US" dirty="0" smtClean="0"/>
              <a:t>minimal, impossible, …</a:t>
            </a:r>
          </a:p>
        </p:txBody>
      </p:sp>
      <p:sp>
        <p:nvSpPr>
          <p:cNvPr id="31" name="AutoShape 6"/>
          <p:cNvSpPr>
            <a:spLocks noChangeArrowheads="1"/>
          </p:cNvSpPr>
          <p:nvPr/>
        </p:nvSpPr>
        <p:spPr bwMode="auto">
          <a:xfrm>
            <a:off x="5321466" y="4388379"/>
            <a:ext cx="2648402" cy="100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abstraction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a</a:t>
            </a:r>
            <a:r>
              <a:rPr lang="en-US" sz="2200" kern="0" baseline="-10000" dirty="0" smtClean="0">
                <a:solidFill>
                  <a:sysClr val="windowText" lastClr="000000"/>
                </a:solidFill>
                <a:latin typeface="Calibri"/>
              </a:rPr>
              <a:t>2</a:t>
            </a:r>
            <a:endParaRPr lang="en-US" sz="2200" kern="0" baseline="-100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2" name="AutoShape 8"/>
          <p:cNvSpPr>
            <a:spLocks noChangeArrowheads="1"/>
          </p:cNvSpPr>
          <p:nvPr/>
        </p:nvSpPr>
        <p:spPr bwMode="auto">
          <a:xfrm>
            <a:off x="1182346" y="4399492"/>
            <a:ext cx="2648069" cy="100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abstraction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a</a:t>
            </a:r>
            <a:r>
              <a:rPr lang="en-US" sz="2200" kern="0" baseline="-10000" dirty="0" smtClean="0">
                <a:solidFill>
                  <a:sysClr val="windowText" lastClr="000000"/>
                </a:solidFill>
                <a:latin typeface="Calibri"/>
              </a:rPr>
              <a:t>1</a:t>
            </a:r>
            <a:endParaRPr lang="en-US" sz="2200" kern="0" baseline="-100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3" name="Right Arrow 32"/>
          <p:cNvSpPr/>
          <p:nvPr/>
        </p:nvSpPr>
        <p:spPr bwMode="auto">
          <a:xfrm>
            <a:off x="4789652" y="4752975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34" name="Right Arrow 33"/>
          <p:cNvSpPr/>
          <p:nvPr/>
        </p:nvSpPr>
        <p:spPr bwMode="auto">
          <a:xfrm rot="10800000">
            <a:off x="3852476" y="4752975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35" name="AutoShape 4"/>
          <p:cNvSpPr>
            <a:spLocks noChangeArrowheads="1"/>
          </p:cNvSpPr>
          <p:nvPr/>
        </p:nvSpPr>
        <p:spPr bwMode="auto">
          <a:xfrm>
            <a:off x="221552" y="4609100"/>
            <a:ext cx="4738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1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36" name="Right Arrow 35"/>
          <p:cNvSpPr/>
          <p:nvPr/>
        </p:nvSpPr>
        <p:spPr bwMode="auto">
          <a:xfrm>
            <a:off x="686766" y="475259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7" name="AutoShape 15"/>
          <p:cNvSpPr>
            <a:spLocks noChangeArrowheads="1"/>
          </p:cNvSpPr>
          <p:nvPr/>
        </p:nvSpPr>
        <p:spPr bwMode="auto">
          <a:xfrm>
            <a:off x="4313345" y="4612100"/>
            <a:ext cx="533400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8" name="AutoShape 4"/>
          <p:cNvSpPr>
            <a:spLocks noChangeArrowheads="1"/>
          </p:cNvSpPr>
          <p:nvPr/>
        </p:nvSpPr>
        <p:spPr bwMode="auto">
          <a:xfrm>
            <a:off x="8485682" y="4602903"/>
            <a:ext cx="4909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2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39" name="Right Arrow 38"/>
          <p:cNvSpPr/>
          <p:nvPr/>
        </p:nvSpPr>
        <p:spPr bwMode="auto">
          <a:xfrm rot="10800000">
            <a:off x="7987704" y="475259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40" name="Rectangle 28"/>
          <p:cNvSpPr>
            <a:spLocks noChangeArrowheads="1"/>
          </p:cNvSpPr>
          <p:nvPr/>
        </p:nvSpPr>
        <p:spPr bwMode="auto">
          <a:xfrm>
            <a:off x="2090125" y="5780968"/>
            <a:ext cx="1017949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lvl="0"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 </a:t>
            </a:r>
            <a:r>
              <a:rPr lang="en-US" sz="2200" dirty="0">
                <a:latin typeface="msam10"/>
                <a:ea typeface="msam10"/>
                <a:cs typeface="msam10"/>
              </a:rPr>
              <a:t>²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q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1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?</a:t>
            </a:r>
          </a:p>
        </p:txBody>
      </p:sp>
      <p:sp>
        <p:nvSpPr>
          <p:cNvPr id="41" name="Rectangle 33"/>
          <p:cNvSpPr>
            <a:spLocks noChangeArrowheads="1"/>
          </p:cNvSpPr>
          <p:nvPr/>
        </p:nvSpPr>
        <p:spPr bwMode="auto">
          <a:xfrm>
            <a:off x="6237993" y="5790492"/>
            <a:ext cx="1037419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lvl="0"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lang="en-US" sz="2200" dirty="0">
                <a:latin typeface="msam10"/>
                <a:ea typeface="msam10"/>
                <a:cs typeface="msam10"/>
              </a:rPr>
              <a:t>²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q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2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?</a:t>
            </a:r>
          </a:p>
        </p:txBody>
      </p:sp>
      <p:sp>
        <p:nvSpPr>
          <p:cNvPr id="44" name="Right Arrow 43"/>
          <p:cNvSpPr/>
          <p:nvPr/>
        </p:nvSpPr>
        <p:spPr bwMode="auto">
          <a:xfrm rot="5400000">
            <a:off x="2266849" y="5511451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45" name="Right Arrow 44"/>
          <p:cNvSpPr/>
          <p:nvPr/>
        </p:nvSpPr>
        <p:spPr bwMode="auto">
          <a:xfrm rot="5400000">
            <a:off x="6427476" y="5500502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20" name="Right Arrow 19"/>
          <p:cNvSpPr/>
          <p:nvPr/>
        </p:nvSpPr>
        <p:spPr bwMode="auto">
          <a:xfrm rot="5400000">
            <a:off x="6424645" y="3986901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21" name="Rectangle 18"/>
          <p:cNvSpPr>
            <a:spLocks noChangeArrowheads="1"/>
          </p:cNvSpPr>
          <p:nvPr/>
        </p:nvSpPr>
        <p:spPr bwMode="auto">
          <a:xfrm>
            <a:off x="1517922" y="3582339"/>
            <a:ext cx="2065338" cy="3810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" rIns="9144" anchor="ctr"/>
          <a:lstStyle/>
          <a:p>
            <a:pPr marL="342900" indent="-342900" algn="l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latin typeface="Calibri"/>
                <a:cs typeface="Courier New" charset="0"/>
              </a:rPr>
              <a:t> </a:t>
            </a:r>
            <a:r>
              <a:rPr lang="en-US" dirty="0" smtClean="0">
                <a:latin typeface="Calibri"/>
                <a:cs typeface="Courier New" charset="0"/>
              </a:rPr>
              <a:t>  0     1      0      0     0</a:t>
            </a:r>
            <a:endParaRPr lang="en-US" baseline="30000" dirty="0">
              <a:latin typeface="Calibri"/>
              <a:cs typeface="Courier New" charset="0"/>
            </a:endParaRPr>
          </a:p>
        </p:txBody>
      </p:sp>
      <p:sp>
        <p:nvSpPr>
          <p:cNvPr id="22" name="Line 19"/>
          <p:cNvSpPr>
            <a:spLocks noChangeShapeType="1"/>
          </p:cNvSpPr>
          <p:nvPr/>
        </p:nvSpPr>
        <p:spPr bwMode="auto">
          <a:xfrm>
            <a:off x="1921147" y="3582339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23" name="Line 20"/>
          <p:cNvSpPr>
            <a:spLocks noChangeShapeType="1"/>
          </p:cNvSpPr>
          <p:nvPr/>
        </p:nvSpPr>
        <p:spPr bwMode="auto">
          <a:xfrm>
            <a:off x="2346597" y="3582339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24" name="Line 21"/>
          <p:cNvSpPr>
            <a:spLocks noChangeShapeType="1"/>
          </p:cNvSpPr>
          <p:nvPr/>
        </p:nvSpPr>
        <p:spPr bwMode="auto">
          <a:xfrm>
            <a:off x="2748235" y="3582339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>
            <a:off x="3151460" y="3582339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26" name="Rectangle 23"/>
          <p:cNvSpPr>
            <a:spLocks noChangeArrowheads="1"/>
          </p:cNvSpPr>
          <p:nvPr/>
        </p:nvSpPr>
        <p:spPr bwMode="auto">
          <a:xfrm>
            <a:off x="5610004" y="3557102"/>
            <a:ext cx="2090737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4" rIns="9144" anchor="ctr"/>
          <a:lstStyle/>
          <a:p>
            <a:pPr marL="342900" indent="-342900" algn="l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latin typeface="Calibri"/>
                <a:cs typeface="Courier New" charset="0"/>
              </a:rPr>
              <a:t> </a:t>
            </a:r>
            <a:r>
              <a:rPr lang="en-US" dirty="0" smtClean="0">
                <a:latin typeface="Calibri"/>
                <a:cs typeface="Courier New" charset="0"/>
              </a:rPr>
              <a:t>  1      0     0      0      1</a:t>
            </a:r>
            <a:endParaRPr lang="en-US" baseline="30000" dirty="0">
              <a:latin typeface="Calibri"/>
              <a:cs typeface="Courier New" charset="0"/>
            </a:endParaRPr>
          </a:p>
        </p:txBody>
      </p:sp>
      <p:sp>
        <p:nvSpPr>
          <p:cNvPr id="27" name="Line 24"/>
          <p:cNvSpPr>
            <a:spLocks noChangeShapeType="1"/>
          </p:cNvSpPr>
          <p:nvPr/>
        </p:nvSpPr>
        <p:spPr bwMode="auto">
          <a:xfrm>
            <a:off x="6024341" y="3557102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28" name="Line 25"/>
          <p:cNvSpPr>
            <a:spLocks noChangeShapeType="1"/>
          </p:cNvSpPr>
          <p:nvPr/>
        </p:nvSpPr>
        <p:spPr bwMode="auto">
          <a:xfrm>
            <a:off x="6438679" y="3557102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29" name="Line 26"/>
          <p:cNvSpPr>
            <a:spLocks noChangeShapeType="1"/>
          </p:cNvSpPr>
          <p:nvPr/>
        </p:nvSpPr>
        <p:spPr bwMode="auto">
          <a:xfrm>
            <a:off x="6862541" y="3557102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30" name="Line 27"/>
          <p:cNvSpPr>
            <a:spLocks noChangeShapeType="1"/>
          </p:cNvSpPr>
          <p:nvPr/>
        </p:nvSpPr>
        <p:spPr bwMode="auto">
          <a:xfrm>
            <a:off x="7276879" y="3557102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7092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  <p:bldP spid="29" grpId="0" animBg="1"/>
      <p:bldP spid="3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8819" y="0"/>
            <a:ext cx="8340456" cy="838200"/>
          </a:xfrm>
        </p:spPr>
        <p:txBody>
          <a:bodyPr>
            <a:normAutofit/>
          </a:bodyPr>
          <a:lstStyle/>
          <a:p>
            <a:r>
              <a:rPr lang="en-US" dirty="0" smtClean="0"/>
              <a:t>Example 1: Predicate Abstraction (CEGAR)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7</a:t>
            </a:fld>
            <a:endParaRPr lang="en-US"/>
          </a:p>
        </p:txBody>
      </p:sp>
      <p:sp>
        <p:nvSpPr>
          <p:cNvPr id="75" name="Right Arrow 74"/>
          <p:cNvSpPr/>
          <p:nvPr/>
        </p:nvSpPr>
        <p:spPr bwMode="auto">
          <a:xfrm rot="5400000">
            <a:off x="2289193" y="3997850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76" name="Right Arrow 75"/>
          <p:cNvSpPr/>
          <p:nvPr/>
        </p:nvSpPr>
        <p:spPr bwMode="auto">
          <a:xfrm rot="5400000">
            <a:off x="6424645" y="3986901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2" name="AutoShape 6"/>
          <p:cNvSpPr>
            <a:spLocks noChangeArrowheads="1"/>
          </p:cNvSpPr>
          <p:nvPr/>
        </p:nvSpPr>
        <p:spPr bwMode="auto">
          <a:xfrm>
            <a:off x="5321466" y="4388379"/>
            <a:ext cx="2648402" cy="100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abstraction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a</a:t>
            </a:r>
            <a:r>
              <a:rPr lang="en-US" sz="2200" kern="0" baseline="-10000" dirty="0" smtClean="0">
                <a:solidFill>
                  <a:sysClr val="windowText" lastClr="000000"/>
                </a:solidFill>
                <a:latin typeface="Calibri"/>
              </a:rPr>
              <a:t>2</a:t>
            </a:r>
            <a:endParaRPr lang="en-US" sz="2200" kern="0" baseline="-100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3" name="AutoShape 8"/>
          <p:cNvSpPr>
            <a:spLocks noChangeArrowheads="1"/>
          </p:cNvSpPr>
          <p:nvPr/>
        </p:nvSpPr>
        <p:spPr bwMode="auto">
          <a:xfrm>
            <a:off x="1182346" y="4399492"/>
            <a:ext cx="2648069" cy="100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abstraction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a</a:t>
            </a:r>
            <a:r>
              <a:rPr lang="en-US" sz="2200" kern="0" baseline="-10000" dirty="0" smtClean="0">
                <a:solidFill>
                  <a:sysClr val="windowText" lastClr="000000"/>
                </a:solidFill>
                <a:latin typeface="Calibri"/>
              </a:rPr>
              <a:t>1</a:t>
            </a:r>
            <a:endParaRPr lang="en-US" sz="2200" kern="0" baseline="-100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34" name="Right Arrow 33"/>
          <p:cNvSpPr/>
          <p:nvPr/>
        </p:nvSpPr>
        <p:spPr bwMode="auto">
          <a:xfrm>
            <a:off x="4789652" y="4752975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35" name="Right Arrow 34"/>
          <p:cNvSpPr/>
          <p:nvPr/>
        </p:nvSpPr>
        <p:spPr bwMode="auto">
          <a:xfrm rot="10800000">
            <a:off x="3852476" y="4752975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36" name="AutoShape 4"/>
          <p:cNvSpPr>
            <a:spLocks noChangeArrowheads="1"/>
          </p:cNvSpPr>
          <p:nvPr/>
        </p:nvSpPr>
        <p:spPr bwMode="auto">
          <a:xfrm>
            <a:off x="221552" y="4609100"/>
            <a:ext cx="4738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1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37" name="Right Arrow 36"/>
          <p:cNvSpPr/>
          <p:nvPr/>
        </p:nvSpPr>
        <p:spPr bwMode="auto">
          <a:xfrm>
            <a:off x="686766" y="475259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8" name="AutoShape 15"/>
          <p:cNvSpPr>
            <a:spLocks noChangeArrowheads="1"/>
          </p:cNvSpPr>
          <p:nvPr/>
        </p:nvSpPr>
        <p:spPr bwMode="auto">
          <a:xfrm>
            <a:off x="4313345" y="4612100"/>
            <a:ext cx="533400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39" name="AutoShape 4"/>
          <p:cNvSpPr>
            <a:spLocks noChangeArrowheads="1"/>
          </p:cNvSpPr>
          <p:nvPr/>
        </p:nvSpPr>
        <p:spPr bwMode="auto">
          <a:xfrm>
            <a:off x="8485682" y="4602903"/>
            <a:ext cx="4909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2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40" name="Right Arrow 39"/>
          <p:cNvSpPr/>
          <p:nvPr/>
        </p:nvSpPr>
        <p:spPr bwMode="auto">
          <a:xfrm rot="10800000">
            <a:off x="7987704" y="475259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45" name="Right Arrow 44"/>
          <p:cNvSpPr/>
          <p:nvPr/>
        </p:nvSpPr>
        <p:spPr bwMode="auto">
          <a:xfrm rot="5400000">
            <a:off x="2266849" y="5511451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46" name="Right Arrow 45"/>
          <p:cNvSpPr/>
          <p:nvPr/>
        </p:nvSpPr>
        <p:spPr bwMode="auto">
          <a:xfrm rot="5400000">
            <a:off x="6427476" y="5500502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47" name="Oval Callout 46"/>
          <p:cNvSpPr/>
          <p:nvPr/>
        </p:nvSpPr>
        <p:spPr bwMode="auto">
          <a:xfrm>
            <a:off x="2667744" y="1653754"/>
            <a:ext cx="3429000" cy="1298448"/>
          </a:xfrm>
          <a:prstGeom prst="wedgeEllipseCallout">
            <a:avLst>
              <a:gd name="adj1" fmla="val -56944"/>
              <a:gd name="adj2" fmla="val 86952"/>
            </a:avLst>
          </a:prstGeom>
          <a:solidFill>
            <a:srgbClr val="00CCFF"/>
          </a:solidFill>
          <a:ln w="25400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48" name="Oval Callout 47"/>
          <p:cNvSpPr/>
          <p:nvPr/>
        </p:nvSpPr>
        <p:spPr bwMode="auto">
          <a:xfrm>
            <a:off x="2547752" y="1653754"/>
            <a:ext cx="3651389" cy="1298448"/>
          </a:xfrm>
          <a:prstGeom prst="wedgeEllipseCallout">
            <a:avLst>
              <a:gd name="adj1" fmla="val 65702"/>
              <a:gd name="adj2" fmla="val 84018"/>
            </a:avLst>
          </a:prstGeom>
          <a:solidFill>
            <a:srgbClr val="00CCFF"/>
          </a:solidFill>
          <a:ln w="25400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Arial" charset="0"/>
              </a:rPr>
              <a:t>Predicates to</a:t>
            </a:r>
            <a:b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Arial" charset="0"/>
              </a:rPr>
            </a:b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Arial" charset="0"/>
              </a:rPr>
              <a:t>use in</a:t>
            </a:r>
            <a:r>
              <a:rPr lang="en-US" sz="2200" kern="0" dirty="0" smtClean="0">
                <a:solidFill>
                  <a:srgbClr val="000000"/>
                </a:solidFill>
                <a:latin typeface="Calibri"/>
                <a:ea typeface="ＭＳ Ｐゴシック" charset="0"/>
                <a:cs typeface="Arial" charset="0"/>
              </a:rPr>
              <a:t> </a:t>
            </a:r>
            <a:r>
              <a:rPr kumimoji="0" 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Arial" charset="0"/>
              </a:rPr>
              <a:t>predicate abstraction</a:t>
            </a:r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2090125" y="5780968"/>
            <a:ext cx="1017949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lvl="0"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 </a:t>
            </a:r>
            <a:r>
              <a:rPr lang="en-US" sz="2200" dirty="0">
                <a:latin typeface="msam10"/>
                <a:ea typeface="msam10"/>
                <a:cs typeface="msam10"/>
              </a:rPr>
              <a:t>²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q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1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?</a:t>
            </a:r>
          </a:p>
        </p:txBody>
      </p:sp>
      <p:sp>
        <p:nvSpPr>
          <p:cNvPr id="43" name="Rectangle 33"/>
          <p:cNvSpPr>
            <a:spLocks noChangeArrowheads="1"/>
          </p:cNvSpPr>
          <p:nvPr/>
        </p:nvSpPr>
        <p:spPr bwMode="auto">
          <a:xfrm>
            <a:off x="6237993" y="5790492"/>
            <a:ext cx="1037419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lvl="0"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lang="en-US" sz="2200" dirty="0">
                <a:latin typeface="msam10"/>
                <a:ea typeface="msam10"/>
                <a:cs typeface="msam10"/>
              </a:rPr>
              <a:t>²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q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2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?</a:t>
            </a:r>
          </a:p>
        </p:txBody>
      </p:sp>
      <p:sp>
        <p:nvSpPr>
          <p:cNvPr id="41" name="Rectangle 18"/>
          <p:cNvSpPr>
            <a:spLocks noChangeArrowheads="1"/>
          </p:cNvSpPr>
          <p:nvPr/>
        </p:nvSpPr>
        <p:spPr bwMode="auto">
          <a:xfrm>
            <a:off x="1517922" y="3582339"/>
            <a:ext cx="2065338" cy="3810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" rIns="9144" anchor="ctr"/>
          <a:lstStyle/>
          <a:p>
            <a:pPr marL="342900" indent="-342900" algn="l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latin typeface="Calibri"/>
                <a:cs typeface="Courier New" charset="0"/>
              </a:rPr>
              <a:t> </a:t>
            </a:r>
            <a:r>
              <a:rPr lang="en-US" dirty="0" smtClean="0">
                <a:latin typeface="Calibri"/>
                <a:cs typeface="Courier New" charset="0"/>
              </a:rPr>
              <a:t>  0     1      0      0     0</a:t>
            </a:r>
            <a:endParaRPr lang="en-US" baseline="30000" dirty="0">
              <a:latin typeface="Calibri"/>
              <a:cs typeface="Courier New" charset="0"/>
            </a:endParaRPr>
          </a:p>
        </p:txBody>
      </p:sp>
      <p:sp>
        <p:nvSpPr>
          <p:cNvPr id="44" name="Line 19"/>
          <p:cNvSpPr>
            <a:spLocks noChangeShapeType="1"/>
          </p:cNvSpPr>
          <p:nvPr/>
        </p:nvSpPr>
        <p:spPr bwMode="auto">
          <a:xfrm>
            <a:off x="1921147" y="3582339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49" name="Line 20"/>
          <p:cNvSpPr>
            <a:spLocks noChangeShapeType="1"/>
          </p:cNvSpPr>
          <p:nvPr/>
        </p:nvSpPr>
        <p:spPr bwMode="auto">
          <a:xfrm>
            <a:off x="2346597" y="3582339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50" name="Line 21"/>
          <p:cNvSpPr>
            <a:spLocks noChangeShapeType="1"/>
          </p:cNvSpPr>
          <p:nvPr/>
        </p:nvSpPr>
        <p:spPr bwMode="auto">
          <a:xfrm>
            <a:off x="2748235" y="3582339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51" name="Line 22"/>
          <p:cNvSpPr>
            <a:spLocks noChangeShapeType="1"/>
          </p:cNvSpPr>
          <p:nvPr/>
        </p:nvSpPr>
        <p:spPr bwMode="auto">
          <a:xfrm>
            <a:off x="3151460" y="3582339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52" name="Rectangle 23"/>
          <p:cNvSpPr>
            <a:spLocks noChangeArrowheads="1"/>
          </p:cNvSpPr>
          <p:nvPr/>
        </p:nvSpPr>
        <p:spPr bwMode="auto">
          <a:xfrm>
            <a:off x="5610004" y="3557102"/>
            <a:ext cx="2090737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4" rIns="9144" anchor="ctr"/>
          <a:lstStyle/>
          <a:p>
            <a:pPr marL="342900" indent="-342900" algn="l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latin typeface="Calibri"/>
                <a:cs typeface="Courier New" charset="0"/>
              </a:rPr>
              <a:t> </a:t>
            </a:r>
            <a:r>
              <a:rPr lang="en-US" dirty="0" smtClean="0">
                <a:latin typeface="Calibri"/>
                <a:cs typeface="Courier New" charset="0"/>
              </a:rPr>
              <a:t>  1      0     0      0      1</a:t>
            </a:r>
            <a:endParaRPr lang="en-US" baseline="30000" dirty="0">
              <a:latin typeface="Calibri"/>
              <a:cs typeface="Courier New" charset="0"/>
            </a:endParaRPr>
          </a:p>
        </p:txBody>
      </p:sp>
      <p:sp>
        <p:nvSpPr>
          <p:cNvPr id="53" name="Line 24"/>
          <p:cNvSpPr>
            <a:spLocks noChangeShapeType="1"/>
          </p:cNvSpPr>
          <p:nvPr/>
        </p:nvSpPr>
        <p:spPr bwMode="auto">
          <a:xfrm>
            <a:off x="6024341" y="3557102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54" name="Line 25"/>
          <p:cNvSpPr>
            <a:spLocks noChangeShapeType="1"/>
          </p:cNvSpPr>
          <p:nvPr/>
        </p:nvSpPr>
        <p:spPr bwMode="auto">
          <a:xfrm>
            <a:off x="6438679" y="3557102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55" name="Line 26"/>
          <p:cNvSpPr>
            <a:spLocks noChangeShapeType="1"/>
          </p:cNvSpPr>
          <p:nvPr/>
        </p:nvSpPr>
        <p:spPr bwMode="auto">
          <a:xfrm>
            <a:off x="6862541" y="3557102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56" name="Line 27"/>
          <p:cNvSpPr>
            <a:spLocks noChangeShapeType="1"/>
          </p:cNvSpPr>
          <p:nvPr/>
        </p:nvSpPr>
        <p:spPr bwMode="auto">
          <a:xfrm>
            <a:off x="7276879" y="3557102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6524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animBg="1"/>
      <p:bldP spid="4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2: Shape Analysis (TVLA)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8</a:t>
            </a:fld>
            <a:endParaRPr lang="en-US"/>
          </a:p>
        </p:txBody>
      </p:sp>
      <p:sp>
        <p:nvSpPr>
          <p:cNvPr id="42" name="Oval Callout 41"/>
          <p:cNvSpPr/>
          <p:nvPr/>
        </p:nvSpPr>
        <p:spPr bwMode="auto">
          <a:xfrm>
            <a:off x="2667744" y="1653754"/>
            <a:ext cx="3429000" cy="1298448"/>
          </a:xfrm>
          <a:prstGeom prst="wedgeEllipseCallout">
            <a:avLst>
              <a:gd name="adj1" fmla="val -56944"/>
              <a:gd name="adj2" fmla="val 86952"/>
            </a:avLst>
          </a:prstGeom>
          <a:solidFill>
            <a:srgbClr val="00CCFF"/>
          </a:solidFill>
          <a:ln w="25400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43" name="Oval Callout 42"/>
          <p:cNvSpPr/>
          <p:nvPr/>
        </p:nvSpPr>
        <p:spPr bwMode="auto">
          <a:xfrm>
            <a:off x="2547752" y="1653754"/>
            <a:ext cx="3651389" cy="1298448"/>
          </a:xfrm>
          <a:prstGeom prst="wedgeEllipseCallout">
            <a:avLst>
              <a:gd name="adj1" fmla="val 65702"/>
              <a:gd name="adj2" fmla="val 84018"/>
            </a:avLst>
          </a:prstGeom>
          <a:solidFill>
            <a:srgbClr val="00CCFF"/>
          </a:solidFill>
          <a:ln w="25400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Arial" charset="0"/>
              </a:rPr>
              <a:t>Predicates to</a:t>
            </a:r>
            <a:b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Arial" charset="0"/>
              </a:rPr>
            </a:b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Arial" charset="0"/>
              </a:rPr>
              <a:t>use as</a:t>
            </a:r>
            <a:r>
              <a:rPr lang="en-US" sz="2200" kern="0" dirty="0">
                <a:solidFill>
                  <a:srgbClr val="000000"/>
                </a:solidFill>
                <a:latin typeface="Calibri"/>
                <a:ea typeface="ＭＳ Ｐゴシック" charset="0"/>
                <a:cs typeface="Arial" charset="0"/>
              </a:rPr>
              <a:t> </a:t>
            </a:r>
            <a:r>
              <a:rPr kumimoji="0" lang="en-US" sz="2200" b="0" i="1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Arial" charset="0"/>
              </a:rPr>
              <a:t>abstraction predicates</a:t>
            </a:r>
          </a:p>
        </p:txBody>
      </p:sp>
      <p:sp>
        <p:nvSpPr>
          <p:cNvPr id="32" name="Right Arrow 31"/>
          <p:cNvSpPr/>
          <p:nvPr/>
        </p:nvSpPr>
        <p:spPr bwMode="auto">
          <a:xfrm rot="5400000">
            <a:off x="2289193" y="3997850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 rot="5400000">
            <a:off x="6424645" y="3986901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auto">
          <a:xfrm>
            <a:off x="5321466" y="4388379"/>
            <a:ext cx="2648402" cy="100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abstraction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a</a:t>
            </a:r>
            <a:r>
              <a:rPr lang="en-US" sz="2200" kern="0" baseline="-10000" dirty="0" smtClean="0">
                <a:solidFill>
                  <a:sysClr val="windowText" lastClr="000000"/>
                </a:solidFill>
                <a:latin typeface="Calibri"/>
              </a:rPr>
              <a:t>2</a:t>
            </a:r>
            <a:endParaRPr lang="en-US" sz="2200" kern="0" baseline="-100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47" name="AutoShape 8"/>
          <p:cNvSpPr>
            <a:spLocks noChangeArrowheads="1"/>
          </p:cNvSpPr>
          <p:nvPr/>
        </p:nvSpPr>
        <p:spPr bwMode="auto">
          <a:xfrm>
            <a:off x="1182346" y="4399492"/>
            <a:ext cx="2648069" cy="100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abstraction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a</a:t>
            </a:r>
            <a:r>
              <a:rPr lang="en-US" sz="2200" kern="0" baseline="-10000" dirty="0" smtClean="0">
                <a:solidFill>
                  <a:sysClr val="windowText" lastClr="000000"/>
                </a:solidFill>
                <a:latin typeface="Calibri"/>
              </a:rPr>
              <a:t>1</a:t>
            </a:r>
            <a:endParaRPr lang="en-US" sz="2200" kern="0" baseline="-100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48" name="Right Arrow 47"/>
          <p:cNvSpPr/>
          <p:nvPr/>
        </p:nvSpPr>
        <p:spPr bwMode="auto">
          <a:xfrm>
            <a:off x="4789652" y="4752975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49" name="Right Arrow 48"/>
          <p:cNvSpPr/>
          <p:nvPr/>
        </p:nvSpPr>
        <p:spPr bwMode="auto">
          <a:xfrm rot="10800000">
            <a:off x="3852476" y="4752975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50" name="AutoShape 4"/>
          <p:cNvSpPr>
            <a:spLocks noChangeArrowheads="1"/>
          </p:cNvSpPr>
          <p:nvPr/>
        </p:nvSpPr>
        <p:spPr bwMode="auto">
          <a:xfrm>
            <a:off x="221552" y="4609100"/>
            <a:ext cx="4738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1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51" name="Right Arrow 50"/>
          <p:cNvSpPr/>
          <p:nvPr/>
        </p:nvSpPr>
        <p:spPr bwMode="auto">
          <a:xfrm>
            <a:off x="686766" y="475259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53" name="AutoShape 15"/>
          <p:cNvSpPr>
            <a:spLocks noChangeArrowheads="1"/>
          </p:cNvSpPr>
          <p:nvPr/>
        </p:nvSpPr>
        <p:spPr bwMode="auto">
          <a:xfrm>
            <a:off x="4313345" y="4612100"/>
            <a:ext cx="533400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4" name="AutoShape 4"/>
          <p:cNvSpPr>
            <a:spLocks noChangeArrowheads="1"/>
          </p:cNvSpPr>
          <p:nvPr/>
        </p:nvSpPr>
        <p:spPr bwMode="auto">
          <a:xfrm>
            <a:off x="8485682" y="4602903"/>
            <a:ext cx="4909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2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59" name="Right Arrow 58"/>
          <p:cNvSpPr/>
          <p:nvPr/>
        </p:nvSpPr>
        <p:spPr bwMode="auto">
          <a:xfrm rot="10800000">
            <a:off x="7987704" y="475259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62" name="Right Arrow 61"/>
          <p:cNvSpPr/>
          <p:nvPr/>
        </p:nvSpPr>
        <p:spPr bwMode="auto">
          <a:xfrm rot="5400000">
            <a:off x="2266849" y="5511451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63" name="Right Arrow 62"/>
          <p:cNvSpPr/>
          <p:nvPr/>
        </p:nvSpPr>
        <p:spPr bwMode="auto">
          <a:xfrm rot="5400000">
            <a:off x="6427476" y="5500502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52" name="Rectangle 28"/>
          <p:cNvSpPr>
            <a:spLocks noChangeArrowheads="1"/>
          </p:cNvSpPr>
          <p:nvPr/>
        </p:nvSpPr>
        <p:spPr bwMode="auto">
          <a:xfrm>
            <a:off x="2090125" y="5780968"/>
            <a:ext cx="1017949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lvl="0"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 </a:t>
            </a:r>
            <a:r>
              <a:rPr lang="en-US" sz="2200" dirty="0">
                <a:latin typeface="msam10"/>
                <a:ea typeface="msam10"/>
                <a:cs typeface="msam10"/>
              </a:rPr>
              <a:t>²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q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1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?</a:t>
            </a:r>
          </a:p>
        </p:txBody>
      </p:sp>
      <p:sp>
        <p:nvSpPr>
          <p:cNvPr id="55" name="Rectangle 33"/>
          <p:cNvSpPr>
            <a:spLocks noChangeArrowheads="1"/>
          </p:cNvSpPr>
          <p:nvPr/>
        </p:nvSpPr>
        <p:spPr bwMode="auto">
          <a:xfrm>
            <a:off x="6237993" y="5790492"/>
            <a:ext cx="1037419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lvl="0"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lang="en-US" sz="2200" dirty="0">
                <a:latin typeface="msam10"/>
                <a:ea typeface="msam10"/>
                <a:cs typeface="msam10"/>
              </a:rPr>
              <a:t>²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q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2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?</a:t>
            </a:r>
          </a:p>
        </p:txBody>
      </p:sp>
      <p:sp>
        <p:nvSpPr>
          <p:cNvPr id="69" name="Rectangle 18"/>
          <p:cNvSpPr>
            <a:spLocks noChangeArrowheads="1"/>
          </p:cNvSpPr>
          <p:nvPr/>
        </p:nvSpPr>
        <p:spPr bwMode="auto">
          <a:xfrm>
            <a:off x="1517922" y="3582339"/>
            <a:ext cx="2065338" cy="3810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" rIns="9144" anchor="ctr"/>
          <a:lstStyle/>
          <a:p>
            <a:pPr marL="342900" indent="-342900" algn="l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latin typeface="Calibri"/>
                <a:cs typeface="Courier New" charset="0"/>
              </a:rPr>
              <a:t> </a:t>
            </a:r>
            <a:r>
              <a:rPr lang="en-US" dirty="0" smtClean="0">
                <a:latin typeface="Calibri"/>
                <a:cs typeface="Courier New" charset="0"/>
              </a:rPr>
              <a:t>  0     1      0      0     0</a:t>
            </a:r>
            <a:endParaRPr lang="en-US" baseline="30000" dirty="0">
              <a:latin typeface="Calibri"/>
              <a:cs typeface="Courier New" charset="0"/>
            </a:endParaRPr>
          </a:p>
        </p:txBody>
      </p:sp>
      <p:sp>
        <p:nvSpPr>
          <p:cNvPr id="70" name="Line 19"/>
          <p:cNvSpPr>
            <a:spLocks noChangeShapeType="1"/>
          </p:cNvSpPr>
          <p:nvPr/>
        </p:nvSpPr>
        <p:spPr bwMode="auto">
          <a:xfrm>
            <a:off x="1921147" y="3582339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1" name="Line 20"/>
          <p:cNvSpPr>
            <a:spLocks noChangeShapeType="1"/>
          </p:cNvSpPr>
          <p:nvPr/>
        </p:nvSpPr>
        <p:spPr bwMode="auto">
          <a:xfrm>
            <a:off x="2346597" y="3582339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2" name="Line 21"/>
          <p:cNvSpPr>
            <a:spLocks noChangeShapeType="1"/>
          </p:cNvSpPr>
          <p:nvPr/>
        </p:nvSpPr>
        <p:spPr bwMode="auto">
          <a:xfrm>
            <a:off x="2748235" y="3582339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3" name="Line 22"/>
          <p:cNvSpPr>
            <a:spLocks noChangeShapeType="1"/>
          </p:cNvSpPr>
          <p:nvPr/>
        </p:nvSpPr>
        <p:spPr bwMode="auto">
          <a:xfrm>
            <a:off x="3151460" y="3582339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4" name="Rectangle 23"/>
          <p:cNvSpPr>
            <a:spLocks noChangeArrowheads="1"/>
          </p:cNvSpPr>
          <p:nvPr/>
        </p:nvSpPr>
        <p:spPr bwMode="auto">
          <a:xfrm>
            <a:off x="5610004" y="3557102"/>
            <a:ext cx="2090737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4" rIns="9144" anchor="ctr"/>
          <a:lstStyle/>
          <a:p>
            <a:pPr marL="342900" indent="-342900" algn="l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latin typeface="Calibri"/>
                <a:cs typeface="Courier New" charset="0"/>
              </a:rPr>
              <a:t> </a:t>
            </a:r>
            <a:r>
              <a:rPr lang="en-US" dirty="0" smtClean="0">
                <a:latin typeface="Calibri"/>
                <a:cs typeface="Courier New" charset="0"/>
              </a:rPr>
              <a:t>  1      0     0      0      1</a:t>
            </a:r>
            <a:endParaRPr lang="en-US" baseline="30000" dirty="0">
              <a:latin typeface="Calibri"/>
              <a:cs typeface="Courier New" charset="0"/>
            </a:endParaRPr>
          </a:p>
        </p:txBody>
      </p:sp>
      <p:sp>
        <p:nvSpPr>
          <p:cNvPr id="75" name="Line 24"/>
          <p:cNvSpPr>
            <a:spLocks noChangeShapeType="1"/>
          </p:cNvSpPr>
          <p:nvPr/>
        </p:nvSpPr>
        <p:spPr bwMode="auto">
          <a:xfrm>
            <a:off x="6024341" y="3557102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6" name="Line 25"/>
          <p:cNvSpPr>
            <a:spLocks noChangeShapeType="1"/>
          </p:cNvSpPr>
          <p:nvPr/>
        </p:nvSpPr>
        <p:spPr bwMode="auto">
          <a:xfrm>
            <a:off x="6438679" y="3557102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7" name="Line 26"/>
          <p:cNvSpPr>
            <a:spLocks noChangeShapeType="1"/>
          </p:cNvSpPr>
          <p:nvPr/>
        </p:nvSpPr>
        <p:spPr bwMode="auto">
          <a:xfrm>
            <a:off x="6862541" y="3557102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78" name="Line 27"/>
          <p:cNvSpPr>
            <a:spLocks noChangeShapeType="1"/>
          </p:cNvSpPr>
          <p:nvPr/>
        </p:nvSpPr>
        <p:spPr bwMode="auto">
          <a:xfrm>
            <a:off x="7276879" y="3557102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311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Example 3: Cloning-based Pointer Analysis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April 2012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C9578B-FB7A-1A4A-83D3-84D181B0B720}" type="slidenum">
              <a:rPr lang="en-US" smtClean="0"/>
              <a:t>9</a:t>
            </a:fld>
            <a:endParaRPr lang="en-US"/>
          </a:p>
        </p:txBody>
      </p:sp>
      <p:sp>
        <p:nvSpPr>
          <p:cNvPr id="32" name="Right Arrow 31"/>
          <p:cNvSpPr/>
          <p:nvPr/>
        </p:nvSpPr>
        <p:spPr bwMode="auto">
          <a:xfrm rot="5400000">
            <a:off x="2289193" y="3997850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33" name="Right Arrow 32"/>
          <p:cNvSpPr/>
          <p:nvPr/>
        </p:nvSpPr>
        <p:spPr bwMode="auto">
          <a:xfrm rot="5400000">
            <a:off x="6424645" y="3986901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46" name="AutoShape 6"/>
          <p:cNvSpPr>
            <a:spLocks noChangeArrowheads="1"/>
          </p:cNvSpPr>
          <p:nvPr/>
        </p:nvSpPr>
        <p:spPr bwMode="auto">
          <a:xfrm>
            <a:off x="5321466" y="4388379"/>
            <a:ext cx="2648402" cy="100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abstraction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a</a:t>
            </a:r>
            <a:r>
              <a:rPr lang="en-US" sz="2200" kern="0" baseline="-10000" dirty="0" smtClean="0">
                <a:solidFill>
                  <a:sysClr val="windowText" lastClr="000000"/>
                </a:solidFill>
                <a:latin typeface="Calibri"/>
              </a:rPr>
              <a:t>2</a:t>
            </a:r>
            <a:endParaRPr lang="en-US" sz="2200" kern="0" baseline="-100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47" name="AutoShape 8"/>
          <p:cNvSpPr>
            <a:spLocks noChangeArrowheads="1"/>
          </p:cNvSpPr>
          <p:nvPr/>
        </p:nvSpPr>
        <p:spPr bwMode="auto">
          <a:xfrm>
            <a:off x="1182346" y="4399492"/>
            <a:ext cx="2648069" cy="10058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50800">
            <a:solidFill>
              <a:srgbClr val="800000">
                <a:alpha val="80000"/>
              </a:srgbClr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/>
          <a:p>
            <a:pPr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US" sz="2200" kern="0" dirty="0">
                <a:solidFill>
                  <a:sysClr val="windowText" lastClr="000000"/>
                </a:solidFill>
                <a:latin typeface="Calibri"/>
              </a:rPr>
              <a:t>abstraction </a:t>
            </a:r>
            <a:r>
              <a:rPr lang="en-US" sz="2200" kern="0" dirty="0" smtClean="0">
                <a:solidFill>
                  <a:sysClr val="windowText" lastClr="000000"/>
                </a:solidFill>
                <a:latin typeface="Calibri"/>
              </a:rPr>
              <a:t>a</a:t>
            </a:r>
            <a:r>
              <a:rPr lang="en-US" sz="2200" kern="0" baseline="-10000" dirty="0" smtClean="0">
                <a:solidFill>
                  <a:sysClr val="windowText" lastClr="000000"/>
                </a:solidFill>
                <a:latin typeface="Calibri"/>
              </a:rPr>
              <a:t>1</a:t>
            </a:r>
            <a:endParaRPr lang="en-US" sz="2200" kern="0" baseline="-10000" dirty="0">
              <a:solidFill>
                <a:sysClr val="windowText" lastClr="000000"/>
              </a:solidFill>
              <a:latin typeface="Calibri"/>
            </a:endParaRPr>
          </a:p>
        </p:txBody>
      </p:sp>
      <p:sp>
        <p:nvSpPr>
          <p:cNvPr id="48" name="Right Arrow 47"/>
          <p:cNvSpPr/>
          <p:nvPr/>
        </p:nvSpPr>
        <p:spPr bwMode="auto">
          <a:xfrm>
            <a:off x="4789652" y="4752975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49" name="Right Arrow 48"/>
          <p:cNvSpPr/>
          <p:nvPr/>
        </p:nvSpPr>
        <p:spPr bwMode="auto">
          <a:xfrm rot="10800000">
            <a:off x="3852476" y="4752975"/>
            <a:ext cx="510032" cy="292100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50" name="AutoShape 4"/>
          <p:cNvSpPr>
            <a:spLocks noChangeArrowheads="1"/>
          </p:cNvSpPr>
          <p:nvPr/>
        </p:nvSpPr>
        <p:spPr bwMode="auto">
          <a:xfrm>
            <a:off x="221552" y="4609100"/>
            <a:ext cx="4738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1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51" name="Right Arrow 50"/>
          <p:cNvSpPr/>
          <p:nvPr/>
        </p:nvSpPr>
        <p:spPr bwMode="auto">
          <a:xfrm>
            <a:off x="686766" y="475259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52" name="AutoShape 15"/>
          <p:cNvSpPr>
            <a:spLocks noChangeArrowheads="1"/>
          </p:cNvSpPr>
          <p:nvPr/>
        </p:nvSpPr>
        <p:spPr bwMode="auto">
          <a:xfrm>
            <a:off x="4313345" y="4612100"/>
            <a:ext cx="533400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</a:endParaRPr>
          </a:p>
        </p:txBody>
      </p:sp>
      <p:sp>
        <p:nvSpPr>
          <p:cNvPr id="53" name="AutoShape 4"/>
          <p:cNvSpPr>
            <a:spLocks noChangeArrowheads="1"/>
          </p:cNvSpPr>
          <p:nvPr/>
        </p:nvSpPr>
        <p:spPr bwMode="auto">
          <a:xfrm>
            <a:off x="8485682" y="4602903"/>
            <a:ext cx="490989" cy="476726"/>
          </a:xfrm>
          <a:prstGeom prst="roundRect">
            <a:avLst>
              <a:gd name="adj" fmla="val 16667"/>
            </a:avLst>
          </a:prstGeom>
          <a:noFill/>
          <a:ln>
            <a:noFill/>
          </a:ln>
          <a:effectLst/>
          <a:extLst/>
        </p:spPr>
        <p:txBody>
          <a:bodyPr wrap="none" anchor="ctr">
            <a:spAutoFit/>
          </a:bodyPr>
          <a:lstStyle/>
          <a:p>
            <a:pPr algn="ctr">
              <a:spcBef>
                <a:spcPct val="0"/>
              </a:spcBef>
            </a:pPr>
            <a:r>
              <a:rPr lang="en-US" sz="2200" dirty="0" smtClean="0">
                <a:latin typeface="Calibri"/>
              </a:rPr>
              <a:t>q</a:t>
            </a:r>
            <a:r>
              <a:rPr lang="en-US" sz="2200" baseline="-25000" dirty="0" smtClean="0">
                <a:latin typeface="Calibri"/>
              </a:rPr>
              <a:t>2</a:t>
            </a:r>
            <a:endParaRPr lang="en-US" sz="2200" baseline="-25000" dirty="0">
              <a:latin typeface="Calibri"/>
            </a:endParaRPr>
          </a:p>
        </p:txBody>
      </p:sp>
      <p:sp>
        <p:nvSpPr>
          <p:cNvPr id="54" name="Right Arrow 53"/>
          <p:cNvSpPr/>
          <p:nvPr/>
        </p:nvSpPr>
        <p:spPr bwMode="auto">
          <a:xfrm rot="10800000">
            <a:off x="7987704" y="4752597"/>
            <a:ext cx="484632" cy="301752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endParaRPr kumimoji="0" lang="en-US" sz="17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ahoma" charset="0"/>
              <a:ea typeface="ＭＳ Ｐゴシック" charset="0"/>
              <a:cs typeface="Arial" charset="0"/>
            </a:endParaRPr>
          </a:p>
        </p:txBody>
      </p:sp>
      <p:sp>
        <p:nvSpPr>
          <p:cNvPr id="57" name="Right Arrow 56"/>
          <p:cNvSpPr/>
          <p:nvPr/>
        </p:nvSpPr>
        <p:spPr bwMode="auto">
          <a:xfrm rot="5400000">
            <a:off x="2266849" y="5511451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58" name="Right Arrow 57"/>
          <p:cNvSpPr/>
          <p:nvPr/>
        </p:nvSpPr>
        <p:spPr bwMode="auto">
          <a:xfrm rot="5400000">
            <a:off x="6427476" y="5500502"/>
            <a:ext cx="457200" cy="292608"/>
          </a:xfrm>
          <a:prstGeom prst="rightArrow">
            <a:avLst/>
          </a:prstGeom>
          <a:solidFill>
            <a:srgbClr val="000090">
              <a:alpha val="50000"/>
            </a:srgbClr>
          </a:solidFill>
          <a:ln w="2540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22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59" name="Oval Callout 58"/>
          <p:cNvSpPr/>
          <p:nvPr/>
        </p:nvSpPr>
        <p:spPr bwMode="auto">
          <a:xfrm>
            <a:off x="2667744" y="1653754"/>
            <a:ext cx="3429000" cy="1298448"/>
          </a:xfrm>
          <a:prstGeom prst="wedgeEllipseCallout">
            <a:avLst>
              <a:gd name="adj1" fmla="val -56944"/>
              <a:gd name="adj2" fmla="val 86952"/>
            </a:avLst>
          </a:prstGeom>
          <a:solidFill>
            <a:srgbClr val="00CCFF"/>
          </a:solidFill>
          <a:ln w="25400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endParaRPr kumimoji="0" lang="en-US" sz="17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60" name="Oval Callout 59"/>
          <p:cNvSpPr/>
          <p:nvPr/>
        </p:nvSpPr>
        <p:spPr bwMode="auto">
          <a:xfrm>
            <a:off x="2547752" y="1653754"/>
            <a:ext cx="3651389" cy="1298448"/>
          </a:xfrm>
          <a:prstGeom prst="wedgeEllipseCallout">
            <a:avLst>
              <a:gd name="adj1" fmla="val 65702"/>
              <a:gd name="adj2" fmla="val 84018"/>
            </a:avLst>
          </a:prstGeom>
          <a:solidFill>
            <a:srgbClr val="00CCFF"/>
          </a:solidFill>
          <a:ln w="25400" cap="flat" cmpd="sng" algn="ctr">
            <a:solidFill>
              <a:srgbClr val="00CCFF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4572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Arial" charset="0"/>
              </a:rPr>
              <a:t>K value to use for each call</a:t>
            </a:r>
            <a:r>
              <a:rPr lang="en-US" sz="2200" kern="0" dirty="0">
                <a:solidFill>
                  <a:srgbClr val="000000"/>
                </a:solidFill>
                <a:latin typeface="Calibri"/>
                <a:ea typeface="ＭＳ Ｐゴシック" charset="0"/>
                <a:cs typeface="Arial" charset="0"/>
              </a:rPr>
              <a:t> </a:t>
            </a:r>
            <a:r>
              <a:rPr lang="en-US" sz="2200" kern="0" dirty="0" smtClean="0">
                <a:solidFill>
                  <a:srgbClr val="000000"/>
                </a:solidFill>
                <a:latin typeface="Calibri"/>
                <a:ea typeface="ＭＳ Ｐゴシック" charset="0"/>
                <a:cs typeface="Arial" charset="0"/>
              </a:rPr>
              <a:t>and each 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ＭＳ Ｐゴシック" charset="0"/>
                <a:cs typeface="Arial" charset="0"/>
              </a:rPr>
              <a:t>allocation site</a:t>
            </a:r>
            <a:endParaRPr kumimoji="0" lang="en-US" sz="2200" b="0" i="1" u="none" strike="noStrike" kern="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ＭＳ Ｐゴシック" charset="0"/>
              <a:cs typeface="Arial" charset="0"/>
            </a:endParaRPr>
          </a:p>
        </p:txBody>
      </p:sp>
      <p:sp>
        <p:nvSpPr>
          <p:cNvPr id="42" name="Rectangle 28"/>
          <p:cNvSpPr>
            <a:spLocks noChangeArrowheads="1"/>
          </p:cNvSpPr>
          <p:nvPr/>
        </p:nvSpPr>
        <p:spPr bwMode="auto">
          <a:xfrm>
            <a:off x="2090125" y="5780968"/>
            <a:ext cx="1017949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lvl="0"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 </a:t>
            </a:r>
            <a:r>
              <a:rPr lang="en-US" sz="2200" dirty="0">
                <a:latin typeface="msam10"/>
                <a:ea typeface="msam10"/>
                <a:cs typeface="msam10"/>
              </a:rPr>
              <a:t>²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q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1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?</a:t>
            </a:r>
          </a:p>
        </p:txBody>
      </p:sp>
      <p:sp>
        <p:nvSpPr>
          <p:cNvPr id="43" name="Rectangle 33"/>
          <p:cNvSpPr>
            <a:spLocks noChangeArrowheads="1"/>
          </p:cNvSpPr>
          <p:nvPr/>
        </p:nvSpPr>
        <p:spPr bwMode="auto">
          <a:xfrm>
            <a:off x="6237993" y="5790492"/>
            <a:ext cx="1037419" cy="43306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lvl="0" algn="ctr" defTabSz="914400">
              <a:spcBef>
                <a:spcPct val="0"/>
              </a:spcBef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p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</a:t>
            </a:r>
            <a:r>
              <a:rPr lang="en-US" sz="2200" dirty="0">
                <a:latin typeface="msam10"/>
                <a:ea typeface="msam10"/>
                <a:cs typeface="msam10"/>
              </a:rPr>
              <a:t>²</a:t>
            </a:r>
            <a:r>
              <a:rPr kumimoji="0" lang="en-US" sz="2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 q</a:t>
            </a:r>
            <a:r>
              <a:rPr kumimoji="0" lang="en-US" sz="2200" b="0" i="0" u="none" strike="noStrike" kern="0" cap="none" spc="0" normalizeH="0" baseline="-2500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2</a:t>
            </a: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</a:rPr>
              <a:t>?</a:t>
            </a:r>
          </a:p>
        </p:txBody>
      </p:sp>
      <p:sp>
        <p:nvSpPr>
          <p:cNvPr id="55" name="Rectangle 18"/>
          <p:cNvSpPr>
            <a:spLocks noChangeArrowheads="1"/>
          </p:cNvSpPr>
          <p:nvPr/>
        </p:nvSpPr>
        <p:spPr bwMode="auto">
          <a:xfrm>
            <a:off x="1517922" y="3582339"/>
            <a:ext cx="2065338" cy="381000"/>
          </a:xfrm>
          <a:prstGeom prst="rect">
            <a:avLst/>
          </a:prstGeom>
          <a:ln>
            <a:headEnd/>
            <a:tailEnd/>
          </a:ln>
          <a:ex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144" rIns="9144" anchor="ctr"/>
          <a:lstStyle/>
          <a:p>
            <a:pPr marL="342900" indent="-342900" algn="l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latin typeface="Calibri"/>
                <a:cs typeface="Courier New" charset="0"/>
              </a:rPr>
              <a:t> </a:t>
            </a:r>
            <a:r>
              <a:rPr lang="en-US" dirty="0" smtClean="0">
                <a:latin typeface="Calibri"/>
                <a:cs typeface="Courier New" charset="0"/>
              </a:rPr>
              <a:t>  0     1      0      0     0</a:t>
            </a:r>
            <a:endParaRPr lang="en-US" baseline="30000" dirty="0">
              <a:latin typeface="Calibri"/>
              <a:cs typeface="Courier New" charset="0"/>
            </a:endParaRPr>
          </a:p>
        </p:txBody>
      </p:sp>
      <p:sp>
        <p:nvSpPr>
          <p:cNvPr id="56" name="Line 19"/>
          <p:cNvSpPr>
            <a:spLocks noChangeShapeType="1"/>
          </p:cNvSpPr>
          <p:nvPr/>
        </p:nvSpPr>
        <p:spPr bwMode="auto">
          <a:xfrm>
            <a:off x="1921147" y="3582339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61" name="Line 20"/>
          <p:cNvSpPr>
            <a:spLocks noChangeShapeType="1"/>
          </p:cNvSpPr>
          <p:nvPr/>
        </p:nvSpPr>
        <p:spPr bwMode="auto">
          <a:xfrm>
            <a:off x="2346597" y="3582339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62" name="Line 21"/>
          <p:cNvSpPr>
            <a:spLocks noChangeShapeType="1"/>
          </p:cNvSpPr>
          <p:nvPr/>
        </p:nvSpPr>
        <p:spPr bwMode="auto">
          <a:xfrm>
            <a:off x="2748235" y="3582339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63" name="Line 22"/>
          <p:cNvSpPr>
            <a:spLocks noChangeShapeType="1"/>
          </p:cNvSpPr>
          <p:nvPr/>
        </p:nvSpPr>
        <p:spPr bwMode="auto">
          <a:xfrm>
            <a:off x="3151460" y="3582339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64" name="Rectangle 23"/>
          <p:cNvSpPr>
            <a:spLocks noChangeArrowheads="1"/>
          </p:cNvSpPr>
          <p:nvPr/>
        </p:nvSpPr>
        <p:spPr bwMode="auto">
          <a:xfrm>
            <a:off x="5610004" y="3557102"/>
            <a:ext cx="2090737" cy="3810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lIns="9144" rIns="9144" anchor="ctr"/>
          <a:lstStyle/>
          <a:p>
            <a:pPr marL="342900" indent="-342900" algn="l">
              <a:lnSpc>
                <a:spcPct val="90000"/>
              </a:lnSpc>
              <a:spcBef>
                <a:spcPts val="800"/>
              </a:spcBef>
            </a:pPr>
            <a:r>
              <a:rPr lang="en-US" dirty="0">
                <a:latin typeface="Calibri"/>
                <a:cs typeface="Courier New" charset="0"/>
              </a:rPr>
              <a:t> </a:t>
            </a:r>
            <a:r>
              <a:rPr lang="en-US" dirty="0" smtClean="0">
                <a:latin typeface="Calibri"/>
                <a:cs typeface="Courier New" charset="0"/>
              </a:rPr>
              <a:t>  1      0     0      0      1</a:t>
            </a:r>
            <a:endParaRPr lang="en-US" baseline="30000" dirty="0">
              <a:latin typeface="Calibri"/>
              <a:cs typeface="Courier New" charset="0"/>
            </a:endParaRPr>
          </a:p>
        </p:txBody>
      </p:sp>
      <p:sp>
        <p:nvSpPr>
          <p:cNvPr id="65" name="Line 24"/>
          <p:cNvSpPr>
            <a:spLocks noChangeShapeType="1"/>
          </p:cNvSpPr>
          <p:nvPr/>
        </p:nvSpPr>
        <p:spPr bwMode="auto">
          <a:xfrm>
            <a:off x="6024341" y="3557102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66" name="Line 25"/>
          <p:cNvSpPr>
            <a:spLocks noChangeShapeType="1"/>
          </p:cNvSpPr>
          <p:nvPr/>
        </p:nvSpPr>
        <p:spPr bwMode="auto">
          <a:xfrm>
            <a:off x="6438679" y="3557102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67" name="Line 26"/>
          <p:cNvSpPr>
            <a:spLocks noChangeShapeType="1"/>
          </p:cNvSpPr>
          <p:nvPr/>
        </p:nvSpPr>
        <p:spPr bwMode="auto">
          <a:xfrm>
            <a:off x="6862541" y="3557102"/>
            <a:ext cx="1588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68" name="Line 27"/>
          <p:cNvSpPr>
            <a:spLocks noChangeShapeType="1"/>
          </p:cNvSpPr>
          <p:nvPr/>
        </p:nvSpPr>
        <p:spPr bwMode="auto">
          <a:xfrm>
            <a:off x="7276879" y="3557102"/>
            <a:ext cx="1587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>
              <a:latin typeface="Calibri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MIT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06097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MHN@C02G5082DRJT3PP7" val="4426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4285</TotalTime>
  <Words>2179</Words>
  <Application>Microsoft Macintosh PowerPoint</Application>
  <PresentationFormat>On-screen Show (4:3)</PresentationFormat>
  <Paragraphs>710</Paragraphs>
  <Slides>50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1" baseType="lpstr">
      <vt:lpstr>Office Theme</vt:lpstr>
      <vt:lpstr>The Quest for Minimal Program Abstractions</vt:lpstr>
      <vt:lpstr>The Static Analysis Problem</vt:lpstr>
      <vt:lpstr>Static Analysis: 70’s to 90’s</vt:lpstr>
      <vt:lpstr>Static Analysis: 00’s to Present</vt:lpstr>
      <vt:lpstr>Static Analysis: 00’s to Present</vt:lpstr>
      <vt:lpstr>Our Static Analysis Setting</vt:lpstr>
      <vt:lpstr>Example 1: Predicate Abstraction (CEGAR)</vt:lpstr>
      <vt:lpstr>Example 2: Shape Analysis (TVLA)</vt:lpstr>
      <vt:lpstr>Example 3: Cloning-based Pointer Analysis</vt:lpstr>
      <vt:lpstr>Problem Statement, 1st Attempt</vt:lpstr>
      <vt:lpstr>Orderings on A</vt:lpstr>
      <vt:lpstr>Final Problem Statement</vt:lpstr>
      <vt:lpstr>Final Problem Statement</vt:lpstr>
      <vt:lpstr>Why Minimality?</vt:lpstr>
      <vt:lpstr>Why is this Hard in Practice?</vt:lpstr>
      <vt:lpstr>Talk Outline</vt:lpstr>
      <vt:lpstr>Talk Outline</vt:lpstr>
      <vt:lpstr>Abstraction Coarsening [POPL’11]</vt:lpstr>
      <vt:lpstr>Algorithm ScanCoarsen</vt:lpstr>
      <vt:lpstr>Problem with ScanCoarsen</vt:lpstr>
      <vt:lpstr>Algorithm ActiveCoarsen</vt:lpstr>
      <vt:lpstr>Performance of ActiveCoarsen</vt:lpstr>
      <vt:lpstr>Application 1: Pointer Analysis Abstractions</vt:lpstr>
      <vt:lpstr>Experimental Results: All Queries</vt:lpstr>
      <vt:lpstr>Empirical Results: Per Query</vt:lpstr>
      <vt:lpstr>Empirical Results: Per Query, contd.</vt:lpstr>
      <vt:lpstr>Application 2: Library Assumptions</vt:lpstr>
      <vt:lpstr>Summary: Abstraction Coarsening</vt:lpstr>
      <vt:lpstr>Talk Outline</vt:lpstr>
      <vt:lpstr>Talk Outline</vt:lpstr>
      <vt:lpstr>Abstractions From Tests [POPL’12]</vt:lpstr>
      <vt:lpstr>Combining Dynamic and Static Analysis</vt:lpstr>
      <vt:lpstr>Example: Thread-Escape Analysis</vt:lpstr>
      <vt:lpstr>Example: Thread-Escape Analysis</vt:lpstr>
      <vt:lpstr>Example: Thread-Escape Analysis</vt:lpstr>
      <vt:lpstr>Benchmarks</vt:lpstr>
      <vt:lpstr>Precision</vt:lpstr>
      <vt:lpstr>Running Time</vt:lpstr>
      <vt:lpstr>Running Time (sec.) CDFs</vt:lpstr>
      <vt:lpstr>Running Time (sec.) CDFs</vt:lpstr>
      <vt:lpstr>CDF of Number of Alloc. Sites in L</vt:lpstr>
      <vt:lpstr>CDF of Number of Alloc. Sites in L</vt:lpstr>
      <vt:lpstr>CDF of Number of Queries per Group</vt:lpstr>
      <vt:lpstr>CDF of Number of Queries per Group</vt:lpstr>
      <vt:lpstr>Summary: Abstractions from Tests</vt:lpstr>
      <vt:lpstr>Talk Outline</vt:lpstr>
      <vt:lpstr>Talk Outline</vt:lpstr>
      <vt:lpstr>Overview of Our Approaches</vt:lpstr>
      <vt:lpstr>Key Takeaways</vt:lpstr>
      <vt:lpstr>Thank You!</vt:lpstr>
    </vt:vector>
  </TitlesOfParts>
  <Manager/>
  <Company>Georgia Tech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Mayur Naik</dc:creator>
  <cp:keywords/>
  <dc:description/>
  <cp:lastModifiedBy>Mayur Naik</cp:lastModifiedBy>
  <cp:revision>389</cp:revision>
  <dcterms:created xsi:type="dcterms:W3CDTF">2012-04-06T23:58:10Z</dcterms:created>
  <dcterms:modified xsi:type="dcterms:W3CDTF">2012-04-30T13:41:04Z</dcterms:modified>
  <cp:category/>
</cp:coreProperties>
</file>