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57" r:id="rId2"/>
    <p:sldId id="258" r:id="rId3"/>
    <p:sldId id="259" r:id="rId4"/>
    <p:sldId id="331" r:id="rId5"/>
    <p:sldId id="260" r:id="rId6"/>
    <p:sldId id="263" r:id="rId7"/>
    <p:sldId id="262" r:id="rId8"/>
    <p:sldId id="265" r:id="rId9"/>
    <p:sldId id="266" r:id="rId10"/>
    <p:sldId id="264" r:id="rId11"/>
    <p:sldId id="305" r:id="rId12"/>
    <p:sldId id="268" r:id="rId13"/>
    <p:sldId id="306" r:id="rId14"/>
    <p:sldId id="307" r:id="rId15"/>
    <p:sldId id="308" r:id="rId16"/>
    <p:sldId id="272" r:id="rId17"/>
    <p:sldId id="273" r:id="rId18"/>
    <p:sldId id="311" r:id="rId19"/>
    <p:sldId id="310" r:id="rId20"/>
    <p:sldId id="309" r:id="rId21"/>
    <p:sldId id="274" r:id="rId22"/>
    <p:sldId id="312" r:id="rId23"/>
    <p:sldId id="314" r:id="rId24"/>
    <p:sldId id="278" r:id="rId25"/>
    <p:sldId id="281" r:id="rId26"/>
    <p:sldId id="282" r:id="rId27"/>
    <p:sldId id="283" r:id="rId28"/>
    <p:sldId id="284" r:id="rId29"/>
    <p:sldId id="318" r:id="rId30"/>
    <p:sldId id="332" r:id="rId31"/>
    <p:sldId id="291" r:id="rId32"/>
    <p:sldId id="295" r:id="rId33"/>
    <p:sldId id="296" r:id="rId34"/>
    <p:sldId id="329" r:id="rId35"/>
    <p:sldId id="303" r:id="rId36"/>
    <p:sldId id="304" r:id="rId37"/>
    <p:sldId id="293"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BA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49" autoAdjust="0"/>
    <p:restoredTop sz="74500" autoAdjust="0"/>
  </p:normalViewPr>
  <p:slideViewPr>
    <p:cSldViewPr>
      <p:cViewPr varScale="1">
        <p:scale>
          <a:sx n="58" d="100"/>
          <a:sy n="58" d="100"/>
        </p:scale>
        <p:origin x="-1500"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7" d="100"/>
          <a:sy n="37" d="100"/>
        </p:scale>
        <p:origin x="-1566" y="-90"/>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FF9FAE0-1164-40D8-88C9-7A38DC98BF72}" type="datetimeFigureOut">
              <a:rPr lang="en-US" smtClean="0"/>
              <a:pPr/>
              <a:t>5/13/2009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9150F34-5004-41FD-954A-77CFFF61F5C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Today, I am going to talk about “A Randomized Dynamic Program Analysis for Detecting Real Deadlocks”. This</a:t>
            </a:r>
            <a:r>
              <a:rPr lang="en-US" baseline="0" dirty="0" smtClean="0"/>
              <a:t> is joint work with Chang-</a:t>
            </a:r>
            <a:r>
              <a:rPr lang="en-US" baseline="0" dirty="0" err="1" smtClean="0"/>
              <a:t>Seo</a:t>
            </a:r>
            <a:r>
              <a:rPr lang="en-US" baseline="0" dirty="0" smtClean="0"/>
              <a:t> Park, </a:t>
            </a:r>
            <a:r>
              <a:rPr lang="en-US" baseline="0" dirty="0" err="1" smtClean="0"/>
              <a:t>Koushik</a:t>
            </a:r>
            <a:r>
              <a:rPr lang="en-US" baseline="0" dirty="0" smtClean="0"/>
              <a:t> </a:t>
            </a:r>
            <a:r>
              <a:rPr lang="en-US" baseline="0" dirty="0" err="1" smtClean="0"/>
              <a:t>Sen</a:t>
            </a:r>
            <a:r>
              <a:rPr lang="en-US" baseline="0" dirty="0" smtClean="0"/>
              <a:t>, and </a:t>
            </a:r>
            <a:r>
              <a:rPr lang="en-US" baseline="0" dirty="0" err="1" smtClean="0"/>
              <a:t>Mayur</a:t>
            </a:r>
            <a:r>
              <a:rPr lang="en-US" baseline="0" dirty="0" smtClean="0"/>
              <a:t> </a:t>
            </a:r>
            <a:r>
              <a:rPr lang="en-US" baseline="0" dirty="0" err="1" smtClean="0"/>
              <a:t>Naik</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the bars that</a:t>
            </a:r>
            <a:r>
              <a:rPr lang="en-US" baseline="0" dirty="0" smtClean="0"/>
              <a:t> say what color corresponds to what.</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34</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//explain last point clearly</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37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In</a:t>
            </a:r>
            <a:r>
              <a:rPr lang="en-US" baseline="0" dirty="0" smtClean="0"/>
              <a:t> this work, we set ourselves the goal of building a deadlock detection tool that scales to very large programs (programs with hundred thousand lines of code) and that finds deadlocks in them quickly. Also, we want our tool to report only those deadlocks that are feasible. We do not want it to report any false positive.  Thus, the programmer who uses this tool does not have to go through all the deadlocks reported by this tool, and verify for each report if it could occur in a real execution or not. She knows for sure that all of these deadlocks are real.</a:t>
            </a:r>
          </a:p>
        </p:txBody>
      </p:sp>
      <p:sp>
        <p:nvSpPr>
          <p:cNvPr id="4" name="Slide Number Placeholder 3"/>
          <p:cNvSpPr>
            <a:spLocks noGrp="1"/>
          </p:cNvSpPr>
          <p:nvPr>
            <p:ph type="sldNum" sz="quarter" idx="10"/>
          </p:nvPr>
        </p:nvSpPr>
        <p:spPr/>
        <p:txBody>
          <a:bodyPr/>
          <a:lstStyle/>
          <a:p>
            <a:fld id="{A9150F34-5004-41FD-954A-77CFFF61F5C2}"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Stress testing is one technique that is widely</a:t>
            </a:r>
            <a:r>
              <a:rPr lang="en-US" baseline="0" dirty="0" smtClean="0"/>
              <a:t> used in the industry to test multithreaded programs for different kinds of bugs, including deadlocks. It is easy to deploy, and it scales well to large programs. It works well in practice, and often finds many errors in the programs being tested. But, since the thread scheduler is not controlled during stress testing, the same schedule of threads might get tested many times.  Also, concurrency errors and deadlocks that occur under very subtle and specific thread schedules might not be detected by this technique. These buggy thread schedules might not be common in the testing environment, and hence might not be observed during testing. </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Static program analyses over-approximate all</a:t>
            </a:r>
            <a:r>
              <a:rPr lang="en-US" baseline="0" dirty="0" smtClean="0"/>
              <a:t> possible program executions, and thus find all deadlocks that can occur in any of these executions. But, because of over-approximation, often they also report a lot of deadlocks that cannot occur in any feasible program execution. A user of such analyses can easily get over-whelmed by the false positives reported by them.</a:t>
            </a:r>
          </a:p>
          <a:p>
            <a:endParaRPr lang="en-US" baseline="0" dirty="0" smtClean="0"/>
          </a:p>
          <a:p>
            <a:r>
              <a:rPr lang="en-US" baseline="0" dirty="0" smtClean="0"/>
              <a:t>Dynamic program analyses observe actual executions of a program, and detect and predict deadlocks in them. Since these analyses do not observe all possible executions of the program, they might miss deadlocks that could have occurred in those executions. They might also report false positives, but the number of false positives is usually less than the number of those reported by static analyses.</a:t>
            </a:r>
          </a:p>
          <a:p>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5</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Thus, we see that random testing is simple</a:t>
            </a:r>
            <a:r>
              <a:rPr lang="en-US" baseline="0" dirty="0" smtClean="0"/>
              <a:t> and </a:t>
            </a:r>
            <a:r>
              <a:rPr lang="en-US" dirty="0" smtClean="0"/>
              <a:t>effective, and it scales to large programs. Also, it does not have any false positives.</a:t>
            </a:r>
            <a:r>
              <a:rPr lang="en-US" baseline="0" dirty="0" smtClean="0"/>
              <a:t> This, thus, comes very close to our original goal. The only thing in the goal that it does not meet is that it does not find deadlocks that can occur under subtle thread schedules quickly.</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So, the question is : how do we leverage random testing to quickly find deadlocks that occur under subtle thread</a:t>
            </a:r>
            <a:r>
              <a:rPr lang="en-US" baseline="0" dirty="0" smtClean="0"/>
              <a:t> schedules? Can we </a:t>
            </a:r>
          </a:p>
          <a:p>
            <a:r>
              <a:rPr lang="en-US" baseline="0" dirty="0" smtClean="0"/>
              <a:t>utilize existing dynamic and static program analyses to help random testing achieve a high deadlock coverage?</a:t>
            </a:r>
          </a:p>
          <a:p>
            <a:endParaRPr lang="en-US" baseline="0" dirty="0" smtClean="0"/>
          </a:p>
        </p:txBody>
      </p:sp>
      <p:sp>
        <p:nvSpPr>
          <p:cNvPr id="4" name="Slide Number Placeholder 3"/>
          <p:cNvSpPr>
            <a:spLocks noGrp="1"/>
          </p:cNvSpPr>
          <p:nvPr>
            <p:ph type="sldNum" sz="quarter" idx="10"/>
          </p:nvPr>
        </p:nvSpPr>
        <p:spPr/>
        <p:txBody>
          <a:bodyPr/>
          <a:lstStyle/>
          <a:p>
            <a:fld id="{A9150F34-5004-41FD-954A-77CFFF61F5C2}" type="slidenum">
              <a:rPr lang="en-US" smtClean="0"/>
              <a:pPr/>
              <a:t>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//talk about abstraction</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27</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//say we tried two different abstractions</a:t>
            </a:r>
          </a:p>
          <a:p>
            <a:r>
              <a:rPr lang="en-US" dirty="0" smtClean="0"/>
              <a:t>//put a slide after this to show the two abstractions,</a:t>
            </a:r>
            <a:r>
              <a:rPr lang="en-US" baseline="0" dirty="0" smtClean="0"/>
              <a:t> and say that the details are in the paper. Also, say that abstractions helped us to improve the probability of reproducing a deadlock</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29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Put N.A at appropriate places</a:t>
            </a:r>
            <a:endParaRPr lang="en-US" dirty="0"/>
          </a:p>
        </p:txBody>
      </p:sp>
      <p:sp>
        <p:nvSpPr>
          <p:cNvPr id="4" name="Slide Number Placeholder 3"/>
          <p:cNvSpPr>
            <a:spLocks noGrp="1"/>
          </p:cNvSpPr>
          <p:nvPr>
            <p:ph type="sldNum" sz="quarter" idx="10"/>
          </p:nvPr>
        </p:nvSpPr>
        <p:spPr/>
        <p:txBody>
          <a:bodyPr/>
          <a:lstStyle/>
          <a:p>
            <a:fld id="{A9150F34-5004-41FD-954A-77CFFF61F5C2}" type="slidenum">
              <a:rPr lang="en-US" smtClean="0"/>
              <a:pPr/>
              <a:t>33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5/13/2009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5/13/2009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5/13/2009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5/13/2009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5/13/2009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5/13/2009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81000" y="1066800"/>
            <a:ext cx="8229600" cy="1828800"/>
          </a:xfrm>
        </p:spPr>
        <p:txBody>
          <a:bodyPr>
            <a:normAutofit fontScale="90000"/>
          </a:bodyPr>
          <a:lstStyle/>
          <a:p>
            <a:pPr>
              <a:lnSpc>
                <a:spcPct val="90000"/>
              </a:lnSpc>
            </a:pPr>
            <a:r>
              <a:rPr lang="en-US" sz="4800" b="1" dirty="0" smtClean="0">
                <a:latin typeface="Comic Sans MS" pitchFamily="66" charset="0"/>
              </a:rPr>
              <a:t>A Randomized Dynamic Program Analysis for Detecting Real Deadlocks</a:t>
            </a:r>
          </a:p>
        </p:txBody>
      </p:sp>
      <p:sp>
        <p:nvSpPr>
          <p:cNvPr id="3" name="Subtitle 2"/>
          <p:cNvSpPr>
            <a:spLocks noGrp="1"/>
          </p:cNvSpPr>
          <p:nvPr>
            <p:ph type="subTitle" idx="1"/>
          </p:nvPr>
        </p:nvSpPr>
        <p:spPr>
          <a:xfrm>
            <a:off x="533400" y="3429000"/>
            <a:ext cx="8077200" cy="2362200"/>
          </a:xfrm>
        </p:spPr>
        <p:txBody>
          <a:bodyPr>
            <a:noAutofit/>
          </a:bodyPr>
          <a:lstStyle/>
          <a:p>
            <a:r>
              <a:rPr lang="en-US" b="1" dirty="0" err="1" smtClean="0">
                <a:solidFill>
                  <a:srgbClr val="595959"/>
                </a:solidFill>
                <a:latin typeface="Comic Sans MS" pitchFamily="66" charset="0"/>
              </a:rPr>
              <a:t>Pallavi</a:t>
            </a:r>
            <a:r>
              <a:rPr lang="en-US" b="1" dirty="0" smtClean="0">
                <a:solidFill>
                  <a:srgbClr val="595959"/>
                </a:solidFill>
                <a:latin typeface="Comic Sans MS" pitchFamily="66" charset="0"/>
              </a:rPr>
              <a:t> Joshi</a:t>
            </a:r>
            <a:r>
              <a:rPr lang="en-US" b="1" baseline="30000" dirty="0" smtClean="0">
                <a:solidFill>
                  <a:srgbClr val="595959"/>
                </a:solidFill>
                <a:latin typeface="Comic Sans MS" pitchFamily="66" charset="0"/>
                <a:sym typeface="Wingdings" pitchFamily="2" charset="2"/>
              </a:rPr>
              <a:t></a:t>
            </a:r>
          </a:p>
          <a:p>
            <a:r>
              <a:rPr lang="en-US" dirty="0" smtClean="0">
                <a:solidFill>
                  <a:srgbClr val="595959"/>
                </a:solidFill>
                <a:latin typeface="Comic Sans MS" pitchFamily="66" charset="0"/>
              </a:rPr>
              <a:t>Chang-</a:t>
            </a:r>
            <a:r>
              <a:rPr lang="en-US" dirty="0" err="1" smtClean="0">
                <a:solidFill>
                  <a:srgbClr val="595959"/>
                </a:solidFill>
                <a:latin typeface="Comic Sans MS" pitchFamily="66" charset="0"/>
              </a:rPr>
              <a:t>Seo</a:t>
            </a:r>
            <a:r>
              <a:rPr lang="en-US" dirty="0" smtClean="0">
                <a:solidFill>
                  <a:srgbClr val="595959"/>
                </a:solidFill>
                <a:latin typeface="Comic Sans MS" pitchFamily="66" charset="0"/>
              </a:rPr>
              <a:t> Park</a:t>
            </a:r>
            <a:r>
              <a:rPr lang="en-US" baseline="30000" dirty="0" smtClean="0">
                <a:solidFill>
                  <a:srgbClr val="595959"/>
                </a:solidFill>
                <a:latin typeface="Comic Sans MS" pitchFamily="66" charset="0"/>
                <a:sym typeface="Wingdings" pitchFamily="2" charset="2"/>
              </a:rPr>
              <a:t></a:t>
            </a:r>
          </a:p>
          <a:p>
            <a:r>
              <a:rPr lang="en-US" dirty="0" err="1" smtClean="0">
                <a:solidFill>
                  <a:srgbClr val="595959"/>
                </a:solidFill>
                <a:latin typeface="Comic Sans MS" pitchFamily="66" charset="0"/>
              </a:rPr>
              <a:t>Koushik</a:t>
            </a:r>
            <a:r>
              <a:rPr lang="en-US" dirty="0" smtClean="0">
                <a:solidFill>
                  <a:srgbClr val="595959"/>
                </a:solidFill>
                <a:latin typeface="Comic Sans MS" pitchFamily="66" charset="0"/>
              </a:rPr>
              <a:t> </a:t>
            </a:r>
            <a:r>
              <a:rPr lang="en-US" dirty="0" err="1" smtClean="0">
                <a:solidFill>
                  <a:srgbClr val="595959"/>
                </a:solidFill>
                <a:latin typeface="Comic Sans MS" pitchFamily="66" charset="0"/>
              </a:rPr>
              <a:t>Sen</a:t>
            </a:r>
            <a:r>
              <a:rPr lang="en-US" baseline="30000" dirty="0" smtClean="0">
                <a:solidFill>
                  <a:srgbClr val="595959"/>
                </a:solidFill>
                <a:latin typeface="Comic Sans MS" pitchFamily="66" charset="0"/>
                <a:sym typeface="Wingdings" pitchFamily="2" charset="2"/>
              </a:rPr>
              <a:t> </a:t>
            </a:r>
            <a:br>
              <a:rPr lang="en-US" baseline="30000" dirty="0" smtClean="0">
                <a:solidFill>
                  <a:srgbClr val="595959"/>
                </a:solidFill>
                <a:latin typeface="Comic Sans MS" pitchFamily="66" charset="0"/>
                <a:sym typeface="Wingdings" pitchFamily="2" charset="2"/>
              </a:rPr>
            </a:br>
            <a:r>
              <a:rPr lang="en-US" dirty="0" err="1" smtClean="0">
                <a:solidFill>
                  <a:srgbClr val="595959"/>
                </a:solidFill>
                <a:latin typeface="Comic Sans MS" pitchFamily="66" charset="0"/>
              </a:rPr>
              <a:t>Mayur</a:t>
            </a:r>
            <a:r>
              <a:rPr lang="en-US" dirty="0" smtClean="0">
                <a:solidFill>
                  <a:srgbClr val="595959"/>
                </a:solidFill>
                <a:latin typeface="Comic Sans MS" pitchFamily="66" charset="0"/>
              </a:rPr>
              <a:t> </a:t>
            </a:r>
            <a:r>
              <a:rPr lang="en-US" dirty="0" err="1" smtClean="0">
                <a:solidFill>
                  <a:srgbClr val="595959"/>
                </a:solidFill>
                <a:latin typeface="Comic Sans MS" pitchFamily="66" charset="0"/>
              </a:rPr>
              <a:t>Naik</a:t>
            </a:r>
            <a:r>
              <a:rPr lang="en-US" baseline="30000" dirty="0" smtClean="0">
                <a:solidFill>
                  <a:srgbClr val="595959"/>
                </a:solidFill>
                <a:latin typeface="Comic Sans MS" pitchFamily="66" charset="0"/>
                <a:cs typeface="Arial" charset="0"/>
                <a:sym typeface="Wingdings 2" charset="2"/>
              </a:rPr>
              <a:t>‡</a:t>
            </a:r>
            <a:r>
              <a:rPr lang="en-US" dirty="0" smtClean="0">
                <a:solidFill>
                  <a:srgbClr val="595959"/>
                </a:solidFill>
                <a:latin typeface="Comic Sans MS" pitchFamily="66" charset="0"/>
              </a:rPr>
              <a:t> </a:t>
            </a:r>
            <a:r>
              <a:rPr lang="en-US" dirty="0" smtClean="0">
                <a:solidFill>
                  <a:srgbClr val="595959"/>
                </a:solidFill>
                <a:latin typeface="Comic Sans MS" pitchFamily="66" charset="0"/>
                <a:sym typeface="Wingdings" pitchFamily="2" charset="2"/>
              </a:rPr>
              <a:t/>
            </a:r>
            <a:br>
              <a:rPr lang="en-US" dirty="0" smtClean="0">
                <a:solidFill>
                  <a:srgbClr val="595959"/>
                </a:solidFill>
                <a:latin typeface="Comic Sans MS" pitchFamily="66" charset="0"/>
                <a:sym typeface="Wingdings" pitchFamily="2" charset="2"/>
              </a:rPr>
            </a:br>
            <a:endParaRPr lang="en-US" baseline="30000" dirty="0" smtClean="0">
              <a:solidFill>
                <a:srgbClr val="595959"/>
              </a:solidFill>
              <a:latin typeface="Comic Sans MS" pitchFamily="66" charset="0"/>
            </a:endParaRPr>
          </a:p>
        </p:txBody>
      </p:sp>
      <p:sp>
        <p:nvSpPr>
          <p:cNvPr id="15364" name="TextBox 3"/>
          <p:cNvSpPr txBox="1">
            <a:spLocks noChangeArrowheads="1"/>
          </p:cNvSpPr>
          <p:nvPr/>
        </p:nvSpPr>
        <p:spPr bwMode="auto">
          <a:xfrm>
            <a:off x="685800" y="5943600"/>
            <a:ext cx="8013732" cy="400110"/>
          </a:xfrm>
          <a:prstGeom prst="rect">
            <a:avLst/>
          </a:prstGeom>
          <a:noFill/>
          <a:ln w="9525">
            <a:noFill/>
            <a:miter lim="800000"/>
            <a:headEnd/>
            <a:tailEnd/>
          </a:ln>
        </p:spPr>
        <p:txBody>
          <a:bodyPr wrap="none">
            <a:spAutoFit/>
          </a:bodyPr>
          <a:lstStyle/>
          <a:p>
            <a:r>
              <a:rPr lang="en-US" sz="2000" dirty="0">
                <a:sym typeface="Wingdings" pitchFamily="2" charset="2"/>
              </a:rPr>
              <a:t> </a:t>
            </a:r>
            <a:r>
              <a:rPr lang="en-US" sz="2000" dirty="0">
                <a:latin typeface="Comic Sans MS" pitchFamily="66" charset="0"/>
                <a:sym typeface="Wingdings" pitchFamily="2" charset="2"/>
              </a:rPr>
              <a:t>Par Lab, EECS, UC Berkeley		</a:t>
            </a:r>
            <a:r>
              <a:rPr lang="en-US" sz="2000" dirty="0">
                <a:latin typeface="Comic Sans MS" pitchFamily="66" charset="0"/>
                <a:cs typeface="Arial" charset="0"/>
                <a:sym typeface="Wingdings 2" charset="2"/>
              </a:rPr>
              <a:t>‡ Intel </a:t>
            </a:r>
            <a:r>
              <a:rPr lang="en-US" sz="2000" dirty="0" smtClean="0">
                <a:latin typeface="Comic Sans MS" pitchFamily="66" charset="0"/>
                <a:cs typeface="Arial" charset="0"/>
                <a:sym typeface="Wingdings 2" charset="2"/>
              </a:rPr>
              <a:t>Research, Berkeley</a:t>
            </a:r>
            <a:endParaRPr lang="en-US" sz="2000" dirty="0">
              <a:latin typeface="Comic Sans MS" pitchFamily="66" charset="0"/>
              <a:cs typeface="Arial"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7"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5029200" y="609600"/>
            <a:ext cx="3212739"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Random Testing</a:t>
            </a:r>
            <a:endParaRPr lang="en-US" sz="3200" dirty="0">
              <a:solidFill>
                <a:schemeClr val="bg2">
                  <a:lumMod val="10000"/>
                </a:schemeClr>
              </a:solidFill>
            </a:endParaRPr>
          </a:p>
        </p:txBody>
      </p:sp>
      <p:sp>
        <p:nvSpPr>
          <p:cNvPr id="19" name="Oval 18"/>
          <p:cNvSpPr/>
          <p:nvPr/>
        </p:nvSpPr>
        <p:spPr>
          <a:xfrm>
            <a:off x="5486400" y="62484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7912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6482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5836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51054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726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2600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8194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6786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extBox 15"/>
          <p:cNvSpPr txBox="1">
            <a:spLocks noChangeArrowheads="1"/>
          </p:cNvSpPr>
          <p:nvPr/>
        </p:nvSpPr>
        <p:spPr bwMode="auto">
          <a:xfrm>
            <a:off x="5867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1" name="TextBox 15"/>
          <p:cNvSpPr txBox="1">
            <a:spLocks noChangeArrowheads="1"/>
          </p:cNvSpPr>
          <p:nvPr/>
        </p:nvSpPr>
        <p:spPr bwMode="auto">
          <a:xfrm>
            <a:off x="5867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2" name="Rectangle 41"/>
          <p:cNvSpPr/>
          <p:nvPr/>
        </p:nvSpPr>
        <p:spPr>
          <a:xfrm>
            <a:off x="5486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486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5029200" y="609600"/>
            <a:ext cx="3212739"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Random Testing</a:t>
            </a:r>
            <a:endParaRPr lang="en-US" sz="3200" dirty="0">
              <a:solidFill>
                <a:schemeClr val="bg2">
                  <a:lumMod val="10000"/>
                </a:schemeClr>
              </a:solidFill>
            </a:endParaRPr>
          </a:p>
        </p:txBody>
      </p:sp>
      <p:sp>
        <p:nvSpPr>
          <p:cNvPr id="19" name="Oval 18"/>
          <p:cNvSpPr/>
          <p:nvPr/>
        </p:nvSpPr>
        <p:spPr>
          <a:xfrm>
            <a:off x="5486400" y="62484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7912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6482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5836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51054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726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2600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8194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6786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extBox 15"/>
          <p:cNvSpPr txBox="1">
            <a:spLocks noChangeArrowheads="1"/>
          </p:cNvSpPr>
          <p:nvPr/>
        </p:nvSpPr>
        <p:spPr bwMode="auto">
          <a:xfrm>
            <a:off x="5867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1" name="TextBox 15"/>
          <p:cNvSpPr txBox="1">
            <a:spLocks noChangeArrowheads="1"/>
          </p:cNvSpPr>
          <p:nvPr/>
        </p:nvSpPr>
        <p:spPr bwMode="auto">
          <a:xfrm>
            <a:off x="5867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2" name="Rectangle 41"/>
          <p:cNvSpPr/>
          <p:nvPr/>
        </p:nvSpPr>
        <p:spPr>
          <a:xfrm>
            <a:off x="5486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5486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Explosion 1 43"/>
          <p:cNvSpPr/>
          <p:nvPr/>
        </p:nvSpPr>
        <p:spPr>
          <a:xfrm>
            <a:off x="2286000" y="3810000"/>
            <a:ext cx="3048000" cy="2133600"/>
          </a:xfrm>
          <a:prstGeom prst="irregularSeal1">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No deadlock detected</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343400"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3829725" y="609600"/>
            <a:ext cx="5314275"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Deadlock Directed Testing</a:t>
            </a:r>
            <a:endParaRPr lang="en-US" sz="3200" dirty="0">
              <a:solidFill>
                <a:schemeClr val="bg2">
                  <a:lumMod val="10000"/>
                </a:schemeClr>
              </a:solidFill>
            </a:endParaRPr>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8194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678668"/>
            <a:ext cx="1072730"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accent4">
                    <a:lumMod val="75000"/>
                  </a:schemeClr>
                </a:solidFill>
              </a:rPr>
              <a:t>Lock(o1)</a:t>
            </a:r>
            <a:endParaRPr lang="en-US" dirty="0">
              <a:solidFill>
                <a:schemeClr val="accent4">
                  <a:lumMod val="75000"/>
                </a:schemeClr>
              </a:solidFill>
            </a:endParaRPr>
          </a:p>
        </p:txBody>
      </p:sp>
      <p:sp>
        <p:nvSpPr>
          <p:cNvPr id="28" name="TextBox 15"/>
          <p:cNvSpPr txBox="1">
            <a:spLocks noChangeArrowheads="1"/>
          </p:cNvSpPr>
          <p:nvPr/>
        </p:nvSpPr>
        <p:spPr bwMode="auto">
          <a:xfrm>
            <a:off x="7924800" y="3200400"/>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sp>
        <p:nvSpPr>
          <p:cNvPr id="34" name="TextBox 15"/>
          <p:cNvSpPr txBox="1">
            <a:spLocks noChangeArrowheads="1"/>
          </p:cNvSpPr>
          <p:nvPr/>
        </p:nvSpPr>
        <p:spPr bwMode="auto">
          <a:xfrm>
            <a:off x="5486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35" name="TextBox 15"/>
          <p:cNvSpPr txBox="1">
            <a:spLocks noChangeArrowheads="1"/>
          </p:cNvSpPr>
          <p:nvPr/>
        </p:nvSpPr>
        <p:spPr bwMode="auto">
          <a:xfrm>
            <a:off x="5486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38" name="Rectangle 37"/>
          <p:cNvSpPr/>
          <p:nvPr/>
        </p:nvSpPr>
        <p:spPr>
          <a:xfrm>
            <a:off x="5105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05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343400"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3829725" y="609600"/>
            <a:ext cx="5314275"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Deadlock Directed Testing</a:t>
            </a:r>
            <a:endParaRPr lang="en-US" sz="3200" dirty="0">
              <a:solidFill>
                <a:schemeClr val="bg2">
                  <a:lumMod val="10000"/>
                </a:schemeClr>
              </a:solidFill>
            </a:endParaRPr>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8194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678668"/>
            <a:ext cx="1072730"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accent4">
                    <a:lumMod val="75000"/>
                  </a:schemeClr>
                </a:solidFill>
              </a:rPr>
              <a:t>Lock(o1)</a:t>
            </a:r>
            <a:endParaRPr lang="en-US" dirty="0">
              <a:solidFill>
                <a:schemeClr val="accent4">
                  <a:lumMod val="75000"/>
                </a:schemeClr>
              </a:solidFill>
            </a:endParaRPr>
          </a:p>
        </p:txBody>
      </p:sp>
      <p:sp>
        <p:nvSpPr>
          <p:cNvPr id="28" name="TextBox 15"/>
          <p:cNvSpPr txBox="1">
            <a:spLocks noChangeArrowheads="1"/>
          </p:cNvSpPr>
          <p:nvPr/>
        </p:nvSpPr>
        <p:spPr bwMode="auto">
          <a:xfrm>
            <a:off x="7924800" y="3200400"/>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sp>
        <p:nvSpPr>
          <p:cNvPr id="34" name="TextBox 15"/>
          <p:cNvSpPr txBox="1">
            <a:spLocks noChangeArrowheads="1"/>
          </p:cNvSpPr>
          <p:nvPr/>
        </p:nvSpPr>
        <p:spPr bwMode="auto">
          <a:xfrm>
            <a:off x="5486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35" name="TextBox 15"/>
          <p:cNvSpPr txBox="1">
            <a:spLocks noChangeArrowheads="1"/>
          </p:cNvSpPr>
          <p:nvPr/>
        </p:nvSpPr>
        <p:spPr bwMode="auto">
          <a:xfrm>
            <a:off x="5486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38" name="Rectangle 37"/>
          <p:cNvSpPr/>
          <p:nvPr/>
        </p:nvSpPr>
        <p:spPr>
          <a:xfrm>
            <a:off x="5105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05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105400" y="52694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105400" y="47360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3" name="TextBox 15"/>
          <p:cNvSpPr txBox="1">
            <a:spLocks noChangeArrowheads="1"/>
          </p:cNvSpPr>
          <p:nvPr/>
        </p:nvSpPr>
        <p:spPr bwMode="auto">
          <a:xfrm>
            <a:off x="5334000" y="4671536"/>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4" name="TextBox 15"/>
          <p:cNvSpPr txBox="1">
            <a:spLocks noChangeArrowheads="1"/>
          </p:cNvSpPr>
          <p:nvPr/>
        </p:nvSpPr>
        <p:spPr bwMode="auto">
          <a:xfrm>
            <a:off x="5334000" y="5193268"/>
            <a:ext cx="1109599"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tx1">
                    <a:lumMod val="50000"/>
                    <a:lumOff val="50000"/>
                  </a:schemeClr>
                </a:solidFill>
              </a:rPr>
              <a:t>Lock(o2)</a:t>
            </a:r>
            <a:endParaRPr lang="en-US" dirty="0">
              <a:solidFill>
                <a:schemeClr val="tx1">
                  <a:lumMod val="50000"/>
                  <a:lumOff val="50000"/>
                </a:schemeClr>
              </a:solidFill>
            </a:endParaRPr>
          </a:p>
        </p:txBody>
      </p:sp>
      <p:sp>
        <p:nvSpPr>
          <p:cNvPr id="25" name="TextBox 15"/>
          <p:cNvSpPr txBox="1">
            <a:spLocks noChangeArrowheads="1"/>
          </p:cNvSpPr>
          <p:nvPr/>
        </p:nvSpPr>
        <p:spPr bwMode="auto">
          <a:xfrm>
            <a:off x="5638800" y="5650468"/>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343400"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3829725" y="609600"/>
            <a:ext cx="5314275"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Deadlock Directed Testing</a:t>
            </a:r>
            <a:endParaRPr lang="en-US" sz="3200" dirty="0">
              <a:solidFill>
                <a:schemeClr val="bg2">
                  <a:lumMod val="10000"/>
                </a:schemeClr>
              </a:solidFill>
            </a:endParaRPr>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5193268"/>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777845" y="5052536"/>
            <a:ext cx="1072730"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accent4">
                    <a:lumMod val="75000"/>
                  </a:schemeClr>
                </a:solidFill>
              </a:rPr>
              <a:t>Lock(o1)</a:t>
            </a:r>
            <a:endParaRPr lang="en-US" dirty="0">
              <a:solidFill>
                <a:schemeClr val="accent4">
                  <a:lumMod val="75000"/>
                </a:schemeClr>
              </a:solidFill>
            </a:endParaRPr>
          </a:p>
        </p:txBody>
      </p:sp>
      <p:sp>
        <p:nvSpPr>
          <p:cNvPr id="28" name="TextBox 15"/>
          <p:cNvSpPr txBox="1">
            <a:spLocks noChangeArrowheads="1"/>
          </p:cNvSpPr>
          <p:nvPr/>
        </p:nvSpPr>
        <p:spPr bwMode="auto">
          <a:xfrm>
            <a:off x="8006445" y="5574268"/>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sp>
        <p:nvSpPr>
          <p:cNvPr id="34" name="TextBox 15"/>
          <p:cNvSpPr txBox="1">
            <a:spLocks noChangeArrowheads="1"/>
          </p:cNvSpPr>
          <p:nvPr/>
        </p:nvSpPr>
        <p:spPr bwMode="auto">
          <a:xfrm>
            <a:off x="5486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35" name="TextBox 15"/>
          <p:cNvSpPr txBox="1">
            <a:spLocks noChangeArrowheads="1"/>
          </p:cNvSpPr>
          <p:nvPr/>
        </p:nvSpPr>
        <p:spPr bwMode="auto">
          <a:xfrm>
            <a:off x="5486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38" name="Rectangle 37"/>
          <p:cNvSpPr/>
          <p:nvPr/>
        </p:nvSpPr>
        <p:spPr>
          <a:xfrm>
            <a:off x="5105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05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105400" y="52694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105400" y="47360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3" name="TextBox 15"/>
          <p:cNvSpPr txBox="1">
            <a:spLocks noChangeArrowheads="1"/>
          </p:cNvSpPr>
          <p:nvPr/>
        </p:nvSpPr>
        <p:spPr bwMode="auto">
          <a:xfrm>
            <a:off x="5334000" y="4671536"/>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4" name="TextBox 15"/>
          <p:cNvSpPr txBox="1">
            <a:spLocks noChangeArrowheads="1"/>
          </p:cNvSpPr>
          <p:nvPr/>
        </p:nvSpPr>
        <p:spPr bwMode="auto">
          <a:xfrm>
            <a:off x="5470814" y="5193268"/>
            <a:ext cx="1109599"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tx1">
                    <a:lumMod val="50000"/>
                    <a:lumOff val="50000"/>
                  </a:schemeClr>
                </a:solidFill>
              </a:rPr>
              <a:t>Lock(o2)</a:t>
            </a:r>
            <a:endParaRPr lang="en-US" dirty="0">
              <a:solidFill>
                <a:schemeClr val="tx1">
                  <a:lumMod val="50000"/>
                  <a:lumOff val="50000"/>
                </a:schemeClr>
              </a:solidFill>
            </a:endParaRPr>
          </a:p>
        </p:txBody>
      </p:sp>
      <p:sp>
        <p:nvSpPr>
          <p:cNvPr id="25" name="TextBox 15"/>
          <p:cNvSpPr txBox="1">
            <a:spLocks noChangeArrowheads="1"/>
          </p:cNvSpPr>
          <p:nvPr/>
        </p:nvSpPr>
        <p:spPr bwMode="auto">
          <a:xfrm>
            <a:off x="5589813" y="5650468"/>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cxnSp>
        <p:nvCxnSpPr>
          <p:cNvPr id="45" name="Straight Arrow Connector 44"/>
          <p:cNvCxnSpPr>
            <a:stCxn id="21" idx="7"/>
            <a:endCxn id="32" idx="3"/>
          </p:cNvCxnSpPr>
          <p:nvPr/>
        </p:nvCxnSpPr>
        <p:spPr>
          <a:xfrm rot="5400000" flipH="1" flipV="1">
            <a:off x="4951788" y="2829856"/>
            <a:ext cx="2821824" cy="2124356"/>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3" idx="1"/>
            <a:endCxn id="23" idx="1"/>
          </p:cNvCxnSpPr>
          <p:nvPr/>
        </p:nvCxnSpPr>
        <p:spPr>
          <a:xfrm rot="16200000" flipV="1">
            <a:off x="6194167" y="3996035"/>
            <a:ext cx="370544" cy="209087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343400"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3829725" y="609600"/>
            <a:ext cx="5314275"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Deadlock Directed Testing</a:t>
            </a:r>
            <a:endParaRPr lang="en-US" sz="3200" dirty="0">
              <a:solidFill>
                <a:schemeClr val="bg2">
                  <a:lumMod val="10000"/>
                </a:schemeClr>
              </a:solidFill>
            </a:endParaRPr>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5193268"/>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777845" y="5052536"/>
            <a:ext cx="1072730"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accent4">
                    <a:lumMod val="75000"/>
                  </a:schemeClr>
                </a:solidFill>
              </a:rPr>
              <a:t>Lock(o1)</a:t>
            </a:r>
            <a:endParaRPr lang="en-US" dirty="0">
              <a:solidFill>
                <a:schemeClr val="accent4">
                  <a:lumMod val="75000"/>
                </a:schemeClr>
              </a:solidFill>
            </a:endParaRPr>
          </a:p>
        </p:txBody>
      </p:sp>
      <p:sp>
        <p:nvSpPr>
          <p:cNvPr id="28" name="TextBox 15"/>
          <p:cNvSpPr txBox="1">
            <a:spLocks noChangeArrowheads="1"/>
          </p:cNvSpPr>
          <p:nvPr/>
        </p:nvSpPr>
        <p:spPr bwMode="auto">
          <a:xfrm>
            <a:off x="8006445" y="5574268"/>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sp>
        <p:nvSpPr>
          <p:cNvPr id="34" name="TextBox 15"/>
          <p:cNvSpPr txBox="1">
            <a:spLocks noChangeArrowheads="1"/>
          </p:cNvSpPr>
          <p:nvPr/>
        </p:nvSpPr>
        <p:spPr bwMode="auto">
          <a:xfrm>
            <a:off x="5486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35" name="TextBox 15"/>
          <p:cNvSpPr txBox="1">
            <a:spLocks noChangeArrowheads="1"/>
          </p:cNvSpPr>
          <p:nvPr/>
        </p:nvSpPr>
        <p:spPr bwMode="auto">
          <a:xfrm>
            <a:off x="5486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38" name="Rectangle 37"/>
          <p:cNvSpPr/>
          <p:nvPr/>
        </p:nvSpPr>
        <p:spPr>
          <a:xfrm>
            <a:off x="5105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p:cNvSpPr/>
          <p:nvPr/>
        </p:nvSpPr>
        <p:spPr>
          <a:xfrm>
            <a:off x="5105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5105400" y="52694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105400" y="4736068"/>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3" name="TextBox 15"/>
          <p:cNvSpPr txBox="1">
            <a:spLocks noChangeArrowheads="1"/>
          </p:cNvSpPr>
          <p:nvPr/>
        </p:nvSpPr>
        <p:spPr bwMode="auto">
          <a:xfrm>
            <a:off x="5334000" y="4671536"/>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4" name="TextBox 15"/>
          <p:cNvSpPr txBox="1">
            <a:spLocks noChangeArrowheads="1"/>
          </p:cNvSpPr>
          <p:nvPr/>
        </p:nvSpPr>
        <p:spPr bwMode="auto">
          <a:xfrm>
            <a:off x="5470814" y="5193268"/>
            <a:ext cx="1109599" cy="369332"/>
          </a:xfrm>
          <a:prstGeom prst="rect">
            <a:avLst/>
          </a:prstGeom>
          <a:noFill/>
          <a:ln w="25400">
            <a:solidFill>
              <a:schemeClr val="accent4">
                <a:lumMod val="75000"/>
              </a:schemeClr>
            </a:solidFill>
            <a:miter lim="800000"/>
            <a:headEnd/>
            <a:tailEnd/>
          </a:ln>
        </p:spPr>
        <p:txBody>
          <a:bodyPr wrap="none">
            <a:spAutoFit/>
          </a:bodyPr>
          <a:lstStyle/>
          <a:p>
            <a:r>
              <a:rPr lang="en-US" dirty="0" smtClean="0">
                <a:solidFill>
                  <a:schemeClr val="tx1">
                    <a:lumMod val="50000"/>
                    <a:lumOff val="50000"/>
                  </a:schemeClr>
                </a:solidFill>
              </a:rPr>
              <a:t>Lock(o2)</a:t>
            </a:r>
            <a:endParaRPr lang="en-US" dirty="0">
              <a:solidFill>
                <a:schemeClr val="tx1">
                  <a:lumMod val="50000"/>
                  <a:lumOff val="50000"/>
                </a:schemeClr>
              </a:solidFill>
            </a:endParaRPr>
          </a:p>
        </p:txBody>
      </p:sp>
      <p:sp>
        <p:nvSpPr>
          <p:cNvPr id="25" name="TextBox 15"/>
          <p:cNvSpPr txBox="1">
            <a:spLocks noChangeArrowheads="1"/>
          </p:cNvSpPr>
          <p:nvPr/>
        </p:nvSpPr>
        <p:spPr bwMode="auto">
          <a:xfrm>
            <a:off x="5589813" y="5650468"/>
            <a:ext cx="918841" cy="369332"/>
          </a:xfrm>
          <a:prstGeom prst="rect">
            <a:avLst/>
          </a:prstGeom>
          <a:noFill/>
          <a:ln w="9525">
            <a:noFill/>
            <a:miter lim="800000"/>
            <a:headEnd/>
            <a:tailEnd/>
          </a:ln>
        </p:spPr>
        <p:txBody>
          <a:bodyPr wrap="none">
            <a:spAutoFit/>
          </a:bodyPr>
          <a:lstStyle/>
          <a:p>
            <a:r>
              <a:rPr lang="en-US" dirty="0" smtClean="0">
                <a:solidFill>
                  <a:schemeClr val="accent4">
                    <a:lumMod val="75000"/>
                  </a:schemeClr>
                </a:solidFill>
              </a:rPr>
              <a:t>Paused</a:t>
            </a:r>
            <a:endParaRPr lang="en-US" dirty="0">
              <a:solidFill>
                <a:schemeClr val="accent4">
                  <a:lumMod val="75000"/>
                </a:schemeClr>
              </a:solidFill>
            </a:endParaRPr>
          </a:p>
        </p:txBody>
      </p:sp>
      <p:cxnSp>
        <p:nvCxnSpPr>
          <p:cNvPr id="45" name="Straight Arrow Connector 44"/>
          <p:cNvCxnSpPr>
            <a:stCxn id="21" idx="7"/>
            <a:endCxn id="32" idx="3"/>
          </p:cNvCxnSpPr>
          <p:nvPr/>
        </p:nvCxnSpPr>
        <p:spPr>
          <a:xfrm rot="5400000" flipH="1" flipV="1">
            <a:off x="4951788" y="2829856"/>
            <a:ext cx="2821824" cy="2124356"/>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3" idx="1"/>
            <a:endCxn id="23" idx="1"/>
          </p:cNvCxnSpPr>
          <p:nvPr/>
        </p:nvCxnSpPr>
        <p:spPr>
          <a:xfrm rot="16200000" flipV="1">
            <a:off x="6194167" y="3996035"/>
            <a:ext cx="370544" cy="2090878"/>
          </a:xfrm>
          <a:prstGeom prst="straightConnector1">
            <a:avLst/>
          </a:prstGeom>
          <a:ln w="25400">
            <a:solidFill>
              <a:srgbClr val="7030A0"/>
            </a:solidFill>
            <a:tailEnd type="arrow"/>
          </a:ln>
        </p:spPr>
        <p:style>
          <a:lnRef idx="1">
            <a:schemeClr val="accent1"/>
          </a:lnRef>
          <a:fillRef idx="0">
            <a:schemeClr val="accent1"/>
          </a:fillRef>
          <a:effectRef idx="0">
            <a:schemeClr val="accent1"/>
          </a:effectRef>
          <a:fontRef idx="minor">
            <a:schemeClr val="tx1"/>
          </a:fontRef>
        </p:style>
      </p:cxnSp>
      <p:sp>
        <p:nvSpPr>
          <p:cNvPr id="29" name="Explosion 1 28"/>
          <p:cNvSpPr/>
          <p:nvPr/>
        </p:nvSpPr>
        <p:spPr>
          <a:xfrm>
            <a:off x="1981200" y="3886200"/>
            <a:ext cx="3048000" cy="2133600"/>
          </a:xfrm>
          <a:prstGeom prst="irregularSeal1">
            <a:avLst/>
          </a:prstGeom>
          <a:solidFill>
            <a:srgbClr val="FFFF00"/>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accent1">
                    <a:lumMod val="50000"/>
                  </a:schemeClr>
                </a:solidFill>
              </a:rPr>
              <a:t>Deadlock detected !</a:t>
            </a:r>
            <a:endParaRPr lang="en-US" dirty="0">
              <a:solidFill>
                <a:schemeClr val="accent1">
                  <a:lumMod val="50000"/>
                </a:schemeClr>
              </a:solidFill>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lstStyle/>
          <a:p>
            <a:r>
              <a:rPr lang="en-US" dirty="0" smtClean="0"/>
              <a:t>How do we know where to pause a thread ?</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normAutofit fontScale="92500"/>
          </a:bodyPr>
          <a:lstStyle/>
          <a:p>
            <a:r>
              <a:rPr lang="en-US" dirty="0" smtClean="0"/>
              <a:t>How do we know where to pause a thread ?</a:t>
            </a:r>
          </a:p>
          <a:p>
            <a:pPr lvl="1"/>
            <a:r>
              <a:rPr lang="en-US" dirty="0" smtClean="0"/>
              <a:t>Use existing static or dynamic analyses to find potential deadlock cycles</a:t>
            </a:r>
          </a:p>
          <a:p>
            <a:pPr lvl="2"/>
            <a:r>
              <a:rPr lang="en-US" dirty="0" smtClean="0"/>
              <a:t>Note that these analyses may report false deadlock cycles</a:t>
            </a:r>
          </a:p>
          <a:p>
            <a:pPr lvl="1"/>
            <a:r>
              <a:rPr lang="en-US" dirty="0" smtClean="0"/>
              <a:t>Use “information” recorded for a deadlock cycle to decide where to pause a thread</a:t>
            </a:r>
          </a:p>
          <a:p>
            <a:pPr lvl="1"/>
            <a:r>
              <a:rPr lang="en-US" dirty="0" smtClean="0"/>
              <a:t>We use a modified version of the </a:t>
            </a:r>
            <a:r>
              <a:rPr lang="en-US" dirty="0" err="1" smtClean="0"/>
              <a:t>Goodlock</a:t>
            </a:r>
            <a:r>
              <a:rPr lang="en-US" dirty="0" smtClean="0"/>
              <a:t> algorithm (</a:t>
            </a:r>
            <a:r>
              <a:rPr lang="en-US" dirty="0" err="1" smtClean="0"/>
              <a:t>iGoodlock</a:t>
            </a:r>
            <a:r>
              <a:rPr lang="en-US" dirty="0" smtClean="0"/>
              <a:t>) [</a:t>
            </a:r>
            <a:r>
              <a:rPr lang="en-US" dirty="0" err="1" smtClean="0"/>
              <a:t>Havelund</a:t>
            </a:r>
            <a:r>
              <a:rPr lang="en-US" dirty="0" smtClean="0"/>
              <a:t> et al, </a:t>
            </a:r>
            <a:r>
              <a:rPr lang="en-US" dirty="0" err="1" smtClean="0"/>
              <a:t>Agarwal</a:t>
            </a:r>
            <a:r>
              <a:rPr lang="en-US" dirty="0" smtClean="0"/>
              <a:t> et al]</a:t>
            </a:r>
            <a:endParaRPr lang="en-US"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2" name="Straight Arrow Connector 41"/>
          <p:cNvCxnSpPr>
            <a:stCxn id="21" idx="7"/>
            <a:endCxn id="32" idx="3"/>
          </p:cNvCxnSpPr>
          <p:nvPr/>
        </p:nvCxnSpPr>
        <p:spPr>
          <a:xfrm rot="5400000" flipH="1" flipV="1">
            <a:off x="5186222" y="2976422"/>
            <a:ext cx="2733956" cy="1743356"/>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r>
              <a:rPr lang="en-US" dirty="0" smtClean="0"/>
              <a:t>Build a deadlock detection tool that</a:t>
            </a:r>
          </a:p>
          <a:p>
            <a:pPr lvl="1"/>
            <a:r>
              <a:rPr lang="en-US" dirty="0" smtClean="0"/>
              <a:t>Scales to very large programs</a:t>
            </a:r>
          </a:p>
          <a:p>
            <a:pPr lvl="1"/>
            <a:r>
              <a:rPr lang="en-US" dirty="0" smtClean="0"/>
              <a:t>Finds deadlocks quickly</a:t>
            </a:r>
          </a:p>
          <a:p>
            <a:pPr lvl="1"/>
            <a:r>
              <a:rPr lang="en-US" dirty="0" smtClean="0"/>
              <a:t>Has no false positives</a:t>
            </a:r>
          </a:p>
          <a:p>
            <a:pPr lvl="2"/>
            <a:r>
              <a:rPr lang="en-US" dirty="0" smtClean="0"/>
              <a:t>Shows a real execution exhibiting a deadlock</a:t>
            </a:r>
          </a:p>
          <a:p>
            <a:pPr lvl="1"/>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2" name="Straight Arrow Connector 41"/>
          <p:cNvCxnSpPr>
            <a:stCxn id="21" idx="7"/>
            <a:endCxn id="32" idx="3"/>
          </p:cNvCxnSpPr>
          <p:nvPr/>
        </p:nvCxnSpPr>
        <p:spPr>
          <a:xfrm rot="5400000" flipH="1" flipV="1">
            <a:off x="5186222" y="2976422"/>
            <a:ext cx="2733956" cy="1743356"/>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4"/>
            <a:endCxn id="33" idx="0"/>
          </p:cNvCxnSpPr>
          <p:nvPr/>
        </p:nvCxnSpPr>
        <p:spPr>
          <a:xfrm rot="5400000">
            <a:off x="7277100" y="27432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2" name="Straight Arrow Connector 41"/>
          <p:cNvCxnSpPr>
            <a:stCxn id="21" idx="7"/>
            <a:endCxn id="32" idx="3"/>
          </p:cNvCxnSpPr>
          <p:nvPr/>
        </p:nvCxnSpPr>
        <p:spPr>
          <a:xfrm rot="5400000" flipH="1" flipV="1">
            <a:off x="5186222" y="2976422"/>
            <a:ext cx="2733956" cy="1743356"/>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27" idx="1"/>
          </p:cNvCxnSpPr>
          <p:nvPr/>
        </p:nvCxnSpPr>
        <p:spPr>
          <a:xfrm rot="10800000" flipV="1">
            <a:off x="5715000" y="3086100"/>
            <a:ext cx="1676400" cy="1529834"/>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4"/>
            <a:endCxn id="33" idx="0"/>
          </p:cNvCxnSpPr>
          <p:nvPr/>
        </p:nvCxnSpPr>
        <p:spPr>
          <a:xfrm rot="5400000">
            <a:off x="7277100" y="27432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2" name="Straight Arrow Connector 41"/>
          <p:cNvCxnSpPr>
            <a:stCxn id="21" idx="7"/>
            <a:endCxn id="32" idx="3"/>
          </p:cNvCxnSpPr>
          <p:nvPr/>
        </p:nvCxnSpPr>
        <p:spPr>
          <a:xfrm rot="5400000" flipH="1" flipV="1">
            <a:off x="5186222" y="2976422"/>
            <a:ext cx="2733956" cy="1743356"/>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27" idx="1"/>
          </p:cNvCxnSpPr>
          <p:nvPr/>
        </p:nvCxnSpPr>
        <p:spPr>
          <a:xfrm rot="10800000" flipV="1">
            <a:off x="5715000" y="3086100"/>
            <a:ext cx="1676400" cy="1529834"/>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4"/>
            <a:endCxn id="33" idx="0"/>
          </p:cNvCxnSpPr>
          <p:nvPr/>
        </p:nvCxnSpPr>
        <p:spPr>
          <a:xfrm rot="5400000">
            <a:off x="7277100" y="27432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ular Callout 48"/>
          <p:cNvSpPr/>
          <p:nvPr/>
        </p:nvSpPr>
        <p:spPr>
          <a:xfrm>
            <a:off x="1905000" y="4114800"/>
            <a:ext cx="2667000" cy="1371600"/>
          </a:xfrm>
          <a:prstGeom prst="wedgeRectCallout">
            <a:avLst>
              <a:gd name="adj1" fmla="val 113153"/>
              <a:gd name="adj2" fmla="val -56749"/>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Deadlock cycle detected by </a:t>
            </a:r>
            <a:r>
              <a:rPr lang="en-US" sz="2400" dirty="0" err="1" smtClean="0">
                <a:solidFill>
                  <a:schemeClr val="tx1"/>
                </a:solidFill>
              </a:rPr>
              <a:t>iGoodlock</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9" name="Oval 18"/>
          <p:cNvSpPr/>
          <p:nvPr/>
        </p:nvSpPr>
        <p:spPr>
          <a:xfrm>
            <a:off x="5486400" y="60960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0" name="Oval 19"/>
          <p:cNvSpPr/>
          <p:nvPr/>
        </p:nvSpPr>
        <p:spPr>
          <a:xfrm>
            <a:off x="5486400" y="5638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1" name="Oval 20"/>
          <p:cNvSpPr/>
          <p:nvPr/>
        </p:nvSpPr>
        <p:spPr>
          <a:xfrm>
            <a:off x="5486400" y="51816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2" name="Oval 21"/>
          <p:cNvSpPr/>
          <p:nvPr/>
        </p:nvSpPr>
        <p:spPr>
          <a:xfrm>
            <a:off x="5486400" y="4495800"/>
            <a:ext cx="228600" cy="228600"/>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27" name="TextBox 15"/>
          <p:cNvSpPr txBox="1">
            <a:spLocks noChangeArrowheads="1"/>
          </p:cNvSpPr>
          <p:nvPr/>
        </p:nvSpPr>
        <p:spPr bwMode="auto">
          <a:xfrm>
            <a:off x="5715000" y="44312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29" name="TextBox 15"/>
          <p:cNvSpPr txBox="1">
            <a:spLocks noChangeArrowheads="1"/>
          </p:cNvSpPr>
          <p:nvPr/>
        </p:nvSpPr>
        <p:spPr bwMode="auto">
          <a:xfrm>
            <a:off x="5715000" y="49530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0" name="TextBox 15"/>
          <p:cNvSpPr txBox="1">
            <a:spLocks noChangeArrowheads="1"/>
          </p:cNvSpPr>
          <p:nvPr/>
        </p:nvSpPr>
        <p:spPr bwMode="auto">
          <a:xfrm>
            <a:off x="5682048" y="55742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31" name="TextBox 15"/>
          <p:cNvSpPr txBox="1">
            <a:spLocks noChangeArrowheads="1"/>
          </p:cNvSpPr>
          <p:nvPr/>
        </p:nvSpPr>
        <p:spPr bwMode="auto">
          <a:xfrm>
            <a:off x="5682048" y="6107668"/>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971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97668"/>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743200"/>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40" name="Title 1"/>
          <p:cNvSpPr>
            <a:spLocks noGrp="1"/>
          </p:cNvSpPr>
          <p:nvPr>
            <p:ph type="title"/>
          </p:nvPr>
        </p:nvSpPr>
        <p:spPr>
          <a:xfrm>
            <a:off x="457200" y="274638"/>
            <a:ext cx="8229600" cy="868362"/>
          </a:xfrm>
        </p:spPr>
        <p:txBody>
          <a:bodyPr/>
          <a:lstStyle/>
          <a:p>
            <a:r>
              <a:rPr lang="en-US" dirty="0" smtClean="0"/>
              <a:t>Preempting threads</a:t>
            </a:r>
            <a:endParaRPr lang="en-US" dirty="0"/>
          </a:p>
        </p:txBody>
      </p:sp>
      <p:cxnSp>
        <p:nvCxnSpPr>
          <p:cNvPr id="42" name="Straight Arrow Connector 41"/>
          <p:cNvCxnSpPr>
            <a:stCxn id="21" idx="7"/>
            <a:endCxn id="32" idx="3"/>
          </p:cNvCxnSpPr>
          <p:nvPr/>
        </p:nvCxnSpPr>
        <p:spPr>
          <a:xfrm rot="5400000" flipH="1" flipV="1">
            <a:off x="5186222" y="2976422"/>
            <a:ext cx="2733956" cy="1743356"/>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33" idx="2"/>
            <a:endCxn id="27" idx="1"/>
          </p:cNvCxnSpPr>
          <p:nvPr/>
        </p:nvCxnSpPr>
        <p:spPr>
          <a:xfrm rot="10800000" flipV="1">
            <a:off x="5715000" y="3086100"/>
            <a:ext cx="1676400" cy="1529834"/>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22" idx="4"/>
            <a:endCxn id="21" idx="0"/>
          </p:cNvCxnSpPr>
          <p:nvPr/>
        </p:nvCxnSpPr>
        <p:spPr>
          <a:xfrm rot="5400000">
            <a:off x="5372100" y="49530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stCxn id="32" idx="4"/>
            <a:endCxn id="33" idx="0"/>
          </p:cNvCxnSpPr>
          <p:nvPr/>
        </p:nvCxnSpPr>
        <p:spPr>
          <a:xfrm rot="5400000">
            <a:off x="7277100" y="2743200"/>
            <a:ext cx="457200" cy="1588"/>
          </a:xfrm>
          <a:prstGeom prst="straightConnector1">
            <a:avLst/>
          </a:prstGeom>
          <a:ln w="444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41" name="TextBox 15"/>
          <p:cNvSpPr txBox="1">
            <a:spLocks noChangeArrowheads="1"/>
          </p:cNvSpPr>
          <p:nvPr/>
        </p:nvSpPr>
        <p:spPr bwMode="auto">
          <a:xfrm>
            <a:off x="5791200" y="2297668"/>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43" name="TextBox 15"/>
          <p:cNvSpPr txBox="1">
            <a:spLocks noChangeArrowheads="1"/>
          </p:cNvSpPr>
          <p:nvPr/>
        </p:nvSpPr>
        <p:spPr bwMode="auto">
          <a:xfrm>
            <a:off x="5788132" y="35052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45" name="Rectangle 44"/>
          <p:cNvSpPr/>
          <p:nvPr/>
        </p:nvSpPr>
        <p:spPr>
          <a:xfrm>
            <a:off x="5486400" y="20574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5486400" y="3276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ular Callout 49"/>
          <p:cNvSpPr/>
          <p:nvPr/>
        </p:nvSpPr>
        <p:spPr>
          <a:xfrm>
            <a:off x="533400" y="3886200"/>
            <a:ext cx="4114800" cy="1600200"/>
          </a:xfrm>
          <a:prstGeom prst="wedgeRectCallout">
            <a:avLst>
              <a:gd name="adj1" fmla="val 92416"/>
              <a:gd name="adj2" fmla="val -49716"/>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Deadlock cycle (“information” recorded): &lt;T1,o2,[s3,s4]&gt;,</a:t>
            </a:r>
          </a:p>
          <a:p>
            <a:pPr algn="ctr"/>
            <a:r>
              <a:rPr lang="en-US" sz="2400" dirty="0" smtClean="0">
                <a:solidFill>
                  <a:schemeClr val="tx1"/>
                </a:solidFill>
              </a:rPr>
              <a:t>&lt;T2,o1,[s3,s4]&gt;</a:t>
            </a:r>
            <a:endParaRPr lang="en-US" sz="2400" dirty="0">
              <a:solidFill>
                <a:schemeClr val="tx1"/>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lstStyle/>
          <a:p>
            <a:r>
              <a:rPr lang="en-US" dirty="0" smtClean="0"/>
              <a:t>T1, o1, T2, o2 are runtime objects</a:t>
            </a:r>
          </a:p>
          <a:p>
            <a:r>
              <a:rPr lang="en-US" dirty="0" smtClean="0"/>
              <a:t>How do we identify them across executions ?</a:t>
            </a:r>
          </a:p>
          <a:p>
            <a:pPr lvl="1"/>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lstStyle/>
          <a:p>
            <a:r>
              <a:rPr lang="en-US" dirty="0" smtClean="0"/>
              <a:t>T1, o1, T2, o2 are runtime objects</a:t>
            </a:r>
          </a:p>
          <a:p>
            <a:r>
              <a:rPr lang="en-US" dirty="0" smtClean="0"/>
              <a:t>How do we identify them across executions ?</a:t>
            </a:r>
          </a:p>
          <a:p>
            <a:pPr lvl="1"/>
            <a:r>
              <a:rPr lang="en-US" dirty="0" smtClean="0"/>
              <a:t>Runtime addresses?</a:t>
            </a:r>
          </a:p>
          <a:p>
            <a:pPr lvl="1"/>
            <a:endParaRPr 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lstStyle/>
          <a:p>
            <a:r>
              <a:rPr lang="en-US" dirty="0" smtClean="0"/>
              <a:t>T1, o1, T2, o2 are runtime objects</a:t>
            </a:r>
          </a:p>
          <a:p>
            <a:r>
              <a:rPr lang="en-US" dirty="0" smtClean="0"/>
              <a:t>How do we identify them across executions ?</a:t>
            </a:r>
          </a:p>
          <a:p>
            <a:pPr lvl="1"/>
            <a:r>
              <a:rPr lang="en-US" dirty="0" smtClean="0"/>
              <a:t>Runtime addresses?</a:t>
            </a:r>
          </a:p>
          <a:p>
            <a:pPr lvl="2"/>
            <a:r>
              <a:rPr lang="en-US" dirty="0" smtClean="0"/>
              <a:t>No, they change across executions !</a:t>
            </a:r>
          </a:p>
          <a:p>
            <a:pPr lvl="1"/>
            <a:endParaRPr lang="en-US"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p:txBody>
          <a:bodyPr/>
          <a:lstStyle/>
          <a:p>
            <a:r>
              <a:rPr lang="en-US" dirty="0" smtClean="0"/>
              <a:t>T1, o1, T2, o2 are runtime objects</a:t>
            </a:r>
          </a:p>
          <a:p>
            <a:r>
              <a:rPr lang="en-US" dirty="0" smtClean="0"/>
              <a:t>How do we identify them across executions ?</a:t>
            </a:r>
          </a:p>
          <a:p>
            <a:pPr lvl="1"/>
            <a:r>
              <a:rPr lang="en-US" dirty="0" smtClean="0"/>
              <a:t>Runtime addresses?</a:t>
            </a:r>
          </a:p>
          <a:p>
            <a:pPr lvl="2"/>
            <a:r>
              <a:rPr lang="en-US" dirty="0" smtClean="0"/>
              <a:t>No, they change across executions !</a:t>
            </a:r>
          </a:p>
          <a:p>
            <a:pPr lvl="1"/>
            <a:r>
              <a:rPr lang="en-US" dirty="0" smtClean="0"/>
              <a:t>Allocation sites where they were created ?</a:t>
            </a:r>
          </a:p>
          <a:p>
            <a:pPr lvl="2"/>
            <a:r>
              <a:rPr lang="en-US" dirty="0" smtClean="0"/>
              <a:t>Yes, but different objects created at the same allocation site will all be  treated as the same object</a:t>
            </a:r>
          </a:p>
          <a:p>
            <a:pPr lvl="2"/>
            <a:endParaRPr lang="en-US" dirty="0" smtClean="0"/>
          </a:p>
          <a:p>
            <a:pPr lvl="1"/>
            <a:endParaRPr 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Preempting threads</a:t>
            </a:r>
            <a:endParaRPr lang="en-US" dirty="0"/>
          </a:p>
        </p:txBody>
      </p:sp>
      <p:sp>
        <p:nvSpPr>
          <p:cNvPr id="3" name="Content Placeholder 2"/>
          <p:cNvSpPr>
            <a:spLocks noGrp="1"/>
          </p:cNvSpPr>
          <p:nvPr>
            <p:ph idx="1"/>
          </p:nvPr>
        </p:nvSpPr>
        <p:spPr>
          <a:xfrm>
            <a:off x="457200" y="1600200"/>
            <a:ext cx="8229600" cy="5029200"/>
          </a:xfrm>
        </p:spPr>
        <p:txBody>
          <a:bodyPr/>
          <a:lstStyle/>
          <a:p>
            <a:r>
              <a:rPr lang="en-US" dirty="0" smtClean="0"/>
              <a:t>T1, o1, T2, o2 are runtime objects</a:t>
            </a:r>
          </a:p>
          <a:p>
            <a:r>
              <a:rPr lang="en-US" dirty="0" smtClean="0"/>
              <a:t>How do we identify them across executions ?</a:t>
            </a:r>
          </a:p>
          <a:p>
            <a:pPr lvl="1"/>
            <a:r>
              <a:rPr lang="en-US" dirty="0" smtClean="0"/>
              <a:t>Runtime addresses?</a:t>
            </a:r>
          </a:p>
          <a:p>
            <a:pPr lvl="2"/>
            <a:r>
              <a:rPr lang="en-US" dirty="0" smtClean="0"/>
              <a:t>No, they change across executions !</a:t>
            </a:r>
          </a:p>
          <a:p>
            <a:pPr lvl="1"/>
            <a:r>
              <a:rPr lang="en-US" dirty="0" smtClean="0"/>
              <a:t>Allocation sites where they were created ?</a:t>
            </a:r>
          </a:p>
          <a:p>
            <a:pPr lvl="2"/>
            <a:r>
              <a:rPr lang="en-US" dirty="0" smtClean="0"/>
              <a:t>Yes, but different objects created at the same allocation site will all be  treated as the same object</a:t>
            </a:r>
          </a:p>
          <a:p>
            <a:pPr lvl="1"/>
            <a:r>
              <a:rPr lang="en-US" dirty="0" smtClean="0"/>
              <a:t>Can we do better?</a:t>
            </a:r>
          </a:p>
          <a:p>
            <a:pPr lvl="2"/>
            <a:endParaRPr lang="en-US" dirty="0" smtClean="0"/>
          </a:p>
          <a:p>
            <a:pPr lvl="1"/>
            <a:endParaRPr lang="en-US" dirty="0"/>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a:xfrm>
            <a:off x="457200" y="1600200"/>
            <a:ext cx="8458200" cy="4525963"/>
          </a:xfrm>
        </p:spPr>
        <p:txBody>
          <a:bodyPr/>
          <a:lstStyle/>
          <a:p>
            <a:r>
              <a:rPr lang="en-US" dirty="0" smtClean="0"/>
              <a:t>Based on k-object sensitivity </a:t>
            </a:r>
          </a:p>
          <a:p>
            <a:pPr>
              <a:buNone/>
            </a:pPr>
            <a:r>
              <a:rPr lang="en-US" dirty="0" smtClean="0"/>
              <a:t>   [</a:t>
            </a:r>
            <a:r>
              <a:rPr lang="en-US" dirty="0" err="1" smtClean="0"/>
              <a:t>Milanova</a:t>
            </a:r>
            <a:r>
              <a:rPr lang="en-US" dirty="0" smtClean="0"/>
              <a:t> et al]</a:t>
            </a:r>
          </a:p>
          <a:p>
            <a:r>
              <a:rPr lang="en-US" dirty="0" smtClean="0"/>
              <a:t>Based on light-weight execution indexing [</a:t>
            </a:r>
            <a:r>
              <a:rPr lang="en-US" dirty="0" err="1" smtClean="0"/>
              <a:t>Xin</a:t>
            </a:r>
            <a:r>
              <a:rPr lang="en-US" dirty="0" smtClean="0"/>
              <a:t> et al]</a:t>
            </a:r>
          </a:p>
          <a:p>
            <a:pPr>
              <a:buNone/>
            </a:pP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dirty="0" smtClean="0"/>
              <a:t>Finding Deadlocks: Stress Testing</a:t>
            </a:r>
            <a:endParaRPr lang="en-US" dirty="0"/>
          </a:p>
        </p:txBody>
      </p:sp>
      <p:sp>
        <p:nvSpPr>
          <p:cNvPr id="3" name="Content Placeholder 2"/>
          <p:cNvSpPr>
            <a:spLocks noGrp="1"/>
          </p:cNvSpPr>
          <p:nvPr>
            <p:ph idx="1"/>
          </p:nvPr>
        </p:nvSpPr>
        <p:spPr>
          <a:xfrm>
            <a:off x="457200" y="1600200"/>
            <a:ext cx="8229600" cy="4648200"/>
          </a:xfrm>
        </p:spPr>
        <p:txBody>
          <a:bodyPr/>
          <a:lstStyle/>
          <a:p>
            <a:r>
              <a:rPr lang="en-US" dirty="0" smtClean="0"/>
              <a:t>Stress Testing</a:t>
            </a:r>
          </a:p>
          <a:p>
            <a:pPr lvl="1">
              <a:buNone/>
            </a:pPr>
            <a:r>
              <a:rPr lang="en-US" dirty="0" smtClean="0"/>
              <a:t>+ Easy to deploy</a:t>
            </a:r>
          </a:p>
          <a:p>
            <a:pPr lvl="1">
              <a:buNone/>
            </a:pPr>
            <a:r>
              <a:rPr lang="en-US" dirty="0" smtClean="0"/>
              <a:t>+ Scales to large programs</a:t>
            </a:r>
          </a:p>
          <a:p>
            <a:pPr lvl="1">
              <a:buNone/>
            </a:pPr>
            <a:r>
              <a:rPr lang="en-US" dirty="0" smtClean="0"/>
              <a:t>+ No false positives</a:t>
            </a:r>
          </a:p>
          <a:p>
            <a:pPr lvl="1">
              <a:buFontTx/>
              <a:buChar char="-"/>
            </a:pPr>
            <a:r>
              <a:rPr lang="en-US" dirty="0" smtClean="0"/>
              <a:t>Same schedule gets tested many times</a:t>
            </a:r>
          </a:p>
          <a:p>
            <a:pPr lvl="2">
              <a:buFont typeface="Wingdings" pitchFamily="2" charset="2"/>
              <a:buChar char="§"/>
            </a:pPr>
            <a:r>
              <a:rPr lang="en-US" dirty="0" smtClean="0"/>
              <a:t>No effort to control thread scheduler</a:t>
            </a:r>
          </a:p>
          <a:p>
            <a:pPr lvl="1">
              <a:buNone/>
            </a:pPr>
            <a:r>
              <a:rPr lang="en-US" dirty="0" smtClean="0"/>
              <a:t>- Often subtle thread schedules that exhibit deadlocks are not tested</a:t>
            </a:r>
          </a:p>
          <a:p>
            <a:pPr lvl="2">
              <a:buFont typeface="Wingdings" pitchFamily="2" charset="2"/>
              <a:buChar char="§"/>
            </a:pP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Abstractions</a:t>
            </a:r>
            <a:endParaRPr lang="en-US" dirty="0"/>
          </a:p>
        </p:txBody>
      </p:sp>
      <p:sp>
        <p:nvSpPr>
          <p:cNvPr id="3" name="Content Placeholder 2"/>
          <p:cNvSpPr>
            <a:spLocks noGrp="1"/>
          </p:cNvSpPr>
          <p:nvPr>
            <p:ph idx="1"/>
          </p:nvPr>
        </p:nvSpPr>
        <p:spPr>
          <a:xfrm>
            <a:off x="457200" y="1600200"/>
            <a:ext cx="8305800" cy="5029200"/>
          </a:xfrm>
        </p:spPr>
        <p:txBody>
          <a:bodyPr/>
          <a:lstStyle/>
          <a:p>
            <a:endParaRPr lang="en-US" dirty="0"/>
          </a:p>
        </p:txBody>
      </p:sp>
      <p:sp>
        <p:nvSpPr>
          <p:cNvPr id="5" name="Content Placeholder 2"/>
          <p:cNvSpPr txBox="1">
            <a:spLocks/>
          </p:cNvSpPr>
          <p:nvPr/>
        </p:nvSpPr>
        <p:spPr>
          <a:xfrm>
            <a:off x="152400" y="2133600"/>
            <a:ext cx="5486400" cy="3962400"/>
          </a:xfrm>
          <a:prstGeom prst="rect">
            <a:avLst/>
          </a:prstGeom>
          <a:solidFill>
            <a:schemeClr val="accent4">
              <a:lumMod val="40000"/>
              <a:lumOff val="60000"/>
            </a:schemeClr>
          </a:solidFill>
        </p:spPr>
        <p:txBody>
          <a:bodyPr vert="horz" lIns="91440" tIns="45720" rIns="91440" bIns="45720" rtlCol="0">
            <a:noAutofit/>
          </a:bodyPr>
          <a:lstStyle/>
          <a:p>
            <a:pPr marL="742950" lvl="1" indent="-285750">
              <a:spcBef>
                <a:spcPct val="20000"/>
              </a:spcBef>
              <a:defRPr/>
            </a:pPr>
            <a:endParaRPr lang="en-US" sz="1400" dirty="0" smtClean="0"/>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Content Placeholder 2"/>
          <p:cNvSpPr txBox="1">
            <a:spLocks/>
          </p:cNvSpPr>
          <p:nvPr/>
        </p:nvSpPr>
        <p:spPr>
          <a:xfrm>
            <a:off x="2209800" y="2286000"/>
            <a:ext cx="3429000" cy="1752600"/>
          </a:xfrm>
          <a:prstGeom prst="rect">
            <a:avLst/>
          </a:prstGeom>
          <a:solidFill>
            <a:schemeClr val="accent4">
              <a:lumMod val="40000"/>
              <a:lumOff val="60000"/>
            </a:schemeClr>
          </a:solidFill>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1400" dirty="0" smtClean="0"/>
              <a:t> 7  class A {</a:t>
            </a:r>
            <a:endParaRPr kumimoji="0" lang="en-US" sz="14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tabLst/>
              <a:defRPr/>
            </a:pPr>
            <a:r>
              <a:rPr lang="en-US" sz="1400" dirty="0" smtClean="0"/>
              <a:t> 8     void bar() {</a:t>
            </a:r>
          </a:p>
          <a:p>
            <a:pPr marL="800100" lvl="1" indent="-342900">
              <a:spcBef>
                <a:spcPct val="20000"/>
              </a:spcBef>
              <a:defRPr/>
            </a:pPr>
            <a:r>
              <a:rPr lang="en-US" sz="1400" dirty="0" smtClean="0"/>
              <a:t> 9        for(</a:t>
            </a:r>
            <a:r>
              <a:rPr lang="en-US" sz="1400" dirty="0" err="1" smtClean="0"/>
              <a:t>int</a:t>
            </a:r>
            <a:r>
              <a:rPr lang="en-US" sz="1400" dirty="0" smtClean="0"/>
              <a:t> j =  0; j &lt; 5;  j++)</a:t>
            </a:r>
          </a:p>
          <a:p>
            <a:pPr marL="800100" lvl="1" indent="-342900">
              <a:spcBef>
                <a:spcPct val="20000"/>
              </a:spcBef>
              <a:defRPr/>
            </a:pPr>
            <a:r>
              <a:rPr lang="en-US" sz="1400" dirty="0" smtClean="0"/>
              <a:t>10          Object l = new Object();</a:t>
            </a:r>
          </a:p>
          <a:p>
            <a:pPr marL="800100" marR="0" lvl="1" indent="-342900" algn="l" defTabSz="914400" rtl="0" eaLnBrk="1" fontAlgn="auto" latinLnBrk="0" hangingPunct="1">
              <a:lnSpc>
                <a:spcPct val="100000"/>
              </a:lnSpc>
              <a:spcBef>
                <a:spcPct val="20000"/>
              </a:spcBef>
              <a:spcAft>
                <a:spcPts val="0"/>
              </a:spcAft>
              <a:buClrTx/>
              <a:buSzTx/>
              <a:tabLst/>
              <a:defRPr/>
            </a:pPr>
            <a:r>
              <a:rPr lang="en-US" sz="1400" dirty="0" smtClean="0"/>
              <a:t>11      }   </a:t>
            </a:r>
          </a:p>
          <a:p>
            <a:pPr marL="800100" marR="0" lvl="1" indent="-342900" algn="l" defTabSz="914400" rtl="0" eaLnBrk="1" fontAlgn="auto" latinLnBrk="0" hangingPunct="1">
              <a:lnSpc>
                <a:spcPct val="100000"/>
              </a:lnSpc>
              <a:spcBef>
                <a:spcPct val="20000"/>
              </a:spcBef>
              <a:spcAft>
                <a:spcPts val="0"/>
              </a:spcAft>
              <a:buClrTx/>
              <a:buSzTx/>
              <a:tabLst/>
              <a:defRPr/>
            </a:pPr>
            <a:r>
              <a:rPr lang="en-US" sz="1400" dirty="0" smtClean="0"/>
              <a:t>12   }</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7" name="Content Placeholder 2"/>
          <p:cNvSpPr txBox="1">
            <a:spLocks/>
          </p:cNvSpPr>
          <p:nvPr/>
        </p:nvSpPr>
        <p:spPr>
          <a:xfrm>
            <a:off x="152400" y="2286000"/>
            <a:ext cx="2514600" cy="1905000"/>
          </a:xfrm>
          <a:prstGeom prst="rect">
            <a:avLst/>
          </a:prstGeom>
          <a:solidFill>
            <a:schemeClr val="accent4">
              <a:lumMod val="40000"/>
              <a:lumOff val="60000"/>
            </a:schemeClr>
          </a:solidFill>
        </p:spPr>
        <p:txBody>
          <a:bodyPr vert="horz" lIns="91440" tIns="45720" rIns="91440" bIns="45720" rtlCol="0">
            <a:noAutofit/>
          </a:bodyPr>
          <a:lstStyle/>
          <a:p>
            <a:pPr marL="742950" lvl="1" indent="-285750">
              <a:spcBef>
                <a:spcPct val="20000"/>
              </a:spcBef>
              <a:defRPr/>
            </a:pPr>
            <a:r>
              <a:rPr lang="en-US" sz="1400" dirty="0" smtClean="0"/>
              <a:t>1 class C {</a:t>
            </a:r>
          </a:p>
          <a:p>
            <a:pPr marL="742950" lvl="1" indent="-285750">
              <a:spcBef>
                <a:spcPct val="20000"/>
              </a:spcBef>
              <a:defRPr/>
            </a:pPr>
            <a:r>
              <a:rPr lang="en-US" sz="1400" dirty="0" smtClean="0"/>
              <a:t>2     void </a:t>
            </a:r>
            <a:r>
              <a:rPr lang="en-US" sz="1400" dirty="0" err="1" smtClean="0"/>
              <a:t>foo</a:t>
            </a:r>
            <a:r>
              <a:rPr lang="en-US" sz="1400" dirty="0" smtClean="0"/>
              <a:t>() {</a:t>
            </a:r>
          </a:p>
          <a:p>
            <a:pPr marL="742950" lvl="1" indent="-285750">
              <a:spcBef>
                <a:spcPct val="20000"/>
              </a:spcBef>
              <a:defRPr/>
            </a:pPr>
            <a:r>
              <a:rPr lang="en-US" sz="1400" dirty="0" smtClean="0"/>
              <a:t>3         A </a:t>
            </a:r>
            <a:r>
              <a:rPr lang="en-US" sz="1400" dirty="0" err="1" smtClean="0"/>
              <a:t>a</a:t>
            </a:r>
            <a:r>
              <a:rPr lang="en-US" sz="1400" dirty="0" smtClean="0"/>
              <a:t> = new A();</a:t>
            </a:r>
          </a:p>
          <a:p>
            <a:pPr marL="742950" lvl="1" indent="-285750">
              <a:spcBef>
                <a:spcPct val="20000"/>
              </a:spcBef>
              <a:defRPr/>
            </a:pPr>
            <a:r>
              <a:rPr lang="en-US" sz="1400" dirty="0" smtClean="0"/>
              <a:t>4         a.bar();</a:t>
            </a:r>
          </a:p>
          <a:p>
            <a:pPr marL="800100" lvl="1" indent="-342900">
              <a:spcBef>
                <a:spcPct val="20000"/>
              </a:spcBef>
              <a:buAutoNum type="arabicPlain" startAt="5"/>
              <a:defRPr/>
            </a:pPr>
            <a:r>
              <a:rPr lang="en-US" sz="1400" dirty="0" smtClean="0"/>
              <a:t>}</a:t>
            </a:r>
          </a:p>
          <a:p>
            <a:pPr marL="800100" lvl="1" indent="-342900">
              <a:spcBef>
                <a:spcPct val="20000"/>
              </a:spcBef>
              <a:defRPr/>
            </a:pPr>
            <a:r>
              <a:rPr lang="en-US" sz="1400" dirty="0" smtClean="0"/>
              <a:t>6  </a:t>
            </a:r>
            <a:r>
              <a:rPr kumimoji="0" lang="en-US" sz="1400" b="0" i="0" u="none" strike="noStrike" kern="1200" cap="none" spc="0" normalizeH="0" noProof="0" dirty="0" smtClean="0">
                <a:ln>
                  <a:noFill/>
                </a:ln>
                <a:solidFill>
                  <a:schemeClr val="tx1"/>
                </a:solidFill>
                <a:effectLst/>
                <a:uLnTx/>
                <a:uFillTx/>
                <a:latin typeface="+mn-lt"/>
                <a:ea typeface="+mn-ea"/>
                <a:cs typeface="+mn-cs"/>
              </a:rPr>
              <a:t>}</a:t>
            </a:r>
            <a:endParaRPr kumimoji="0" lang="en-US" sz="1400" b="0" i="0" u="none" strike="noStrike" kern="1200" cap="none" spc="0" normalizeH="0" baseline="0" noProof="0" dirty="0">
              <a:ln>
                <a:noFill/>
              </a:ln>
              <a:solidFill>
                <a:schemeClr val="tx1"/>
              </a:solidFill>
              <a:effectLst/>
              <a:uLnTx/>
              <a:uFillTx/>
              <a:latin typeface="+mn-lt"/>
              <a:ea typeface="+mn-ea"/>
              <a:cs typeface="+mn-cs"/>
            </a:endParaRPr>
          </a:p>
        </p:txBody>
      </p:sp>
      <p:sp>
        <p:nvSpPr>
          <p:cNvPr id="8" name="Content Placeholder 2"/>
          <p:cNvSpPr txBox="1">
            <a:spLocks/>
          </p:cNvSpPr>
          <p:nvPr/>
        </p:nvSpPr>
        <p:spPr>
          <a:xfrm>
            <a:off x="990600" y="4495800"/>
            <a:ext cx="3276600" cy="1524000"/>
          </a:xfrm>
          <a:prstGeom prst="rect">
            <a:avLst/>
          </a:prstGeom>
          <a:solidFill>
            <a:schemeClr val="accent4">
              <a:lumMod val="40000"/>
              <a:lumOff val="60000"/>
            </a:schemeClr>
          </a:solidFill>
        </p:spPr>
        <p:txBody>
          <a:bodyPr vert="horz" lIns="91440" tIns="45720" rIns="91440" bIns="45720" rtlCol="0">
            <a:noAutofit/>
          </a:bodyPr>
          <a:lstStyle/>
          <a:p>
            <a:pPr marL="742950" lvl="1" indent="-285750">
              <a:spcBef>
                <a:spcPct val="20000"/>
              </a:spcBef>
              <a:defRPr/>
            </a:pPr>
            <a:r>
              <a:rPr lang="en-US" sz="1400" dirty="0" smtClean="0"/>
              <a:t>13  main() {</a:t>
            </a:r>
          </a:p>
          <a:p>
            <a:pPr marL="742950" lvl="1" indent="-285750">
              <a:spcBef>
                <a:spcPct val="20000"/>
              </a:spcBef>
              <a:defRPr/>
            </a:pPr>
            <a:r>
              <a:rPr lang="en-US" sz="1400" dirty="0" smtClean="0"/>
              <a:t>14      C </a:t>
            </a:r>
            <a:r>
              <a:rPr lang="en-US" sz="1400" dirty="0" err="1" smtClean="0"/>
              <a:t>c</a:t>
            </a:r>
            <a:r>
              <a:rPr lang="en-US" sz="1400" dirty="0" smtClean="0"/>
              <a:t> = new C();</a:t>
            </a:r>
          </a:p>
          <a:p>
            <a:pPr marL="742950" lvl="1" indent="-285750">
              <a:spcBef>
                <a:spcPct val="20000"/>
              </a:spcBef>
              <a:defRPr/>
            </a:pPr>
            <a:r>
              <a:rPr lang="en-US" sz="1400" dirty="0" smtClean="0"/>
              <a:t>15      for(</a:t>
            </a:r>
            <a:r>
              <a:rPr lang="en-US" sz="1400" dirty="0" err="1" smtClean="0"/>
              <a:t>int</a:t>
            </a:r>
            <a:r>
              <a:rPr lang="en-US" sz="1400" dirty="0" smtClean="0"/>
              <a:t> </a:t>
            </a:r>
            <a:r>
              <a:rPr lang="en-US" sz="1400" dirty="0" err="1" smtClean="0"/>
              <a:t>i</a:t>
            </a:r>
            <a:r>
              <a:rPr lang="en-US" sz="1400" dirty="0" smtClean="0"/>
              <a:t> =  0; </a:t>
            </a:r>
            <a:r>
              <a:rPr lang="en-US" sz="1400" dirty="0" err="1" smtClean="0"/>
              <a:t>i</a:t>
            </a:r>
            <a:r>
              <a:rPr lang="en-US" sz="1400" dirty="0" smtClean="0"/>
              <a:t> &lt; 5;  </a:t>
            </a:r>
            <a:r>
              <a:rPr lang="en-US" sz="1400" dirty="0" err="1" smtClean="0"/>
              <a:t>i</a:t>
            </a:r>
            <a:r>
              <a:rPr lang="en-US" sz="1400" dirty="0" smtClean="0"/>
              <a:t>++)</a:t>
            </a:r>
          </a:p>
          <a:p>
            <a:pPr marL="742950" lvl="1" indent="-285750">
              <a:spcBef>
                <a:spcPct val="20000"/>
              </a:spcBef>
              <a:defRPr/>
            </a:pPr>
            <a:r>
              <a:rPr lang="en-US" sz="1400" dirty="0" smtClean="0"/>
              <a:t>16          c.foo();</a:t>
            </a:r>
          </a:p>
          <a:p>
            <a:pPr marL="742950" lvl="1" indent="-285750">
              <a:spcBef>
                <a:spcPct val="20000"/>
              </a:spcBef>
              <a:defRPr/>
            </a:pPr>
            <a:r>
              <a:rPr lang="en-US" sz="1400" dirty="0" smtClean="0"/>
              <a:t>17  }</a:t>
            </a:r>
          </a:p>
        </p:txBody>
      </p:sp>
      <p:sp>
        <p:nvSpPr>
          <p:cNvPr id="9" name="Content Placeholder 2"/>
          <p:cNvSpPr txBox="1">
            <a:spLocks/>
          </p:cNvSpPr>
          <p:nvPr/>
        </p:nvSpPr>
        <p:spPr>
          <a:xfrm>
            <a:off x="5562600" y="2286000"/>
            <a:ext cx="3581400" cy="1752600"/>
          </a:xfrm>
          <a:prstGeom prst="rect">
            <a:avLst/>
          </a:prstGeom>
          <a:solidFill>
            <a:schemeClr val="tx2">
              <a:lumMod val="40000"/>
              <a:lumOff val="60000"/>
            </a:schemeClr>
          </a:solidFill>
        </p:spPr>
        <p:txBody>
          <a:bodyPr vert="horz" lIns="91440" tIns="45720" rIns="91440" bIns="45720" rtlCol="0">
            <a:normAutofit/>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200" dirty="0" smtClean="0"/>
              <a:t>Abstraction of last</a:t>
            </a:r>
          </a:p>
          <a:p>
            <a:pPr marL="742950" marR="0" lvl="1" indent="-285750" algn="l" defTabSz="914400" rtl="0" eaLnBrk="1" fontAlgn="auto" latinLnBrk="0" hangingPunct="1">
              <a:lnSpc>
                <a:spcPct val="100000"/>
              </a:lnSpc>
              <a:spcBef>
                <a:spcPct val="20000"/>
              </a:spcBef>
              <a:spcAft>
                <a:spcPts val="0"/>
              </a:spcAft>
              <a:buClrTx/>
              <a:buSzTx/>
              <a:tabLst/>
              <a:defRPr/>
            </a:pPr>
            <a:r>
              <a:rPr lang="en-US" sz="2200" dirty="0" smtClean="0"/>
              <a:t>object created (k-</a:t>
            </a:r>
          </a:p>
          <a:p>
            <a:pPr marL="742950" marR="0" lvl="1" indent="-285750" algn="l" defTabSz="914400" rtl="0" eaLnBrk="1" fontAlgn="auto" latinLnBrk="0" hangingPunct="1">
              <a:lnSpc>
                <a:spcPct val="100000"/>
              </a:lnSpc>
              <a:spcBef>
                <a:spcPct val="20000"/>
              </a:spcBef>
              <a:spcAft>
                <a:spcPts val="0"/>
              </a:spcAft>
              <a:buClrTx/>
              <a:buSzTx/>
              <a:tabLst/>
              <a:defRPr/>
            </a:pPr>
            <a:r>
              <a:rPr lang="en-US" sz="2200" dirty="0" smtClean="0"/>
              <a:t>object sensitivity) : [10,3, 14]</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
        <p:nvSpPr>
          <p:cNvPr id="10" name="Content Placeholder 2"/>
          <p:cNvSpPr txBox="1">
            <a:spLocks/>
          </p:cNvSpPr>
          <p:nvPr/>
        </p:nvSpPr>
        <p:spPr>
          <a:xfrm>
            <a:off x="5562600" y="4343400"/>
            <a:ext cx="3505200" cy="1752600"/>
          </a:xfrm>
          <a:prstGeom prst="rect">
            <a:avLst/>
          </a:prstGeom>
          <a:solidFill>
            <a:srgbClr val="F9FBA3"/>
          </a:solidFill>
        </p:spPr>
        <p:txBody>
          <a:bodyPr vert="horz" lIns="91440" tIns="45720" rIns="91440" bIns="45720" rtlCol="0">
            <a:normAutofit fontScale="92500"/>
          </a:bodyPr>
          <a:lstStyle/>
          <a:p>
            <a:pPr marL="742950" marR="0" lvl="1" indent="-285750" algn="l" defTabSz="914400" rtl="0" eaLnBrk="1" fontAlgn="auto" latinLnBrk="0" hangingPunct="1">
              <a:lnSpc>
                <a:spcPct val="100000"/>
              </a:lnSpc>
              <a:spcBef>
                <a:spcPct val="20000"/>
              </a:spcBef>
              <a:spcAft>
                <a:spcPts val="0"/>
              </a:spcAft>
              <a:buClrTx/>
              <a:buSzTx/>
              <a:tabLst/>
              <a:defRPr/>
            </a:pPr>
            <a:r>
              <a:rPr lang="en-US" sz="2400" dirty="0" smtClean="0"/>
              <a:t>Abstraction of last </a:t>
            </a:r>
          </a:p>
          <a:p>
            <a:pPr marL="742950" marR="0" lvl="1" indent="-285750" algn="l" defTabSz="914400" rtl="0" eaLnBrk="1" fontAlgn="auto" latinLnBrk="0" hangingPunct="1">
              <a:lnSpc>
                <a:spcPct val="100000"/>
              </a:lnSpc>
              <a:spcBef>
                <a:spcPct val="20000"/>
              </a:spcBef>
              <a:spcAft>
                <a:spcPts val="0"/>
              </a:spcAft>
              <a:buClrTx/>
              <a:buSzTx/>
              <a:tabLst/>
              <a:defRPr/>
            </a:pPr>
            <a:r>
              <a:rPr lang="en-US" sz="2400" dirty="0" smtClean="0"/>
              <a:t>object created </a:t>
            </a:r>
          </a:p>
          <a:p>
            <a:pPr marL="742950" marR="0" lvl="1" indent="-285750" algn="l" defTabSz="914400" rtl="0" eaLnBrk="1" fontAlgn="auto" latinLnBrk="0" hangingPunct="1">
              <a:lnSpc>
                <a:spcPct val="100000"/>
              </a:lnSpc>
              <a:spcBef>
                <a:spcPct val="20000"/>
              </a:spcBef>
              <a:spcAft>
                <a:spcPts val="0"/>
              </a:spcAft>
              <a:buClrTx/>
              <a:buSzTx/>
              <a:tabLst/>
              <a:defRPr/>
            </a:pPr>
            <a:r>
              <a:rPr lang="en-US" sz="2400" dirty="0" smtClean="0"/>
              <a:t>(execution indexing) :</a:t>
            </a:r>
          </a:p>
          <a:p>
            <a:pPr marL="742950" marR="0" lvl="1" indent="-285750" algn="l" defTabSz="914400" rtl="0" eaLnBrk="1" fontAlgn="auto" latinLnBrk="0" hangingPunct="1">
              <a:lnSpc>
                <a:spcPct val="100000"/>
              </a:lnSpc>
              <a:spcBef>
                <a:spcPct val="20000"/>
              </a:spcBef>
              <a:spcAft>
                <a:spcPts val="0"/>
              </a:spcAft>
              <a:buClrTx/>
              <a:buSzTx/>
              <a:tabLst/>
              <a:defRPr/>
            </a:pPr>
            <a:r>
              <a:rPr lang="en-US" sz="2400" dirty="0" smtClean="0"/>
              <a:t>[(10,5),(4,1),(16,5)]</a:t>
            </a: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smtClean="0">
              <a:ln>
                <a:noFill/>
              </a:ln>
              <a:solidFill>
                <a:schemeClr val="tx1"/>
              </a:solidFill>
              <a:effectLst/>
              <a:uLnTx/>
              <a:uFillTx/>
              <a:latin typeface="+mn-lt"/>
              <a:ea typeface="+mn-ea"/>
              <a:cs typeface="+mn-cs"/>
            </a:endParaRPr>
          </a:p>
          <a:p>
            <a:pPr marL="742950" marR="0" lvl="1" indent="-285750" algn="l" defTabSz="914400" rtl="0" eaLnBrk="1" fontAlgn="auto" latinLnBrk="0" hangingPunct="1">
              <a:lnSpc>
                <a:spcPct val="100000"/>
              </a:lnSpc>
              <a:spcBef>
                <a:spcPct val="20000"/>
              </a:spcBef>
              <a:spcAft>
                <a:spcPts val="0"/>
              </a:spcAft>
              <a:buClrTx/>
              <a:buSzTx/>
              <a:tabLst/>
              <a:defRPr/>
            </a:pPr>
            <a:endParaRPr kumimoji="0" lang="en-US" sz="28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Implemented in a prototype tool called DEADLOCKFUZZER for Java</a:t>
            </a:r>
          </a:p>
          <a:p>
            <a:r>
              <a:rPr lang="en-US" dirty="0" smtClean="0"/>
              <a:t>Part of the CALFUZZER framework</a:t>
            </a:r>
          </a:p>
          <a:p>
            <a:pPr lvl="1"/>
            <a:r>
              <a:rPr lang="en-US" dirty="0" smtClean="0"/>
              <a:t>Active random testing of concurrent programs</a:t>
            </a:r>
          </a:p>
          <a:p>
            <a:r>
              <a:rPr lang="en-US" dirty="0" smtClean="0"/>
              <a:t>Instrument Java </a:t>
            </a:r>
            <a:r>
              <a:rPr lang="en-US" dirty="0" err="1" smtClean="0"/>
              <a:t>bytecode</a:t>
            </a:r>
            <a:r>
              <a:rPr lang="en-US" dirty="0" smtClean="0"/>
              <a:t> to </a:t>
            </a:r>
          </a:p>
          <a:p>
            <a:pPr lvl="1"/>
            <a:r>
              <a:rPr lang="en-US" dirty="0" smtClean="0"/>
              <a:t>observe events during execution</a:t>
            </a:r>
          </a:p>
          <a:p>
            <a:pPr lvl="1"/>
            <a:r>
              <a:rPr lang="en-US" dirty="0" smtClean="0"/>
              <a:t>control scheduler</a:t>
            </a:r>
          </a:p>
          <a:p>
            <a:endParaRPr lang="en-US" dirty="0" smtClean="0"/>
          </a:p>
          <a:p>
            <a:endParaRPr lang="en-US" dirty="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a:t>
            </a:r>
            <a:endParaRPr lang="en-US" dirty="0"/>
          </a:p>
        </p:txBody>
      </p:sp>
      <p:graphicFrame>
        <p:nvGraphicFramePr>
          <p:cNvPr id="4" name="Content Placeholder 3"/>
          <p:cNvGraphicFramePr>
            <a:graphicFrameLocks noGrp="1"/>
          </p:cNvGraphicFramePr>
          <p:nvPr>
            <p:ph idx="1"/>
          </p:nvPr>
        </p:nvGraphicFramePr>
        <p:xfrm>
          <a:off x="228600" y="1600200"/>
          <a:ext cx="8686800" cy="4978400"/>
        </p:xfrm>
        <a:graphic>
          <a:graphicData uri="http://schemas.openxmlformats.org/drawingml/2006/table">
            <a:tbl>
              <a:tblPr firstRow="1" bandRow="1">
                <a:tableStyleId>{5C22544A-7EE6-4342-B048-85BDC9FD1C3A}</a:tableStyleId>
              </a:tblPr>
              <a:tblGrid>
                <a:gridCol w="1737360"/>
                <a:gridCol w="1737360"/>
                <a:gridCol w="1737360"/>
                <a:gridCol w="1569720"/>
                <a:gridCol w="1905000"/>
              </a:tblGrid>
              <a:tr h="320040">
                <a:tc rowSpan="2">
                  <a:txBody>
                    <a:bodyPr/>
                    <a:lstStyle/>
                    <a:p>
                      <a:pPr algn="ctr"/>
                      <a:r>
                        <a:rPr lang="en-US" dirty="0" smtClean="0"/>
                        <a:t>Program Name</a:t>
                      </a:r>
                      <a:endParaRPr lang="en-US" dirty="0"/>
                    </a:p>
                  </a:txBody>
                  <a:tcPr/>
                </a:tc>
                <a:tc rowSpan="2">
                  <a:txBody>
                    <a:bodyPr/>
                    <a:lstStyle/>
                    <a:p>
                      <a:pPr algn="ctr"/>
                      <a:r>
                        <a:rPr lang="en-US" dirty="0" smtClean="0"/>
                        <a:t>Lines Of Code</a:t>
                      </a:r>
                      <a:endParaRPr lang="en-US" dirty="0"/>
                    </a:p>
                  </a:txBody>
                  <a:tcPr/>
                </a:tc>
                <a:tc gridSpan="3">
                  <a:txBody>
                    <a:bodyPr/>
                    <a:lstStyle/>
                    <a:p>
                      <a:pPr algn="ctr"/>
                      <a:r>
                        <a:rPr lang="en-US" dirty="0" smtClean="0"/>
                        <a:t>Average Runtime in milliseconds</a:t>
                      </a:r>
                      <a:endParaRPr lang="en-US" dirty="0"/>
                    </a:p>
                  </a:txBody>
                  <a:tcPr/>
                </a:tc>
                <a:tc hMerge="1">
                  <a:txBody>
                    <a:bodyPr/>
                    <a:lstStyle/>
                    <a:p>
                      <a:endParaRPr lang="en-US" dirty="0"/>
                    </a:p>
                  </a:txBody>
                  <a:tcPr/>
                </a:tc>
                <a:tc hMerge="1">
                  <a:txBody>
                    <a:bodyPr/>
                    <a:lstStyle/>
                    <a:p>
                      <a:endParaRPr lang="en-US" dirty="0"/>
                    </a:p>
                  </a:txBody>
                  <a:tcPr/>
                </a:tc>
              </a:tr>
              <a:tr h="320040">
                <a:tc vMerge="1">
                  <a:txBody>
                    <a:bodyPr/>
                    <a:lstStyle/>
                    <a:p>
                      <a:endParaRPr lang="en-US"/>
                    </a:p>
                  </a:txBody>
                  <a:tcPr/>
                </a:tc>
                <a:tc vMerge="1">
                  <a:txBody>
                    <a:bodyPr/>
                    <a:lstStyle/>
                    <a:p>
                      <a:endParaRPr lang="en-US"/>
                    </a:p>
                  </a:txBody>
                  <a:tcPr/>
                </a:tc>
                <a:tc>
                  <a:txBody>
                    <a:bodyPr/>
                    <a:lstStyle/>
                    <a:p>
                      <a:pPr algn="ctr"/>
                      <a:r>
                        <a:rPr lang="en-US" dirty="0" smtClean="0"/>
                        <a:t>Normal</a:t>
                      </a:r>
                      <a:endParaRPr lang="en-US" dirty="0"/>
                    </a:p>
                  </a:txBody>
                  <a:tcPr/>
                </a:tc>
                <a:tc>
                  <a:txBody>
                    <a:bodyPr/>
                    <a:lstStyle/>
                    <a:p>
                      <a:pPr algn="ctr"/>
                      <a:r>
                        <a:rPr lang="en-US" dirty="0" err="1" smtClean="0"/>
                        <a:t>iGoodlock</a:t>
                      </a:r>
                      <a:endParaRPr lang="en-US" dirty="0"/>
                    </a:p>
                  </a:txBody>
                  <a:tcPr/>
                </a:tc>
                <a:tc>
                  <a:txBody>
                    <a:bodyPr/>
                    <a:lstStyle/>
                    <a:p>
                      <a:pPr algn="ctr"/>
                      <a:r>
                        <a:rPr lang="en-US" dirty="0" err="1" smtClean="0"/>
                        <a:t>DeadlockFuzzer</a:t>
                      </a:r>
                      <a:endParaRPr lang="en-US" dirty="0"/>
                    </a:p>
                  </a:txBody>
                  <a:tcPr/>
                </a:tc>
              </a:tr>
              <a:tr h="370840">
                <a:tc>
                  <a:txBody>
                    <a:bodyPr/>
                    <a:lstStyle/>
                    <a:p>
                      <a:r>
                        <a:rPr lang="en-US" dirty="0" smtClean="0"/>
                        <a:t>cache4j</a:t>
                      </a:r>
                      <a:endParaRPr lang="en-US" dirty="0"/>
                    </a:p>
                  </a:txBody>
                  <a:tcPr/>
                </a:tc>
                <a:tc>
                  <a:txBody>
                    <a:bodyPr/>
                    <a:lstStyle/>
                    <a:p>
                      <a:pPr algn="ctr"/>
                      <a:r>
                        <a:rPr lang="en-US" dirty="0" smtClean="0"/>
                        <a:t>3,897</a:t>
                      </a:r>
                      <a:endParaRPr lang="en-US" dirty="0"/>
                    </a:p>
                  </a:txBody>
                  <a:tcPr/>
                </a:tc>
                <a:tc>
                  <a:txBody>
                    <a:bodyPr/>
                    <a:lstStyle/>
                    <a:p>
                      <a:pPr algn="ctr"/>
                      <a:r>
                        <a:rPr lang="en-US" dirty="0" smtClean="0"/>
                        <a:t>2,045</a:t>
                      </a:r>
                      <a:endParaRPr lang="en-US" dirty="0"/>
                    </a:p>
                  </a:txBody>
                  <a:tcPr/>
                </a:tc>
                <a:tc>
                  <a:txBody>
                    <a:bodyPr/>
                    <a:lstStyle/>
                    <a:p>
                      <a:pPr algn="ctr"/>
                      <a:r>
                        <a:rPr lang="en-US" dirty="0" smtClean="0"/>
                        <a:t>3,409</a:t>
                      </a:r>
                      <a:endParaRPr lang="en-US" dirty="0"/>
                    </a:p>
                  </a:txBody>
                  <a:tcPr/>
                </a:tc>
                <a:tc>
                  <a:txBody>
                    <a:bodyPr/>
                    <a:lstStyle/>
                    <a:p>
                      <a:pPr algn="ctr"/>
                      <a:r>
                        <a:rPr lang="en-US" dirty="0" smtClean="0"/>
                        <a:t>N.A.</a:t>
                      </a:r>
                      <a:endParaRPr lang="en-US" dirty="0"/>
                    </a:p>
                  </a:txBody>
                  <a:tcPr/>
                </a:tc>
              </a:tr>
              <a:tr h="370840">
                <a:tc>
                  <a:txBody>
                    <a:bodyPr/>
                    <a:lstStyle/>
                    <a:p>
                      <a:r>
                        <a:rPr lang="en-US" dirty="0" err="1" smtClean="0"/>
                        <a:t>sor</a:t>
                      </a:r>
                      <a:endParaRPr lang="en-US" dirty="0"/>
                    </a:p>
                  </a:txBody>
                  <a:tcPr/>
                </a:tc>
                <a:tc>
                  <a:txBody>
                    <a:bodyPr/>
                    <a:lstStyle/>
                    <a:p>
                      <a:pPr algn="ctr"/>
                      <a:r>
                        <a:rPr lang="en-US" dirty="0" smtClean="0"/>
                        <a:t>17,718</a:t>
                      </a:r>
                      <a:endParaRPr lang="en-US" dirty="0"/>
                    </a:p>
                  </a:txBody>
                  <a:tcPr/>
                </a:tc>
                <a:tc>
                  <a:txBody>
                    <a:bodyPr/>
                    <a:lstStyle/>
                    <a:p>
                      <a:pPr algn="ctr"/>
                      <a:r>
                        <a:rPr lang="en-US" dirty="0" smtClean="0"/>
                        <a:t>163</a:t>
                      </a:r>
                      <a:endParaRPr lang="en-US" dirty="0"/>
                    </a:p>
                  </a:txBody>
                  <a:tcPr/>
                </a:tc>
                <a:tc>
                  <a:txBody>
                    <a:bodyPr/>
                    <a:lstStyle/>
                    <a:p>
                      <a:pPr algn="ctr"/>
                      <a:r>
                        <a:rPr lang="en-US" dirty="0" smtClean="0"/>
                        <a:t>396</a:t>
                      </a:r>
                      <a:endParaRPr lang="en-US" dirty="0"/>
                    </a:p>
                  </a:txBody>
                  <a:tcPr/>
                </a:tc>
                <a:tc>
                  <a:txBody>
                    <a:bodyPr/>
                    <a:lstStyle/>
                    <a:p>
                      <a:pPr algn="ctr"/>
                      <a:r>
                        <a:rPr lang="en-US" dirty="0" smtClean="0"/>
                        <a:t>N.A.</a:t>
                      </a:r>
                      <a:endParaRPr lang="en-US" dirty="0"/>
                    </a:p>
                  </a:txBody>
                  <a:tcPr/>
                </a:tc>
              </a:tr>
              <a:tr h="370840">
                <a:tc>
                  <a:txBody>
                    <a:bodyPr/>
                    <a:lstStyle/>
                    <a:p>
                      <a:r>
                        <a:rPr lang="en-US" dirty="0" err="1" smtClean="0"/>
                        <a:t>hedc</a:t>
                      </a:r>
                      <a:endParaRPr lang="en-US" dirty="0"/>
                    </a:p>
                  </a:txBody>
                  <a:tcPr/>
                </a:tc>
                <a:tc>
                  <a:txBody>
                    <a:bodyPr/>
                    <a:lstStyle/>
                    <a:p>
                      <a:pPr algn="ctr"/>
                      <a:r>
                        <a:rPr lang="en-US" dirty="0" smtClean="0"/>
                        <a:t>25,024</a:t>
                      </a:r>
                      <a:endParaRPr lang="en-US" dirty="0"/>
                    </a:p>
                  </a:txBody>
                  <a:tcPr/>
                </a:tc>
                <a:tc>
                  <a:txBody>
                    <a:bodyPr/>
                    <a:lstStyle/>
                    <a:p>
                      <a:pPr algn="ctr"/>
                      <a:r>
                        <a:rPr lang="en-US" dirty="0" smtClean="0"/>
                        <a:t>165</a:t>
                      </a:r>
                      <a:endParaRPr lang="en-US" dirty="0"/>
                    </a:p>
                  </a:txBody>
                  <a:tcPr/>
                </a:tc>
                <a:tc>
                  <a:txBody>
                    <a:bodyPr/>
                    <a:lstStyle/>
                    <a:p>
                      <a:pPr algn="ctr"/>
                      <a:r>
                        <a:rPr lang="en-US" dirty="0" smtClean="0"/>
                        <a:t>1,668</a:t>
                      </a:r>
                      <a:endParaRPr lang="en-US" dirty="0"/>
                    </a:p>
                  </a:txBody>
                  <a:tcPr/>
                </a:tc>
                <a:tc>
                  <a:txBody>
                    <a:bodyPr/>
                    <a:lstStyle/>
                    <a:p>
                      <a:pPr algn="ctr"/>
                      <a:r>
                        <a:rPr lang="en-US" dirty="0" smtClean="0"/>
                        <a:t>N.A.</a:t>
                      </a:r>
                      <a:endParaRPr lang="en-US" dirty="0"/>
                    </a:p>
                  </a:txBody>
                  <a:tcPr/>
                </a:tc>
              </a:tr>
              <a:tr h="370840">
                <a:tc>
                  <a:txBody>
                    <a:bodyPr/>
                    <a:lstStyle/>
                    <a:p>
                      <a:r>
                        <a:rPr lang="en-US" dirty="0" err="1" smtClean="0"/>
                        <a:t>jspider</a:t>
                      </a:r>
                      <a:endParaRPr lang="en-US" dirty="0"/>
                    </a:p>
                  </a:txBody>
                  <a:tcPr/>
                </a:tc>
                <a:tc>
                  <a:txBody>
                    <a:bodyPr/>
                    <a:lstStyle/>
                    <a:p>
                      <a:pPr algn="ctr"/>
                      <a:r>
                        <a:rPr lang="en-US" dirty="0" smtClean="0"/>
                        <a:t>10,252</a:t>
                      </a:r>
                      <a:endParaRPr lang="en-US" dirty="0"/>
                    </a:p>
                  </a:txBody>
                  <a:tcPr/>
                </a:tc>
                <a:tc>
                  <a:txBody>
                    <a:bodyPr/>
                    <a:lstStyle/>
                    <a:p>
                      <a:pPr algn="ctr"/>
                      <a:r>
                        <a:rPr lang="en-US" dirty="0" smtClean="0"/>
                        <a:t>4,622</a:t>
                      </a:r>
                      <a:endParaRPr lang="en-US" dirty="0"/>
                    </a:p>
                  </a:txBody>
                  <a:tcPr/>
                </a:tc>
                <a:tc>
                  <a:txBody>
                    <a:bodyPr/>
                    <a:lstStyle/>
                    <a:p>
                      <a:pPr algn="ctr"/>
                      <a:r>
                        <a:rPr lang="en-US" dirty="0" smtClean="0"/>
                        <a:t>5,020</a:t>
                      </a:r>
                      <a:endParaRPr lang="en-US" dirty="0"/>
                    </a:p>
                  </a:txBody>
                  <a:tcPr/>
                </a:tc>
                <a:tc>
                  <a:txBody>
                    <a:bodyPr/>
                    <a:lstStyle/>
                    <a:p>
                      <a:pPr algn="ctr"/>
                      <a:r>
                        <a:rPr lang="en-US" dirty="0" smtClean="0"/>
                        <a:t>N.A.</a:t>
                      </a:r>
                      <a:endParaRPr lang="en-US" dirty="0"/>
                    </a:p>
                  </a:txBody>
                  <a:tcPr/>
                </a:tc>
              </a:tr>
              <a:tr h="370840">
                <a:tc>
                  <a:txBody>
                    <a:bodyPr/>
                    <a:lstStyle/>
                    <a:p>
                      <a:r>
                        <a:rPr lang="en-US" dirty="0" smtClean="0"/>
                        <a:t>Jigsaw</a:t>
                      </a:r>
                      <a:endParaRPr lang="en-US" dirty="0"/>
                    </a:p>
                  </a:txBody>
                  <a:tcPr/>
                </a:tc>
                <a:tc>
                  <a:txBody>
                    <a:bodyPr/>
                    <a:lstStyle/>
                    <a:p>
                      <a:pPr algn="ctr"/>
                      <a:r>
                        <a:rPr lang="en-US" dirty="0" smtClean="0"/>
                        <a:t>160,338</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c>
                  <a:txBody>
                    <a:bodyPr/>
                    <a:lstStyle/>
                    <a:p>
                      <a:pPr algn="ctr"/>
                      <a:r>
                        <a:rPr lang="en-US" dirty="0" smtClean="0"/>
                        <a:t>-</a:t>
                      </a:r>
                      <a:endParaRPr lang="en-US" dirty="0"/>
                    </a:p>
                  </a:txBody>
                  <a:tcPr/>
                </a:tc>
              </a:tr>
              <a:tr h="370840">
                <a:tc>
                  <a:txBody>
                    <a:bodyPr/>
                    <a:lstStyle/>
                    <a:p>
                      <a:r>
                        <a:rPr lang="en-US" dirty="0" smtClean="0"/>
                        <a:t>Java Logging</a:t>
                      </a:r>
                      <a:endParaRPr lang="en-US" dirty="0"/>
                    </a:p>
                  </a:txBody>
                  <a:tcPr/>
                </a:tc>
                <a:tc>
                  <a:txBody>
                    <a:bodyPr/>
                    <a:lstStyle/>
                    <a:p>
                      <a:pPr algn="ctr"/>
                      <a:r>
                        <a:rPr lang="en-US" dirty="0" smtClean="0"/>
                        <a:t>4,248</a:t>
                      </a:r>
                      <a:endParaRPr lang="en-US" dirty="0"/>
                    </a:p>
                  </a:txBody>
                  <a:tcPr/>
                </a:tc>
                <a:tc>
                  <a:txBody>
                    <a:bodyPr/>
                    <a:lstStyle/>
                    <a:p>
                      <a:pPr algn="ctr"/>
                      <a:r>
                        <a:rPr lang="en-US" dirty="0" smtClean="0"/>
                        <a:t>166</a:t>
                      </a:r>
                      <a:endParaRPr lang="en-US" dirty="0"/>
                    </a:p>
                  </a:txBody>
                  <a:tcPr/>
                </a:tc>
                <a:tc>
                  <a:txBody>
                    <a:bodyPr/>
                    <a:lstStyle/>
                    <a:p>
                      <a:pPr algn="ctr"/>
                      <a:r>
                        <a:rPr lang="en-US" dirty="0" smtClean="0"/>
                        <a:t>272</a:t>
                      </a:r>
                      <a:endParaRPr lang="en-US" dirty="0"/>
                    </a:p>
                  </a:txBody>
                  <a:tcPr/>
                </a:tc>
                <a:tc>
                  <a:txBody>
                    <a:bodyPr/>
                    <a:lstStyle/>
                    <a:p>
                      <a:pPr algn="ctr"/>
                      <a:r>
                        <a:rPr lang="en-US" dirty="0" smtClean="0"/>
                        <a:t>493</a:t>
                      </a:r>
                      <a:endParaRPr lang="en-US" dirty="0"/>
                    </a:p>
                  </a:txBody>
                  <a:tcPr/>
                </a:tc>
              </a:tr>
              <a:tr h="370840">
                <a:tc>
                  <a:txBody>
                    <a:bodyPr/>
                    <a:lstStyle/>
                    <a:p>
                      <a:r>
                        <a:rPr lang="en-US" dirty="0" smtClean="0"/>
                        <a:t>Java Swing</a:t>
                      </a:r>
                      <a:endParaRPr lang="en-US" dirty="0"/>
                    </a:p>
                  </a:txBody>
                  <a:tcPr/>
                </a:tc>
                <a:tc>
                  <a:txBody>
                    <a:bodyPr/>
                    <a:lstStyle/>
                    <a:p>
                      <a:pPr algn="ctr"/>
                      <a:r>
                        <a:rPr lang="en-US" dirty="0" smtClean="0"/>
                        <a:t>337,291</a:t>
                      </a:r>
                      <a:endParaRPr lang="en-US" dirty="0"/>
                    </a:p>
                  </a:txBody>
                  <a:tcPr/>
                </a:tc>
                <a:tc>
                  <a:txBody>
                    <a:bodyPr/>
                    <a:lstStyle/>
                    <a:p>
                      <a:pPr algn="ctr"/>
                      <a:r>
                        <a:rPr lang="en-US" dirty="0" smtClean="0"/>
                        <a:t>4,694</a:t>
                      </a:r>
                      <a:endParaRPr lang="en-US" dirty="0"/>
                    </a:p>
                  </a:txBody>
                  <a:tcPr/>
                </a:tc>
                <a:tc>
                  <a:txBody>
                    <a:bodyPr/>
                    <a:lstStyle/>
                    <a:p>
                      <a:pPr algn="ctr"/>
                      <a:r>
                        <a:rPr lang="en-US" dirty="0" smtClean="0"/>
                        <a:t>9,563</a:t>
                      </a:r>
                      <a:endParaRPr lang="en-US" dirty="0"/>
                    </a:p>
                  </a:txBody>
                  <a:tcPr/>
                </a:tc>
                <a:tc>
                  <a:txBody>
                    <a:bodyPr/>
                    <a:lstStyle/>
                    <a:p>
                      <a:pPr algn="ctr"/>
                      <a:r>
                        <a:rPr lang="en-US" dirty="0" smtClean="0"/>
                        <a:t>28,052</a:t>
                      </a:r>
                      <a:endParaRPr lang="en-US" dirty="0"/>
                    </a:p>
                  </a:txBody>
                  <a:tcPr/>
                </a:tc>
              </a:tr>
              <a:tr h="370840">
                <a:tc>
                  <a:txBody>
                    <a:bodyPr/>
                    <a:lstStyle/>
                    <a:p>
                      <a:r>
                        <a:rPr lang="en-US" dirty="0" smtClean="0"/>
                        <a:t>DBCP</a:t>
                      </a:r>
                      <a:endParaRPr lang="en-US" dirty="0"/>
                    </a:p>
                  </a:txBody>
                  <a:tcPr/>
                </a:tc>
                <a:tc>
                  <a:txBody>
                    <a:bodyPr/>
                    <a:lstStyle/>
                    <a:p>
                      <a:pPr algn="ctr"/>
                      <a:r>
                        <a:rPr lang="en-US" dirty="0" smtClean="0"/>
                        <a:t>27,194</a:t>
                      </a:r>
                      <a:endParaRPr lang="en-US" dirty="0"/>
                    </a:p>
                  </a:txBody>
                  <a:tcPr/>
                </a:tc>
                <a:tc>
                  <a:txBody>
                    <a:bodyPr/>
                    <a:lstStyle/>
                    <a:p>
                      <a:pPr algn="ctr"/>
                      <a:r>
                        <a:rPr lang="en-US" dirty="0" smtClean="0"/>
                        <a:t>603</a:t>
                      </a:r>
                      <a:endParaRPr lang="en-US" dirty="0"/>
                    </a:p>
                  </a:txBody>
                  <a:tcPr/>
                </a:tc>
                <a:tc>
                  <a:txBody>
                    <a:bodyPr/>
                    <a:lstStyle/>
                    <a:p>
                      <a:pPr algn="ctr"/>
                      <a:r>
                        <a:rPr lang="en-US" dirty="0" smtClean="0"/>
                        <a:t>1,393</a:t>
                      </a:r>
                      <a:endParaRPr lang="en-US" dirty="0"/>
                    </a:p>
                  </a:txBody>
                  <a:tcPr/>
                </a:tc>
                <a:tc>
                  <a:txBody>
                    <a:bodyPr/>
                    <a:lstStyle/>
                    <a:p>
                      <a:pPr algn="ctr"/>
                      <a:r>
                        <a:rPr lang="en-US" dirty="0" smtClean="0"/>
                        <a:t>1,393</a:t>
                      </a:r>
                      <a:endParaRPr lang="en-US" dirty="0"/>
                    </a:p>
                  </a:txBody>
                  <a:tcPr/>
                </a:tc>
              </a:tr>
              <a:tr h="370840">
                <a:tc>
                  <a:txBody>
                    <a:bodyPr/>
                    <a:lstStyle/>
                    <a:p>
                      <a:r>
                        <a:rPr lang="en-US" dirty="0" smtClean="0"/>
                        <a:t>Synchronized Lists</a:t>
                      </a:r>
                      <a:endParaRPr lang="en-US" dirty="0"/>
                    </a:p>
                  </a:txBody>
                  <a:tcPr/>
                </a:tc>
                <a:tc>
                  <a:txBody>
                    <a:bodyPr/>
                    <a:lstStyle/>
                    <a:p>
                      <a:pPr algn="ctr"/>
                      <a:r>
                        <a:rPr lang="en-US" dirty="0" smtClean="0"/>
                        <a:t>17,633</a:t>
                      </a:r>
                      <a:endParaRPr lang="en-US" dirty="0"/>
                    </a:p>
                  </a:txBody>
                  <a:tcPr/>
                </a:tc>
                <a:tc>
                  <a:txBody>
                    <a:bodyPr/>
                    <a:lstStyle/>
                    <a:p>
                      <a:pPr algn="ctr"/>
                      <a:r>
                        <a:rPr lang="en-US" dirty="0" smtClean="0"/>
                        <a:t>2,862</a:t>
                      </a:r>
                      <a:endParaRPr lang="en-US" dirty="0"/>
                    </a:p>
                  </a:txBody>
                  <a:tcPr/>
                </a:tc>
                <a:tc>
                  <a:txBody>
                    <a:bodyPr/>
                    <a:lstStyle/>
                    <a:p>
                      <a:pPr algn="ctr"/>
                      <a:r>
                        <a:rPr lang="en-US" dirty="0" smtClean="0"/>
                        <a:t>3,244</a:t>
                      </a:r>
                      <a:endParaRPr lang="en-US" dirty="0"/>
                    </a:p>
                  </a:txBody>
                  <a:tcPr/>
                </a:tc>
                <a:tc>
                  <a:txBody>
                    <a:bodyPr/>
                    <a:lstStyle/>
                    <a:p>
                      <a:pPr algn="ctr"/>
                      <a:r>
                        <a:rPr lang="en-US" dirty="0" smtClean="0"/>
                        <a:t>7,070</a:t>
                      </a:r>
                      <a:endParaRPr lang="en-US" dirty="0"/>
                    </a:p>
                  </a:txBody>
                  <a:tcPr/>
                </a:tc>
              </a:tr>
              <a:tr h="370840">
                <a:tc>
                  <a:txBody>
                    <a:bodyPr/>
                    <a:lstStyle/>
                    <a:p>
                      <a:r>
                        <a:rPr lang="en-US" dirty="0" smtClean="0"/>
                        <a:t>Synchronized Maps</a:t>
                      </a:r>
                      <a:endParaRPr lang="en-US" dirty="0"/>
                    </a:p>
                  </a:txBody>
                  <a:tcPr/>
                </a:tc>
                <a:tc>
                  <a:txBody>
                    <a:bodyPr/>
                    <a:lstStyle/>
                    <a:p>
                      <a:pPr algn="ctr"/>
                      <a:r>
                        <a:rPr lang="en-US" dirty="0" smtClean="0"/>
                        <a:t>18,911</a:t>
                      </a:r>
                      <a:endParaRPr lang="en-US" dirty="0"/>
                    </a:p>
                  </a:txBody>
                  <a:tcPr/>
                </a:tc>
                <a:tc>
                  <a:txBody>
                    <a:bodyPr/>
                    <a:lstStyle/>
                    <a:p>
                      <a:pPr algn="ctr"/>
                      <a:r>
                        <a:rPr lang="en-US" dirty="0" smtClean="0"/>
                        <a:t>2,295</a:t>
                      </a:r>
                      <a:endParaRPr lang="en-US" dirty="0"/>
                    </a:p>
                  </a:txBody>
                  <a:tcPr/>
                </a:tc>
                <a:tc>
                  <a:txBody>
                    <a:bodyPr/>
                    <a:lstStyle/>
                    <a:p>
                      <a:pPr algn="ctr"/>
                      <a:r>
                        <a:rPr lang="en-US" dirty="0" smtClean="0"/>
                        <a:t>2,596</a:t>
                      </a:r>
                      <a:endParaRPr lang="en-US" dirty="0"/>
                    </a:p>
                  </a:txBody>
                  <a:tcPr/>
                </a:tc>
                <a:tc>
                  <a:txBody>
                    <a:bodyPr/>
                    <a:lstStyle/>
                    <a:p>
                      <a:pPr algn="ctr"/>
                      <a:r>
                        <a:rPr lang="en-US" dirty="0" smtClean="0"/>
                        <a:t>2898</a:t>
                      </a:r>
                      <a:endParaRPr lang="en-US" dirty="0"/>
                    </a:p>
                  </a:txBody>
                  <a:tcPr/>
                </a:tc>
              </a:tr>
            </a:tbl>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t>Evaluation</a:t>
            </a:r>
            <a:endParaRPr lang="en-US" dirty="0"/>
          </a:p>
        </p:txBody>
      </p:sp>
      <p:graphicFrame>
        <p:nvGraphicFramePr>
          <p:cNvPr id="4" name="Content Placeholder 3"/>
          <p:cNvGraphicFramePr>
            <a:graphicFrameLocks noGrp="1"/>
          </p:cNvGraphicFramePr>
          <p:nvPr>
            <p:ph idx="1"/>
          </p:nvPr>
        </p:nvGraphicFramePr>
        <p:xfrm>
          <a:off x="228600" y="1219200"/>
          <a:ext cx="8686800" cy="5480642"/>
        </p:xfrm>
        <a:graphic>
          <a:graphicData uri="http://schemas.openxmlformats.org/drawingml/2006/table">
            <a:tbl>
              <a:tblPr firstRow="1" bandRow="1">
                <a:tableStyleId>{5C22544A-7EE6-4342-B048-85BDC9FD1C3A}</a:tableStyleId>
              </a:tblPr>
              <a:tblGrid>
                <a:gridCol w="1721708"/>
                <a:gridCol w="1173892"/>
                <a:gridCol w="1447800"/>
                <a:gridCol w="1213022"/>
                <a:gridCol w="1530178"/>
                <a:gridCol w="1600200"/>
              </a:tblGrid>
              <a:tr h="337989">
                <a:tc rowSpan="2">
                  <a:txBody>
                    <a:bodyPr/>
                    <a:lstStyle/>
                    <a:p>
                      <a:pPr algn="ctr"/>
                      <a:r>
                        <a:rPr lang="en-US" dirty="0" smtClean="0"/>
                        <a:t>Program Name</a:t>
                      </a:r>
                      <a:endParaRPr lang="en-US" dirty="0"/>
                    </a:p>
                  </a:txBody>
                  <a:tcPr/>
                </a:tc>
                <a:tc rowSpan="2">
                  <a:txBody>
                    <a:bodyPr/>
                    <a:lstStyle/>
                    <a:p>
                      <a:pPr algn="ctr"/>
                      <a:r>
                        <a:rPr lang="en-US" dirty="0" smtClean="0"/>
                        <a:t>Lines Of Code</a:t>
                      </a:r>
                      <a:endParaRPr lang="en-US" dirty="0"/>
                    </a:p>
                  </a:txBody>
                  <a:tcPr/>
                </a:tc>
                <a:tc gridSpan="3">
                  <a:txBody>
                    <a:bodyPr/>
                    <a:lstStyle/>
                    <a:p>
                      <a:pPr algn="ctr"/>
                      <a:r>
                        <a:rPr lang="en-US" dirty="0" smtClean="0"/>
                        <a:t># Deadlock Cycles</a:t>
                      </a:r>
                      <a:endParaRPr lang="en-US" dirty="0"/>
                    </a:p>
                  </a:txBody>
                  <a:tcPr/>
                </a:tc>
                <a:tc hMerge="1">
                  <a:txBody>
                    <a:bodyPr/>
                    <a:lstStyle/>
                    <a:p>
                      <a:endParaRPr lang="en-US" dirty="0"/>
                    </a:p>
                  </a:txBody>
                  <a:tcPr/>
                </a:tc>
                <a:tc hMerge="1">
                  <a:txBody>
                    <a:bodyPr/>
                    <a:lstStyle/>
                    <a:p>
                      <a:endParaRPr lang="en-US" dirty="0"/>
                    </a:p>
                  </a:txBody>
                  <a:tcPr/>
                </a:tc>
                <a:tc rowSpan="2">
                  <a:txBody>
                    <a:bodyPr/>
                    <a:lstStyle/>
                    <a:p>
                      <a:pPr algn="ctr"/>
                      <a:r>
                        <a:rPr lang="en-US" dirty="0" smtClean="0"/>
                        <a:t>Probability of Reproduction</a:t>
                      </a:r>
                      <a:endParaRPr lang="en-US" dirty="0"/>
                    </a:p>
                  </a:txBody>
                  <a:tcPr/>
                </a:tc>
              </a:tr>
              <a:tr h="591481">
                <a:tc vMerge="1">
                  <a:txBody>
                    <a:bodyPr/>
                    <a:lstStyle/>
                    <a:p>
                      <a:endParaRPr lang="en-US"/>
                    </a:p>
                  </a:txBody>
                  <a:tcPr/>
                </a:tc>
                <a:tc vMerge="1">
                  <a:txBody>
                    <a:bodyPr/>
                    <a:lstStyle/>
                    <a:p>
                      <a:endParaRPr lang="en-US"/>
                    </a:p>
                  </a:txBody>
                  <a:tcPr/>
                </a:tc>
                <a:tc>
                  <a:txBody>
                    <a:bodyPr/>
                    <a:lstStyle/>
                    <a:p>
                      <a:pPr algn="ctr"/>
                      <a:r>
                        <a:rPr lang="en-US" dirty="0" err="1" smtClean="0"/>
                        <a:t>iGoodlock</a:t>
                      </a:r>
                      <a:endParaRPr lang="en-US" dirty="0"/>
                    </a:p>
                  </a:txBody>
                  <a:tcPr/>
                </a:tc>
                <a:tc>
                  <a:txBody>
                    <a:bodyPr/>
                    <a:lstStyle/>
                    <a:p>
                      <a:pPr algn="ctr"/>
                      <a:r>
                        <a:rPr lang="en-US" dirty="0" smtClean="0"/>
                        <a:t>Real</a:t>
                      </a:r>
                      <a:endParaRPr lang="en-US" dirty="0"/>
                    </a:p>
                  </a:txBody>
                  <a:tcPr/>
                </a:tc>
                <a:tc>
                  <a:txBody>
                    <a:bodyPr/>
                    <a:lstStyle/>
                    <a:p>
                      <a:pPr algn="ctr"/>
                      <a:r>
                        <a:rPr lang="en-US" dirty="0" smtClean="0"/>
                        <a:t>Reproduced</a:t>
                      </a:r>
                      <a:endParaRPr lang="en-US" dirty="0"/>
                    </a:p>
                  </a:txBody>
                  <a:tcPr/>
                </a:tc>
                <a:tc vMerge="1">
                  <a:txBody>
                    <a:bodyPr/>
                    <a:lstStyle/>
                    <a:p>
                      <a:pPr algn="ctr"/>
                      <a:endParaRPr lang="en-US" dirty="0"/>
                    </a:p>
                  </a:txBody>
                  <a:tcPr/>
                </a:tc>
              </a:tr>
              <a:tr h="337989">
                <a:tc>
                  <a:txBody>
                    <a:bodyPr/>
                    <a:lstStyle/>
                    <a:p>
                      <a:r>
                        <a:rPr lang="en-US" dirty="0" smtClean="0"/>
                        <a:t>cache4j</a:t>
                      </a:r>
                      <a:endParaRPr lang="en-US" dirty="0"/>
                    </a:p>
                  </a:txBody>
                  <a:tcPr/>
                </a:tc>
                <a:tc>
                  <a:txBody>
                    <a:bodyPr/>
                    <a:lstStyle/>
                    <a:p>
                      <a:pPr algn="ctr"/>
                      <a:r>
                        <a:rPr lang="en-US" dirty="0" smtClean="0"/>
                        <a:t>3,897</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r>
              <a:tr h="337989">
                <a:tc>
                  <a:txBody>
                    <a:bodyPr/>
                    <a:lstStyle/>
                    <a:p>
                      <a:r>
                        <a:rPr lang="en-US" dirty="0" err="1" smtClean="0"/>
                        <a:t>sor</a:t>
                      </a:r>
                      <a:endParaRPr lang="en-US" dirty="0"/>
                    </a:p>
                  </a:txBody>
                  <a:tcPr/>
                </a:tc>
                <a:tc>
                  <a:txBody>
                    <a:bodyPr/>
                    <a:lstStyle/>
                    <a:p>
                      <a:pPr algn="ctr"/>
                      <a:r>
                        <a:rPr lang="en-US" dirty="0" smtClean="0"/>
                        <a:t>17,718</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r>
              <a:tr h="337989">
                <a:tc>
                  <a:txBody>
                    <a:bodyPr/>
                    <a:lstStyle/>
                    <a:p>
                      <a:r>
                        <a:rPr lang="en-US" dirty="0" err="1" smtClean="0"/>
                        <a:t>hedc</a:t>
                      </a:r>
                      <a:endParaRPr lang="en-US" dirty="0"/>
                    </a:p>
                  </a:txBody>
                  <a:tcPr/>
                </a:tc>
                <a:tc>
                  <a:txBody>
                    <a:bodyPr/>
                    <a:lstStyle/>
                    <a:p>
                      <a:pPr algn="ctr"/>
                      <a:r>
                        <a:rPr lang="en-US" dirty="0" smtClean="0"/>
                        <a:t>25,024</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r>
              <a:tr h="337989">
                <a:tc>
                  <a:txBody>
                    <a:bodyPr/>
                    <a:lstStyle/>
                    <a:p>
                      <a:r>
                        <a:rPr lang="en-US" dirty="0" err="1" smtClean="0"/>
                        <a:t>jspider</a:t>
                      </a:r>
                      <a:endParaRPr lang="en-US" dirty="0"/>
                    </a:p>
                  </a:txBody>
                  <a:tcPr/>
                </a:tc>
                <a:tc>
                  <a:txBody>
                    <a:bodyPr/>
                    <a:lstStyle/>
                    <a:p>
                      <a:pPr algn="ctr"/>
                      <a:r>
                        <a:rPr lang="en-US" dirty="0" smtClean="0"/>
                        <a:t>10,252</a:t>
                      </a:r>
                      <a:endParaRPr lang="en-US" dirty="0"/>
                    </a:p>
                  </a:txBody>
                  <a:tcPr/>
                </a:tc>
                <a:tc>
                  <a:txBody>
                    <a:bodyPr/>
                    <a:lstStyle/>
                    <a:p>
                      <a:pPr algn="ctr"/>
                      <a:r>
                        <a:rPr lang="en-US" dirty="0" smtClean="0"/>
                        <a:t>0</a:t>
                      </a:r>
                      <a:endParaRPr lang="en-US" dirty="0"/>
                    </a:p>
                  </a:txBody>
                  <a:tcPr/>
                </a:tc>
                <a:tc>
                  <a:txBody>
                    <a:bodyPr/>
                    <a:lstStyle/>
                    <a:p>
                      <a:pPr algn="ctr"/>
                      <a:r>
                        <a:rPr lang="en-US" dirty="0" smtClean="0"/>
                        <a:t>0</a:t>
                      </a:r>
                      <a:endParaRPr lang="en-US" dirty="0"/>
                    </a:p>
                  </a:txBody>
                  <a:tcPr/>
                </a:tc>
                <a:tc>
                  <a:txBody>
                    <a:bodyPr/>
                    <a:lstStyle/>
                    <a:p>
                      <a:pPr algn="ctr"/>
                      <a:r>
                        <a:rPr lang="en-US" dirty="0" smtClean="0"/>
                        <a:t>N.A.</a:t>
                      </a:r>
                      <a:endParaRPr lang="en-US" dirty="0"/>
                    </a:p>
                  </a:txBody>
                  <a:tcPr/>
                </a:tc>
                <a:tc>
                  <a:txBody>
                    <a:bodyPr/>
                    <a:lstStyle/>
                    <a:p>
                      <a:pPr algn="ctr"/>
                      <a:r>
                        <a:rPr lang="en-US" dirty="0" smtClean="0"/>
                        <a:t>N.A.</a:t>
                      </a:r>
                      <a:endParaRPr lang="en-US" dirty="0"/>
                    </a:p>
                  </a:txBody>
                  <a:tcPr/>
                </a:tc>
              </a:tr>
              <a:tr h="337989">
                <a:tc>
                  <a:txBody>
                    <a:bodyPr/>
                    <a:lstStyle/>
                    <a:p>
                      <a:r>
                        <a:rPr lang="en-US" dirty="0" smtClean="0"/>
                        <a:t>Jigsaw</a:t>
                      </a:r>
                      <a:endParaRPr lang="en-US" dirty="0"/>
                    </a:p>
                  </a:txBody>
                  <a:tcPr/>
                </a:tc>
                <a:tc>
                  <a:txBody>
                    <a:bodyPr/>
                    <a:lstStyle/>
                    <a:p>
                      <a:pPr algn="ctr"/>
                      <a:r>
                        <a:rPr lang="en-US" dirty="0" smtClean="0"/>
                        <a:t>160,338</a:t>
                      </a:r>
                      <a:endParaRPr lang="en-US" dirty="0"/>
                    </a:p>
                  </a:txBody>
                  <a:tcPr/>
                </a:tc>
                <a:tc>
                  <a:txBody>
                    <a:bodyPr/>
                    <a:lstStyle/>
                    <a:p>
                      <a:pPr algn="ctr"/>
                      <a:r>
                        <a:rPr lang="en-US" dirty="0" smtClean="0"/>
                        <a:t>283</a:t>
                      </a:r>
                      <a:endParaRPr lang="en-US" dirty="0"/>
                    </a:p>
                  </a:txBody>
                  <a:tcPr/>
                </a:tc>
                <a:tc>
                  <a:txBody>
                    <a:bodyPr/>
                    <a:lstStyle/>
                    <a:p>
                      <a:pPr algn="ctr"/>
                      <a:r>
                        <a:rPr lang="en-US" sz="2400" dirty="0" smtClean="0"/>
                        <a:t>≥</a:t>
                      </a:r>
                      <a:r>
                        <a:rPr lang="en-US" dirty="0" smtClean="0"/>
                        <a:t> 29</a:t>
                      </a:r>
                      <a:endParaRPr lang="en-US" dirty="0"/>
                    </a:p>
                  </a:txBody>
                  <a:tcPr/>
                </a:tc>
                <a:tc>
                  <a:txBody>
                    <a:bodyPr/>
                    <a:lstStyle/>
                    <a:p>
                      <a:pPr algn="ctr"/>
                      <a:r>
                        <a:rPr lang="en-US" dirty="0" smtClean="0"/>
                        <a:t>29</a:t>
                      </a:r>
                      <a:endParaRPr lang="en-US" dirty="0"/>
                    </a:p>
                  </a:txBody>
                  <a:tcPr/>
                </a:tc>
                <a:tc>
                  <a:txBody>
                    <a:bodyPr/>
                    <a:lstStyle/>
                    <a:p>
                      <a:pPr algn="ctr"/>
                      <a:r>
                        <a:rPr lang="en-US" dirty="0" smtClean="0"/>
                        <a:t>0.214</a:t>
                      </a:r>
                      <a:endParaRPr lang="en-US" dirty="0"/>
                    </a:p>
                  </a:txBody>
                  <a:tcPr/>
                </a:tc>
              </a:tr>
              <a:tr h="591481">
                <a:tc>
                  <a:txBody>
                    <a:bodyPr/>
                    <a:lstStyle/>
                    <a:p>
                      <a:r>
                        <a:rPr lang="en-US" dirty="0" smtClean="0"/>
                        <a:t>Java Logging</a:t>
                      </a:r>
                      <a:endParaRPr lang="en-US" dirty="0"/>
                    </a:p>
                  </a:txBody>
                  <a:tcPr/>
                </a:tc>
                <a:tc>
                  <a:txBody>
                    <a:bodyPr/>
                    <a:lstStyle/>
                    <a:p>
                      <a:pPr algn="ctr"/>
                      <a:r>
                        <a:rPr lang="en-US" dirty="0" smtClean="0"/>
                        <a:t>4,248</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3</a:t>
                      </a:r>
                      <a:endParaRPr lang="en-US" dirty="0"/>
                    </a:p>
                  </a:txBody>
                  <a:tcPr/>
                </a:tc>
                <a:tc>
                  <a:txBody>
                    <a:bodyPr/>
                    <a:lstStyle/>
                    <a:p>
                      <a:pPr algn="ctr"/>
                      <a:r>
                        <a:rPr lang="en-US" dirty="0" smtClean="0"/>
                        <a:t>1.00</a:t>
                      </a:r>
                      <a:endParaRPr lang="en-US" dirty="0"/>
                    </a:p>
                  </a:txBody>
                  <a:tcPr/>
                </a:tc>
              </a:tr>
              <a:tr h="337989">
                <a:tc>
                  <a:txBody>
                    <a:bodyPr/>
                    <a:lstStyle/>
                    <a:p>
                      <a:r>
                        <a:rPr lang="en-US" dirty="0" smtClean="0"/>
                        <a:t>Java Swing</a:t>
                      </a:r>
                      <a:endParaRPr lang="en-US" dirty="0"/>
                    </a:p>
                  </a:txBody>
                  <a:tcPr/>
                </a:tc>
                <a:tc>
                  <a:txBody>
                    <a:bodyPr/>
                    <a:lstStyle/>
                    <a:p>
                      <a:pPr algn="ctr"/>
                      <a:r>
                        <a:rPr lang="en-US" dirty="0" smtClean="0"/>
                        <a:t>337,291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a:t>
                      </a:r>
                      <a:endParaRPr lang="en-US" dirty="0"/>
                    </a:p>
                  </a:txBody>
                  <a:tcPr/>
                </a:tc>
                <a:tc>
                  <a:txBody>
                    <a:bodyPr/>
                    <a:lstStyle/>
                    <a:p>
                      <a:pPr algn="ctr"/>
                      <a:r>
                        <a:rPr lang="en-US" dirty="0" smtClean="0"/>
                        <a:t>1.00</a:t>
                      </a:r>
                      <a:endParaRPr lang="en-US" dirty="0"/>
                    </a:p>
                  </a:txBody>
                  <a:tcPr/>
                </a:tc>
              </a:tr>
              <a:tr h="337989">
                <a:tc>
                  <a:txBody>
                    <a:bodyPr/>
                    <a:lstStyle/>
                    <a:p>
                      <a:r>
                        <a:rPr lang="en-US" dirty="0" smtClean="0"/>
                        <a:t>DBCP</a:t>
                      </a:r>
                      <a:endParaRPr lang="en-US" dirty="0"/>
                    </a:p>
                  </a:txBody>
                  <a:tcPr/>
                </a:tc>
                <a:tc>
                  <a:txBody>
                    <a:bodyPr/>
                    <a:lstStyle/>
                    <a:p>
                      <a:pPr algn="ctr"/>
                      <a:r>
                        <a:rPr lang="en-US" dirty="0" smtClean="0"/>
                        <a:t>27,194</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2</a:t>
                      </a:r>
                      <a:endParaRPr lang="en-US" dirty="0"/>
                    </a:p>
                  </a:txBody>
                  <a:tcPr/>
                </a:tc>
                <a:tc>
                  <a:txBody>
                    <a:bodyPr/>
                    <a:lstStyle/>
                    <a:p>
                      <a:pPr algn="ctr"/>
                      <a:r>
                        <a:rPr lang="en-US" dirty="0" smtClean="0"/>
                        <a:t>1.00</a:t>
                      </a:r>
                      <a:endParaRPr lang="en-US" dirty="0"/>
                    </a:p>
                  </a:txBody>
                  <a:tcPr/>
                </a:tc>
              </a:tr>
              <a:tr h="591481">
                <a:tc>
                  <a:txBody>
                    <a:bodyPr/>
                    <a:lstStyle/>
                    <a:p>
                      <a:r>
                        <a:rPr lang="en-US" dirty="0" smtClean="0"/>
                        <a:t>Synchronized Lists</a:t>
                      </a:r>
                      <a:endParaRPr lang="en-US" dirty="0"/>
                    </a:p>
                  </a:txBody>
                  <a:tcPr/>
                </a:tc>
                <a:tc>
                  <a:txBody>
                    <a:bodyPr/>
                    <a:lstStyle/>
                    <a:p>
                      <a:pPr algn="ctr"/>
                      <a:r>
                        <a:rPr lang="en-US" dirty="0" smtClean="0"/>
                        <a:t>17,633</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27</a:t>
                      </a:r>
                      <a:endParaRPr lang="en-US" dirty="0"/>
                    </a:p>
                  </a:txBody>
                  <a:tcPr/>
                </a:tc>
                <a:tc>
                  <a:txBody>
                    <a:bodyPr/>
                    <a:lstStyle/>
                    <a:p>
                      <a:pPr algn="ctr"/>
                      <a:r>
                        <a:rPr lang="en-US" dirty="0" smtClean="0"/>
                        <a:t>0.99</a:t>
                      </a:r>
                      <a:endParaRPr lang="en-US" dirty="0"/>
                    </a:p>
                  </a:txBody>
                  <a:tcPr/>
                </a:tc>
              </a:tr>
              <a:tr h="591481">
                <a:tc>
                  <a:txBody>
                    <a:bodyPr/>
                    <a:lstStyle/>
                    <a:p>
                      <a:r>
                        <a:rPr lang="en-US" dirty="0" smtClean="0"/>
                        <a:t>Synchronized Maps</a:t>
                      </a:r>
                      <a:endParaRPr lang="en-US" dirty="0"/>
                    </a:p>
                  </a:txBody>
                  <a:tcPr/>
                </a:tc>
                <a:tc>
                  <a:txBody>
                    <a:bodyPr/>
                    <a:lstStyle/>
                    <a:p>
                      <a:pPr algn="ctr"/>
                      <a:r>
                        <a:rPr lang="en-US" dirty="0" smtClean="0"/>
                        <a:t>18,911</a:t>
                      </a:r>
                      <a:endParaRPr lang="en-US" dirty="0"/>
                    </a:p>
                  </a:txBody>
                  <a:tcPr/>
                </a:tc>
                <a:tc>
                  <a:txBody>
                    <a:bodyPr/>
                    <a:lstStyle/>
                    <a:p>
                      <a:pPr algn="ctr"/>
                      <a:r>
                        <a:rPr lang="en-US" dirty="0" smtClean="0"/>
                        <a:t>20</a:t>
                      </a:r>
                      <a:endParaRPr lang="en-US" dirty="0"/>
                    </a:p>
                  </a:txBody>
                  <a:tcPr/>
                </a:tc>
                <a:tc>
                  <a:txBody>
                    <a:bodyPr/>
                    <a:lstStyle/>
                    <a:p>
                      <a:pPr algn="ctr"/>
                      <a:r>
                        <a:rPr lang="en-US" dirty="0" smtClean="0"/>
                        <a:t>20</a:t>
                      </a:r>
                      <a:endParaRPr lang="en-US" dirty="0"/>
                    </a:p>
                  </a:txBody>
                  <a:tcPr/>
                </a:tc>
                <a:tc>
                  <a:txBody>
                    <a:bodyPr/>
                    <a:lstStyle/>
                    <a:p>
                      <a:pPr algn="ctr"/>
                      <a:r>
                        <a:rPr lang="en-US" dirty="0" smtClean="0"/>
                        <a:t>20</a:t>
                      </a:r>
                      <a:endParaRPr lang="en-US" dirty="0"/>
                    </a:p>
                  </a:txBody>
                  <a:tcPr/>
                </a:tc>
                <a:tc>
                  <a:txBody>
                    <a:bodyPr/>
                    <a:lstStyle/>
                    <a:p>
                      <a:pPr algn="ctr"/>
                      <a:r>
                        <a:rPr lang="en-US" dirty="0" smtClean="0"/>
                        <a:t>0.52</a:t>
                      </a:r>
                      <a:endParaRPr lang="en-US" dirty="0"/>
                    </a:p>
                  </a:txBody>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8229600" cy="1143000"/>
          </a:xfrm>
        </p:spPr>
        <p:txBody>
          <a:bodyPr/>
          <a:lstStyle/>
          <a:p>
            <a:r>
              <a:rPr lang="en-US" dirty="0" smtClean="0"/>
              <a:t>Evaluation</a:t>
            </a:r>
            <a:endParaRPr lang="en-US" dirty="0"/>
          </a:p>
        </p:txBody>
      </p:sp>
      <p:pic>
        <p:nvPicPr>
          <p:cNvPr id="4" name="Content Placeholder 3" descr="prob.png"/>
          <p:cNvPicPr>
            <a:picLocks noGrp="1" noChangeAspect="1"/>
          </p:cNvPicPr>
          <p:nvPr>
            <p:ph idx="1"/>
          </p:nvPr>
        </p:nvPicPr>
        <p:blipFill>
          <a:blip r:embed="rId3"/>
          <a:stretch>
            <a:fillRect/>
          </a:stretch>
        </p:blipFill>
        <p:spPr>
          <a:xfrm>
            <a:off x="-152400" y="1371600"/>
            <a:ext cx="6477000" cy="4876800"/>
          </a:xfrm>
        </p:spPr>
      </p:pic>
      <p:pic>
        <p:nvPicPr>
          <p:cNvPr id="6" name="Picture 5" descr="colorcoding.PNG"/>
          <p:cNvPicPr>
            <a:picLocks noChangeAspect="1"/>
          </p:cNvPicPr>
          <p:nvPr/>
        </p:nvPicPr>
        <p:blipFill>
          <a:blip r:embed="rId4"/>
          <a:stretch>
            <a:fillRect/>
          </a:stretch>
        </p:blipFill>
        <p:spPr>
          <a:xfrm>
            <a:off x="6191250" y="4829175"/>
            <a:ext cx="2800350" cy="962025"/>
          </a:xfrm>
          <a:prstGeom prst="rect">
            <a:avLst/>
          </a:prstGeom>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304800" y="1600200"/>
            <a:ext cx="8534400" cy="4876800"/>
          </a:xfrm>
        </p:spPr>
        <p:txBody>
          <a:bodyPr/>
          <a:lstStyle/>
          <a:p>
            <a:r>
              <a:rPr lang="en-US" dirty="0" smtClean="0"/>
              <a:t>If DEADLOCKFUZZER does not reproduce a deadlock, we cannot say if the deadlock is a false positive or not</a:t>
            </a:r>
          </a:p>
          <a:p>
            <a:r>
              <a:rPr lang="en-US" dirty="0" smtClean="0"/>
              <a:t>Jigsaw</a:t>
            </a:r>
          </a:p>
          <a:p>
            <a:pPr lvl="1"/>
            <a:r>
              <a:rPr lang="en-US" dirty="0" smtClean="0"/>
              <a:t>Deadlocks reported by </a:t>
            </a:r>
            <a:r>
              <a:rPr lang="en-US" dirty="0" err="1" smtClean="0"/>
              <a:t>iGoodlock</a:t>
            </a:r>
            <a:r>
              <a:rPr lang="en-US" dirty="0" smtClean="0"/>
              <a:t> : 283</a:t>
            </a:r>
          </a:p>
          <a:p>
            <a:pPr lvl="1"/>
            <a:r>
              <a:rPr lang="en-US" dirty="0" smtClean="0"/>
              <a:t>Deadlocks reproduced by DEADLOCKFUZZER :  29</a:t>
            </a:r>
          </a:p>
          <a:p>
            <a:pPr lvl="1"/>
            <a:r>
              <a:rPr lang="en-US" dirty="0" smtClean="0"/>
              <a:t>Deadlocks confirmed as false positives : 18</a:t>
            </a:r>
          </a:p>
          <a:p>
            <a:pPr lvl="1"/>
            <a:r>
              <a:rPr lang="en-US" dirty="0" smtClean="0"/>
              <a:t>Rest : 236</a:t>
            </a:r>
          </a:p>
          <a:p>
            <a:pPr lvl="1"/>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Limitations</a:t>
            </a:r>
            <a:endParaRPr lang="en-US" dirty="0"/>
          </a:p>
        </p:txBody>
      </p:sp>
      <p:sp>
        <p:nvSpPr>
          <p:cNvPr id="3" name="Content Placeholder 2"/>
          <p:cNvSpPr>
            <a:spLocks noGrp="1"/>
          </p:cNvSpPr>
          <p:nvPr>
            <p:ph idx="1"/>
          </p:nvPr>
        </p:nvSpPr>
        <p:spPr>
          <a:xfrm>
            <a:off x="304800" y="1600200"/>
            <a:ext cx="8534400" cy="4876800"/>
          </a:xfrm>
        </p:spPr>
        <p:txBody>
          <a:bodyPr/>
          <a:lstStyle/>
          <a:p>
            <a:r>
              <a:rPr lang="en-US" dirty="0" smtClean="0"/>
              <a:t>If DEADLOCKFUZZER does not reproduce a deadlock, we cannot say if the deadlock is a false positive or not</a:t>
            </a:r>
          </a:p>
          <a:p>
            <a:r>
              <a:rPr lang="en-US" dirty="0" smtClean="0"/>
              <a:t>Jigsaw</a:t>
            </a:r>
          </a:p>
          <a:p>
            <a:pPr lvl="1"/>
            <a:r>
              <a:rPr lang="en-US" dirty="0" smtClean="0"/>
              <a:t>Deadlocks reported by </a:t>
            </a:r>
            <a:r>
              <a:rPr lang="en-US" dirty="0" err="1" smtClean="0"/>
              <a:t>iGoodlock</a:t>
            </a:r>
            <a:r>
              <a:rPr lang="en-US" dirty="0" smtClean="0"/>
              <a:t> : 283</a:t>
            </a:r>
          </a:p>
          <a:p>
            <a:pPr lvl="1"/>
            <a:r>
              <a:rPr lang="en-US" dirty="0" smtClean="0"/>
              <a:t>Deadlocks reproduced by DEADLOCKFUZZER :  29</a:t>
            </a:r>
          </a:p>
          <a:p>
            <a:pPr lvl="1"/>
            <a:r>
              <a:rPr lang="en-US" dirty="0" smtClean="0"/>
              <a:t>Deadlocks confirmed as false positives : 18</a:t>
            </a:r>
          </a:p>
          <a:p>
            <a:pPr lvl="1"/>
            <a:r>
              <a:rPr lang="en-US" dirty="0" smtClean="0"/>
              <a:t>Rest : 236</a:t>
            </a:r>
          </a:p>
          <a:p>
            <a:pPr lvl="1"/>
            <a:endParaRPr lang="en-US" dirty="0"/>
          </a:p>
        </p:txBody>
      </p:sp>
      <p:sp>
        <p:nvSpPr>
          <p:cNvPr id="4" name="Oval 3"/>
          <p:cNvSpPr/>
          <p:nvPr/>
        </p:nvSpPr>
        <p:spPr>
          <a:xfrm>
            <a:off x="762000" y="5562600"/>
            <a:ext cx="2438400" cy="83820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0000"/>
              </a:solidFill>
            </a:endParaRPr>
          </a:p>
        </p:txBody>
      </p:sp>
      <p:sp>
        <p:nvSpPr>
          <p:cNvPr id="5" name="TextBox 4"/>
          <p:cNvSpPr txBox="1"/>
          <p:nvPr/>
        </p:nvSpPr>
        <p:spPr>
          <a:xfrm>
            <a:off x="3276600" y="5791200"/>
            <a:ext cx="6083717" cy="707886"/>
          </a:xfrm>
          <a:prstGeom prst="rect">
            <a:avLst/>
          </a:prstGeom>
          <a:noFill/>
        </p:spPr>
        <p:txBody>
          <a:bodyPr wrap="square" rtlCol="0">
            <a:spAutoFit/>
          </a:bodyPr>
          <a:lstStyle/>
          <a:p>
            <a:r>
              <a:rPr lang="en-US" sz="2000" dirty="0" smtClean="0">
                <a:solidFill>
                  <a:srgbClr val="FF0000"/>
                </a:solidFill>
              </a:rPr>
              <a:t>Cannot say if they are real deadlocks or </a:t>
            </a:r>
          </a:p>
          <a:p>
            <a:r>
              <a:rPr lang="en-US" sz="2000" dirty="0" smtClean="0">
                <a:solidFill>
                  <a:srgbClr val="FF0000"/>
                </a:solidFill>
              </a:rPr>
              <a:t>   false warnings</a:t>
            </a:r>
            <a:endParaRPr lang="en-US" sz="2000" dirty="0">
              <a:solidFill>
                <a:srgbClr val="FF0000"/>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a:t>
            </a:r>
            <a:endParaRPr lang="en-US" dirty="0"/>
          </a:p>
        </p:txBody>
      </p:sp>
      <p:sp>
        <p:nvSpPr>
          <p:cNvPr id="3" name="Content Placeholder 2"/>
          <p:cNvSpPr>
            <a:spLocks noGrp="1"/>
          </p:cNvSpPr>
          <p:nvPr>
            <p:ph idx="1"/>
          </p:nvPr>
        </p:nvSpPr>
        <p:spPr/>
        <p:txBody>
          <a:bodyPr>
            <a:normAutofit lnSpcReduction="10000"/>
          </a:bodyPr>
          <a:lstStyle/>
          <a:p>
            <a:r>
              <a:rPr lang="en-US" dirty="0" smtClean="0"/>
              <a:t>DEADLOCKFUZZER is a practical deadlock detection tool that</a:t>
            </a:r>
          </a:p>
          <a:p>
            <a:pPr lvl="1"/>
            <a:r>
              <a:rPr lang="en-US" dirty="0" smtClean="0"/>
              <a:t>Scales to large programs</a:t>
            </a:r>
          </a:p>
          <a:p>
            <a:pPr lvl="1"/>
            <a:r>
              <a:rPr lang="en-US" dirty="0" smtClean="0"/>
              <a:t>Finds deadlock quickly</a:t>
            </a:r>
          </a:p>
          <a:p>
            <a:pPr lvl="1"/>
            <a:r>
              <a:rPr lang="en-US" dirty="0" smtClean="0"/>
              <a:t>Finds real deadlocks</a:t>
            </a:r>
          </a:p>
          <a:p>
            <a:r>
              <a:rPr lang="en-US" dirty="0" smtClean="0"/>
              <a:t>Complements static and dynamic analyses</a:t>
            </a:r>
          </a:p>
          <a:p>
            <a:pPr lvl="1"/>
            <a:r>
              <a:rPr lang="en-US" dirty="0" smtClean="0"/>
              <a:t>Automatically confirms some of the real deadlocks</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382000" cy="1143000"/>
          </a:xfrm>
        </p:spPr>
        <p:txBody>
          <a:bodyPr>
            <a:normAutofit fontScale="90000"/>
          </a:bodyPr>
          <a:lstStyle/>
          <a:p>
            <a:r>
              <a:rPr lang="en-US" dirty="0" smtClean="0"/>
              <a:t>Finding Deadlocks: Random testing</a:t>
            </a:r>
            <a:endParaRPr lang="en-US" dirty="0"/>
          </a:p>
        </p:txBody>
      </p:sp>
      <p:sp>
        <p:nvSpPr>
          <p:cNvPr id="3" name="Content Placeholder 2"/>
          <p:cNvSpPr>
            <a:spLocks noGrp="1"/>
          </p:cNvSpPr>
          <p:nvPr>
            <p:ph idx="1"/>
          </p:nvPr>
        </p:nvSpPr>
        <p:spPr/>
        <p:txBody>
          <a:bodyPr/>
          <a:lstStyle/>
          <a:p>
            <a:r>
              <a:rPr lang="en-US" dirty="0" smtClean="0"/>
              <a:t>Removes some of the limitations of stress testing</a:t>
            </a:r>
          </a:p>
          <a:p>
            <a:pPr lvl="1"/>
            <a:r>
              <a:rPr lang="en-US" dirty="0" smtClean="0"/>
              <a:t>Randomizes the thread scheduler</a:t>
            </a:r>
          </a:p>
          <a:p>
            <a:r>
              <a:rPr lang="en-US" dirty="0" smtClean="0"/>
              <a:t>Does not find deadlocks quickly</a:t>
            </a:r>
          </a:p>
          <a:p>
            <a:pPr lvl="1"/>
            <a:r>
              <a:rPr lang="en-US" dirty="0" smtClean="0"/>
              <a:t>Deadlocks often happen under subtle schedules</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74638"/>
            <a:ext cx="8915400" cy="1143000"/>
          </a:xfrm>
        </p:spPr>
        <p:txBody>
          <a:bodyPr>
            <a:normAutofit fontScale="90000"/>
          </a:bodyPr>
          <a:lstStyle/>
          <a:p>
            <a:r>
              <a:rPr lang="en-US" dirty="0" smtClean="0"/>
              <a:t>Finding Deadlocks: Program Analysis</a:t>
            </a:r>
            <a:endParaRPr lang="en-US" dirty="0"/>
          </a:p>
        </p:txBody>
      </p:sp>
      <p:sp>
        <p:nvSpPr>
          <p:cNvPr id="3" name="Content Placeholder 2"/>
          <p:cNvSpPr>
            <a:spLocks noGrp="1"/>
          </p:cNvSpPr>
          <p:nvPr>
            <p:ph idx="1"/>
          </p:nvPr>
        </p:nvSpPr>
        <p:spPr/>
        <p:txBody>
          <a:bodyPr/>
          <a:lstStyle/>
          <a:p>
            <a:r>
              <a:rPr lang="en-US" dirty="0" smtClean="0"/>
              <a:t>Static program analysis</a:t>
            </a:r>
          </a:p>
          <a:p>
            <a:pPr lvl="1">
              <a:buNone/>
            </a:pPr>
            <a:r>
              <a:rPr lang="en-US" dirty="0" smtClean="0"/>
              <a:t>+ Examines all possible program behavior</a:t>
            </a:r>
          </a:p>
          <a:p>
            <a:pPr lvl="1">
              <a:buFontTx/>
              <a:buChar char="-"/>
            </a:pPr>
            <a:r>
              <a:rPr lang="en-US" dirty="0" smtClean="0"/>
              <a:t>Often reports many false positives</a:t>
            </a:r>
          </a:p>
          <a:p>
            <a:pPr lvl="1">
              <a:buFontTx/>
              <a:buChar char="-"/>
            </a:pPr>
            <a:endParaRPr lang="en-US" dirty="0" smtClean="0"/>
          </a:p>
          <a:p>
            <a:r>
              <a:rPr lang="en-US" dirty="0" smtClean="0"/>
              <a:t>Dynamic program analysis</a:t>
            </a:r>
          </a:p>
          <a:p>
            <a:pPr lvl="1">
              <a:buNone/>
            </a:pPr>
            <a:r>
              <a:rPr lang="en-US" dirty="0" smtClean="0"/>
              <a:t>+ Usually reports lesser false positives</a:t>
            </a:r>
          </a:p>
          <a:p>
            <a:pPr lvl="1">
              <a:buNone/>
            </a:pPr>
            <a:r>
              <a:rPr lang="en-US" dirty="0" smtClean="0"/>
              <a:t>- Has false negatives</a:t>
            </a:r>
          </a:p>
          <a:p>
            <a:pPr>
              <a:buNone/>
            </a:pP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Random testing is simple, yet effective</a:t>
            </a:r>
          </a:p>
          <a:p>
            <a:pPr lvl="1"/>
            <a:r>
              <a:rPr lang="en-US" dirty="0" smtClean="0"/>
              <a:t>No false positives</a:t>
            </a:r>
          </a:p>
          <a:p>
            <a:r>
              <a:rPr lang="en-US" dirty="0" smtClean="0"/>
              <a:t>But, may miss subtle thread schedules that result in deadlocks</a:t>
            </a:r>
          </a:p>
          <a:p>
            <a:r>
              <a:rPr lang="en-US" dirty="0" smtClean="0"/>
              <a:t>Static and dynamic program analyses have false positives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 Summary</a:t>
            </a:r>
            <a:endParaRPr lang="en-US" dirty="0"/>
          </a:p>
        </p:txBody>
      </p:sp>
      <p:sp>
        <p:nvSpPr>
          <p:cNvPr id="3" name="Content Placeholder 2"/>
          <p:cNvSpPr>
            <a:spLocks noGrp="1"/>
          </p:cNvSpPr>
          <p:nvPr>
            <p:ph idx="1"/>
          </p:nvPr>
        </p:nvSpPr>
        <p:spPr/>
        <p:txBody>
          <a:bodyPr/>
          <a:lstStyle/>
          <a:p>
            <a:r>
              <a:rPr lang="en-US" dirty="0" smtClean="0"/>
              <a:t>Random testing is simple, yet effective</a:t>
            </a:r>
          </a:p>
          <a:p>
            <a:r>
              <a:rPr lang="en-US" dirty="0" smtClean="0"/>
              <a:t>But, may miss subtle thread schedules that result in deadlocks</a:t>
            </a:r>
          </a:p>
          <a:p>
            <a:r>
              <a:rPr lang="en-US" dirty="0" smtClean="0"/>
              <a:t>How do we leverage random testing to quickly find deadlocks under subtle schedules?</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10" name="Content Placeholder 10"/>
          <p:cNvSpPr>
            <a:spLocks noGrp="1"/>
          </p:cNvSpPr>
          <p:nvPr>
            <p:ph sz="half" idx="1"/>
          </p:nvPr>
        </p:nvSpPr>
        <p:spPr>
          <a:xfrm>
            <a:off x="685800" y="1676400"/>
            <a:ext cx="2209800" cy="914400"/>
          </a:xfrm>
        </p:spPr>
        <p:txBody>
          <a:bodyPr>
            <a:normAutofit/>
          </a:bodyPr>
          <a:lstStyle/>
          <a:p>
            <a:pPr>
              <a:buFontTx/>
              <a:buNone/>
            </a:pPr>
            <a:r>
              <a:rPr lang="en-US" sz="2000" u="sng" dirty="0" smtClean="0">
                <a:solidFill>
                  <a:srgbClr val="000090"/>
                </a:solidFill>
              </a:rPr>
              <a:t>Thread1</a:t>
            </a:r>
          </a:p>
          <a:p>
            <a:pPr>
              <a:buFontTx/>
              <a:buNone/>
            </a:pPr>
            <a:r>
              <a:rPr lang="en-US" sz="2000" dirty="0" err="1" smtClean="0">
                <a:solidFill>
                  <a:srgbClr val="000090"/>
                </a:solidFill>
              </a:rPr>
              <a:t>foo</a:t>
            </a:r>
            <a:r>
              <a:rPr lang="en-US" sz="2000" dirty="0" smtClean="0">
                <a:solidFill>
                  <a:srgbClr val="000090"/>
                </a:solidFill>
              </a:rPr>
              <a:t>(o1,o2,true)</a:t>
            </a:r>
          </a:p>
        </p:txBody>
      </p:sp>
      <p:sp>
        <p:nvSpPr>
          <p:cNvPr id="11" name="Content Placeholder 10"/>
          <p:cNvSpPr txBox="1">
            <a:spLocks/>
          </p:cNvSpPr>
          <p:nvPr/>
        </p:nvSpPr>
        <p:spPr>
          <a:xfrm>
            <a:off x="28956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FF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FF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FF0000"/>
                </a:solidFill>
                <a:effectLst/>
                <a:uLnTx/>
                <a:uFillTx/>
                <a:latin typeface="+mn-lt"/>
                <a:ea typeface="+mn-ea"/>
                <a:cs typeface="+mn-cs"/>
              </a:rPr>
              <a:t>(o2,o1,false)</a:t>
            </a:r>
          </a:p>
        </p:txBody>
      </p:sp>
      <p:sp>
        <p:nvSpPr>
          <p:cNvPr id="13" name="Content Placeholder 10"/>
          <p:cNvSpPr txBox="1">
            <a:spLocks/>
          </p:cNvSpPr>
          <p:nvPr/>
        </p:nvSpPr>
        <p:spPr>
          <a:xfrm>
            <a:off x="685800" y="2590800"/>
            <a:ext cx="48006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p:cNvGrpSpPr>
            <a:grpSpLocks/>
          </p:cNvGrpSpPr>
          <p:nvPr/>
        </p:nvGrpSpPr>
        <p:grpSpPr bwMode="auto">
          <a:xfrm>
            <a:off x="4724401" y="1219200"/>
            <a:ext cx="1880643" cy="5486398"/>
            <a:chOff x="2707968" y="991650"/>
            <a:chExt cx="1880959" cy="5409943"/>
          </a:xfrm>
        </p:grpSpPr>
        <p:cxnSp>
          <p:nvCxnSpPr>
            <p:cNvPr id="5" name="Straight Connector 4"/>
            <p:cNvCxnSpPr/>
            <p:nvPr/>
          </p:nvCxnSpPr>
          <p:spPr>
            <a:xfrm rot="5400000">
              <a:off x="1178918" y="4000862"/>
              <a:ext cx="4799875" cy="1587"/>
            </a:xfrm>
            <a:prstGeom prst="line">
              <a:avLst/>
            </a:prstGeom>
            <a:ln w="38100">
              <a:solidFill>
                <a:schemeClr val="tx2"/>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6" name="TextBox 5"/>
            <p:cNvSpPr txBox="1">
              <a:spLocks noChangeArrowheads="1"/>
            </p:cNvSpPr>
            <p:nvPr/>
          </p:nvSpPr>
          <p:spPr bwMode="auto">
            <a:xfrm>
              <a:off x="2707968" y="991650"/>
              <a:ext cx="1880959" cy="576626"/>
            </a:xfrm>
            <a:prstGeom prst="rect">
              <a:avLst/>
            </a:prstGeom>
            <a:noFill/>
            <a:ln w="9525">
              <a:noFill/>
              <a:miter lim="800000"/>
              <a:headEnd/>
              <a:tailEnd/>
            </a:ln>
          </p:spPr>
          <p:txBody>
            <a:bodyPr wrap="none">
              <a:spAutoFit/>
            </a:bodyPr>
            <a:lstStyle/>
            <a:p>
              <a:r>
                <a:rPr lang="en-US" sz="3200" dirty="0">
                  <a:solidFill>
                    <a:schemeClr val="tx2">
                      <a:lumMod val="75000"/>
                    </a:schemeClr>
                  </a:solidFill>
                </a:rPr>
                <a:t>Thread 1</a:t>
              </a:r>
            </a:p>
          </p:txBody>
        </p:sp>
      </p:grpSp>
      <p:grpSp>
        <p:nvGrpSpPr>
          <p:cNvPr id="3" name="Group 10"/>
          <p:cNvGrpSpPr>
            <a:grpSpLocks/>
          </p:cNvGrpSpPr>
          <p:nvPr/>
        </p:nvGrpSpPr>
        <p:grpSpPr bwMode="auto">
          <a:xfrm>
            <a:off x="6618286" y="1219200"/>
            <a:ext cx="1946367" cy="5486400"/>
            <a:chOff x="5744851" y="1068399"/>
            <a:chExt cx="1946694" cy="5333194"/>
          </a:xfrm>
        </p:grpSpPr>
        <p:cxnSp>
          <p:nvCxnSpPr>
            <p:cNvPr id="8" name="Straight Connector 7"/>
            <p:cNvCxnSpPr/>
            <p:nvPr/>
          </p:nvCxnSpPr>
          <p:spPr>
            <a:xfrm rot="5400000">
              <a:off x="4226918" y="4000862"/>
              <a:ext cx="4799875" cy="1587"/>
            </a:xfrm>
            <a:prstGeom prst="line">
              <a:avLst/>
            </a:prstGeom>
            <a:ln w="38100">
              <a:solidFill>
                <a:srgbClr val="C0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9" name="TextBox 6"/>
            <p:cNvSpPr txBox="1">
              <a:spLocks noChangeArrowheads="1"/>
            </p:cNvSpPr>
            <p:nvPr/>
          </p:nvSpPr>
          <p:spPr bwMode="auto">
            <a:xfrm>
              <a:off x="5744851" y="1068399"/>
              <a:ext cx="1946694" cy="568445"/>
            </a:xfrm>
            <a:prstGeom prst="rect">
              <a:avLst/>
            </a:prstGeom>
            <a:noFill/>
            <a:ln w="9525">
              <a:noFill/>
              <a:miter lim="800000"/>
              <a:headEnd/>
              <a:tailEnd/>
            </a:ln>
          </p:spPr>
          <p:txBody>
            <a:bodyPr wrap="none">
              <a:spAutoFit/>
            </a:bodyPr>
            <a:lstStyle/>
            <a:p>
              <a:r>
                <a:rPr lang="en-US" sz="3200" dirty="0">
                  <a:solidFill>
                    <a:srgbClr val="C00000"/>
                  </a:solidFill>
                </a:rPr>
                <a:t>Thread 2</a:t>
              </a:r>
            </a:p>
          </p:txBody>
        </p:sp>
      </p:grpSp>
      <p:sp>
        <p:nvSpPr>
          <p:cNvPr id="10" name="Content Placeholder 10"/>
          <p:cNvSpPr>
            <a:spLocks noGrp="1"/>
          </p:cNvSpPr>
          <p:nvPr>
            <p:ph sz="half" idx="1"/>
          </p:nvPr>
        </p:nvSpPr>
        <p:spPr>
          <a:xfrm>
            <a:off x="228600" y="1676400"/>
            <a:ext cx="2209800" cy="914400"/>
          </a:xfrm>
        </p:spPr>
        <p:txBody>
          <a:bodyPr>
            <a:normAutofit/>
          </a:bodyPr>
          <a:lstStyle/>
          <a:p>
            <a:pPr>
              <a:buFontTx/>
              <a:buNone/>
            </a:pPr>
            <a:r>
              <a:rPr lang="en-US" sz="2000" u="sng" dirty="0" smtClean="0">
                <a:solidFill>
                  <a:schemeClr val="tx2">
                    <a:lumMod val="75000"/>
                  </a:schemeClr>
                </a:solidFill>
              </a:rPr>
              <a:t>Thread1</a:t>
            </a:r>
          </a:p>
          <a:p>
            <a:pPr>
              <a:buFontTx/>
              <a:buNone/>
            </a:pPr>
            <a:r>
              <a:rPr lang="en-US" sz="2000" dirty="0" err="1" smtClean="0">
                <a:solidFill>
                  <a:schemeClr val="tx2">
                    <a:lumMod val="75000"/>
                  </a:schemeClr>
                </a:solidFill>
              </a:rPr>
              <a:t>foo</a:t>
            </a:r>
            <a:r>
              <a:rPr lang="en-US" sz="2000" dirty="0" smtClean="0">
                <a:solidFill>
                  <a:schemeClr val="tx2">
                    <a:lumMod val="75000"/>
                  </a:schemeClr>
                </a:solidFill>
              </a:rPr>
              <a:t>(o1,o2,true)</a:t>
            </a:r>
          </a:p>
        </p:txBody>
      </p:sp>
      <p:sp>
        <p:nvSpPr>
          <p:cNvPr id="11" name="Content Placeholder 10"/>
          <p:cNvSpPr txBox="1">
            <a:spLocks/>
          </p:cNvSpPr>
          <p:nvPr/>
        </p:nvSpPr>
        <p:spPr>
          <a:xfrm>
            <a:off x="2438400" y="1676400"/>
            <a:ext cx="2209800" cy="990600"/>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sng" strike="noStrike" kern="1200" cap="none" spc="0" normalizeH="0" baseline="0" noProof="0" dirty="0" smtClean="0">
                <a:ln>
                  <a:noFill/>
                </a:ln>
                <a:solidFill>
                  <a:srgbClr val="C00000"/>
                </a:solidFill>
                <a:effectLst/>
                <a:uLnTx/>
                <a:uFillTx/>
                <a:latin typeface="+mn-lt"/>
                <a:ea typeface="+mn-ea"/>
                <a:cs typeface="+mn-cs"/>
              </a:rPr>
              <a:t>Thread2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err="1" smtClean="0">
                <a:ln>
                  <a:noFill/>
                </a:ln>
                <a:solidFill>
                  <a:srgbClr val="C00000"/>
                </a:solidFill>
                <a:effectLst/>
                <a:uLnTx/>
                <a:uFillTx/>
                <a:latin typeface="+mn-lt"/>
                <a:ea typeface="+mn-ea"/>
                <a:cs typeface="+mn-cs"/>
              </a:rPr>
              <a:t>foo</a:t>
            </a:r>
            <a:r>
              <a:rPr kumimoji="0" lang="en-US" sz="2000" b="0" i="0" u="none" strike="noStrike" kern="1200" cap="none" spc="0" normalizeH="0" baseline="0" noProof="0" dirty="0" smtClean="0">
                <a:ln>
                  <a:noFill/>
                </a:ln>
                <a:solidFill>
                  <a:srgbClr val="C00000"/>
                </a:solidFill>
                <a:effectLst/>
                <a:uLnTx/>
                <a:uFillTx/>
                <a:latin typeface="+mn-lt"/>
                <a:ea typeface="+mn-ea"/>
                <a:cs typeface="+mn-cs"/>
              </a:rPr>
              <a:t>(o2,o1,false)</a:t>
            </a:r>
          </a:p>
        </p:txBody>
      </p:sp>
      <p:sp>
        <p:nvSpPr>
          <p:cNvPr id="12" name="Content Placeholder 10"/>
          <p:cNvSpPr txBox="1">
            <a:spLocks/>
          </p:cNvSpPr>
          <p:nvPr/>
        </p:nvSpPr>
        <p:spPr>
          <a:xfrm>
            <a:off x="228600" y="2743200"/>
            <a:ext cx="4724400" cy="3962400"/>
          </a:xfrm>
          <a:prstGeom prst="rect">
            <a:avLst/>
          </a:prstGeom>
        </p:spPr>
        <p:txBody>
          <a:bodyPr vert="horz" lIns="91440" tIns="45720" rIns="91440" bIns="45720" rtlCol="0">
            <a:normAutofit fontScale="85000" lnSpcReduction="20000"/>
          </a:bodyPr>
          <a:lstStyle/>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rgbClr val="000090"/>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rgbClr val="000090"/>
                </a:solidFill>
                <a:effectLst/>
                <a:uLnTx/>
                <a:uFillTx/>
                <a:latin typeface="+mn-lt"/>
                <a:ea typeface="+mn-ea"/>
                <a:cs typeface="+mn-cs"/>
              </a:rPr>
              <a:t> </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void </a:t>
            </a:r>
            <a:r>
              <a:rPr kumimoji="0" lang="en-US" sz="2000" b="0" i="0" u="none" strike="noStrike" kern="1200" cap="none" spc="0" normalizeH="0" baseline="0" noProof="0" dirty="0" err="1" smtClean="0">
                <a:ln>
                  <a:noFill/>
                </a:ln>
                <a:solidFill>
                  <a:schemeClr val="accent3">
                    <a:lumMod val="50000"/>
                  </a:schemeClr>
                </a:solidFill>
                <a:effectLst/>
                <a:uLnTx/>
                <a:uFillTx/>
                <a:latin typeface="+mn-lt"/>
                <a:ea typeface="+mn-ea"/>
                <a:cs typeface="+mn-cs"/>
              </a:rPr>
              <a:t>foo</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(Object</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l</a:t>
            </a:r>
            <a:r>
              <a:rPr lang="en-US" sz="2000" dirty="0" smtClean="0">
                <a:solidFill>
                  <a:schemeClr val="accent3">
                    <a:lumMod val="50000"/>
                  </a:schemeClr>
                </a:solidFill>
              </a:rPr>
              <a:t>1</a:t>
            </a:r>
            <a:r>
              <a:rPr kumimoji="0" lang="en-US" sz="2000" b="0" i="0" u="none" strike="noStrike" kern="1200" cap="none" spc="0" normalizeH="0" baseline="-25000" noProof="0" dirty="0" smtClean="0">
                <a:ln>
                  <a:noFill/>
                </a:ln>
                <a:solidFill>
                  <a:schemeClr val="accent3">
                    <a:lumMod val="50000"/>
                  </a:schemeClr>
                </a:solidFill>
                <a:effectLst/>
                <a:uLnTx/>
                <a:uFillTx/>
                <a:latin typeface="+mn-lt"/>
                <a:ea typeface="+mn-ea"/>
                <a:cs typeface="+mn-cs"/>
              </a:rPr>
              <a:t>, </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Object l2, </a:t>
            </a:r>
            <a:r>
              <a:rPr kumimoji="0" lang="en-US" sz="2000" b="0" i="0" u="none" strike="noStrike" kern="1200" cap="none" spc="0" normalizeH="0" noProof="0" dirty="0" err="1" smtClean="0">
                <a:ln>
                  <a:noFill/>
                </a:ln>
                <a:solidFill>
                  <a:schemeClr val="accent3">
                    <a:lumMod val="50000"/>
                  </a:schemeClr>
                </a:solidFill>
                <a:effectLst/>
                <a:uLnTx/>
                <a:uFillTx/>
                <a:latin typeface="+mn-lt"/>
                <a:ea typeface="+mn-ea"/>
                <a:cs typeface="+mn-cs"/>
              </a:rPr>
              <a:t>boolean</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 flag</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if(flag)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 Long running computations</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s1: f1();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s2: f2();</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s3: synchronized(l1){</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s4: synchronized(l</a:t>
            </a:r>
            <a:r>
              <a:rPr kumimoji="0" lang="en-US" sz="2000" b="0" i="0" u="none" strike="noStrike" kern="1200" cap="none" spc="0" normalizeH="0" noProof="0" dirty="0" smtClean="0">
                <a:ln>
                  <a:noFill/>
                </a:ln>
                <a:solidFill>
                  <a:schemeClr val="accent3">
                    <a:lumMod val="50000"/>
                  </a:schemeClr>
                </a:solidFill>
                <a:effectLst/>
                <a:uLnTx/>
                <a:uFillTx/>
                <a:latin typeface="+mn-lt"/>
                <a:ea typeface="+mn-ea"/>
                <a:cs typeface="+mn-cs"/>
              </a:rPr>
              <a:t>2</a:t>
            </a: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lang="en-US" sz="2000" dirty="0" smtClean="0">
                <a:solidFill>
                  <a:schemeClr val="accent3">
                    <a:lumMod val="50000"/>
                  </a:schemeClr>
                </a:solidFill>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Tx/>
              <a:buNone/>
              <a:tabLst/>
              <a:defRPr/>
            </a:pPr>
            <a:endPar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Tx/>
              <a:buNone/>
              <a:tabLst/>
              <a:defRPr/>
            </a:pPr>
            <a:r>
              <a:rPr kumimoji="0" lang="en-US" sz="2000" b="0" i="0" u="none" strike="noStrike" kern="1200" cap="none" spc="0" normalizeH="0" baseline="0" noProof="0" dirty="0" smtClean="0">
                <a:ln>
                  <a:noFill/>
                </a:ln>
                <a:solidFill>
                  <a:schemeClr val="accent3">
                    <a:lumMod val="50000"/>
                  </a:schemeClr>
                </a:solidFill>
                <a:effectLst/>
                <a:uLnTx/>
                <a:uFillTx/>
                <a:latin typeface="+mn-lt"/>
                <a:ea typeface="+mn-ea"/>
                <a:cs typeface="+mn-cs"/>
              </a:rPr>
              <a:t>}</a:t>
            </a:r>
          </a:p>
        </p:txBody>
      </p:sp>
      <p:sp>
        <p:nvSpPr>
          <p:cNvPr id="13" name="TextBox 12"/>
          <p:cNvSpPr txBox="1">
            <a:spLocks noChangeArrowheads="1"/>
          </p:cNvSpPr>
          <p:nvPr/>
        </p:nvSpPr>
        <p:spPr bwMode="auto">
          <a:xfrm>
            <a:off x="5029200" y="609600"/>
            <a:ext cx="3212739" cy="584775"/>
          </a:xfrm>
          <a:prstGeom prst="rect">
            <a:avLst/>
          </a:prstGeom>
          <a:noFill/>
          <a:ln w="9525">
            <a:noFill/>
            <a:miter lim="800000"/>
            <a:headEnd/>
            <a:tailEnd/>
          </a:ln>
        </p:spPr>
        <p:txBody>
          <a:bodyPr wrap="none">
            <a:spAutoFit/>
          </a:bodyPr>
          <a:lstStyle/>
          <a:p>
            <a:r>
              <a:rPr lang="en-US" sz="3200" dirty="0" smtClean="0">
                <a:solidFill>
                  <a:schemeClr val="bg2">
                    <a:lumMod val="10000"/>
                  </a:schemeClr>
                </a:solidFill>
              </a:rPr>
              <a:t>Random Testing</a:t>
            </a:r>
            <a:endParaRPr lang="en-US" sz="3200" dirty="0">
              <a:solidFill>
                <a:schemeClr val="bg2">
                  <a:lumMod val="10000"/>
                </a:schemeClr>
              </a:solidFill>
            </a:endParaRPr>
          </a:p>
        </p:txBody>
      </p:sp>
      <p:sp>
        <p:nvSpPr>
          <p:cNvPr id="23" name="TextBox 15"/>
          <p:cNvSpPr txBox="1">
            <a:spLocks noChangeArrowheads="1"/>
          </p:cNvSpPr>
          <p:nvPr/>
        </p:nvSpPr>
        <p:spPr bwMode="auto">
          <a:xfrm>
            <a:off x="5867400" y="2362200"/>
            <a:ext cx="575799" cy="369332"/>
          </a:xfrm>
          <a:prstGeom prst="rect">
            <a:avLst/>
          </a:prstGeom>
          <a:noFill/>
          <a:ln w="9525">
            <a:noFill/>
            <a:miter lim="800000"/>
            <a:headEnd/>
            <a:tailEnd/>
          </a:ln>
        </p:spPr>
        <p:txBody>
          <a:bodyPr wrap="none">
            <a:spAutoFit/>
          </a:bodyPr>
          <a:lstStyle/>
          <a:p>
            <a:r>
              <a:rPr lang="en-US" dirty="0" smtClean="0"/>
              <a:t>f1()</a:t>
            </a:r>
            <a:endParaRPr lang="en-US" dirty="0"/>
          </a:p>
        </p:txBody>
      </p:sp>
      <p:sp>
        <p:nvSpPr>
          <p:cNvPr id="24" name="TextBox 15"/>
          <p:cNvSpPr txBox="1">
            <a:spLocks noChangeArrowheads="1"/>
          </p:cNvSpPr>
          <p:nvPr/>
        </p:nvSpPr>
        <p:spPr bwMode="auto">
          <a:xfrm>
            <a:off x="5867400" y="3733800"/>
            <a:ext cx="612668" cy="369332"/>
          </a:xfrm>
          <a:prstGeom prst="rect">
            <a:avLst/>
          </a:prstGeom>
          <a:noFill/>
          <a:ln w="9525">
            <a:noFill/>
            <a:miter lim="800000"/>
            <a:headEnd/>
            <a:tailEnd/>
          </a:ln>
        </p:spPr>
        <p:txBody>
          <a:bodyPr wrap="none">
            <a:spAutoFit/>
          </a:bodyPr>
          <a:lstStyle/>
          <a:p>
            <a:r>
              <a:rPr lang="en-US" dirty="0" smtClean="0"/>
              <a:t>f2()</a:t>
            </a:r>
            <a:endParaRPr lang="en-US" dirty="0"/>
          </a:p>
        </p:txBody>
      </p:sp>
      <p:sp>
        <p:nvSpPr>
          <p:cNvPr id="32" name="Oval 31"/>
          <p:cNvSpPr/>
          <p:nvPr/>
        </p:nvSpPr>
        <p:spPr>
          <a:xfrm>
            <a:off x="7391400" y="22860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3" name="Oval 32"/>
          <p:cNvSpPr/>
          <p:nvPr/>
        </p:nvSpPr>
        <p:spPr>
          <a:xfrm>
            <a:off x="7391400" y="28194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4" name="Oval 33"/>
          <p:cNvSpPr/>
          <p:nvPr/>
        </p:nvSpPr>
        <p:spPr>
          <a:xfrm>
            <a:off x="7391400" y="33528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5" name="Oval 34"/>
          <p:cNvSpPr/>
          <p:nvPr/>
        </p:nvSpPr>
        <p:spPr>
          <a:xfrm>
            <a:off x="7391400" y="3886200"/>
            <a:ext cx="228600" cy="228600"/>
          </a:xfrm>
          <a:prstGeom prst="ellipse">
            <a:avLst/>
          </a:prstGeom>
          <a:solidFill>
            <a:schemeClr val="accent2">
              <a:lumMod val="60000"/>
              <a:lumOff val="40000"/>
            </a:schemeClr>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endParaRPr lang="en-US">
              <a:solidFill>
                <a:srgbClr val="FFFFFF"/>
              </a:solidFill>
              <a:ea typeface="ＭＳ Ｐゴシック" charset="-128"/>
            </a:endParaRPr>
          </a:p>
        </p:txBody>
      </p:sp>
      <p:sp>
        <p:nvSpPr>
          <p:cNvPr id="36" name="TextBox 15"/>
          <p:cNvSpPr txBox="1">
            <a:spLocks noChangeArrowheads="1"/>
          </p:cNvSpPr>
          <p:nvPr/>
        </p:nvSpPr>
        <p:spPr bwMode="auto">
          <a:xfrm>
            <a:off x="7696200" y="2209800"/>
            <a:ext cx="1109599" cy="369332"/>
          </a:xfrm>
          <a:prstGeom prst="rect">
            <a:avLst/>
          </a:prstGeom>
          <a:noFill/>
          <a:ln w="9525">
            <a:noFill/>
            <a:miter lim="800000"/>
            <a:headEnd/>
            <a:tailEnd/>
          </a:ln>
        </p:spPr>
        <p:txBody>
          <a:bodyPr wrap="none">
            <a:spAutoFit/>
          </a:bodyPr>
          <a:lstStyle/>
          <a:p>
            <a:r>
              <a:rPr lang="en-US" dirty="0" smtClean="0"/>
              <a:t>Lock(o2)</a:t>
            </a:r>
            <a:endParaRPr lang="en-US" dirty="0"/>
          </a:p>
        </p:txBody>
      </p:sp>
      <p:sp>
        <p:nvSpPr>
          <p:cNvPr id="37" name="TextBox 15"/>
          <p:cNvSpPr txBox="1">
            <a:spLocks noChangeArrowheads="1"/>
          </p:cNvSpPr>
          <p:nvPr/>
        </p:nvSpPr>
        <p:spPr bwMode="auto">
          <a:xfrm>
            <a:off x="7696200" y="2678668"/>
            <a:ext cx="1072730" cy="369332"/>
          </a:xfrm>
          <a:prstGeom prst="rect">
            <a:avLst/>
          </a:prstGeom>
          <a:noFill/>
          <a:ln w="9525">
            <a:noFill/>
            <a:miter lim="800000"/>
            <a:headEnd/>
            <a:tailEnd/>
          </a:ln>
        </p:spPr>
        <p:txBody>
          <a:bodyPr wrap="none">
            <a:spAutoFit/>
          </a:bodyPr>
          <a:lstStyle/>
          <a:p>
            <a:r>
              <a:rPr lang="en-US" dirty="0" smtClean="0"/>
              <a:t>Lock(o1)</a:t>
            </a:r>
            <a:endParaRPr lang="en-US" dirty="0"/>
          </a:p>
        </p:txBody>
      </p:sp>
      <p:sp>
        <p:nvSpPr>
          <p:cNvPr id="38" name="TextBox 15"/>
          <p:cNvSpPr txBox="1">
            <a:spLocks noChangeArrowheads="1"/>
          </p:cNvSpPr>
          <p:nvPr/>
        </p:nvSpPr>
        <p:spPr bwMode="auto">
          <a:xfrm>
            <a:off x="7696200" y="3276600"/>
            <a:ext cx="1298753" cy="369332"/>
          </a:xfrm>
          <a:prstGeom prst="rect">
            <a:avLst/>
          </a:prstGeom>
          <a:noFill/>
          <a:ln w="9525">
            <a:noFill/>
            <a:miter lim="800000"/>
            <a:headEnd/>
            <a:tailEnd/>
          </a:ln>
        </p:spPr>
        <p:txBody>
          <a:bodyPr wrap="none">
            <a:spAutoFit/>
          </a:bodyPr>
          <a:lstStyle/>
          <a:p>
            <a:r>
              <a:rPr lang="en-US" dirty="0" smtClean="0"/>
              <a:t>Unlock(o1)</a:t>
            </a:r>
            <a:endParaRPr lang="en-US" dirty="0"/>
          </a:p>
        </p:txBody>
      </p:sp>
      <p:sp>
        <p:nvSpPr>
          <p:cNvPr id="39" name="TextBox 15"/>
          <p:cNvSpPr txBox="1">
            <a:spLocks noChangeArrowheads="1"/>
          </p:cNvSpPr>
          <p:nvPr/>
        </p:nvSpPr>
        <p:spPr bwMode="auto">
          <a:xfrm>
            <a:off x="7620000" y="3821668"/>
            <a:ext cx="1335622" cy="369332"/>
          </a:xfrm>
          <a:prstGeom prst="rect">
            <a:avLst/>
          </a:prstGeom>
          <a:noFill/>
          <a:ln w="9525">
            <a:noFill/>
            <a:miter lim="800000"/>
            <a:headEnd/>
            <a:tailEnd/>
          </a:ln>
        </p:spPr>
        <p:txBody>
          <a:bodyPr wrap="none">
            <a:spAutoFit/>
          </a:bodyPr>
          <a:lstStyle/>
          <a:p>
            <a:r>
              <a:rPr lang="en-US" dirty="0" smtClean="0"/>
              <a:t>Unlock(o2)</a:t>
            </a:r>
            <a:endParaRPr lang="en-US" dirty="0"/>
          </a:p>
        </p:txBody>
      </p:sp>
      <p:sp>
        <p:nvSpPr>
          <p:cNvPr id="28" name="Rectangle 27"/>
          <p:cNvSpPr/>
          <p:nvPr/>
        </p:nvSpPr>
        <p:spPr>
          <a:xfrm>
            <a:off x="5486400" y="21336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486400" y="3429000"/>
            <a:ext cx="228600" cy="990600"/>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omicSansMS">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2657</TotalTime>
  <Words>2605</Words>
  <Application>Microsoft Office PowerPoint</Application>
  <PresentationFormat>On-screen Show (4:3)</PresentationFormat>
  <Paragraphs>699</Paragraphs>
  <Slides>37</Slides>
  <Notes>11</Notes>
  <HiddenSlides>0</HiddenSlides>
  <MMClips>0</MMClips>
  <ScaleCrop>false</ScaleCrop>
  <HeadingPairs>
    <vt:vector size="4" baseType="variant">
      <vt:variant>
        <vt:lpstr>Theme</vt:lpstr>
      </vt:variant>
      <vt:variant>
        <vt:i4>1</vt:i4>
      </vt:variant>
      <vt:variant>
        <vt:lpstr>Slide Titles</vt:lpstr>
      </vt:variant>
      <vt:variant>
        <vt:i4>37</vt:i4>
      </vt:variant>
    </vt:vector>
  </HeadingPairs>
  <TitlesOfParts>
    <vt:vector size="38" baseType="lpstr">
      <vt:lpstr>Office Theme</vt:lpstr>
      <vt:lpstr>A Randomized Dynamic Program Analysis for Detecting Real Deadlocks</vt:lpstr>
      <vt:lpstr>Goal</vt:lpstr>
      <vt:lpstr>Finding Deadlocks: Stress Testing</vt:lpstr>
      <vt:lpstr>Finding Deadlocks: Random testing</vt:lpstr>
      <vt:lpstr>Finding Deadlocks: Program Analysis</vt:lpstr>
      <vt:lpstr>In Summary</vt:lpstr>
      <vt:lpstr>In Summary</vt:lpstr>
      <vt:lpstr>Example</vt:lpstr>
      <vt:lpstr>Slide 9</vt:lpstr>
      <vt:lpstr>Slide 10</vt:lpstr>
      <vt:lpstr>Slide 11</vt:lpstr>
      <vt:lpstr>Slide 12</vt:lpstr>
      <vt:lpstr>Slide 13</vt:lpstr>
      <vt:lpstr>Slide 14</vt:lpstr>
      <vt:lpstr>Slide 15</vt:lpstr>
      <vt:lpstr>Preempting threads</vt:lpstr>
      <vt:lpstr>Preempting threads</vt:lpstr>
      <vt:lpstr>Preempting threads</vt:lpstr>
      <vt:lpstr>Preempting threads</vt:lpstr>
      <vt:lpstr>Preempting threads</vt:lpstr>
      <vt:lpstr>Preempting threads</vt:lpstr>
      <vt:lpstr>Preempting threads</vt:lpstr>
      <vt:lpstr>Preempting threads</vt:lpstr>
      <vt:lpstr>Preempting threads</vt:lpstr>
      <vt:lpstr>Preempting threads</vt:lpstr>
      <vt:lpstr>Preempting threads</vt:lpstr>
      <vt:lpstr>Preempting threads</vt:lpstr>
      <vt:lpstr>Preempting threads</vt:lpstr>
      <vt:lpstr>Abstractions</vt:lpstr>
      <vt:lpstr>Abstractions</vt:lpstr>
      <vt:lpstr>Implementation</vt:lpstr>
      <vt:lpstr>Evaluation</vt:lpstr>
      <vt:lpstr>Evaluation</vt:lpstr>
      <vt:lpstr>Evaluation</vt:lpstr>
      <vt:lpstr>Limitations</vt:lpstr>
      <vt:lpstr>Limitations</vt:lpstr>
      <vt:lpstr>Conclusion</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
  <cp:lastModifiedBy>EECS</cp:lastModifiedBy>
  <cp:revision>698</cp:revision>
  <dcterms:created xsi:type="dcterms:W3CDTF">2006-08-16T00:00:00Z</dcterms:created>
  <dcterms:modified xsi:type="dcterms:W3CDTF">2009-05-13T19:10:19Z</dcterms:modified>
</cp:coreProperties>
</file>