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7" r:id="rId2"/>
    <p:sldId id="260" r:id="rId3"/>
    <p:sldId id="262" r:id="rId4"/>
    <p:sldId id="441" r:id="rId5"/>
    <p:sldId id="442" r:id="rId6"/>
    <p:sldId id="400" r:id="rId7"/>
    <p:sldId id="401" r:id="rId8"/>
    <p:sldId id="404" r:id="rId9"/>
    <p:sldId id="302" r:id="rId10"/>
    <p:sldId id="360" r:id="rId11"/>
    <p:sldId id="403" r:id="rId12"/>
    <p:sldId id="362" r:id="rId13"/>
    <p:sldId id="440" r:id="rId14"/>
    <p:sldId id="436" r:id="rId15"/>
    <p:sldId id="437" r:id="rId16"/>
    <p:sldId id="445" r:id="rId17"/>
    <p:sldId id="443" r:id="rId18"/>
    <p:sldId id="448" r:id="rId19"/>
    <p:sldId id="405" r:id="rId20"/>
    <p:sldId id="406" r:id="rId21"/>
    <p:sldId id="408" r:id="rId22"/>
    <p:sldId id="410" r:id="rId23"/>
    <p:sldId id="258" r:id="rId24"/>
    <p:sldId id="438" r:id="rId25"/>
    <p:sldId id="446" r:id="rId26"/>
    <p:sldId id="407" r:id="rId27"/>
    <p:sldId id="4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CB180E8-C88F-4CC5-90F5-C60F3D192B80}">
          <p14:sldIdLst>
            <p14:sldId id="257"/>
            <p14:sldId id="260"/>
            <p14:sldId id="262"/>
            <p14:sldId id="441"/>
            <p14:sldId id="442"/>
          </p14:sldIdLst>
        </p14:section>
        <p14:section name="Datalog" id="{51F21C61-444E-4571-BB9E-C48FC18F477C}">
          <p14:sldIdLst>
            <p14:sldId id="400"/>
            <p14:sldId id="401"/>
            <p14:sldId id="404"/>
          </p14:sldIdLst>
        </p14:section>
        <p14:section name="Meditations" id="{9B88B81F-FBBF-4D02-AF5D-228995587A77}">
          <p14:sldIdLst>
            <p14:sldId id="302"/>
            <p14:sldId id="360"/>
            <p14:sldId id="403"/>
          </p14:sldIdLst>
        </p14:section>
        <p14:section name="Idea" id="{B990700C-CFC8-41CC-B200-37B5152C44F5}">
          <p14:sldIdLst>
            <p14:sldId id="362"/>
            <p14:sldId id="440"/>
          </p14:sldIdLst>
        </p14:section>
        <p14:section name="The Probabilistic Model" id="{750C1C0E-A405-46D6-94B3-7182A442078E}">
          <p14:sldIdLst>
            <p14:sldId id="436"/>
            <p14:sldId id="437"/>
          </p14:sldIdLst>
        </p14:section>
        <p14:section name="Scaling Marginal Inference" id="{A161B91B-FBD1-4DE8-B480-EA965ADD2888}">
          <p14:sldIdLst>
            <p14:sldId id="445"/>
            <p14:sldId id="443"/>
          </p14:sldIdLst>
        </p14:section>
        <p14:section name="Experiments" id="{22F5BEB8-B0A0-401A-BFD3-F2BDC3A3E00A}">
          <p14:sldIdLst>
            <p14:sldId id="448"/>
            <p14:sldId id="405"/>
            <p14:sldId id="406"/>
            <p14:sldId id="408"/>
          </p14:sldIdLst>
        </p14:section>
        <p14:section name="Conclusion" id="{3C4E9C39-C8F6-4C9E-AD44-A168054AF90D}">
          <p14:sldIdLst>
            <p14:sldId id="410"/>
          </p14:sldIdLst>
        </p14:section>
        <p14:section name="Reserve: Lightning" id="{A6549298-8E8C-41E6-A89D-389600C45360}">
          <p14:sldIdLst>
            <p14:sldId id="258"/>
          </p14:sldIdLst>
        </p14:section>
        <p14:section name="Reserve: The Probabilistic Model" id="{FCF4CB95-6471-488F-8BD4-2A5FBE5367EE}">
          <p14:sldIdLst>
            <p14:sldId id="438"/>
          </p14:sldIdLst>
        </p14:section>
        <p14:section name="Reserve: Experiments" id="{F4ACA8AE-5425-4BBA-A0E7-D85EF3580CD9}">
          <p14:sldIdLst>
            <p14:sldId id="446"/>
            <p14:sldId id="407"/>
          </p14:sldIdLst>
        </p14:section>
        <p14:section name="Reserve: Conclusion" id="{5C7B62A4-CA82-4E70-A6F7-DCBCA1E5DAA7}">
          <p14:sldIdLst>
            <p14:sldId id="4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9310" autoAdjust="0"/>
  </p:normalViewPr>
  <p:slideViewPr>
    <p:cSldViewPr snapToGrid="0">
      <p:cViewPr varScale="1">
        <p:scale>
          <a:sx n="68" d="100"/>
          <a:sy n="68" d="100"/>
        </p:scale>
        <p:origin x="545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27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mukund\Dropbox\Documents\Study\Job-Application\job-application\Talk\images\Bingo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mukund\Dropbox\Documents\Study\Job-Application\job-application\Talk\images\Bingo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mukund\Dropbox\Documents\Study\Job-Application\job-application\Talk\images\Bingo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'Combined Stacked Base-C'!$G$1</c:f>
              <c:strCache>
                <c:ptCount val="1"/>
                <c:pt idx="0">
                  <c:v>True positives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'Combined Stacked Base-C'!$A$2:$A$17</c:f>
              <c:strCache>
                <c:ptCount val="16"/>
                <c:pt idx="0">
                  <c:v>HEDC</c:v>
                </c:pt>
                <c:pt idx="1">
                  <c:v>FTP</c:v>
                </c:pt>
                <c:pt idx="2">
                  <c:v>Weblech</c:v>
                </c:pt>
                <c:pt idx="3">
                  <c:v>Jspider</c:v>
                </c:pt>
                <c:pt idx="4">
                  <c:v>Avrora</c:v>
                </c:pt>
                <c:pt idx="5">
                  <c:v>LUIndex</c:v>
                </c:pt>
                <c:pt idx="6">
                  <c:v>Sunflow</c:v>
                </c:pt>
                <c:pt idx="7">
                  <c:v>Xalan</c:v>
                </c:pt>
                <c:pt idx="8">
                  <c:v>App-324</c:v>
                </c:pt>
                <c:pt idx="9">
                  <c:v>Noisy Sounds</c:v>
                </c:pt>
                <c:pt idx="10">
                  <c:v>App-ca7</c:v>
                </c:pt>
                <c:pt idx="11">
                  <c:v>App-kQm</c:v>
                </c:pt>
                <c:pt idx="12">
                  <c:v>Tilt Mazes</c:v>
                </c:pt>
                <c:pt idx="13">
                  <c:v>Andors Trail</c:v>
                </c:pt>
                <c:pt idx="14">
                  <c:v>Ginger Master</c:v>
                </c:pt>
                <c:pt idx="15">
                  <c:v>App-018</c:v>
                </c:pt>
              </c:strCache>
            </c:strRef>
          </c:cat>
          <c:val>
            <c:numRef>
              <c:f>'Combined Stacked Base-C'!$G$2:$G$17</c:f>
              <c:numCache>
                <c:formatCode>General</c:formatCode>
                <c:ptCount val="16"/>
                <c:pt idx="0">
                  <c:v>12</c:v>
                </c:pt>
                <c:pt idx="1">
                  <c:v>75</c:v>
                </c:pt>
                <c:pt idx="2">
                  <c:v>6</c:v>
                </c:pt>
                <c:pt idx="3">
                  <c:v>9</c:v>
                </c:pt>
                <c:pt idx="4">
                  <c:v>29</c:v>
                </c:pt>
                <c:pt idx="5">
                  <c:v>2</c:v>
                </c:pt>
                <c:pt idx="6">
                  <c:v>171</c:v>
                </c:pt>
                <c:pt idx="7">
                  <c:v>75</c:v>
                </c:pt>
                <c:pt idx="8">
                  <c:v>15</c:v>
                </c:pt>
                <c:pt idx="9">
                  <c:v>52</c:v>
                </c:pt>
                <c:pt idx="10">
                  <c:v>157</c:v>
                </c:pt>
                <c:pt idx="11">
                  <c:v>160</c:v>
                </c:pt>
                <c:pt idx="12">
                  <c:v>150</c:v>
                </c:pt>
                <c:pt idx="13">
                  <c:v>7</c:v>
                </c:pt>
                <c:pt idx="14">
                  <c:v>87</c:v>
                </c:pt>
                <c:pt idx="1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9-4D98-A7DC-7E453E124518}"/>
            </c:ext>
          </c:extLst>
        </c:ser>
        <c:ser>
          <c:idx val="2"/>
          <c:order val="2"/>
          <c:tx>
            <c:strRef>
              <c:f>'Combined Stacked Base-C'!$I$1</c:f>
              <c:strCache>
                <c:ptCount val="1"/>
                <c:pt idx="0">
                  <c:v>Bingo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c:spPr>
          <c:invertIfNegative val="0"/>
          <c:cat>
            <c:strRef>
              <c:f>'Combined Stacked Base-C'!$A$2:$A$17</c:f>
              <c:strCache>
                <c:ptCount val="16"/>
                <c:pt idx="0">
                  <c:v>HEDC</c:v>
                </c:pt>
                <c:pt idx="1">
                  <c:v>FTP</c:v>
                </c:pt>
                <c:pt idx="2">
                  <c:v>Weblech</c:v>
                </c:pt>
                <c:pt idx="3">
                  <c:v>Jspider</c:v>
                </c:pt>
                <c:pt idx="4">
                  <c:v>Avrora</c:v>
                </c:pt>
                <c:pt idx="5">
                  <c:v>LUIndex</c:v>
                </c:pt>
                <c:pt idx="6">
                  <c:v>Sunflow</c:v>
                </c:pt>
                <c:pt idx="7">
                  <c:v>Xalan</c:v>
                </c:pt>
                <c:pt idx="8">
                  <c:v>App-324</c:v>
                </c:pt>
                <c:pt idx="9">
                  <c:v>Noisy Sounds</c:v>
                </c:pt>
                <c:pt idx="10">
                  <c:v>App-ca7</c:v>
                </c:pt>
                <c:pt idx="11">
                  <c:v>App-kQm</c:v>
                </c:pt>
                <c:pt idx="12">
                  <c:v>Tilt Mazes</c:v>
                </c:pt>
                <c:pt idx="13">
                  <c:v>Andors Trail</c:v>
                </c:pt>
                <c:pt idx="14">
                  <c:v>Ginger Master</c:v>
                </c:pt>
                <c:pt idx="15">
                  <c:v>App-018</c:v>
                </c:pt>
              </c:strCache>
            </c:strRef>
          </c:cat>
          <c:val>
            <c:numRef>
              <c:f>'Combined Stacked Base-C'!$I$2:$I$17</c:f>
              <c:numCache>
                <c:formatCode>General</c:formatCode>
                <c:ptCount val="16"/>
                <c:pt idx="0">
                  <c:v>2</c:v>
                </c:pt>
                <c:pt idx="1">
                  <c:v>23</c:v>
                </c:pt>
                <c:pt idx="2">
                  <c:v>1</c:v>
                </c:pt>
                <c:pt idx="3">
                  <c:v>1</c:v>
                </c:pt>
                <c:pt idx="4">
                  <c:v>45</c:v>
                </c:pt>
                <c:pt idx="5">
                  <c:v>0</c:v>
                </c:pt>
                <c:pt idx="6">
                  <c:v>355</c:v>
                </c:pt>
                <c:pt idx="7">
                  <c:v>7</c:v>
                </c:pt>
                <c:pt idx="8">
                  <c:v>7</c:v>
                </c:pt>
                <c:pt idx="9">
                  <c:v>56</c:v>
                </c:pt>
                <c:pt idx="10">
                  <c:v>34</c:v>
                </c:pt>
                <c:pt idx="11">
                  <c:v>55</c:v>
                </c:pt>
                <c:pt idx="12">
                  <c:v>66</c:v>
                </c:pt>
                <c:pt idx="13">
                  <c:v>1</c:v>
                </c:pt>
                <c:pt idx="14">
                  <c:v>117</c:v>
                </c:pt>
                <c:pt idx="15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39-4D98-A7DC-7E453E124518}"/>
            </c:ext>
          </c:extLst>
        </c:ser>
        <c:ser>
          <c:idx val="4"/>
          <c:order val="4"/>
          <c:tx>
            <c:strRef>
              <c:f>'Combined Stacked Base-C'!$K$1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lt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152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39-4D98-A7DC-7E453E12451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522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D39-4D98-A7DC-7E453E12451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D39-4D98-A7DC-7E453E12451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257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D39-4D98-A7DC-7E453E12451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978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39-4D98-A7DC-7E453E12451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940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39-4D98-A7DC-7E453E12451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958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39-4D98-A7DC-7E453E12451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1870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39-4D98-A7DC-7E453E12451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110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39-4D98-A7DC-7E453E12451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212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39-4D98-A7DC-7E453E12451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393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39-4D98-A7DC-7E453E12451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/>
                      <a:t>817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39-4D98-A7DC-7E453E12451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en-US"/>
                      <a:t>352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39-4D98-A7DC-7E453E12451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en-US"/>
                      <a:t>156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D39-4D98-A7DC-7E453E12451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en-US"/>
                      <a:t>437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D39-4D98-A7DC-7E453E12451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en-US"/>
                      <a:t>420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D39-4D98-A7DC-7E453E1245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'Combined Stacked Base-C'!$A$2:$A$17</c:f>
              <c:strCache>
                <c:ptCount val="16"/>
                <c:pt idx="0">
                  <c:v>HEDC</c:v>
                </c:pt>
                <c:pt idx="1">
                  <c:v>FTP</c:v>
                </c:pt>
                <c:pt idx="2">
                  <c:v>Weblech</c:v>
                </c:pt>
                <c:pt idx="3">
                  <c:v>Jspider</c:v>
                </c:pt>
                <c:pt idx="4">
                  <c:v>Avrora</c:v>
                </c:pt>
                <c:pt idx="5">
                  <c:v>LUIndex</c:v>
                </c:pt>
                <c:pt idx="6">
                  <c:v>Sunflow</c:v>
                </c:pt>
                <c:pt idx="7">
                  <c:v>Xalan</c:v>
                </c:pt>
                <c:pt idx="8">
                  <c:v>App-324</c:v>
                </c:pt>
                <c:pt idx="9">
                  <c:v>Noisy Sounds</c:v>
                </c:pt>
                <c:pt idx="10">
                  <c:v>App-ca7</c:v>
                </c:pt>
                <c:pt idx="11">
                  <c:v>App-kQm</c:v>
                </c:pt>
                <c:pt idx="12">
                  <c:v>Tilt Mazes</c:v>
                </c:pt>
                <c:pt idx="13">
                  <c:v>Andors Trail</c:v>
                </c:pt>
                <c:pt idx="14">
                  <c:v>Ginger Master</c:v>
                </c:pt>
                <c:pt idx="15">
                  <c:v>App-018</c:v>
                </c:pt>
              </c:strCache>
            </c:strRef>
          </c:cat>
          <c:val>
            <c:numRef>
              <c:f>'Combined Stacked Base-C'!$K$2:$K$17</c:f>
              <c:numCache>
                <c:formatCode>General</c:formatCode>
                <c:ptCount val="16"/>
                <c:pt idx="0">
                  <c:v>31</c:v>
                </c:pt>
                <c:pt idx="1">
                  <c:v>154</c:v>
                </c:pt>
                <c:pt idx="2">
                  <c:v>14</c:v>
                </c:pt>
                <c:pt idx="3">
                  <c:v>129</c:v>
                </c:pt>
                <c:pt idx="4">
                  <c:v>7</c:v>
                </c:pt>
                <c:pt idx="5">
                  <c:v>839</c:v>
                </c:pt>
                <c:pt idx="6">
                  <c:v>120</c:v>
                </c:pt>
                <c:pt idx="7">
                  <c:v>1597</c:v>
                </c:pt>
                <c:pt idx="8">
                  <c:v>6</c:v>
                </c:pt>
                <c:pt idx="9">
                  <c:v>53</c:v>
                </c:pt>
                <c:pt idx="10">
                  <c:v>116</c:v>
                </c:pt>
                <c:pt idx="11">
                  <c:v>431</c:v>
                </c:pt>
                <c:pt idx="12">
                  <c:v>47</c:v>
                </c:pt>
                <c:pt idx="13">
                  <c:v>108</c:v>
                </c:pt>
                <c:pt idx="14">
                  <c:v>134</c:v>
                </c:pt>
                <c:pt idx="15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D39-4D98-A7DC-7E453E124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8590768"/>
        <c:axId val="45859142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'Combined Stacked Base-C'!$H$1</c15:sqref>
                        </c15:formulaRef>
                      </c:ext>
                    </c:extLst>
                    <c:strCache>
                      <c:ptCount val="1"/>
                      <c:pt idx="0">
                        <c:v>Rank, 90% TP</c:v>
                      </c:pt>
                    </c:strCache>
                  </c:strRef>
                </c:tx>
                <c:spPr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'Combined Stacked Base-C'!$A$2:$A$17</c15:sqref>
                        </c15:formulaRef>
                      </c:ext>
                    </c:extLst>
                    <c:strCache>
                      <c:ptCount val="16"/>
                      <c:pt idx="0">
                        <c:v>HEDC</c:v>
                      </c:pt>
                      <c:pt idx="1">
                        <c:v>FTP</c:v>
                      </c:pt>
                      <c:pt idx="2">
                        <c:v>Weblech</c:v>
                      </c:pt>
                      <c:pt idx="3">
                        <c:v>Jspider</c:v>
                      </c:pt>
                      <c:pt idx="4">
                        <c:v>Avrora</c:v>
                      </c:pt>
                      <c:pt idx="5">
                        <c:v>LUIndex</c:v>
                      </c:pt>
                      <c:pt idx="6">
                        <c:v>Sunflow</c:v>
                      </c:pt>
                      <c:pt idx="7">
                        <c:v>Xalan</c:v>
                      </c:pt>
                      <c:pt idx="8">
                        <c:v>App-324</c:v>
                      </c:pt>
                      <c:pt idx="9">
                        <c:v>Noisy Sounds</c:v>
                      </c:pt>
                      <c:pt idx="10">
                        <c:v>App-ca7</c:v>
                      </c:pt>
                      <c:pt idx="11">
                        <c:v>App-kQm</c:v>
                      </c:pt>
                      <c:pt idx="12">
                        <c:v>Tilt Mazes</c:v>
                      </c:pt>
                      <c:pt idx="13">
                        <c:v>Andors Trail</c:v>
                      </c:pt>
                      <c:pt idx="14">
                        <c:v>Ginger Master</c:v>
                      </c:pt>
                      <c:pt idx="15">
                        <c:v>App-018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'Combined Stacked Base-C'!$H$2:$H$17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53</c:v>
                      </c:pt>
                      <c:pt idx="1">
                        <c:v>5</c:v>
                      </c:pt>
                      <c:pt idx="2">
                        <c:v>4</c:v>
                      </c:pt>
                      <c:pt idx="3">
                        <c:v>10</c:v>
                      </c:pt>
                      <c:pt idx="4">
                        <c:v>336</c:v>
                      </c:pt>
                      <c:pt idx="5">
                        <c:v>12</c:v>
                      </c:pt>
                      <c:pt idx="6">
                        <c:v>312</c:v>
                      </c:pt>
                      <c:pt idx="7">
                        <c:v>191</c:v>
                      </c:pt>
                      <c:pt idx="8">
                        <c:v>29</c:v>
                      </c:pt>
                      <c:pt idx="9">
                        <c:v>27</c:v>
                      </c:pt>
                      <c:pt idx="10">
                        <c:v>15</c:v>
                      </c:pt>
                      <c:pt idx="11">
                        <c:v>40</c:v>
                      </c:pt>
                      <c:pt idx="12">
                        <c:v>5</c:v>
                      </c:pt>
                      <c:pt idx="13">
                        <c:v>6</c:v>
                      </c:pt>
                      <c:pt idx="14">
                        <c:v>63</c:v>
                      </c:pt>
                      <c:pt idx="15">
                        <c:v>100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4-0D39-4D98-A7DC-7E453E124518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'Combined Stacked Base-C'!$J$1</c15:sqref>
                        </c15:formulaRef>
                      </c:ext>
                    </c:extLst>
                    <c:strCache>
                      <c:ptCount val="1"/>
                      <c:pt idx="0">
                        <c:v>Baseline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 w="12700" cap="flat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'Combined Stacked Base-C'!$A$2:$A$17</c15:sqref>
                        </c15:formulaRef>
                      </c:ext>
                    </c:extLst>
                    <c:strCache>
                      <c:ptCount val="16"/>
                      <c:pt idx="0">
                        <c:v>HEDC</c:v>
                      </c:pt>
                      <c:pt idx="1">
                        <c:v>FTP</c:v>
                      </c:pt>
                      <c:pt idx="2">
                        <c:v>Weblech</c:v>
                      </c:pt>
                      <c:pt idx="3">
                        <c:v>Jspider</c:v>
                      </c:pt>
                      <c:pt idx="4">
                        <c:v>Avrora</c:v>
                      </c:pt>
                      <c:pt idx="5">
                        <c:v>LUIndex</c:v>
                      </c:pt>
                      <c:pt idx="6">
                        <c:v>Sunflow</c:v>
                      </c:pt>
                      <c:pt idx="7">
                        <c:v>Xalan</c:v>
                      </c:pt>
                      <c:pt idx="8">
                        <c:v>App-324</c:v>
                      </c:pt>
                      <c:pt idx="9">
                        <c:v>Noisy Sounds</c:v>
                      </c:pt>
                      <c:pt idx="10">
                        <c:v>App-ca7</c:v>
                      </c:pt>
                      <c:pt idx="11">
                        <c:v>App-kQm</c:v>
                      </c:pt>
                      <c:pt idx="12">
                        <c:v>Tilt Mazes</c:v>
                      </c:pt>
                      <c:pt idx="13">
                        <c:v>Andors Trail</c:v>
                      </c:pt>
                      <c:pt idx="14">
                        <c:v>Ginger Master</c:v>
                      </c:pt>
                      <c:pt idx="15">
                        <c:v>App-018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'Combined Stacked Base-C'!$J$2:$J$17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54</c:v>
                      </c:pt>
                      <c:pt idx="1">
                        <c:v>265</c:v>
                      </c:pt>
                      <c:pt idx="2">
                        <c:v>5</c:v>
                      </c:pt>
                      <c:pt idx="3">
                        <c:v>108</c:v>
                      </c:pt>
                      <c:pt idx="4">
                        <c:v>561</c:v>
                      </c:pt>
                      <c:pt idx="5">
                        <c:v>87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53</c:v>
                      </c:pt>
                      <c:pt idx="9">
                        <c:v>24</c:v>
                      </c:pt>
                      <c:pt idx="10">
                        <c:v>71</c:v>
                      </c:pt>
                      <c:pt idx="11">
                        <c:v>131</c:v>
                      </c:pt>
                      <c:pt idx="12">
                        <c:v>84</c:v>
                      </c:pt>
                      <c:pt idx="13">
                        <c:v>34</c:v>
                      </c:pt>
                      <c:pt idx="14">
                        <c:v>36</c:v>
                      </c:pt>
                      <c:pt idx="15">
                        <c:v>23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D39-4D98-A7DC-7E453E124518}"/>
                  </c:ext>
                </c:extLst>
              </c15:ser>
            </c15:filteredBarSeries>
          </c:ext>
        </c:extLst>
      </c:barChart>
      <c:catAx>
        <c:axId val="45859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591424"/>
        <c:crosses val="autoZero"/>
        <c:auto val="1"/>
        <c:lblAlgn val="ctr"/>
        <c:lblOffset val="100"/>
        <c:noMultiLvlLbl val="0"/>
      </c:catAx>
      <c:valAx>
        <c:axId val="45859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590768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'Combined Stacked Base-C'!$G$1</c:f>
              <c:strCache>
                <c:ptCount val="1"/>
                <c:pt idx="0">
                  <c:v>True positives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'Combined Stacked Base-C'!$A$2:$A$17</c:f>
              <c:strCache>
                <c:ptCount val="16"/>
                <c:pt idx="0">
                  <c:v>HEDC</c:v>
                </c:pt>
                <c:pt idx="1">
                  <c:v>FTP</c:v>
                </c:pt>
                <c:pt idx="2">
                  <c:v>Weblech</c:v>
                </c:pt>
                <c:pt idx="3">
                  <c:v>Jspider</c:v>
                </c:pt>
                <c:pt idx="4">
                  <c:v>Avrora</c:v>
                </c:pt>
                <c:pt idx="5">
                  <c:v>LUIndex</c:v>
                </c:pt>
                <c:pt idx="6">
                  <c:v>Sunflow</c:v>
                </c:pt>
                <c:pt idx="7">
                  <c:v>Xalan</c:v>
                </c:pt>
                <c:pt idx="8">
                  <c:v>App-324</c:v>
                </c:pt>
                <c:pt idx="9">
                  <c:v>Noisy Sounds</c:v>
                </c:pt>
                <c:pt idx="10">
                  <c:v>App-ca7</c:v>
                </c:pt>
                <c:pt idx="11">
                  <c:v>App-kQm</c:v>
                </c:pt>
                <c:pt idx="12">
                  <c:v>Tilt Mazes</c:v>
                </c:pt>
                <c:pt idx="13">
                  <c:v>Andors Trail</c:v>
                </c:pt>
                <c:pt idx="14">
                  <c:v>Ginger Master</c:v>
                </c:pt>
                <c:pt idx="15">
                  <c:v>App-018</c:v>
                </c:pt>
              </c:strCache>
            </c:strRef>
          </c:cat>
          <c:val>
            <c:numRef>
              <c:f>'Combined Stacked Base-C'!$G$2:$G$17</c:f>
              <c:numCache>
                <c:formatCode>General</c:formatCode>
                <c:ptCount val="16"/>
                <c:pt idx="0">
                  <c:v>12</c:v>
                </c:pt>
                <c:pt idx="1">
                  <c:v>75</c:v>
                </c:pt>
                <c:pt idx="2">
                  <c:v>6</c:v>
                </c:pt>
                <c:pt idx="3">
                  <c:v>9</c:v>
                </c:pt>
                <c:pt idx="4">
                  <c:v>29</c:v>
                </c:pt>
                <c:pt idx="5">
                  <c:v>2</c:v>
                </c:pt>
                <c:pt idx="6">
                  <c:v>171</c:v>
                </c:pt>
                <c:pt idx="7">
                  <c:v>75</c:v>
                </c:pt>
                <c:pt idx="8">
                  <c:v>15</c:v>
                </c:pt>
                <c:pt idx="9">
                  <c:v>52</c:v>
                </c:pt>
                <c:pt idx="10">
                  <c:v>157</c:v>
                </c:pt>
                <c:pt idx="11">
                  <c:v>160</c:v>
                </c:pt>
                <c:pt idx="12">
                  <c:v>150</c:v>
                </c:pt>
                <c:pt idx="13">
                  <c:v>7</c:v>
                </c:pt>
                <c:pt idx="14">
                  <c:v>87</c:v>
                </c:pt>
                <c:pt idx="1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9-4D98-A7DC-7E453E124518}"/>
            </c:ext>
          </c:extLst>
        </c:ser>
        <c:ser>
          <c:idx val="2"/>
          <c:order val="2"/>
          <c:tx>
            <c:strRef>
              <c:f>'Combined Stacked Base-C'!$I$1</c:f>
              <c:strCache>
                <c:ptCount val="1"/>
                <c:pt idx="0">
                  <c:v>Bingo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/>
          </c:spPr>
          <c:invertIfNegative val="0"/>
          <c:cat>
            <c:strRef>
              <c:f>'Combined Stacked Base-C'!$A$2:$A$17</c:f>
              <c:strCache>
                <c:ptCount val="16"/>
                <c:pt idx="0">
                  <c:v>HEDC</c:v>
                </c:pt>
                <c:pt idx="1">
                  <c:v>FTP</c:v>
                </c:pt>
                <c:pt idx="2">
                  <c:v>Weblech</c:v>
                </c:pt>
                <c:pt idx="3">
                  <c:v>Jspider</c:v>
                </c:pt>
                <c:pt idx="4">
                  <c:v>Avrora</c:v>
                </c:pt>
                <c:pt idx="5">
                  <c:v>LUIndex</c:v>
                </c:pt>
                <c:pt idx="6">
                  <c:v>Sunflow</c:v>
                </c:pt>
                <c:pt idx="7">
                  <c:v>Xalan</c:v>
                </c:pt>
                <c:pt idx="8">
                  <c:v>App-324</c:v>
                </c:pt>
                <c:pt idx="9">
                  <c:v>Noisy Sounds</c:v>
                </c:pt>
                <c:pt idx="10">
                  <c:v>App-ca7</c:v>
                </c:pt>
                <c:pt idx="11">
                  <c:v>App-kQm</c:v>
                </c:pt>
                <c:pt idx="12">
                  <c:v>Tilt Mazes</c:v>
                </c:pt>
                <c:pt idx="13">
                  <c:v>Andors Trail</c:v>
                </c:pt>
                <c:pt idx="14">
                  <c:v>Ginger Master</c:v>
                </c:pt>
                <c:pt idx="15">
                  <c:v>App-018</c:v>
                </c:pt>
              </c:strCache>
            </c:strRef>
          </c:cat>
          <c:val>
            <c:numRef>
              <c:f>'Combined Stacked Base-C'!$I$2:$I$17</c:f>
              <c:numCache>
                <c:formatCode>General</c:formatCode>
                <c:ptCount val="16"/>
                <c:pt idx="0">
                  <c:v>2</c:v>
                </c:pt>
                <c:pt idx="1">
                  <c:v>23</c:v>
                </c:pt>
                <c:pt idx="2">
                  <c:v>1</c:v>
                </c:pt>
                <c:pt idx="3">
                  <c:v>1</c:v>
                </c:pt>
                <c:pt idx="4">
                  <c:v>45</c:v>
                </c:pt>
                <c:pt idx="5">
                  <c:v>0</c:v>
                </c:pt>
                <c:pt idx="6">
                  <c:v>355</c:v>
                </c:pt>
                <c:pt idx="7">
                  <c:v>7</c:v>
                </c:pt>
                <c:pt idx="8">
                  <c:v>7</c:v>
                </c:pt>
                <c:pt idx="9">
                  <c:v>56</c:v>
                </c:pt>
                <c:pt idx="10">
                  <c:v>34</c:v>
                </c:pt>
                <c:pt idx="11">
                  <c:v>55</c:v>
                </c:pt>
                <c:pt idx="12">
                  <c:v>66</c:v>
                </c:pt>
                <c:pt idx="13">
                  <c:v>1</c:v>
                </c:pt>
                <c:pt idx="14">
                  <c:v>117</c:v>
                </c:pt>
                <c:pt idx="15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39-4D98-A7DC-7E453E124518}"/>
            </c:ext>
          </c:extLst>
        </c:ser>
        <c:ser>
          <c:idx val="3"/>
          <c:order val="3"/>
          <c:tx>
            <c:strRef>
              <c:f>'Combined Stacked Base-C'!$J$1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c:spPr>
          <c:invertIfNegative val="0"/>
          <c:cat>
            <c:strRef>
              <c:f>'Combined Stacked Base-C'!$A$2:$A$17</c:f>
              <c:strCache>
                <c:ptCount val="16"/>
                <c:pt idx="0">
                  <c:v>HEDC</c:v>
                </c:pt>
                <c:pt idx="1">
                  <c:v>FTP</c:v>
                </c:pt>
                <c:pt idx="2">
                  <c:v>Weblech</c:v>
                </c:pt>
                <c:pt idx="3">
                  <c:v>Jspider</c:v>
                </c:pt>
                <c:pt idx="4">
                  <c:v>Avrora</c:v>
                </c:pt>
                <c:pt idx="5">
                  <c:v>LUIndex</c:v>
                </c:pt>
                <c:pt idx="6">
                  <c:v>Sunflow</c:v>
                </c:pt>
                <c:pt idx="7">
                  <c:v>Xalan</c:v>
                </c:pt>
                <c:pt idx="8">
                  <c:v>App-324</c:v>
                </c:pt>
                <c:pt idx="9">
                  <c:v>Noisy Sounds</c:v>
                </c:pt>
                <c:pt idx="10">
                  <c:v>App-ca7</c:v>
                </c:pt>
                <c:pt idx="11">
                  <c:v>App-kQm</c:v>
                </c:pt>
                <c:pt idx="12">
                  <c:v>Tilt Mazes</c:v>
                </c:pt>
                <c:pt idx="13">
                  <c:v>Andors Trail</c:v>
                </c:pt>
                <c:pt idx="14">
                  <c:v>Ginger Master</c:v>
                </c:pt>
                <c:pt idx="15">
                  <c:v>App-018</c:v>
                </c:pt>
              </c:strCache>
            </c:strRef>
          </c:cat>
          <c:val>
            <c:numRef>
              <c:f>'Combined Stacked Base-C'!$J$2:$J$17</c:f>
              <c:numCache>
                <c:formatCode>General</c:formatCode>
                <c:ptCount val="16"/>
                <c:pt idx="0">
                  <c:v>54</c:v>
                </c:pt>
                <c:pt idx="1">
                  <c:v>265</c:v>
                </c:pt>
                <c:pt idx="2">
                  <c:v>5</c:v>
                </c:pt>
                <c:pt idx="3">
                  <c:v>108</c:v>
                </c:pt>
                <c:pt idx="4">
                  <c:v>561</c:v>
                </c:pt>
                <c:pt idx="5">
                  <c:v>87</c:v>
                </c:pt>
                <c:pt idx="6">
                  <c:v>0</c:v>
                </c:pt>
                <c:pt idx="7">
                  <c:v>0</c:v>
                </c:pt>
                <c:pt idx="8">
                  <c:v>53</c:v>
                </c:pt>
                <c:pt idx="9">
                  <c:v>24</c:v>
                </c:pt>
                <c:pt idx="10">
                  <c:v>71</c:v>
                </c:pt>
                <c:pt idx="11">
                  <c:v>131</c:v>
                </c:pt>
                <c:pt idx="12">
                  <c:v>84</c:v>
                </c:pt>
                <c:pt idx="13">
                  <c:v>34</c:v>
                </c:pt>
                <c:pt idx="14">
                  <c:v>36</c:v>
                </c:pt>
                <c:pt idx="1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39-4D98-A7DC-7E453E124518}"/>
            </c:ext>
          </c:extLst>
        </c:ser>
        <c:ser>
          <c:idx val="4"/>
          <c:order val="4"/>
          <c:tx>
            <c:strRef>
              <c:f>'Combined Stacked Base-C'!$K$1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lt1"/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152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39-4D98-A7DC-7E453E12451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522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D39-4D98-A7DC-7E453E12451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D39-4D98-A7DC-7E453E12451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257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D39-4D98-A7DC-7E453E12451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978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39-4D98-A7DC-7E453E12451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940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D39-4D98-A7DC-7E453E12451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958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D39-4D98-A7DC-7E453E12451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1870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D39-4D98-A7DC-7E453E12451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110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D39-4D98-A7DC-7E453E12451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212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D39-4D98-A7DC-7E453E12451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393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D39-4D98-A7DC-7E453E12451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/>
                      <a:t>817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D39-4D98-A7DC-7E453E12451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en-US"/>
                      <a:t>352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D39-4D98-A7DC-7E453E12451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en-US"/>
                      <a:t>156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D39-4D98-A7DC-7E453E12451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en-US"/>
                      <a:t>437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D39-4D98-A7DC-7E453E12451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en-US"/>
                      <a:t>420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0D39-4D98-A7DC-7E453E1245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'Combined Stacked Base-C'!$A$2:$A$17</c:f>
              <c:strCache>
                <c:ptCount val="16"/>
                <c:pt idx="0">
                  <c:v>HEDC</c:v>
                </c:pt>
                <c:pt idx="1">
                  <c:v>FTP</c:v>
                </c:pt>
                <c:pt idx="2">
                  <c:v>Weblech</c:v>
                </c:pt>
                <c:pt idx="3">
                  <c:v>Jspider</c:v>
                </c:pt>
                <c:pt idx="4">
                  <c:v>Avrora</c:v>
                </c:pt>
                <c:pt idx="5">
                  <c:v>LUIndex</c:v>
                </c:pt>
                <c:pt idx="6">
                  <c:v>Sunflow</c:v>
                </c:pt>
                <c:pt idx="7">
                  <c:v>Xalan</c:v>
                </c:pt>
                <c:pt idx="8">
                  <c:v>App-324</c:v>
                </c:pt>
                <c:pt idx="9">
                  <c:v>Noisy Sounds</c:v>
                </c:pt>
                <c:pt idx="10">
                  <c:v>App-ca7</c:v>
                </c:pt>
                <c:pt idx="11">
                  <c:v>App-kQm</c:v>
                </c:pt>
                <c:pt idx="12">
                  <c:v>Tilt Mazes</c:v>
                </c:pt>
                <c:pt idx="13">
                  <c:v>Andors Trail</c:v>
                </c:pt>
                <c:pt idx="14">
                  <c:v>Ginger Master</c:v>
                </c:pt>
                <c:pt idx="15">
                  <c:v>App-018</c:v>
                </c:pt>
              </c:strCache>
            </c:strRef>
          </c:cat>
          <c:val>
            <c:numRef>
              <c:f>'Combined Stacked Base-C'!$K$2:$K$17</c:f>
              <c:numCache>
                <c:formatCode>General</c:formatCode>
                <c:ptCount val="16"/>
                <c:pt idx="0">
                  <c:v>31</c:v>
                </c:pt>
                <c:pt idx="1">
                  <c:v>154</c:v>
                </c:pt>
                <c:pt idx="2">
                  <c:v>14</c:v>
                </c:pt>
                <c:pt idx="3">
                  <c:v>129</c:v>
                </c:pt>
                <c:pt idx="4">
                  <c:v>7</c:v>
                </c:pt>
                <c:pt idx="5">
                  <c:v>839</c:v>
                </c:pt>
                <c:pt idx="6">
                  <c:v>120</c:v>
                </c:pt>
                <c:pt idx="7">
                  <c:v>1597</c:v>
                </c:pt>
                <c:pt idx="8">
                  <c:v>6</c:v>
                </c:pt>
                <c:pt idx="9">
                  <c:v>53</c:v>
                </c:pt>
                <c:pt idx="10">
                  <c:v>116</c:v>
                </c:pt>
                <c:pt idx="11">
                  <c:v>431</c:v>
                </c:pt>
                <c:pt idx="12">
                  <c:v>47</c:v>
                </c:pt>
                <c:pt idx="13">
                  <c:v>108</c:v>
                </c:pt>
                <c:pt idx="14">
                  <c:v>134</c:v>
                </c:pt>
                <c:pt idx="15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0D39-4D98-A7DC-7E453E124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8590768"/>
        <c:axId val="45859142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'Combined Stacked Base-C'!$H$1</c15:sqref>
                        </c15:formulaRef>
                      </c:ext>
                    </c:extLst>
                    <c:strCache>
                      <c:ptCount val="1"/>
                      <c:pt idx="0">
                        <c:v>Rank, 90% TP</c:v>
                      </c:pt>
                    </c:strCache>
                  </c:strRef>
                </c:tx>
                <c:spPr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'Combined Stacked Base-C'!$A$2:$A$17</c15:sqref>
                        </c15:formulaRef>
                      </c:ext>
                    </c:extLst>
                    <c:strCache>
                      <c:ptCount val="16"/>
                      <c:pt idx="0">
                        <c:v>HEDC</c:v>
                      </c:pt>
                      <c:pt idx="1">
                        <c:v>FTP</c:v>
                      </c:pt>
                      <c:pt idx="2">
                        <c:v>Weblech</c:v>
                      </c:pt>
                      <c:pt idx="3">
                        <c:v>Jspider</c:v>
                      </c:pt>
                      <c:pt idx="4">
                        <c:v>Avrora</c:v>
                      </c:pt>
                      <c:pt idx="5">
                        <c:v>LUIndex</c:v>
                      </c:pt>
                      <c:pt idx="6">
                        <c:v>Sunflow</c:v>
                      </c:pt>
                      <c:pt idx="7">
                        <c:v>Xalan</c:v>
                      </c:pt>
                      <c:pt idx="8">
                        <c:v>App-324</c:v>
                      </c:pt>
                      <c:pt idx="9">
                        <c:v>Noisy Sounds</c:v>
                      </c:pt>
                      <c:pt idx="10">
                        <c:v>App-ca7</c:v>
                      </c:pt>
                      <c:pt idx="11">
                        <c:v>App-kQm</c:v>
                      </c:pt>
                      <c:pt idx="12">
                        <c:v>Tilt Mazes</c:v>
                      </c:pt>
                      <c:pt idx="13">
                        <c:v>Andors Trail</c:v>
                      </c:pt>
                      <c:pt idx="14">
                        <c:v>Ginger Master</c:v>
                      </c:pt>
                      <c:pt idx="15">
                        <c:v>App-018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'Combined Stacked Base-C'!$H$2:$H$17</c15:sqref>
                        </c15:formulaRef>
                      </c:ext>
                    </c:extLst>
                    <c:numCache>
                      <c:formatCode>General</c:formatCode>
                      <c:ptCount val="16"/>
                      <c:pt idx="0">
                        <c:v>53</c:v>
                      </c:pt>
                      <c:pt idx="1">
                        <c:v>5</c:v>
                      </c:pt>
                      <c:pt idx="2">
                        <c:v>4</c:v>
                      </c:pt>
                      <c:pt idx="3">
                        <c:v>10</c:v>
                      </c:pt>
                      <c:pt idx="4">
                        <c:v>336</c:v>
                      </c:pt>
                      <c:pt idx="5">
                        <c:v>12</c:v>
                      </c:pt>
                      <c:pt idx="6">
                        <c:v>312</c:v>
                      </c:pt>
                      <c:pt idx="7">
                        <c:v>191</c:v>
                      </c:pt>
                      <c:pt idx="8">
                        <c:v>29</c:v>
                      </c:pt>
                      <c:pt idx="9">
                        <c:v>27</c:v>
                      </c:pt>
                      <c:pt idx="10">
                        <c:v>15</c:v>
                      </c:pt>
                      <c:pt idx="11">
                        <c:v>40</c:v>
                      </c:pt>
                      <c:pt idx="12">
                        <c:v>5</c:v>
                      </c:pt>
                      <c:pt idx="13">
                        <c:v>6</c:v>
                      </c:pt>
                      <c:pt idx="14">
                        <c:v>63</c:v>
                      </c:pt>
                      <c:pt idx="15">
                        <c:v>100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4-0D39-4D98-A7DC-7E453E124518}"/>
                  </c:ext>
                </c:extLst>
              </c15:ser>
            </c15:filteredBarSeries>
          </c:ext>
        </c:extLst>
      </c:barChart>
      <c:catAx>
        <c:axId val="45859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591424"/>
        <c:crosses val="autoZero"/>
        <c:auto val="1"/>
        <c:lblAlgn val="ctr"/>
        <c:lblOffset val="100"/>
        <c:noMultiLvlLbl val="0"/>
      </c:catAx>
      <c:valAx>
        <c:axId val="45859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590768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'Combined Stacked'!$G$1</c:f>
              <c:strCache>
                <c:ptCount val="1"/>
                <c:pt idx="0">
                  <c:v>True positives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'Combined Stacked'!$A$2:$A$17</c:f>
              <c:strCache>
                <c:ptCount val="16"/>
                <c:pt idx="0">
                  <c:v>HEDC</c:v>
                </c:pt>
                <c:pt idx="1">
                  <c:v>FTP</c:v>
                </c:pt>
                <c:pt idx="2">
                  <c:v>Weblech</c:v>
                </c:pt>
                <c:pt idx="3">
                  <c:v>Jspider</c:v>
                </c:pt>
                <c:pt idx="4">
                  <c:v>Avrora</c:v>
                </c:pt>
                <c:pt idx="5">
                  <c:v>LUIndex</c:v>
                </c:pt>
                <c:pt idx="6">
                  <c:v>Sunflow</c:v>
                </c:pt>
                <c:pt idx="7">
                  <c:v>Xalan</c:v>
                </c:pt>
                <c:pt idx="8">
                  <c:v>App-324</c:v>
                </c:pt>
                <c:pt idx="9">
                  <c:v>Noisy Sounds</c:v>
                </c:pt>
                <c:pt idx="10">
                  <c:v>App-ca7</c:v>
                </c:pt>
                <c:pt idx="11">
                  <c:v>App-kQm</c:v>
                </c:pt>
                <c:pt idx="12">
                  <c:v>Tilt Mazes</c:v>
                </c:pt>
                <c:pt idx="13">
                  <c:v>Andors Trail</c:v>
                </c:pt>
                <c:pt idx="14">
                  <c:v>Ginger Master</c:v>
                </c:pt>
                <c:pt idx="15">
                  <c:v>App-018</c:v>
                </c:pt>
              </c:strCache>
            </c:strRef>
          </c:cat>
          <c:val>
            <c:numRef>
              <c:f>'Combined Stacked'!$G$2:$G$17</c:f>
              <c:numCache>
                <c:formatCode>General</c:formatCode>
                <c:ptCount val="16"/>
                <c:pt idx="0">
                  <c:v>12</c:v>
                </c:pt>
                <c:pt idx="1">
                  <c:v>75</c:v>
                </c:pt>
                <c:pt idx="2">
                  <c:v>6</c:v>
                </c:pt>
                <c:pt idx="3">
                  <c:v>9</c:v>
                </c:pt>
                <c:pt idx="4">
                  <c:v>29</c:v>
                </c:pt>
                <c:pt idx="5">
                  <c:v>2</c:v>
                </c:pt>
                <c:pt idx="6">
                  <c:v>171</c:v>
                </c:pt>
                <c:pt idx="7">
                  <c:v>75</c:v>
                </c:pt>
                <c:pt idx="8">
                  <c:v>15</c:v>
                </c:pt>
                <c:pt idx="9">
                  <c:v>52</c:v>
                </c:pt>
                <c:pt idx="10">
                  <c:v>157</c:v>
                </c:pt>
                <c:pt idx="11">
                  <c:v>160</c:v>
                </c:pt>
                <c:pt idx="12">
                  <c:v>150</c:v>
                </c:pt>
                <c:pt idx="13">
                  <c:v>7</c:v>
                </c:pt>
                <c:pt idx="14">
                  <c:v>87</c:v>
                </c:pt>
                <c:pt idx="15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EE-4405-A48F-0895F0A84BC1}"/>
            </c:ext>
          </c:extLst>
        </c:ser>
        <c:ser>
          <c:idx val="1"/>
          <c:order val="1"/>
          <c:tx>
            <c:strRef>
              <c:f>'Combined Stacked'!$H$1</c:f>
              <c:strCache>
                <c:ptCount val="1"/>
                <c:pt idx="0">
                  <c:v>Rank, 90% TP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</c:spPr>
          <c:invertIfNegative val="0"/>
          <c:cat>
            <c:strRef>
              <c:f>'Combined Stacked'!$A$2:$A$17</c:f>
              <c:strCache>
                <c:ptCount val="16"/>
                <c:pt idx="0">
                  <c:v>HEDC</c:v>
                </c:pt>
                <c:pt idx="1">
                  <c:v>FTP</c:v>
                </c:pt>
                <c:pt idx="2">
                  <c:v>Weblech</c:v>
                </c:pt>
                <c:pt idx="3">
                  <c:v>Jspider</c:v>
                </c:pt>
                <c:pt idx="4">
                  <c:v>Avrora</c:v>
                </c:pt>
                <c:pt idx="5">
                  <c:v>LUIndex</c:v>
                </c:pt>
                <c:pt idx="6">
                  <c:v>Sunflow</c:v>
                </c:pt>
                <c:pt idx="7">
                  <c:v>Xalan</c:v>
                </c:pt>
                <c:pt idx="8">
                  <c:v>App-324</c:v>
                </c:pt>
                <c:pt idx="9">
                  <c:v>Noisy Sounds</c:v>
                </c:pt>
                <c:pt idx="10">
                  <c:v>App-ca7</c:v>
                </c:pt>
                <c:pt idx="11">
                  <c:v>App-kQm</c:v>
                </c:pt>
                <c:pt idx="12">
                  <c:v>Tilt Mazes</c:v>
                </c:pt>
                <c:pt idx="13">
                  <c:v>Andors Trail</c:v>
                </c:pt>
                <c:pt idx="14">
                  <c:v>Ginger Master</c:v>
                </c:pt>
                <c:pt idx="15">
                  <c:v>App-018</c:v>
                </c:pt>
              </c:strCache>
            </c:strRef>
          </c:cat>
          <c:val>
            <c:numRef>
              <c:f>'Combined Stacked'!$H$2:$H$17</c:f>
              <c:numCache>
                <c:formatCode>General</c:formatCode>
                <c:ptCount val="16"/>
                <c:pt idx="0">
                  <c:v>53</c:v>
                </c:pt>
                <c:pt idx="1">
                  <c:v>5</c:v>
                </c:pt>
                <c:pt idx="2">
                  <c:v>4</c:v>
                </c:pt>
                <c:pt idx="3">
                  <c:v>10</c:v>
                </c:pt>
                <c:pt idx="4">
                  <c:v>336</c:v>
                </c:pt>
                <c:pt idx="5">
                  <c:v>12</c:v>
                </c:pt>
                <c:pt idx="6">
                  <c:v>312</c:v>
                </c:pt>
                <c:pt idx="7">
                  <c:v>191</c:v>
                </c:pt>
                <c:pt idx="8">
                  <c:v>29</c:v>
                </c:pt>
                <c:pt idx="9">
                  <c:v>27</c:v>
                </c:pt>
                <c:pt idx="10">
                  <c:v>15</c:v>
                </c:pt>
                <c:pt idx="11">
                  <c:v>40</c:v>
                </c:pt>
                <c:pt idx="12">
                  <c:v>5</c:v>
                </c:pt>
                <c:pt idx="13">
                  <c:v>6</c:v>
                </c:pt>
                <c:pt idx="14">
                  <c:v>63</c:v>
                </c:pt>
                <c:pt idx="1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EE-4405-A48F-0895F0A84BC1}"/>
            </c:ext>
          </c:extLst>
        </c:ser>
        <c:ser>
          <c:idx val="2"/>
          <c:order val="2"/>
          <c:tx>
            <c:strRef>
              <c:f>'Combined Stacked'!$I$1</c:f>
              <c:strCache>
                <c:ptCount val="1"/>
                <c:pt idx="0">
                  <c:v>Rank, 100% TP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'Combined Stacked'!$A$2:$A$17</c:f>
              <c:strCache>
                <c:ptCount val="16"/>
                <c:pt idx="0">
                  <c:v>HEDC</c:v>
                </c:pt>
                <c:pt idx="1">
                  <c:v>FTP</c:v>
                </c:pt>
                <c:pt idx="2">
                  <c:v>Weblech</c:v>
                </c:pt>
                <c:pt idx="3">
                  <c:v>Jspider</c:v>
                </c:pt>
                <c:pt idx="4">
                  <c:v>Avrora</c:v>
                </c:pt>
                <c:pt idx="5">
                  <c:v>LUIndex</c:v>
                </c:pt>
                <c:pt idx="6">
                  <c:v>Sunflow</c:v>
                </c:pt>
                <c:pt idx="7">
                  <c:v>Xalan</c:v>
                </c:pt>
                <c:pt idx="8">
                  <c:v>App-324</c:v>
                </c:pt>
                <c:pt idx="9">
                  <c:v>Noisy Sounds</c:v>
                </c:pt>
                <c:pt idx="10">
                  <c:v>App-ca7</c:v>
                </c:pt>
                <c:pt idx="11">
                  <c:v>App-kQm</c:v>
                </c:pt>
                <c:pt idx="12">
                  <c:v>Tilt Mazes</c:v>
                </c:pt>
                <c:pt idx="13">
                  <c:v>Andors Trail</c:v>
                </c:pt>
                <c:pt idx="14">
                  <c:v>Ginger Master</c:v>
                </c:pt>
                <c:pt idx="15">
                  <c:v>App-018</c:v>
                </c:pt>
              </c:strCache>
            </c:strRef>
          </c:cat>
          <c:val>
            <c:numRef>
              <c:f>'Combined Stacked'!$I$2:$I$17</c:f>
              <c:numCache>
                <c:formatCode>General</c:formatCode>
                <c:ptCount val="16"/>
                <c:pt idx="0">
                  <c:v>2</c:v>
                </c:pt>
                <c:pt idx="1">
                  <c:v>23</c:v>
                </c:pt>
                <c:pt idx="2">
                  <c:v>1</c:v>
                </c:pt>
                <c:pt idx="3">
                  <c:v>1</c:v>
                </c:pt>
                <c:pt idx="4">
                  <c:v>45</c:v>
                </c:pt>
                <c:pt idx="5">
                  <c:v>0</c:v>
                </c:pt>
                <c:pt idx="6">
                  <c:v>355</c:v>
                </c:pt>
                <c:pt idx="7">
                  <c:v>7</c:v>
                </c:pt>
                <c:pt idx="8">
                  <c:v>7</c:v>
                </c:pt>
                <c:pt idx="9">
                  <c:v>56</c:v>
                </c:pt>
                <c:pt idx="10">
                  <c:v>34</c:v>
                </c:pt>
                <c:pt idx="11">
                  <c:v>55</c:v>
                </c:pt>
                <c:pt idx="12">
                  <c:v>66</c:v>
                </c:pt>
                <c:pt idx="13">
                  <c:v>1</c:v>
                </c:pt>
                <c:pt idx="14">
                  <c:v>117</c:v>
                </c:pt>
                <c:pt idx="15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EE-4405-A48F-0895F0A84BC1}"/>
            </c:ext>
          </c:extLst>
        </c:ser>
        <c:ser>
          <c:idx val="3"/>
          <c:order val="3"/>
          <c:tx>
            <c:strRef>
              <c:f>'Combined Stacked'!$K$1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152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EE-4405-A48F-0895F0A84BC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522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EE-4405-A48F-0895F0A84BC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EE-4405-A48F-0895F0A84BC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257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9EE-4405-A48F-0895F0A84BC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978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EE-4405-A48F-0895F0A84BC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940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9EE-4405-A48F-0895F0A84BC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958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9EE-4405-A48F-0895F0A84BC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1870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9EE-4405-A48F-0895F0A84BC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110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9EE-4405-A48F-0895F0A84BC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212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9EE-4405-A48F-0895F0A84BC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393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9EE-4405-A48F-0895F0A84BC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/>
                      <a:t>817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9EE-4405-A48F-0895F0A84BC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en-US"/>
                      <a:t>352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9EE-4405-A48F-0895F0A84BC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en-US"/>
                      <a:t>156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9EE-4405-A48F-0895F0A84BC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en-US"/>
                      <a:t>437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9EE-4405-A48F-0895F0A84BC1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r>
                      <a:rPr lang="en-US"/>
                      <a:t>420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9EE-4405-A48F-0895F0A84B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'Combined Stacked'!$A$2:$A$17</c:f>
              <c:strCache>
                <c:ptCount val="16"/>
                <c:pt idx="0">
                  <c:v>HEDC</c:v>
                </c:pt>
                <c:pt idx="1">
                  <c:v>FTP</c:v>
                </c:pt>
                <c:pt idx="2">
                  <c:v>Weblech</c:v>
                </c:pt>
                <c:pt idx="3">
                  <c:v>Jspider</c:v>
                </c:pt>
                <c:pt idx="4">
                  <c:v>Avrora</c:v>
                </c:pt>
                <c:pt idx="5">
                  <c:v>LUIndex</c:v>
                </c:pt>
                <c:pt idx="6">
                  <c:v>Sunflow</c:v>
                </c:pt>
                <c:pt idx="7">
                  <c:v>Xalan</c:v>
                </c:pt>
                <c:pt idx="8">
                  <c:v>App-324</c:v>
                </c:pt>
                <c:pt idx="9">
                  <c:v>Noisy Sounds</c:v>
                </c:pt>
                <c:pt idx="10">
                  <c:v>App-ca7</c:v>
                </c:pt>
                <c:pt idx="11">
                  <c:v>App-kQm</c:v>
                </c:pt>
                <c:pt idx="12">
                  <c:v>Tilt Mazes</c:v>
                </c:pt>
                <c:pt idx="13">
                  <c:v>Andors Trail</c:v>
                </c:pt>
                <c:pt idx="14">
                  <c:v>Ginger Master</c:v>
                </c:pt>
                <c:pt idx="15">
                  <c:v>App-018</c:v>
                </c:pt>
              </c:strCache>
            </c:strRef>
          </c:cat>
          <c:val>
            <c:numRef>
              <c:f>'Combined Stacked'!$K$2:$K$17</c:f>
              <c:numCache>
                <c:formatCode>General</c:formatCode>
                <c:ptCount val="16"/>
                <c:pt idx="0">
                  <c:v>85</c:v>
                </c:pt>
                <c:pt idx="1">
                  <c:v>419</c:v>
                </c:pt>
                <c:pt idx="2">
                  <c:v>19</c:v>
                </c:pt>
                <c:pt idx="3">
                  <c:v>237</c:v>
                </c:pt>
                <c:pt idx="4">
                  <c:v>568</c:v>
                </c:pt>
                <c:pt idx="5">
                  <c:v>926</c:v>
                </c:pt>
                <c:pt idx="6">
                  <c:v>120</c:v>
                </c:pt>
                <c:pt idx="7">
                  <c:v>1597</c:v>
                </c:pt>
                <c:pt idx="8">
                  <c:v>59</c:v>
                </c:pt>
                <c:pt idx="9">
                  <c:v>77</c:v>
                </c:pt>
                <c:pt idx="10">
                  <c:v>187</c:v>
                </c:pt>
                <c:pt idx="11">
                  <c:v>562</c:v>
                </c:pt>
                <c:pt idx="12">
                  <c:v>131</c:v>
                </c:pt>
                <c:pt idx="13">
                  <c:v>142</c:v>
                </c:pt>
                <c:pt idx="14">
                  <c:v>170</c:v>
                </c:pt>
                <c:pt idx="15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9EE-4405-A48F-0895F0A84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0392680"/>
        <c:axId val="570393992"/>
      </c:barChart>
      <c:catAx>
        <c:axId val="570392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393992"/>
        <c:crosses val="autoZero"/>
        <c:auto val="1"/>
        <c:lblAlgn val="ctr"/>
        <c:lblOffset val="100"/>
        <c:noMultiLvlLbl val="0"/>
      </c:catAx>
      <c:valAx>
        <c:axId val="570393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392680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2E882-AB89-4897-AB70-F90EFE78C9FC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628D8-7E8D-463B-9848-398360D4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5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E62F6-566A-45A9-8378-8A39098AE0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33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E62F6-566A-45A9-8378-8A39098AE0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8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err="1"/>
              <a:t>Datarace</a:t>
            </a:r>
            <a:r>
              <a:rPr lang="en-US" dirty="0"/>
              <a:t>: 102 rules, 102 relations, 58 input relations, 44 output relations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Taint: 62 rules, 77 relations, 52 input relations, 25 output relations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Used an off-the-shelf marginal inference engine, </a:t>
            </a:r>
            <a:r>
              <a:rPr lang="en-US" dirty="0" err="1"/>
              <a:t>LibDAI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628D8-7E8D-463B-9848-398360D4FB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4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44% fewer alarms than Base-C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58% fewer alarms than Base-R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628D8-7E8D-463B-9848-398360D4FB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2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628D8-7E8D-463B-9848-398360D4FB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0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628D8-7E8D-463B-9848-398360D4FB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contributions slide. Artifact evaluation stamp on contribution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628D8-7E8D-463B-9848-398360D4FB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628D8-7E8D-463B-9848-398360D4FB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628D8-7E8D-463B-9848-398360D4FB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E62F6-566A-45A9-8378-8A39098AE0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628D8-7E8D-463B-9848-398360D4FB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E62F6-566A-45A9-8378-8A39098AE0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1115" indent="-231115">
              <a:buFont typeface="+mj-lt"/>
              <a:buAutoNum type="arabicPeriod"/>
            </a:pPr>
            <a:r>
              <a:rPr lang="en-US" dirty="0"/>
              <a:t>There are many ways one can measure the “</a:t>
            </a:r>
            <a:r>
              <a:rPr lang="en-US" b="1" dirty="0"/>
              <a:t>incompleteness</a:t>
            </a:r>
            <a:r>
              <a:rPr lang="en-US" dirty="0"/>
              <a:t>” of a rule. With a large corpus of labelled data, one could find out how often the rule misfires. Without training data, one could give a subjective estimate of its reliability: in fact, this is what we do in our experiments. With a corpus of labelled alarms, we could use expectation-maximization to come up with so-called maximum likelihood 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E62F6-566A-45A9-8378-8A39098AE0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2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DE62F6-566A-45A9-8378-8A39098AE0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10A9979-ED8F-4E25-BC56-D5CCC2DB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ED634838-71F6-4F01-BD13-C214060A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F21328F0-57E3-4025-B6DE-69808103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C8AC18C7-A7A1-4B8C-BA73-36407EC1B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C347ABF-D590-473F-92BB-CF8948558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841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DD39-012C-490D-A797-2E0DA0E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EDFA7-E1A3-462B-93F2-04C9DFF4F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81720-D990-431B-A87A-97F9F3FC3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D49BD-095E-4FEC-8290-1462EECC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CA4CB-87F2-4262-84D7-01237F3B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695A9-6D12-4477-9AB4-D3D185B4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86E4-6148-45EA-AB0C-C35E8435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C1449-05B1-409E-86B5-E44FFA024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B5887-00DB-4471-995C-ED5A255D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C9743-0F03-443C-9ECE-46BC87C9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E175-957A-4EC4-B368-6EE51A8C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3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6AB1A-3863-4232-8A66-D0B2BDA2A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6C36C-09D1-4C19-A84F-3110CD3E7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EB8CC-4232-4B0D-A8E7-CC70534B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7F3CD-F676-4129-A92C-89F54704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DBD3B-28E0-4C37-AEE4-22AF4263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53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FB423-606F-4FFF-B569-35BD72C81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30937"/>
            <a:ext cx="5181600" cy="5546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08795-E2F2-40C1-A30A-5438B962D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30937"/>
            <a:ext cx="5181600" cy="55460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AE949-5859-4C64-9C3F-2E30F70D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B7C2E-A84A-497C-8562-7468CF786EF3}" type="datetime1">
              <a:rPr lang="en-US" smtClean="0"/>
              <a:t>6/22/2018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4BAEB-14D9-46BA-893C-E0697F52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Declarative Specifications and Statistical Reasoning for Software Analysis and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CCDE4-2F77-414D-B6CD-113AFC1A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E825-1B77-4DF8-A139-B70B4FE29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0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23DEF13A-6BCF-49B2-8A1C-E41E205E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159C01FC-466F-445B-B6C7-1C1146A1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88049566-B1D6-48A6-ABCA-BDD9AEBD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2F1EFB7-A355-4A19-AA8A-8B07D12F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337BDAC3-855E-447C-8A65-6E920E87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44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,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12F1EFB7-A355-4A19-AA8A-8B07D12F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88049566-B1D6-48A6-ABCA-BDD9AEBD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159C01FC-466F-445B-B6C7-1C1146A1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7" name="Content 2">
            <a:extLst>
              <a:ext uri="{FF2B5EF4-FFF2-40B4-BE49-F238E27FC236}">
                <a16:creationId xmlns:a16="http://schemas.microsoft.com/office/drawing/2014/main" id="{14F0BD88-52F9-47D9-BC8A-336155D5BF2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41248" y="4069080"/>
            <a:ext cx="10515600" cy="2103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1">
            <a:extLst>
              <a:ext uri="{FF2B5EF4-FFF2-40B4-BE49-F238E27FC236}">
                <a16:creationId xmlns:a16="http://schemas.microsoft.com/office/drawing/2014/main" id="{23DEF13A-6BCF-49B2-8A1C-E41E205E2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31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337BDAC3-855E-447C-8A65-6E920E87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714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7E2FCECD-08F2-439D-919F-A62053AA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BEB2B9BE-1516-441D-ACB1-0895AE82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FCDD0F70-0119-4560-B686-7805E7FC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3FA7C206-5A2F-42F6-BD09-2A42FCC5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48C1FD3-6849-4E46-8C21-5689BB7AF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67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8159379-24F3-4F75-8DE8-0FC98D4D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9FB252F5-E67A-403C-B607-D27CBFA5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35450A20-CCE7-44E1-A1C6-F6017C2E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4" name="Content 2">
            <a:extLst>
              <a:ext uri="{FF2B5EF4-FFF2-40B4-BE49-F238E27FC236}">
                <a16:creationId xmlns:a16="http://schemas.microsoft.com/office/drawing/2014/main" id="{DE92E1B7-412A-4F19-9430-B37A8F086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1">
            <a:extLst>
              <a:ext uri="{FF2B5EF4-FFF2-40B4-BE49-F238E27FC236}">
                <a16:creationId xmlns:a16="http://schemas.microsoft.com/office/drawing/2014/main" id="{8C9D4001-4BF8-4DF9-A83E-FAFA8ADCA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615DBBD-1DED-4D32-B9A7-06ACDE38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138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6594-B829-4BEF-A321-19A5AA06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D0627-E657-409E-BBFA-E4EE17F4E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06DA1-9362-4D21-A9B1-D795E6193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F9B07-A375-496B-B1D7-C8B0A80C5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A220A-D484-44D6-9255-54203542B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B5D5C-E2E8-441B-AF84-AE015511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2EF15-C9EE-494F-9E57-1CA64C2D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96E36-1632-483B-A775-B2C4F537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1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B53B-0C45-4762-932A-065E3004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1286C-A673-42A9-9DFF-74929E97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766D2-F3C0-4DE9-8DC6-01FF47DB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B72C5-1341-4CE4-BB70-18BDDE3E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DF1B7-2B61-4FE7-A09F-718B38FA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0A1C1-7564-4EF2-9F2D-D94515D7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F0334-CC04-4638-BFE6-D0EFB748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F214-9711-449C-BFBB-FC42D7E2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D194-3931-4975-AEAC-BC98FDAE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1501-DB8F-4956-8BAD-7F1713061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B4321-48C8-498E-A7AB-8303C5C7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E7B65-95C8-45E5-800A-B1CCBFAC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C33F4-1315-467F-9D41-0DB668FB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C0D69D4-4CD6-4754-B106-28FB1FE9C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1FEE-772F-4E1A-9A24-3A6AF06680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7B5FB6DE-BDDA-4FA0-BE3C-A063AD214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User-Guided Program Reasoning using Bayesian Inference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C3D53086-AE56-4D34-941A-1D4D5B95C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PLDI 2018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4390BFC2-87CC-453E-BCB7-8EBE6358F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F6D108C-F006-42D3-AC6E-8B6DF7D4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54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Relationship Id="rId9" Type="http://schemas.openxmlformats.org/officeDocument/2006/relationships/image" Target="../media/image2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2.sv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Frontmatter">
            <a:extLst>
              <a:ext uri="{FF2B5EF4-FFF2-40B4-BE49-F238E27FC236}">
                <a16:creationId xmlns:a16="http://schemas.microsoft.com/office/drawing/2014/main" id="{C67E022B-8302-486E-8CE7-22A2173A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27048" y="1403299"/>
            <a:ext cx="9144000" cy="4051402"/>
            <a:chOff x="1527048" y="1264980"/>
            <a:chExt cx="9144000" cy="4051402"/>
          </a:xfrm>
        </p:grpSpPr>
        <p:pic>
          <p:nvPicPr>
            <p:cNvPr id="7" name="Logo">
              <a:extLst>
                <a:ext uri="{FF2B5EF4-FFF2-40B4-BE49-F238E27FC236}">
                  <a16:creationId xmlns:a16="http://schemas.microsoft.com/office/drawing/2014/main" id="{F2740281-A04E-4C73-A466-6ED31B850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47360" y="4080499"/>
              <a:ext cx="1097280" cy="1235883"/>
            </a:xfrm>
            <a:prstGeom prst="rect">
              <a:avLst/>
            </a:prstGeom>
          </p:spPr>
        </p:pic>
        <p:sp>
          <p:nvSpPr>
            <p:cNvPr id="6" name="Author">
              <a:extLst>
                <a:ext uri="{FF2B5EF4-FFF2-40B4-BE49-F238E27FC236}">
                  <a16:creationId xmlns:a16="http://schemas.microsoft.com/office/drawing/2014/main" id="{9AA4CD33-0D78-4631-97C3-747018181373}"/>
                </a:ext>
              </a:extLst>
            </p:cNvPr>
            <p:cNvSpPr txBox="1"/>
            <p:nvPr/>
          </p:nvSpPr>
          <p:spPr>
            <a:xfrm>
              <a:off x="1527048" y="3108960"/>
              <a:ext cx="9144000" cy="830997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400" dirty="0">
                  <a:solidFill>
                    <a:srgbClr val="011F5B"/>
                  </a:solidFill>
                </a:rPr>
                <a:t>Mukund Raghothaman · </a:t>
              </a:r>
              <a:r>
                <a:rPr lang="en-US" sz="2400" dirty="0" err="1">
                  <a:solidFill>
                    <a:srgbClr val="011F5B"/>
                  </a:solidFill>
                </a:rPr>
                <a:t>Sulekha</a:t>
              </a:r>
              <a:r>
                <a:rPr lang="en-US" sz="2400" dirty="0">
                  <a:solidFill>
                    <a:srgbClr val="011F5B"/>
                  </a:solidFill>
                </a:rPr>
                <a:t> Kulkarni · </a:t>
              </a:r>
              <a:r>
                <a:rPr lang="en-US" sz="2400" dirty="0" err="1">
                  <a:solidFill>
                    <a:srgbClr val="011F5B"/>
                  </a:solidFill>
                </a:rPr>
                <a:t>Kihong</a:t>
              </a:r>
              <a:r>
                <a:rPr lang="en-US" sz="2400" dirty="0">
                  <a:solidFill>
                    <a:srgbClr val="011F5B"/>
                  </a:solidFill>
                </a:rPr>
                <a:t> </a:t>
              </a:r>
              <a:r>
                <a:rPr lang="en-US" sz="2400" dirty="0" err="1">
                  <a:solidFill>
                    <a:srgbClr val="011F5B"/>
                  </a:solidFill>
                </a:rPr>
                <a:t>Heo</a:t>
              </a:r>
              <a:r>
                <a:rPr lang="en-US" sz="2400" dirty="0">
                  <a:solidFill>
                    <a:srgbClr val="011F5B"/>
                  </a:solidFill>
                </a:rPr>
                <a:t> · Mayur Naik</a:t>
              </a:r>
            </a:p>
            <a:p>
              <a:pPr algn="ctr"/>
              <a:r>
                <a:rPr lang="en-US" sz="2400" b="1" dirty="0">
                  <a:solidFill>
                    <a:srgbClr val="011F5B"/>
                  </a:solidFill>
                </a:rPr>
                <a:t>University of Pennsylvania</a:t>
              </a:r>
            </a:p>
          </p:txBody>
        </p:sp>
        <p:cxnSp>
          <p:nvCxnSpPr>
            <p:cNvPr id="5" name="Hrule">
              <a:extLst>
                <a:ext uri="{FF2B5EF4-FFF2-40B4-BE49-F238E27FC236}">
                  <a16:creationId xmlns:a16="http://schemas.microsoft.com/office/drawing/2014/main" id="{7E0A9052-B783-4DAC-AD3A-71D5B7D836D8}"/>
                </a:ext>
              </a:extLst>
            </p:cNvPr>
            <p:cNvCxnSpPr>
              <a:cxnSpLocks/>
            </p:cNvCxnSpPr>
            <p:nvPr/>
          </p:nvCxnSpPr>
          <p:spPr>
            <a:xfrm>
              <a:off x="1618488" y="2971800"/>
              <a:ext cx="896112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itle">
              <a:extLst>
                <a:ext uri="{FF2B5EF4-FFF2-40B4-BE49-F238E27FC236}">
                  <a16:creationId xmlns:a16="http://schemas.microsoft.com/office/drawing/2014/main" id="{00724622-3581-4FEF-909A-1B8B00F221FA}"/>
                </a:ext>
              </a:extLst>
            </p:cNvPr>
            <p:cNvSpPr txBox="1"/>
            <p:nvPr/>
          </p:nvSpPr>
          <p:spPr>
            <a:xfrm>
              <a:off x="1527048" y="1264980"/>
              <a:ext cx="9144000" cy="1569660"/>
            </a:xfrm>
            <a:prstGeom prst="rect">
              <a:avLst/>
            </a:prstGeom>
            <a:noFill/>
          </p:spPr>
          <p:txBody>
            <a:bodyPr wrap="square" rtlCol="0" anchor="b">
              <a:normAutofit/>
            </a:bodyPr>
            <a:lstStyle/>
            <a:p>
              <a:pPr algn="ctr"/>
              <a:r>
                <a:rPr lang="en-US" sz="4800" dirty="0">
                  <a:solidFill>
                    <a:prstClr val="black"/>
                  </a:solidFill>
                  <a:ea typeface="+mj-ea"/>
                  <a:cs typeface="+mj-cs"/>
                </a:rPr>
                <a:t>User-Guided Program Reasoning using Bayesian Inference</a:t>
              </a:r>
              <a:endParaRPr 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07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E10A742B-31E4-4407-894F-88E57A98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82B93336-40D1-4577-BB4A-ACF88329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0E83C235-95CA-4CAD-99A3-4BBC9FCA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7535572E-AB10-469E-932C-38168E85A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Incorrect intermediate conclusions lead to false alarms downstream</a:t>
            </a:r>
          </a:p>
          <a:p>
            <a:r>
              <a:rPr lang="en-US" dirty="0"/>
              <a:t>Traditional solution: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Refine</a:t>
            </a:r>
            <a:r>
              <a:rPr lang="en-US" dirty="0"/>
              <a:t> the analysis, use more elaborate rules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</a:t>
            </a:r>
            <a:r>
              <a:rPr lang="en-US" b="1" dirty="0">
                <a:solidFill>
                  <a:srgbClr val="C00000"/>
                </a:solidFill>
              </a:rPr>
              <a:t>domain expertise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Makes analysis </a:t>
            </a:r>
            <a:r>
              <a:rPr lang="en-US" b="1" dirty="0">
                <a:solidFill>
                  <a:srgbClr val="C00000"/>
                </a:solidFill>
              </a:rPr>
              <a:t>computationally expensive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Effectiveness depends</a:t>
            </a:r>
            <a:r>
              <a:rPr lang="en-US" dirty="0"/>
              <a:t> on program and on coding idioms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3ADE737B-BE24-43DF-9B3A-8DBD8E96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False Alarms Arise?</a:t>
            </a:r>
          </a:p>
        </p:txBody>
      </p:sp>
    </p:spTree>
    <p:extLst>
      <p:ext uri="{BB962C8B-B14F-4D97-AF65-F5344CB8AC3E}">
        <p14:creationId xmlns:p14="http://schemas.microsoft.com/office/powerpoint/2010/main" val="42640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98C12177-0F1B-4A0F-8819-3D4E588F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11</a:t>
            </a:fld>
            <a:endParaRPr lang="en-US"/>
          </a:p>
        </p:txBody>
      </p:sp>
      <p:sp>
        <p:nvSpPr>
          <p:cNvPr id="49" name="Footer">
            <a:extLst>
              <a:ext uri="{FF2B5EF4-FFF2-40B4-BE49-F238E27FC236}">
                <a16:creationId xmlns:a16="http://schemas.microsoft.com/office/drawing/2014/main" id="{4AC4FB12-F020-4629-88A2-3E02BF50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48" name="Date">
            <a:extLst>
              <a:ext uri="{FF2B5EF4-FFF2-40B4-BE49-F238E27FC236}">
                <a16:creationId xmlns:a16="http://schemas.microsoft.com/office/drawing/2014/main" id="{0691F8E7-EE62-4DD3-8EF2-6DFD3C7E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grpSp>
        <p:nvGrpSpPr>
          <p:cNvPr id="50" name="Group Derivation">
            <a:extLst>
              <a:ext uri="{FF2B5EF4-FFF2-40B4-BE49-F238E27FC236}">
                <a16:creationId xmlns:a16="http://schemas.microsoft.com/office/drawing/2014/main" id="{2C616D84-DF66-447D-98AB-51FC850F14E6}"/>
              </a:ext>
            </a:extLst>
          </p:cNvPr>
          <p:cNvGrpSpPr/>
          <p:nvPr/>
        </p:nvGrpSpPr>
        <p:grpSpPr>
          <a:xfrm>
            <a:off x="4067497" y="1911351"/>
            <a:ext cx="4057006" cy="3856037"/>
            <a:chOff x="4067497" y="1911351"/>
            <a:chExt cx="4057006" cy="3856037"/>
          </a:xfrm>
        </p:grpSpPr>
        <p:sp>
          <p:nvSpPr>
            <p:cNvPr id="4" name="P_L1_L2">
              <a:extLst>
                <a:ext uri="{FF2B5EF4-FFF2-40B4-BE49-F238E27FC236}">
                  <a16:creationId xmlns:a16="http://schemas.microsoft.com/office/drawing/2014/main" id="{5F859588-F15E-4813-ACF3-45A9D021E7B2}"/>
                </a:ext>
              </a:extLst>
            </p:cNvPr>
            <p:cNvSpPr txBox="1">
              <a:spLocks/>
            </p:cNvSpPr>
            <p:nvPr/>
          </p:nvSpPr>
          <p:spPr>
            <a:xfrm>
              <a:off x="5058099" y="2106613"/>
              <a:ext cx="114300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par(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400" dirty="0"/>
                <a:t>)</a:t>
              </a:r>
            </a:p>
          </p:txBody>
        </p:sp>
        <p:sp>
          <p:nvSpPr>
            <p:cNvPr id="5" name="N_L2_L3">
              <a:extLst>
                <a:ext uri="{FF2B5EF4-FFF2-40B4-BE49-F238E27FC236}">
                  <a16:creationId xmlns:a16="http://schemas.microsoft.com/office/drawing/2014/main" id="{99C17816-B355-45BA-A8DD-1875AA12EA8B}"/>
                </a:ext>
              </a:extLst>
            </p:cNvPr>
            <p:cNvSpPr txBox="1">
              <a:spLocks/>
            </p:cNvSpPr>
            <p:nvPr/>
          </p:nvSpPr>
          <p:spPr>
            <a:xfrm>
              <a:off x="6341423" y="2106613"/>
              <a:ext cx="114300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next(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  <p:sp>
          <p:nvSpPr>
            <p:cNvPr id="6" name="rn_L1_L2_L3">
              <a:extLst>
                <a:ext uri="{FF2B5EF4-FFF2-40B4-BE49-F238E27FC236}">
                  <a16:creationId xmlns:a16="http://schemas.microsoft.com/office/drawing/2014/main" id="{0CA0071E-E30B-40C7-AA74-CAEF59F96E51}"/>
                </a:ext>
              </a:extLst>
            </p:cNvPr>
            <p:cNvSpPr txBox="1">
              <a:spLocks/>
            </p:cNvSpPr>
            <p:nvPr/>
          </p:nvSpPr>
          <p:spPr>
            <a:xfrm>
              <a:off x="5696770" y="2658428"/>
              <a:ext cx="11430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3D7CE5-6A4C-4D6B-926C-3BA01D6D494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629600" y="2472374"/>
              <a:ext cx="638671" cy="18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19E808-0643-4AAD-AEBE-4EAE8C1C6BE2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6268271" y="2472374"/>
              <a:ext cx="644653" cy="18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58C2208-8548-42AE-B2A7-4D2245DC0036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6268270" y="3024188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n_L1_L3_L4">
              <a:extLst>
                <a:ext uri="{FF2B5EF4-FFF2-40B4-BE49-F238E27FC236}">
                  <a16:creationId xmlns:a16="http://schemas.microsoft.com/office/drawing/2014/main" id="{4D62BA14-9447-450E-BA52-541BC178FB47}"/>
                </a:ext>
              </a:extLst>
            </p:cNvPr>
            <p:cNvSpPr txBox="1">
              <a:spLocks/>
            </p:cNvSpPr>
            <p:nvPr/>
          </p:nvSpPr>
          <p:spPr>
            <a:xfrm>
              <a:off x="5696770" y="3755708"/>
              <a:ext cx="11430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</a:t>
              </a:r>
            </a:p>
          </p:txBody>
        </p:sp>
        <p:sp>
          <p:nvSpPr>
            <p:cNvPr id="11" name="P_L1_L3">
              <a:extLst>
                <a:ext uri="{FF2B5EF4-FFF2-40B4-BE49-F238E27FC236}">
                  <a16:creationId xmlns:a16="http://schemas.microsoft.com/office/drawing/2014/main" id="{915D516F-29A6-4553-80A5-ED109AB5A85A}"/>
                </a:ext>
              </a:extLst>
            </p:cNvPr>
            <p:cNvSpPr txBox="1">
              <a:spLocks/>
            </p:cNvSpPr>
            <p:nvPr/>
          </p:nvSpPr>
          <p:spPr>
            <a:xfrm>
              <a:off x="5696770" y="3207068"/>
              <a:ext cx="114300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par(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  <p:sp>
          <p:nvSpPr>
            <p:cNvPr id="12" name="N_L3_L4">
              <a:extLst>
                <a:ext uri="{FF2B5EF4-FFF2-40B4-BE49-F238E27FC236}">
                  <a16:creationId xmlns:a16="http://schemas.microsoft.com/office/drawing/2014/main" id="{FF765FA4-CE53-4391-8EA0-A42B5031166C}"/>
                </a:ext>
              </a:extLst>
            </p:cNvPr>
            <p:cNvSpPr txBox="1">
              <a:spLocks/>
            </p:cNvSpPr>
            <p:nvPr/>
          </p:nvSpPr>
          <p:spPr>
            <a:xfrm>
              <a:off x="6981503" y="3203893"/>
              <a:ext cx="114300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next(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6BD10EF-2DCE-445E-A313-7C7262B73092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6268270" y="3572828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D14A86-9EB3-4719-AEB6-CCDB4F8E9095}"/>
                </a:ext>
              </a:extLst>
            </p:cNvPr>
            <p:cNvCxnSpPr>
              <a:stCxn id="12" idx="2"/>
              <a:endCxn id="10" idx="0"/>
            </p:cNvCxnSpPr>
            <p:nvPr/>
          </p:nvCxnSpPr>
          <p:spPr>
            <a:xfrm flipH="1">
              <a:off x="6268271" y="3569654"/>
              <a:ext cx="1284733" cy="18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EAB3145-3EE0-4C19-ACBB-9B078FFF32F7}"/>
                </a:ext>
              </a:extLst>
            </p:cNvPr>
            <p:cNvCxnSpPr>
              <a:stCxn id="10" idx="2"/>
              <a:endCxn id="16" idx="0"/>
            </p:cNvCxnSpPr>
            <p:nvPr/>
          </p:nvCxnSpPr>
          <p:spPr>
            <a:xfrm>
              <a:off x="6268270" y="4121468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_L1_L4">
              <a:extLst>
                <a:ext uri="{FF2B5EF4-FFF2-40B4-BE49-F238E27FC236}">
                  <a16:creationId xmlns:a16="http://schemas.microsoft.com/office/drawing/2014/main" id="{D40AFD9B-7245-41E1-BA81-1016FB1393F6}"/>
                </a:ext>
              </a:extLst>
            </p:cNvPr>
            <p:cNvSpPr txBox="1">
              <a:spLocks/>
            </p:cNvSpPr>
            <p:nvPr/>
          </p:nvSpPr>
          <p:spPr>
            <a:xfrm>
              <a:off x="5696770" y="4304348"/>
              <a:ext cx="114300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par(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/>
                <a:t>)</a:t>
              </a:r>
            </a:p>
          </p:txBody>
        </p:sp>
        <p:sp>
          <p:nvSpPr>
            <p:cNvPr id="17" name="A_L1_L4">
              <a:extLst>
                <a:ext uri="{FF2B5EF4-FFF2-40B4-BE49-F238E27FC236}">
                  <a16:creationId xmlns:a16="http://schemas.microsoft.com/office/drawing/2014/main" id="{608B1961-A36A-4E11-B56C-8725754D527B}"/>
                </a:ext>
              </a:extLst>
            </p:cNvPr>
            <p:cNvSpPr txBox="1">
              <a:spLocks/>
            </p:cNvSpPr>
            <p:nvPr/>
          </p:nvSpPr>
          <p:spPr>
            <a:xfrm>
              <a:off x="6981503" y="4304348"/>
              <a:ext cx="114300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alias(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/>
                <a:t>)</a:t>
              </a:r>
            </a:p>
          </p:txBody>
        </p:sp>
        <p:sp>
          <p:nvSpPr>
            <p:cNvPr id="18" name="race_L1_L4">
              <a:extLst>
                <a:ext uri="{FF2B5EF4-FFF2-40B4-BE49-F238E27FC236}">
                  <a16:creationId xmlns:a16="http://schemas.microsoft.com/office/drawing/2014/main" id="{58893081-F010-40BD-9D04-496DF7A8A7F8}"/>
                </a:ext>
              </a:extLst>
            </p:cNvPr>
            <p:cNvSpPr txBox="1">
              <a:spLocks/>
            </p:cNvSpPr>
            <p:nvPr/>
          </p:nvSpPr>
          <p:spPr>
            <a:xfrm>
              <a:off x="6339136" y="4852988"/>
              <a:ext cx="11430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R′</a:t>
              </a:r>
            </a:p>
          </p:txBody>
        </p:sp>
        <p:sp>
          <p:nvSpPr>
            <p:cNvPr id="19" name="mr_L1_L4">
              <a:extLst>
                <a:ext uri="{FF2B5EF4-FFF2-40B4-BE49-F238E27FC236}">
                  <a16:creationId xmlns:a16="http://schemas.microsoft.com/office/drawing/2014/main" id="{E13B9BC1-DBE9-411A-B35C-72DF3B0F8465}"/>
                </a:ext>
              </a:extLst>
            </p:cNvPr>
            <p:cNvSpPr txBox="1">
              <a:spLocks/>
            </p:cNvSpPr>
            <p:nvPr/>
          </p:nvSpPr>
          <p:spPr>
            <a:xfrm>
              <a:off x="6339136" y="5401628"/>
              <a:ext cx="1143000" cy="365760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race(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7E795A1-E7C5-4A95-8CFB-052CB11172BF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>
            <a:xfrm>
              <a:off x="6268270" y="4670108"/>
              <a:ext cx="642366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25A06A-DBE4-4992-98BC-FFE8844AF19D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6910637" y="4670108"/>
              <a:ext cx="642367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51284A4-92B4-4A70-9C63-EAE0B1AFC5A6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6910636" y="5218748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N_L3_L2">
              <a:extLst>
                <a:ext uri="{FF2B5EF4-FFF2-40B4-BE49-F238E27FC236}">
                  <a16:creationId xmlns:a16="http://schemas.microsoft.com/office/drawing/2014/main" id="{E323286B-D74B-40AF-9CB1-C08A4A515B1C}"/>
                </a:ext>
              </a:extLst>
            </p:cNvPr>
            <p:cNvSpPr txBox="1">
              <a:spLocks/>
            </p:cNvSpPr>
            <p:nvPr/>
          </p:nvSpPr>
          <p:spPr>
            <a:xfrm>
              <a:off x="4421183" y="3207068"/>
              <a:ext cx="114300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next(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i="1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400" dirty="0"/>
                <a:t>)</a:t>
              </a:r>
            </a:p>
          </p:txBody>
        </p:sp>
        <p:sp>
          <p:nvSpPr>
            <p:cNvPr id="24" name="rn_L1_L3_L2">
              <a:extLst>
                <a:ext uri="{FF2B5EF4-FFF2-40B4-BE49-F238E27FC236}">
                  <a16:creationId xmlns:a16="http://schemas.microsoft.com/office/drawing/2014/main" id="{C6E8225D-8CBE-478F-9837-D46649E4DB6C}"/>
                </a:ext>
              </a:extLst>
            </p:cNvPr>
            <p:cNvSpPr txBox="1">
              <a:spLocks/>
            </p:cNvSpPr>
            <p:nvPr/>
          </p:nvSpPr>
          <p:spPr>
            <a:xfrm>
              <a:off x="4421183" y="2658428"/>
              <a:ext cx="11430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3DDCF8-4999-40B0-8F98-C065943FB5D7}"/>
                </a:ext>
              </a:extLst>
            </p:cNvPr>
            <p:cNvCxnSpPr>
              <a:stCxn id="23" idx="0"/>
              <a:endCxn id="24" idx="2"/>
            </p:cNvCxnSpPr>
            <p:nvPr/>
          </p:nvCxnSpPr>
          <p:spPr>
            <a:xfrm flipV="1">
              <a:off x="4992683" y="3024188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E5B7ED-973E-4D00-8704-A59A83DAE32C}"/>
                </a:ext>
              </a:extLst>
            </p:cNvPr>
            <p:cNvCxnSpPr>
              <a:cxnSpLocks/>
              <a:stCxn id="11" idx="0"/>
              <a:endCxn id="24" idx="2"/>
            </p:cNvCxnSpPr>
            <p:nvPr/>
          </p:nvCxnSpPr>
          <p:spPr>
            <a:xfrm flipH="1" flipV="1">
              <a:off x="4992684" y="3024188"/>
              <a:ext cx="1275587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E750422-1267-42CA-8B91-C8EF9AD9376F}"/>
                </a:ext>
              </a:extLst>
            </p:cNvPr>
            <p:cNvCxnSpPr>
              <a:stCxn id="24" idx="0"/>
              <a:endCxn id="4" idx="2"/>
            </p:cNvCxnSpPr>
            <p:nvPr/>
          </p:nvCxnSpPr>
          <p:spPr>
            <a:xfrm flipV="1">
              <a:off x="4992683" y="2472374"/>
              <a:ext cx="636916" cy="18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_L1_L3">
              <a:extLst>
                <a:ext uri="{FF2B5EF4-FFF2-40B4-BE49-F238E27FC236}">
                  <a16:creationId xmlns:a16="http://schemas.microsoft.com/office/drawing/2014/main" id="{D0C29563-CE4E-4A86-82A5-A551556D8A15}"/>
                </a:ext>
              </a:extLst>
            </p:cNvPr>
            <p:cNvSpPr txBox="1">
              <a:spLocks/>
            </p:cNvSpPr>
            <p:nvPr/>
          </p:nvSpPr>
          <p:spPr>
            <a:xfrm>
              <a:off x="4067497" y="3758883"/>
              <a:ext cx="114300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alias(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i="1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  <p:sp>
          <p:nvSpPr>
            <p:cNvPr id="29" name="race_L1_L3">
              <a:extLst>
                <a:ext uri="{FF2B5EF4-FFF2-40B4-BE49-F238E27FC236}">
                  <a16:creationId xmlns:a16="http://schemas.microsoft.com/office/drawing/2014/main" id="{79E626A1-D9E0-4821-94CB-A45B5F5B22D2}"/>
                </a:ext>
              </a:extLst>
            </p:cNvPr>
            <p:cNvSpPr txBox="1">
              <a:spLocks/>
            </p:cNvSpPr>
            <p:nvPr/>
          </p:nvSpPr>
          <p:spPr>
            <a:xfrm>
              <a:off x="4524697" y="4304348"/>
              <a:ext cx="11430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R′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7BC195E-D6D3-41FC-B432-48BDE96FF0E4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4638997" y="4124644"/>
              <a:ext cx="457200" cy="179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5643E72-7E53-4498-BDFE-AAF78D712931}"/>
                </a:ext>
              </a:extLst>
            </p:cNvPr>
            <p:cNvCxnSpPr>
              <a:stCxn id="11" idx="2"/>
              <a:endCxn id="29" idx="0"/>
            </p:cNvCxnSpPr>
            <p:nvPr/>
          </p:nvCxnSpPr>
          <p:spPr>
            <a:xfrm flipH="1">
              <a:off x="5096198" y="3572828"/>
              <a:ext cx="1172073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mr_L1_L4">
              <a:extLst>
                <a:ext uri="{FF2B5EF4-FFF2-40B4-BE49-F238E27FC236}">
                  <a16:creationId xmlns:a16="http://schemas.microsoft.com/office/drawing/2014/main" id="{E8A36C3A-6252-4A92-8AF1-FF70CC6CE214}"/>
                </a:ext>
              </a:extLst>
            </p:cNvPr>
            <p:cNvSpPr txBox="1">
              <a:spLocks/>
            </p:cNvSpPr>
            <p:nvPr/>
          </p:nvSpPr>
          <p:spPr>
            <a:xfrm>
              <a:off x="4525517" y="4856163"/>
              <a:ext cx="1143000" cy="365760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race(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48A1FD4-B94A-4E28-BD5F-224430CC8E03}"/>
                </a:ext>
              </a:extLst>
            </p:cNvPr>
            <p:cNvCxnSpPr>
              <a:cxnSpLocks/>
              <a:stCxn id="29" idx="2"/>
              <a:endCxn id="32" idx="0"/>
            </p:cNvCxnSpPr>
            <p:nvPr/>
          </p:nvCxnSpPr>
          <p:spPr>
            <a:xfrm>
              <a:off x="5096197" y="4670109"/>
              <a:ext cx="820" cy="18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73830C9-6D48-4610-85A9-F9490B3832CC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629599" y="1911351"/>
              <a:ext cx="0" cy="195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Highlight">
            <a:extLst>
              <a:ext uri="{FF2B5EF4-FFF2-40B4-BE49-F238E27FC236}">
                <a16:creationId xmlns:a16="http://schemas.microsoft.com/office/drawing/2014/main" id="{F8B67534-6CD1-4C95-9ADE-9ADD8DF34D85}"/>
              </a:ext>
            </a:extLst>
          </p:cNvPr>
          <p:cNvGrpSpPr/>
          <p:nvPr/>
        </p:nvGrpSpPr>
        <p:grpSpPr>
          <a:xfrm>
            <a:off x="4524698" y="3207068"/>
            <a:ext cx="2957439" cy="2560320"/>
            <a:chOff x="3000697" y="3207068"/>
            <a:chExt cx="2957439" cy="2560320"/>
          </a:xfrm>
        </p:grpSpPr>
        <p:sp>
          <p:nvSpPr>
            <p:cNvPr id="36" name="P_L1_L3">
              <a:extLst>
                <a:ext uri="{FF2B5EF4-FFF2-40B4-BE49-F238E27FC236}">
                  <a16:creationId xmlns:a16="http://schemas.microsoft.com/office/drawing/2014/main" id="{A157644C-A6E8-42BB-B9C1-42A3381911C6}"/>
                </a:ext>
              </a:extLst>
            </p:cNvPr>
            <p:cNvSpPr txBox="1">
              <a:spLocks/>
            </p:cNvSpPr>
            <p:nvPr/>
          </p:nvSpPr>
          <p:spPr>
            <a:xfrm>
              <a:off x="4172770" y="3207068"/>
              <a:ext cx="1143000" cy="36576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par(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457BB35-E8D4-4C5B-9D27-FB4C5CBFD647}"/>
                </a:ext>
              </a:extLst>
            </p:cNvPr>
            <p:cNvCxnSpPr>
              <a:stCxn id="36" idx="2"/>
            </p:cNvCxnSpPr>
            <p:nvPr/>
          </p:nvCxnSpPr>
          <p:spPr>
            <a:xfrm>
              <a:off x="4744270" y="3572828"/>
              <a:ext cx="0" cy="1828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1B43717-BA21-4284-988B-14049EE6A884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4744270" y="4121468"/>
              <a:ext cx="0" cy="1828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P_L1_L4">
              <a:extLst>
                <a:ext uri="{FF2B5EF4-FFF2-40B4-BE49-F238E27FC236}">
                  <a16:creationId xmlns:a16="http://schemas.microsoft.com/office/drawing/2014/main" id="{C85AD9A5-B896-4904-9661-6B4659F30A2D}"/>
                </a:ext>
              </a:extLst>
            </p:cNvPr>
            <p:cNvSpPr txBox="1">
              <a:spLocks/>
            </p:cNvSpPr>
            <p:nvPr/>
          </p:nvSpPr>
          <p:spPr>
            <a:xfrm>
              <a:off x="4172770" y="4304348"/>
              <a:ext cx="1143000" cy="36576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par(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/>
                <a:t>)</a:t>
              </a:r>
            </a:p>
          </p:txBody>
        </p:sp>
        <p:sp>
          <p:nvSpPr>
            <p:cNvPr id="40" name="mr_L1_L4">
              <a:extLst>
                <a:ext uri="{FF2B5EF4-FFF2-40B4-BE49-F238E27FC236}">
                  <a16:creationId xmlns:a16="http://schemas.microsoft.com/office/drawing/2014/main" id="{6C08C177-FBB9-4468-A7EA-7A8D89C6C7AF}"/>
                </a:ext>
              </a:extLst>
            </p:cNvPr>
            <p:cNvSpPr txBox="1">
              <a:spLocks/>
            </p:cNvSpPr>
            <p:nvPr/>
          </p:nvSpPr>
          <p:spPr>
            <a:xfrm>
              <a:off x="4815136" y="5401628"/>
              <a:ext cx="1143000" cy="36576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race(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CC31FA-791D-4F54-9100-6CD9894B8447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4744270" y="4670108"/>
              <a:ext cx="642366" cy="1828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B1CAE30-B367-4638-A7EA-4C3860C7590E}"/>
                </a:ext>
              </a:extLst>
            </p:cNvPr>
            <p:cNvCxnSpPr>
              <a:cxnSpLocks/>
              <a:stCxn id="18" idx="2"/>
              <a:endCxn id="40" idx="0"/>
            </p:cNvCxnSpPr>
            <p:nvPr/>
          </p:nvCxnSpPr>
          <p:spPr>
            <a:xfrm>
              <a:off x="5386636" y="5218748"/>
              <a:ext cx="0" cy="1828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F48B139-91CA-49A2-B7AB-AD697B9E357E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3572197" y="3572828"/>
              <a:ext cx="1172073" cy="73152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mr_L1_L4">
              <a:extLst>
                <a:ext uri="{FF2B5EF4-FFF2-40B4-BE49-F238E27FC236}">
                  <a16:creationId xmlns:a16="http://schemas.microsoft.com/office/drawing/2014/main" id="{34E6095B-B919-43C8-ABC2-1F4B6EF77FF5}"/>
                </a:ext>
              </a:extLst>
            </p:cNvPr>
            <p:cNvSpPr txBox="1">
              <a:spLocks/>
            </p:cNvSpPr>
            <p:nvPr/>
          </p:nvSpPr>
          <p:spPr>
            <a:xfrm>
              <a:off x="3000697" y="4849813"/>
              <a:ext cx="1143000" cy="36576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race(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340229D-39C1-47A7-B09F-26BF1F3B16EE}"/>
                </a:ext>
              </a:extLst>
            </p:cNvPr>
            <p:cNvCxnSpPr>
              <a:cxnSpLocks/>
              <a:stCxn id="29" idx="2"/>
              <a:endCxn id="44" idx="0"/>
            </p:cNvCxnSpPr>
            <p:nvPr/>
          </p:nvCxnSpPr>
          <p:spPr>
            <a:xfrm>
              <a:off x="3572197" y="4670108"/>
              <a:ext cx="0" cy="17970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Correlation">
            <a:extLst>
              <a:ext uri="{FF2B5EF4-FFF2-40B4-BE49-F238E27FC236}">
                <a16:creationId xmlns:a16="http://schemas.microsoft.com/office/drawing/2014/main" id="{E4B3764F-DECB-4D58-9B64-47AADBC157F5}"/>
              </a:ext>
            </a:extLst>
          </p:cNvPr>
          <p:cNvSpPr txBox="1"/>
          <p:nvPr/>
        </p:nvSpPr>
        <p:spPr>
          <a:xfrm>
            <a:off x="7744968" y="1645920"/>
            <a:ext cx="3200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rIns="182880" rtlCol="0" anchor="ctr">
            <a:noAutofit/>
          </a:bodyPr>
          <a:lstStyle/>
          <a:p>
            <a:r>
              <a:rPr lang="en-US" sz="2400" dirty="0"/>
              <a:t>Therefore, they are </a:t>
            </a:r>
            <a:r>
              <a:rPr lang="en-US" sz="2400" b="1" dirty="0"/>
              <a:t>correlated</a:t>
            </a:r>
            <a:r>
              <a:rPr lang="en-US" sz="2400" dirty="0"/>
              <a:t> in their ground truth</a:t>
            </a:r>
          </a:p>
        </p:txBody>
      </p:sp>
      <p:sp>
        <p:nvSpPr>
          <p:cNvPr id="46" name="Speech Bubble: Root Causes">
            <a:extLst>
              <a:ext uri="{FF2B5EF4-FFF2-40B4-BE49-F238E27FC236}">
                <a16:creationId xmlns:a16="http://schemas.microsoft.com/office/drawing/2014/main" id="{AFDE9801-8BBB-4667-9D28-6D2D76409C42}"/>
              </a:ext>
            </a:extLst>
          </p:cNvPr>
          <p:cNvSpPr/>
          <p:nvPr/>
        </p:nvSpPr>
        <p:spPr>
          <a:xfrm>
            <a:off x="1243584" y="1645920"/>
            <a:ext cx="2286000" cy="914400"/>
          </a:xfrm>
          <a:prstGeom prst="wedgeRectCallout">
            <a:avLst>
              <a:gd name="adj1" fmla="val 138936"/>
              <a:gd name="adj2" fmla="val 11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2400" dirty="0"/>
              <a:t>Alarms share </a:t>
            </a:r>
            <a:r>
              <a:rPr lang="en-US" sz="2400" b="1" dirty="0"/>
              <a:t>root causes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3996583-9FD3-48F2-BA6D-183AD168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Observation</a:t>
            </a:r>
          </a:p>
        </p:txBody>
      </p:sp>
    </p:spTree>
    <p:extLst>
      <p:ext uri="{BB962C8B-B14F-4D97-AF65-F5344CB8AC3E}">
        <p14:creationId xmlns:p14="http://schemas.microsoft.com/office/powerpoint/2010/main" val="1859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051A50-992B-4A2A-8625-70C24807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">
            <a:extLst>
              <a:ext uri="{FF2B5EF4-FFF2-40B4-BE49-F238E27FC236}">
                <a16:creationId xmlns:a16="http://schemas.microsoft.com/office/drawing/2014/main" id="{2F2C0C4B-3CE8-42BB-9B29-6E243CAD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777A5035-F650-4D5E-BB89-A3B3B84F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5280763-95AE-4F78-923D-8E387ACE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Construct probabilistic model by </a:t>
            </a:r>
            <a:r>
              <a:rPr lang="en-US" b="1" dirty="0"/>
              <a:t>introspective reasoning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subjective belief values to alarms by </a:t>
            </a:r>
            <a:r>
              <a:rPr lang="en-US" b="1" dirty="0"/>
              <a:t>marginal inference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can focus attention on alarms with </a:t>
            </a:r>
            <a:r>
              <a:rPr lang="en-US" b="1" dirty="0"/>
              <a:t>high confidence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Update belief values</a:t>
            </a:r>
            <a:r>
              <a:rPr lang="en-US" dirty="0"/>
              <a:t> based on user feedback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53C7FE5-5D3A-40D2-9C72-636EE707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Idea</a:t>
            </a:r>
          </a:p>
        </p:txBody>
      </p:sp>
    </p:spTree>
    <p:extLst>
      <p:ext uri="{BB962C8B-B14F-4D97-AF65-F5344CB8AC3E}">
        <p14:creationId xmlns:p14="http://schemas.microsoft.com/office/powerpoint/2010/main" val="141522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E101DB-7861-4662-8218-8CFB2082D4BD}"/>
              </a:ext>
            </a:extLst>
          </p:cNvPr>
          <p:cNvGrpSpPr/>
          <p:nvPr/>
        </p:nvGrpSpPr>
        <p:grpSpPr>
          <a:xfrm>
            <a:off x="2438400" y="2423160"/>
            <a:ext cx="1947672" cy="1252728"/>
            <a:chOff x="914400" y="2423160"/>
            <a:chExt cx="1947672" cy="1252728"/>
          </a:xfrm>
        </p:grpSpPr>
        <p:cxnSp>
          <p:nvCxnSpPr>
            <p:cNvPr id="359" name="Straight Arrow Connector PA">
              <a:extLst>
                <a:ext uri="{FF2B5EF4-FFF2-40B4-BE49-F238E27FC236}">
                  <a16:creationId xmlns:a16="http://schemas.microsoft.com/office/drawing/2014/main" id="{422579B7-82F2-41F0-B567-D97F8B2DC9A3}"/>
                </a:ext>
              </a:extLst>
            </p:cNvPr>
            <p:cNvCxnSpPr>
              <a:cxnSpLocks/>
            </p:cNvCxnSpPr>
            <p:nvPr/>
          </p:nvCxnSpPr>
          <p:spPr>
            <a:xfrm>
              <a:off x="1658112" y="2423160"/>
              <a:ext cx="3048" cy="2554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DC7EC596-BB47-49CD-8964-BD8CF1DA9C47}"/>
                </a:ext>
              </a:extLst>
            </p:cNvPr>
            <p:cNvGrpSpPr/>
            <p:nvPr/>
          </p:nvGrpSpPr>
          <p:grpSpPr>
            <a:xfrm>
              <a:off x="914400" y="2761488"/>
              <a:ext cx="1947672" cy="914400"/>
              <a:chOff x="4344620" y="3584448"/>
              <a:chExt cx="4175302" cy="1959590"/>
            </a:xfrm>
          </p:grpSpPr>
          <p:grpSp>
            <p:nvGrpSpPr>
              <p:cNvPr id="366" name="Group True Uncoloured">
                <a:extLst>
                  <a:ext uri="{FF2B5EF4-FFF2-40B4-BE49-F238E27FC236}">
                    <a16:creationId xmlns:a16="http://schemas.microsoft.com/office/drawing/2014/main" id="{5A8D5BB4-47C2-47A9-86EA-19BC5376A291}"/>
                  </a:ext>
                </a:extLst>
              </p:cNvPr>
              <p:cNvGrpSpPr/>
              <p:nvPr/>
            </p:nvGrpSpPr>
            <p:grpSpPr>
              <a:xfrm>
                <a:off x="5166500" y="3593784"/>
                <a:ext cx="2447859" cy="990747"/>
                <a:chOff x="2082546" y="2003330"/>
                <a:chExt cx="5015484" cy="2029968"/>
              </a:xfrm>
            </p:grpSpPr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14DC410D-A7C8-40EC-AEE2-6E100CD9283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265426" y="380469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49FB6839-680C-488E-9CBD-35EBB10F88F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030218" y="2003330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CCB3FB74-B6EB-4EFC-8932-2D35E77975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526530" y="313718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4CF04FD0-469C-4323-807E-FFCDBB17E0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82546" y="306403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7" name="Group False Uncoloured">
                <a:extLst>
                  <a:ext uri="{FF2B5EF4-FFF2-40B4-BE49-F238E27FC236}">
                    <a16:creationId xmlns:a16="http://schemas.microsoft.com/office/drawing/2014/main" id="{A7A7B4EA-2D44-4DD1-9B06-881188C32485}"/>
                  </a:ext>
                </a:extLst>
              </p:cNvPr>
              <p:cNvGrpSpPr/>
              <p:nvPr/>
            </p:nvGrpSpPr>
            <p:grpSpPr>
              <a:xfrm>
                <a:off x="5081707" y="3611635"/>
                <a:ext cx="2599596" cy="1932403"/>
                <a:chOff x="1908810" y="2039906"/>
                <a:chExt cx="5326380" cy="3959352"/>
              </a:xfrm>
            </p:grpSpPr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BD899BFA-D718-453E-949F-6EB02535D81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32754" y="284457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C2D4B088-8229-47AE-9A0D-4A33A9E0F42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721858" y="5322602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00AA97CE-AB61-49EC-93FD-6864D3F5EB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264658" y="441734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B59C6739-F1B2-4A36-8423-2359023CC1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840730" y="246967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2980AA11-60B7-404E-8520-2B4C91E37B7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47538" y="406987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137690A-8B0B-4990-950F-E20411137C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663690" y="542318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AEC3FDE9-57CC-45A9-B775-B9078CC24C1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82162" y="2716562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E45692BE-85EA-49BE-913A-9C626E58764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398514" y="3493802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477064D8-38CA-46B5-83FC-5644D393AF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688586" y="577065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D7FBC0E3-5081-43BC-BA17-073FF7DEBC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786634" y="222278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BDEF8AE0-9444-4A92-8215-A2EB80016F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377690" y="4472210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8FB4B123-9165-41B6-82DC-92BA31411C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904738" y="487454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142965A7-58D8-4927-B0F2-C903F73DAF5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170682" y="4883690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E297AB0B-905A-4D9A-A5A4-5B08858766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878074" y="297259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277B0240-D4C3-48FD-B8FA-60A9B5D8F45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179058" y="435333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00A95385-4DBD-4D43-BDC4-E0F68998212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795778" y="522201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88F4591C-6B8C-474A-B516-D5E808CECF7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908810" y="226850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AC67F487-8584-43E6-82E9-2827841BC3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529834" y="203990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B2B7C33F-2C22-4F68-8F41-CFA3C590DDB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814066" y="341150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34BEA363-A92B-427E-9E46-91B959DFABA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581394" y="4028805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4AE5B30-D9AC-45F0-943C-D712BF8660B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50531" y="4541389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3ED8C4BF-ACC1-410D-BE07-329625FE66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125956" y="2798349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32A302EB-D634-4544-8C52-D15DEDA326F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295394" y="342979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CDE8C390-B221-4DC5-8FA9-3F4AF98F63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581394" y="469166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29D8E20F-0A77-4255-8E1F-D9AA669642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877272" y="2564009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930E7511-D995-4EBF-AC9A-96445C99B0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341928" y="4086685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968334B6-75C9-4F04-8B18-11864BE7E2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283714" y="429847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E7EDED39-7C90-42A4-A04B-3AC2BC6AACB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438956" y="4086687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8" name="Group True Coloured">
                <a:extLst>
                  <a:ext uri="{FF2B5EF4-FFF2-40B4-BE49-F238E27FC236}">
                    <a16:creationId xmlns:a16="http://schemas.microsoft.com/office/drawing/2014/main" id="{1855773A-8E19-460C-9998-3EFE98CDB4A1}"/>
                  </a:ext>
                </a:extLst>
              </p:cNvPr>
              <p:cNvGrpSpPr/>
              <p:nvPr/>
            </p:nvGrpSpPr>
            <p:grpSpPr>
              <a:xfrm>
                <a:off x="5167616" y="3593396"/>
                <a:ext cx="2447859" cy="990747"/>
                <a:chOff x="2082546" y="2003330"/>
                <a:chExt cx="5015484" cy="2029968"/>
              </a:xfrm>
            </p:grpSpPr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AA0F1754-6865-43EC-9AF7-0DBF08B32AB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265426" y="380469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0C9B342C-54DF-4F2F-BFD8-DB44C5C7D5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030218" y="2003330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45AA3748-23A9-45F8-9C03-914BAB06F9C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526530" y="313718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D5BDF050-DB87-4338-B7AE-1A432225F8C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82546" y="306403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9" name="Set Braces">
                <a:extLst>
                  <a:ext uri="{FF2B5EF4-FFF2-40B4-BE49-F238E27FC236}">
                    <a16:creationId xmlns:a16="http://schemas.microsoft.com/office/drawing/2014/main" id="{EE49F133-3D74-49B6-83FB-C5F674864F14}"/>
                  </a:ext>
                </a:extLst>
              </p:cNvPr>
              <p:cNvGrpSpPr/>
              <p:nvPr/>
            </p:nvGrpSpPr>
            <p:grpSpPr>
              <a:xfrm>
                <a:off x="4344620" y="3584448"/>
                <a:ext cx="4175302" cy="1959590"/>
                <a:chOff x="2623686" y="4348163"/>
                <a:chExt cx="3896627" cy="1828800"/>
              </a:xfrm>
            </p:grpSpPr>
            <p:sp>
              <p:nvSpPr>
                <p:cNvPr id="370" name="Set Left Brace">
                  <a:extLst>
                    <a:ext uri="{FF2B5EF4-FFF2-40B4-BE49-F238E27FC236}">
                      <a16:creationId xmlns:a16="http://schemas.microsoft.com/office/drawing/2014/main" id="{4AF94AD7-4A06-4E96-BB6D-487DB31056A6}"/>
                    </a:ext>
                  </a:extLst>
                </p:cNvPr>
                <p:cNvSpPr/>
                <p:nvPr/>
              </p:nvSpPr>
              <p:spPr>
                <a:xfrm>
                  <a:off x="2623686" y="4351908"/>
                  <a:ext cx="417534" cy="1825055"/>
                </a:xfrm>
                <a:prstGeom prst="lef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Set Right Brace">
                  <a:extLst>
                    <a:ext uri="{FF2B5EF4-FFF2-40B4-BE49-F238E27FC236}">
                      <a16:creationId xmlns:a16="http://schemas.microsoft.com/office/drawing/2014/main" id="{365A1BAA-0EE0-45A5-9650-B6E410F15E48}"/>
                    </a:ext>
                  </a:extLst>
                </p:cNvPr>
                <p:cNvSpPr/>
                <p:nvPr/>
              </p:nvSpPr>
              <p:spPr>
                <a:xfrm>
                  <a:off x="6102779" y="4348163"/>
                  <a:ext cx="417534" cy="1828800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2B37C68-474A-44CD-8907-9A47EBC2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13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A11A76-6408-4612-BCFF-428A091B4CA3}"/>
              </a:ext>
            </a:extLst>
          </p:cNvPr>
          <p:cNvGrpSpPr/>
          <p:nvPr/>
        </p:nvGrpSpPr>
        <p:grpSpPr>
          <a:xfrm>
            <a:off x="2440506" y="667512"/>
            <a:ext cx="2226525" cy="1754220"/>
            <a:chOff x="916506" y="667511"/>
            <a:chExt cx="2226525" cy="1754220"/>
          </a:xfrm>
        </p:grpSpPr>
        <p:sp>
          <p:nvSpPr>
            <p:cNvPr id="165" name="Analysis">
              <a:extLst>
                <a:ext uri="{FF2B5EF4-FFF2-40B4-BE49-F238E27FC236}">
                  <a16:creationId xmlns:a16="http://schemas.microsoft.com/office/drawing/2014/main" id="{C9B81901-727C-479E-897F-9A3DAA0549D5}"/>
                </a:ext>
              </a:extLst>
            </p:cNvPr>
            <p:cNvSpPr txBox="1"/>
            <p:nvPr/>
          </p:nvSpPr>
          <p:spPr>
            <a:xfrm>
              <a:off x="916506" y="1735931"/>
              <a:ext cx="1479550" cy="685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Analysis</a:t>
              </a:r>
            </a:p>
          </p:txBody>
        </p:sp>
        <p:grpSp>
          <p:nvGrpSpPr>
            <p:cNvPr id="166" name="Group Program Text">
              <a:extLst>
                <a:ext uri="{FF2B5EF4-FFF2-40B4-BE49-F238E27FC236}">
                  <a16:creationId xmlns:a16="http://schemas.microsoft.com/office/drawing/2014/main" id="{F802838B-3946-4142-9B95-E47D1530CEE7}"/>
                </a:ext>
              </a:extLst>
            </p:cNvPr>
            <p:cNvGrpSpPr/>
            <p:nvPr/>
          </p:nvGrpSpPr>
          <p:grpSpPr>
            <a:xfrm>
              <a:off x="1356360" y="667511"/>
              <a:ext cx="1786671" cy="685800"/>
              <a:chOff x="1070790" y="2094729"/>
              <a:chExt cx="1786671" cy="685800"/>
            </a:xfrm>
          </p:grpSpPr>
          <p:sp>
            <p:nvSpPr>
              <p:cNvPr id="167" name="Program Text">
                <a:extLst>
                  <a:ext uri="{FF2B5EF4-FFF2-40B4-BE49-F238E27FC236}">
                    <a16:creationId xmlns:a16="http://schemas.microsoft.com/office/drawing/2014/main" id="{41F48B25-BB0E-4F72-A7A2-23FA2B7808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790" y="2094729"/>
                <a:ext cx="604485" cy="685800"/>
              </a:xfrm>
              <a:prstGeom prst="snip1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576" rIns="0" rtlCol="0" anchor="t" anchorCtr="0"/>
              <a:lstStyle/>
              <a:p>
                <a:r>
                  <a:rPr lang="en-US" sz="500" dirty="0">
                    <a:solidFill>
                      <a:srgbClr val="007020"/>
                    </a:solidFill>
                    <a:latin typeface="Consolas" panose="020B0609020204030204" pitchFamily="49" charset="0"/>
                  </a:rPr>
                  <a:t>#include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500" i="1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500" i="1" dirty="0" err="1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stdi</a:t>
                </a:r>
                <a:endParaRPr lang="en-US" sz="500" i="1" dirty="0">
                  <a:solidFill>
                    <a:srgbClr val="60A0B0"/>
                  </a:solidFill>
                  <a:latin typeface="Consolas" panose="020B0609020204030204" pitchFamily="49" charset="0"/>
                </a:endParaRPr>
              </a:p>
              <a:p>
                <a:endParaRPr lang="en-US" sz="5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500" dirty="0">
                    <a:solidFill>
                      <a:srgbClr val="902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500" dirty="0">
                    <a:solidFill>
                      <a:srgbClr val="06287E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 {</a:t>
                </a:r>
              </a:p>
              <a:p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500" dirty="0">
                    <a:solidFill>
                      <a:srgbClr val="902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x = ⋯;</a:t>
                </a:r>
              </a:p>
              <a:p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500" dirty="0">
                    <a:solidFill>
                      <a:srgbClr val="902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*y = &amp;x;</a:t>
                </a:r>
              </a:p>
              <a:p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*y = ⋯;</a:t>
                </a:r>
              </a:p>
              <a:p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68" name="TextBox Program Text">
                <a:extLst>
                  <a:ext uri="{FF2B5EF4-FFF2-40B4-BE49-F238E27FC236}">
                    <a16:creationId xmlns:a16="http://schemas.microsoft.com/office/drawing/2014/main" id="{8FEBFA63-ED91-485F-B59A-F906C8F53FA5}"/>
                  </a:ext>
                </a:extLst>
              </p:cNvPr>
              <p:cNvSpPr txBox="1"/>
              <p:nvPr/>
            </p:nvSpPr>
            <p:spPr>
              <a:xfrm>
                <a:off x="1674294" y="2167881"/>
                <a:ext cx="1183167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Program to be analyzed</a:t>
                </a:r>
              </a:p>
            </p:txBody>
          </p:sp>
        </p:grpSp>
        <p:cxnSp>
          <p:nvCxnSpPr>
            <p:cNvPr id="169" name="Straight Arrow Connector PA">
              <a:extLst>
                <a:ext uri="{FF2B5EF4-FFF2-40B4-BE49-F238E27FC236}">
                  <a16:creationId xmlns:a16="http://schemas.microsoft.com/office/drawing/2014/main" id="{F9DEBEBF-49CA-4782-A3E6-1BF36DBED91A}"/>
                </a:ext>
              </a:extLst>
            </p:cNvPr>
            <p:cNvCxnSpPr>
              <a:cxnSpLocks/>
              <a:stCxn id="167" idx="1"/>
              <a:endCxn id="165" idx="0"/>
            </p:cNvCxnSpPr>
            <p:nvPr/>
          </p:nvCxnSpPr>
          <p:spPr>
            <a:xfrm flipH="1">
              <a:off x="1656281" y="1353311"/>
              <a:ext cx="2322" cy="3826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Bayesian Network">
            <a:extLst>
              <a:ext uri="{FF2B5EF4-FFF2-40B4-BE49-F238E27FC236}">
                <a16:creationId xmlns:a16="http://schemas.microsoft.com/office/drawing/2014/main" id="{B786F1E8-1C7C-4F9E-9BDD-27E9025E8D56}"/>
              </a:ext>
            </a:extLst>
          </p:cNvPr>
          <p:cNvGrpSpPr/>
          <p:nvPr/>
        </p:nvGrpSpPr>
        <p:grpSpPr>
          <a:xfrm>
            <a:off x="4555057" y="1733566"/>
            <a:ext cx="966987" cy="1206637"/>
            <a:chOff x="3674550" y="3791310"/>
            <a:chExt cx="966987" cy="1206637"/>
          </a:xfrm>
        </p:grpSpPr>
        <p:sp>
          <p:nvSpPr>
            <p:cNvPr id="190" name="Bayesian Network Page">
              <a:extLst>
                <a:ext uri="{FF2B5EF4-FFF2-40B4-BE49-F238E27FC236}">
                  <a16:creationId xmlns:a16="http://schemas.microsoft.com/office/drawing/2014/main" id="{01B23019-ADDF-4FF5-8886-F4B859FC1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6532" y="3791310"/>
              <a:ext cx="663023" cy="685800"/>
            </a:xfrm>
            <a:prstGeom prst="round2Diag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0" rtlCol="0" anchor="ctr"/>
            <a:lstStyle/>
            <a:p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191" name="Bayesian Network">
              <a:extLst>
                <a:ext uri="{FF2B5EF4-FFF2-40B4-BE49-F238E27FC236}">
                  <a16:creationId xmlns:a16="http://schemas.microsoft.com/office/drawing/2014/main" id="{F562952A-84EC-4865-88CA-8FC6BF47C0B4}"/>
                </a:ext>
              </a:extLst>
            </p:cNvPr>
            <p:cNvGrpSpPr/>
            <p:nvPr/>
          </p:nvGrpSpPr>
          <p:grpSpPr>
            <a:xfrm rot="5400000">
              <a:off x="3937140" y="3875066"/>
              <a:ext cx="441806" cy="518288"/>
              <a:chOff x="5365309" y="4732020"/>
              <a:chExt cx="983683" cy="1484433"/>
            </a:xfrm>
          </p:grpSpPr>
          <p:sp>
            <p:nvSpPr>
              <p:cNvPr id="193" name="Bayesian Network t3">
                <a:extLst>
                  <a:ext uri="{FF2B5EF4-FFF2-40B4-BE49-F238E27FC236}">
                    <a16:creationId xmlns:a16="http://schemas.microsoft.com/office/drawing/2014/main" id="{259529E6-9EC9-48AF-B90C-7C5381175D00}"/>
                  </a:ext>
                </a:extLst>
              </p:cNvPr>
              <p:cNvSpPr/>
              <p:nvPr/>
            </p:nvSpPr>
            <p:spPr>
              <a:xfrm>
                <a:off x="5373222" y="4732020"/>
                <a:ext cx="216462" cy="236434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4" name="Bayesian Network r2">
                <a:extLst>
                  <a:ext uri="{FF2B5EF4-FFF2-40B4-BE49-F238E27FC236}">
                    <a16:creationId xmlns:a16="http://schemas.microsoft.com/office/drawing/2014/main" id="{A11326CE-BCF2-430D-BCFE-215D213F244A}"/>
                  </a:ext>
                </a:extLst>
              </p:cNvPr>
              <p:cNvSpPr txBox="1"/>
              <p:nvPr/>
            </p:nvSpPr>
            <p:spPr>
              <a:xfrm>
                <a:off x="5764306" y="5033733"/>
                <a:ext cx="184635" cy="332513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95" name="Bayesian Network e t3 r2">
                <a:extLst>
                  <a:ext uri="{FF2B5EF4-FFF2-40B4-BE49-F238E27FC236}">
                    <a16:creationId xmlns:a16="http://schemas.microsoft.com/office/drawing/2014/main" id="{ABACE486-92D3-4451-8969-B07F9FF563AB}"/>
                  </a:ext>
                </a:extLst>
              </p:cNvPr>
              <p:cNvCxnSpPr>
                <a:stCxn id="193" idx="5"/>
                <a:endCxn id="194" idx="1"/>
              </p:cNvCxnSpPr>
              <p:nvPr/>
            </p:nvCxnSpPr>
            <p:spPr>
              <a:xfrm rot="16200000" flipH="1">
                <a:off x="5528066" y="4963749"/>
                <a:ext cx="266159" cy="206321"/>
              </a:xfrm>
              <a:prstGeom prst="straightConnector1">
                <a:avLst/>
              </a:prstGeom>
              <a:ln w="1270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Bayesian Network e t2 r2">
                <a:extLst>
                  <a:ext uri="{FF2B5EF4-FFF2-40B4-BE49-F238E27FC236}">
                    <a16:creationId xmlns:a16="http://schemas.microsoft.com/office/drawing/2014/main" id="{33F2DD5A-0273-43D9-84BC-B14638132737}"/>
                  </a:ext>
                </a:extLst>
              </p:cNvPr>
              <p:cNvCxnSpPr>
                <a:stCxn id="201" idx="7"/>
                <a:endCxn id="194" idx="1"/>
              </p:cNvCxnSpPr>
              <p:nvPr/>
            </p:nvCxnSpPr>
            <p:spPr>
              <a:xfrm rot="16200000">
                <a:off x="5570595" y="5179465"/>
                <a:ext cx="173186" cy="214235"/>
              </a:xfrm>
              <a:prstGeom prst="straightConnector1">
                <a:avLst/>
              </a:prstGeom>
              <a:ln w="1270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Bayesian Network r1">
                <a:extLst>
                  <a:ext uri="{FF2B5EF4-FFF2-40B4-BE49-F238E27FC236}">
                    <a16:creationId xmlns:a16="http://schemas.microsoft.com/office/drawing/2014/main" id="{EE9A0AC1-5A54-4C48-BD7E-9B2D6A353961}"/>
                  </a:ext>
                </a:extLst>
              </p:cNvPr>
              <p:cNvSpPr txBox="1"/>
              <p:nvPr/>
            </p:nvSpPr>
            <p:spPr>
              <a:xfrm>
                <a:off x="5764308" y="5588090"/>
                <a:ext cx="184635" cy="332513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8" name="Bayesian Network t4">
                <a:extLst>
                  <a:ext uri="{FF2B5EF4-FFF2-40B4-BE49-F238E27FC236}">
                    <a16:creationId xmlns:a16="http://schemas.microsoft.com/office/drawing/2014/main" id="{6D647DA5-D05D-44C9-A0F2-F9829C0B6E67}"/>
                  </a:ext>
                </a:extLst>
              </p:cNvPr>
              <p:cNvSpPr/>
              <p:nvPr/>
            </p:nvSpPr>
            <p:spPr>
              <a:xfrm>
                <a:off x="6132530" y="5350726"/>
                <a:ext cx="216462" cy="236434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99" name="Bayesian Network e r2 t4">
                <a:extLst>
                  <a:ext uri="{FF2B5EF4-FFF2-40B4-BE49-F238E27FC236}">
                    <a16:creationId xmlns:a16="http://schemas.microsoft.com/office/drawing/2014/main" id="{27C62243-4B5B-4C4F-A88F-74AC447E6B28}"/>
                  </a:ext>
                </a:extLst>
              </p:cNvPr>
              <p:cNvCxnSpPr>
                <a:stCxn id="194" idx="3"/>
                <a:endCxn id="198" idx="2"/>
              </p:cNvCxnSpPr>
              <p:nvPr/>
            </p:nvCxnSpPr>
            <p:spPr>
              <a:xfrm rot="16200000" flipH="1">
                <a:off x="5906259" y="5242671"/>
                <a:ext cx="268954" cy="183589"/>
              </a:xfrm>
              <a:prstGeom prst="straightConnector1">
                <a:avLst/>
              </a:prstGeom>
              <a:ln w="1270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Bayesian Network e r1 t4">
                <a:extLst>
                  <a:ext uri="{FF2B5EF4-FFF2-40B4-BE49-F238E27FC236}">
                    <a16:creationId xmlns:a16="http://schemas.microsoft.com/office/drawing/2014/main" id="{520F6BC2-2B17-4B94-BD0F-4F626E8B9DBB}"/>
                  </a:ext>
                </a:extLst>
              </p:cNvPr>
              <p:cNvCxnSpPr>
                <a:stCxn id="197" idx="3"/>
                <a:endCxn id="198" idx="2"/>
              </p:cNvCxnSpPr>
              <p:nvPr/>
            </p:nvCxnSpPr>
            <p:spPr>
              <a:xfrm rot="16200000">
                <a:off x="5898035" y="5519851"/>
                <a:ext cx="285403" cy="183587"/>
              </a:xfrm>
              <a:prstGeom prst="straightConnector1">
                <a:avLst/>
              </a:prstGeom>
              <a:ln w="1270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Bayesian Network t2">
                <a:extLst>
                  <a:ext uri="{FF2B5EF4-FFF2-40B4-BE49-F238E27FC236}">
                    <a16:creationId xmlns:a16="http://schemas.microsoft.com/office/drawing/2014/main" id="{6DD035D5-6EF7-4AE4-9D75-BA0B535FA4AB}"/>
                  </a:ext>
                </a:extLst>
              </p:cNvPr>
              <p:cNvSpPr/>
              <p:nvPr/>
            </p:nvSpPr>
            <p:spPr>
              <a:xfrm>
                <a:off x="5365309" y="5338552"/>
                <a:ext cx="216462" cy="236434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202" name="Bayesian Network e t1 r1">
                <a:extLst>
                  <a:ext uri="{FF2B5EF4-FFF2-40B4-BE49-F238E27FC236}">
                    <a16:creationId xmlns:a16="http://schemas.microsoft.com/office/drawing/2014/main" id="{440EF637-1B3F-44B1-838B-5EF0BCA50893}"/>
                  </a:ext>
                </a:extLst>
              </p:cNvPr>
              <p:cNvCxnSpPr>
                <a:stCxn id="203" idx="7"/>
                <a:endCxn id="197" idx="1"/>
              </p:cNvCxnSpPr>
              <p:nvPr/>
            </p:nvCxnSpPr>
            <p:spPr>
              <a:xfrm rot="16200000">
                <a:off x="5538618" y="5788953"/>
                <a:ext cx="260297" cy="191082"/>
              </a:xfrm>
              <a:prstGeom prst="straightConnector1">
                <a:avLst/>
              </a:prstGeom>
              <a:ln w="1270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Bayesian Network t1">
                <a:extLst>
                  <a:ext uri="{FF2B5EF4-FFF2-40B4-BE49-F238E27FC236}">
                    <a16:creationId xmlns:a16="http://schemas.microsoft.com/office/drawing/2014/main" id="{CA4E4100-B867-4F51-BCFB-F99FC191BB0C}"/>
                  </a:ext>
                </a:extLst>
              </p:cNvPr>
              <p:cNvSpPr/>
              <p:nvPr/>
            </p:nvSpPr>
            <p:spPr>
              <a:xfrm>
                <a:off x="5388463" y="5980019"/>
                <a:ext cx="216462" cy="236434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204" name="Bayesian Network e t2 r1">
                <a:extLst>
                  <a:ext uri="{FF2B5EF4-FFF2-40B4-BE49-F238E27FC236}">
                    <a16:creationId xmlns:a16="http://schemas.microsoft.com/office/drawing/2014/main" id="{4204FC9D-EC15-40E7-B5B6-2106A290ED48}"/>
                  </a:ext>
                </a:extLst>
              </p:cNvPr>
              <p:cNvCxnSpPr>
                <a:stCxn id="201" idx="5"/>
                <a:endCxn id="197" idx="1"/>
              </p:cNvCxnSpPr>
              <p:nvPr/>
            </p:nvCxnSpPr>
            <p:spPr>
              <a:xfrm rot="16200000" flipH="1">
                <a:off x="5550197" y="5540236"/>
                <a:ext cx="213984" cy="214237"/>
              </a:xfrm>
              <a:prstGeom prst="straightConnector1">
                <a:avLst/>
              </a:prstGeom>
              <a:ln w="1270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Bayesian Network">
              <a:extLst>
                <a:ext uri="{FF2B5EF4-FFF2-40B4-BE49-F238E27FC236}">
                  <a16:creationId xmlns:a16="http://schemas.microsoft.com/office/drawing/2014/main" id="{B38E2DD9-E459-487C-879C-3C1E140A17D5}"/>
                </a:ext>
              </a:extLst>
            </p:cNvPr>
            <p:cNvSpPr txBox="1"/>
            <p:nvPr/>
          </p:nvSpPr>
          <p:spPr>
            <a:xfrm>
              <a:off x="3674550" y="4474728"/>
              <a:ext cx="966987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Bayesian Network</a:t>
              </a:r>
            </a:p>
          </p:txBody>
        </p:sp>
      </p:grpSp>
      <p:pic>
        <p:nvPicPr>
          <p:cNvPr id="172" name="User">
            <a:extLst>
              <a:ext uri="{FF2B5EF4-FFF2-40B4-BE49-F238E27FC236}">
                <a16:creationId xmlns:a16="http://schemas.microsoft.com/office/drawing/2014/main" id="{37DD4C6B-9EEF-48C1-B01C-74BB1283E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4414" y="1778822"/>
            <a:ext cx="512212" cy="594360"/>
          </a:xfrm>
          <a:prstGeom prst="rect">
            <a:avLst/>
          </a:prstGeom>
        </p:spPr>
      </p:pic>
      <p:sp>
        <p:nvSpPr>
          <p:cNvPr id="173" name="Analysis">
            <a:extLst>
              <a:ext uri="{FF2B5EF4-FFF2-40B4-BE49-F238E27FC236}">
                <a16:creationId xmlns:a16="http://schemas.microsoft.com/office/drawing/2014/main" id="{825D37FF-0829-4953-A1D6-29922948D489}"/>
              </a:ext>
            </a:extLst>
          </p:cNvPr>
          <p:cNvSpPr txBox="1"/>
          <p:nvPr/>
        </p:nvSpPr>
        <p:spPr>
          <a:xfrm>
            <a:off x="6155256" y="1735931"/>
            <a:ext cx="147955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Marginal Inference</a:t>
            </a:r>
          </a:p>
        </p:txBody>
      </p:sp>
      <p:grpSp>
        <p:nvGrpSpPr>
          <p:cNvPr id="174" name="Group Alarm List + Arc">
            <a:extLst>
              <a:ext uri="{FF2B5EF4-FFF2-40B4-BE49-F238E27FC236}">
                <a16:creationId xmlns:a16="http://schemas.microsoft.com/office/drawing/2014/main" id="{206ED555-2BF9-4C9C-85A0-2B7A95CA371C}"/>
              </a:ext>
            </a:extLst>
          </p:cNvPr>
          <p:cNvGrpSpPr/>
          <p:nvPr/>
        </p:nvGrpSpPr>
        <p:grpSpPr>
          <a:xfrm>
            <a:off x="6895921" y="885539"/>
            <a:ext cx="2650101" cy="2857500"/>
            <a:chOff x="5372713" y="718948"/>
            <a:chExt cx="2650101" cy="2857500"/>
          </a:xfrm>
        </p:grpSpPr>
        <p:grpSp>
          <p:nvGrpSpPr>
            <p:cNvPr id="184" name="Group Alarm List">
              <a:extLst>
                <a:ext uri="{FF2B5EF4-FFF2-40B4-BE49-F238E27FC236}">
                  <a16:creationId xmlns:a16="http://schemas.microsoft.com/office/drawing/2014/main" id="{A205EDE6-6EE4-4E6E-B742-52F3461C8F79}"/>
                </a:ext>
              </a:extLst>
            </p:cNvPr>
            <p:cNvGrpSpPr/>
            <p:nvPr/>
          </p:nvGrpSpPr>
          <p:grpSpPr>
            <a:xfrm>
              <a:off x="6392804" y="2890648"/>
              <a:ext cx="1630010" cy="685800"/>
              <a:chOff x="6492817" y="4348529"/>
              <a:chExt cx="1630010" cy="685800"/>
            </a:xfrm>
          </p:grpSpPr>
          <p:sp>
            <p:nvSpPr>
              <p:cNvPr id="188" name="Alarm List Page">
                <a:extLst>
                  <a:ext uri="{FF2B5EF4-FFF2-40B4-BE49-F238E27FC236}">
                    <a16:creationId xmlns:a16="http://schemas.microsoft.com/office/drawing/2014/main" id="{8BA15CA4-DF36-46B9-B973-CC987B920F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2817" y="4348529"/>
                <a:ext cx="663023" cy="685800"/>
              </a:xfrm>
              <a:prstGeom prst="round2Diag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0" rtlCol="0" anchor="ctr"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sz="1050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050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05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89" name="TextBox Alarm List">
                <a:extLst>
                  <a:ext uri="{FF2B5EF4-FFF2-40B4-BE49-F238E27FC236}">
                    <a16:creationId xmlns:a16="http://schemas.microsoft.com/office/drawing/2014/main" id="{0AB4473A-41B8-4FF9-B01C-EB255A38F21E}"/>
                  </a:ext>
                </a:extLst>
              </p:cNvPr>
              <p:cNvSpPr txBox="1"/>
              <p:nvPr/>
            </p:nvSpPr>
            <p:spPr>
              <a:xfrm>
                <a:off x="7155841" y="4511109"/>
                <a:ext cx="9669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Ranked alarms</a:t>
                </a:r>
              </a:p>
            </p:txBody>
          </p:sp>
        </p:grpSp>
        <p:grpSp>
          <p:nvGrpSpPr>
            <p:cNvPr id="185" name="Group Arc ILU">
              <a:extLst>
                <a:ext uri="{FF2B5EF4-FFF2-40B4-BE49-F238E27FC236}">
                  <a16:creationId xmlns:a16="http://schemas.microsoft.com/office/drawing/2014/main" id="{CA23C14B-679A-4DA0-A0D8-D3E14EF8C426}"/>
                </a:ext>
              </a:extLst>
            </p:cNvPr>
            <p:cNvGrpSpPr/>
            <p:nvPr/>
          </p:nvGrpSpPr>
          <p:grpSpPr>
            <a:xfrm>
              <a:off x="5372713" y="718948"/>
              <a:ext cx="2514600" cy="2514600"/>
              <a:chOff x="5084064" y="716407"/>
              <a:chExt cx="2514600" cy="2514600"/>
            </a:xfrm>
          </p:grpSpPr>
          <p:sp>
            <p:nvSpPr>
              <p:cNvPr id="186" name="Arc IL">
                <a:extLst>
                  <a:ext uri="{FF2B5EF4-FFF2-40B4-BE49-F238E27FC236}">
                    <a16:creationId xmlns:a16="http://schemas.microsoft.com/office/drawing/2014/main" id="{5525B529-DC38-4C3D-AC79-6D207B6C4D5C}"/>
                  </a:ext>
                </a:extLst>
              </p:cNvPr>
              <p:cNvSpPr/>
              <p:nvPr/>
            </p:nvSpPr>
            <p:spPr>
              <a:xfrm>
                <a:off x="5084064" y="716407"/>
                <a:ext cx="2514600" cy="2514600"/>
              </a:xfrm>
              <a:prstGeom prst="arc">
                <a:avLst>
                  <a:gd name="adj1" fmla="val 6701458"/>
                  <a:gd name="adj2" fmla="val 9864183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Arc LU">
                <a:extLst>
                  <a:ext uri="{FF2B5EF4-FFF2-40B4-BE49-F238E27FC236}">
                    <a16:creationId xmlns:a16="http://schemas.microsoft.com/office/drawing/2014/main" id="{3DEAF8D4-2B40-46D8-A7B4-6955674B00A2}"/>
                  </a:ext>
                </a:extLst>
              </p:cNvPr>
              <p:cNvSpPr/>
              <p:nvPr/>
            </p:nvSpPr>
            <p:spPr>
              <a:xfrm>
                <a:off x="5084064" y="716407"/>
                <a:ext cx="2514600" cy="2514600"/>
              </a:xfrm>
              <a:prstGeom prst="arc">
                <a:avLst>
                  <a:gd name="adj1" fmla="val 910740"/>
                  <a:gd name="adj2" fmla="val 343115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5" name="Group Feedback + Arc">
            <a:extLst>
              <a:ext uri="{FF2B5EF4-FFF2-40B4-BE49-F238E27FC236}">
                <a16:creationId xmlns:a16="http://schemas.microsoft.com/office/drawing/2014/main" id="{96B7B154-0DF5-4F44-B23D-5FA423E256F6}"/>
              </a:ext>
            </a:extLst>
          </p:cNvPr>
          <p:cNvGrpSpPr/>
          <p:nvPr/>
        </p:nvGrpSpPr>
        <p:grpSpPr>
          <a:xfrm>
            <a:off x="6895920" y="532351"/>
            <a:ext cx="2514600" cy="2867788"/>
            <a:chOff x="5372713" y="365760"/>
            <a:chExt cx="2514600" cy="2867788"/>
          </a:xfrm>
        </p:grpSpPr>
        <p:grpSp>
          <p:nvGrpSpPr>
            <p:cNvPr id="178" name="Group Feedback">
              <a:extLst>
                <a:ext uri="{FF2B5EF4-FFF2-40B4-BE49-F238E27FC236}">
                  <a16:creationId xmlns:a16="http://schemas.microsoft.com/office/drawing/2014/main" id="{239CED48-D9FD-478A-9E66-CBD8D4D3A132}"/>
                </a:ext>
              </a:extLst>
            </p:cNvPr>
            <p:cNvGrpSpPr/>
            <p:nvPr/>
          </p:nvGrpSpPr>
          <p:grpSpPr>
            <a:xfrm>
              <a:off x="5460684" y="365760"/>
              <a:ext cx="1595143" cy="688340"/>
              <a:chOff x="5560697" y="1825625"/>
              <a:chExt cx="1595143" cy="688340"/>
            </a:xfrm>
          </p:grpSpPr>
          <p:sp>
            <p:nvSpPr>
              <p:cNvPr id="182" name="Feedback Page">
                <a:extLst>
                  <a:ext uri="{FF2B5EF4-FFF2-40B4-BE49-F238E27FC236}">
                    <a16:creationId xmlns:a16="http://schemas.microsoft.com/office/drawing/2014/main" id="{48E5143B-A992-4225-B80C-5BD2797CD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2817" y="1828165"/>
                <a:ext cx="663023" cy="685800"/>
              </a:xfrm>
              <a:prstGeom prst="round2Diag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0" rtlCol="0" anchor="ctr"/>
              <a:lstStyle/>
              <a:p>
                <a:r>
                  <a:rPr lang="en-US" sz="1050" dirty="0">
                    <a:solidFill>
                      <a:schemeClr val="accent6"/>
                    </a:solidFill>
                  </a:rPr>
                  <a:t>✔</a:t>
                </a:r>
                <a:r>
                  <a:rPr lang="en-US" sz="1050" dirty="0"/>
                  <a:t> </a:t>
                </a:r>
                <a:r>
                  <a:rPr lang="en-US" sz="1050" dirty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en-US" sz="1050" dirty="0">
                    <a:solidFill>
                      <a:srgbClr val="C00000"/>
                    </a:solidFill>
                  </a:rPr>
                  <a:t>✘</a:t>
                </a:r>
                <a:r>
                  <a:rPr lang="en-US" sz="1050" dirty="0"/>
                  <a:t>  </a:t>
                </a:r>
                <a:r>
                  <a:rPr lang="en-US" sz="1050" dirty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en-US" sz="1050" dirty="0">
                    <a:solidFill>
                      <a:srgbClr val="C00000"/>
                    </a:solidFill>
                  </a:rPr>
                  <a:t>✘</a:t>
                </a:r>
                <a:r>
                  <a:rPr lang="en-US" sz="1050" dirty="0"/>
                  <a:t>  </a:t>
                </a:r>
                <a:r>
                  <a:rPr lang="en-US" sz="105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83" name="TextBox Feedback">
                <a:extLst>
                  <a:ext uri="{FF2B5EF4-FFF2-40B4-BE49-F238E27FC236}">
                    <a16:creationId xmlns:a16="http://schemas.microsoft.com/office/drawing/2014/main" id="{BFB2DCB6-681D-4CDA-850F-5F5290E29347}"/>
                  </a:ext>
                </a:extLst>
              </p:cNvPr>
              <p:cNvSpPr txBox="1"/>
              <p:nvPr/>
            </p:nvSpPr>
            <p:spPr>
              <a:xfrm>
                <a:off x="5560697" y="1825625"/>
                <a:ext cx="932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Feedback</a:t>
                </a:r>
              </a:p>
            </p:txBody>
          </p:sp>
        </p:grpSp>
        <p:grpSp>
          <p:nvGrpSpPr>
            <p:cNvPr id="179" name="Group Arc UFI">
              <a:extLst>
                <a:ext uri="{FF2B5EF4-FFF2-40B4-BE49-F238E27FC236}">
                  <a16:creationId xmlns:a16="http://schemas.microsoft.com/office/drawing/2014/main" id="{1CE5D315-BF51-472E-A5A8-DF7E71637476}"/>
                </a:ext>
              </a:extLst>
            </p:cNvPr>
            <p:cNvGrpSpPr/>
            <p:nvPr/>
          </p:nvGrpSpPr>
          <p:grpSpPr>
            <a:xfrm>
              <a:off x="5372713" y="718948"/>
              <a:ext cx="2514600" cy="2514600"/>
              <a:chOff x="5084064" y="716407"/>
              <a:chExt cx="2514600" cy="2514600"/>
            </a:xfrm>
          </p:grpSpPr>
          <p:sp>
            <p:nvSpPr>
              <p:cNvPr id="180" name="Arc UF">
                <a:extLst>
                  <a:ext uri="{FF2B5EF4-FFF2-40B4-BE49-F238E27FC236}">
                    <a16:creationId xmlns:a16="http://schemas.microsoft.com/office/drawing/2014/main" id="{5F9E5788-AED1-4C12-9494-18C54E8C5C84}"/>
                  </a:ext>
                </a:extLst>
              </p:cNvPr>
              <p:cNvSpPr/>
              <p:nvPr/>
            </p:nvSpPr>
            <p:spPr>
              <a:xfrm>
                <a:off x="5084064" y="716407"/>
                <a:ext cx="2514600" cy="2514600"/>
              </a:xfrm>
              <a:prstGeom prst="arc">
                <a:avLst>
                  <a:gd name="adj1" fmla="val 17579278"/>
                  <a:gd name="adj2" fmla="val 20465563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Arc FI">
                <a:extLst>
                  <a:ext uri="{FF2B5EF4-FFF2-40B4-BE49-F238E27FC236}">
                    <a16:creationId xmlns:a16="http://schemas.microsoft.com/office/drawing/2014/main" id="{8EDD175E-3C7A-4D64-898F-327E5A2A94E9}"/>
                  </a:ext>
                </a:extLst>
              </p:cNvPr>
              <p:cNvSpPr/>
              <p:nvPr/>
            </p:nvSpPr>
            <p:spPr>
              <a:xfrm>
                <a:off x="5084064" y="716407"/>
                <a:ext cx="2514600" cy="2514600"/>
              </a:xfrm>
              <a:prstGeom prst="arc">
                <a:avLst>
                  <a:gd name="adj1" fmla="val 12094603"/>
                  <a:gd name="adj2" fmla="val 15327244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76" name="Straight Arrow Connector AN">
            <a:extLst>
              <a:ext uri="{FF2B5EF4-FFF2-40B4-BE49-F238E27FC236}">
                <a16:creationId xmlns:a16="http://schemas.microsoft.com/office/drawing/2014/main" id="{AAE7FA1D-757C-43BB-9E8B-D7A92373FBB7}"/>
              </a:ext>
            </a:extLst>
          </p:cNvPr>
          <p:cNvCxnSpPr>
            <a:stCxn id="165" idx="3"/>
            <a:endCxn id="190" idx="2"/>
          </p:cNvCxnSpPr>
          <p:nvPr/>
        </p:nvCxnSpPr>
        <p:spPr>
          <a:xfrm flipV="1">
            <a:off x="3920056" y="2076465"/>
            <a:ext cx="786982" cy="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NI">
            <a:extLst>
              <a:ext uri="{FF2B5EF4-FFF2-40B4-BE49-F238E27FC236}">
                <a16:creationId xmlns:a16="http://schemas.microsoft.com/office/drawing/2014/main" id="{5BEA0777-4AAA-4E22-8F17-55A072E620D4}"/>
              </a:ext>
            </a:extLst>
          </p:cNvPr>
          <p:cNvCxnSpPr>
            <a:stCxn id="190" idx="0"/>
            <a:endCxn id="173" idx="1"/>
          </p:cNvCxnSpPr>
          <p:nvPr/>
        </p:nvCxnSpPr>
        <p:spPr>
          <a:xfrm>
            <a:off x="5370062" y="2076465"/>
            <a:ext cx="785195" cy="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492FD77-6B6C-4112-8DF4-2B2638D8929A}"/>
              </a:ext>
            </a:extLst>
          </p:cNvPr>
          <p:cNvCxnSpPr>
            <a:stCxn id="327" idx="3"/>
            <a:endCxn id="216" idx="1"/>
          </p:cNvCxnSpPr>
          <p:nvPr/>
        </p:nvCxnSpPr>
        <p:spPr>
          <a:xfrm>
            <a:off x="2609395" y="4420173"/>
            <a:ext cx="691504" cy="4365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D9BD266-64A7-4009-9DB1-C3CDB1AE2DF4}"/>
              </a:ext>
            </a:extLst>
          </p:cNvPr>
          <p:cNvCxnSpPr>
            <a:cxnSpLocks/>
            <a:stCxn id="326" idx="1"/>
            <a:endCxn id="216" idx="3"/>
          </p:cNvCxnSpPr>
          <p:nvPr/>
        </p:nvCxnSpPr>
        <p:spPr>
          <a:xfrm flipH="1" flipV="1">
            <a:off x="4032419" y="4856707"/>
            <a:ext cx="621792" cy="1296634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88204-E155-416A-BE57-7565877173A0}"/>
              </a:ext>
            </a:extLst>
          </p:cNvPr>
          <p:cNvCxnSpPr>
            <a:cxnSpLocks/>
            <a:stCxn id="295" idx="3"/>
            <a:endCxn id="220" idx="1"/>
          </p:cNvCxnSpPr>
          <p:nvPr/>
        </p:nvCxnSpPr>
        <p:spPr>
          <a:xfrm>
            <a:off x="4794427" y="4417125"/>
            <a:ext cx="691888" cy="44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2BBF9E2-1B0D-4277-B076-BC10D0B28354}"/>
              </a:ext>
            </a:extLst>
          </p:cNvPr>
          <p:cNvCxnSpPr>
            <a:cxnSpLocks/>
            <a:stCxn id="293" idx="1"/>
            <a:endCxn id="220" idx="3"/>
          </p:cNvCxnSpPr>
          <p:nvPr/>
        </p:nvCxnSpPr>
        <p:spPr>
          <a:xfrm flipH="1" flipV="1">
            <a:off x="6217835" y="4863454"/>
            <a:ext cx="621792" cy="123388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EB888F-7F15-48F2-84F3-E3986802D8F5}"/>
              </a:ext>
            </a:extLst>
          </p:cNvPr>
          <p:cNvGrpSpPr/>
          <p:nvPr/>
        </p:nvGrpSpPr>
        <p:grpSpPr>
          <a:xfrm>
            <a:off x="2212397" y="4041648"/>
            <a:ext cx="642804" cy="2142744"/>
            <a:chOff x="688397" y="4041648"/>
            <a:chExt cx="642804" cy="2142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4BD208F1-FB9D-4740-8573-D9232031738E}"/>
                    </a:ext>
                  </a:extLst>
                </p:cNvPr>
                <p:cNvSpPr txBox="1"/>
                <p:nvPr/>
              </p:nvSpPr>
              <p:spPr>
                <a:xfrm>
                  <a:off x="688397" y="4041648"/>
                  <a:ext cx="6428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/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nor/>
                          </m:rPr>
                          <a:rPr lang="en-US" sz="2000" i="1"/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4BD208F1-FB9D-4740-8573-D92320317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97" y="4041648"/>
                  <a:ext cx="64280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6667" t="-2000" r="-13333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4" name="Group List">
              <a:extLst>
                <a:ext uri="{FF2B5EF4-FFF2-40B4-BE49-F238E27FC236}">
                  <a16:creationId xmlns:a16="http://schemas.microsoft.com/office/drawing/2014/main" id="{4F7431C7-BD12-4B5F-82AC-76B4B02652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5179" y="4392168"/>
              <a:ext cx="140216" cy="1792224"/>
              <a:chOff x="3657600" y="914400"/>
              <a:chExt cx="228924" cy="2926080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8BB1719B-C9AF-490B-8CCE-B2A981997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914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DBDD4404-65D0-47A4-B660-C706585D9A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05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BA6E339-4297-4B58-8984-95FE5A809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97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CCEA8018-A4CA-405B-B03A-3AA390139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188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1052D81C-FF15-46A6-A687-8CE5A2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280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3376D69D-6740-42CF-A801-5D3440846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371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5352144-0353-4D09-B294-018425064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463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F0D2D07-0DC1-467E-BCFF-10D8F7EB9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5544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05C95B02-D33C-4A2A-89EB-9AEC219DF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6459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51F1EBD7-E0F7-468F-A0B7-BDB25ECD7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7373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422C1B4D-0D94-4F1E-992D-A50893418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8288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2E79A876-C896-409A-87BF-F70D0FD6AD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9202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E9829382-30C3-4ECF-810F-4D4DF3D82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0116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DB480469-AFB7-428F-9398-AB2DB3BE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031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A7843B13-0E8A-4D27-BDE6-B5998C39B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945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571660E7-0359-4798-B3CE-9F4E01423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2860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F9A05C4-BACB-43B1-9D67-24106F447F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3774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4C9EA878-CB90-43C7-8FA1-D48D7CEA5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4688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AA3F023A-2C8E-4162-A059-DBAA7209D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5603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6EF8E510-09D8-4109-9997-FF693776F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6517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C4582B7B-1D5F-47A2-98F1-BFDED1B9C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7432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AFE40F5E-8724-4BC6-858F-833A0265C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8346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C6F0DC22-6E01-426D-8634-309F04C669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9260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41751350-D607-4527-88F0-8951320C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0175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6F199BF-9E15-4A18-A1C4-45F49773C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1089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130E6199-B103-45A9-B366-3E010136A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00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AA3A2825-279D-4E41-A66C-8DA55DA70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91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35640B5-6243-48FA-8F41-26396AC5D5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383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E98CD081-F925-4E5F-B500-4B3B81FEC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474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D9AB446D-0583-46C1-8329-09AD417DE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566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79EE21A5-4B9A-480A-A42A-66BBF7EFA2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657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0284AF68-8D86-4368-9017-FBDB01E74A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749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455A7C8-0671-4D69-9B8D-DDE4B5369803}"/>
              </a:ext>
            </a:extLst>
          </p:cNvPr>
          <p:cNvSpPr/>
          <p:nvPr/>
        </p:nvSpPr>
        <p:spPr>
          <a:xfrm>
            <a:off x="3428915" y="5335952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👎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9FBDD20-7BFC-4579-8DCA-673995D6B22A}"/>
              </a:ext>
            </a:extLst>
          </p:cNvPr>
          <p:cNvSpPr txBox="1">
            <a:spLocks/>
          </p:cNvSpPr>
          <p:nvPr/>
        </p:nvSpPr>
        <p:spPr>
          <a:xfrm>
            <a:off x="3300899" y="4673827"/>
            <a:ext cx="73152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67F3E5C-42C4-4B40-AAA3-FF26D835AC2B}"/>
              </a:ext>
            </a:extLst>
          </p:cNvPr>
          <p:cNvSpPr txBox="1">
            <a:spLocks/>
          </p:cNvSpPr>
          <p:nvPr/>
        </p:nvSpPr>
        <p:spPr>
          <a:xfrm>
            <a:off x="3300899" y="5038344"/>
            <a:ext cx="73152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dirty="0"/>
              <a:t>0.993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B24A44-BC6F-4E28-8B76-9BBBB451FDAF}"/>
              </a:ext>
            </a:extLst>
          </p:cNvPr>
          <p:cNvGrpSpPr/>
          <p:nvPr/>
        </p:nvGrpSpPr>
        <p:grpSpPr>
          <a:xfrm>
            <a:off x="4105571" y="4041648"/>
            <a:ext cx="1234120" cy="2139696"/>
            <a:chOff x="2581571" y="4041648"/>
            <a:chExt cx="1234120" cy="2139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607A05F-B910-4977-9E5D-5A5784BBBD1F}"/>
                    </a:ext>
                  </a:extLst>
                </p:cNvPr>
                <p:cNvSpPr txBox="1"/>
                <p:nvPr/>
              </p:nvSpPr>
              <p:spPr>
                <a:xfrm>
                  <a:off x="2581571" y="4041648"/>
                  <a:ext cx="12341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/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nor/>
                          </m:rPr>
                          <a:rPr lang="en-US" sz="2000" i="1"/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nor/>
                          </m:rPr>
                          <a:rPr lang="en-US" sz="2000" i="1"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i="1" baseline="-25000"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607A05F-B910-4977-9E5D-5A5784BBB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571" y="4041648"/>
                  <a:ext cx="123412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448" t="-2000" r="-6404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 List">
              <a:extLst>
                <a:ext uri="{FF2B5EF4-FFF2-40B4-BE49-F238E27FC236}">
                  <a16:creationId xmlns:a16="http://schemas.microsoft.com/office/drawing/2014/main" id="{43CDD763-28CD-487A-B35E-E7B8C6FA71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30211" y="4389120"/>
              <a:ext cx="140216" cy="1792224"/>
              <a:chOff x="3657600" y="914400"/>
              <a:chExt cx="228924" cy="2926080"/>
            </a:xfrm>
          </p:grpSpPr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FBFF8AD8-F5A0-4500-9C60-59D8396A8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914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DEEA04E9-64AF-402A-9759-7E9C6E1B6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05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6419E7A8-6705-425A-8FBE-E9FD7F073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97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9F7F1FF5-6855-44F3-8407-CF597F8E8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188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46ACDE23-6E95-4864-B118-82759E33B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280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B4A8CB91-E4D1-4C5B-B9B2-0A3294E29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371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31D4EC82-48E8-4D9E-8175-E223141386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463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D9F68F80-0B74-4F28-BFFB-ABCC46B4DC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5544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139E86EA-868A-4A48-8D02-EDFBB722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6459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116025D-1474-4277-BCD9-8FD282BA25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7373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C6026360-7437-4049-9483-536D22701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8288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CD016E0-F18F-4F6C-A458-6B6FB74B7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9202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78D9FF90-CC3B-42C7-98B5-16E6F71E7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0116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CC733286-5025-436C-A930-E7C8A67BD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031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18763C9-E28C-47E4-B8C0-75081518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945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91A8396B-95B9-4862-B072-C2860A269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2860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BB721B78-E6D9-4976-A34D-6C73A79E2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3774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1E6E0064-B346-4831-8D8F-57CEDD0B80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4688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493408BF-AFF8-4B7C-8A16-E1BB0FFA3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5603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D598A40D-BCD4-47BC-A02A-C37945852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6517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D8117331-A2CF-42A8-BA83-C67A8278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7432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CF625228-F5BC-4B04-B5AF-CB3777FA3C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8346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4601B856-3EAB-4C44-B1DF-1BAE864F3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9260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4FE449E1-FC06-4A54-A326-C8C9EB17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0175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5593AE92-087B-4FE9-8302-DF6A42CC1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1089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B2D2F91-3830-498E-9B7D-022045615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00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D128A5CB-6708-46FB-9C16-CD1FA60224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91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A2A443CD-8F64-42F5-B063-E87992CED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383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949F15D7-8FFF-49AC-A4B5-9F3CC8B7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474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6FFD4032-0DFC-45A9-9A55-A2DD327D0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566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34C9A5A0-5A56-4128-874E-2F42DF9BA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657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50892D39-835F-4421-8289-6E67A9C601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749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AF70FBD-FB7C-4ACC-8C64-C7782B0B4D29}"/>
              </a:ext>
            </a:extLst>
          </p:cNvPr>
          <p:cNvSpPr/>
          <p:nvPr/>
        </p:nvSpPr>
        <p:spPr>
          <a:xfrm>
            <a:off x="5623475" y="534428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👎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AAD08F0-9CEB-47CC-9F50-84936DD5052B}"/>
              </a:ext>
            </a:extLst>
          </p:cNvPr>
          <p:cNvSpPr txBox="1">
            <a:spLocks/>
          </p:cNvSpPr>
          <p:nvPr/>
        </p:nvSpPr>
        <p:spPr>
          <a:xfrm>
            <a:off x="5486315" y="4680573"/>
            <a:ext cx="73152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2F85B88-4769-4F40-8275-EA34DF7EBFFB}"/>
              </a:ext>
            </a:extLst>
          </p:cNvPr>
          <p:cNvSpPr txBox="1">
            <a:spLocks/>
          </p:cNvSpPr>
          <p:nvPr/>
        </p:nvSpPr>
        <p:spPr>
          <a:xfrm>
            <a:off x="5486315" y="5045090"/>
            <a:ext cx="73152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dirty="0"/>
              <a:t>0.779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788AE7-C333-483C-832F-E31251EE9A5A}"/>
              </a:ext>
            </a:extLst>
          </p:cNvPr>
          <p:cNvGrpSpPr/>
          <p:nvPr/>
        </p:nvGrpSpPr>
        <p:grpSpPr>
          <a:xfrm>
            <a:off x="6007523" y="4041648"/>
            <a:ext cx="1798698" cy="2139696"/>
            <a:chOff x="4483523" y="4041648"/>
            <a:chExt cx="1798698" cy="2139696"/>
          </a:xfrm>
        </p:grpSpPr>
        <p:grpSp>
          <p:nvGrpSpPr>
            <p:cNvPr id="222" name="Group List">
              <a:extLst>
                <a:ext uri="{FF2B5EF4-FFF2-40B4-BE49-F238E27FC236}">
                  <a16:creationId xmlns:a16="http://schemas.microsoft.com/office/drawing/2014/main" id="{9A0B8723-5A63-4720-94AD-A23B5BBCB5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5627" y="4389120"/>
              <a:ext cx="140216" cy="1792224"/>
              <a:chOff x="3657600" y="914400"/>
              <a:chExt cx="228924" cy="2926080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5455CEFD-F418-4F33-A08C-AA507CCEC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914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4757FEC-54B6-42AE-A6DE-F80336B5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05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53264C6-6689-40A1-AB1A-427CE1011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97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E42AF69-021D-47D5-A1A9-F8EDA882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188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39F81F4-90E8-4907-9B17-05D0AB992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280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C2F9E00D-4719-45C1-BD31-8080A308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371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1C9D98B-AF7A-4C68-9C90-2B833A5D9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463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5C145D7-BC15-46CD-BD73-21838D131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5544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86B9AC8-5CCB-428E-BB44-D2F562270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6459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40846F5-EA9C-4C1C-AE98-3457BFF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7373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6378F20-653A-41FB-B899-C874C0FD7D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8288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18815EF2-B4A6-441C-8344-FC6906A0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9202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25CE4E3C-CF05-4809-8459-25EEE0688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0116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CC1D9C64-BCA3-487A-A219-F2FDA339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031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351A5918-A27E-4049-9042-74BA9CBE2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945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2A474A79-FB50-4D39-A34E-6824380309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2860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A5E5E064-F31E-47F5-8D93-A18329CD2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3774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2AF361B-537B-4AA6-84DE-40FDAB3CE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4688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62F8D7C-224D-47E9-B7A8-A6933AB3E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5603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F847F9E-88D9-4C96-899D-70FEE88D5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6517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8F354264-6C85-4D7D-9A98-4F9F7BD5C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7432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A5FBE95-5E81-44DC-91AF-1B138E288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8346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AAC1BF43-B5BC-4993-99EA-2044F130F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9260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22B34791-03F0-43B9-B5B1-EE4F3FBF02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0175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82DA616D-74AD-443A-B0AC-6EDCC658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1089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C41CE276-DE47-4A22-A675-880E794B0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00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8D145FD3-55B4-4D8C-ACEE-D14A678C6B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91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F4F6516E-EDC0-4C9F-A917-1DC1778F33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383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2CA981EC-A31C-4350-9D9D-BDEAADA4B8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474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35B3B0F-0697-47A1-B75D-710050C0A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566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1FEE1087-1D16-48C4-A56B-5736271586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657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8AA53486-89F2-4D06-967A-0F5752EA6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749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0F76151B-1284-46EC-B0BA-9F85CAA2C6F4}"/>
                    </a:ext>
                  </a:extLst>
                </p:cNvPr>
                <p:cNvSpPr txBox="1"/>
                <p:nvPr/>
              </p:nvSpPr>
              <p:spPr>
                <a:xfrm>
                  <a:off x="4483523" y="4041648"/>
                  <a:ext cx="17986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/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nor/>
                          </m:rPr>
                          <a:rPr lang="en-US" sz="2000" i="1"/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∣¬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,¬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0F76151B-1284-46EC-B0BA-9F85CAA2C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523" y="4041648"/>
                  <a:ext cx="179869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703" t="-2000" r="-4392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5351E1B-0436-464D-AA33-10B47DBD20DB}"/>
              </a:ext>
            </a:extLst>
          </p:cNvPr>
          <p:cNvCxnSpPr>
            <a:cxnSpLocks/>
            <a:stCxn id="263" idx="3"/>
            <a:endCxn id="227" idx="1"/>
          </p:cNvCxnSpPr>
          <p:nvPr/>
        </p:nvCxnSpPr>
        <p:spPr>
          <a:xfrm>
            <a:off x="6979843" y="4417125"/>
            <a:ext cx="691888" cy="439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E7E7CF-5BC6-4027-835A-2A28821A8BB4}"/>
              </a:ext>
            </a:extLst>
          </p:cNvPr>
          <p:cNvCxnSpPr>
            <a:cxnSpLocks/>
            <a:stCxn id="231" idx="1"/>
            <a:endCxn id="227" idx="3"/>
          </p:cNvCxnSpPr>
          <p:nvPr/>
        </p:nvCxnSpPr>
        <p:spPr>
          <a:xfrm flipH="1">
            <a:off x="8403251" y="4417125"/>
            <a:ext cx="621792" cy="439583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FA7AA2C-6B08-4D79-B832-2728143D98C2}"/>
              </a:ext>
            </a:extLst>
          </p:cNvPr>
          <p:cNvSpPr/>
          <p:nvPr/>
        </p:nvSpPr>
        <p:spPr>
          <a:xfrm>
            <a:off x="7799747" y="430303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👍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B2D2591-934C-4415-B3E7-012AE025A61D}"/>
              </a:ext>
            </a:extLst>
          </p:cNvPr>
          <p:cNvSpPr txBox="1">
            <a:spLocks/>
          </p:cNvSpPr>
          <p:nvPr/>
        </p:nvSpPr>
        <p:spPr>
          <a:xfrm>
            <a:off x="7671731" y="4673827"/>
            <a:ext cx="73152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3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B1378F4-2460-4FE2-84F9-3D8C69F0DD18}"/>
              </a:ext>
            </a:extLst>
          </p:cNvPr>
          <p:cNvSpPr txBox="1">
            <a:spLocks/>
          </p:cNvSpPr>
          <p:nvPr/>
        </p:nvSpPr>
        <p:spPr>
          <a:xfrm>
            <a:off x="7644300" y="5038345"/>
            <a:ext cx="780131" cy="3008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dirty="0"/>
              <a:t>0.046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7329D9-2FBD-4B63-9229-397EAF409F63}"/>
              </a:ext>
            </a:extLst>
          </p:cNvPr>
          <p:cNvGrpSpPr/>
          <p:nvPr/>
        </p:nvGrpSpPr>
        <p:grpSpPr>
          <a:xfrm>
            <a:off x="7946052" y="4042592"/>
            <a:ext cx="2152063" cy="2138752"/>
            <a:chOff x="6422051" y="4042592"/>
            <a:chExt cx="2152063" cy="2138752"/>
          </a:xfrm>
        </p:grpSpPr>
        <p:grpSp>
          <p:nvGrpSpPr>
            <p:cNvPr id="229" name="Group List">
              <a:extLst>
                <a:ext uri="{FF2B5EF4-FFF2-40B4-BE49-F238E27FC236}">
                  <a16:creationId xmlns:a16="http://schemas.microsoft.com/office/drawing/2014/main" id="{69DADC11-7FA2-4220-942A-9BDEFC87B0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01043" y="4389120"/>
              <a:ext cx="140216" cy="1792224"/>
              <a:chOff x="3657600" y="914400"/>
              <a:chExt cx="228924" cy="2926080"/>
            </a:xfrm>
          </p:grpSpPr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E94380F-7427-4E9B-92BB-75264B913F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914400"/>
                <a:ext cx="228924" cy="914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00EDBB34-94B2-4F3E-A19E-827195F7BE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05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31D31C3-CC95-400D-8E1F-27B32ED60A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97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367D6E6-0CB8-4451-88DD-286096FF5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188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C0DCA3C-0D8E-42A2-B410-5EBB8CA7D0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280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EF399FF5-F6F8-415E-AC21-37794758A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371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1A2D42AB-DA4A-4D5A-9E02-EE65DF69B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463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41F7EE9E-3D37-4C92-B434-A4C2DEB6A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5544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E103CE-D868-4FAC-8966-B5F732E4E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6459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66C11A6-4D7E-4A64-8E11-121D0A4DD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7373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425773C9-EB68-443A-B826-E6D40ABC4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8288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484CCD0-33F3-4CFE-9A6B-E52E64E3D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9202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22C04B5A-4F95-45A2-8092-D6ACB1BDE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0116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DF966FC-7865-4159-976B-1323E54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031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8546223-EC50-4840-94F8-8FE95BE1A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945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2639EA49-FE4C-406C-B6BA-919F93E6E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2860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090EC0C-84AB-4AEA-823A-378EBA6B6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3774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34ED263-D2E5-469E-B32E-D8DC113BA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4688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CDA09204-F953-48D5-B670-B863D9CB3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5603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BEE856B-6E15-4A3F-87A9-9610196B5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6517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8C50446-C081-4D89-A861-2C2F6FB64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7432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3CDEB6D-4E0A-4039-8B83-87051C2F7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8346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918928E1-32CA-4A68-A1AB-B5A726259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9260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91B57441-A50B-4109-A18C-7B7E21259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0175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A87C515E-0C8B-4A1A-BF24-834C4A7F5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1089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AF30F79F-1B09-4C1D-8526-B7AD7ECDF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00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960D8EBE-798E-48C6-A458-0D8851768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91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2B19CBDE-CD81-4A5B-BE9C-4E6D23F95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383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1784B07-6998-4024-B7BE-7F1C58640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474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A4C80F6B-AE68-44AA-861E-B893744B0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566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D5AEF88-47E7-4DE6-92B3-A7F5E06E8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657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3DA45E6B-0772-41DD-9139-1C04BE5D2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749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32B90221-7414-4295-A2CB-7BB29171B135}"/>
                    </a:ext>
                  </a:extLst>
                </p:cNvPr>
                <p:cNvSpPr txBox="1"/>
                <p:nvPr/>
              </p:nvSpPr>
              <p:spPr>
                <a:xfrm>
                  <a:off x="6422051" y="4042592"/>
                  <a:ext cx="2152063" cy="3458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/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i="1"/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∣¬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,¬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32B90221-7414-4295-A2CB-7BB29171B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051" y="4042592"/>
                  <a:ext cx="2152063" cy="345800"/>
                </a:xfrm>
                <a:prstGeom prst="rect">
                  <a:avLst/>
                </a:prstGeom>
                <a:blipFill>
                  <a:blip r:embed="rId8"/>
                  <a:stretch>
                    <a:fillRect l="-2260" r="-3672" b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BA9A10D1-9A44-4A9B-A23C-208251ED80D9}"/>
              </a:ext>
            </a:extLst>
          </p:cNvPr>
          <p:cNvSpPr/>
          <p:nvPr/>
        </p:nvSpPr>
        <p:spPr>
          <a:xfrm>
            <a:off x="2157984" y="365760"/>
            <a:ext cx="7891272" cy="5852160"/>
          </a:xfrm>
          <a:custGeom>
            <a:avLst/>
            <a:gdLst>
              <a:gd name="connsiteX0" fmla="*/ 1598470 w 7891272"/>
              <a:gd name="connsiteY0" fmla="*/ 1129408 h 5852160"/>
              <a:gd name="connsiteX1" fmla="*/ 1598470 w 7891272"/>
              <a:gd name="connsiteY1" fmla="*/ 1362456 h 5852160"/>
              <a:gd name="connsiteX2" fmla="*/ 274320 w 7891272"/>
              <a:gd name="connsiteY2" fmla="*/ 1362456 h 5852160"/>
              <a:gd name="connsiteX3" fmla="*/ 274320 w 7891272"/>
              <a:gd name="connsiteY3" fmla="*/ 2066544 h 5852160"/>
              <a:gd name="connsiteX4" fmla="*/ 1598470 w 7891272"/>
              <a:gd name="connsiteY4" fmla="*/ 2066544 h 5852160"/>
              <a:gd name="connsiteX5" fmla="*/ 1598470 w 7891272"/>
              <a:gd name="connsiteY5" fmla="*/ 2266229 h 5852160"/>
              <a:gd name="connsiteX6" fmla="*/ 2257427 w 7891272"/>
              <a:gd name="connsiteY6" fmla="*/ 2266229 h 5852160"/>
              <a:gd name="connsiteX7" fmla="*/ 2257427 w 7891272"/>
              <a:gd name="connsiteY7" fmla="*/ 2574443 h 5852160"/>
              <a:gd name="connsiteX8" fmla="*/ 4199567 w 7891272"/>
              <a:gd name="connsiteY8" fmla="*/ 2574443 h 5852160"/>
              <a:gd name="connsiteX9" fmla="*/ 4199567 w 7891272"/>
              <a:gd name="connsiteY9" fmla="*/ 2066544 h 5852160"/>
              <a:gd name="connsiteX10" fmla="*/ 5486400 w 7891272"/>
              <a:gd name="connsiteY10" fmla="*/ 2066544 h 5852160"/>
              <a:gd name="connsiteX11" fmla="*/ 5486400 w 7891272"/>
              <a:gd name="connsiteY11" fmla="*/ 1362456 h 5852160"/>
              <a:gd name="connsiteX12" fmla="*/ 4199567 w 7891272"/>
              <a:gd name="connsiteY12" fmla="*/ 1362456 h 5852160"/>
              <a:gd name="connsiteX13" fmla="*/ 4199567 w 7891272"/>
              <a:gd name="connsiteY13" fmla="*/ 1129408 h 5852160"/>
              <a:gd name="connsiteX14" fmla="*/ 0 w 7891272"/>
              <a:gd name="connsiteY14" fmla="*/ 0 h 5852160"/>
              <a:gd name="connsiteX15" fmla="*/ 7891272 w 7891272"/>
              <a:gd name="connsiteY15" fmla="*/ 0 h 5852160"/>
              <a:gd name="connsiteX16" fmla="*/ 7891272 w 7891272"/>
              <a:gd name="connsiteY16" fmla="*/ 5852160 h 5852160"/>
              <a:gd name="connsiteX17" fmla="*/ 0 w 7891272"/>
              <a:gd name="connsiteY17" fmla="*/ 585216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891272" h="5852160">
                <a:moveTo>
                  <a:pt x="1598470" y="1129408"/>
                </a:moveTo>
                <a:lnTo>
                  <a:pt x="1598470" y="1362456"/>
                </a:lnTo>
                <a:lnTo>
                  <a:pt x="274320" y="1362456"/>
                </a:lnTo>
                <a:lnTo>
                  <a:pt x="274320" y="2066544"/>
                </a:lnTo>
                <a:lnTo>
                  <a:pt x="1598470" y="2066544"/>
                </a:lnTo>
                <a:lnTo>
                  <a:pt x="1598470" y="2266229"/>
                </a:lnTo>
                <a:lnTo>
                  <a:pt x="2257427" y="2266229"/>
                </a:lnTo>
                <a:lnTo>
                  <a:pt x="2257427" y="2574443"/>
                </a:lnTo>
                <a:lnTo>
                  <a:pt x="4199567" y="2574443"/>
                </a:lnTo>
                <a:lnTo>
                  <a:pt x="4199567" y="2066544"/>
                </a:lnTo>
                <a:lnTo>
                  <a:pt x="5486400" y="2066544"/>
                </a:lnTo>
                <a:lnTo>
                  <a:pt x="5486400" y="1362456"/>
                </a:lnTo>
                <a:lnTo>
                  <a:pt x="4199567" y="1362456"/>
                </a:lnTo>
                <a:lnTo>
                  <a:pt x="4199567" y="1129408"/>
                </a:lnTo>
                <a:close/>
                <a:moveTo>
                  <a:pt x="0" y="0"/>
                </a:moveTo>
                <a:lnTo>
                  <a:pt x="7891272" y="0"/>
                </a:lnTo>
                <a:lnTo>
                  <a:pt x="7891272" y="5852160"/>
                </a:lnTo>
                <a:lnTo>
                  <a:pt x="0" y="5852160"/>
                </a:lnTo>
                <a:close/>
              </a:path>
            </a:pathLst>
          </a:cu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1" name="Group Details">
            <a:extLst>
              <a:ext uri="{FF2B5EF4-FFF2-40B4-BE49-F238E27FC236}">
                <a16:creationId xmlns:a16="http://schemas.microsoft.com/office/drawing/2014/main" id="{585BCBC8-2E5E-4F1E-8E4C-05C00B9B697B}"/>
              </a:ext>
            </a:extLst>
          </p:cNvPr>
          <p:cNvGrpSpPr/>
          <p:nvPr/>
        </p:nvGrpSpPr>
        <p:grpSpPr>
          <a:xfrm>
            <a:off x="4082755" y="1614563"/>
            <a:ext cx="1913502" cy="465590"/>
            <a:chOff x="2558755" y="1614563"/>
            <a:chExt cx="1913502" cy="465590"/>
          </a:xfrm>
        </p:grpSpPr>
        <p:sp>
          <p:nvSpPr>
            <p:cNvPr id="362" name="Rectangle Cycle Elimination">
              <a:extLst>
                <a:ext uri="{FF2B5EF4-FFF2-40B4-BE49-F238E27FC236}">
                  <a16:creationId xmlns:a16="http://schemas.microsoft.com/office/drawing/2014/main" id="{00150B39-3793-4BF5-BBD1-EC48212A322F}"/>
                </a:ext>
              </a:extLst>
            </p:cNvPr>
            <p:cNvSpPr/>
            <p:nvPr/>
          </p:nvSpPr>
          <p:spPr>
            <a:xfrm>
              <a:off x="2558755" y="1614563"/>
              <a:ext cx="457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❶</a:t>
              </a:r>
            </a:p>
          </p:txBody>
        </p:sp>
        <p:sp>
          <p:nvSpPr>
            <p:cNvPr id="363" name="Rectangle Optimizations">
              <a:extLst>
                <a:ext uri="{FF2B5EF4-FFF2-40B4-BE49-F238E27FC236}">
                  <a16:creationId xmlns:a16="http://schemas.microsoft.com/office/drawing/2014/main" id="{4D4F2142-9147-4B53-BDCC-A8BDC73B48A3}"/>
                </a:ext>
              </a:extLst>
            </p:cNvPr>
            <p:cNvSpPr/>
            <p:nvPr/>
          </p:nvSpPr>
          <p:spPr>
            <a:xfrm>
              <a:off x="4015081" y="1618488"/>
              <a:ext cx="457176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en-US" sz="2400" dirty="0"/>
                <a:t>❷</a:t>
              </a:r>
            </a:p>
          </p:txBody>
        </p:sp>
      </p:grpSp>
      <p:sp>
        <p:nvSpPr>
          <p:cNvPr id="364" name="TextBox Details">
            <a:extLst>
              <a:ext uri="{FF2B5EF4-FFF2-40B4-BE49-F238E27FC236}">
                <a16:creationId xmlns:a16="http://schemas.microsoft.com/office/drawing/2014/main" id="{807BB4D1-1666-4253-83C7-2BB9E8427553}"/>
              </a:ext>
            </a:extLst>
          </p:cNvPr>
          <p:cNvSpPr txBox="1"/>
          <p:nvPr/>
        </p:nvSpPr>
        <p:spPr>
          <a:xfrm>
            <a:off x="2154936" y="3489370"/>
            <a:ext cx="7891272" cy="2691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74320" rtlCol="0" anchor="ctr">
            <a:noAutofit/>
          </a:bodyPr>
          <a:lstStyle/>
          <a:p>
            <a:pPr marL="342900" indent="-342900">
              <a:buFont typeface="Candara" panose="020E0502030303020204" pitchFamily="34" charset="0"/>
              <a:buChar char="❶"/>
            </a:pPr>
            <a:r>
              <a:rPr lang="en-US" sz="2800" dirty="0"/>
              <a:t> How do we </a:t>
            </a:r>
            <a:r>
              <a:rPr lang="en-US" sz="2800" b="1" dirty="0"/>
              <a:t>extract</a:t>
            </a:r>
            <a:r>
              <a:rPr lang="en-US" sz="2800" dirty="0"/>
              <a:t> this probabilistic model?</a:t>
            </a:r>
            <a:br>
              <a:rPr lang="en-US" sz="2800" dirty="0"/>
            </a:br>
            <a:endParaRPr lang="en-US" sz="1400" dirty="0"/>
          </a:p>
          <a:p>
            <a:pPr marL="342900" indent="-342900">
              <a:buFont typeface="Candara" panose="020E0502030303020204" pitchFamily="34" charset="0"/>
              <a:buChar char="❷"/>
            </a:pPr>
            <a:r>
              <a:rPr lang="en-US" sz="2800" dirty="0"/>
              <a:t> How do we make marginal inference </a:t>
            </a:r>
            <a:r>
              <a:rPr lang="en-US" sz="2800" b="1" dirty="0"/>
              <a:t>scale</a:t>
            </a:r>
            <a:r>
              <a:rPr lang="en-US" sz="2800" dirty="0"/>
              <a:t>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1C0841F-C486-463C-B4BB-01A1E897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7AB1A54-517D-4D8F-9D05-798447E7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57791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215" grpId="0"/>
      <p:bldP spid="216" grpId="0" animBg="1"/>
      <p:bldP spid="217" grpId="0"/>
      <p:bldP spid="219" grpId="0"/>
      <p:bldP spid="220" grpId="0" animBg="1"/>
      <p:bldP spid="221" grpId="0"/>
      <p:bldP spid="226" grpId="0"/>
      <p:bldP spid="227" grpId="0" animBg="1"/>
      <p:bldP spid="228" grpId="0"/>
      <p:bldP spid="417" grpId="0" animBg="1"/>
      <p:bldP spid="3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09BC00-4AE3-4849-9F15-0A911D23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Probabilistic Model of Alarms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30D42-733F-45FF-854E-0CE038F6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1A62D-8BBF-48D4-840F-EE40B87ED1F7}"/>
              </a:ext>
            </a:extLst>
          </p:cNvPr>
          <p:cNvSpPr txBox="1"/>
          <p:nvPr/>
        </p:nvSpPr>
        <p:spPr>
          <a:xfrm>
            <a:off x="5940092" y="2695220"/>
            <a:ext cx="409697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“Even if both par(</a:t>
            </a:r>
            <a:r>
              <a:rPr lang="en-US" altLang="en-US" sz="2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2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2400" i="1" dirty="0"/>
              <a:t>,</a:t>
            </a:r>
            <a:r>
              <a:rPr lang="en-US" sz="2400" dirty="0"/>
              <a:t>  </a:t>
            </a:r>
            <a:r>
              <a:rPr lang="en-US" altLang="en-US" sz="2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2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2</a:t>
            </a:r>
            <a:r>
              <a:rPr lang="en-US" sz="2400" i="1" dirty="0"/>
              <a:t>) and next(</a:t>
            </a:r>
            <a:r>
              <a:rPr lang="en-US" altLang="en-US" sz="2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2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2</a:t>
            </a:r>
            <a:r>
              <a:rPr lang="en-US" sz="2400" i="1" dirty="0"/>
              <a:t>,</a:t>
            </a:r>
            <a:r>
              <a:rPr lang="en-US" sz="2400" dirty="0"/>
              <a:t>  </a:t>
            </a:r>
            <a:r>
              <a:rPr lang="en-US" altLang="en-US" sz="2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2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2400" i="1" dirty="0"/>
              <a:t>) hold, we </a:t>
            </a:r>
            <a:r>
              <a:rPr lang="en-US" sz="2400" b="1" i="1" dirty="0"/>
              <a:t>only believe</a:t>
            </a:r>
            <a:r>
              <a:rPr lang="en-US" sz="2400" i="1" dirty="0"/>
              <a:t> par(</a:t>
            </a:r>
            <a:r>
              <a:rPr lang="en-US" altLang="en-US" sz="2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2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2400" i="1" dirty="0"/>
              <a:t>,</a:t>
            </a:r>
            <a:r>
              <a:rPr lang="en-US" sz="2400" dirty="0"/>
              <a:t>  </a:t>
            </a:r>
            <a:r>
              <a:rPr lang="en-US" altLang="en-US" sz="2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2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2400" i="1" dirty="0"/>
              <a:t>) with confidence 0.95.”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397A5FB-354F-4CDD-A685-CF6419C9E00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67000" y="4805363"/>
              <a:ext cx="6858000" cy="1371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200400">
                      <a:extLst>
                        <a:ext uri="{9D8B030D-6E8A-4147-A177-3AD203B41FA5}">
                          <a16:colId xmlns:a16="http://schemas.microsoft.com/office/drawing/2014/main" val="341950476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47919983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9753718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1600" i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Pr</a:t>
                          </a:r>
                          <a:r>
                            <a:rPr lang="en-US" sz="1600" dirty="0"/>
                            <a:t>(par(</a:t>
                          </a:r>
                          <a:r>
                            <a:rPr lang="en-US" altLang="en-US" sz="1600" i="1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L</a:t>
                          </a:r>
                          <a:r>
                            <a:rPr lang="en-US" altLang="en-US" sz="1600" i="1" baseline="-25000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r>
                            <a:rPr lang="en-US" sz="1600" dirty="0"/>
                            <a:t>, </a:t>
                          </a:r>
                          <a:r>
                            <a:rPr lang="en-US" altLang="en-US" sz="1600" i="1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L</a:t>
                          </a:r>
                          <a:r>
                            <a:rPr lang="en-US" altLang="en-US" sz="1600" i="1" baseline="-25000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3</a:t>
                          </a:r>
                          <a:r>
                            <a:rPr lang="en-US" sz="1600" dirty="0"/>
                            <a:t>) |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oMath>
                          </a14:m>
                          <a:r>
                            <a:rPr lang="en-US" sz="1600" dirty="0"/>
                            <a:t>)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Pr(¬ par(</a:t>
                          </a:r>
                          <a:r>
                            <a:rPr lang="en-US" altLang="en-US" sz="1600" i="1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L</a:t>
                          </a:r>
                          <a:r>
                            <a:rPr lang="en-US" altLang="en-US" sz="1600" i="1" baseline="-25000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r>
                            <a:rPr lang="en-US" sz="1600" dirty="0"/>
                            <a:t>, </a:t>
                          </a:r>
                          <a:r>
                            <a:rPr lang="en-US" altLang="en-US" sz="1600" i="1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L</a:t>
                          </a:r>
                          <a:r>
                            <a:rPr lang="en-US" altLang="en-US" sz="1600" i="1" baseline="-25000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3</a:t>
                          </a:r>
                          <a:r>
                            <a:rPr lang="en-US" sz="1600" dirty="0"/>
                            <a:t>) |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oMath>
                          </a14:m>
                          <a:r>
                            <a:rPr lang="en-US" sz="1600" dirty="0"/>
                            <a:t>)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92809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oMath>
                          </a14:m>
                          <a:r>
                            <a:rPr lang="en-US" sz="1600" i="1" dirty="0"/>
                            <a:t> = </a:t>
                          </a:r>
                          <a:r>
                            <a:rPr lang="en-US" sz="1600" dirty="0"/>
                            <a:t>“par(</a:t>
                          </a:r>
                          <a:r>
                            <a:rPr lang="en-US" altLang="en-US" sz="1600" i="1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L</a:t>
                          </a:r>
                          <a:r>
                            <a:rPr lang="en-US" altLang="en-US" sz="1600" i="1" baseline="-25000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r>
                            <a:rPr lang="en-US" sz="1600" dirty="0"/>
                            <a:t>, </a:t>
                          </a:r>
                          <a:r>
                            <a:rPr lang="en-US" altLang="en-US" sz="1600" i="1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L</a:t>
                          </a:r>
                          <a:r>
                            <a:rPr lang="en-US" altLang="en-US" sz="1600" i="1" baseline="-25000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1600" dirty="0"/>
                            <a:t>) ∧ next(</a:t>
                          </a:r>
                          <a:r>
                            <a:rPr lang="en-US" altLang="en-US" sz="1600" i="1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L</a:t>
                          </a:r>
                          <a:r>
                            <a:rPr lang="en-US" altLang="en-US" sz="1600" i="1" baseline="-25000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1600" dirty="0"/>
                            <a:t>, </a:t>
                          </a:r>
                          <a:r>
                            <a:rPr lang="en-US" altLang="en-US" sz="1600" i="1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L</a:t>
                          </a:r>
                          <a:r>
                            <a:rPr lang="en-US" altLang="en-US" sz="1600" i="1" baseline="-25000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3</a:t>
                          </a:r>
                          <a:r>
                            <a:rPr lang="en-US" sz="1600" dirty="0"/>
                            <a:t>)”</a:t>
                          </a:r>
                        </a:p>
                      </a:txBody>
                      <a:tcPr anchor="ctr"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0.95</a:t>
                          </a:r>
                        </a:p>
                      </a:txBody>
                      <a:tcPr anchor="ctr"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0.05</a:t>
                          </a:r>
                        </a:p>
                      </a:txBody>
                      <a:tcPr anchor="ctr"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904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oMath>
                          </a14:m>
                          <a:r>
                            <a:rPr lang="en-US" sz="1600" i="1" dirty="0"/>
                            <a:t> = </a:t>
                          </a:r>
                          <a:r>
                            <a:rPr lang="en-US" sz="1600" dirty="0"/>
                            <a:t>“¬ (par(</a:t>
                          </a:r>
                          <a:r>
                            <a:rPr lang="en-US" altLang="en-US" sz="1600" i="1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L</a:t>
                          </a:r>
                          <a:r>
                            <a:rPr lang="en-US" altLang="en-US" sz="1600" i="1" baseline="-25000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1</a:t>
                          </a:r>
                          <a:r>
                            <a:rPr lang="en-US" sz="1600" dirty="0"/>
                            <a:t>, </a:t>
                          </a:r>
                          <a:r>
                            <a:rPr lang="en-US" altLang="en-US" sz="1600" i="1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L</a:t>
                          </a:r>
                          <a:r>
                            <a:rPr lang="en-US" altLang="en-US" sz="1600" i="1" baseline="-25000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1600" dirty="0"/>
                            <a:t>) ∧ next(</a:t>
                          </a:r>
                          <a:r>
                            <a:rPr lang="en-US" altLang="en-US" sz="1600" i="1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L</a:t>
                          </a:r>
                          <a:r>
                            <a:rPr lang="en-US" altLang="en-US" sz="1600" i="1" baseline="-25000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1600" dirty="0"/>
                            <a:t>, </a:t>
                          </a:r>
                          <a:r>
                            <a:rPr lang="en-US" altLang="en-US" sz="1600" i="1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L</a:t>
                          </a:r>
                          <a:r>
                            <a:rPr lang="en-US" altLang="en-US" sz="1600" i="1" baseline="-25000" dirty="0">
                              <a:solidFill>
                                <a:srgbClr val="60A0B0"/>
                              </a:solidFill>
                              <a:latin typeface="Consolas" panose="020B0609020204030204" pitchFamily="49" charset="0"/>
                            </a:rPr>
                            <a:t>3</a:t>
                          </a:r>
                          <a:r>
                            <a:rPr lang="en-US" sz="1600" dirty="0"/>
                            <a:t>))”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44405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397A5FB-354F-4CDD-A685-CF6419C9E006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67000" y="4805363"/>
              <a:ext cx="6858000" cy="13716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200400">
                      <a:extLst>
                        <a:ext uri="{9D8B030D-6E8A-4147-A177-3AD203B41FA5}">
                          <a16:colId xmlns:a16="http://schemas.microsoft.com/office/drawing/2014/main" val="3419504767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479199838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197537188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1600" i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4419" t="-1333" r="-100000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5333" t="-1333" r="-333" b="-2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92809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00000" r="-114667" b="-1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0.95</a:t>
                          </a:r>
                        </a:p>
                      </a:txBody>
                      <a:tcPr anchor="ctr"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0.05</a:t>
                          </a:r>
                        </a:p>
                      </a:txBody>
                      <a:tcPr anchor="ctr"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904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2667" r="-114667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444056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Rule rn">
                <a:extLst>
                  <a:ext uri="{FF2B5EF4-FFF2-40B4-BE49-F238E27FC236}">
                    <a16:creationId xmlns:a16="http://schemas.microsoft.com/office/drawing/2014/main" id="{6C5D1E19-3D10-471E-A4ED-DB1B43C783D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10000" y="1825623"/>
              <a:ext cx="4572000" cy="4572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52933595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004723867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4852231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i="0" baseline="0" dirty="0"/>
                            <a:t>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par(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:- par(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), next(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3905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Rule rn">
                <a:extLst>
                  <a:ext uri="{FF2B5EF4-FFF2-40B4-BE49-F238E27FC236}">
                    <a16:creationId xmlns:a16="http://schemas.microsoft.com/office/drawing/2014/main" id="{6C5D1E19-3D10-471E-A4ED-DB1B43C783D3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10000" y="1825623"/>
              <a:ext cx="4572000" cy="4572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52933595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004723867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4852231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i="0" baseline="0" dirty="0"/>
                            <a:t>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222" t="-1316" r="-201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111" t="-1316" r="-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3905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82D58F5-BEC8-4343-B5D7-E863D371181C}"/>
              </a:ext>
            </a:extLst>
          </p:cNvPr>
          <p:cNvSpPr/>
          <p:nvPr/>
        </p:nvSpPr>
        <p:spPr>
          <a:xfrm>
            <a:off x="7376414" y="570707"/>
            <a:ext cx="2660650" cy="914400"/>
          </a:xfrm>
          <a:prstGeom prst="wedgeRectCallout">
            <a:avLst>
              <a:gd name="adj1" fmla="val -43923"/>
              <a:gd name="adj2" fmla="val 844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rule causes incompleteness!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429AAA5-EAC6-42F1-BC73-B6F3D283B976}"/>
              </a:ext>
            </a:extLst>
          </p:cNvPr>
          <p:cNvGrpSpPr/>
          <p:nvPr/>
        </p:nvGrpSpPr>
        <p:grpSpPr>
          <a:xfrm>
            <a:off x="2152650" y="2611371"/>
            <a:ext cx="3086100" cy="1741741"/>
            <a:chOff x="5426964" y="4431285"/>
            <a:chExt cx="3086100" cy="1741741"/>
          </a:xfrm>
        </p:grpSpPr>
        <p:sp>
          <p:nvSpPr>
            <p:cNvPr id="21" name="N_L2_L3">
              <a:extLst>
                <a:ext uri="{FF2B5EF4-FFF2-40B4-BE49-F238E27FC236}">
                  <a16:creationId xmlns:a16="http://schemas.microsoft.com/office/drawing/2014/main" id="{AA64D6D2-37BA-464D-85F0-C54CBEE46153}"/>
                </a:ext>
              </a:extLst>
            </p:cNvPr>
            <p:cNvSpPr txBox="1"/>
            <p:nvPr/>
          </p:nvSpPr>
          <p:spPr>
            <a:xfrm>
              <a:off x="5426964" y="4431285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par(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/>
                <a:t>, 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/>
                <a:t>)</a:t>
              </a:r>
            </a:p>
          </p:txBody>
        </p:sp>
        <p:sp>
          <p:nvSpPr>
            <p:cNvPr id="22" name="P_L1_L2">
              <a:extLst>
                <a:ext uri="{FF2B5EF4-FFF2-40B4-BE49-F238E27FC236}">
                  <a16:creationId xmlns:a16="http://schemas.microsoft.com/office/drawing/2014/main" id="{F59EB09D-0021-4F8C-BF56-6B500A83B63C}"/>
                </a:ext>
              </a:extLst>
            </p:cNvPr>
            <p:cNvSpPr txBox="1"/>
            <p:nvPr/>
          </p:nvSpPr>
          <p:spPr>
            <a:xfrm>
              <a:off x="7141464" y="4431285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next(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/>
                <a:t>, 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/>
                <a:t>)</a:t>
              </a:r>
            </a:p>
          </p:txBody>
        </p:sp>
        <p:sp>
          <p:nvSpPr>
            <p:cNvPr id="23" name="rn_L1_L2_L3">
              <a:extLst>
                <a:ext uri="{FF2B5EF4-FFF2-40B4-BE49-F238E27FC236}">
                  <a16:creationId xmlns:a16="http://schemas.microsoft.com/office/drawing/2014/main" id="{09CBFD29-7ACF-4654-AA93-23BEC16139E6}"/>
                </a:ext>
              </a:extLst>
            </p:cNvPr>
            <p:cNvSpPr txBox="1"/>
            <p:nvPr/>
          </p:nvSpPr>
          <p:spPr>
            <a:xfrm>
              <a:off x="6312804" y="5117085"/>
              <a:ext cx="13716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24" name="P_L1_L3">
              <a:extLst>
                <a:ext uri="{FF2B5EF4-FFF2-40B4-BE49-F238E27FC236}">
                  <a16:creationId xmlns:a16="http://schemas.microsoft.com/office/drawing/2014/main" id="{257097EC-F75E-49C4-9988-89E3260655CE}"/>
                </a:ext>
              </a:extLst>
            </p:cNvPr>
            <p:cNvSpPr txBox="1"/>
            <p:nvPr/>
          </p:nvSpPr>
          <p:spPr>
            <a:xfrm>
              <a:off x="6312804" y="5715826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r>
                <a:rPr lang="en-US" dirty="0"/>
                <a:t>par(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/>
                <a:t>, 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/>
                <a:t>)</a:t>
              </a:r>
            </a:p>
          </p:txBody>
        </p:sp>
        <p:cxnSp>
          <p:nvCxnSpPr>
            <p:cNvPr id="25" name="Straight Arrow Connector A_1">
              <a:extLst>
                <a:ext uri="{FF2B5EF4-FFF2-40B4-BE49-F238E27FC236}">
                  <a16:creationId xmlns:a16="http://schemas.microsoft.com/office/drawing/2014/main" id="{895DB4D1-3C57-4840-8D1B-51D2B7E63ADF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>
              <a:off x="6112764" y="4888485"/>
              <a:ext cx="88584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A_2">
              <a:extLst>
                <a:ext uri="{FF2B5EF4-FFF2-40B4-BE49-F238E27FC236}">
                  <a16:creationId xmlns:a16="http://schemas.microsoft.com/office/drawing/2014/main" id="{75663742-6681-4B3C-A653-F491C175FE9A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flipH="1">
              <a:off x="6998604" y="4888485"/>
              <a:ext cx="82866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c">
              <a:extLst>
                <a:ext uri="{FF2B5EF4-FFF2-40B4-BE49-F238E27FC236}">
                  <a16:creationId xmlns:a16="http://schemas.microsoft.com/office/drawing/2014/main" id="{D4E35B63-F5FC-49D3-A23E-6FCFB23A2CBD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>
              <a:off x="6998604" y="5482845"/>
              <a:ext cx="0" cy="23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3842868-4114-4916-B30B-ADF1D817AF8C}"/>
              </a:ext>
            </a:extLst>
          </p:cNvPr>
          <p:cNvSpPr txBox="1"/>
          <p:nvPr/>
        </p:nvSpPr>
        <p:spPr>
          <a:xfrm>
            <a:off x="5940553" y="2697480"/>
            <a:ext cx="409697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“Even if both par(</a:t>
            </a:r>
            <a:r>
              <a:rPr lang="en-US" altLang="en-US" sz="2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2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2400" i="1" dirty="0"/>
              <a:t>,</a:t>
            </a:r>
            <a:r>
              <a:rPr lang="en-US" sz="2400" dirty="0"/>
              <a:t> </a:t>
            </a:r>
            <a:r>
              <a:rPr lang="en-US" altLang="en-US" sz="2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2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2</a:t>
            </a:r>
            <a:r>
              <a:rPr lang="en-US" sz="2400" i="1" dirty="0"/>
              <a:t>) and next(</a:t>
            </a:r>
            <a:r>
              <a:rPr lang="en-US" altLang="en-US" sz="2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2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2</a:t>
            </a:r>
            <a:r>
              <a:rPr lang="en-US" sz="2400" i="1" dirty="0"/>
              <a:t>,</a:t>
            </a:r>
            <a:r>
              <a:rPr lang="en-US" sz="2400" dirty="0"/>
              <a:t> </a:t>
            </a:r>
            <a:r>
              <a:rPr lang="en-US" altLang="en-US" sz="2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2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2400" i="1" dirty="0"/>
              <a:t>) hold, we </a:t>
            </a:r>
            <a:r>
              <a:rPr lang="en-US" sz="2400" b="1" i="1" dirty="0"/>
              <a:t>only believe</a:t>
            </a:r>
            <a:r>
              <a:rPr lang="en-US" sz="2400" i="1" dirty="0"/>
              <a:t> par(</a:t>
            </a:r>
            <a:r>
              <a:rPr lang="en-US" altLang="en-US" sz="2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2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2400" i="1" dirty="0"/>
              <a:t>,</a:t>
            </a:r>
            <a:r>
              <a:rPr lang="en-US" sz="2400" dirty="0"/>
              <a:t> </a:t>
            </a:r>
            <a:r>
              <a:rPr lang="en-US" altLang="en-US" sz="2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2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2400" i="1" dirty="0"/>
              <a:t>) with confidence </a:t>
            </a:r>
            <a:r>
              <a:rPr lang="en-US" sz="2400" i="1" dirty="0">
                <a:highlight>
                  <a:srgbClr val="FFFF00"/>
                </a:highlight>
              </a:rPr>
              <a:t>0.95</a:t>
            </a:r>
            <a:r>
              <a:rPr lang="en-US" sz="2400" i="1" dirty="0"/>
              <a:t>.”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9458E33B-B795-4AA0-ACB0-20E7DF46D77C}"/>
              </a:ext>
            </a:extLst>
          </p:cNvPr>
          <p:cNvSpPr/>
          <p:nvPr/>
        </p:nvSpPr>
        <p:spPr>
          <a:xfrm>
            <a:off x="7376414" y="2417757"/>
            <a:ext cx="2660650" cy="914400"/>
          </a:xfrm>
          <a:prstGeom prst="wedgeRectCallout">
            <a:avLst>
              <a:gd name="adj1" fmla="val -34138"/>
              <a:gd name="adj2" fmla="val 101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Quantifies incompleteness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49471-486E-432F-97B6-39F7C745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AF401D-653C-4E86-ACB7-7D1191BB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212575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29" grpId="0" animBg="1"/>
      <p:bldP spid="30" grpId="0" animBg="1"/>
      <p:bldP spid="3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04C6-DC6D-4F58-B4D9-8EB3EA44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Probabilistic Model of Alarms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5C724-D4B3-4C8C-A1DE-8760B0BE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15</a:t>
            </a:fld>
            <a:endParaRPr lang="en-US"/>
          </a:p>
        </p:txBody>
      </p:sp>
      <p:sp>
        <p:nvSpPr>
          <p:cNvPr id="4" name="P_L1_L2">
            <a:extLst>
              <a:ext uri="{FF2B5EF4-FFF2-40B4-BE49-F238E27FC236}">
                <a16:creationId xmlns:a16="http://schemas.microsoft.com/office/drawing/2014/main" id="{17B87B0E-0BF2-414C-AF52-DF33C1160F94}"/>
              </a:ext>
            </a:extLst>
          </p:cNvPr>
          <p:cNvSpPr txBox="1">
            <a:spLocks/>
          </p:cNvSpPr>
          <p:nvPr/>
        </p:nvSpPr>
        <p:spPr>
          <a:xfrm>
            <a:off x="5058099" y="2106613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par(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/>
              <a:t>)</a:t>
            </a:r>
          </a:p>
        </p:txBody>
      </p:sp>
      <p:sp>
        <p:nvSpPr>
          <p:cNvPr id="5" name="N_L2_L3">
            <a:extLst>
              <a:ext uri="{FF2B5EF4-FFF2-40B4-BE49-F238E27FC236}">
                <a16:creationId xmlns:a16="http://schemas.microsoft.com/office/drawing/2014/main" id="{C1E73154-C721-4BFB-9BCE-65F60C634424}"/>
              </a:ext>
            </a:extLst>
          </p:cNvPr>
          <p:cNvSpPr txBox="1">
            <a:spLocks/>
          </p:cNvSpPr>
          <p:nvPr/>
        </p:nvSpPr>
        <p:spPr>
          <a:xfrm>
            <a:off x="6341423" y="2106613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next(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/>
              <a:t>)</a:t>
            </a:r>
          </a:p>
        </p:txBody>
      </p:sp>
      <p:sp>
        <p:nvSpPr>
          <p:cNvPr id="6" name="rn_L1_L2_L3">
            <a:extLst>
              <a:ext uri="{FF2B5EF4-FFF2-40B4-BE49-F238E27FC236}">
                <a16:creationId xmlns:a16="http://schemas.microsoft.com/office/drawing/2014/main" id="{D011CBE4-0D65-42D4-920A-3B35214DCAFC}"/>
              </a:ext>
            </a:extLst>
          </p:cNvPr>
          <p:cNvSpPr txBox="1">
            <a:spLocks/>
          </p:cNvSpPr>
          <p:nvPr/>
        </p:nvSpPr>
        <p:spPr>
          <a:xfrm>
            <a:off x="5696770" y="2658428"/>
            <a:ext cx="1143000" cy="36576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sz="1400" dirty="0"/>
              <a:t>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B99A2B-118A-4339-A85B-508451F2FAE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629600" y="2472374"/>
            <a:ext cx="638671" cy="18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C8B24-3A2D-41E0-8322-FFC81B2877C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268271" y="2472374"/>
            <a:ext cx="644653" cy="18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BE480E-E25A-48B1-ACA6-81E13237A6C2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268270" y="3024188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n_L1_L3_L4">
            <a:extLst>
              <a:ext uri="{FF2B5EF4-FFF2-40B4-BE49-F238E27FC236}">
                <a16:creationId xmlns:a16="http://schemas.microsoft.com/office/drawing/2014/main" id="{23C80F11-0F22-40CE-A42B-9BAD72039A3D}"/>
              </a:ext>
            </a:extLst>
          </p:cNvPr>
          <p:cNvSpPr txBox="1">
            <a:spLocks/>
          </p:cNvSpPr>
          <p:nvPr/>
        </p:nvSpPr>
        <p:spPr>
          <a:xfrm>
            <a:off x="5696770" y="3755708"/>
            <a:ext cx="1143000" cy="36576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11" name="P_L1_L3">
            <a:extLst>
              <a:ext uri="{FF2B5EF4-FFF2-40B4-BE49-F238E27FC236}">
                <a16:creationId xmlns:a16="http://schemas.microsoft.com/office/drawing/2014/main" id="{E6E9D8A4-92EB-45FB-BD06-54CCD1D0BC99}"/>
              </a:ext>
            </a:extLst>
          </p:cNvPr>
          <p:cNvSpPr txBox="1">
            <a:spLocks/>
          </p:cNvSpPr>
          <p:nvPr/>
        </p:nvSpPr>
        <p:spPr>
          <a:xfrm>
            <a:off x="5696770" y="3207068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par(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/>
              <a:t>)</a:t>
            </a:r>
          </a:p>
        </p:txBody>
      </p:sp>
      <p:sp>
        <p:nvSpPr>
          <p:cNvPr id="12" name="N_L3_L4">
            <a:extLst>
              <a:ext uri="{FF2B5EF4-FFF2-40B4-BE49-F238E27FC236}">
                <a16:creationId xmlns:a16="http://schemas.microsoft.com/office/drawing/2014/main" id="{F024B7CB-FDF4-4FD0-BFEC-9292C6255398}"/>
              </a:ext>
            </a:extLst>
          </p:cNvPr>
          <p:cNvSpPr txBox="1">
            <a:spLocks/>
          </p:cNvSpPr>
          <p:nvPr/>
        </p:nvSpPr>
        <p:spPr>
          <a:xfrm>
            <a:off x="6981503" y="3203893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next(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B6FB6-5ECF-4AD9-BB5E-C4FE1C3B6F1F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6268270" y="3572828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8C1418-B9F5-4D0F-A423-4B31C2520E48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6268271" y="3569654"/>
            <a:ext cx="1284733" cy="18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61414E-5030-4393-9399-E7F32125778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>
            <a:off x="6268270" y="4121468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_L1_L4">
            <a:extLst>
              <a:ext uri="{FF2B5EF4-FFF2-40B4-BE49-F238E27FC236}">
                <a16:creationId xmlns:a16="http://schemas.microsoft.com/office/drawing/2014/main" id="{912EF1B1-64DB-49C7-845A-260EFC85DC30}"/>
              </a:ext>
            </a:extLst>
          </p:cNvPr>
          <p:cNvSpPr txBox="1">
            <a:spLocks/>
          </p:cNvSpPr>
          <p:nvPr/>
        </p:nvSpPr>
        <p:spPr>
          <a:xfrm>
            <a:off x="5696770" y="4304348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par(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/>
              <a:t>)</a:t>
            </a:r>
          </a:p>
        </p:txBody>
      </p:sp>
      <p:sp>
        <p:nvSpPr>
          <p:cNvPr id="17" name="A_L1_L4">
            <a:extLst>
              <a:ext uri="{FF2B5EF4-FFF2-40B4-BE49-F238E27FC236}">
                <a16:creationId xmlns:a16="http://schemas.microsoft.com/office/drawing/2014/main" id="{4D80EEF9-C9AF-462D-A674-4DAD3F8F20AB}"/>
              </a:ext>
            </a:extLst>
          </p:cNvPr>
          <p:cNvSpPr txBox="1">
            <a:spLocks/>
          </p:cNvSpPr>
          <p:nvPr/>
        </p:nvSpPr>
        <p:spPr>
          <a:xfrm>
            <a:off x="6981503" y="4304348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alias(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/>
              <a:t>)</a:t>
            </a:r>
          </a:p>
        </p:txBody>
      </p:sp>
      <p:sp>
        <p:nvSpPr>
          <p:cNvPr id="18" name="race_L1_L4">
            <a:extLst>
              <a:ext uri="{FF2B5EF4-FFF2-40B4-BE49-F238E27FC236}">
                <a16:creationId xmlns:a16="http://schemas.microsoft.com/office/drawing/2014/main" id="{4EAA573B-9759-4BE7-B7E8-586EAA168A4E}"/>
              </a:ext>
            </a:extLst>
          </p:cNvPr>
          <p:cNvSpPr txBox="1">
            <a:spLocks/>
          </p:cNvSpPr>
          <p:nvPr/>
        </p:nvSpPr>
        <p:spPr>
          <a:xfrm>
            <a:off x="6339136" y="4852988"/>
            <a:ext cx="1143000" cy="36576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sz="1400" dirty="0"/>
              <a:t>R′</a:t>
            </a:r>
          </a:p>
        </p:txBody>
      </p:sp>
      <p:sp>
        <p:nvSpPr>
          <p:cNvPr id="19" name="mr_L1_L4">
            <a:extLst>
              <a:ext uri="{FF2B5EF4-FFF2-40B4-BE49-F238E27FC236}">
                <a16:creationId xmlns:a16="http://schemas.microsoft.com/office/drawing/2014/main" id="{10C1E726-D611-4B8A-8D0D-54C147EEAF04}"/>
              </a:ext>
            </a:extLst>
          </p:cNvPr>
          <p:cNvSpPr txBox="1">
            <a:spLocks/>
          </p:cNvSpPr>
          <p:nvPr/>
        </p:nvSpPr>
        <p:spPr>
          <a:xfrm>
            <a:off x="6339136" y="5401628"/>
            <a:ext cx="1143000" cy="36576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race(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C81F97-983B-4E71-B021-CE7635F47279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6268270" y="4670108"/>
            <a:ext cx="642366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684A9D-8AF8-43F7-9A28-B658D27E185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6910637" y="4670108"/>
            <a:ext cx="642367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E06CC-FBEF-45D8-9235-8FF0A3BC8A5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910636" y="5218748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N_L3_L2">
            <a:extLst>
              <a:ext uri="{FF2B5EF4-FFF2-40B4-BE49-F238E27FC236}">
                <a16:creationId xmlns:a16="http://schemas.microsoft.com/office/drawing/2014/main" id="{1414DC0B-EDC5-4595-B644-5D032EE0ADBE}"/>
              </a:ext>
            </a:extLst>
          </p:cNvPr>
          <p:cNvSpPr txBox="1">
            <a:spLocks/>
          </p:cNvSpPr>
          <p:nvPr/>
        </p:nvSpPr>
        <p:spPr>
          <a:xfrm>
            <a:off x="4421183" y="3207068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next(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/>
              <a:t>)</a:t>
            </a:r>
          </a:p>
        </p:txBody>
      </p:sp>
      <p:sp>
        <p:nvSpPr>
          <p:cNvPr id="24" name="rn_L1_L3_L2">
            <a:extLst>
              <a:ext uri="{FF2B5EF4-FFF2-40B4-BE49-F238E27FC236}">
                <a16:creationId xmlns:a16="http://schemas.microsoft.com/office/drawing/2014/main" id="{169EC0B9-9E12-4568-823C-EDEA352C5F62}"/>
              </a:ext>
            </a:extLst>
          </p:cNvPr>
          <p:cNvSpPr txBox="1">
            <a:spLocks/>
          </p:cNvSpPr>
          <p:nvPr/>
        </p:nvSpPr>
        <p:spPr>
          <a:xfrm>
            <a:off x="4421183" y="2658428"/>
            <a:ext cx="1143000" cy="36576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sz="1400" dirty="0"/>
              <a:t>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694697-3B9C-437D-9104-4B15742C89B4}"/>
              </a:ext>
            </a:extLst>
          </p:cNvPr>
          <p:cNvCxnSpPr>
            <a:stCxn id="23" idx="0"/>
            <a:endCxn id="24" idx="2"/>
          </p:cNvCxnSpPr>
          <p:nvPr/>
        </p:nvCxnSpPr>
        <p:spPr>
          <a:xfrm flipV="1">
            <a:off x="4992683" y="3024188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5B360F-7A28-4F19-849C-DC27B220B8FB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H="1" flipV="1">
            <a:off x="4992684" y="3024188"/>
            <a:ext cx="1275587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B6049-EC8C-4E75-9362-45AD95AC7528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V="1">
            <a:off x="4992683" y="2472374"/>
            <a:ext cx="636916" cy="18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_L1_L3">
            <a:extLst>
              <a:ext uri="{FF2B5EF4-FFF2-40B4-BE49-F238E27FC236}">
                <a16:creationId xmlns:a16="http://schemas.microsoft.com/office/drawing/2014/main" id="{701148AE-6F7C-4C01-9D2F-42760CDE0AE3}"/>
              </a:ext>
            </a:extLst>
          </p:cNvPr>
          <p:cNvSpPr txBox="1">
            <a:spLocks/>
          </p:cNvSpPr>
          <p:nvPr/>
        </p:nvSpPr>
        <p:spPr>
          <a:xfrm>
            <a:off x="4067497" y="3758883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alias(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/>
              <a:t>)</a:t>
            </a:r>
          </a:p>
        </p:txBody>
      </p:sp>
      <p:sp>
        <p:nvSpPr>
          <p:cNvPr id="29" name="race_L1_L3">
            <a:extLst>
              <a:ext uri="{FF2B5EF4-FFF2-40B4-BE49-F238E27FC236}">
                <a16:creationId xmlns:a16="http://schemas.microsoft.com/office/drawing/2014/main" id="{48E7C2A2-50E6-4E35-83F0-C39FAF4BFEBA}"/>
              </a:ext>
            </a:extLst>
          </p:cNvPr>
          <p:cNvSpPr txBox="1">
            <a:spLocks/>
          </p:cNvSpPr>
          <p:nvPr/>
        </p:nvSpPr>
        <p:spPr>
          <a:xfrm>
            <a:off x="4524697" y="4304348"/>
            <a:ext cx="1143000" cy="36576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sz="1400" dirty="0"/>
              <a:t>R′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149432-50A8-48B9-AF89-608A5C16E8FD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4638997" y="4124644"/>
            <a:ext cx="457200" cy="17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F197AB-52CA-423E-A25B-14371E99DFF5}"/>
              </a:ext>
            </a:extLst>
          </p:cNvPr>
          <p:cNvCxnSpPr>
            <a:stCxn id="11" idx="2"/>
            <a:endCxn id="29" idx="0"/>
          </p:cNvCxnSpPr>
          <p:nvPr/>
        </p:nvCxnSpPr>
        <p:spPr>
          <a:xfrm flipH="1">
            <a:off x="5096198" y="3572828"/>
            <a:ext cx="1172073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r_L1_L4">
            <a:extLst>
              <a:ext uri="{FF2B5EF4-FFF2-40B4-BE49-F238E27FC236}">
                <a16:creationId xmlns:a16="http://schemas.microsoft.com/office/drawing/2014/main" id="{459190C3-DA60-4CA5-9C89-DEE370A0E73F}"/>
              </a:ext>
            </a:extLst>
          </p:cNvPr>
          <p:cNvSpPr txBox="1">
            <a:spLocks/>
          </p:cNvSpPr>
          <p:nvPr/>
        </p:nvSpPr>
        <p:spPr>
          <a:xfrm>
            <a:off x="4525517" y="4856163"/>
            <a:ext cx="1143000" cy="36576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race(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31E5D0-FB5B-4BC7-A983-092172A272D8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5096197" y="4670109"/>
            <a:ext cx="820" cy="18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64076-D284-49D0-A42E-07AC4A263FE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629599" y="1911351"/>
            <a:ext cx="0" cy="19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6B2BDD83-6CB3-438C-8DA4-0520F9F52C47}"/>
              </a:ext>
            </a:extLst>
          </p:cNvPr>
          <p:cNvSpPr/>
          <p:nvPr/>
        </p:nvSpPr>
        <p:spPr>
          <a:xfrm>
            <a:off x="2152650" y="3129520"/>
            <a:ext cx="2743200" cy="1143000"/>
          </a:xfrm>
          <a:prstGeom prst="wedgeRectCallout">
            <a:avLst>
              <a:gd name="adj1" fmla="val 78240"/>
              <a:gd name="adj2" fmla="val -2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tuple treated as a Boolean-valued random variable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24F28A-C122-49DE-81FA-0492C9F48ABC}"/>
              </a:ext>
            </a:extLst>
          </p:cNvPr>
          <p:cNvSpPr txBox="1"/>
          <p:nvPr/>
        </p:nvSpPr>
        <p:spPr>
          <a:xfrm>
            <a:off x="3635850" y="396558"/>
            <a:ext cx="64008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Joint probability distribution over ground truth of all tuples induced by </a:t>
            </a:r>
            <a:r>
              <a:rPr lang="en-US" b="1" dirty="0"/>
              <a:t>factoring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Pr</a:t>
            </a:r>
            <a:r>
              <a:rPr lang="en-US" dirty="0"/>
              <a:t>(race(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), ¬ par(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), alias(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), …)</a:t>
            </a:r>
          </a:p>
          <a:p>
            <a:endParaRPr lang="en-US" dirty="0"/>
          </a:p>
          <a:p>
            <a:r>
              <a:rPr lang="en-US" dirty="0"/>
              <a:t>= </a:t>
            </a:r>
            <a:r>
              <a:rPr lang="en-US" dirty="0" err="1"/>
              <a:t>Pr</a:t>
            </a:r>
            <a:r>
              <a:rPr lang="en-US" dirty="0"/>
              <a:t>(race(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) | ¬ par(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), alias(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))</a:t>
            </a:r>
          </a:p>
          <a:p>
            <a:r>
              <a:rPr lang="en-US" dirty="0"/>
              <a:t>   × </a:t>
            </a:r>
            <a:r>
              <a:rPr lang="en-US" dirty="0" err="1"/>
              <a:t>Pr</a:t>
            </a:r>
            <a:r>
              <a:rPr lang="en-US" dirty="0"/>
              <a:t>(¬ par(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) | ⋯)</a:t>
            </a:r>
          </a:p>
          <a:p>
            <a:r>
              <a:rPr lang="en-US" dirty="0"/>
              <a:t>   × </a:t>
            </a:r>
            <a:r>
              <a:rPr lang="en-US" dirty="0" err="1"/>
              <a:t>Pr</a:t>
            </a:r>
            <a:r>
              <a:rPr lang="en-US" dirty="0"/>
              <a:t>(alias(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altLang="en-US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))</a:t>
            </a:r>
          </a:p>
          <a:p>
            <a:r>
              <a:rPr lang="en-US" dirty="0"/>
              <a:t>   × ⋯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096EC7-D393-42FE-8B89-8E7F320DA634}"/>
              </a:ext>
            </a:extLst>
          </p:cNvPr>
          <p:cNvSpPr txBox="1"/>
          <p:nvPr/>
        </p:nvSpPr>
        <p:spPr>
          <a:xfrm>
            <a:off x="3638550" y="397380"/>
            <a:ext cx="6400800" cy="2585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[</a:t>
            </a:r>
            <a:r>
              <a:rPr lang="en-US" b="1" dirty="0">
                <a:solidFill>
                  <a:schemeClr val="accent6"/>
                </a:solidFill>
              </a:rPr>
              <a:t>Factor ❶</a:t>
            </a:r>
            <a:r>
              <a:rPr lang="en-US" dirty="0"/>
              <a:t>]</a:t>
            </a:r>
          </a:p>
          <a:p>
            <a:pPr algn="r"/>
            <a:r>
              <a:rPr lang="en-US" dirty="0"/>
              <a:t>[</a:t>
            </a:r>
            <a:r>
              <a:rPr lang="en-US" b="1" dirty="0">
                <a:solidFill>
                  <a:srgbClr val="C00000"/>
                </a:solidFill>
              </a:rPr>
              <a:t>Factor ❷</a:t>
            </a:r>
            <a:r>
              <a:rPr lang="en-US" dirty="0"/>
              <a:t>]</a:t>
            </a:r>
          </a:p>
          <a:p>
            <a:pPr algn="r"/>
            <a:r>
              <a:rPr lang="en-US" dirty="0"/>
              <a:t>[</a:t>
            </a:r>
            <a:r>
              <a:rPr lang="en-US" b="1" dirty="0">
                <a:solidFill>
                  <a:srgbClr val="7030A0"/>
                </a:solidFill>
              </a:rPr>
              <a:t>Factor ❸</a:t>
            </a:r>
            <a:r>
              <a:rPr lang="en-US" dirty="0"/>
              <a:t>]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F54D1A-CA2F-47C0-9EC4-B7D74B0AB98F}"/>
              </a:ext>
            </a:extLst>
          </p:cNvPr>
          <p:cNvGrpSpPr/>
          <p:nvPr/>
        </p:nvGrpSpPr>
        <p:grpSpPr>
          <a:xfrm>
            <a:off x="5564184" y="4178300"/>
            <a:ext cx="2674017" cy="2141300"/>
            <a:chOff x="4040183" y="4178300"/>
            <a:chExt cx="2674017" cy="2141300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A5DE184-75D6-4D6F-ABAB-FD9EC353E4FB}"/>
                </a:ext>
              </a:extLst>
            </p:cNvPr>
            <p:cNvSpPr/>
            <p:nvPr/>
          </p:nvSpPr>
          <p:spPr>
            <a:xfrm>
              <a:off x="4040183" y="4178300"/>
              <a:ext cx="2674017" cy="1765300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E59F0A-92D1-4E9B-9CDF-1D9EE8E956FA}"/>
                </a:ext>
              </a:extLst>
            </p:cNvPr>
            <p:cNvSpPr/>
            <p:nvPr/>
          </p:nvSpPr>
          <p:spPr>
            <a:xfrm>
              <a:off x="4816450" y="5950268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Factor ❶</a:t>
              </a:r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5C5589-C6DD-4441-9678-D25D46F07DF8}"/>
              </a:ext>
            </a:extLst>
          </p:cNvPr>
          <p:cNvGrpSpPr/>
          <p:nvPr/>
        </p:nvGrpSpPr>
        <p:grpSpPr>
          <a:xfrm>
            <a:off x="5629601" y="3129519"/>
            <a:ext cx="3676759" cy="1638906"/>
            <a:chOff x="4105600" y="3129519"/>
            <a:chExt cx="3676759" cy="1638906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A0A2247-362B-4FCB-9496-AD2323077306}"/>
                </a:ext>
              </a:extLst>
            </p:cNvPr>
            <p:cNvSpPr/>
            <p:nvPr/>
          </p:nvSpPr>
          <p:spPr>
            <a:xfrm>
              <a:off x="4105600" y="3129519"/>
              <a:ext cx="2608594" cy="1638906"/>
            </a:xfrm>
            <a:custGeom>
              <a:avLst/>
              <a:gdLst>
                <a:gd name="connsiteX0" fmla="*/ 89745 w 2186234"/>
                <a:gd name="connsiteY0" fmla="*/ 0 h 1638906"/>
                <a:gd name="connsiteX1" fmla="*/ 2096490 w 2186234"/>
                <a:gd name="connsiteY1" fmla="*/ 0 h 1638906"/>
                <a:gd name="connsiteX2" fmla="*/ 2186234 w 2186234"/>
                <a:gd name="connsiteY2" fmla="*/ 89744 h 1638906"/>
                <a:gd name="connsiteX3" fmla="*/ 2186234 w 2186234"/>
                <a:gd name="connsiteY3" fmla="*/ 448707 h 1638906"/>
                <a:gd name="connsiteX4" fmla="*/ 2096490 w 2186234"/>
                <a:gd name="connsiteY4" fmla="*/ 538451 h 1638906"/>
                <a:gd name="connsiteX5" fmla="*/ 1128460 w 2186234"/>
                <a:gd name="connsiteY5" fmla="*/ 538451 h 1638906"/>
                <a:gd name="connsiteX6" fmla="*/ 1128460 w 2186234"/>
                <a:gd name="connsiteY6" fmla="*/ 1450826 h 1638906"/>
                <a:gd name="connsiteX7" fmla="*/ 940380 w 2186234"/>
                <a:gd name="connsiteY7" fmla="*/ 1638906 h 1638906"/>
                <a:gd name="connsiteX8" fmla="*/ 188080 w 2186234"/>
                <a:gd name="connsiteY8" fmla="*/ 1638906 h 1638906"/>
                <a:gd name="connsiteX9" fmla="*/ 0 w 2186234"/>
                <a:gd name="connsiteY9" fmla="*/ 1450826 h 1638906"/>
                <a:gd name="connsiteX10" fmla="*/ 0 w 2186234"/>
                <a:gd name="connsiteY10" fmla="*/ 370960 h 1638906"/>
                <a:gd name="connsiteX11" fmla="*/ 1 w 2186234"/>
                <a:gd name="connsiteY11" fmla="*/ 370955 h 1638906"/>
                <a:gd name="connsiteX12" fmla="*/ 1 w 2186234"/>
                <a:gd name="connsiteY12" fmla="*/ 89744 h 1638906"/>
                <a:gd name="connsiteX13" fmla="*/ 89745 w 2186234"/>
                <a:gd name="connsiteY13" fmla="*/ 0 h 163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234" h="1638906">
                  <a:moveTo>
                    <a:pt x="89745" y="0"/>
                  </a:moveTo>
                  <a:lnTo>
                    <a:pt x="2096490" y="0"/>
                  </a:lnTo>
                  <a:cubicBezTo>
                    <a:pt x="2146054" y="0"/>
                    <a:pt x="2186234" y="40180"/>
                    <a:pt x="2186234" y="89744"/>
                  </a:cubicBezTo>
                  <a:lnTo>
                    <a:pt x="2186234" y="448707"/>
                  </a:lnTo>
                  <a:cubicBezTo>
                    <a:pt x="2186234" y="498271"/>
                    <a:pt x="2146054" y="538451"/>
                    <a:pt x="2096490" y="538451"/>
                  </a:cubicBezTo>
                  <a:lnTo>
                    <a:pt x="1128460" y="538451"/>
                  </a:lnTo>
                  <a:lnTo>
                    <a:pt x="1128460" y="1450826"/>
                  </a:lnTo>
                  <a:cubicBezTo>
                    <a:pt x="1128460" y="1554700"/>
                    <a:pt x="1044254" y="1638906"/>
                    <a:pt x="940380" y="1638906"/>
                  </a:cubicBezTo>
                  <a:lnTo>
                    <a:pt x="188080" y="1638906"/>
                  </a:lnTo>
                  <a:cubicBezTo>
                    <a:pt x="84206" y="1638906"/>
                    <a:pt x="0" y="1554700"/>
                    <a:pt x="0" y="1450826"/>
                  </a:cubicBezTo>
                  <a:lnTo>
                    <a:pt x="0" y="370960"/>
                  </a:lnTo>
                  <a:lnTo>
                    <a:pt x="1" y="370955"/>
                  </a:lnTo>
                  <a:lnTo>
                    <a:pt x="1" y="89744"/>
                  </a:lnTo>
                  <a:cubicBezTo>
                    <a:pt x="1" y="40180"/>
                    <a:pt x="40181" y="0"/>
                    <a:pt x="89745" y="0"/>
                  </a:cubicBezTo>
                  <a:close/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9A2453-08F5-4395-AE13-DEAA7AEC5241}"/>
                </a:ext>
              </a:extLst>
            </p:cNvPr>
            <p:cNvSpPr/>
            <p:nvPr/>
          </p:nvSpPr>
          <p:spPr>
            <a:xfrm>
              <a:off x="6712835" y="3203893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Factor ❷</a:t>
              </a:r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D2AEF5-94FB-425D-A3E7-6D3C4C9216B4}"/>
              </a:ext>
            </a:extLst>
          </p:cNvPr>
          <p:cNvGrpSpPr/>
          <p:nvPr/>
        </p:nvGrpSpPr>
        <p:grpSpPr>
          <a:xfrm>
            <a:off x="6848974" y="4177479"/>
            <a:ext cx="2457383" cy="590947"/>
            <a:chOff x="5324973" y="4177478"/>
            <a:chExt cx="2457383" cy="590947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AA87B41-DCDC-4A31-AF2D-AC456549FA44}"/>
                </a:ext>
              </a:extLst>
            </p:cNvPr>
            <p:cNvSpPr/>
            <p:nvPr/>
          </p:nvSpPr>
          <p:spPr>
            <a:xfrm>
              <a:off x="5324973" y="4177478"/>
              <a:ext cx="1387859" cy="590947"/>
            </a:xfrm>
            <a:prstGeom prst="round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881260-9F62-4BDC-8AE9-FFC6469BBEC0}"/>
                </a:ext>
              </a:extLst>
            </p:cNvPr>
            <p:cNvSpPr/>
            <p:nvPr/>
          </p:nvSpPr>
          <p:spPr>
            <a:xfrm>
              <a:off x="6712832" y="4258790"/>
              <a:ext cx="1069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Factor ❸</a:t>
              </a:r>
              <a:endParaRPr lang="en-US" dirty="0"/>
            </a:p>
          </p:txBody>
        </p:sp>
      </p:grp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BD34DB7D-289A-4987-9875-DAD7C6CF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EE599B86-B624-408A-9DE8-A3AF1EEC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265546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E101DB-7861-4662-8218-8CFB2082D4BD}"/>
              </a:ext>
            </a:extLst>
          </p:cNvPr>
          <p:cNvGrpSpPr/>
          <p:nvPr/>
        </p:nvGrpSpPr>
        <p:grpSpPr>
          <a:xfrm>
            <a:off x="2438400" y="2423160"/>
            <a:ext cx="1947672" cy="1252728"/>
            <a:chOff x="914400" y="2423160"/>
            <a:chExt cx="1947672" cy="1252728"/>
          </a:xfrm>
        </p:grpSpPr>
        <p:cxnSp>
          <p:nvCxnSpPr>
            <p:cNvPr id="359" name="Straight Arrow Connector PA">
              <a:extLst>
                <a:ext uri="{FF2B5EF4-FFF2-40B4-BE49-F238E27FC236}">
                  <a16:creationId xmlns:a16="http://schemas.microsoft.com/office/drawing/2014/main" id="{422579B7-82F2-41F0-B567-D97F8B2DC9A3}"/>
                </a:ext>
              </a:extLst>
            </p:cNvPr>
            <p:cNvCxnSpPr>
              <a:cxnSpLocks/>
            </p:cNvCxnSpPr>
            <p:nvPr/>
          </p:nvCxnSpPr>
          <p:spPr>
            <a:xfrm>
              <a:off x="1658112" y="2423160"/>
              <a:ext cx="3048" cy="2554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DC7EC596-BB47-49CD-8964-BD8CF1DA9C47}"/>
                </a:ext>
              </a:extLst>
            </p:cNvPr>
            <p:cNvGrpSpPr/>
            <p:nvPr/>
          </p:nvGrpSpPr>
          <p:grpSpPr>
            <a:xfrm>
              <a:off x="914400" y="2761488"/>
              <a:ext cx="1947672" cy="914400"/>
              <a:chOff x="4344620" y="3584448"/>
              <a:chExt cx="4175302" cy="1959590"/>
            </a:xfrm>
          </p:grpSpPr>
          <p:grpSp>
            <p:nvGrpSpPr>
              <p:cNvPr id="366" name="Group True Uncoloured">
                <a:extLst>
                  <a:ext uri="{FF2B5EF4-FFF2-40B4-BE49-F238E27FC236}">
                    <a16:creationId xmlns:a16="http://schemas.microsoft.com/office/drawing/2014/main" id="{5A8D5BB4-47C2-47A9-86EA-19BC5376A291}"/>
                  </a:ext>
                </a:extLst>
              </p:cNvPr>
              <p:cNvGrpSpPr/>
              <p:nvPr/>
            </p:nvGrpSpPr>
            <p:grpSpPr>
              <a:xfrm>
                <a:off x="5166500" y="3593784"/>
                <a:ext cx="2447859" cy="990747"/>
                <a:chOff x="2082546" y="2003330"/>
                <a:chExt cx="5015484" cy="2029968"/>
              </a:xfrm>
            </p:grpSpPr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14DC410D-A7C8-40EC-AEE2-6E100CD9283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265426" y="380469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49FB6839-680C-488E-9CBD-35EBB10F88F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030218" y="2003330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CCB3FB74-B6EB-4EFC-8932-2D35E77975D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526530" y="313718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4CF04FD0-469C-4323-807E-FFCDBB17E05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82546" y="306403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7" name="Group False Uncoloured">
                <a:extLst>
                  <a:ext uri="{FF2B5EF4-FFF2-40B4-BE49-F238E27FC236}">
                    <a16:creationId xmlns:a16="http://schemas.microsoft.com/office/drawing/2014/main" id="{A7A7B4EA-2D44-4DD1-9B06-881188C32485}"/>
                  </a:ext>
                </a:extLst>
              </p:cNvPr>
              <p:cNvGrpSpPr/>
              <p:nvPr/>
            </p:nvGrpSpPr>
            <p:grpSpPr>
              <a:xfrm>
                <a:off x="5081707" y="3611635"/>
                <a:ext cx="2599596" cy="1932403"/>
                <a:chOff x="1908810" y="2039906"/>
                <a:chExt cx="5326380" cy="3959352"/>
              </a:xfrm>
            </p:grpSpPr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BD899BFA-D718-453E-949F-6EB02535D81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32754" y="284457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C2D4B088-8229-47AE-9A0D-4A33A9E0F42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721858" y="5322602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00AA97CE-AB61-49EC-93FD-6864D3F5EB1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264658" y="441734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B59C6739-F1B2-4A36-8423-2359023CC1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840730" y="246967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2980AA11-60B7-404E-8520-2B4C91E37B7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47538" y="406987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137690A-8B0B-4990-950F-E20411137C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663690" y="542318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AEC3FDE9-57CC-45A9-B775-B9078CC24C1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82162" y="2716562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E45692BE-85EA-49BE-913A-9C626E58764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398514" y="3493802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477064D8-38CA-46B5-83FC-5644D393AF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688586" y="577065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D7FBC0E3-5081-43BC-BA17-073FF7DEBCB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786634" y="222278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BDEF8AE0-9444-4A92-8215-A2EB80016F7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377690" y="4472210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8FB4B123-9165-41B6-82DC-92BA31411CF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904738" y="487454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142965A7-58D8-4927-B0F2-C903F73DAF5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170682" y="4883690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E297AB0B-905A-4D9A-A5A4-5B088587667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878074" y="297259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277B0240-D4C3-48FD-B8FA-60A9B5D8F45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179058" y="435333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00A95385-4DBD-4D43-BDC4-E0F68998212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795778" y="522201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88F4591C-6B8C-474A-B516-D5E808CECF7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908810" y="226850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AC67F487-8584-43E6-82E9-2827841BC3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529834" y="203990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B2B7C33F-2C22-4F68-8F41-CFA3C590DDB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814066" y="341150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34BEA363-A92B-427E-9E46-91B959DFABA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581394" y="4028805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74AE5B30-D9AC-45F0-943C-D712BF8660B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50531" y="4541389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3ED8C4BF-ACC1-410D-BE07-329625FE669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125956" y="2798349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32A302EB-D634-4544-8C52-D15DEDA326F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295394" y="342979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CDE8C390-B221-4DC5-8FA9-3F4AF98F63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581394" y="469166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29D8E20F-0A77-4255-8E1F-D9AA669642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877272" y="2564009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930E7511-D995-4EBF-AC9A-96445C99B0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341928" y="4086685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968334B6-75C9-4F04-8B18-11864BE7E25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283714" y="429847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E7EDED39-7C90-42A4-A04B-3AC2BC6AACB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438956" y="4086687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8" name="Group True Coloured">
                <a:extLst>
                  <a:ext uri="{FF2B5EF4-FFF2-40B4-BE49-F238E27FC236}">
                    <a16:creationId xmlns:a16="http://schemas.microsoft.com/office/drawing/2014/main" id="{1855773A-8E19-460C-9998-3EFE98CDB4A1}"/>
                  </a:ext>
                </a:extLst>
              </p:cNvPr>
              <p:cNvGrpSpPr/>
              <p:nvPr/>
            </p:nvGrpSpPr>
            <p:grpSpPr>
              <a:xfrm>
                <a:off x="5167616" y="3593396"/>
                <a:ext cx="2447859" cy="990747"/>
                <a:chOff x="2082546" y="2003330"/>
                <a:chExt cx="5015484" cy="2029968"/>
              </a:xfrm>
            </p:grpSpPr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AA0F1754-6865-43EC-9AF7-0DBF08B32AB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265426" y="380469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0C9B342C-54DF-4F2F-BFD8-DB44C5C7D52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030218" y="2003330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45AA3748-23A9-45F8-9C03-914BAB06F9C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526530" y="313718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D5BDF050-DB87-4338-B7AE-1A432225F8C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82546" y="306403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69" name="Set Braces">
                <a:extLst>
                  <a:ext uri="{FF2B5EF4-FFF2-40B4-BE49-F238E27FC236}">
                    <a16:creationId xmlns:a16="http://schemas.microsoft.com/office/drawing/2014/main" id="{EE49F133-3D74-49B6-83FB-C5F674864F14}"/>
                  </a:ext>
                </a:extLst>
              </p:cNvPr>
              <p:cNvGrpSpPr/>
              <p:nvPr/>
            </p:nvGrpSpPr>
            <p:grpSpPr>
              <a:xfrm>
                <a:off x="4344620" y="3584448"/>
                <a:ext cx="4175302" cy="1959590"/>
                <a:chOff x="2623686" y="4348163"/>
                <a:chExt cx="3896627" cy="1828800"/>
              </a:xfrm>
            </p:grpSpPr>
            <p:sp>
              <p:nvSpPr>
                <p:cNvPr id="370" name="Set Left Brace">
                  <a:extLst>
                    <a:ext uri="{FF2B5EF4-FFF2-40B4-BE49-F238E27FC236}">
                      <a16:creationId xmlns:a16="http://schemas.microsoft.com/office/drawing/2014/main" id="{4AF94AD7-4A06-4E96-BB6D-487DB31056A6}"/>
                    </a:ext>
                  </a:extLst>
                </p:cNvPr>
                <p:cNvSpPr/>
                <p:nvPr/>
              </p:nvSpPr>
              <p:spPr>
                <a:xfrm>
                  <a:off x="2623686" y="4351908"/>
                  <a:ext cx="417534" cy="1825055"/>
                </a:xfrm>
                <a:prstGeom prst="lef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Set Right Brace">
                  <a:extLst>
                    <a:ext uri="{FF2B5EF4-FFF2-40B4-BE49-F238E27FC236}">
                      <a16:creationId xmlns:a16="http://schemas.microsoft.com/office/drawing/2014/main" id="{365A1BAA-0EE0-45A5-9650-B6E410F15E48}"/>
                    </a:ext>
                  </a:extLst>
                </p:cNvPr>
                <p:cNvSpPr/>
                <p:nvPr/>
              </p:nvSpPr>
              <p:spPr>
                <a:xfrm>
                  <a:off x="6102779" y="4348163"/>
                  <a:ext cx="417534" cy="1828800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2B37C68-474A-44CD-8907-9A47EBC2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16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A11A76-6408-4612-BCFF-428A091B4CA3}"/>
              </a:ext>
            </a:extLst>
          </p:cNvPr>
          <p:cNvGrpSpPr/>
          <p:nvPr/>
        </p:nvGrpSpPr>
        <p:grpSpPr>
          <a:xfrm>
            <a:off x="2440506" y="667512"/>
            <a:ext cx="2226525" cy="1754220"/>
            <a:chOff x="916506" y="667511"/>
            <a:chExt cx="2226525" cy="1754220"/>
          </a:xfrm>
        </p:grpSpPr>
        <p:sp>
          <p:nvSpPr>
            <p:cNvPr id="165" name="Analysis">
              <a:extLst>
                <a:ext uri="{FF2B5EF4-FFF2-40B4-BE49-F238E27FC236}">
                  <a16:creationId xmlns:a16="http://schemas.microsoft.com/office/drawing/2014/main" id="{C9B81901-727C-479E-897F-9A3DAA0549D5}"/>
                </a:ext>
              </a:extLst>
            </p:cNvPr>
            <p:cNvSpPr txBox="1"/>
            <p:nvPr/>
          </p:nvSpPr>
          <p:spPr>
            <a:xfrm>
              <a:off x="916506" y="1735931"/>
              <a:ext cx="1479550" cy="685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Analysis</a:t>
              </a:r>
            </a:p>
          </p:txBody>
        </p:sp>
        <p:grpSp>
          <p:nvGrpSpPr>
            <p:cNvPr id="166" name="Group Program Text">
              <a:extLst>
                <a:ext uri="{FF2B5EF4-FFF2-40B4-BE49-F238E27FC236}">
                  <a16:creationId xmlns:a16="http://schemas.microsoft.com/office/drawing/2014/main" id="{F802838B-3946-4142-9B95-E47D1530CEE7}"/>
                </a:ext>
              </a:extLst>
            </p:cNvPr>
            <p:cNvGrpSpPr/>
            <p:nvPr/>
          </p:nvGrpSpPr>
          <p:grpSpPr>
            <a:xfrm>
              <a:off x="1356360" y="667511"/>
              <a:ext cx="1786671" cy="685800"/>
              <a:chOff x="1070790" y="2094729"/>
              <a:chExt cx="1786671" cy="685800"/>
            </a:xfrm>
          </p:grpSpPr>
          <p:sp>
            <p:nvSpPr>
              <p:cNvPr id="167" name="Program Text">
                <a:extLst>
                  <a:ext uri="{FF2B5EF4-FFF2-40B4-BE49-F238E27FC236}">
                    <a16:creationId xmlns:a16="http://schemas.microsoft.com/office/drawing/2014/main" id="{41F48B25-BB0E-4F72-A7A2-23FA2B7808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790" y="2094729"/>
                <a:ext cx="604485" cy="685800"/>
              </a:xfrm>
              <a:prstGeom prst="snip1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576" rIns="0" rtlCol="0" anchor="t" anchorCtr="0"/>
              <a:lstStyle/>
              <a:p>
                <a:r>
                  <a:rPr lang="en-US" sz="500" dirty="0">
                    <a:solidFill>
                      <a:srgbClr val="007020"/>
                    </a:solidFill>
                    <a:latin typeface="Consolas" panose="020B0609020204030204" pitchFamily="49" charset="0"/>
                  </a:rPr>
                  <a:t>#include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500" i="1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500" i="1" dirty="0" err="1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stdi</a:t>
                </a:r>
                <a:endParaRPr lang="en-US" sz="500" i="1" dirty="0">
                  <a:solidFill>
                    <a:srgbClr val="60A0B0"/>
                  </a:solidFill>
                  <a:latin typeface="Consolas" panose="020B0609020204030204" pitchFamily="49" charset="0"/>
                </a:endParaRPr>
              </a:p>
              <a:p>
                <a:endParaRPr lang="en-US" sz="5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500" dirty="0">
                    <a:solidFill>
                      <a:srgbClr val="902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500" dirty="0">
                    <a:solidFill>
                      <a:srgbClr val="06287E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 {</a:t>
                </a:r>
              </a:p>
              <a:p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500" dirty="0">
                    <a:solidFill>
                      <a:srgbClr val="902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x = ⋯;</a:t>
                </a:r>
              </a:p>
              <a:p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500" dirty="0">
                    <a:solidFill>
                      <a:srgbClr val="902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*y = &amp;x;</a:t>
                </a:r>
              </a:p>
              <a:p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*y = ⋯;</a:t>
                </a:r>
              </a:p>
              <a:p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68" name="TextBox Program Text">
                <a:extLst>
                  <a:ext uri="{FF2B5EF4-FFF2-40B4-BE49-F238E27FC236}">
                    <a16:creationId xmlns:a16="http://schemas.microsoft.com/office/drawing/2014/main" id="{8FEBFA63-ED91-485F-B59A-F906C8F53FA5}"/>
                  </a:ext>
                </a:extLst>
              </p:cNvPr>
              <p:cNvSpPr txBox="1"/>
              <p:nvPr/>
            </p:nvSpPr>
            <p:spPr>
              <a:xfrm>
                <a:off x="1674294" y="2167881"/>
                <a:ext cx="1183167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Program to be analyzed</a:t>
                </a:r>
              </a:p>
            </p:txBody>
          </p:sp>
        </p:grpSp>
        <p:cxnSp>
          <p:nvCxnSpPr>
            <p:cNvPr id="169" name="Straight Arrow Connector PA">
              <a:extLst>
                <a:ext uri="{FF2B5EF4-FFF2-40B4-BE49-F238E27FC236}">
                  <a16:creationId xmlns:a16="http://schemas.microsoft.com/office/drawing/2014/main" id="{F9DEBEBF-49CA-4782-A3E6-1BF36DBED91A}"/>
                </a:ext>
              </a:extLst>
            </p:cNvPr>
            <p:cNvCxnSpPr>
              <a:cxnSpLocks/>
              <a:stCxn id="167" idx="1"/>
              <a:endCxn id="165" idx="0"/>
            </p:cNvCxnSpPr>
            <p:nvPr/>
          </p:nvCxnSpPr>
          <p:spPr>
            <a:xfrm flipH="1">
              <a:off x="1656281" y="1353311"/>
              <a:ext cx="2322" cy="3826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Bayesian Network">
            <a:extLst>
              <a:ext uri="{FF2B5EF4-FFF2-40B4-BE49-F238E27FC236}">
                <a16:creationId xmlns:a16="http://schemas.microsoft.com/office/drawing/2014/main" id="{B786F1E8-1C7C-4F9E-9BDD-27E9025E8D56}"/>
              </a:ext>
            </a:extLst>
          </p:cNvPr>
          <p:cNvGrpSpPr/>
          <p:nvPr/>
        </p:nvGrpSpPr>
        <p:grpSpPr>
          <a:xfrm>
            <a:off x="4555057" y="1733566"/>
            <a:ext cx="966987" cy="1206637"/>
            <a:chOff x="3674550" y="3791310"/>
            <a:chExt cx="966987" cy="1206637"/>
          </a:xfrm>
        </p:grpSpPr>
        <p:sp>
          <p:nvSpPr>
            <p:cNvPr id="190" name="Bayesian Network Page">
              <a:extLst>
                <a:ext uri="{FF2B5EF4-FFF2-40B4-BE49-F238E27FC236}">
                  <a16:creationId xmlns:a16="http://schemas.microsoft.com/office/drawing/2014/main" id="{01B23019-ADDF-4FF5-8886-F4B859FC1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6532" y="3791310"/>
              <a:ext cx="663023" cy="685800"/>
            </a:xfrm>
            <a:prstGeom prst="round2Diag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45720" rIns="0" rtlCol="0" anchor="ctr"/>
            <a:lstStyle/>
            <a:p>
              <a:endParaRPr 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191" name="Bayesian Network">
              <a:extLst>
                <a:ext uri="{FF2B5EF4-FFF2-40B4-BE49-F238E27FC236}">
                  <a16:creationId xmlns:a16="http://schemas.microsoft.com/office/drawing/2014/main" id="{F562952A-84EC-4865-88CA-8FC6BF47C0B4}"/>
                </a:ext>
              </a:extLst>
            </p:cNvPr>
            <p:cNvGrpSpPr/>
            <p:nvPr/>
          </p:nvGrpSpPr>
          <p:grpSpPr>
            <a:xfrm rot="5400000">
              <a:off x="3937140" y="3875066"/>
              <a:ext cx="441806" cy="518288"/>
              <a:chOff x="5365309" y="4732020"/>
              <a:chExt cx="983683" cy="1484433"/>
            </a:xfrm>
          </p:grpSpPr>
          <p:sp>
            <p:nvSpPr>
              <p:cNvPr id="193" name="Bayesian Network t3">
                <a:extLst>
                  <a:ext uri="{FF2B5EF4-FFF2-40B4-BE49-F238E27FC236}">
                    <a16:creationId xmlns:a16="http://schemas.microsoft.com/office/drawing/2014/main" id="{259529E6-9EC9-48AF-B90C-7C5381175D00}"/>
                  </a:ext>
                </a:extLst>
              </p:cNvPr>
              <p:cNvSpPr/>
              <p:nvPr/>
            </p:nvSpPr>
            <p:spPr>
              <a:xfrm>
                <a:off x="5373222" y="4732020"/>
                <a:ext cx="216462" cy="236434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4" name="Bayesian Network r2">
                <a:extLst>
                  <a:ext uri="{FF2B5EF4-FFF2-40B4-BE49-F238E27FC236}">
                    <a16:creationId xmlns:a16="http://schemas.microsoft.com/office/drawing/2014/main" id="{A11326CE-BCF2-430D-BCFE-215D213F244A}"/>
                  </a:ext>
                </a:extLst>
              </p:cNvPr>
              <p:cNvSpPr txBox="1"/>
              <p:nvPr/>
            </p:nvSpPr>
            <p:spPr>
              <a:xfrm>
                <a:off x="5764306" y="5033733"/>
                <a:ext cx="184635" cy="332513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95" name="Bayesian Network e t3 r2">
                <a:extLst>
                  <a:ext uri="{FF2B5EF4-FFF2-40B4-BE49-F238E27FC236}">
                    <a16:creationId xmlns:a16="http://schemas.microsoft.com/office/drawing/2014/main" id="{ABACE486-92D3-4451-8969-B07F9FF563AB}"/>
                  </a:ext>
                </a:extLst>
              </p:cNvPr>
              <p:cNvCxnSpPr>
                <a:stCxn id="193" idx="5"/>
                <a:endCxn id="194" idx="1"/>
              </p:cNvCxnSpPr>
              <p:nvPr/>
            </p:nvCxnSpPr>
            <p:spPr>
              <a:xfrm rot="16200000" flipH="1">
                <a:off x="5528066" y="4963749"/>
                <a:ext cx="266159" cy="206321"/>
              </a:xfrm>
              <a:prstGeom prst="straightConnector1">
                <a:avLst/>
              </a:prstGeom>
              <a:ln w="1270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Bayesian Network e t2 r2">
                <a:extLst>
                  <a:ext uri="{FF2B5EF4-FFF2-40B4-BE49-F238E27FC236}">
                    <a16:creationId xmlns:a16="http://schemas.microsoft.com/office/drawing/2014/main" id="{33F2DD5A-0273-43D9-84BC-B14638132737}"/>
                  </a:ext>
                </a:extLst>
              </p:cNvPr>
              <p:cNvCxnSpPr>
                <a:stCxn id="201" idx="7"/>
                <a:endCxn id="194" idx="1"/>
              </p:cNvCxnSpPr>
              <p:nvPr/>
            </p:nvCxnSpPr>
            <p:spPr>
              <a:xfrm rot="16200000">
                <a:off x="5570595" y="5179465"/>
                <a:ext cx="173186" cy="214235"/>
              </a:xfrm>
              <a:prstGeom prst="straightConnector1">
                <a:avLst/>
              </a:prstGeom>
              <a:ln w="1270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Bayesian Network r1">
                <a:extLst>
                  <a:ext uri="{FF2B5EF4-FFF2-40B4-BE49-F238E27FC236}">
                    <a16:creationId xmlns:a16="http://schemas.microsoft.com/office/drawing/2014/main" id="{EE9A0AC1-5A54-4C48-BD7E-9B2D6A353961}"/>
                  </a:ext>
                </a:extLst>
              </p:cNvPr>
              <p:cNvSpPr txBox="1"/>
              <p:nvPr/>
            </p:nvSpPr>
            <p:spPr>
              <a:xfrm>
                <a:off x="5764308" y="5588090"/>
                <a:ext cx="184635" cy="332513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8" name="Bayesian Network t4">
                <a:extLst>
                  <a:ext uri="{FF2B5EF4-FFF2-40B4-BE49-F238E27FC236}">
                    <a16:creationId xmlns:a16="http://schemas.microsoft.com/office/drawing/2014/main" id="{6D647DA5-D05D-44C9-A0F2-F9829C0B6E67}"/>
                  </a:ext>
                </a:extLst>
              </p:cNvPr>
              <p:cNvSpPr/>
              <p:nvPr/>
            </p:nvSpPr>
            <p:spPr>
              <a:xfrm>
                <a:off x="6132530" y="5350726"/>
                <a:ext cx="216462" cy="236434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99" name="Bayesian Network e r2 t4">
                <a:extLst>
                  <a:ext uri="{FF2B5EF4-FFF2-40B4-BE49-F238E27FC236}">
                    <a16:creationId xmlns:a16="http://schemas.microsoft.com/office/drawing/2014/main" id="{27C62243-4B5B-4C4F-A88F-74AC447E6B28}"/>
                  </a:ext>
                </a:extLst>
              </p:cNvPr>
              <p:cNvCxnSpPr>
                <a:stCxn id="194" idx="3"/>
                <a:endCxn id="198" idx="2"/>
              </p:cNvCxnSpPr>
              <p:nvPr/>
            </p:nvCxnSpPr>
            <p:spPr>
              <a:xfrm rot="16200000" flipH="1">
                <a:off x="5906259" y="5242671"/>
                <a:ext cx="268954" cy="183589"/>
              </a:xfrm>
              <a:prstGeom prst="straightConnector1">
                <a:avLst/>
              </a:prstGeom>
              <a:ln w="1270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Bayesian Network e r1 t4">
                <a:extLst>
                  <a:ext uri="{FF2B5EF4-FFF2-40B4-BE49-F238E27FC236}">
                    <a16:creationId xmlns:a16="http://schemas.microsoft.com/office/drawing/2014/main" id="{520F6BC2-2B17-4B94-BD0F-4F626E8B9DBB}"/>
                  </a:ext>
                </a:extLst>
              </p:cNvPr>
              <p:cNvCxnSpPr>
                <a:stCxn id="197" idx="3"/>
                <a:endCxn id="198" idx="2"/>
              </p:cNvCxnSpPr>
              <p:nvPr/>
            </p:nvCxnSpPr>
            <p:spPr>
              <a:xfrm rot="16200000">
                <a:off x="5898035" y="5519851"/>
                <a:ext cx="285403" cy="183587"/>
              </a:xfrm>
              <a:prstGeom prst="straightConnector1">
                <a:avLst/>
              </a:prstGeom>
              <a:ln w="1270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Bayesian Network t2">
                <a:extLst>
                  <a:ext uri="{FF2B5EF4-FFF2-40B4-BE49-F238E27FC236}">
                    <a16:creationId xmlns:a16="http://schemas.microsoft.com/office/drawing/2014/main" id="{6DD035D5-6EF7-4AE4-9D75-BA0B535FA4AB}"/>
                  </a:ext>
                </a:extLst>
              </p:cNvPr>
              <p:cNvSpPr/>
              <p:nvPr/>
            </p:nvSpPr>
            <p:spPr>
              <a:xfrm>
                <a:off x="5365309" y="5338552"/>
                <a:ext cx="216462" cy="236434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202" name="Bayesian Network e t1 r1">
                <a:extLst>
                  <a:ext uri="{FF2B5EF4-FFF2-40B4-BE49-F238E27FC236}">
                    <a16:creationId xmlns:a16="http://schemas.microsoft.com/office/drawing/2014/main" id="{440EF637-1B3F-44B1-838B-5EF0BCA50893}"/>
                  </a:ext>
                </a:extLst>
              </p:cNvPr>
              <p:cNvCxnSpPr>
                <a:stCxn id="203" idx="7"/>
                <a:endCxn id="197" idx="1"/>
              </p:cNvCxnSpPr>
              <p:nvPr/>
            </p:nvCxnSpPr>
            <p:spPr>
              <a:xfrm rot="16200000">
                <a:off x="5538618" y="5788953"/>
                <a:ext cx="260297" cy="191082"/>
              </a:xfrm>
              <a:prstGeom prst="straightConnector1">
                <a:avLst/>
              </a:prstGeom>
              <a:ln w="1270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Bayesian Network t1">
                <a:extLst>
                  <a:ext uri="{FF2B5EF4-FFF2-40B4-BE49-F238E27FC236}">
                    <a16:creationId xmlns:a16="http://schemas.microsoft.com/office/drawing/2014/main" id="{CA4E4100-B867-4F51-BCFB-F99FC191BB0C}"/>
                  </a:ext>
                </a:extLst>
              </p:cNvPr>
              <p:cNvSpPr/>
              <p:nvPr/>
            </p:nvSpPr>
            <p:spPr>
              <a:xfrm>
                <a:off x="5388463" y="5980019"/>
                <a:ext cx="216462" cy="236434"/>
              </a:xfrm>
              <a:prstGeom prst="ellipse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204" name="Bayesian Network e t2 r1">
                <a:extLst>
                  <a:ext uri="{FF2B5EF4-FFF2-40B4-BE49-F238E27FC236}">
                    <a16:creationId xmlns:a16="http://schemas.microsoft.com/office/drawing/2014/main" id="{4204FC9D-EC15-40E7-B5B6-2106A290ED48}"/>
                  </a:ext>
                </a:extLst>
              </p:cNvPr>
              <p:cNvCxnSpPr>
                <a:stCxn id="201" idx="5"/>
                <a:endCxn id="197" idx="1"/>
              </p:cNvCxnSpPr>
              <p:nvPr/>
            </p:nvCxnSpPr>
            <p:spPr>
              <a:xfrm rot="16200000" flipH="1">
                <a:off x="5550197" y="5540236"/>
                <a:ext cx="213984" cy="214237"/>
              </a:xfrm>
              <a:prstGeom prst="straightConnector1">
                <a:avLst/>
              </a:prstGeom>
              <a:ln w="12700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" name="TextBox Bayesian Network">
              <a:extLst>
                <a:ext uri="{FF2B5EF4-FFF2-40B4-BE49-F238E27FC236}">
                  <a16:creationId xmlns:a16="http://schemas.microsoft.com/office/drawing/2014/main" id="{B38E2DD9-E459-487C-879C-3C1E140A17D5}"/>
                </a:ext>
              </a:extLst>
            </p:cNvPr>
            <p:cNvSpPr txBox="1"/>
            <p:nvPr/>
          </p:nvSpPr>
          <p:spPr>
            <a:xfrm>
              <a:off x="3674550" y="4474728"/>
              <a:ext cx="966987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Bayesian Network</a:t>
              </a:r>
            </a:p>
          </p:txBody>
        </p:sp>
      </p:grpSp>
      <p:pic>
        <p:nvPicPr>
          <p:cNvPr id="172" name="User">
            <a:extLst>
              <a:ext uri="{FF2B5EF4-FFF2-40B4-BE49-F238E27FC236}">
                <a16:creationId xmlns:a16="http://schemas.microsoft.com/office/drawing/2014/main" id="{37DD4C6B-9EEF-48C1-B01C-74BB1283E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4414" y="1778822"/>
            <a:ext cx="512212" cy="594360"/>
          </a:xfrm>
          <a:prstGeom prst="rect">
            <a:avLst/>
          </a:prstGeom>
        </p:spPr>
      </p:pic>
      <p:sp>
        <p:nvSpPr>
          <p:cNvPr id="173" name="Analysis">
            <a:extLst>
              <a:ext uri="{FF2B5EF4-FFF2-40B4-BE49-F238E27FC236}">
                <a16:creationId xmlns:a16="http://schemas.microsoft.com/office/drawing/2014/main" id="{825D37FF-0829-4953-A1D6-29922948D489}"/>
              </a:ext>
            </a:extLst>
          </p:cNvPr>
          <p:cNvSpPr txBox="1"/>
          <p:nvPr/>
        </p:nvSpPr>
        <p:spPr>
          <a:xfrm>
            <a:off x="6155256" y="1735931"/>
            <a:ext cx="147955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Marginal Inference</a:t>
            </a:r>
          </a:p>
        </p:txBody>
      </p:sp>
      <p:grpSp>
        <p:nvGrpSpPr>
          <p:cNvPr id="174" name="Group Alarm List + Arc">
            <a:extLst>
              <a:ext uri="{FF2B5EF4-FFF2-40B4-BE49-F238E27FC236}">
                <a16:creationId xmlns:a16="http://schemas.microsoft.com/office/drawing/2014/main" id="{206ED555-2BF9-4C9C-85A0-2B7A95CA371C}"/>
              </a:ext>
            </a:extLst>
          </p:cNvPr>
          <p:cNvGrpSpPr/>
          <p:nvPr/>
        </p:nvGrpSpPr>
        <p:grpSpPr>
          <a:xfrm>
            <a:off x="6895921" y="885539"/>
            <a:ext cx="2650101" cy="2857500"/>
            <a:chOff x="5372713" y="718948"/>
            <a:chExt cx="2650101" cy="2857500"/>
          </a:xfrm>
        </p:grpSpPr>
        <p:grpSp>
          <p:nvGrpSpPr>
            <p:cNvPr id="184" name="Group Alarm List">
              <a:extLst>
                <a:ext uri="{FF2B5EF4-FFF2-40B4-BE49-F238E27FC236}">
                  <a16:creationId xmlns:a16="http://schemas.microsoft.com/office/drawing/2014/main" id="{A205EDE6-6EE4-4E6E-B742-52F3461C8F79}"/>
                </a:ext>
              </a:extLst>
            </p:cNvPr>
            <p:cNvGrpSpPr/>
            <p:nvPr/>
          </p:nvGrpSpPr>
          <p:grpSpPr>
            <a:xfrm>
              <a:off x="6392804" y="2890648"/>
              <a:ext cx="1630010" cy="685800"/>
              <a:chOff x="6492817" y="4348529"/>
              <a:chExt cx="1630010" cy="685800"/>
            </a:xfrm>
          </p:grpSpPr>
          <p:sp>
            <p:nvSpPr>
              <p:cNvPr id="188" name="Alarm List Page">
                <a:extLst>
                  <a:ext uri="{FF2B5EF4-FFF2-40B4-BE49-F238E27FC236}">
                    <a16:creationId xmlns:a16="http://schemas.microsoft.com/office/drawing/2014/main" id="{8BA15CA4-DF36-46B9-B973-CC987B920F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2817" y="4348529"/>
                <a:ext cx="663023" cy="685800"/>
              </a:xfrm>
              <a:prstGeom prst="round2Diag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0" rtlCol="0" anchor="ctr"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sz="1050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050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05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89" name="TextBox Alarm List">
                <a:extLst>
                  <a:ext uri="{FF2B5EF4-FFF2-40B4-BE49-F238E27FC236}">
                    <a16:creationId xmlns:a16="http://schemas.microsoft.com/office/drawing/2014/main" id="{0AB4473A-41B8-4FF9-B01C-EB255A38F21E}"/>
                  </a:ext>
                </a:extLst>
              </p:cNvPr>
              <p:cNvSpPr txBox="1"/>
              <p:nvPr/>
            </p:nvSpPr>
            <p:spPr>
              <a:xfrm>
                <a:off x="7155841" y="4511109"/>
                <a:ext cx="9669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Ranked alarms</a:t>
                </a:r>
              </a:p>
            </p:txBody>
          </p:sp>
        </p:grpSp>
        <p:grpSp>
          <p:nvGrpSpPr>
            <p:cNvPr id="185" name="Group Arc ILU">
              <a:extLst>
                <a:ext uri="{FF2B5EF4-FFF2-40B4-BE49-F238E27FC236}">
                  <a16:creationId xmlns:a16="http://schemas.microsoft.com/office/drawing/2014/main" id="{CA23C14B-679A-4DA0-A0D8-D3E14EF8C426}"/>
                </a:ext>
              </a:extLst>
            </p:cNvPr>
            <p:cNvGrpSpPr/>
            <p:nvPr/>
          </p:nvGrpSpPr>
          <p:grpSpPr>
            <a:xfrm>
              <a:off x="5372713" y="718948"/>
              <a:ext cx="2514600" cy="2514600"/>
              <a:chOff x="5084064" y="716407"/>
              <a:chExt cx="2514600" cy="2514600"/>
            </a:xfrm>
          </p:grpSpPr>
          <p:sp>
            <p:nvSpPr>
              <p:cNvPr id="186" name="Arc IL">
                <a:extLst>
                  <a:ext uri="{FF2B5EF4-FFF2-40B4-BE49-F238E27FC236}">
                    <a16:creationId xmlns:a16="http://schemas.microsoft.com/office/drawing/2014/main" id="{5525B529-DC38-4C3D-AC79-6D207B6C4D5C}"/>
                  </a:ext>
                </a:extLst>
              </p:cNvPr>
              <p:cNvSpPr/>
              <p:nvPr/>
            </p:nvSpPr>
            <p:spPr>
              <a:xfrm>
                <a:off x="5084064" y="716407"/>
                <a:ext cx="2514600" cy="2514600"/>
              </a:xfrm>
              <a:prstGeom prst="arc">
                <a:avLst>
                  <a:gd name="adj1" fmla="val 6701458"/>
                  <a:gd name="adj2" fmla="val 9864183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Arc LU">
                <a:extLst>
                  <a:ext uri="{FF2B5EF4-FFF2-40B4-BE49-F238E27FC236}">
                    <a16:creationId xmlns:a16="http://schemas.microsoft.com/office/drawing/2014/main" id="{3DEAF8D4-2B40-46D8-A7B4-6955674B00A2}"/>
                  </a:ext>
                </a:extLst>
              </p:cNvPr>
              <p:cNvSpPr/>
              <p:nvPr/>
            </p:nvSpPr>
            <p:spPr>
              <a:xfrm>
                <a:off x="5084064" y="716407"/>
                <a:ext cx="2514600" cy="2514600"/>
              </a:xfrm>
              <a:prstGeom prst="arc">
                <a:avLst>
                  <a:gd name="adj1" fmla="val 910740"/>
                  <a:gd name="adj2" fmla="val 343115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5" name="Group Feedback + Arc">
            <a:extLst>
              <a:ext uri="{FF2B5EF4-FFF2-40B4-BE49-F238E27FC236}">
                <a16:creationId xmlns:a16="http://schemas.microsoft.com/office/drawing/2014/main" id="{96B7B154-0DF5-4F44-B23D-5FA423E256F6}"/>
              </a:ext>
            </a:extLst>
          </p:cNvPr>
          <p:cNvGrpSpPr/>
          <p:nvPr/>
        </p:nvGrpSpPr>
        <p:grpSpPr>
          <a:xfrm>
            <a:off x="6895920" y="532351"/>
            <a:ext cx="2514600" cy="2867788"/>
            <a:chOff x="5372713" y="365760"/>
            <a:chExt cx="2514600" cy="2867788"/>
          </a:xfrm>
        </p:grpSpPr>
        <p:grpSp>
          <p:nvGrpSpPr>
            <p:cNvPr id="178" name="Group Feedback">
              <a:extLst>
                <a:ext uri="{FF2B5EF4-FFF2-40B4-BE49-F238E27FC236}">
                  <a16:creationId xmlns:a16="http://schemas.microsoft.com/office/drawing/2014/main" id="{239CED48-D9FD-478A-9E66-CBD8D4D3A132}"/>
                </a:ext>
              </a:extLst>
            </p:cNvPr>
            <p:cNvGrpSpPr/>
            <p:nvPr/>
          </p:nvGrpSpPr>
          <p:grpSpPr>
            <a:xfrm>
              <a:off x="5460684" y="365760"/>
              <a:ext cx="1595143" cy="688340"/>
              <a:chOff x="5560697" y="1825625"/>
              <a:chExt cx="1595143" cy="688340"/>
            </a:xfrm>
          </p:grpSpPr>
          <p:sp>
            <p:nvSpPr>
              <p:cNvPr id="182" name="Feedback Page">
                <a:extLst>
                  <a:ext uri="{FF2B5EF4-FFF2-40B4-BE49-F238E27FC236}">
                    <a16:creationId xmlns:a16="http://schemas.microsoft.com/office/drawing/2014/main" id="{48E5143B-A992-4225-B80C-5BD2797CD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92817" y="1828165"/>
                <a:ext cx="663023" cy="685800"/>
              </a:xfrm>
              <a:prstGeom prst="round2Diag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0" rtlCol="0" anchor="ctr"/>
              <a:lstStyle/>
              <a:p>
                <a:r>
                  <a:rPr lang="en-US" sz="1050" dirty="0">
                    <a:solidFill>
                      <a:schemeClr val="accent6"/>
                    </a:solidFill>
                  </a:rPr>
                  <a:t>✔</a:t>
                </a:r>
                <a:r>
                  <a:rPr lang="en-US" sz="1050" dirty="0"/>
                  <a:t> </a:t>
                </a:r>
                <a:r>
                  <a:rPr lang="en-US" sz="1050" dirty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en-US" sz="1050" dirty="0">
                    <a:solidFill>
                      <a:srgbClr val="C00000"/>
                    </a:solidFill>
                  </a:rPr>
                  <a:t>✘</a:t>
                </a:r>
                <a:r>
                  <a:rPr lang="en-US" sz="1050" dirty="0"/>
                  <a:t>  </a:t>
                </a:r>
                <a:r>
                  <a:rPr lang="en-US" sz="1050" dirty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en-US" sz="1050" dirty="0">
                    <a:solidFill>
                      <a:srgbClr val="C00000"/>
                    </a:solidFill>
                  </a:rPr>
                  <a:t>✘</a:t>
                </a:r>
                <a:r>
                  <a:rPr lang="en-US" sz="1050" dirty="0"/>
                  <a:t>  </a:t>
                </a:r>
                <a:r>
                  <a:rPr lang="en-US" sz="105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83" name="TextBox Feedback">
                <a:extLst>
                  <a:ext uri="{FF2B5EF4-FFF2-40B4-BE49-F238E27FC236}">
                    <a16:creationId xmlns:a16="http://schemas.microsoft.com/office/drawing/2014/main" id="{BFB2DCB6-681D-4CDA-850F-5F5290E29347}"/>
                  </a:ext>
                </a:extLst>
              </p:cNvPr>
              <p:cNvSpPr txBox="1"/>
              <p:nvPr/>
            </p:nvSpPr>
            <p:spPr>
              <a:xfrm>
                <a:off x="5560697" y="1825625"/>
                <a:ext cx="932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Feedback</a:t>
                </a:r>
              </a:p>
            </p:txBody>
          </p:sp>
        </p:grpSp>
        <p:grpSp>
          <p:nvGrpSpPr>
            <p:cNvPr id="179" name="Group Arc UFI">
              <a:extLst>
                <a:ext uri="{FF2B5EF4-FFF2-40B4-BE49-F238E27FC236}">
                  <a16:creationId xmlns:a16="http://schemas.microsoft.com/office/drawing/2014/main" id="{1CE5D315-BF51-472E-A5A8-DF7E71637476}"/>
                </a:ext>
              </a:extLst>
            </p:cNvPr>
            <p:cNvGrpSpPr/>
            <p:nvPr/>
          </p:nvGrpSpPr>
          <p:grpSpPr>
            <a:xfrm>
              <a:off x="5372713" y="718948"/>
              <a:ext cx="2514600" cy="2514600"/>
              <a:chOff x="5084064" y="716407"/>
              <a:chExt cx="2514600" cy="2514600"/>
            </a:xfrm>
          </p:grpSpPr>
          <p:sp>
            <p:nvSpPr>
              <p:cNvPr id="180" name="Arc UF">
                <a:extLst>
                  <a:ext uri="{FF2B5EF4-FFF2-40B4-BE49-F238E27FC236}">
                    <a16:creationId xmlns:a16="http://schemas.microsoft.com/office/drawing/2014/main" id="{5F9E5788-AED1-4C12-9494-18C54E8C5C84}"/>
                  </a:ext>
                </a:extLst>
              </p:cNvPr>
              <p:cNvSpPr/>
              <p:nvPr/>
            </p:nvSpPr>
            <p:spPr>
              <a:xfrm>
                <a:off x="5084064" y="716407"/>
                <a:ext cx="2514600" cy="2514600"/>
              </a:xfrm>
              <a:prstGeom prst="arc">
                <a:avLst>
                  <a:gd name="adj1" fmla="val 17579278"/>
                  <a:gd name="adj2" fmla="val 20465563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Arc FI">
                <a:extLst>
                  <a:ext uri="{FF2B5EF4-FFF2-40B4-BE49-F238E27FC236}">
                    <a16:creationId xmlns:a16="http://schemas.microsoft.com/office/drawing/2014/main" id="{8EDD175E-3C7A-4D64-898F-327E5A2A94E9}"/>
                  </a:ext>
                </a:extLst>
              </p:cNvPr>
              <p:cNvSpPr/>
              <p:nvPr/>
            </p:nvSpPr>
            <p:spPr>
              <a:xfrm>
                <a:off x="5084064" y="716407"/>
                <a:ext cx="2514600" cy="2514600"/>
              </a:xfrm>
              <a:prstGeom prst="arc">
                <a:avLst>
                  <a:gd name="adj1" fmla="val 12094603"/>
                  <a:gd name="adj2" fmla="val 15327244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76" name="Straight Arrow Connector AN">
            <a:extLst>
              <a:ext uri="{FF2B5EF4-FFF2-40B4-BE49-F238E27FC236}">
                <a16:creationId xmlns:a16="http://schemas.microsoft.com/office/drawing/2014/main" id="{AAE7FA1D-757C-43BB-9E8B-D7A92373FBB7}"/>
              </a:ext>
            </a:extLst>
          </p:cNvPr>
          <p:cNvCxnSpPr>
            <a:stCxn id="165" idx="3"/>
            <a:endCxn id="190" idx="2"/>
          </p:cNvCxnSpPr>
          <p:nvPr/>
        </p:nvCxnSpPr>
        <p:spPr>
          <a:xfrm flipV="1">
            <a:off x="3920056" y="2076465"/>
            <a:ext cx="786982" cy="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NI">
            <a:extLst>
              <a:ext uri="{FF2B5EF4-FFF2-40B4-BE49-F238E27FC236}">
                <a16:creationId xmlns:a16="http://schemas.microsoft.com/office/drawing/2014/main" id="{5BEA0777-4AAA-4E22-8F17-55A072E620D4}"/>
              </a:ext>
            </a:extLst>
          </p:cNvPr>
          <p:cNvCxnSpPr>
            <a:stCxn id="190" idx="0"/>
            <a:endCxn id="173" idx="1"/>
          </p:cNvCxnSpPr>
          <p:nvPr/>
        </p:nvCxnSpPr>
        <p:spPr>
          <a:xfrm>
            <a:off x="5370062" y="2076465"/>
            <a:ext cx="785195" cy="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492FD77-6B6C-4112-8DF4-2B2638D8929A}"/>
              </a:ext>
            </a:extLst>
          </p:cNvPr>
          <p:cNvCxnSpPr>
            <a:stCxn id="327" idx="3"/>
            <a:endCxn id="216" idx="1"/>
          </p:cNvCxnSpPr>
          <p:nvPr/>
        </p:nvCxnSpPr>
        <p:spPr>
          <a:xfrm>
            <a:off x="2609395" y="4420173"/>
            <a:ext cx="691504" cy="4365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D9BD266-64A7-4009-9DB1-C3CDB1AE2DF4}"/>
              </a:ext>
            </a:extLst>
          </p:cNvPr>
          <p:cNvCxnSpPr>
            <a:cxnSpLocks/>
            <a:stCxn id="326" idx="1"/>
            <a:endCxn id="216" idx="3"/>
          </p:cNvCxnSpPr>
          <p:nvPr/>
        </p:nvCxnSpPr>
        <p:spPr>
          <a:xfrm flipH="1" flipV="1">
            <a:off x="4032419" y="4856707"/>
            <a:ext cx="621792" cy="1296634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3788204-E155-416A-BE57-7565877173A0}"/>
              </a:ext>
            </a:extLst>
          </p:cNvPr>
          <p:cNvCxnSpPr>
            <a:cxnSpLocks/>
            <a:stCxn id="295" idx="3"/>
            <a:endCxn id="220" idx="1"/>
          </p:cNvCxnSpPr>
          <p:nvPr/>
        </p:nvCxnSpPr>
        <p:spPr>
          <a:xfrm>
            <a:off x="4794427" y="4417125"/>
            <a:ext cx="691888" cy="446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2BBF9E2-1B0D-4277-B076-BC10D0B28354}"/>
              </a:ext>
            </a:extLst>
          </p:cNvPr>
          <p:cNvCxnSpPr>
            <a:cxnSpLocks/>
            <a:stCxn id="293" idx="1"/>
            <a:endCxn id="220" idx="3"/>
          </p:cNvCxnSpPr>
          <p:nvPr/>
        </p:nvCxnSpPr>
        <p:spPr>
          <a:xfrm flipH="1" flipV="1">
            <a:off x="6217835" y="4863454"/>
            <a:ext cx="621792" cy="123388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EB888F-7F15-48F2-84F3-E3986802D8F5}"/>
              </a:ext>
            </a:extLst>
          </p:cNvPr>
          <p:cNvGrpSpPr/>
          <p:nvPr/>
        </p:nvGrpSpPr>
        <p:grpSpPr>
          <a:xfrm>
            <a:off x="2212397" y="4041648"/>
            <a:ext cx="642804" cy="2142744"/>
            <a:chOff x="688397" y="4041648"/>
            <a:chExt cx="642804" cy="2142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4BD208F1-FB9D-4740-8573-D9232031738E}"/>
                    </a:ext>
                  </a:extLst>
                </p:cNvPr>
                <p:cNvSpPr txBox="1"/>
                <p:nvPr/>
              </p:nvSpPr>
              <p:spPr>
                <a:xfrm>
                  <a:off x="688397" y="4041648"/>
                  <a:ext cx="6428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/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nor/>
                          </m:rPr>
                          <a:rPr lang="en-US" sz="2000" i="1"/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4BD208F1-FB9D-4740-8573-D92320317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97" y="4041648"/>
                  <a:ext cx="64280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6667" t="-2000" r="-13333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4" name="Group List">
              <a:extLst>
                <a:ext uri="{FF2B5EF4-FFF2-40B4-BE49-F238E27FC236}">
                  <a16:creationId xmlns:a16="http://schemas.microsoft.com/office/drawing/2014/main" id="{4F7431C7-BD12-4B5F-82AC-76B4B02652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45179" y="4392168"/>
              <a:ext cx="140216" cy="1792224"/>
              <a:chOff x="3657600" y="914400"/>
              <a:chExt cx="228924" cy="2926080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8BB1719B-C9AF-490B-8CCE-B2A981997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914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DBDD4404-65D0-47A4-B660-C706585D9A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05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BBA6E339-4297-4B58-8984-95FE5A809A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97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CCEA8018-A4CA-405B-B03A-3AA390139F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188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1052D81C-FF15-46A6-A687-8CE5A2EFC9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280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3376D69D-6740-42CF-A801-5D3440846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371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95352144-0353-4D09-B294-018425064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463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F0D2D07-0DC1-467E-BCFF-10D8F7EB9A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5544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05C95B02-D33C-4A2A-89EB-9AEC219DF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6459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51F1EBD7-E0F7-468F-A0B7-BDB25ECD7F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7373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422C1B4D-0D94-4F1E-992D-A50893418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8288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2E79A876-C896-409A-87BF-F70D0FD6AD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9202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E9829382-30C3-4ECF-810F-4D4DF3D82A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0116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DB480469-AFB7-428F-9398-AB2DB3BE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031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A7843B13-0E8A-4D27-BDE6-B5998C39B4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945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571660E7-0359-4798-B3CE-9F4E01423A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2860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DF9A05C4-BACB-43B1-9D67-24106F447F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3774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4C9EA878-CB90-43C7-8FA1-D48D7CEA5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4688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AA3F023A-2C8E-4162-A059-DBAA7209D7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5603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6EF8E510-09D8-4109-9997-FF693776F6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6517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C4582B7B-1D5F-47A2-98F1-BFDED1B9CD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7432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AFE40F5E-8724-4BC6-858F-833A0265C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8346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C6F0DC22-6E01-426D-8634-309F04C669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9260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41751350-D607-4527-88F0-8951320C16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0175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36F199BF-9E15-4A18-A1C4-45F49773C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1089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130E6199-B103-45A9-B366-3E010136A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00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AA3A2825-279D-4E41-A66C-8DA55DA70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91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535640B5-6243-48FA-8F41-26396AC5D5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383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E98CD081-F925-4E5F-B500-4B3B81FECD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474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D9AB446D-0583-46C1-8329-09AD417DE4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566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79EE21A5-4B9A-480A-A42A-66BBF7EFA2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657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0284AF68-8D86-4368-9017-FBDB01E74A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749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455A7C8-0671-4D69-9B8D-DDE4B5369803}"/>
              </a:ext>
            </a:extLst>
          </p:cNvPr>
          <p:cNvSpPr/>
          <p:nvPr/>
        </p:nvSpPr>
        <p:spPr>
          <a:xfrm>
            <a:off x="3428915" y="5335952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👎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9FBDD20-7BFC-4579-8DCA-673995D6B22A}"/>
              </a:ext>
            </a:extLst>
          </p:cNvPr>
          <p:cNvSpPr txBox="1">
            <a:spLocks/>
          </p:cNvSpPr>
          <p:nvPr/>
        </p:nvSpPr>
        <p:spPr>
          <a:xfrm>
            <a:off x="3300899" y="4673827"/>
            <a:ext cx="73152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67F3E5C-42C4-4B40-AAA3-FF26D835AC2B}"/>
              </a:ext>
            </a:extLst>
          </p:cNvPr>
          <p:cNvSpPr txBox="1">
            <a:spLocks/>
          </p:cNvSpPr>
          <p:nvPr/>
        </p:nvSpPr>
        <p:spPr>
          <a:xfrm>
            <a:off x="3300899" y="5038344"/>
            <a:ext cx="73152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dirty="0"/>
              <a:t>0.993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B24A44-BC6F-4E28-8B76-9BBBB451FDAF}"/>
              </a:ext>
            </a:extLst>
          </p:cNvPr>
          <p:cNvGrpSpPr/>
          <p:nvPr/>
        </p:nvGrpSpPr>
        <p:grpSpPr>
          <a:xfrm>
            <a:off x="4105571" y="4041648"/>
            <a:ext cx="1234120" cy="2139696"/>
            <a:chOff x="2581571" y="4041648"/>
            <a:chExt cx="1234120" cy="2139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607A05F-B910-4977-9E5D-5A5784BBBD1F}"/>
                    </a:ext>
                  </a:extLst>
                </p:cNvPr>
                <p:cNvSpPr txBox="1"/>
                <p:nvPr/>
              </p:nvSpPr>
              <p:spPr>
                <a:xfrm>
                  <a:off x="2581571" y="4041648"/>
                  <a:ext cx="123412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/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nor/>
                          </m:rPr>
                          <a:rPr lang="en-US" sz="2000" i="1"/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nor/>
                          </m:rPr>
                          <a:rPr lang="en-US" sz="2000" i="1"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i="1" baseline="-25000"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C607A05F-B910-4977-9E5D-5A5784BBB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571" y="4041648"/>
                  <a:ext cx="1234120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448" t="-2000" r="-6404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8" name="Group List">
              <a:extLst>
                <a:ext uri="{FF2B5EF4-FFF2-40B4-BE49-F238E27FC236}">
                  <a16:creationId xmlns:a16="http://schemas.microsoft.com/office/drawing/2014/main" id="{43CDD763-28CD-487A-B35E-E7B8C6FA71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30211" y="4389120"/>
              <a:ext cx="140216" cy="1792224"/>
              <a:chOff x="3657600" y="914400"/>
              <a:chExt cx="228924" cy="2926080"/>
            </a:xfrm>
          </p:grpSpPr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FBFF8AD8-F5A0-4500-9C60-59D8396A80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914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DEEA04E9-64AF-402A-9759-7E9C6E1B6F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05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6419E7A8-6705-425A-8FBE-E9FD7F073A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97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9F7F1FF5-6855-44F3-8407-CF597F8E8F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188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46ACDE23-6E95-4864-B118-82759E33BF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280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B4A8CB91-E4D1-4C5B-B9B2-0A3294E29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371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31D4EC82-48E8-4D9E-8175-E223141386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463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D9F68F80-0B74-4F28-BFFB-ABCC46B4DC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5544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139E86EA-868A-4A48-8D02-EDFBB722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6459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1116025D-1474-4277-BCD9-8FD282BA25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7373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C6026360-7437-4049-9483-536D22701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8288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CD016E0-F18F-4F6C-A458-6B6FB74B77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9202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78D9FF90-CC3B-42C7-98B5-16E6F71E7F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0116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CC733286-5025-436C-A930-E7C8A67BDD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031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18763C9-E28C-47E4-B8C0-75081518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945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91A8396B-95B9-4862-B072-C2860A2691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2860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BB721B78-E6D9-4976-A34D-6C73A79E26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3774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1E6E0064-B346-4831-8D8F-57CEDD0B80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4688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493408BF-AFF8-4B7C-8A16-E1BB0FFA3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5603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D598A40D-BCD4-47BC-A02A-C37945852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6517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D8117331-A2CF-42A8-BA83-C67A827854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7432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CF625228-F5BC-4B04-B5AF-CB3777FA3C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8346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4601B856-3EAB-4C44-B1DF-1BAE864F34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9260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4FE449E1-FC06-4A54-A326-C8C9EB17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0175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5593AE92-087B-4FE9-8302-DF6A42CC1F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1089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CB2D2F91-3830-498E-9B7D-022045615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00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D128A5CB-6708-46FB-9C16-CD1FA60224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91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A2A443CD-8F64-42F5-B063-E87992CED3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383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949F15D7-8FFF-49AC-A4B5-9F3CC8B78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474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6FFD4032-0DFC-45A9-9A55-A2DD327D0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566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34C9A5A0-5A56-4128-874E-2F42DF9BA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657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50892D39-835F-4421-8289-6E67A9C601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749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AF70FBD-FB7C-4ACC-8C64-C7782B0B4D29}"/>
              </a:ext>
            </a:extLst>
          </p:cNvPr>
          <p:cNvSpPr/>
          <p:nvPr/>
        </p:nvSpPr>
        <p:spPr>
          <a:xfrm>
            <a:off x="5623475" y="5344287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👎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AAD08F0-9CEB-47CC-9F50-84936DD5052B}"/>
              </a:ext>
            </a:extLst>
          </p:cNvPr>
          <p:cNvSpPr txBox="1">
            <a:spLocks/>
          </p:cNvSpPr>
          <p:nvPr/>
        </p:nvSpPr>
        <p:spPr>
          <a:xfrm>
            <a:off x="5486315" y="4680573"/>
            <a:ext cx="73152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2F85B88-4769-4F40-8275-EA34DF7EBFFB}"/>
              </a:ext>
            </a:extLst>
          </p:cNvPr>
          <p:cNvSpPr txBox="1">
            <a:spLocks/>
          </p:cNvSpPr>
          <p:nvPr/>
        </p:nvSpPr>
        <p:spPr>
          <a:xfrm>
            <a:off x="5486315" y="5045090"/>
            <a:ext cx="73152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dirty="0"/>
              <a:t>0.779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788AE7-C333-483C-832F-E31251EE9A5A}"/>
              </a:ext>
            </a:extLst>
          </p:cNvPr>
          <p:cNvGrpSpPr/>
          <p:nvPr/>
        </p:nvGrpSpPr>
        <p:grpSpPr>
          <a:xfrm>
            <a:off x="6007523" y="4041648"/>
            <a:ext cx="1798698" cy="2139696"/>
            <a:chOff x="4483523" y="4041648"/>
            <a:chExt cx="1798698" cy="2139696"/>
          </a:xfrm>
        </p:grpSpPr>
        <p:grpSp>
          <p:nvGrpSpPr>
            <p:cNvPr id="222" name="Group List">
              <a:extLst>
                <a:ext uri="{FF2B5EF4-FFF2-40B4-BE49-F238E27FC236}">
                  <a16:creationId xmlns:a16="http://schemas.microsoft.com/office/drawing/2014/main" id="{9A0B8723-5A63-4720-94AD-A23B5BBCB5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15627" y="4389120"/>
              <a:ext cx="140216" cy="1792224"/>
              <a:chOff x="3657600" y="914400"/>
              <a:chExt cx="228924" cy="2926080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5455CEFD-F418-4F33-A08C-AA507CCEC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914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4757FEC-54B6-42AE-A6DE-F80336B5C5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05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53264C6-6689-40A1-AB1A-427CE1011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97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E42AF69-021D-47D5-A1A9-F8EDA882D2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188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39F81F4-90E8-4907-9B17-05D0AB9928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280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C2F9E00D-4719-45C1-BD31-8080A308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371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1C9D98B-AF7A-4C68-9C90-2B833A5D9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463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5C145D7-BC15-46CD-BD73-21838D131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5544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86B9AC8-5CCB-428E-BB44-D2F562270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6459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40846F5-EA9C-4C1C-AE98-3457BFF1AD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7373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6378F20-653A-41FB-B899-C874C0FD7D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8288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18815EF2-B4A6-441C-8344-FC6906A00F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9202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25CE4E3C-CF05-4809-8459-25EEE0688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0116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CC1D9C64-BCA3-487A-A219-F2FDA339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031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351A5918-A27E-4049-9042-74BA9CBE2C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945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2A474A79-FB50-4D39-A34E-6824380309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2860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A5E5E064-F31E-47F5-8D93-A18329CD2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3774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2AF361B-537B-4AA6-84DE-40FDAB3CE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4688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62F8D7C-224D-47E9-B7A8-A6933AB3ED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5603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F847F9E-88D9-4C96-899D-70FEE88D5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6517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8F354264-6C85-4D7D-9A98-4F9F7BD5C9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7432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A5FBE95-5E81-44DC-91AF-1B138E2883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8346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AAC1BF43-B5BC-4993-99EA-2044F130F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9260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22B34791-03F0-43B9-B5B1-EE4F3FBF02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0175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82DA616D-74AD-443A-B0AC-6EDCC658C6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1089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C41CE276-DE47-4A22-A675-880E794B0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00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8D145FD3-55B4-4D8C-ACEE-D14A678C6B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91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F4F6516E-EDC0-4C9F-A917-1DC1778F33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383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2CA981EC-A31C-4350-9D9D-BDEAADA4B8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474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35B3B0F-0697-47A1-B75D-710050C0A1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566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1FEE1087-1D16-48C4-A56B-5736271586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657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8AA53486-89F2-4D06-967A-0F5752EA6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749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0F76151B-1284-46EC-B0BA-9F85CAA2C6F4}"/>
                    </a:ext>
                  </a:extLst>
                </p:cNvPr>
                <p:cNvSpPr txBox="1"/>
                <p:nvPr/>
              </p:nvSpPr>
              <p:spPr>
                <a:xfrm>
                  <a:off x="4483523" y="4041648"/>
                  <a:ext cx="17986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/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nor/>
                          </m:rPr>
                          <a:rPr lang="en-US" sz="2000" i="1"/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∣¬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,¬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0F76151B-1284-46EC-B0BA-9F85CAA2C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523" y="4041648"/>
                  <a:ext cx="179869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703" t="-2000" r="-4392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5351E1B-0436-464D-AA33-10B47DBD20DB}"/>
              </a:ext>
            </a:extLst>
          </p:cNvPr>
          <p:cNvCxnSpPr>
            <a:cxnSpLocks/>
            <a:stCxn id="263" idx="3"/>
            <a:endCxn id="227" idx="1"/>
          </p:cNvCxnSpPr>
          <p:nvPr/>
        </p:nvCxnSpPr>
        <p:spPr>
          <a:xfrm>
            <a:off x="6979843" y="4417125"/>
            <a:ext cx="691888" cy="439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E7E7CF-5BC6-4027-835A-2A28821A8BB4}"/>
              </a:ext>
            </a:extLst>
          </p:cNvPr>
          <p:cNvCxnSpPr>
            <a:cxnSpLocks/>
            <a:stCxn id="231" idx="1"/>
            <a:endCxn id="227" idx="3"/>
          </p:cNvCxnSpPr>
          <p:nvPr/>
        </p:nvCxnSpPr>
        <p:spPr>
          <a:xfrm flipH="1">
            <a:off x="8403251" y="4417125"/>
            <a:ext cx="621792" cy="439583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FA7AA2C-6B08-4D79-B832-2728143D98C2}"/>
              </a:ext>
            </a:extLst>
          </p:cNvPr>
          <p:cNvSpPr/>
          <p:nvPr/>
        </p:nvSpPr>
        <p:spPr>
          <a:xfrm>
            <a:off x="7799747" y="4303038"/>
            <a:ext cx="463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👍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B2D2591-934C-4415-B3E7-012AE025A61D}"/>
              </a:ext>
            </a:extLst>
          </p:cNvPr>
          <p:cNvSpPr txBox="1">
            <a:spLocks/>
          </p:cNvSpPr>
          <p:nvPr/>
        </p:nvSpPr>
        <p:spPr>
          <a:xfrm>
            <a:off x="7671731" y="4673827"/>
            <a:ext cx="73152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1">
            <a:noAutofit/>
          </a:bodyPr>
          <a:lstStyle/>
          <a:p>
            <a:pPr algn="ctr"/>
            <a:r>
              <a:rPr lang="en-US" i="1" dirty="0"/>
              <a:t>a</a:t>
            </a:r>
            <a:r>
              <a:rPr lang="en-US" i="1" baseline="-25000" dirty="0"/>
              <a:t>3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B1378F4-2460-4FE2-84F9-3D8C69F0DD18}"/>
              </a:ext>
            </a:extLst>
          </p:cNvPr>
          <p:cNvSpPr txBox="1">
            <a:spLocks/>
          </p:cNvSpPr>
          <p:nvPr/>
        </p:nvSpPr>
        <p:spPr>
          <a:xfrm>
            <a:off x="7644300" y="5038345"/>
            <a:ext cx="780131" cy="3008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 anchorCtr="1">
            <a:noAutofit/>
          </a:bodyPr>
          <a:lstStyle/>
          <a:p>
            <a:pPr algn="ctr"/>
            <a:r>
              <a:rPr lang="en-US" dirty="0"/>
              <a:t>0.046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7329D9-2FBD-4B63-9229-397EAF409F63}"/>
              </a:ext>
            </a:extLst>
          </p:cNvPr>
          <p:cNvGrpSpPr/>
          <p:nvPr/>
        </p:nvGrpSpPr>
        <p:grpSpPr>
          <a:xfrm>
            <a:off x="7946052" y="4042592"/>
            <a:ext cx="2152063" cy="2138752"/>
            <a:chOff x="6422051" y="4042592"/>
            <a:chExt cx="2152063" cy="2138752"/>
          </a:xfrm>
        </p:grpSpPr>
        <p:grpSp>
          <p:nvGrpSpPr>
            <p:cNvPr id="229" name="Group List">
              <a:extLst>
                <a:ext uri="{FF2B5EF4-FFF2-40B4-BE49-F238E27FC236}">
                  <a16:creationId xmlns:a16="http://schemas.microsoft.com/office/drawing/2014/main" id="{69DADC11-7FA2-4220-942A-9BDEFC87B0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01043" y="4389120"/>
              <a:ext cx="140216" cy="1792224"/>
              <a:chOff x="3657600" y="914400"/>
              <a:chExt cx="228924" cy="2926080"/>
            </a:xfrm>
          </p:grpSpPr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E94380F-7427-4E9B-92BB-75264B913F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914400"/>
                <a:ext cx="228924" cy="9144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00EDBB34-94B2-4F3E-A19E-827195F7BE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05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31D31C3-CC95-400D-8E1F-27B32ED60A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097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367D6E6-0CB8-4451-88DD-286096FF50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188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C0DCA3C-0D8E-42A2-B410-5EBB8CA7D0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280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EF399FF5-F6F8-415E-AC21-37794758A8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371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1A2D42AB-DA4A-4D5A-9E02-EE65DF69B7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463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41F7EE9E-3D37-4C92-B434-A4C2DEB6A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5544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E103CE-D868-4FAC-8966-B5F732E4EE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6459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66C11A6-4D7E-4A64-8E11-121D0A4DD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7373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425773C9-EB68-443A-B826-E6D40ABC4E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8288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7484CCD0-33F3-4CFE-9A6B-E52E64E3D7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19202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22C04B5A-4F95-45A2-8092-D6ACB1BDE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0116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DF966FC-7865-4159-976B-1323E54CC6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031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E8546223-EC50-4840-94F8-8FE95BE1A2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1945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2639EA49-FE4C-406C-B6BA-919F93E6E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2860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6090EC0C-84AB-4AEA-823A-378EBA6B6B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3774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34ED263-D2E5-469E-B32E-D8DC113BA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4688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CDA09204-F953-48D5-B670-B863D9CB3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5603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1BEE856B-6E15-4A3F-87A9-9610196B58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6517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8C50446-C081-4D89-A861-2C2F6FB64C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7432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3CDEB6D-4E0A-4039-8B83-87051C2F7A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8346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918928E1-32CA-4A68-A1AB-B5A7262590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29260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91B57441-A50B-4109-A18C-7B7E212595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0175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A87C515E-0C8B-4A1A-BF24-834C4A7F50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1089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AF30F79F-1B09-4C1D-8526-B7AD7ECDF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004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960D8EBE-798E-48C6-A458-0D8851768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2918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2B19CBDE-CD81-4A5B-BE9C-4E6D23F95D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38328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1784B07-6998-4024-B7BE-7F1C586400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47472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A4C80F6B-AE68-44AA-861E-B893744B04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56616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3D5AEF88-47E7-4DE6-92B3-A7F5E06E8A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65760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3DA45E6B-0772-41DD-9139-1C04BE5D2C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657600" y="3749040"/>
                <a:ext cx="228924" cy="9144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32B90221-7414-4295-A2CB-7BB29171B135}"/>
                    </a:ext>
                  </a:extLst>
                </p:cNvPr>
                <p:cNvSpPr txBox="1"/>
                <p:nvPr/>
              </p:nvSpPr>
              <p:spPr>
                <a:xfrm>
                  <a:off x="6422051" y="4042592"/>
                  <a:ext cx="2152063" cy="3458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000"/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i="1"/>
                          <m:t>a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∣¬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,¬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i="1"/>
                              <m:t>a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32B90221-7414-4295-A2CB-7BB29171B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051" y="4042592"/>
                  <a:ext cx="2152063" cy="345800"/>
                </a:xfrm>
                <a:prstGeom prst="rect">
                  <a:avLst/>
                </a:prstGeom>
                <a:blipFill>
                  <a:blip r:embed="rId8"/>
                  <a:stretch>
                    <a:fillRect l="-2260" r="-3672" b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BA9A10D1-9A44-4A9B-A23C-208251ED80D9}"/>
              </a:ext>
            </a:extLst>
          </p:cNvPr>
          <p:cNvSpPr/>
          <p:nvPr/>
        </p:nvSpPr>
        <p:spPr>
          <a:xfrm>
            <a:off x="2157984" y="365760"/>
            <a:ext cx="7891272" cy="5852160"/>
          </a:xfrm>
          <a:custGeom>
            <a:avLst/>
            <a:gdLst>
              <a:gd name="connsiteX0" fmla="*/ 1598470 w 7891272"/>
              <a:gd name="connsiteY0" fmla="*/ 1129408 h 5852160"/>
              <a:gd name="connsiteX1" fmla="*/ 1598470 w 7891272"/>
              <a:gd name="connsiteY1" fmla="*/ 1362456 h 5852160"/>
              <a:gd name="connsiteX2" fmla="*/ 274320 w 7891272"/>
              <a:gd name="connsiteY2" fmla="*/ 1362456 h 5852160"/>
              <a:gd name="connsiteX3" fmla="*/ 274320 w 7891272"/>
              <a:gd name="connsiteY3" fmla="*/ 2066544 h 5852160"/>
              <a:gd name="connsiteX4" fmla="*/ 1598470 w 7891272"/>
              <a:gd name="connsiteY4" fmla="*/ 2066544 h 5852160"/>
              <a:gd name="connsiteX5" fmla="*/ 1598470 w 7891272"/>
              <a:gd name="connsiteY5" fmla="*/ 2266229 h 5852160"/>
              <a:gd name="connsiteX6" fmla="*/ 2257427 w 7891272"/>
              <a:gd name="connsiteY6" fmla="*/ 2266229 h 5852160"/>
              <a:gd name="connsiteX7" fmla="*/ 2257427 w 7891272"/>
              <a:gd name="connsiteY7" fmla="*/ 2574443 h 5852160"/>
              <a:gd name="connsiteX8" fmla="*/ 4199567 w 7891272"/>
              <a:gd name="connsiteY8" fmla="*/ 2574443 h 5852160"/>
              <a:gd name="connsiteX9" fmla="*/ 4199567 w 7891272"/>
              <a:gd name="connsiteY9" fmla="*/ 2066544 h 5852160"/>
              <a:gd name="connsiteX10" fmla="*/ 5486400 w 7891272"/>
              <a:gd name="connsiteY10" fmla="*/ 2066544 h 5852160"/>
              <a:gd name="connsiteX11" fmla="*/ 5486400 w 7891272"/>
              <a:gd name="connsiteY11" fmla="*/ 1362456 h 5852160"/>
              <a:gd name="connsiteX12" fmla="*/ 4199567 w 7891272"/>
              <a:gd name="connsiteY12" fmla="*/ 1362456 h 5852160"/>
              <a:gd name="connsiteX13" fmla="*/ 4199567 w 7891272"/>
              <a:gd name="connsiteY13" fmla="*/ 1129408 h 5852160"/>
              <a:gd name="connsiteX14" fmla="*/ 0 w 7891272"/>
              <a:gd name="connsiteY14" fmla="*/ 0 h 5852160"/>
              <a:gd name="connsiteX15" fmla="*/ 7891272 w 7891272"/>
              <a:gd name="connsiteY15" fmla="*/ 0 h 5852160"/>
              <a:gd name="connsiteX16" fmla="*/ 7891272 w 7891272"/>
              <a:gd name="connsiteY16" fmla="*/ 5852160 h 5852160"/>
              <a:gd name="connsiteX17" fmla="*/ 0 w 7891272"/>
              <a:gd name="connsiteY17" fmla="*/ 5852160 h 585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891272" h="5852160">
                <a:moveTo>
                  <a:pt x="1598470" y="1129408"/>
                </a:moveTo>
                <a:lnTo>
                  <a:pt x="1598470" y="1362456"/>
                </a:lnTo>
                <a:lnTo>
                  <a:pt x="274320" y="1362456"/>
                </a:lnTo>
                <a:lnTo>
                  <a:pt x="274320" y="2066544"/>
                </a:lnTo>
                <a:lnTo>
                  <a:pt x="1598470" y="2066544"/>
                </a:lnTo>
                <a:lnTo>
                  <a:pt x="1598470" y="2266229"/>
                </a:lnTo>
                <a:lnTo>
                  <a:pt x="2257427" y="2266229"/>
                </a:lnTo>
                <a:lnTo>
                  <a:pt x="2257427" y="2574443"/>
                </a:lnTo>
                <a:lnTo>
                  <a:pt x="4199567" y="2574443"/>
                </a:lnTo>
                <a:lnTo>
                  <a:pt x="4199567" y="2066544"/>
                </a:lnTo>
                <a:lnTo>
                  <a:pt x="5486400" y="2066544"/>
                </a:lnTo>
                <a:lnTo>
                  <a:pt x="5486400" y="1362456"/>
                </a:lnTo>
                <a:lnTo>
                  <a:pt x="4199567" y="1362456"/>
                </a:lnTo>
                <a:lnTo>
                  <a:pt x="4199567" y="1129408"/>
                </a:lnTo>
                <a:close/>
                <a:moveTo>
                  <a:pt x="0" y="0"/>
                </a:moveTo>
                <a:lnTo>
                  <a:pt x="7891272" y="0"/>
                </a:lnTo>
                <a:lnTo>
                  <a:pt x="7891272" y="5852160"/>
                </a:lnTo>
                <a:lnTo>
                  <a:pt x="0" y="5852160"/>
                </a:lnTo>
                <a:close/>
              </a:path>
            </a:pathLst>
          </a:cu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1" name="Group Details">
            <a:extLst>
              <a:ext uri="{FF2B5EF4-FFF2-40B4-BE49-F238E27FC236}">
                <a16:creationId xmlns:a16="http://schemas.microsoft.com/office/drawing/2014/main" id="{585BCBC8-2E5E-4F1E-8E4C-05C00B9B697B}"/>
              </a:ext>
            </a:extLst>
          </p:cNvPr>
          <p:cNvGrpSpPr/>
          <p:nvPr/>
        </p:nvGrpSpPr>
        <p:grpSpPr>
          <a:xfrm>
            <a:off x="4082755" y="1614563"/>
            <a:ext cx="1913502" cy="465590"/>
            <a:chOff x="2558755" y="1614563"/>
            <a:chExt cx="1913502" cy="465590"/>
          </a:xfrm>
        </p:grpSpPr>
        <p:sp>
          <p:nvSpPr>
            <p:cNvPr id="362" name="Rectangle Cycle Elimination">
              <a:extLst>
                <a:ext uri="{FF2B5EF4-FFF2-40B4-BE49-F238E27FC236}">
                  <a16:creationId xmlns:a16="http://schemas.microsoft.com/office/drawing/2014/main" id="{00150B39-3793-4BF5-BBD1-EC48212A322F}"/>
                </a:ext>
              </a:extLst>
            </p:cNvPr>
            <p:cNvSpPr/>
            <p:nvPr/>
          </p:nvSpPr>
          <p:spPr>
            <a:xfrm>
              <a:off x="2558755" y="1614563"/>
              <a:ext cx="4571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/>
                <a:t>❶</a:t>
              </a:r>
            </a:p>
          </p:txBody>
        </p:sp>
        <p:sp>
          <p:nvSpPr>
            <p:cNvPr id="363" name="Rectangle Optimizations">
              <a:extLst>
                <a:ext uri="{FF2B5EF4-FFF2-40B4-BE49-F238E27FC236}">
                  <a16:creationId xmlns:a16="http://schemas.microsoft.com/office/drawing/2014/main" id="{4D4F2142-9147-4B53-BDCC-A8BDC73B48A3}"/>
                </a:ext>
              </a:extLst>
            </p:cNvPr>
            <p:cNvSpPr/>
            <p:nvPr/>
          </p:nvSpPr>
          <p:spPr>
            <a:xfrm>
              <a:off x="4015081" y="1618488"/>
              <a:ext cx="457176" cy="461665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/>
              <a:r>
                <a:rPr lang="en-US" sz="2400" dirty="0"/>
                <a:t>❷</a:t>
              </a:r>
            </a:p>
          </p:txBody>
        </p:sp>
      </p:grpSp>
      <p:sp>
        <p:nvSpPr>
          <p:cNvPr id="364" name="TextBox Details">
            <a:extLst>
              <a:ext uri="{FF2B5EF4-FFF2-40B4-BE49-F238E27FC236}">
                <a16:creationId xmlns:a16="http://schemas.microsoft.com/office/drawing/2014/main" id="{807BB4D1-1666-4253-83C7-2BB9E8427553}"/>
              </a:ext>
            </a:extLst>
          </p:cNvPr>
          <p:cNvSpPr txBox="1"/>
          <p:nvPr/>
        </p:nvSpPr>
        <p:spPr>
          <a:xfrm>
            <a:off x="2154936" y="3489370"/>
            <a:ext cx="7891272" cy="2691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274320" rtlCol="0" anchor="ctr">
            <a:noAutofit/>
          </a:bodyPr>
          <a:lstStyle/>
          <a:p>
            <a:pPr marL="342900" indent="-342900">
              <a:buFont typeface="Candara" panose="020E0502030303020204" pitchFamily="34" charset="0"/>
              <a:buChar char="❶"/>
            </a:pPr>
            <a:r>
              <a:rPr lang="en-US" sz="2800" dirty="0"/>
              <a:t> How do we </a:t>
            </a:r>
            <a:r>
              <a:rPr lang="en-US" sz="2800" b="1" dirty="0"/>
              <a:t>extract</a:t>
            </a:r>
            <a:r>
              <a:rPr lang="en-US" sz="2800" dirty="0"/>
              <a:t> this probabilistic model?</a:t>
            </a:r>
            <a:br>
              <a:rPr lang="en-US" sz="2800" dirty="0"/>
            </a:br>
            <a:endParaRPr lang="en-US" sz="1400" dirty="0"/>
          </a:p>
          <a:p>
            <a:pPr marL="342900" indent="-342900">
              <a:buFont typeface="Candara" panose="020E0502030303020204" pitchFamily="34" charset="0"/>
              <a:buChar char="❷"/>
            </a:pPr>
            <a:r>
              <a:rPr lang="en-US" sz="2800" b="1" dirty="0">
                <a:solidFill>
                  <a:srgbClr val="C00000"/>
                </a:solidFill>
              </a:rPr>
              <a:t> How do we make marginal inference scale?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1C0841F-C486-463C-B4BB-01A1E897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7AB1A54-517D-4D8F-9D05-798447E7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06C7FF24-538F-4025-BA86-B2835EF4F9C9}"/>
                  </a:ext>
                </a:extLst>
              </p:cNvPr>
              <p:cNvSpPr/>
              <p:nvPr/>
            </p:nvSpPr>
            <p:spPr>
              <a:xfrm>
                <a:off x="6617208" y="2711643"/>
                <a:ext cx="3429000" cy="1371600"/>
              </a:xfrm>
              <a:prstGeom prst="wedgeRectCallout">
                <a:avLst>
                  <a:gd name="adj1" fmla="val -18746"/>
                  <a:gd name="adj2" fmla="val 1111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91440" rIns="182880" bIns="91440" rtlCol="0" anchor="ctr"/>
              <a:lstStyle/>
              <a:p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for alarm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feedback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06C7FF24-538F-4025-BA86-B2835EF4F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08" y="2711643"/>
                <a:ext cx="3429000" cy="1371600"/>
              </a:xfrm>
              <a:prstGeom prst="wedgeRectCallout">
                <a:avLst>
                  <a:gd name="adj1" fmla="val -18746"/>
                  <a:gd name="adj2" fmla="val 11119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0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ECA86-EE9F-4234-B8E4-D92F4B96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Marginal Inference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D616A-5ADC-43FB-98A6-CFC35269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17</a:t>
            </a:fld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2C74E18-0AE0-4644-8E9E-79E39F987C68}"/>
              </a:ext>
            </a:extLst>
          </p:cNvPr>
          <p:cNvSpPr/>
          <p:nvPr/>
        </p:nvSpPr>
        <p:spPr>
          <a:xfrm>
            <a:off x="7713346" y="1371600"/>
            <a:ext cx="2323719" cy="1143000"/>
          </a:xfrm>
          <a:prstGeom prst="wedgeRectCallout">
            <a:avLst>
              <a:gd name="adj1" fmla="val -176225"/>
              <a:gd name="adj2" fmla="val 480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/>
              <a:t>Exact inference is #P‑complete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28A79D0F-6E04-4939-A3AD-F12C09CFC9E0}"/>
              </a:ext>
            </a:extLst>
          </p:cNvPr>
          <p:cNvSpPr txBox="1">
            <a:spLocks/>
          </p:cNvSpPr>
          <p:nvPr/>
        </p:nvSpPr>
        <p:spPr>
          <a:xfrm>
            <a:off x="841248" y="18288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inference algorithm to use?</a:t>
            </a:r>
          </a:p>
          <a:p>
            <a:pPr lvl="1"/>
            <a:r>
              <a:rPr lang="en-US" strike="sngStrike" dirty="0"/>
              <a:t>Variable elimination</a:t>
            </a:r>
            <a:r>
              <a:rPr lang="en-US" dirty="0"/>
              <a:t> vs.</a:t>
            </a:r>
          </a:p>
          <a:p>
            <a:pPr lvl="1"/>
            <a:r>
              <a:rPr lang="en-US" dirty="0"/>
              <a:t>Gibbs sampling vs.</a:t>
            </a:r>
          </a:p>
          <a:p>
            <a:pPr lvl="1"/>
            <a:r>
              <a:rPr lang="en-US" dirty="0"/>
              <a:t>Loopy belief propagation</a:t>
            </a:r>
          </a:p>
          <a:p>
            <a:pPr lvl="1"/>
            <a:endParaRPr lang="en-US" dirty="0"/>
          </a:p>
          <a:p>
            <a:r>
              <a:rPr lang="en-US" b="1" dirty="0"/>
              <a:t>Optimization #1:</a:t>
            </a:r>
            <a:r>
              <a:rPr lang="en-US" dirty="0"/>
              <a:t> Eliminate tuples which are not involved in the derivation of any alarm</a:t>
            </a:r>
          </a:p>
          <a:p>
            <a:r>
              <a:rPr lang="en-US" b="1" dirty="0"/>
              <a:t>Optimization #2:</a:t>
            </a:r>
            <a:r>
              <a:rPr lang="en-US" dirty="0"/>
              <a:t> Collapse linear sequences of derivations by eagerly performing variable elimination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171C601-AE80-4825-BA3F-62E39FC884EC}"/>
              </a:ext>
            </a:extLst>
          </p:cNvPr>
          <p:cNvSpPr txBox="1">
            <a:spLocks/>
          </p:cNvSpPr>
          <p:nvPr/>
        </p:nvSpPr>
        <p:spPr>
          <a:xfrm>
            <a:off x="841248" y="18288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inference algorithm to use?</a:t>
            </a:r>
          </a:p>
          <a:p>
            <a:pPr lvl="1"/>
            <a:r>
              <a:rPr lang="en-US" strike="sngStrike" dirty="0"/>
              <a:t>Variable elimination</a:t>
            </a:r>
            <a:r>
              <a:rPr lang="en-US" dirty="0"/>
              <a:t> vs.</a:t>
            </a:r>
          </a:p>
          <a:p>
            <a:pPr lvl="1"/>
            <a:r>
              <a:rPr lang="en-US" dirty="0"/>
              <a:t>Gibbs sampling vs.</a:t>
            </a:r>
          </a:p>
          <a:p>
            <a:pPr lvl="1"/>
            <a:r>
              <a:rPr lang="en-US" dirty="0"/>
              <a:t>Loopy belief propagation</a:t>
            </a:r>
          </a:p>
          <a:p>
            <a:pPr lvl="1"/>
            <a:endParaRPr lang="en-US" dirty="0"/>
          </a:p>
          <a:p>
            <a:r>
              <a:rPr lang="en-US" b="1" dirty="0"/>
              <a:t>Optimization #1:</a:t>
            </a:r>
            <a:r>
              <a:rPr lang="en-US" dirty="0"/>
              <a:t> Eliminate tuples which are not involved in the derivation of any alarm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C63EC68D-8380-4498-90AC-37091EB8BB55}"/>
              </a:ext>
            </a:extLst>
          </p:cNvPr>
          <p:cNvSpPr txBox="1">
            <a:spLocks/>
          </p:cNvSpPr>
          <p:nvPr/>
        </p:nvSpPr>
        <p:spPr>
          <a:xfrm>
            <a:off x="841248" y="18288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inference algorithm to use?</a:t>
            </a:r>
          </a:p>
          <a:p>
            <a:pPr lvl="1"/>
            <a:r>
              <a:rPr lang="en-US" strike="sngStrike" dirty="0"/>
              <a:t>Variable elimination</a:t>
            </a:r>
            <a:r>
              <a:rPr lang="en-US" dirty="0"/>
              <a:t> vs.</a:t>
            </a:r>
          </a:p>
          <a:p>
            <a:pPr lvl="1"/>
            <a:r>
              <a:rPr lang="en-US" strike="sngStrike" dirty="0"/>
              <a:t>Gibbs sampling</a:t>
            </a:r>
            <a:r>
              <a:rPr lang="en-US" dirty="0"/>
              <a:t> vs.</a:t>
            </a:r>
          </a:p>
          <a:p>
            <a:pPr lvl="1"/>
            <a:r>
              <a:rPr lang="en-US" dirty="0"/>
              <a:t>Loopy belief propagation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1B1CBE-77C1-4E59-A40C-177BB55BF2D3}"/>
              </a:ext>
            </a:extLst>
          </p:cNvPr>
          <p:cNvSpPr txBox="1">
            <a:spLocks/>
          </p:cNvSpPr>
          <p:nvPr/>
        </p:nvSpPr>
        <p:spPr>
          <a:xfrm>
            <a:off x="841248" y="18288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inference algorithm to use?</a:t>
            </a:r>
          </a:p>
          <a:p>
            <a:pPr lvl="1"/>
            <a:r>
              <a:rPr lang="en-US" strike="sngStrike" dirty="0"/>
              <a:t>Variable elimination</a:t>
            </a:r>
            <a:r>
              <a:rPr lang="en-US" dirty="0"/>
              <a:t> vs.</a:t>
            </a:r>
          </a:p>
          <a:p>
            <a:pPr lvl="1"/>
            <a:r>
              <a:rPr lang="en-US" dirty="0"/>
              <a:t>Gibbs sampling vs.</a:t>
            </a:r>
          </a:p>
          <a:p>
            <a:pPr lvl="1"/>
            <a:r>
              <a:rPr lang="en-US" dirty="0"/>
              <a:t>Loopy belief propagation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D075-E9BC-4BFD-B602-817B2EDD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inference algorithm to use?</a:t>
            </a:r>
          </a:p>
          <a:p>
            <a:pPr lvl="1"/>
            <a:r>
              <a:rPr lang="en-US" dirty="0"/>
              <a:t>Variable elimination vs.</a:t>
            </a:r>
          </a:p>
          <a:p>
            <a:pPr lvl="1"/>
            <a:r>
              <a:rPr lang="en-US" dirty="0"/>
              <a:t>Gibbs sampling vs.</a:t>
            </a:r>
          </a:p>
          <a:p>
            <a:pPr lvl="1"/>
            <a:r>
              <a:rPr lang="en-US" dirty="0"/>
              <a:t>Loopy belief propagation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AF1BEC0-F605-4B75-82CB-07B8FF49E199}"/>
              </a:ext>
            </a:extLst>
          </p:cNvPr>
          <p:cNvSpPr/>
          <p:nvPr/>
        </p:nvSpPr>
        <p:spPr>
          <a:xfrm>
            <a:off x="7713344" y="2688336"/>
            <a:ext cx="2323720" cy="1143000"/>
          </a:xfrm>
          <a:prstGeom prst="wedgeRectCallout">
            <a:avLst>
              <a:gd name="adj1" fmla="val -199515"/>
              <a:gd name="adj2" fmla="val -286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2880" rtlCol="0" anchor="ctr"/>
          <a:lstStyle/>
          <a:p>
            <a:r>
              <a:rPr lang="en-US" dirty="0"/>
              <a:t>Large number of samples needed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81C48-CDF1-4C10-8EF2-4825F2C7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55F01FA-A75C-49C1-BD69-CA978F20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7582E-D503-419D-9929-D3BAAA9CD502}"/>
              </a:ext>
            </a:extLst>
          </p:cNvPr>
          <p:cNvSpPr txBox="1"/>
          <p:nvPr/>
        </p:nvSpPr>
        <p:spPr>
          <a:xfrm>
            <a:off x="7221333" y="2285051"/>
            <a:ext cx="3307742" cy="8002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274320" tIns="182880" rIns="274320" bIns="182880" rtlCol="0" anchor="ctr">
            <a:spAutoFit/>
          </a:bodyPr>
          <a:lstStyle/>
          <a:p>
            <a:r>
              <a:rPr lang="en-US" sz="2800" dirty="0"/>
              <a:t>Speedups of 482×</a:t>
            </a:r>
          </a:p>
        </p:txBody>
      </p:sp>
    </p:spTree>
    <p:extLst>
      <p:ext uri="{BB962C8B-B14F-4D97-AF65-F5344CB8AC3E}">
        <p14:creationId xmlns:p14="http://schemas.microsoft.com/office/powerpoint/2010/main" val="39825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/>
      <p:bldP spid="13" grpId="0"/>
      <p:bldP spid="10" grpId="0"/>
      <p:bldP spid="5" grpId="0"/>
      <p:bldP spid="11" grpId="0" animBg="1"/>
      <p:bldP spid="11" grpId="1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584C39-6698-47ED-B19F-2BC18A432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a tool named </a:t>
            </a:r>
            <a:r>
              <a:rPr lang="en-US" b="1" dirty="0"/>
              <a:t>Bingo</a:t>
            </a:r>
          </a:p>
          <a:p>
            <a:endParaRPr lang="en-US" dirty="0"/>
          </a:p>
          <a:p>
            <a:r>
              <a:rPr lang="en-US" b="1" dirty="0"/>
              <a:t>Analysis 1:</a:t>
            </a:r>
            <a:r>
              <a:rPr lang="en-US" dirty="0"/>
              <a:t> </a:t>
            </a:r>
            <a:r>
              <a:rPr lang="en-US" dirty="0" err="1"/>
              <a:t>Datarace</a:t>
            </a:r>
            <a:r>
              <a:rPr lang="en-US" dirty="0"/>
              <a:t> analysis for Java programs</a:t>
            </a:r>
          </a:p>
          <a:p>
            <a:r>
              <a:rPr lang="en-US" b="1" dirty="0"/>
              <a:t>Analysis 2:</a:t>
            </a:r>
            <a:r>
              <a:rPr lang="en-US" dirty="0"/>
              <a:t> Taint analysis for Android apps</a:t>
            </a:r>
          </a:p>
          <a:p>
            <a:endParaRPr lang="en-US" dirty="0"/>
          </a:p>
          <a:p>
            <a:r>
              <a:rPr lang="en-US" dirty="0"/>
              <a:t>Suite of 16 benchmarks: </a:t>
            </a:r>
            <a:r>
              <a:rPr lang="en-US" dirty="0" err="1"/>
              <a:t>Dacapo</a:t>
            </a:r>
            <a:r>
              <a:rPr lang="en-US" dirty="0"/>
              <a:t> and Android malware</a:t>
            </a:r>
          </a:p>
          <a:p>
            <a:r>
              <a:rPr lang="en-US" dirty="0"/>
              <a:t>40K—616KLOC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29FD-BDD9-4626-A3CC-8558562C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AF9B3-4D5E-419A-8639-F7B9DCB2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0DF24-5999-47BB-90F6-B19DFE6E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A2CB55-0476-42B0-A6C0-B25BABE5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888CBDC-3C61-4284-B384-C0C28A69E3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776" y="456406"/>
            <a:ext cx="114902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9D726C1A-D376-4462-AEF8-3F42D2E4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1DC28CD9-F729-4C03-8E69-B2D5A4D9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525CC157-73CB-4C0B-969C-95F420CB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graphicFrame>
        <p:nvGraphicFramePr>
          <p:cNvPr id="35" name="Content Baseline">
            <a:extLst>
              <a:ext uri="{FF2B5EF4-FFF2-40B4-BE49-F238E27FC236}">
                <a16:creationId xmlns:a16="http://schemas.microsoft.com/office/drawing/2014/main" id="{8C13F299-EE29-49FB-A120-FB414786F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083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Analysis Names">
            <a:extLst>
              <a:ext uri="{FF2B5EF4-FFF2-40B4-BE49-F238E27FC236}">
                <a16:creationId xmlns:a16="http://schemas.microsoft.com/office/drawing/2014/main" id="{6E3C9224-A257-4095-909B-E1D8213E2F25}"/>
              </a:ext>
            </a:extLst>
          </p:cNvPr>
          <p:cNvGrpSpPr/>
          <p:nvPr/>
        </p:nvGrpSpPr>
        <p:grpSpPr>
          <a:xfrm>
            <a:off x="1212850" y="1454150"/>
            <a:ext cx="10058400" cy="4302049"/>
            <a:chOff x="862966" y="1428749"/>
            <a:chExt cx="7650098" cy="4748213"/>
          </a:xfrm>
        </p:grpSpPr>
        <p:sp>
          <p:nvSpPr>
            <p:cNvPr id="9" name="Datarace">
              <a:extLst>
                <a:ext uri="{FF2B5EF4-FFF2-40B4-BE49-F238E27FC236}">
                  <a16:creationId xmlns:a16="http://schemas.microsoft.com/office/drawing/2014/main" id="{B3AA7A93-6164-4AA1-8BC2-A9A92DEC06D8}"/>
                </a:ext>
              </a:extLst>
            </p:cNvPr>
            <p:cNvSpPr txBox="1"/>
            <p:nvPr/>
          </p:nvSpPr>
          <p:spPr>
            <a:xfrm>
              <a:off x="862966" y="1428749"/>
              <a:ext cx="3794760" cy="47482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400" dirty="0" err="1"/>
                <a:t>Datarace</a:t>
              </a:r>
              <a:endParaRPr lang="en-US" sz="2400" dirty="0"/>
            </a:p>
          </p:txBody>
        </p:sp>
        <p:sp>
          <p:nvSpPr>
            <p:cNvPr id="10" name="Taint">
              <a:extLst>
                <a:ext uri="{FF2B5EF4-FFF2-40B4-BE49-F238E27FC236}">
                  <a16:creationId xmlns:a16="http://schemas.microsoft.com/office/drawing/2014/main" id="{6D0BB397-48EB-42DF-A269-7036ECC844BB}"/>
                </a:ext>
              </a:extLst>
            </p:cNvPr>
            <p:cNvSpPr txBox="1"/>
            <p:nvPr/>
          </p:nvSpPr>
          <p:spPr>
            <a:xfrm>
              <a:off x="4720591" y="1428749"/>
              <a:ext cx="3792473" cy="47482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400" dirty="0"/>
                <a:t>Taint</a:t>
              </a:r>
            </a:p>
          </p:txBody>
        </p:sp>
      </p:grpSp>
      <p:grpSp>
        <p:nvGrpSpPr>
          <p:cNvPr id="37" name="Alarm Counts">
            <a:extLst>
              <a:ext uri="{FF2B5EF4-FFF2-40B4-BE49-F238E27FC236}">
                <a16:creationId xmlns:a16="http://schemas.microsoft.com/office/drawing/2014/main" id="{8A040CA6-27AB-4A84-B295-2DC13ACCAC14}"/>
              </a:ext>
            </a:extLst>
          </p:cNvPr>
          <p:cNvGrpSpPr/>
          <p:nvPr/>
        </p:nvGrpSpPr>
        <p:grpSpPr>
          <a:xfrm>
            <a:off x="1212850" y="681037"/>
            <a:ext cx="10060686" cy="4208940"/>
            <a:chOff x="1212850" y="681037"/>
            <a:chExt cx="10060686" cy="4208940"/>
          </a:xfrm>
        </p:grpSpPr>
        <p:sp>
          <p:nvSpPr>
            <p:cNvPr id="36" name="Rectangle True">
              <a:extLst>
                <a:ext uri="{FF2B5EF4-FFF2-40B4-BE49-F238E27FC236}">
                  <a16:creationId xmlns:a16="http://schemas.microsoft.com/office/drawing/2014/main" id="{4BFDB3AD-C5E9-4042-8350-FBA785B627B8}"/>
                </a:ext>
              </a:extLst>
            </p:cNvPr>
            <p:cNvSpPr/>
            <p:nvPr/>
          </p:nvSpPr>
          <p:spPr>
            <a:xfrm>
              <a:off x="1212850" y="3089182"/>
              <a:ext cx="10058400" cy="1800795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All">
              <a:extLst>
                <a:ext uri="{FF2B5EF4-FFF2-40B4-BE49-F238E27FC236}">
                  <a16:creationId xmlns:a16="http://schemas.microsoft.com/office/drawing/2014/main" id="{E44310D5-892A-4ADD-AD8A-973A44940ADE}"/>
                </a:ext>
              </a:extLst>
            </p:cNvPr>
            <p:cNvSpPr/>
            <p:nvPr/>
          </p:nvSpPr>
          <p:spPr>
            <a:xfrm>
              <a:off x="1215136" y="1825625"/>
              <a:ext cx="10058400" cy="643255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peech Bubble">
              <a:extLst>
                <a:ext uri="{FF2B5EF4-FFF2-40B4-BE49-F238E27FC236}">
                  <a16:creationId xmlns:a16="http://schemas.microsoft.com/office/drawing/2014/main" id="{8758BAA8-36D9-434B-88B4-F5ECA9D9EE08}"/>
                </a:ext>
              </a:extLst>
            </p:cNvPr>
            <p:cNvSpPr/>
            <p:nvPr/>
          </p:nvSpPr>
          <p:spPr>
            <a:xfrm>
              <a:off x="9050401" y="681037"/>
              <a:ext cx="2221992" cy="914400"/>
            </a:xfrm>
            <a:prstGeom prst="wedgeRectCallout">
              <a:avLst>
                <a:gd name="adj1" fmla="val -21347"/>
                <a:gd name="adj2" fmla="val 7437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Hundreds</a:t>
              </a:r>
              <a:r>
                <a:rPr lang="en-US" dirty="0"/>
                <a:t> of alarms,  </a:t>
              </a:r>
              <a:r>
                <a:rPr lang="en-US" b="1" dirty="0"/>
                <a:t>tens</a:t>
              </a:r>
              <a:r>
                <a:rPr lang="en-US" dirty="0"/>
                <a:t> of true positives</a:t>
              </a:r>
            </a:p>
          </p:txBody>
        </p:sp>
      </p:grpSp>
      <p:grpSp>
        <p:nvGrpSpPr>
          <p:cNvPr id="14" name="Last True">
            <a:extLst>
              <a:ext uri="{FF2B5EF4-FFF2-40B4-BE49-F238E27FC236}">
                <a16:creationId xmlns:a16="http://schemas.microsoft.com/office/drawing/2014/main" id="{2423982F-6F30-456D-8F85-3412E117EABD}"/>
              </a:ext>
            </a:extLst>
          </p:cNvPr>
          <p:cNvGrpSpPr/>
          <p:nvPr/>
        </p:nvGrpSpPr>
        <p:grpSpPr>
          <a:xfrm>
            <a:off x="1212850" y="1453896"/>
            <a:ext cx="10060687" cy="3461004"/>
            <a:chOff x="860680" y="1455698"/>
            <a:chExt cx="10060687" cy="3670657"/>
          </a:xfrm>
        </p:grpSpPr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7D3E4E3E-7F62-4F6D-A531-C9B6D44AC7B7}"/>
                </a:ext>
              </a:extLst>
            </p:cNvPr>
            <p:cNvSpPr/>
            <p:nvPr/>
          </p:nvSpPr>
          <p:spPr>
            <a:xfrm>
              <a:off x="862967" y="2877653"/>
              <a:ext cx="10058400" cy="2248702"/>
            </a:xfrm>
            <a:prstGeom prst="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peech Bubble">
              <a:extLst>
                <a:ext uri="{FF2B5EF4-FFF2-40B4-BE49-F238E27FC236}">
                  <a16:creationId xmlns:a16="http://schemas.microsoft.com/office/drawing/2014/main" id="{7EF955EF-5665-4E00-A90C-C90D14277A41}"/>
                </a:ext>
              </a:extLst>
            </p:cNvPr>
            <p:cNvSpPr/>
            <p:nvPr/>
          </p:nvSpPr>
          <p:spPr>
            <a:xfrm>
              <a:off x="860680" y="1455698"/>
              <a:ext cx="3200124" cy="914400"/>
            </a:xfrm>
            <a:prstGeom prst="wedgeRectCallout">
              <a:avLst>
                <a:gd name="adj1" fmla="val 29972"/>
                <a:gd name="adj2" fmla="val 98125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With Bingo, the user needs to </a:t>
              </a:r>
              <a:r>
                <a:rPr lang="en-US" b="1" dirty="0"/>
                <a:t>inspect 69% fewer false alarms</a:t>
              </a:r>
              <a:endParaRPr lang="en-US" dirty="0"/>
            </a:p>
          </p:txBody>
        </p:sp>
      </p:grpSp>
      <p:grpSp>
        <p:nvGrpSpPr>
          <p:cNvPr id="29" name="Dramatic Reductions">
            <a:extLst>
              <a:ext uri="{FF2B5EF4-FFF2-40B4-BE49-F238E27FC236}">
                <a16:creationId xmlns:a16="http://schemas.microsoft.com/office/drawing/2014/main" id="{8DD2EEFB-CB69-4FFF-8503-B3AAFB55BD70}"/>
              </a:ext>
            </a:extLst>
          </p:cNvPr>
          <p:cNvGrpSpPr/>
          <p:nvPr/>
        </p:nvGrpSpPr>
        <p:grpSpPr>
          <a:xfrm>
            <a:off x="4677410" y="3152934"/>
            <a:ext cx="4972050" cy="1234440"/>
            <a:chOff x="4677410" y="3152934"/>
            <a:chExt cx="4972050" cy="1234440"/>
          </a:xfrm>
        </p:grpSpPr>
        <p:cxnSp>
          <p:nvCxnSpPr>
            <p:cNvPr id="26" name="AndorsTrail">
              <a:extLst>
                <a:ext uri="{FF2B5EF4-FFF2-40B4-BE49-F238E27FC236}">
                  <a16:creationId xmlns:a16="http://schemas.microsoft.com/office/drawing/2014/main" id="{D6B83D01-D51E-4186-B951-D21DB88DE09E}"/>
                </a:ext>
              </a:extLst>
            </p:cNvPr>
            <p:cNvCxnSpPr/>
            <p:nvPr/>
          </p:nvCxnSpPr>
          <p:spPr>
            <a:xfrm>
              <a:off x="4677410" y="3152934"/>
              <a:ext cx="0" cy="12344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LUIndex">
              <a:extLst>
                <a:ext uri="{FF2B5EF4-FFF2-40B4-BE49-F238E27FC236}">
                  <a16:creationId xmlns:a16="http://schemas.microsoft.com/office/drawing/2014/main" id="{35DADBDD-4634-4205-BA4D-5CBE22BB20E8}"/>
                </a:ext>
              </a:extLst>
            </p:cNvPr>
            <p:cNvCxnSpPr/>
            <p:nvPr/>
          </p:nvCxnSpPr>
          <p:spPr>
            <a:xfrm>
              <a:off x="9649460" y="3152934"/>
              <a:ext cx="0" cy="12344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Comment">
              <a:extLst>
                <a:ext uri="{FF2B5EF4-FFF2-40B4-BE49-F238E27FC236}">
                  <a16:creationId xmlns:a16="http://schemas.microsoft.com/office/drawing/2014/main" id="{E7E70462-BD4A-422A-BEFE-B1BF0496BBA1}"/>
                </a:ext>
              </a:extLst>
            </p:cNvPr>
            <p:cNvSpPr/>
            <p:nvPr/>
          </p:nvSpPr>
          <p:spPr>
            <a:xfrm>
              <a:off x="5074295" y="3152934"/>
              <a:ext cx="4178279" cy="914400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Dramatic reductions in inspection burden</a:t>
              </a:r>
            </a:p>
          </p:txBody>
        </p:sp>
      </p:grpSp>
      <p:sp>
        <p:nvSpPr>
          <p:cNvPr id="6" name="Title">
            <a:extLst>
              <a:ext uri="{FF2B5EF4-FFF2-40B4-BE49-F238E27FC236}">
                <a16:creationId xmlns:a16="http://schemas.microsoft.com/office/drawing/2014/main" id="{49283081-AF56-401D-8683-637F6306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of Ranking</a:t>
            </a:r>
          </a:p>
        </p:txBody>
      </p:sp>
    </p:spTree>
    <p:extLst>
      <p:ext uri="{BB962C8B-B14F-4D97-AF65-F5344CB8AC3E}">
        <p14:creationId xmlns:p14="http://schemas.microsoft.com/office/powerpoint/2010/main" val="264056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2CAF5B1-796F-45AA-82D2-777AD582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2</a:t>
            </a:fld>
            <a:endParaRPr lang="en-US"/>
          </a:p>
        </p:txBody>
      </p:sp>
      <p:sp>
        <p:nvSpPr>
          <p:cNvPr id="27" name="Footer">
            <a:extLst>
              <a:ext uri="{FF2B5EF4-FFF2-40B4-BE49-F238E27FC236}">
                <a16:creationId xmlns:a16="http://schemas.microsoft.com/office/drawing/2014/main" id="{22941C5C-7A44-42B2-8F47-E9A94449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28" name="Date">
            <a:extLst>
              <a:ext uri="{FF2B5EF4-FFF2-40B4-BE49-F238E27FC236}">
                <a16:creationId xmlns:a16="http://schemas.microsoft.com/office/drawing/2014/main" id="{CC5ED9A3-123E-4E9A-AC19-6D65B745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4E214E-5F9D-4234-81AF-33C6230450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Tools">
            <a:extLst>
              <a:ext uri="{FF2B5EF4-FFF2-40B4-BE49-F238E27FC236}">
                <a16:creationId xmlns:a16="http://schemas.microsoft.com/office/drawing/2014/main" id="{B38D9ED1-7419-491E-A0A0-F488EEC6795E}"/>
              </a:ext>
            </a:extLst>
          </p:cNvPr>
          <p:cNvGrpSpPr/>
          <p:nvPr/>
        </p:nvGrpSpPr>
        <p:grpSpPr>
          <a:xfrm>
            <a:off x="6371844" y="1825625"/>
            <a:ext cx="4782312" cy="3180054"/>
            <a:chOff x="1463040" y="2481923"/>
            <a:chExt cx="4782312" cy="3180054"/>
          </a:xfrm>
        </p:grpSpPr>
        <p:grpSp>
          <p:nvGrpSpPr>
            <p:cNvPr id="12" name="SLAM">
              <a:extLst>
                <a:ext uri="{FF2B5EF4-FFF2-40B4-BE49-F238E27FC236}">
                  <a16:creationId xmlns:a16="http://schemas.microsoft.com/office/drawing/2014/main" id="{7E90971F-A768-4B3A-AA88-E4CD94E10E72}"/>
                </a:ext>
              </a:extLst>
            </p:cNvPr>
            <p:cNvGrpSpPr/>
            <p:nvPr/>
          </p:nvGrpSpPr>
          <p:grpSpPr>
            <a:xfrm>
              <a:off x="1463040" y="2496312"/>
              <a:ext cx="2523744" cy="1325439"/>
              <a:chOff x="811530" y="2496312"/>
              <a:chExt cx="2523744" cy="1325439"/>
            </a:xfrm>
          </p:grpSpPr>
          <p:pic>
            <p:nvPicPr>
              <p:cNvPr id="22" name="SLAM Logo">
                <a:extLst>
                  <a:ext uri="{FF2B5EF4-FFF2-40B4-BE49-F238E27FC236}">
                    <a16:creationId xmlns:a16="http://schemas.microsoft.com/office/drawing/2014/main" id="{34ACF80F-3B7B-440E-8CD9-66EC31038B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1530" y="2496312"/>
                <a:ext cx="1638439" cy="740664"/>
              </a:xfrm>
              <a:prstGeom prst="rect">
                <a:avLst/>
              </a:prstGeom>
            </p:spPr>
          </p:pic>
          <p:sp>
            <p:nvSpPr>
              <p:cNvPr id="23" name="SLAM Text">
                <a:extLst>
                  <a:ext uri="{FF2B5EF4-FFF2-40B4-BE49-F238E27FC236}">
                    <a16:creationId xmlns:a16="http://schemas.microsoft.com/office/drawing/2014/main" id="{05450303-798E-48B1-92B3-6515BE54162F}"/>
                  </a:ext>
                </a:extLst>
              </p:cNvPr>
              <p:cNvSpPr txBox="1"/>
              <p:nvPr/>
            </p:nvSpPr>
            <p:spPr>
              <a:xfrm>
                <a:off x="811530" y="3236976"/>
                <a:ext cx="25237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Microsoft</a:t>
                </a:r>
              </a:p>
              <a:p>
                <a:r>
                  <a:rPr lang="en-US" sz="1600" dirty="0"/>
                  <a:t>Windows Device Drivers</a:t>
                </a:r>
              </a:p>
            </p:txBody>
          </p:sp>
        </p:grpSp>
        <p:grpSp>
          <p:nvGrpSpPr>
            <p:cNvPr id="13" name="Astree">
              <a:extLst>
                <a:ext uri="{FF2B5EF4-FFF2-40B4-BE49-F238E27FC236}">
                  <a16:creationId xmlns:a16="http://schemas.microsoft.com/office/drawing/2014/main" id="{E135D15E-9061-48BA-895E-DEF1DBDE19EB}"/>
                </a:ext>
              </a:extLst>
            </p:cNvPr>
            <p:cNvGrpSpPr/>
            <p:nvPr/>
          </p:nvGrpSpPr>
          <p:grpSpPr>
            <a:xfrm>
              <a:off x="4069080" y="2481923"/>
              <a:ext cx="2176272" cy="1341798"/>
              <a:chOff x="3897752" y="2481923"/>
              <a:chExt cx="2176272" cy="1341798"/>
            </a:xfrm>
          </p:grpSpPr>
          <p:sp>
            <p:nvSpPr>
              <p:cNvPr id="20" name="Astree Logo">
                <a:extLst>
                  <a:ext uri="{FF2B5EF4-FFF2-40B4-BE49-F238E27FC236}">
                    <a16:creationId xmlns:a16="http://schemas.microsoft.com/office/drawing/2014/main" id="{B17989C3-9283-45D4-9347-31E474F87757}"/>
                  </a:ext>
                </a:extLst>
              </p:cNvPr>
              <p:cNvSpPr txBox="1"/>
              <p:nvPr/>
            </p:nvSpPr>
            <p:spPr>
              <a:xfrm>
                <a:off x="3897752" y="2481923"/>
                <a:ext cx="2176272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4400" b="1" dirty="0" err="1">
                    <a:solidFill>
                      <a:srgbClr val="A92666"/>
                    </a:solidFill>
                    <a:latin typeface="Tahoma" charset="0"/>
                  </a:rPr>
                  <a:t>Astrée</a:t>
                </a:r>
                <a:endParaRPr lang="en-US" sz="1600" dirty="0">
                  <a:solidFill>
                    <a:srgbClr val="A92666"/>
                  </a:solidFill>
                  <a:latin typeface="Tahoma" charset="0"/>
                </a:endParaRPr>
              </a:p>
            </p:txBody>
          </p:sp>
          <p:sp>
            <p:nvSpPr>
              <p:cNvPr id="21" name="Astree Text">
                <a:extLst>
                  <a:ext uri="{FF2B5EF4-FFF2-40B4-BE49-F238E27FC236}">
                    <a16:creationId xmlns:a16="http://schemas.microsoft.com/office/drawing/2014/main" id="{C64DE295-DAF4-4B54-92EB-6565F0B14D34}"/>
                  </a:ext>
                </a:extLst>
              </p:cNvPr>
              <p:cNvSpPr txBox="1"/>
              <p:nvPr/>
            </p:nvSpPr>
            <p:spPr>
              <a:xfrm>
                <a:off x="3897752" y="3238946"/>
                <a:ext cx="19385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Airbus</a:t>
                </a:r>
              </a:p>
              <a:p>
                <a:r>
                  <a:rPr lang="en-US" sz="1600" dirty="0"/>
                  <a:t>Avionics Software</a:t>
                </a:r>
              </a:p>
            </p:txBody>
          </p:sp>
        </p:grpSp>
        <p:grpSp>
          <p:nvGrpSpPr>
            <p:cNvPr id="14" name="Infer">
              <a:extLst>
                <a:ext uri="{FF2B5EF4-FFF2-40B4-BE49-F238E27FC236}">
                  <a16:creationId xmlns:a16="http://schemas.microsoft.com/office/drawing/2014/main" id="{5C206B42-748D-4BC7-AC84-F3C0ACD2FA45}"/>
                </a:ext>
              </a:extLst>
            </p:cNvPr>
            <p:cNvGrpSpPr/>
            <p:nvPr/>
          </p:nvGrpSpPr>
          <p:grpSpPr>
            <a:xfrm>
              <a:off x="4069080" y="4262096"/>
              <a:ext cx="2112264" cy="1398591"/>
              <a:chOff x="3897752" y="4262096"/>
              <a:chExt cx="2112264" cy="1398591"/>
            </a:xfrm>
          </p:grpSpPr>
          <p:pic>
            <p:nvPicPr>
              <p:cNvPr id="18" name="Infer Logo">
                <a:extLst>
                  <a:ext uri="{FF2B5EF4-FFF2-40B4-BE49-F238E27FC236}">
                    <a16:creationId xmlns:a16="http://schemas.microsoft.com/office/drawing/2014/main" id="{D19C8C3C-E5DD-4BF1-8808-DFF114598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97752" y="4262096"/>
                <a:ext cx="833861" cy="813816"/>
              </a:xfrm>
              <a:prstGeom prst="rect">
                <a:avLst/>
              </a:prstGeom>
            </p:spPr>
          </p:pic>
          <p:sp>
            <p:nvSpPr>
              <p:cNvPr id="19" name="Infer Text">
                <a:extLst>
                  <a:ext uri="{FF2B5EF4-FFF2-40B4-BE49-F238E27FC236}">
                    <a16:creationId xmlns:a16="http://schemas.microsoft.com/office/drawing/2014/main" id="{998A5FD5-DB8D-47A0-84A3-5B9B614A0168}"/>
                  </a:ext>
                </a:extLst>
              </p:cNvPr>
              <p:cNvSpPr txBox="1"/>
              <p:nvPr/>
            </p:nvSpPr>
            <p:spPr>
              <a:xfrm>
                <a:off x="3897752" y="5075912"/>
                <a:ext cx="21122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Facebook</a:t>
                </a:r>
              </a:p>
              <a:p>
                <a:r>
                  <a:rPr lang="en-US" sz="1600" dirty="0"/>
                  <a:t>Mobile Applications</a:t>
                </a:r>
              </a:p>
            </p:txBody>
          </p:sp>
        </p:grpSp>
        <p:grpSp>
          <p:nvGrpSpPr>
            <p:cNvPr id="15" name="Coverity">
              <a:extLst>
                <a:ext uri="{FF2B5EF4-FFF2-40B4-BE49-F238E27FC236}">
                  <a16:creationId xmlns:a16="http://schemas.microsoft.com/office/drawing/2014/main" id="{03537837-44DD-4676-84CD-558A49ED35C7}"/>
                </a:ext>
              </a:extLst>
            </p:cNvPr>
            <p:cNvGrpSpPr/>
            <p:nvPr/>
          </p:nvGrpSpPr>
          <p:grpSpPr>
            <a:xfrm>
              <a:off x="1463040" y="4431471"/>
              <a:ext cx="2523744" cy="1230506"/>
              <a:chOff x="811530" y="4431471"/>
              <a:chExt cx="2523744" cy="1230506"/>
            </a:xfrm>
          </p:grpSpPr>
          <p:pic>
            <p:nvPicPr>
              <p:cNvPr id="16" name="Coverity Logo">
                <a:extLst>
                  <a:ext uri="{FF2B5EF4-FFF2-40B4-BE49-F238E27FC236}">
                    <a16:creationId xmlns:a16="http://schemas.microsoft.com/office/drawing/2014/main" id="{72489F01-3454-494B-8928-9A8FAEDFF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11530" y="4431471"/>
                <a:ext cx="2225732" cy="466344"/>
              </a:xfrm>
              <a:prstGeom prst="rect">
                <a:avLst/>
              </a:prstGeom>
            </p:spPr>
          </p:pic>
          <p:sp>
            <p:nvSpPr>
              <p:cNvPr id="17" name="Coverity Text">
                <a:extLst>
                  <a:ext uri="{FF2B5EF4-FFF2-40B4-BE49-F238E27FC236}">
                    <a16:creationId xmlns:a16="http://schemas.microsoft.com/office/drawing/2014/main" id="{FA715820-9B73-483F-A681-7C90673E88B4}"/>
                  </a:ext>
                </a:extLst>
              </p:cNvPr>
              <p:cNvSpPr txBox="1"/>
              <p:nvPr/>
            </p:nvSpPr>
            <p:spPr>
              <a:xfrm>
                <a:off x="811530" y="5077202"/>
                <a:ext cx="25237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Synopsis</a:t>
                </a:r>
              </a:p>
              <a:p>
                <a:r>
                  <a:rPr lang="en-US" sz="1600" dirty="0"/>
                  <a:t>Enterprise Applications</a:t>
                </a:r>
              </a:p>
            </p:txBody>
          </p:sp>
        </p:grpSp>
      </p:grp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B779465-DD15-4487-9B4B-6719F18A2A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Automatic bug-finding tools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ideal static analyzer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Identifies the most serious bugs</a:t>
            </a:r>
          </a:p>
          <a:p>
            <a:pPr lvl="1"/>
            <a:r>
              <a:rPr lang="en-US" dirty="0"/>
              <a:t>Produces no false alarms</a:t>
            </a:r>
          </a:p>
          <a:p>
            <a:pPr lvl="1"/>
            <a:r>
              <a:rPr lang="en-US" dirty="0"/>
              <a:t>Scales to very large codebases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3AD510FA-52C2-4E93-A017-5E8BF8B7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Analyzers</a:t>
            </a:r>
          </a:p>
        </p:txBody>
      </p:sp>
    </p:spTree>
    <p:extLst>
      <p:ext uri="{BB962C8B-B14F-4D97-AF65-F5344CB8AC3E}">
        <p14:creationId xmlns:p14="http://schemas.microsoft.com/office/powerpoint/2010/main" val="366718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EE12D514-BBBA-429F-AA38-F1D007F8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2BA07036-8D2E-428F-BAA8-D2CB326C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02A63BA1-A4A9-4119-ABEB-2E29FA9A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4B1445C-EE58-4CCF-BE54-DBAA621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Bugs</a:t>
            </a:r>
          </a:p>
        </p:txBody>
      </p:sp>
      <p:graphicFrame>
        <p:nvGraphicFramePr>
          <p:cNvPr id="10" name="Confusion Matrix">
            <a:extLst>
              <a:ext uri="{FF2B5EF4-FFF2-40B4-BE49-F238E27FC236}">
                <a16:creationId xmlns:a16="http://schemas.microsoft.com/office/drawing/2014/main" id="{FCA647B5-0309-4541-A1B5-B3D1990D71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80519"/>
              </p:ext>
            </p:extLst>
          </p:nvPr>
        </p:nvGraphicFramePr>
        <p:xfrm>
          <a:off x="3988548" y="2383712"/>
          <a:ext cx="4222001" cy="201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7354258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46608817"/>
                    </a:ext>
                  </a:extLst>
                </a:gridCol>
                <a:gridCol w="1457153">
                  <a:extLst>
                    <a:ext uri="{9D8B030D-6E8A-4147-A177-3AD203B41FA5}">
                      <a16:colId xmlns:a16="http://schemas.microsoft.com/office/drawing/2014/main" val="3139026599"/>
                    </a:ext>
                  </a:extLst>
                </a:gridCol>
                <a:gridCol w="1530408">
                  <a:extLst>
                    <a:ext uri="{9D8B030D-6E8A-4147-A177-3AD203B41FA5}">
                      <a16:colId xmlns:a16="http://schemas.microsoft.com/office/drawing/2014/main" val="3028630728"/>
                    </a:ext>
                  </a:extLst>
                </a:gridCol>
              </a:tblGrid>
              <a:tr h="4572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Alarms</a:t>
                      </a:r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Relevant</a:t>
                      </a:r>
                    </a:p>
                  </a:txBody>
                  <a:tcPr anchor="ctr">
                    <a:lnL>
                      <a:noFill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462240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778001"/>
                  </a:ext>
                </a:extLst>
              </a:tr>
              <a:tr h="5486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Reported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True positive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False positive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65781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False negative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True negative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79848"/>
                  </a:ext>
                </a:extLst>
              </a:tr>
            </a:tbl>
          </a:graphicData>
        </a:graphic>
      </p:graphicFrame>
      <p:grpSp>
        <p:nvGrpSpPr>
          <p:cNvPr id="11" name="Group Improved Precision">
            <a:extLst>
              <a:ext uri="{FF2B5EF4-FFF2-40B4-BE49-F238E27FC236}">
                <a16:creationId xmlns:a16="http://schemas.microsoft.com/office/drawing/2014/main" id="{3DD136CA-ED0F-483F-B9A2-7AAD332C94DF}"/>
              </a:ext>
            </a:extLst>
          </p:cNvPr>
          <p:cNvGrpSpPr/>
          <p:nvPr/>
        </p:nvGrpSpPr>
        <p:grpSpPr>
          <a:xfrm>
            <a:off x="4973693" y="3673475"/>
            <a:ext cx="2863215" cy="1989850"/>
            <a:chOff x="3446144" y="3651250"/>
            <a:chExt cx="2863215" cy="1989850"/>
          </a:xfrm>
        </p:grpSpPr>
        <p:cxnSp>
          <p:nvCxnSpPr>
            <p:cNvPr id="12" name="Straight Arrow Connector">
              <a:extLst>
                <a:ext uri="{FF2B5EF4-FFF2-40B4-BE49-F238E27FC236}">
                  <a16:creationId xmlns:a16="http://schemas.microsoft.com/office/drawing/2014/main" id="{AF15FDBC-88AD-46BB-89E4-E55D5D7C3D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450" y="3651250"/>
              <a:ext cx="342900" cy="279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">
              <a:extLst>
                <a:ext uri="{FF2B5EF4-FFF2-40B4-BE49-F238E27FC236}">
                  <a16:creationId xmlns:a16="http://schemas.microsoft.com/office/drawing/2014/main" id="{2F06D2E0-BE02-42C6-B2A4-A854ACAEBDF0}"/>
                </a:ext>
              </a:extLst>
            </p:cNvPr>
            <p:cNvSpPr txBox="1"/>
            <p:nvPr/>
          </p:nvSpPr>
          <p:spPr>
            <a:xfrm>
              <a:off x="3446144" y="4726700"/>
              <a:ext cx="2863215" cy="914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dirty="0"/>
                <a:t>Tools often sacrifice recall for improved precision</a:t>
              </a:r>
            </a:p>
          </p:txBody>
        </p:sp>
      </p:grpSp>
      <p:grpSp>
        <p:nvGrpSpPr>
          <p:cNvPr id="14" name="Group: Unsound Incomplete">
            <a:extLst>
              <a:ext uri="{FF2B5EF4-FFF2-40B4-BE49-F238E27FC236}">
                <a16:creationId xmlns:a16="http://schemas.microsoft.com/office/drawing/2014/main" id="{1E2CEA5B-0839-43C2-984C-42B167C77A9D}"/>
              </a:ext>
            </a:extLst>
          </p:cNvPr>
          <p:cNvGrpSpPr/>
          <p:nvPr/>
        </p:nvGrpSpPr>
        <p:grpSpPr>
          <a:xfrm>
            <a:off x="2156199" y="2619891"/>
            <a:ext cx="7879601" cy="457200"/>
            <a:chOff x="170935" y="2868756"/>
            <a:chExt cx="7879601" cy="457200"/>
          </a:xfrm>
        </p:grpSpPr>
        <p:sp>
          <p:nvSpPr>
            <p:cNvPr id="15" name="Speech Bubble: Incomplete">
              <a:extLst>
                <a:ext uri="{FF2B5EF4-FFF2-40B4-BE49-F238E27FC236}">
                  <a16:creationId xmlns:a16="http://schemas.microsoft.com/office/drawing/2014/main" id="{5238DF6F-54CC-48BF-830C-DD0B851BD603}"/>
                </a:ext>
              </a:extLst>
            </p:cNvPr>
            <p:cNvSpPr/>
            <p:nvPr/>
          </p:nvSpPr>
          <p:spPr>
            <a:xfrm>
              <a:off x="6221736" y="2868756"/>
              <a:ext cx="1828800" cy="457200"/>
            </a:xfrm>
            <a:prstGeom prst="wedgeRectCallout">
              <a:avLst>
                <a:gd name="adj1" fmla="val -58694"/>
                <a:gd name="adj2" fmla="val 1408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“Incomplete”</a:t>
              </a:r>
            </a:p>
          </p:txBody>
        </p:sp>
        <p:sp>
          <p:nvSpPr>
            <p:cNvPr id="16" name="Speech Bubble: Unsound">
              <a:extLst>
                <a:ext uri="{FF2B5EF4-FFF2-40B4-BE49-F238E27FC236}">
                  <a16:creationId xmlns:a16="http://schemas.microsoft.com/office/drawing/2014/main" id="{B68E54CA-A7E7-4EF3-B4A6-824E3617218F}"/>
                </a:ext>
              </a:extLst>
            </p:cNvPr>
            <p:cNvSpPr/>
            <p:nvPr/>
          </p:nvSpPr>
          <p:spPr>
            <a:xfrm>
              <a:off x="170935" y="2868756"/>
              <a:ext cx="1828800" cy="457200"/>
            </a:xfrm>
            <a:prstGeom prst="wedgeRectCallout">
              <a:avLst>
                <a:gd name="adj1" fmla="val 118941"/>
                <a:gd name="adj2" fmla="val 2590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“Unsound”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99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020A96D-EAF5-4E35-829F-7B87DA6F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B8C6526-48F6-4708-A818-F4B54572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User-Guided Program Reasoning using Bayesian Inference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D44F6198-740B-4192-825F-CA1E7516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graphicFrame>
        <p:nvGraphicFramePr>
          <p:cNvPr id="7" name="Content">
            <a:extLst>
              <a:ext uri="{FF2B5EF4-FFF2-40B4-BE49-F238E27FC236}">
                <a16:creationId xmlns:a16="http://schemas.microsoft.com/office/drawing/2014/main" id="{7ACBADAC-74AA-424A-A049-8A7903B3C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81506"/>
              </p:ext>
            </p:extLst>
          </p:nvPr>
        </p:nvGraphicFramePr>
        <p:xfrm>
          <a:off x="2446782" y="1825625"/>
          <a:ext cx="7298436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4168">
                  <a:extLst>
                    <a:ext uri="{9D8B030D-6E8A-4147-A177-3AD203B41FA5}">
                      <a16:colId xmlns:a16="http://schemas.microsoft.com/office/drawing/2014/main" val="416878174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3320161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12621491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5673070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6970528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0634287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363228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Chord, </a:t>
                      </a:r>
                      <a:r>
                        <a:rPr lang="en-US" i="1" dirty="0"/>
                        <a:t>soundy</a:t>
                      </a:r>
                      <a:r>
                        <a:rPr lang="en-US" i="0" baseline="30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Chord, unsound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Bingo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70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</a:p>
                  </a:txBody>
                  <a:tcPr anchor="b"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Missed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Last true 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20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Jspider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84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Weblech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7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FTP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1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HEDC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74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Avrora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9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LUIndex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13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Sunflow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8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Xalan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5707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379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1414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203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176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1736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05224"/>
                  </a:ext>
                </a:extLst>
              </a:tr>
            </a:tbl>
          </a:graphicData>
        </a:graphic>
      </p:graphicFrame>
      <p:sp>
        <p:nvSpPr>
          <p:cNvPr id="8" name="Rectangle Cover Datarace">
            <a:extLst>
              <a:ext uri="{FF2B5EF4-FFF2-40B4-BE49-F238E27FC236}">
                <a16:creationId xmlns:a16="http://schemas.microsoft.com/office/drawing/2014/main" id="{5083088D-C809-4CEA-875A-915D4CCBDF17}"/>
              </a:ext>
            </a:extLst>
          </p:cNvPr>
          <p:cNvSpPr/>
          <p:nvPr/>
        </p:nvSpPr>
        <p:spPr>
          <a:xfrm>
            <a:off x="2450592" y="2587752"/>
            <a:ext cx="7297673" cy="2962656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Soundy">
            <a:extLst>
              <a:ext uri="{FF2B5EF4-FFF2-40B4-BE49-F238E27FC236}">
                <a16:creationId xmlns:a16="http://schemas.microsoft.com/office/drawing/2014/main" id="{8DD2302C-3A7B-40AC-91D5-43EB31A35655}"/>
              </a:ext>
            </a:extLst>
          </p:cNvPr>
          <p:cNvGrpSpPr/>
          <p:nvPr/>
        </p:nvGrpSpPr>
        <p:grpSpPr>
          <a:xfrm>
            <a:off x="3794760" y="4169409"/>
            <a:ext cx="1748790" cy="1737615"/>
            <a:chOff x="2263140" y="4169409"/>
            <a:chExt cx="1748790" cy="1737615"/>
          </a:xfrm>
        </p:grpSpPr>
        <p:sp>
          <p:nvSpPr>
            <p:cNvPr id="10" name="Rectangle">
              <a:extLst>
                <a:ext uri="{FF2B5EF4-FFF2-40B4-BE49-F238E27FC236}">
                  <a16:creationId xmlns:a16="http://schemas.microsoft.com/office/drawing/2014/main" id="{5BA93D1B-5781-49DD-AB54-F04E20F1DD95}"/>
                </a:ext>
              </a:extLst>
            </p:cNvPr>
            <p:cNvSpPr/>
            <p:nvPr/>
          </p:nvSpPr>
          <p:spPr>
            <a:xfrm>
              <a:off x="2276856" y="5532120"/>
              <a:ext cx="1719072" cy="374904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peech Bubble">
              <a:extLst>
                <a:ext uri="{FF2B5EF4-FFF2-40B4-BE49-F238E27FC236}">
                  <a16:creationId xmlns:a16="http://schemas.microsoft.com/office/drawing/2014/main" id="{10B19EF5-1086-4CDC-A46F-BBB99136C7C3}"/>
                </a:ext>
              </a:extLst>
            </p:cNvPr>
            <p:cNvSpPr/>
            <p:nvPr/>
          </p:nvSpPr>
          <p:spPr>
            <a:xfrm>
              <a:off x="2263140" y="4169409"/>
              <a:ext cx="1748790" cy="914400"/>
            </a:xfrm>
            <a:prstGeom prst="wedgeRectCallout">
              <a:avLst>
                <a:gd name="adj1" fmla="val -19853"/>
                <a:gd name="adj2" fmla="val 958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Precision: 4.6%</a:t>
              </a:r>
            </a:p>
            <a:p>
              <a:endParaRPr lang="en-US" dirty="0"/>
            </a:p>
          </p:txBody>
        </p:sp>
      </p:grpSp>
      <p:grpSp>
        <p:nvGrpSpPr>
          <p:cNvPr id="12" name="Group Unsound">
            <a:extLst>
              <a:ext uri="{FF2B5EF4-FFF2-40B4-BE49-F238E27FC236}">
                <a16:creationId xmlns:a16="http://schemas.microsoft.com/office/drawing/2014/main" id="{8E025D57-F555-4CEE-8EBF-1DBB5D20139E}"/>
              </a:ext>
            </a:extLst>
          </p:cNvPr>
          <p:cNvGrpSpPr/>
          <p:nvPr/>
        </p:nvGrpSpPr>
        <p:grpSpPr>
          <a:xfrm>
            <a:off x="5550408" y="4169409"/>
            <a:ext cx="2633472" cy="1737615"/>
            <a:chOff x="2274648" y="4169409"/>
            <a:chExt cx="2651887" cy="1737615"/>
          </a:xfrm>
        </p:grpSpPr>
        <p:sp>
          <p:nvSpPr>
            <p:cNvPr id="13" name="Rectangle">
              <a:extLst>
                <a:ext uri="{FF2B5EF4-FFF2-40B4-BE49-F238E27FC236}">
                  <a16:creationId xmlns:a16="http://schemas.microsoft.com/office/drawing/2014/main" id="{6CDC5504-D26F-4C62-A615-7A417C29C991}"/>
                </a:ext>
              </a:extLst>
            </p:cNvPr>
            <p:cNvSpPr/>
            <p:nvPr/>
          </p:nvSpPr>
          <p:spPr>
            <a:xfrm>
              <a:off x="2283857" y="5532120"/>
              <a:ext cx="2615056" cy="374904"/>
            </a:xfrm>
            <a:prstGeom prst="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Speech Bubble">
              <a:extLst>
                <a:ext uri="{FF2B5EF4-FFF2-40B4-BE49-F238E27FC236}">
                  <a16:creationId xmlns:a16="http://schemas.microsoft.com/office/drawing/2014/main" id="{767EB66F-A5D0-4D9B-98EC-71C9DE0F98B4}"/>
                </a:ext>
              </a:extLst>
            </p:cNvPr>
            <p:cNvSpPr/>
            <p:nvPr/>
          </p:nvSpPr>
          <p:spPr>
            <a:xfrm>
              <a:off x="2274648" y="4169409"/>
              <a:ext cx="2651887" cy="914400"/>
            </a:xfrm>
            <a:prstGeom prst="wedgeRectCallout">
              <a:avLst>
                <a:gd name="adj1" fmla="val -19853"/>
                <a:gd name="adj2" fmla="val 9583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Precision: 14%</a:t>
              </a:r>
            </a:p>
            <a:p>
              <a:r>
                <a:rPr lang="en-US" dirty="0"/>
                <a:t>Recall: 54%</a:t>
              </a:r>
            </a:p>
          </p:txBody>
        </p:sp>
      </p:grpSp>
      <p:grpSp>
        <p:nvGrpSpPr>
          <p:cNvPr id="15" name="Group Bingo">
            <a:extLst>
              <a:ext uri="{FF2B5EF4-FFF2-40B4-BE49-F238E27FC236}">
                <a16:creationId xmlns:a16="http://schemas.microsoft.com/office/drawing/2014/main" id="{6D0F63DF-D0D2-41ED-935C-11CD4FCFE468}"/>
              </a:ext>
            </a:extLst>
          </p:cNvPr>
          <p:cNvGrpSpPr/>
          <p:nvPr/>
        </p:nvGrpSpPr>
        <p:grpSpPr>
          <a:xfrm>
            <a:off x="7114032" y="3030346"/>
            <a:ext cx="2633472" cy="2876678"/>
            <a:chOff x="1197319" y="3030346"/>
            <a:chExt cx="2651888" cy="2876678"/>
          </a:xfrm>
        </p:grpSpPr>
        <p:sp>
          <p:nvSpPr>
            <p:cNvPr id="16" name="Rectangle">
              <a:extLst>
                <a:ext uri="{FF2B5EF4-FFF2-40B4-BE49-F238E27FC236}">
                  <a16:creationId xmlns:a16="http://schemas.microsoft.com/office/drawing/2014/main" id="{CE03F7C1-214D-4C69-A142-1716E9855F93}"/>
                </a:ext>
              </a:extLst>
            </p:cNvPr>
            <p:cNvSpPr/>
            <p:nvPr/>
          </p:nvSpPr>
          <p:spPr>
            <a:xfrm>
              <a:off x="2283857" y="5532120"/>
              <a:ext cx="1565350" cy="374904"/>
            </a:xfrm>
            <a:prstGeom prst="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Speech Bubble">
              <a:extLst>
                <a:ext uri="{FF2B5EF4-FFF2-40B4-BE49-F238E27FC236}">
                  <a16:creationId xmlns:a16="http://schemas.microsoft.com/office/drawing/2014/main" id="{FD21CAC7-1840-4E7F-9302-B693914BBE87}"/>
                </a:ext>
              </a:extLst>
            </p:cNvPr>
            <p:cNvSpPr/>
            <p:nvPr/>
          </p:nvSpPr>
          <p:spPr>
            <a:xfrm>
              <a:off x="1197319" y="3030346"/>
              <a:ext cx="2651888" cy="914400"/>
            </a:xfrm>
            <a:prstGeom prst="wedgeRectCallout">
              <a:avLst>
                <a:gd name="adj1" fmla="val 22533"/>
                <a:gd name="adj2" fmla="val 218958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Discover 87% more bugs by inspecting 23% more alarms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38525188-B275-4281-B8B6-A1434CF7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New Bugs</a:t>
            </a:r>
            <a:br>
              <a:rPr lang="en-US" dirty="0"/>
            </a:br>
            <a:r>
              <a:rPr lang="en-US" sz="2400" dirty="0">
                <a:solidFill>
                  <a:srgbClr val="011F5B"/>
                </a:solidFill>
              </a:rPr>
              <a:t>Bingo vs. precise unsound analyses</a:t>
            </a:r>
            <a:endParaRPr lang="en-US" dirty="0">
              <a:solidFill>
                <a:srgbClr val="011F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91CE9-1A33-4391-8763-F9D72C8BE966}"/>
              </a:ext>
            </a:extLst>
          </p:cNvPr>
          <p:cNvSpPr txBox="1"/>
          <p:nvPr/>
        </p:nvSpPr>
        <p:spPr>
          <a:xfrm>
            <a:off x="5799907" y="5990521"/>
            <a:ext cx="3945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Livshits et al., In Defense of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Soundiness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 Manifesto, 2015</a:t>
            </a:r>
          </a:p>
        </p:txBody>
      </p:sp>
    </p:spTree>
    <p:extLst>
      <p:ext uri="{BB962C8B-B14F-4D97-AF65-F5344CB8AC3E}">
        <p14:creationId xmlns:p14="http://schemas.microsoft.com/office/powerpoint/2010/main" val="11186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04CCA35-F5DB-4F9B-B136-237767FB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A83FB7FE-884F-4919-B310-CE3D8575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488CDE59-4C40-4EDD-8711-5562C064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8" name="Content 2">
            <a:extLst>
              <a:ext uri="{FF2B5EF4-FFF2-40B4-BE49-F238E27FC236}">
                <a16:creationId xmlns:a16="http://schemas.microsoft.com/office/drawing/2014/main" id="{5BE93860-A03A-434A-ADC6-86438337809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41248" y="4325112"/>
            <a:ext cx="10515600" cy="18470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What’s in the paper:</a:t>
            </a:r>
          </a:p>
          <a:p>
            <a:pPr lvl="1"/>
            <a:r>
              <a:rPr lang="en-US" dirty="0"/>
              <a:t>How to extract probabilistic models</a:t>
            </a:r>
          </a:p>
          <a:p>
            <a:pPr lvl="1"/>
            <a:r>
              <a:rPr lang="en-US" dirty="0"/>
              <a:t>Lots of engineering optimizations</a:t>
            </a:r>
          </a:p>
          <a:p>
            <a:pPr lvl="1"/>
            <a:r>
              <a:rPr lang="en-US" dirty="0"/>
              <a:t>Extensive experimental results</a:t>
            </a:r>
            <a:br>
              <a:rPr lang="en-US" dirty="0"/>
            </a:br>
            <a:r>
              <a:rPr lang="en-US" dirty="0"/>
              <a:t>Sophisticated analyses + large codebases</a:t>
            </a:r>
          </a:p>
        </p:txBody>
      </p:sp>
      <p:sp>
        <p:nvSpPr>
          <p:cNvPr id="7" name="Content 1">
            <a:extLst>
              <a:ext uri="{FF2B5EF4-FFF2-40B4-BE49-F238E27FC236}">
                <a16:creationId xmlns:a16="http://schemas.microsoft.com/office/drawing/2014/main" id="{1352154E-64F7-43D6-A0E4-90D3761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167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Ins="274320" bIns="274320" anchor="t">
            <a:spAutoFit/>
          </a:bodyPr>
          <a:lstStyle/>
          <a:p>
            <a:pPr marL="0" indent="0">
              <a:buNone/>
            </a:pPr>
            <a:r>
              <a:rPr lang="en-US" b="1" dirty="0"/>
              <a:t>Bayesian</a:t>
            </a:r>
            <a:r>
              <a:rPr lang="en-US" dirty="0"/>
              <a:t>, </a:t>
            </a:r>
            <a:r>
              <a:rPr lang="en-US" b="1" dirty="0"/>
              <a:t>human-in-the-loop</a:t>
            </a:r>
            <a:r>
              <a:rPr lang="en-US" dirty="0"/>
              <a:t> system to increase the effective accuracy of static analyses</a:t>
            </a:r>
          </a:p>
          <a:p>
            <a:r>
              <a:rPr lang="en-US" dirty="0"/>
              <a:t>Exploits the observation that alarms are correlated</a:t>
            </a:r>
          </a:p>
          <a:p>
            <a:r>
              <a:rPr lang="en-US" dirty="0"/>
              <a:t>Expects the analysis to be written in a deductive style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F936033C-5970-49F4-8592-EBFC5DD4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965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Title Box">
            <a:extLst>
              <a:ext uri="{FF2B5EF4-FFF2-40B4-BE49-F238E27FC236}">
                <a16:creationId xmlns:a16="http://schemas.microsoft.com/office/drawing/2014/main" id="{92D0F9F5-5594-4E55-9E37-8BC68BB72386}"/>
              </a:ext>
            </a:extLst>
          </p:cNvPr>
          <p:cNvGrpSpPr/>
          <p:nvPr/>
        </p:nvGrpSpPr>
        <p:grpSpPr>
          <a:xfrm>
            <a:off x="457199" y="173736"/>
            <a:ext cx="11274553" cy="1197864"/>
            <a:chOff x="457199" y="173736"/>
            <a:chExt cx="11274553" cy="1197864"/>
          </a:xfrm>
        </p:grpSpPr>
        <p:sp>
          <p:nvSpPr>
            <p:cNvPr id="4" name="Title">
              <a:extLst>
                <a:ext uri="{FF2B5EF4-FFF2-40B4-BE49-F238E27FC236}">
                  <a16:creationId xmlns:a16="http://schemas.microsoft.com/office/drawing/2014/main" id="{5EDE7D68-7709-4E9F-9CE2-7C694E48B5B4}"/>
                </a:ext>
              </a:extLst>
            </p:cNvPr>
            <p:cNvSpPr txBox="1"/>
            <p:nvPr/>
          </p:nvSpPr>
          <p:spPr>
            <a:xfrm>
              <a:off x="457200" y="173736"/>
              <a:ext cx="9601200" cy="553998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sz="3000" dirty="0">
                  <a:latin typeface="+mj-lt"/>
                </a:rPr>
                <a:t>User-Guided Program Reasoning using Bayesian Inference</a:t>
              </a:r>
            </a:p>
          </p:txBody>
        </p:sp>
        <p:sp>
          <p:nvSpPr>
            <p:cNvPr id="5" name="Author">
              <a:extLst>
                <a:ext uri="{FF2B5EF4-FFF2-40B4-BE49-F238E27FC236}">
                  <a16:creationId xmlns:a16="http://schemas.microsoft.com/office/drawing/2014/main" id="{57FB6FD1-7CF6-4F36-AC4B-9BC020FC4AA3}"/>
                </a:ext>
              </a:extLst>
            </p:cNvPr>
            <p:cNvSpPr txBox="1"/>
            <p:nvPr/>
          </p:nvSpPr>
          <p:spPr>
            <a:xfrm>
              <a:off x="457199" y="868680"/>
              <a:ext cx="9815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11F5B"/>
                  </a:solidFill>
                  <a:latin typeface="+mj-lt"/>
                </a:rPr>
                <a:t>Mukund Raghothaman · </a:t>
              </a:r>
              <a:r>
                <a:rPr lang="en-US" dirty="0" err="1">
                  <a:solidFill>
                    <a:srgbClr val="011F5B"/>
                  </a:solidFill>
                  <a:latin typeface="+mj-lt"/>
                </a:rPr>
                <a:t>Sulekha</a:t>
              </a:r>
              <a:r>
                <a:rPr lang="en-US" dirty="0">
                  <a:solidFill>
                    <a:srgbClr val="011F5B"/>
                  </a:solidFill>
                  <a:latin typeface="+mj-lt"/>
                </a:rPr>
                <a:t> Kulkarni · </a:t>
              </a:r>
              <a:r>
                <a:rPr lang="en-US" dirty="0" err="1">
                  <a:solidFill>
                    <a:srgbClr val="011F5B"/>
                  </a:solidFill>
                  <a:latin typeface="+mj-lt"/>
                </a:rPr>
                <a:t>Kihong</a:t>
              </a:r>
              <a:r>
                <a:rPr lang="en-US" dirty="0">
                  <a:solidFill>
                    <a:srgbClr val="011F5B"/>
                  </a:solidFill>
                  <a:latin typeface="+mj-lt"/>
                </a:rPr>
                <a:t> </a:t>
              </a:r>
              <a:r>
                <a:rPr lang="en-US" dirty="0" err="1">
                  <a:solidFill>
                    <a:srgbClr val="011F5B"/>
                  </a:solidFill>
                  <a:latin typeface="+mj-lt"/>
                </a:rPr>
                <a:t>Heo</a:t>
              </a:r>
              <a:r>
                <a:rPr lang="en-US" dirty="0">
                  <a:solidFill>
                    <a:srgbClr val="011F5B"/>
                  </a:solidFill>
                  <a:latin typeface="+mj-lt"/>
                </a:rPr>
                <a:t> · Mayur Naik  </a:t>
              </a:r>
              <a:r>
                <a:rPr lang="en-US" b="1" dirty="0">
                  <a:solidFill>
                    <a:srgbClr val="011F5B"/>
                  </a:solidFill>
                  <a:latin typeface="+mj-lt"/>
                </a:rPr>
                <a:t>University of Pennsylvania</a:t>
              </a:r>
            </a:p>
          </p:txBody>
        </p:sp>
        <p:cxnSp>
          <p:nvCxnSpPr>
            <p:cNvPr id="10" name="Title Rule">
              <a:extLst>
                <a:ext uri="{FF2B5EF4-FFF2-40B4-BE49-F238E27FC236}">
                  <a16:creationId xmlns:a16="http://schemas.microsoft.com/office/drawing/2014/main" id="{A6F6FC8B-3C68-4B5E-87A5-5F74231C660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1371600"/>
              <a:ext cx="1127455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enn Logo">
              <a:extLst>
                <a:ext uri="{FF2B5EF4-FFF2-40B4-BE49-F238E27FC236}">
                  <a16:creationId xmlns:a16="http://schemas.microsoft.com/office/drawing/2014/main" id="{0F62432F-0699-4F42-8B08-E895128C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90005" y="173736"/>
              <a:ext cx="941747" cy="1060704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739AF20-9A13-4A46-9271-1C8E88AF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092" y="2034605"/>
            <a:ext cx="5751964" cy="41148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AE52B35-B0D5-4DC4-AB22-3FB539BC5C3E}"/>
              </a:ext>
            </a:extLst>
          </p:cNvPr>
          <p:cNvGrpSpPr/>
          <p:nvPr/>
        </p:nvGrpSpPr>
        <p:grpSpPr>
          <a:xfrm>
            <a:off x="694944" y="1828800"/>
            <a:ext cx="4343400" cy="4572368"/>
            <a:chOff x="457199" y="1828800"/>
            <a:chExt cx="4343400" cy="4572368"/>
          </a:xfrm>
        </p:grpSpPr>
        <p:graphicFrame>
          <p:nvGraphicFramePr>
            <p:cNvPr id="248" name="Confusion Matrix">
              <a:extLst>
                <a:ext uri="{FF2B5EF4-FFF2-40B4-BE49-F238E27FC236}">
                  <a16:creationId xmlns:a16="http://schemas.microsoft.com/office/drawing/2014/main" id="{AFAAB93B-BD75-4C1D-A4D4-5294A2A296C7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681786" y="1828800"/>
            <a:ext cx="3894226" cy="1554480"/>
          </p:xfrm>
          <a:graphic>
            <a:graphicData uri="http://schemas.openxmlformats.org/drawingml/2006/table">
              <a:tbl>
                <a:tblPr firstRow="1" bandRow="1">
                  <a:tableStyleId>{3B4B98B0-60AC-42C2-AFA5-B58CD77FA1E5}</a:tableStyleId>
                </a:tblPr>
                <a:tblGrid>
                  <a:gridCol w="510946">
                    <a:extLst>
                      <a:ext uri="{9D8B030D-6E8A-4147-A177-3AD203B41FA5}">
                        <a16:colId xmlns:a16="http://schemas.microsoft.com/office/drawing/2014/main" val="1735425846"/>
                      </a:ext>
                    </a:extLst>
                  </a:gridCol>
                  <a:gridCol w="822960">
                    <a:extLst>
                      <a:ext uri="{9D8B030D-6E8A-4147-A177-3AD203B41FA5}">
                        <a16:colId xmlns:a16="http://schemas.microsoft.com/office/drawing/2014/main" val="4246608817"/>
                      </a:ext>
                    </a:extLst>
                  </a:gridCol>
                  <a:gridCol w="1280160">
                    <a:extLst>
                      <a:ext uri="{9D8B030D-6E8A-4147-A177-3AD203B41FA5}">
                        <a16:colId xmlns:a16="http://schemas.microsoft.com/office/drawing/2014/main" val="3139026599"/>
                      </a:ext>
                    </a:extLst>
                  </a:gridCol>
                  <a:gridCol w="1280160">
                    <a:extLst>
                      <a:ext uri="{9D8B030D-6E8A-4147-A177-3AD203B41FA5}">
                        <a16:colId xmlns:a16="http://schemas.microsoft.com/office/drawing/2014/main" val="3028630728"/>
                      </a:ext>
                    </a:extLst>
                  </a:gridCol>
                </a:tblGrid>
                <a:tr h="353290">
                  <a:tc rowSpan="2" gridSpan="2">
                    <a:txBody>
                      <a:bodyPr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srgbClr val="011F5B"/>
                            </a:solidFill>
                          </a:rPr>
                          <a:t>Static analysis alarms</a:t>
                        </a:r>
                      </a:p>
                    </a:txBody>
                    <a:tcPr anchor="ctr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 rowSpan="2" hMerge="1">
                    <a:txBody>
                      <a:bodyPr/>
                      <a:lstStyle/>
                      <a:p>
                        <a:endParaRPr lang="en-US" sz="1400" dirty="0"/>
                      </a:p>
                    </a:txBody>
                    <a:tcPr anchor="ctr">
                      <a:lnL>
                        <a:noFill/>
                      </a:lnL>
                      <a:lnR>
                        <a:noFill/>
                      </a:lnR>
                      <a:lnT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sz="1200" dirty="0"/>
                          <a:t>Relevant</a:t>
                        </a:r>
                      </a:p>
                    </a:txBody>
                    <a:tcPr anchor="ctr">
                      <a:lnL>
                        <a:noFill/>
                      </a:lnL>
                      <a:lnT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 hMerge="1">
                    <a:txBody>
                      <a:bodyPr/>
                      <a:lstStyle/>
                      <a:p>
                        <a:endParaRPr lang="en-US" sz="20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532462240"/>
                    </a:ext>
                  </a:extLst>
                </a:tr>
                <a:tr h="353290">
                  <a:tc gridSpan="2" vMerge="1">
                    <a:txBody>
                      <a:bodyPr/>
                      <a:lstStyle/>
                      <a:p>
                        <a:pPr algn="ctr"/>
                        <a:endParaRPr lang="en-US" sz="1600" b="1" dirty="0">
                          <a:solidFill>
                            <a:srgbClr val="011F5B"/>
                          </a:solidFill>
                        </a:endParaRPr>
                      </a:p>
                    </a:txBody>
                    <a:tcPr anchor="ctr">
                      <a:lnL>
                        <a:noFill/>
                      </a:lnL>
                      <a:lnR>
                        <a:noFill/>
                      </a:lnR>
                      <a:lnT w="12700" cmpd="sng">
                        <a:noFill/>
                      </a:lnT>
                      <a:lnB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 hMerge="1" vMerge="1">
                    <a:txBody>
                      <a:bodyPr/>
                      <a:lstStyle/>
                      <a:p>
                        <a:endParaRPr lang="en-US" sz="1400" dirty="0"/>
                      </a:p>
                    </a:txBody>
                    <a:tcPr anchor="ctr">
                      <a:lnL>
                        <a:noFill/>
                      </a:lnL>
                      <a:lnR>
                        <a:noFill/>
                      </a:lnR>
                      <a:lnT w="12700" cmpd="sng">
                        <a:noFill/>
                      </a:lnT>
                      <a:lnB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200" b="1" dirty="0"/>
                          <a:t>Yes</a:t>
                        </a:r>
                      </a:p>
                    </a:txBody>
                    <a:tcPr anchor="ctr">
                      <a:lnL>
                        <a:noFill/>
                      </a:lnL>
                      <a:lnB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200" b="1" dirty="0"/>
                          <a:t>No</a:t>
                        </a:r>
                      </a:p>
                    </a:txBody>
                    <a:tcPr anchor="ctr">
                      <a:lnB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649778001"/>
                    </a:ext>
                  </a:extLst>
                </a:tr>
                <a:tr h="423950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Reported</a:t>
                        </a:r>
                      </a:p>
                    </a:txBody>
                    <a:tcPr vert="vert270" anchor="ctr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Yes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rgbClr val="00B050"/>
                            </a:solidFill>
                          </a:rPr>
                          <a:t>True positive</a:t>
                        </a:r>
                      </a:p>
                    </a:txBody>
                    <a:tcPr anchor="ctr">
                      <a:lnT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200" b="1" dirty="0">
                            <a:solidFill>
                              <a:srgbClr val="C00000"/>
                            </a:solidFill>
                          </a:rPr>
                          <a:t>False positive</a:t>
                        </a:r>
                      </a:p>
                    </a:txBody>
                    <a:tcPr anchor="ctr">
                      <a:lnT w="12700" cap="flat" cmpd="sng" algn="ctr">
                        <a:solidFill>
                          <a:schemeClr val="accent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662365781"/>
                    </a:ext>
                  </a:extLst>
                </a:tr>
                <a:tr h="423950">
                  <a:tc vMerge="1">
                    <a:txBody>
                      <a:bodyPr/>
                      <a:lstStyle/>
                      <a:p>
                        <a:endParaRPr lang="en-US" sz="2000" b="1" dirty="0"/>
                      </a:p>
                    </a:txBody>
                    <a:tcPr anchor="ctr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200" b="1" dirty="0"/>
                          <a:t>No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200" b="1" dirty="0">
                            <a:solidFill>
                              <a:srgbClr val="C00000"/>
                            </a:solidFill>
                          </a:rPr>
                          <a:t>False negative</a:t>
                        </a:r>
                      </a:p>
                    </a:txBody>
                    <a:tcPr anchor="ctr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noFill/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sz="1200" dirty="0">
                            <a:solidFill>
                              <a:srgbClr val="00B050"/>
                            </a:solidFill>
                          </a:rPr>
                          <a:t>True negative</a:t>
                        </a:r>
                      </a:p>
                    </a:txBody>
                    <a:tcPr anchor="ctr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2491479848"/>
                    </a:ext>
                  </a:extLst>
                </a:tr>
              </a:tbl>
            </a:graphicData>
          </a:graphic>
        </p:graphicFrame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47FFFADB-4026-48C9-B061-18735CD101DA}"/>
                </a:ext>
              </a:extLst>
            </p:cNvPr>
            <p:cNvSpPr txBox="1"/>
            <p:nvPr/>
          </p:nvSpPr>
          <p:spPr>
            <a:xfrm>
              <a:off x="457199" y="4800730"/>
              <a:ext cx="43434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11F5B"/>
                  </a:solidFill>
                  <a:latin typeface="+mj-lt"/>
                </a:rPr>
                <a:t>Experiments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Tool targeting arbitrary analyses in </a:t>
              </a:r>
              <a:r>
                <a:rPr lang="en-US" sz="1600" dirty="0" err="1"/>
                <a:t>Datalog</a:t>
              </a: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Datarace</a:t>
              </a:r>
              <a:r>
                <a:rPr lang="en-US" sz="1600" dirty="0"/>
                <a:t> analysis on </a:t>
              </a:r>
              <a:r>
                <a:rPr lang="en-US" sz="1600" dirty="0" err="1"/>
                <a:t>Dacapo</a:t>
              </a:r>
              <a:r>
                <a:rPr lang="en-US" sz="1600" dirty="0"/>
                <a:t> benchmarks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Taint analysis on Android apps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40K—600KLOC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00B050"/>
                  </a:solidFill>
                </a:rPr>
                <a:t>58% reduction in alarm inspection load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66BCC3F-0DAB-4BA8-96B5-5ACB9BB75AC5}"/>
                </a:ext>
              </a:extLst>
            </p:cNvPr>
            <p:cNvSpPr txBox="1"/>
            <p:nvPr/>
          </p:nvSpPr>
          <p:spPr>
            <a:xfrm>
              <a:off x="457199" y="3538007"/>
              <a:ext cx="43434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11F5B"/>
                  </a:solidFill>
                  <a:latin typeface="+mj-lt"/>
                </a:rPr>
                <a:t>What we will discuss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 framework for interactive alarm ranking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 method to generalize from user feedback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00B050"/>
                  </a:solidFill>
                </a:rPr>
                <a:t>How to improve effective analysis accuracy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04072-2071-417F-B41B-E571B112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6E724-E23A-4F51-9B1B-66D8782D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E1175-F5DB-40D8-A87C-7E44520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7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89DD91E8-341A-407F-B4CB-15768755A2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Derivation graph may have cycles at fixpoint</a:t>
            </a:r>
          </a:p>
          <a:p>
            <a:r>
              <a:rPr lang="en-US" dirty="0"/>
              <a:t>Bayesian networks are </a:t>
            </a:r>
            <a:r>
              <a:rPr lang="en-US" b="1" dirty="0"/>
              <a:t>required</a:t>
            </a:r>
            <a:r>
              <a:rPr lang="en-US" dirty="0"/>
              <a:t> to be acyclic</a:t>
            </a:r>
          </a:p>
          <a:p>
            <a:r>
              <a:rPr lang="en-US" b="1" dirty="0"/>
              <a:t>Challenge:</a:t>
            </a:r>
            <a:r>
              <a:rPr lang="en-US" dirty="0"/>
              <a:t> Eliminate constraints so that cycles disappear</a:t>
            </a:r>
          </a:p>
          <a:p>
            <a:r>
              <a:rPr lang="en-US" dirty="0"/>
              <a:t>Requirements: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Preserve derivability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Keep as many constraints as possible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CEFC47C1-3C68-4F78-A3CC-6CFE1A91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30937"/>
            <a:ext cx="5181600" cy="55460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989D0-29FC-486D-90C4-437704C2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24</a:t>
            </a:fld>
            <a:endParaRPr lang="en-US"/>
          </a:p>
        </p:txBody>
      </p:sp>
      <p:sp>
        <p:nvSpPr>
          <p:cNvPr id="59" name="Content Placeholder 6">
            <a:extLst>
              <a:ext uri="{FF2B5EF4-FFF2-40B4-BE49-F238E27FC236}">
                <a16:creationId xmlns:a16="http://schemas.microsoft.com/office/drawing/2014/main" id="{3373333A-F4DB-40F4-AB70-C0F26E99AA2D}"/>
              </a:ext>
            </a:extLst>
          </p:cNvPr>
          <p:cNvSpPr txBox="1">
            <a:spLocks/>
          </p:cNvSpPr>
          <p:nvPr/>
        </p:nvSpPr>
        <p:spPr>
          <a:xfrm>
            <a:off x="841248" y="630937"/>
            <a:ext cx="5184648" cy="5546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Derivation graph may have cycles at fixpoint</a:t>
            </a:r>
          </a:p>
          <a:p>
            <a:r>
              <a:rPr lang="en-US" dirty="0"/>
              <a:t>Bayesian networks are</a:t>
            </a:r>
            <a:br>
              <a:rPr lang="en-US" dirty="0"/>
            </a:br>
            <a:r>
              <a:rPr lang="en-US" b="1" dirty="0"/>
              <a:t>required</a:t>
            </a:r>
            <a:r>
              <a:rPr lang="en-US" dirty="0"/>
              <a:t> to be acyclic</a:t>
            </a:r>
          </a:p>
          <a:p>
            <a:r>
              <a:rPr lang="en-US" b="1" dirty="0"/>
              <a:t>Challenge:</a:t>
            </a:r>
            <a:r>
              <a:rPr lang="en-US" dirty="0"/>
              <a:t> Eliminate constraints so that cycles disappear</a:t>
            </a:r>
          </a:p>
          <a:p>
            <a:r>
              <a:rPr lang="en-US" dirty="0"/>
              <a:t>Requirements: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Preserve derivability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trike="sngStrike" dirty="0"/>
              <a:t>Keep as many constraints as possible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10A9C2-ADC5-4935-9E2A-FB07C3FD8C8E}"/>
              </a:ext>
            </a:extLst>
          </p:cNvPr>
          <p:cNvGrpSpPr/>
          <p:nvPr/>
        </p:nvGrpSpPr>
        <p:grpSpPr>
          <a:xfrm>
            <a:off x="841248" y="2322634"/>
            <a:ext cx="9198102" cy="3472377"/>
            <a:chOff x="-682752" y="2322633"/>
            <a:chExt cx="9198102" cy="347237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FF6BB8-276D-47E0-8FFE-DC7292AA5CFD}"/>
                </a:ext>
              </a:extLst>
            </p:cNvPr>
            <p:cNvSpPr/>
            <p:nvPr/>
          </p:nvSpPr>
          <p:spPr>
            <a:xfrm>
              <a:off x="-682752" y="2338960"/>
              <a:ext cx="5184648" cy="3456050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41E2A424-F9D7-45AA-A76A-1596BD382BA1}"/>
                </a:ext>
              </a:extLst>
            </p:cNvPr>
            <p:cNvSpPr/>
            <p:nvPr/>
          </p:nvSpPr>
          <p:spPr>
            <a:xfrm>
              <a:off x="4632517" y="2322633"/>
              <a:ext cx="228600" cy="34723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66C11F-EC35-4BAC-B211-D44157978C68}"/>
                </a:ext>
              </a:extLst>
            </p:cNvPr>
            <p:cNvSpPr txBox="1"/>
            <p:nvPr/>
          </p:nvSpPr>
          <p:spPr>
            <a:xfrm>
              <a:off x="4977765" y="3735655"/>
              <a:ext cx="353758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The maximum acyclic subgraph problem is NP-complete!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12A374-0B87-493E-9597-D9B3D0ABF1E3}"/>
              </a:ext>
            </a:extLst>
          </p:cNvPr>
          <p:cNvGrpSpPr/>
          <p:nvPr/>
        </p:nvGrpSpPr>
        <p:grpSpPr>
          <a:xfrm>
            <a:off x="841247" y="2322634"/>
            <a:ext cx="9202737" cy="2249367"/>
            <a:chOff x="-682753" y="2322633"/>
            <a:chExt cx="9202737" cy="224936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12698C3-6586-4BEF-8607-6E18396CBC18}"/>
                </a:ext>
              </a:extLst>
            </p:cNvPr>
            <p:cNvSpPr/>
            <p:nvPr/>
          </p:nvSpPr>
          <p:spPr>
            <a:xfrm>
              <a:off x="-682753" y="2338960"/>
              <a:ext cx="5184648" cy="2233040"/>
            </a:xfrm>
            <a:prstGeom prst="rect">
              <a:avLst/>
            </a:prstGeom>
            <a:noFill/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F9FC211A-D30F-4E5B-8941-2F54DB32D2D4}"/>
                </a:ext>
              </a:extLst>
            </p:cNvPr>
            <p:cNvSpPr/>
            <p:nvPr/>
          </p:nvSpPr>
          <p:spPr>
            <a:xfrm>
              <a:off x="4624516" y="2322633"/>
              <a:ext cx="236602" cy="2249367"/>
            </a:xfrm>
            <a:prstGeom prst="righ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3E7AF6-92D7-41C6-A2FD-E412E7D31852}"/>
                </a:ext>
              </a:extLst>
            </p:cNvPr>
            <p:cNvSpPr txBox="1"/>
            <p:nvPr/>
          </p:nvSpPr>
          <p:spPr>
            <a:xfrm>
              <a:off x="4968498" y="3117983"/>
              <a:ext cx="3551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Timestamp-based algorithm based on the naive </a:t>
              </a:r>
              <a:r>
                <a:rPr lang="en-US" dirty="0" err="1"/>
                <a:t>Datalog</a:t>
              </a:r>
              <a:r>
                <a:rPr lang="en-US" dirty="0"/>
                <a:t> evaluator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B111F1-68F3-41F4-A049-C1E04272B513}"/>
              </a:ext>
            </a:extLst>
          </p:cNvPr>
          <p:cNvGrpSpPr/>
          <p:nvPr/>
        </p:nvGrpSpPr>
        <p:grpSpPr>
          <a:xfrm>
            <a:off x="6810375" y="630937"/>
            <a:ext cx="3886200" cy="3693693"/>
            <a:chOff x="4626864" y="630936"/>
            <a:chExt cx="3886200" cy="3693693"/>
          </a:xfrm>
        </p:grpSpPr>
        <p:sp>
          <p:nvSpPr>
            <p:cNvPr id="69" name="N_L2_L3">
              <a:extLst>
                <a:ext uri="{FF2B5EF4-FFF2-40B4-BE49-F238E27FC236}">
                  <a16:creationId xmlns:a16="http://schemas.microsoft.com/office/drawing/2014/main" id="{C4B24CE7-4F4F-4E10-89C0-89D3A8679920}"/>
                </a:ext>
              </a:extLst>
            </p:cNvPr>
            <p:cNvSpPr txBox="1">
              <a:spLocks/>
            </p:cNvSpPr>
            <p:nvPr/>
          </p:nvSpPr>
          <p:spPr>
            <a:xfrm>
              <a:off x="6805054" y="817978"/>
              <a:ext cx="1094878" cy="350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next(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  <p:sp>
          <p:nvSpPr>
            <p:cNvPr id="70" name="rn_L1_L2_L3">
              <a:extLst>
                <a:ext uri="{FF2B5EF4-FFF2-40B4-BE49-F238E27FC236}">
                  <a16:creationId xmlns:a16="http://schemas.microsoft.com/office/drawing/2014/main" id="{45D49984-5E12-4310-B1A2-DE5848652E17}"/>
                </a:ext>
              </a:extLst>
            </p:cNvPr>
            <p:cNvSpPr txBox="1">
              <a:spLocks/>
            </p:cNvSpPr>
            <p:nvPr/>
          </p:nvSpPr>
          <p:spPr>
            <a:xfrm>
              <a:off x="6187542" y="1346561"/>
              <a:ext cx="1094878" cy="350361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B340D67-7D19-4DA6-9EE9-17A3090C85BA}"/>
                </a:ext>
              </a:extLst>
            </p:cNvPr>
            <p:cNvCxnSpPr>
              <a:stCxn id="69" idx="2"/>
              <a:endCxn id="70" idx="0"/>
            </p:cNvCxnSpPr>
            <p:nvPr/>
          </p:nvCxnSpPr>
          <p:spPr>
            <a:xfrm flipH="1">
              <a:off x="6734981" y="1168339"/>
              <a:ext cx="617512" cy="178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n_L1_L3_L4">
              <a:extLst>
                <a:ext uri="{FF2B5EF4-FFF2-40B4-BE49-F238E27FC236}">
                  <a16:creationId xmlns:a16="http://schemas.microsoft.com/office/drawing/2014/main" id="{4145218F-B934-4380-9353-86E0807971E2}"/>
                </a:ext>
              </a:extLst>
            </p:cNvPr>
            <p:cNvSpPr txBox="1">
              <a:spLocks/>
            </p:cNvSpPr>
            <p:nvPr/>
          </p:nvSpPr>
          <p:spPr>
            <a:xfrm>
              <a:off x="6187542" y="2397644"/>
              <a:ext cx="1094878" cy="350361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</a:t>
              </a:r>
            </a:p>
          </p:txBody>
        </p:sp>
        <p:sp>
          <p:nvSpPr>
            <p:cNvPr id="73" name="N_L3_L4">
              <a:extLst>
                <a:ext uri="{FF2B5EF4-FFF2-40B4-BE49-F238E27FC236}">
                  <a16:creationId xmlns:a16="http://schemas.microsoft.com/office/drawing/2014/main" id="{0C1E25A7-5FFE-48AB-9DB2-8266DB5FD431}"/>
                </a:ext>
              </a:extLst>
            </p:cNvPr>
            <p:cNvSpPr txBox="1">
              <a:spLocks/>
            </p:cNvSpPr>
            <p:nvPr/>
          </p:nvSpPr>
          <p:spPr>
            <a:xfrm>
              <a:off x="7418186" y="1869061"/>
              <a:ext cx="1094878" cy="350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next(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A774C1A-BD0A-4E5A-B314-2C568CE1387C}"/>
                </a:ext>
              </a:extLst>
            </p:cNvPr>
            <p:cNvCxnSpPr>
              <a:stCxn id="90" idx="2"/>
              <a:endCxn id="72" idx="0"/>
            </p:cNvCxnSpPr>
            <p:nvPr/>
          </p:nvCxnSpPr>
          <p:spPr>
            <a:xfrm>
              <a:off x="6734981" y="2222463"/>
              <a:ext cx="0" cy="175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6B61F70-BC72-4D6B-A0BD-5B8A3D84EBFB}"/>
                </a:ext>
              </a:extLst>
            </p:cNvPr>
            <p:cNvCxnSpPr>
              <a:stCxn id="73" idx="2"/>
              <a:endCxn id="72" idx="0"/>
            </p:cNvCxnSpPr>
            <p:nvPr/>
          </p:nvCxnSpPr>
          <p:spPr>
            <a:xfrm flipH="1">
              <a:off x="6734981" y="2219422"/>
              <a:ext cx="1230644" cy="178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DB07267-8205-4F08-8354-C08AF978386E}"/>
                </a:ext>
              </a:extLst>
            </p:cNvPr>
            <p:cNvCxnSpPr>
              <a:stCxn id="72" idx="2"/>
              <a:endCxn id="77" idx="0"/>
            </p:cNvCxnSpPr>
            <p:nvPr/>
          </p:nvCxnSpPr>
          <p:spPr>
            <a:xfrm>
              <a:off x="6734981" y="2748005"/>
              <a:ext cx="0" cy="175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P_L1_L4">
              <a:extLst>
                <a:ext uri="{FF2B5EF4-FFF2-40B4-BE49-F238E27FC236}">
                  <a16:creationId xmlns:a16="http://schemas.microsoft.com/office/drawing/2014/main" id="{5BD095D1-C397-4D6A-A2D0-3F10C06E3839}"/>
                </a:ext>
              </a:extLst>
            </p:cNvPr>
            <p:cNvSpPr txBox="1">
              <a:spLocks/>
            </p:cNvSpPr>
            <p:nvPr/>
          </p:nvSpPr>
          <p:spPr>
            <a:xfrm>
              <a:off x="6187542" y="2923185"/>
              <a:ext cx="1094878" cy="350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par(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/>
                <a:t>)</a:t>
              </a:r>
            </a:p>
          </p:txBody>
        </p:sp>
        <p:sp>
          <p:nvSpPr>
            <p:cNvPr id="78" name="A_L1_L4">
              <a:extLst>
                <a:ext uri="{FF2B5EF4-FFF2-40B4-BE49-F238E27FC236}">
                  <a16:creationId xmlns:a16="http://schemas.microsoft.com/office/drawing/2014/main" id="{6E606D97-BFDA-4A83-A96B-03CA1981ABE0}"/>
                </a:ext>
              </a:extLst>
            </p:cNvPr>
            <p:cNvSpPr txBox="1">
              <a:spLocks/>
            </p:cNvSpPr>
            <p:nvPr/>
          </p:nvSpPr>
          <p:spPr>
            <a:xfrm>
              <a:off x="7418186" y="2923185"/>
              <a:ext cx="1094878" cy="350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alias(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/>
                <a:t>)</a:t>
              </a:r>
            </a:p>
          </p:txBody>
        </p:sp>
        <p:sp>
          <p:nvSpPr>
            <p:cNvPr id="79" name="race_L1_L4">
              <a:extLst>
                <a:ext uri="{FF2B5EF4-FFF2-40B4-BE49-F238E27FC236}">
                  <a16:creationId xmlns:a16="http://schemas.microsoft.com/office/drawing/2014/main" id="{3AEC3C81-B261-4D12-8B00-3E42D63E9BDC}"/>
                </a:ext>
              </a:extLst>
            </p:cNvPr>
            <p:cNvSpPr txBox="1">
              <a:spLocks/>
            </p:cNvSpPr>
            <p:nvPr/>
          </p:nvSpPr>
          <p:spPr>
            <a:xfrm>
              <a:off x="6802864" y="3448727"/>
              <a:ext cx="1094878" cy="350361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R′</a:t>
              </a:r>
            </a:p>
          </p:txBody>
        </p:sp>
        <p:sp>
          <p:nvSpPr>
            <p:cNvPr id="80" name="mr_L1_L4">
              <a:extLst>
                <a:ext uri="{FF2B5EF4-FFF2-40B4-BE49-F238E27FC236}">
                  <a16:creationId xmlns:a16="http://schemas.microsoft.com/office/drawing/2014/main" id="{1DB6212D-8CCF-4121-B71B-8DD7AA4A7D13}"/>
                </a:ext>
              </a:extLst>
            </p:cNvPr>
            <p:cNvSpPr txBox="1">
              <a:spLocks/>
            </p:cNvSpPr>
            <p:nvPr/>
          </p:nvSpPr>
          <p:spPr>
            <a:xfrm>
              <a:off x="6802864" y="3974268"/>
              <a:ext cx="1094878" cy="350361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race(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B313314-560C-47AC-8869-DED9217D49E5}"/>
                </a:ext>
              </a:extLst>
            </p:cNvPr>
            <p:cNvCxnSpPr>
              <a:stCxn id="77" idx="2"/>
              <a:endCxn id="79" idx="0"/>
            </p:cNvCxnSpPr>
            <p:nvPr/>
          </p:nvCxnSpPr>
          <p:spPr>
            <a:xfrm>
              <a:off x="6734981" y="3273546"/>
              <a:ext cx="615321" cy="175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D10857F-64E8-4DC1-A3F7-CB6229833057}"/>
                </a:ext>
              </a:extLst>
            </p:cNvPr>
            <p:cNvCxnSpPr>
              <a:stCxn id="78" idx="2"/>
              <a:endCxn id="79" idx="0"/>
            </p:cNvCxnSpPr>
            <p:nvPr/>
          </p:nvCxnSpPr>
          <p:spPr>
            <a:xfrm flipH="1">
              <a:off x="7350303" y="3273546"/>
              <a:ext cx="615322" cy="175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5FF83F5-A652-48AC-8497-B72A7D90AAE6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7350303" y="3799088"/>
              <a:ext cx="0" cy="175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N_L3_L2">
              <a:extLst>
                <a:ext uri="{FF2B5EF4-FFF2-40B4-BE49-F238E27FC236}">
                  <a16:creationId xmlns:a16="http://schemas.microsoft.com/office/drawing/2014/main" id="{83FF15BD-60F4-458C-9227-CB1AF45B9372}"/>
                </a:ext>
              </a:extLst>
            </p:cNvPr>
            <p:cNvSpPr txBox="1">
              <a:spLocks/>
            </p:cNvSpPr>
            <p:nvPr/>
          </p:nvSpPr>
          <p:spPr>
            <a:xfrm>
              <a:off x="4965659" y="1872102"/>
              <a:ext cx="1094878" cy="350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next(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i="1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400" dirty="0"/>
                <a:t>)</a:t>
              </a:r>
            </a:p>
          </p:txBody>
        </p:sp>
        <p:sp>
          <p:nvSpPr>
            <p:cNvPr id="85" name="rn_L1_L3_L2">
              <a:extLst>
                <a:ext uri="{FF2B5EF4-FFF2-40B4-BE49-F238E27FC236}">
                  <a16:creationId xmlns:a16="http://schemas.microsoft.com/office/drawing/2014/main" id="{FCC2FBEB-68B1-4817-B0AB-3A532B7D525F}"/>
                </a:ext>
              </a:extLst>
            </p:cNvPr>
            <p:cNvSpPr txBox="1">
              <a:spLocks/>
            </p:cNvSpPr>
            <p:nvPr/>
          </p:nvSpPr>
          <p:spPr>
            <a:xfrm>
              <a:off x="4965659" y="1346561"/>
              <a:ext cx="1094878" cy="350361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CBD43A3-0A94-44C6-B668-816FBBD836E4}"/>
                </a:ext>
              </a:extLst>
            </p:cNvPr>
            <p:cNvCxnSpPr>
              <a:stCxn id="84" idx="0"/>
              <a:endCxn id="85" idx="2"/>
            </p:cNvCxnSpPr>
            <p:nvPr/>
          </p:nvCxnSpPr>
          <p:spPr>
            <a:xfrm flipV="1">
              <a:off x="5513098" y="1696922"/>
              <a:ext cx="0" cy="175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P_L1_L2">
              <a:extLst>
                <a:ext uri="{FF2B5EF4-FFF2-40B4-BE49-F238E27FC236}">
                  <a16:creationId xmlns:a16="http://schemas.microsoft.com/office/drawing/2014/main" id="{A0FE33B7-BC28-4AB7-9C42-D200666E43B8}"/>
                </a:ext>
              </a:extLst>
            </p:cNvPr>
            <p:cNvSpPr txBox="1">
              <a:spLocks/>
            </p:cNvSpPr>
            <p:nvPr/>
          </p:nvSpPr>
          <p:spPr>
            <a:xfrm>
              <a:off x="5575760" y="817978"/>
              <a:ext cx="1094878" cy="350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par(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53847B8-32AF-403D-B3D8-ACA38324981A}"/>
                </a:ext>
              </a:extLst>
            </p:cNvPr>
            <p:cNvCxnSpPr>
              <a:stCxn id="87" idx="2"/>
              <a:endCxn id="70" idx="0"/>
            </p:cNvCxnSpPr>
            <p:nvPr/>
          </p:nvCxnSpPr>
          <p:spPr>
            <a:xfrm>
              <a:off x="6123199" y="1168339"/>
              <a:ext cx="611782" cy="178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5200647-1F3C-4152-A026-C51D1508FD29}"/>
                </a:ext>
              </a:extLst>
            </p:cNvPr>
            <p:cNvCxnSpPr>
              <a:stCxn id="70" idx="2"/>
              <a:endCxn id="90" idx="0"/>
            </p:cNvCxnSpPr>
            <p:nvPr/>
          </p:nvCxnSpPr>
          <p:spPr>
            <a:xfrm>
              <a:off x="6734981" y="1696922"/>
              <a:ext cx="0" cy="175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P_L1_L3">
              <a:extLst>
                <a:ext uri="{FF2B5EF4-FFF2-40B4-BE49-F238E27FC236}">
                  <a16:creationId xmlns:a16="http://schemas.microsoft.com/office/drawing/2014/main" id="{8B853627-E1B3-40D5-9D52-89772B57D0D9}"/>
                </a:ext>
              </a:extLst>
            </p:cNvPr>
            <p:cNvSpPr txBox="1">
              <a:spLocks/>
            </p:cNvSpPr>
            <p:nvPr/>
          </p:nvSpPr>
          <p:spPr>
            <a:xfrm>
              <a:off x="6187542" y="1872102"/>
              <a:ext cx="1094878" cy="350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par(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FD952D2-099E-4059-AAE7-EEF257723B02}"/>
                </a:ext>
              </a:extLst>
            </p:cNvPr>
            <p:cNvCxnSpPr>
              <a:cxnSpLocks/>
              <a:stCxn id="90" idx="0"/>
              <a:endCxn id="85" idx="2"/>
            </p:cNvCxnSpPr>
            <p:nvPr/>
          </p:nvCxnSpPr>
          <p:spPr>
            <a:xfrm flipH="1" flipV="1">
              <a:off x="5513098" y="1696922"/>
              <a:ext cx="1221883" cy="175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0B859F1-9008-4EBA-8CDA-66B5EF667615}"/>
                </a:ext>
              </a:extLst>
            </p:cNvPr>
            <p:cNvCxnSpPr>
              <a:stCxn id="85" idx="0"/>
              <a:endCxn id="87" idx="2"/>
            </p:cNvCxnSpPr>
            <p:nvPr/>
          </p:nvCxnSpPr>
          <p:spPr>
            <a:xfrm flipV="1">
              <a:off x="5513098" y="1168339"/>
              <a:ext cx="610101" cy="178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A_L1_L3">
              <a:extLst>
                <a:ext uri="{FF2B5EF4-FFF2-40B4-BE49-F238E27FC236}">
                  <a16:creationId xmlns:a16="http://schemas.microsoft.com/office/drawing/2014/main" id="{1F27AE80-E4B0-489E-90A4-7F68C113383C}"/>
                </a:ext>
              </a:extLst>
            </p:cNvPr>
            <p:cNvSpPr txBox="1">
              <a:spLocks/>
            </p:cNvSpPr>
            <p:nvPr/>
          </p:nvSpPr>
          <p:spPr>
            <a:xfrm>
              <a:off x="4626864" y="2400685"/>
              <a:ext cx="1094878" cy="35036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alias(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i="1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  <p:sp>
          <p:nvSpPr>
            <p:cNvPr id="94" name="race_L1_L3">
              <a:extLst>
                <a:ext uri="{FF2B5EF4-FFF2-40B4-BE49-F238E27FC236}">
                  <a16:creationId xmlns:a16="http://schemas.microsoft.com/office/drawing/2014/main" id="{FE0E1142-597A-4A78-A4BB-4CB4C525CCF1}"/>
                </a:ext>
              </a:extLst>
            </p:cNvPr>
            <p:cNvSpPr txBox="1">
              <a:spLocks/>
            </p:cNvSpPr>
            <p:nvPr/>
          </p:nvSpPr>
          <p:spPr>
            <a:xfrm>
              <a:off x="5064815" y="2923185"/>
              <a:ext cx="1094878" cy="350361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R′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2FF1CC7-C5B2-43E9-990E-922AB9B5C73A}"/>
                </a:ext>
              </a:extLst>
            </p:cNvPr>
            <p:cNvCxnSpPr>
              <a:stCxn id="93" idx="2"/>
              <a:endCxn id="94" idx="0"/>
            </p:cNvCxnSpPr>
            <p:nvPr/>
          </p:nvCxnSpPr>
          <p:spPr>
            <a:xfrm>
              <a:off x="5174303" y="2751046"/>
              <a:ext cx="437951" cy="172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9494072-5F20-4FB3-A986-B8E4323C28D3}"/>
                </a:ext>
              </a:extLst>
            </p:cNvPr>
            <p:cNvCxnSpPr>
              <a:stCxn id="90" idx="2"/>
              <a:endCxn id="94" idx="0"/>
            </p:cNvCxnSpPr>
            <p:nvPr/>
          </p:nvCxnSpPr>
          <p:spPr>
            <a:xfrm flipH="1">
              <a:off x="5612254" y="2222463"/>
              <a:ext cx="1122727" cy="700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mr_L1_L4">
              <a:extLst>
                <a:ext uri="{FF2B5EF4-FFF2-40B4-BE49-F238E27FC236}">
                  <a16:creationId xmlns:a16="http://schemas.microsoft.com/office/drawing/2014/main" id="{742BC86C-8D38-4918-B205-BCE54D0060CC}"/>
                </a:ext>
              </a:extLst>
            </p:cNvPr>
            <p:cNvSpPr txBox="1">
              <a:spLocks/>
            </p:cNvSpPr>
            <p:nvPr/>
          </p:nvSpPr>
          <p:spPr>
            <a:xfrm>
              <a:off x="5065601" y="3451768"/>
              <a:ext cx="1094878" cy="350361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race(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A3D5447-1892-40F8-86C1-7DAD02B2F8FE}"/>
                </a:ext>
              </a:extLst>
            </p:cNvPr>
            <p:cNvCxnSpPr>
              <a:cxnSpLocks/>
              <a:stCxn id="94" idx="2"/>
              <a:endCxn id="97" idx="0"/>
            </p:cNvCxnSpPr>
            <p:nvPr/>
          </p:nvCxnSpPr>
          <p:spPr>
            <a:xfrm>
              <a:off x="5612254" y="3273546"/>
              <a:ext cx="785" cy="178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7950760-9A11-4B7D-8942-1692EADA6531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6123199" y="630936"/>
              <a:ext cx="0" cy="187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5E2836E-BCA4-4DE5-BB34-0FE98924205F}"/>
              </a:ext>
            </a:extLst>
          </p:cNvPr>
          <p:cNvGrpSpPr/>
          <p:nvPr/>
        </p:nvGrpSpPr>
        <p:grpSpPr>
          <a:xfrm>
            <a:off x="7693633" y="814633"/>
            <a:ext cx="1769322" cy="1404485"/>
            <a:chOff x="5510122" y="814632"/>
            <a:chExt cx="1769322" cy="1404485"/>
          </a:xfrm>
        </p:grpSpPr>
        <p:sp>
          <p:nvSpPr>
            <p:cNvPr id="101" name="P_L1_L2">
              <a:extLst>
                <a:ext uri="{FF2B5EF4-FFF2-40B4-BE49-F238E27FC236}">
                  <a16:creationId xmlns:a16="http://schemas.microsoft.com/office/drawing/2014/main" id="{EEA4E74E-9E84-46DD-A7DD-C60DF73EF8D6}"/>
                </a:ext>
              </a:extLst>
            </p:cNvPr>
            <p:cNvSpPr txBox="1">
              <a:spLocks/>
            </p:cNvSpPr>
            <p:nvPr/>
          </p:nvSpPr>
          <p:spPr>
            <a:xfrm>
              <a:off x="5572784" y="814632"/>
              <a:ext cx="1094878" cy="350361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par(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DB72630-24B1-4CA6-B76D-8A366E87F5B2}"/>
                </a:ext>
              </a:extLst>
            </p:cNvPr>
            <p:cNvCxnSpPr>
              <a:stCxn id="101" idx="2"/>
            </p:cNvCxnSpPr>
            <p:nvPr/>
          </p:nvCxnSpPr>
          <p:spPr>
            <a:xfrm>
              <a:off x="6120223" y="1164993"/>
              <a:ext cx="611782" cy="1782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90A0CAB-9697-4ADC-9817-DC624C83200E}"/>
                </a:ext>
              </a:extLst>
            </p:cNvPr>
            <p:cNvCxnSpPr>
              <a:endCxn id="104" idx="0"/>
            </p:cNvCxnSpPr>
            <p:nvPr/>
          </p:nvCxnSpPr>
          <p:spPr>
            <a:xfrm>
              <a:off x="6732005" y="1693576"/>
              <a:ext cx="0" cy="1751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P_L1_L3">
              <a:extLst>
                <a:ext uri="{FF2B5EF4-FFF2-40B4-BE49-F238E27FC236}">
                  <a16:creationId xmlns:a16="http://schemas.microsoft.com/office/drawing/2014/main" id="{4D96CAC5-E378-48D9-BFA1-94755C1087FA}"/>
                </a:ext>
              </a:extLst>
            </p:cNvPr>
            <p:cNvSpPr txBox="1">
              <a:spLocks/>
            </p:cNvSpPr>
            <p:nvPr/>
          </p:nvSpPr>
          <p:spPr>
            <a:xfrm>
              <a:off x="6184566" y="1868756"/>
              <a:ext cx="1094878" cy="350361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par(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727A8D3-43C0-45F0-BEB6-5076D2DC8DD7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H="1" flipV="1">
              <a:off x="5510122" y="1693576"/>
              <a:ext cx="1221883" cy="1751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C2E8747-93C4-44F7-BAA6-B21DF0F933D7}"/>
                </a:ext>
              </a:extLst>
            </p:cNvPr>
            <p:cNvCxnSpPr>
              <a:endCxn id="101" idx="2"/>
            </p:cNvCxnSpPr>
            <p:nvPr/>
          </p:nvCxnSpPr>
          <p:spPr>
            <a:xfrm flipV="1">
              <a:off x="5510122" y="1164993"/>
              <a:ext cx="610101" cy="1782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5CDE9-8982-4712-B5C1-92A353FB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E56E-724C-4577-8F68-C6AF8137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42558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9D726C1A-D376-4462-AEF8-3F42D2E4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1DC28CD9-F729-4C03-8E69-B2D5A4D9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525CC157-73CB-4C0B-969C-95F420CB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graphicFrame>
        <p:nvGraphicFramePr>
          <p:cNvPr id="35" name="Content Baseline">
            <a:extLst>
              <a:ext uri="{FF2B5EF4-FFF2-40B4-BE49-F238E27FC236}">
                <a16:creationId xmlns:a16="http://schemas.microsoft.com/office/drawing/2014/main" id="{8C13F299-EE29-49FB-A120-FB414786F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5760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">
            <a:extLst>
              <a:ext uri="{FF2B5EF4-FFF2-40B4-BE49-F238E27FC236}">
                <a16:creationId xmlns:a16="http://schemas.microsoft.com/office/drawing/2014/main" id="{49283081-AF56-401D-8683-637F6306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of Our Approach</a:t>
            </a:r>
          </a:p>
        </p:txBody>
      </p:sp>
    </p:spTree>
    <p:extLst>
      <p:ext uri="{BB962C8B-B14F-4D97-AF65-F5344CB8AC3E}">
        <p14:creationId xmlns:p14="http://schemas.microsoft.com/office/powerpoint/2010/main" val="102943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9D726C1A-D376-4462-AEF8-3F42D2E4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1DC28CD9-F729-4C03-8E69-B2D5A4D9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525CC157-73CB-4C0B-969C-95F420CB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graphicFrame>
        <p:nvGraphicFramePr>
          <p:cNvPr id="7" name="Content 90 100">
            <a:extLst>
              <a:ext uri="{FF2B5EF4-FFF2-40B4-BE49-F238E27FC236}">
                <a16:creationId xmlns:a16="http://schemas.microsoft.com/office/drawing/2014/main" id="{8DA01E9E-D1F5-49C4-AF55-EEE20D38B79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">
            <a:extLst>
              <a:ext uri="{FF2B5EF4-FFF2-40B4-BE49-F238E27FC236}">
                <a16:creationId xmlns:a16="http://schemas.microsoft.com/office/drawing/2014/main" id="{49283081-AF56-401D-8683-637F6306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of Our Approach</a:t>
            </a:r>
          </a:p>
        </p:txBody>
      </p:sp>
    </p:spTree>
    <p:extLst>
      <p:ext uri="{BB962C8B-B14F-4D97-AF65-F5344CB8AC3E}">
        <p14:creationId xmlns:p14="http://schemas.microsoft.com/office/powerpoint/2010/main" val="4269609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7DF31056-59AA-4723-BED2-2B1C031A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">
            <a:extLst>
              <a:ext uri="{FF2B5EF4-FFF2-40B4-BE49-F238E27FC236}">
                <a16:creationId xmlns:a16="http://schemas.microsoft.com/office/drawing/2014/main" id="{8BF8482E-D19B-45F8-BDF2-E43BCB33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A78C9807-1F70-44B7-AB72-20581BB3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grpSp>
        <p:nvGrpSpPr>
          <p:cNvPr id="245" name="The Loop">
            <a:extLst>
              <a:ext uri="{FF2B5EF4-FFF2-40B4-BE49-F238E27FC236}">
                <a16:creationId xmlns:a16="http://schemas.microsoft.com/office/drawing/2014/main" id="{FC3116E8-617E-4A4D-8C56-91ED01430245}"/>
              </a:ext>
            </a:extLst>
          </p:cNvPr>
          <p:cNvGrpSpPr/>
          <p:nvPr/>
        </p:nvGrpSpPr>
        <p:grpSpPr>
          <a:xfrm>
            <a:off x="2440246" y="2395950"/>
            <a:ext cx="7311507" cy="3210688"/>
            <a:chOff x="914400" y="532351"/>
            <a:chExt cx="7311507" cy="3210688"/>
          </a:xfrm>
        </p:grpSpPr>
        <p:cxnSp>
          <p:nvCxnSpPr>
            <p:cNvPr id="246" name="Straight Arrow Connector AA">
              <a:extLst>
                <a:ext uri="{FF2B5EF4-FFF2-40B4-BE49-F238E27FC236}">
                  <a16:creationId xmlns:a16="http://schemas.microsoft.com/office/drawing/2014/main" id="{C4775E41-7D35-44BB-9E37-44403167C7F3}"/>
                </a:ext>
              </a:extLst>
            </p:cNvPr>
            <p:cNvCxnSpPr>
              <a:cxnSpLocks/>
            </p:cNvCxnSpPr>
            <p:nvPr/>
          </p:nvCxnSpPr>
          <p:spPr>
            <a:xfrm>
              <a:off x="1215700" y="2423160"/>
              <a:ext cx="3048" cy="2554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Soup">
              <a:extLst>
                <a:ext uri="{FF2B5EF4-FFF2-40B4-BE49-F238E27FC236}">
                  <a16:creationId xmlns:a16="http://schemas.microsoft.com/office/drawing/2014/main" id="{1C1AEE3D-0FD0-4DD5-A735-4224861C30F0}"/>
                </a:ext>
              </a:extLst>
            </p:cNvPr>
            <p:cNvGrpSpPr/>
            <p:nvPr/>
          </p:nvGrpSpPr>
          <p:grpSpPr>
            <a:xfrm>
              <a:off x="914400" y="2761488"/>
              <a:ext cx="1947672" cy="914400"/>
              <a:chOff x="4344620" y="3584448"/>
              <a:chExt cx="4175302" cy="1959590"/>
            </a:xfrm>
          </p:grpSpPr>
          <p:grpSp>
            <p:nvGrpSpPr>
              <p:cNvPr id="287" name="Group False Uncoloured">
                <a:extLst>
                  <a:ext uri="{FF2B5EF4-FFF2-40B4-BE49-F238E27FC236}">
                    <a16:creationId xmlns:a16="http://schemas.microsoft.com/office/drawing/2014/main" id="{B56A53C3-77E1-4D8D-8F44-135D15B5AABF}"/>
                  </a:ext>
                </a:extLst>
              </p:cNvPr>
              <p:cNvGrpSpPr/>
              <p:nvPr/>
            </p:nvGrpSpPr>
            <p:grpSpPr>
              <a:xfrm>
                <a:off x="5081707" y="3611635"/>
                <a:ext cx="2599596" cy="1932403"/>
                <a:chOff x="1908810" y="2039906"/>
                <a:chExt cx="5326380" cy="3959352"/>
              </a:xfrm>
            </p:grpSpPr>
            <p:sp>
              <p:nvSpPr>
                <p:cNvPr id="296" name="False 1">
                  <a:extLst>
                    <a:ext uri="{FF2B5EF4-FFF2-40B4-BE49-F238E27FC236}">
                      <a16:creationId xmlns:a16="http://schemas.microsoft.com/office/drawing/2014/main" id="{49AEB055-57E2-4408-A2DB-A2A22E917BA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032754" y="284457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7" name="False 2">
                  <a:extLst>
                    <a:ext uri="{FF2B5EF4-FFF2-40B4-BE49-F238E27FC236}">
                      <a16:creationId xmlns:a16="http://schemas.microsoft.com/office/drawing/2014/main" id="{A0EAB0D9-4B9E-48E7-968A-9587F9A17A1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721858" y="5322602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8" name="False 3">
                  <a:extLst>
                    <a:ext uri="{FF2B5EF4-FFF2-40B4-BE49-F238E27FC236}">
                      <a16:creationId xmlns:a16="http://schemas.microsoft.com/office/drawing/2014/main" id="{F1B54A5D-2CCD-42F5-8409-E1C19C01637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264658" y="441734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9" name="False 4">
                  <a:extLst>
                    <a:ext uri="{FF2B5EF4-FFF2-40B4-BE49-F238E27FC236}">
                      <a16:creationId xmlns:a16="http://schemas.microsoft.com/office/drawing/2014/main" id="{9020060A-09F9-4A3A-8AD2-1B9B003C4C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840730" y="246967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0" name="False 5">
                  <a:extLst>
                    <a:ext uri="{FF2B5EF4-FFF2-40B4-BE49-F238E27FC236}">
                      <a16:creationId xmlns:a16="http://schemas.microsoft.com/office/drawing/2014/main" id="{3AC0E5D3-1BA5-41A4-8FF5-B69FFB82576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47538" y="406987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1" name="False 6">
                  <a:extLst>
                    <a:ext uri="{FF2B5EF4-FFF2-40B4-BE49-F238E27FC236}">
                      <a16:creationId xmlns:a16="http://schemas.microsoft.com/office/drawing/2014/main" id="{EBD8D6E9-2046-457D-B6AC-B91857341EE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663690" y="542318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2" name="False 7">
                  <a:extLst>
                    <a:ext uri="{FF2B5EF4-FFF2-40B4-BE49-F238E27FC236}">
                      <a16:creationId xmlns:a16="http://schemas.microsoft.com/office/drawing/2014/main" id="{84B9FE2A-7AF1-4302-A7EC-84F8169A618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82162" y="2716562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3" name="False 8">
                  <a:extLst>
                    <a:ext uri="{FF2B5EF4-FFF2-40B4-BE49-F238E27FC236}">
                      <a16:creationId xmlns:a16="http://schemas.microsoft.com/office/drawing/2014/main" id="{535F74BA-BE29-4DF3-8A35-D75ABD77CB3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398514" y="3493802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4" name="False 9">
                  <a:extLst>
                    <a:ext uri="{FF2B5EF4-FFF2-40B4-BE49-F238E27FC236}">
                      <a16:creationId xmlns:a16="http://schemas.microsoft.com/office/drawing/2014/main" id="{E3B26309-21F2-47DE-AB6B-8BD2E525E9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688586" y="577065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5" name="False 10">
                  <a:extLst>
                    <a:ext uri="{FF2B5EF4-FFF2-40B4-BE49-F238E27FC236}">
                      <a16:creationId xmlns:a16="http://schemas.microsoft.com/office/drawing/2014/main" id="{BDB8510B-00BA-4158-879C-5E48E350634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786634" y="222278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6" name="False 11">
                  <a:extLst>
                    <a:ext uri="{FF2B5EF4-FFF2-40B4-BE49-F238E27FC236}">
                      <a16:creationId xmlns:a16="http://schemas.microsoft.com/office/drawing/2014/main" id="{14EC63E2-9759-43A4-A25F-B45C85D9EE9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377690" y="4472210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7" name="False 12">
                  <a:extLst>
                    <a:ext uri="{FF2B5EF4-FFF2-40B4-BE49-F238E27FC236}">
                      <a16:creationId xmlns:a16="http://schemas.microsoft.com/office/drawing/2014/main" id="{917784EE-A457-4838-8248-7CC8DDE6B6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904738" y="487454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8" name="False 13">
                  <a:extLst>
                    <a:ext uri="{FF2B5EF4-FFF2-40B4-BE49-F238E27FC236}">
                      <a16:creationId xmlns:a16="http://schemas.microsoft.com/office/drawing/2014/main" id="{60B20B6D-72B3-4FF0-857A-9993F050AA3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170682" y="4883690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False 14">
                  <a:extLst>
                    <a:ext uri="{FF2B5EF4-FFF2-40B4-BE49-F238E27FC236}">
                      <a16:creationId xmlns:a16="http://schemas.microsoft.com/office/drawing/2014/main" id="{A2E9B6D6-00AD-4A75-809F-DC863D05770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878074" y="297259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0" name="False 15">
                  <a:extLst>
                    <a:ext uri="{FF2B5EF4-FFF2-40B4-BE49-F238E27FC236}">
                      <a16:creationId xmlns:a16="http://schemas.microsoft.com/office/drawing/2014/main" id="{547F2174-6D54-4FBC-99CA-58A6EA48E34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179058" y="435333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1" name="False 16">
                  <a:extLst>
                    <a:ext uri="{FF2B5EF4-FFF2-40B4-BE49-F238E27FC236}">
                      <a16:creationId xmlns:a16="http://schemas.microsoft.com/office/drawing/2014/main" id="{DDD69717-29B0-4274-8959-55224AA0DD0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795778" y="522201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2" name="False 17">
                  <a:extLst>
                    <a:ext uri="{FF2B5EF4-FFF2-40B4-BE49-F238E27FC236}">
                      <a16:creationId xmlns:a16="http://schemas.microsoft.com/office/drawing/2014/main" id="{46D83C1B-04E8-476A-B6E3-881BCC0369C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908810" y="226850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3" name="False 18">
                  <a:extLst>
                    <a:ext uri="{FF2B5EF4-FFF2-40B4-BE49-F238E27FC236}">
                      <a16:creationId xmlns:a16="http://schemas.microsoft.com/office/drawing/2014/main" id="{C95DADAA-333C-4617-B348-7F6DDD64ACB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529834" y="203990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4" name="False 19">
                  <a:extLst>
                    <a:ext uri="{FF2B5EF4-FFF2-40B4-BE49-F238E27FC236}">
                      <a16:creationId xmlns:a16="http://schemas.microsoft.com/office/drawing/2014/main" id="{48C16DEC-1FAF-412E-A1BD-F8202BEA2CD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814066" y="341150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5" name="False 20">
                  <a:extLst>
                    <a:ext uri="{FF2B5EF4-FFF2-40B4-BE49-F238E27FC236}">
                      <a16:creationId xmlns:a16="http://schemas.microsoft.com/office/drawing/2014/main" id="{466C68C7-4DC0-4ACE-806F-407E17CE93C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581394" y="4028805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6" name="False 21">
                  <a:extLst>
                    <a:ext uri="{FF2B5EF4-FFF2-40B4-BE49-F238E27FC236}">
                      <a16:creationId xmlns:a16="http://schemas.microsoft.com/office/drawing/2014/main" id="{43CDE524-721E-41E7-A98C-EAA7CB289A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50531" y="4541389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False 22">
                  <a:extLst>
                    <a:ext uri="{FF2B5EF4-FFF2-40B4-BE49-F238E27FC236}">
                      <a16:creationId xmlns:a16="http://schemas.microsoft.com/office/drawing/2014/main" id="{30AF32D1-2E30-40F3-A53B-65698C52243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125956" y="2798349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8" name="False 23">
                  <a:extLst>
                    <a:ext uri="{FF2B5EF4-FFF2-40B4-BE49-F238E27FC236}">
                      <a16:creationId xmlns:a16="http://schemas.microsoft.com/office/drawing/2014/main" id="{FEF0C3ED-64EE-4122-B314-1395ABDD3F9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295394" y="342979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9" name="False 24">
                  <a:extLst>
                    <a:ext uri="{FF2B5EF4-FFF2-40B4-BE49-F238E27FC236}">
                      <a16:creationId xmlns:a16="http://schemas.microsoft.com/office/drawing/2014/main" id="{58B8C348-8049-466F-80C7-A39DEBC5311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581394" y="469166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0" name="False 25">
                  <a:extLst>
                    <a:ext uri="{FF2B5EF4-FFF2-40B4-BE49-F238E27FC236}">
                      <a16:creationId xmlns:a16="http://schemas.microsoft.com/office/drawing/2014/main" id="{50E6AFD4-506A-4F52-8BF3-47D8B89EB60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877272" y="2564009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1" name="False 26">
                  <a:extLst>
                    <a:ext uri="{FF2B5EF4-FFF2-40B4-BE49-F238E27FC236}">
                      <a16:creationId xmlns:a16="http://schemas.microsoft.com/office/drawing/2014/main" id="{DC373681-89E3-4826-A26B-7A5F6A96DC7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341928" y="4086685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2" name="False 27">
                  <a:extLst>
                    <a:ext uri="{FF2B5EF4-FFF2-40B4-BE49-F238E27FC236}">
                      <a16:creationId xmlns:a16="http://schemas.microsoft.com/office/drawing/2014/main" id="{623AAEEA-C0B7-4369-9B10-6FCC6E354AC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283714" y="429847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False 28">
                  <a:extLst>
                    <a:ext uri="{FF2B5EF4-FFF2-40B4-BE49-F238E27FC236}">
                      <a16:creationId xmlns:a16="http://schemas.microsoft.com/office/drawing/2014/main" id="{C967350A-5551-416B-9402-17511F7641C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438956" y="4086687"/>
                  <a:ext cx="571501" cy="22860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8" name="Group True Coloured">
                <a:extLst>
                  <a:ext uri="{FF2B5EF4-FFF2-40B4-BE49-F238E27FC236}">
                    <a16:creationId xmlns:a16="http://schemas.microsoft.com/office/drawing/2014/main" id="{9CFC69A7-79CE-4192-8DCE-53C25A69CBD4}"/>
                  </a:ext>
                </a:extLst>
              </p:cNvPr>
              <p:cNvGrpSpPr/>
              <p:nvPr/>
            </p:nvGrpSpPr>
            <p:grpSpPr>
              <a:xfrm>
                <a:off x="5167616" y="3593396"/>
                <a:ext cx="2447859" cy="990747"/>
                <a:chOff x="2082546" y="2003330"/>
                <a:chExt cx="5015484" cy="2029968"/>
              </a:xfrm>
            </p:grpSpPr>
            <p:sp>
              <p:nvSpPr>
                <p:cNvPr id="292" name="True 1">
                  <a:extLst>
                    <a:ext uri="{FF2B5EF4-FFF2-40B4-BE49-F238E27FC236}">
                      <a16:creationId xmlns:a16="http://schemas.microsoft.com/office/drawing/2014/main" id="{33E20E92-3E52-4381-9D7B-3C40F86DC45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265426" y="3804698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3" name="True 2">
                  <a:extLst>
                    <a:ext uri="{FF2B5EF4-FFF2-40B4-BE49-F238E27FC236}">
                      <a16:creationId xmlns:a16="http://schemas.microsoft.com/office/drawing/2014/main" id="{7A2E628F-14AC-4CDE-9F3E-AE706DB205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4030218" y="2003330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4" name="True 3">
                  <a:extLst>
                    <a:ext uri="{FF2B5EF4-FFF2-40B4-BE49-F238E27FC236}">
                      <a16:creationId xmlns:a16="http://schemas.microsoft.com/office/drawing/2014/main" id="{4CF53FF6-E69D-4480-A977-39C27D61C2F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526530" y="3137186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5" name="True 4">
                  <a:extLst>
                    <a:ext uri="{FF2B5EF4-FFF2-40B4-BE49-F238E27FC236}">
                      <a16:creationId xmlns:a16="http://schemas.microsoft.com/office/drawing/2014/main" id="{E52BF60D-0A15-4199-B163-4E5C3A68DB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82546" y="3064034"/>
                  <a:ext cx="571500" cy="2286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 anchorCtr="1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9" name="Set Braces">
                <a:extLst>
                  <a:ext uri="{FF2B5EF4-FFF2-40B4-BE49-F238E27FC236}">
                    <a16:creationId xmlns:a16="http://schemas.microsoft.com/office/drawing/2014/main" id="{080B20F4-8597-4EEE-8841-6A552DD987CC}"/>
                  </a:ext>
                </a:extLst>
              </p:cNvPr>
              <p:cNvGrpSpPr/>
              <p:nvPr/>
            </p:nvGrpSpPr>
            <p:grpSpPr>
              <a:xfrm>
                <a:off x="4344620" y="3584448"/>
                <a:ext cx="4175302" cy="1959590"/>
                <a:chOff x="2623686" y="4348163"/>
                <a:chExt cx="3896627" cy="1828800"/>
              </a:xfrm>
            </p:grpSpPr>
            <p:sp>
              <p:nvSpPr>
                <p:cNvPr id="290" name="Set Left Brace">
                  <a:extLst>
                    <a:ext uri="{FF2B5EF4-FFF2-40B4-BE49-F238E27FC236}">
                      <a16:creationId xmlns:a16="http://schemas.microsoft.com/office/drawing/2014/main" id="{6B77667E-5085-4E87-8B04-8D2456051552}"/>
                    </a:ext>
                  </a:extLst>
                </p:cNvPr>
                <p:cNvSpPr/>
                <p:nvPr/>
              </p:nvSpPr>
              <p:spPr>
                <a:xfrm>
                  <a:off x="2623686" y="4351908"/>
                  <a:ext cx="417534" cy="1825055"/>
                </a:xfrm>
                <a:prstGeom prst="lef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Set Right Brace">
                  <a:extLst>
                    <a:ext uri="{FF2B5EF4-FFF2-40B4-BE49-F238E27FC236}">
                      <a16:creationId xmlns:a16="http://schemas.microsoft.com/office/drawing/2014/main" id="{9709E542-0344-4EFF-BD12-FE1FE0BE2837}"/>
                    </a:ext>
                  </a:extLst>
                </p:cNvPr>
                <p:cNvSpPr/>
                <p:nvPr/>
              </p:nvSpPr>
              <p:spPr>
                <a:xfrm>
                  <a:off x="6102779" y="4348163"/>
                  <a:ext cx="417534" cy="1828800"/>
                </a:xfrm>
                <a:prstGeom prst="rightBrac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48" name="Analysis">
              <a:extLst>
                <a:ext uri="{FF2B5EF4-FFF2-40B4-BE49-F238E27FC236}">
                  <a16:creationId xmlns:a16="http://schemas.microsoft.com/office/drawing/2014/main" id="{D1346D44-E238-4645-9ED1-1B172DC036A7}"/>
                </a:ext>
              </a:extLst>
            </p:cNvPr>
            <p:cNvSpPr txBox="1"/>
            <p:nvPr/>
          </p:nvSpPr>
          <p:spPr>
            <a:xfrm>
              <a:off x="916506" y="1735931"/>
              <a:ext cx="1479550" cy="685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Analysis</a:t>
              </a:r>
            </a:p>
          </p:txBody>
        </p:sp>
        <p:grpSp>
          <p:nvGrpSpPr>
            <p:cNvPr id="249" name="Group Program Text">
              <a:extLst>
                <a:ext uri="{FF2B5EF4-FFF2-40B4-BE49-F238E27FC236}">
                  <a16:creationId xmlns:a16="http://schemas.microsoft.com/office/drawing/2014/main" id="{9C447BAD-EF8E-4790-9881-1A3ED1762569}"/>
                </a:ext>
              </a:extLst>
            </p:cNvPr>
            <p:cNvGrpSpPr/>
            <p:nvPr/>
          </p:nvGrpSpPr>
          <p:grpSpPr>
            <a:xfrm>
              <a:off x="916506" y="534892"/>
              <a:ext cx="1787652" cy="685800"/>
              <a:chOff x="630936" y="1962110"/>
              <a:chExt cx="1787652" cy="685800"/>
            </a:xfrm>
          </p:grpSpPr>
          <p:sp>
            <p:nvSpPr>
              <p:cNvPr id="285" name="Program Text">
                <a:extLst>
                  <a:ext uri="{FF2B5EF4-FFF2-40B4-BE49-F238E27FC236}">
                    <a16:creationId xmlns:a16="http://schemas.microsoft.com/office/drawing/2014/main" id="{3430A6D6-ACE7-4DD9-B86B-A74CB1D31C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936" y="1962110"/>
                <a:ext cx="604485" cy="685800"/>
              </a:xfrm>
              <a:prstGeom prst="snip1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576" rIns="0" rtlCol="0" anchor="t" anchorCtr="0"/>
              <a:lstStyle/>
              <a:p>
                <a:r>
                  <a:rPr lang="en-US" sz="500" dirty="0">
                    <a:solidFill>
                      <a:srgbClr val="007020"/>
                    </a:solidFill>
                    <a:latin typeface="Consolas" panose="020B0609020204030204" pitchFamily="49" charset="0"/>
                  </a:rPr>
                  <a:t>#include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500" i="1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500" i="1" dirty="0" err="1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stdi</a:t>
                </a:r>
                <a:endParaRPr lang="en-US" sz="500" i="1" dirty="0">
                  <a:solidFill>
                    <a:srgbClr val="60A0B0"/>
                  </a:solidFill>
                  <a:latin typeface="Consolas" panose="020B0609020204030204" pitchFamily="49" charset="0"/>
                </a:endParaRPr>
              </a:p>
              <a:p>
                <a:endParaRPr lang="en-US" sz="5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500" dirty="0">
                    <a:solidFill>
                      <a:srgbClr val="902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500" dirty="0">
                    <a:solidFill>
                      <a:srgbClr val="06287E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() {</a:t>
                </a:r>
              </a:p>
              <a:p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500" dirty="0">
                    <a:solidFill>
                      <a:srgbClr val="902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x = ⋯;</a:t>
                </a:r>
              </a:p>
              <a:p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500" dirty="0">
                    <a:solidFill>
                      <a:srgbClr val="902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*y = &amp;x;</a:t>
                </a:r>
              </a:p>
              <a:p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*y = ⋯;</a:t>
                </a:r>
              </a:p>
              <a:p>
                <a:r>
                  <a:rPr lang="en-US" sz="5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286" name="TextBox Program Text">
                <a:extLst>
                  <a:ext uri="{FF2B5EF4-FFF2-40B4-BE49-F238E27FC236}">
                    <a16:creationId xmlns:a16="http://schemas.microsoft.com/office/drawing/2014/main" id="{3AF6F506-1B8C-4A19-98D2-B3B026852F25}"/>
                  </a:ext>
                </a:extLst>
              </p:cNvPr>
              <p:cNvSpPr txBox="1"/>
              <p:nvPr/>
            </p:nvSpPr>
            <p:spPr>
              <a:xfrm>
                <a:off x="1235421" y="2043400"/>
                <a:ext cx="1183167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Program to be analyzed</a:t>
                </a:r>
              </a:p>
            </p:txBody>
          </p:sp>
        </p:grpSp>
        <p:cxnSp>
          <p:nvCxnSpPr>
            <p:cNvPr id="250" name="Straight Arrow Connector PA">
              <a:extLst>
                <a:ext uri="{FF2B5EF4-FFF2-40B4-BE49-F238E27FC236}">
                  <a16:creationId xmlns:a16="http://schemas.microsoft.com/office/drawing/2014/main" id="{B635EB7E-32E3-4EE2-86C5-100C67EA751F}"/>
                </a:ext>
              </a:extLst>
            </p:cNvPr>
            <p:cNvCxnSpPr>
              <a:stCxn id="285" idx="1"/>
            </p:cNvCxnSpPr>
            <p:nvPr/>
          </p:nvCxnSpPr>
          <p:spPr>
            <a:xfrm>
              <a:off x="1218749" y="1220691"/>
              <a:ext cx="0" cy="5120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 Bayesian Network">
              <a:extLst>
                <a:ext uri="{FF2B5EF4-FFF2-40B4-BE49-F238E27FC236}">
                  <a16:creationId xmlns:a16="http://schemas.microsoft.com/office/drawing/2014/main" id="{35D441EF-F66C-455A-8168-053DAF29FC99}"/>
                </a:ext>
              </a:extLst>
            </p:cNvPr>
            <p:cNvGrpSpPr/>
            <p:nvPr/>
          </p:nvGrpSpPr>
          <p:grpSpPr>
            <a:xfrm>
              <a:off x="3031056" y="1733565"/>
              <a:ext cx="966987" cy="1206637"/>
              <a:chOff x="3674550" y="3791310"/>
              <a:chExt cx="966987" cy="1206637"/>
            </a:xfrm>
          </p:grpSpPr>
          <p:sp>
            <p:nvSpPr>
              <p:cNvPr id="270" name="Bayesian Network Page">
                <a:extLst>
                  <a:ext uri="{FF2B5EF4-FFF2-40B4-BE49-F238E27FC236}">
                    <a16:creationId xmlns:a16="http://schemas.microsoft.com/office/drawing/2014/main" id="{BAC4BE57-F9B1-4A67-B646-A02139A5F8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6532" y="3791310"/>
                <a:ext cx="663023" cy="685800"/>
              </a:xfrm>
              <a:prstGeom prst="round2Diag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45720" rIns="0" rtlCol="0" anchor="ctr"/>
              <a:lstStyle/>
              <a:p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1" name="Bayesian Network">
                <a:extLst>
                  <a:ext uri="{FF2B5EF4-FFF2-40B4-BE49-F238E27FC236}">
                    <a16:creationId xmlns:a16="http://schemas.microsoft.com/office/drawing/2014/main" id="{652037D5-1D2B-4BB5-8003-C6AE90EAC1D4}"/>
                  </a:ext>
                </a:extLst>
              </p:cNvPr>
              <p:cNvGrpSpPr/>
              <p:nvPr/>
            </p:nvGrpSpPr>
            <p:grpSpPr>
              <a:xfrm rot="5400000">
                <a:off x="3937140" y="3875066"/>
                <a:ext cx="441806" cy="518288"/>
                <a:chOff x="5365309" y="4732020"/>
                <a:chExt cx="983683" cy="1484433"/>
              </a:xfrm>
            </p:grpSpPr>
            <p:sp>
              <p:nvSpPr>
                <p:cNvPr id="273" name="Bayesian Network t3">
                  <a:extLst>
                    <a:ext uri="{FF2B5EF4-FFF2-40B4-BE49-F238E27FC236}">
                      <a16:creationId xmlns:a16="http://schemas.microsoft.com/office/drawing/2014/main" id="{900E86AA-174D-4553-87BC-A7663E760A82}"/>
                    </a:ext>
                  </a:extLst>
                </p:cNvPr>
                <p:cNvSpPr/>
                <p:nvPr/>
              </p:nvSpPr>
              <p:spPr>
                <a:xfrm>
                  <a:off x="5373222" y="4732020"/>
                  <a:ext cx="216462" cy="236434"/>
                </a:xfrm>
                <a:prstGeom prst="ellipse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74" name="Bayesian Network r2">
                  <a:extLst>
                    <a:ext uri="{FF2B5EF4-FFF2-40B4-BE49-F238E27FC236}">
                      <a16:creationId xmlns:a16="http://schemas.microsoft.com/office/drawing/2014/main" id="{DCE69698-A923-4A2D-8E91-C23C15A282C8}"/>
                    </a:ext>
                  </a:extLst>
                </p:cNvPr>
                <p:cNvSpPr txBox="1"/>
                <p:nvPr/>
              </p:nvSpPr>
              <p:spPr>
                <a:xfrm>
                  <a:off x="5764306" y="5033733"/>
                  <a:ext cx="184635" cy="332513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75" name="Bayesian Network e t3 r2">
                  <a:extLst>
                    <a:ext uri="{FF2B5EF4-FFF2-40B4-BE49-F238E27FC236}">
                      <a16:creationId xmlns:a16="http://schemas.microsoft.com/office/drawing/2014/main" id="{5C46F551-E67A-476C-B96C-313F96D2122A}"/>
                    </a:ext>
                  </a:extLst>
                </p:cNvPr>
                <p:cNvCxnSpPr>
                  <a:stCxn id="273" idx="5"/>
                  <a:endCxn id="274" idx="1"/>
                </p:cNvCxnSpPr>
                <p:nvPr/>
              </p:nvCxnSpPr>
              <p:spPr>
                <a:xfrm rot="16200000" flipH="1">
                  <a:off x="5528066" y="4963749"/>
                  <a:ext cx="266159" cy="206321"/>
                </a:xfrm>
                <a:prstGeom prst="straightConnector1">
                  <a:avLst/>
                </a:prstGeom>
                <a:ln w="12700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Bayesian Network e t2 r2">
                  <a:extLst>
                    <a:ext uri="{FF2B5EF4-FFF2-40B4-BE49-F238E27FC236}">
                      <a16:creationId xmlns:a16="http://schemas.microsoft.com/office/drawing/2014/main" id="{06F28172-188A-4EC1-9B41-CFBCF2DF8687}"/>
                    </a:ext>
                  </a:extLst>
                </p:cNvPr>
                <p:cNvCxnSpPr>
                  <a:stCxn id="281" idx="7"/>
                  <a:endCxn id="274" idx="1"/>
                </p:cNvCxnSpPr>
                <p:nvPr/>
              </p:nvCxnSpPr>
              <p:spPr>
                <a:xfrm rot="16200000">
                  <a:off x="5570595" y="5179465"/>
                  <a:ext cx="173186" cy="214235"/>
                </a:xfrm>
                <a:prstGeom prst="straightConnector1">
                  <a:avLst/>
                </a:prstGeom>
                <a:ln w="12700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Bayesian Network r1">
                  <a:extLst>
                    <a:ext uri="{FF2B5EF4-FFF2-40B4-BE49-F238E27FC236}">
                      <a16:creationId xmlns:a16="http://schemas.microsoft.com/office/drawing/2014/main" id="{31851B06-37ED-46AE-BBC2-947D6967151D}"/>
                    </a:ext>
                  </a:extLst>
                </p:cNvPr>
                <p:cNvSpPr txBox="1"/>
                <p:nvPr/>
              </p:nvSpPr>
              <p:spPr>
                <a:xfrm>
                  <a:off x="5764308" y="5588090"/>
                  <a:ext cx="184635" cy="332513"/>
                </a:xfrm>
                <a:prstGeom prst="rect">
                  <a:avLst/>
                </a:prstGeom>
                <a:solidFill>
                  <a:schemeClr val="accent3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78" name="Bayesian Network t4">
                  <a:extLst>
                    <a:ext uri="{FF2B5EF4-FFF2-40B4-BE49-F238E27FC236}">
                      <a16:creationId xmlns:a16="http://schemas.microsoft.com/office/drawing/2014/main" id="{91270D84-C909-4AF2-9544-B1F33A4A6FB6}"/>
                    </a:ext>
                  </a:extLst>
                </p:cNvPr>
                <p:cNvSpPr/>
                <p:nvPr/>
              </p:nvSpPr>
              <p:spPr>
                <a:xfrm>
                  <a:off x="6132530" y="5350726"/>
                  <a:ext cx="216462" cy="236434"/>
                </a:xfrm>
                <a:prstGeom prst="ellipse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79" name="Bayesian Network e r2 t4">
                  <a:extLst>
                    <a:ext uri="{FF2B5EF4-FFF2-40B4-BE49-F238E27FC236}">
                      <a16:creationId xmlns:a16="http://schemas.microsoft.com/office/drawing/2014/main" id="{C7639FB1-1587-4786-A09F-27F908E20636}"/>
                    </a:ext>
                  </a:extLst>
                </p:cNvPr>
                <p:cNvCxnSpPr>
                  <a:stCxn id="274" idx="3"/>
                  <a:endCxn id="278" idx="2"/>
                </p:cNvCxnSpPr>
                <p:nvPr/>
              </p:nvCxnSpPr>
              <p:spPr>
                <a:xfrm rot="16200000" flipH="1">
                  <a:off x="5906259" y="5242671"/>
                  <a:ext cx="268954" cy="183589"/>
                </a:xfrm>
                <a:prstGeom prst="straightConnector1">
                  <a:avLst/>
                </a:prstGeom>
                <a:ln w="12700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Bayesian Network e r1 t4">
                  <a:extLst>
                    <a:ext uri="{FF2B5EF4-FFF2-40B4-BE49-F238E27FC236}">
                      <a16:creationId xmlns:a16="http://schemas.microsoft.com/office/drawing/2014/main" id="{4AF69979-7A5A-475E-A487-DE798C4CE9CE}"/>
                    </a:ext>
                  </a:extLst>
                </p:cNvPr>
                <p:cNvCxnSpPr>
                  <a:stCxn id="277" idx="3"/>
                  <a:endCxn id="278" idx="2"/>
                </p:cNvCxnSpPr>
                <p:nvPr/>
              </p:nvCxnSpPr>
              <p:spPr>
                <a:xfrm rot="16200000">
                  <a:off x="5898035" y="5519851"/>
                  <a:ext cx="285403" cy="183587"/>
                </a:xfrm>
                <a:prstGeom prst="straightConnector1">
                  <a:avLst/>
                </a:prstGeom>
                <a:ln w="12700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1" name="Bayesian Network t2">
                  <a:extLst>
                    <a:ext uri="{FF2B5EF4-FFF2-40B4-BE49-F238E27FC236}">
                      <a16:creationId xmlns:a16="http://schemas.microsoft.com/office/drawing/2014/main" id="{7E6885B8-4457-467F-B055-BBE6057EC9B6}"/>
                    </a:ext>
                  </a:extLst>
                </p:cNvPr>
                <p:cNvSpPr/>
                <p:nvPr/>
              </p:nvSpPr>
              <p:spPr>
                <a:xfrm>
                  <a:off x="5365309" y="5338552"/>
                  <a:ext cx="216462" cy="236434"/>
                </a:xfrm>
                <a:prstGeom prst="ellipse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82" name="Bayesian Network e t1 r1">
                  <a:extLst>
                    <a:ext uri="{FF2B5EF4-FFF2-40B4-BE49-F238E27FC236}">
                      <a16:creationId xmlns:a16="http://schemas.microsoft.com/office/drawing/2014/main" id="{C7457AAE-A476-41AA-A27E-41B9629FB239}"/>
                    </a:ext>
                  </a:extLst>
                </p:cNvPr>
                <p:cNvCxnSpPr>
                  <a:stCxn id="283" idx="7"/>
                  <a:endCxn id="277" idx="1"/>
                </p:cNvCxnSpPr>
                <p:nvPr/>
              </p:nvCxnSpPr>
              <p:spPr>
                <a:xfrm rot="16200000">
                  <a:off x="5538618" y="5788953"/>
                  <a:ext cx="260297" cy="191082"/>
                </a:xfrm>
                <a:prstGeom prst="straightConnector1">
                  <a:avLst/>
                </a:prstGeom>
                <a:ln w="12700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Bayesian Network t1">
                  <a:extLst>
                    <a:ext uri="{FF2B5EF4-FFF2-40B4-BE49-F238E27FC236}">
                      <a16:creationId xmlns:a16="http://schemas.microsoft.com/office/drawing/2014/main" id="{564D5A7E-638D-4472-AE86-4077705C197E}"/>
                    </a:ext>
                  </a:extLst>
                </p:cNvPr>
                <p:cNvSpPr/>
                <p:nvPr/>
              </p:nvSpPr>
              <p:spPr>
                <a:xfrm>
                  <a:off x="5388463" y="5980019"/>
                  <a:ext cx="216462" cy="236434"/>
                </a:xfrm>
                <a:prstGeom prst="ellipse">
                  <a:avLst/>
                </a:prstGeom>
                <a:solidFill>
                  <a:schemeClr val="accent6"/>
                </a:solidFill>
                <a:ln w="12700"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84" name="Bayesian Network e t2 r1">
                  <a:extLst>
                    <a:ext uri="{FF2B5EF4-FFF2-40B4-BE49-F238E27FC236}">
                      <a16:creationId xmlns:a16="http://schemas.microsoft.com/office/drawing/2014/main" id="{FA919897-AD23-422A-8811-ECAB1DE8F0C1}"/>
                    </a:ext>
                  </a:extLst>
                </p:cNvPr>
                <p:cNvCxnSpPr>
                  <a:stCxn id="281" idx="5"/>
                  <a:endCxn id="277" idx="1"/>
                </p:cNvCxnSpPr>
                <p:nvPr/>
              </p:nvCxnSpPr>
              <p:spPr>
                <a:xfrm rot="16200000" flipH="1">
                  <a:off x="5550197" y="5540236"/>
                  <a:ext cx="213984" cy="214237"/>
                </a:xfrm>
                <a:prstGeom prst="straightConnector1">
                  <a:avLst/>
                </a:prstGeom>
                <a:ln w="12700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2" name="TextBox Bayesian Network">
                <a:extLst>
                  <a:ext uri="{FF2B5EF4-FFF2-40B4-BE49-F238E27FC236}">
                    <a16:creationId xmlns:a16="http://schemas.microsoft.com/office/drawing/2014/main" id="{B7E3346F-1BCA-49C8-8A4A-F0EABDECE339}"/>
                  </a:ext>
                </a:extLst>
              </p:cNvPr>
              <p:cNvSpPr txBox="1"/>
              <p:nvPr/>
            </p:nvSpPr>
            <p:spPr>
              <a:xfrm>
                <a:off x="3674550" y="4474728"/>
                <a:ext cx="966987" cy="523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Bayesian Network</a:t>
                </a:r>
              </a:p>
            </p:txBody>
          </p:sp>
        </p:grpSp>
        <p:pic>
          <p:nvPicPr>
            <p:cNvPr id="252" name="User">
              <a:extLst>
                <a:ext uri="{FF2B5EF4-FFF2-40B4-BE49-F238E27FC236}">
                  <a16:creationId xmlns:a16="http://schemas.microsoft.com/office/drawing/2014/main" id="{F2455A7E-A42D-4274-B1AC-BF2E5825B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108" y="1736703"/>
              <a:ext cx="685799" cy="685799"/>
            </a:xfrm>
            <a:prstGeom prst="rect">
              <a:avLst/>
            </a:prstGeom>
          </p:spPr>
        </p:pic>
        <p:sp>
          <p:nvSpPr>
            <p:cNvPr id="253" name="Inference">
              <a:extLst>
                <a:ext uri="{FF2B5EF4-FFF2-40B4-BE49-F238E27FC236}">
                  <a16:creationId xmlns:a16="http://schemas.microsoft.com/office/drawing/2014/main" id="{8EF40161-DA84-46CD-A042-BFD761F883DD}"/>
                </a:ext>
              </a:extLst>
            </p:cNvPr>
            <p:cNvSpPr txBox="1"/>
            <p:nvPr/>
          </p:nvSpPr>
          <p:spPr>
            <a:xfrm>
              <a:off x="4631256" y="1735931"/>
              <a:ext cx="1479550" cy="6858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Marginal Inference</a:t>
              </a:r>
            </a:p>
          </p:txBody>
        </p:sp>
        <p:grpSp>
          <p:nvGrpSpPr>
            <p:cNvPr id="254" name="Group Alarm List + Arc">
              <a:extLst>
                <a:ext uri="{FF2B5EF4-FFF2-40B4-BE49-F238E27FC236}">
                  <a16:creationId xmlns:a16="http://schemas.microsoft.com/office/drawing/2014/main" id="{ACAE945E-EDE8-43E5-9FA2-E1C15E011905}"/>
                </a:ext>
              </a:extLst>
            </p:cNvPr>
            <p:cNvGrpSpPr/>
            <p:nvPr/>
          </p:nvGrpSpPr>
          <p:grpSpPr>
            <a:xfrm>
              <a:off x="5371920" y="885539"/>
              <a:ext cx="2650101" cy="2857500"/>
              <a:chOff x="5372713" y="718948"/>
              <a:chExt cx="2650101" cy="2857500"/>
            </a:xfrm>
          </p:grpSpPr>
          <p:grpSp>
            <p:nvGrpSpPr>
              <p:cNvPr id="264" name="Group Alarm List">
                <a:extLst>
                  <a:ext uri="{FF2B5EF4-FFF2-40B4-BE49-F238E27FC236}">
                    <a16:creationId xmlns:a16="http://schemas.microsoft.com/office/drawing/2014/main" id="{0C6AA719-4BF3-4D51-9C98-7AA8BC939F9E}"/>
                  </a:ext>
                </a:extLst>
              </p:cNvPr>
              <p:cNvGrpSpPr/>
              <p:nvPr/>
            </p:nvGrpSpPr>
            <p:grpSpPr>
              <a:xfrm>
                <a:off x="6392804" y="2890648"/>
                <a:ext cx="1630010" cy="685800"/>
                <a:chOff x="6492817" y="4348529"/>
                <a:chExt cx="1630010" cy="685800"/>
              </a:xfrm>
            </p:grpSpPr>
            <p:sp>
              <p:nvSpPr>
                <p:cNvPr id="268" name="Alarm List Page">
                  <a:extLst>
                    <a:ext uri="{FF2B5EF4-FFF2-40B4-BE49-F238E27FC236}">
                      <a16:creationId xmlns:a16="http://schemas.microsoft.com/office/drawing/2014/main" id="{FAF7CA41-CD86-4F24-9606-4E7F3FB67A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92817" y="4348529"/>
                  <a:ext cx="663023" cy="685800"/>
                </a:xfrm>
                <a:prstGeom prst="round2Diag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45720" rIns="0" rtlCol="0" anchor="ctr"/>
                <a:lstStyle/>
                <a:p>
                  <a:pPr marL="228600" indent="-228600">
                    <a:buFont typeface="+mj-lt"/>
                    <a:buAutoNum type="arabicPeriod"/>
                  </a:pPr>
                  <a:r>
                    <a:rPr lang="en-US" sz="105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marL="228600" indent="-228600">
                    <a:buFont typeface="+mj-lt"/>
                    <a:buAutoNum type="arabicPeriod"/>
                  </a:pPr>
                  <a:r>
                    <a:rPr lang="en-US" sz="105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pPr marL="228600" indent="-228600">
                    <a:buFont typeface="+mj-lt"/>
                    <a:buAutoNum type="arabicPeriod"/>
                  </a:pPr>
                  <a:r>
                    <a:rPr lang="en-US" sz="105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269" name="TextBox Alarm List">
                  <a:extLst>
                    <a:ext uri="{FF2B5EF4-FFF2-40B4-BE49-F238E27FC236}">
                      <a16:creationId xmlns:a16="http://schemas.microsoft.com/office/drawing/2014/main" id="{E0DFF4E2-08CA-4920-B47B-C8F4814565E5}"/>
                    </a:ext>
                  </a:extLst>
                </p:cNvPr>
                <p:cNvSpPr txBox="1"/>
                <p:nvPr/>
              </p:nvSpPr>
              <p:spPr>
                <a:xfrm>
                  <a:off x="7155841" y="4511109"/>
                  <a:ext cx="9669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Ranked alarms</a:t>
                  </a:r>
                </a:p>
              </p:txBody>
            </p:sp>
          </p:grpSp>
          <p:grpSp>
            <p:nvGrpSpPr>
              <p:cNvPr id="265" name="Group Arc ILU">
                <a:extLst>
                  <a:ext uri="{FF2B5EF4-FFF2-40B4-BE49-F238E27FC236}">
                    <a16:creationId xmlns:a16="http://schemas.microsoft.com/office/drawing/2014/main" id="{AFB1D547-8ED7-4C12-AAE0-CDCF1FBBCD01}"/>
                  </a:ext>
                </a:extLst>
              </p:cNvPr>
              <p:cNvGrpSpPr/>
              <p:nvPr/>
            </p:nvGrpSpPr>
            <p:grpSpPr>
              <a:xfrm>
                <a:off x="5372713" y="718948"/>
                <a:ext cx="2514600" cy="2514600"/>
                <a:chOff x="5084064" y="716407"/>
                <a:chExt cx="2514600" cy="2514600"/>
              </a:xfrm>
            </p:grpSpPr>
            <p:sp>
              <p:nvSpPr>
                <p:cNvPr id="266" name="Arc IL">
                  <a:extLst>
                    <a:ext uri="{FF2B5EF4-FFF2-40B4-BE49-F238E27FC236}">
                      <a16:creationId xmlns:a16="http://schemas.microsoft.com/office/drawing/2014/main" id="{9CEC4B85-BA7D-4D0E-AA61-AE8AA1B198BE}"/>
                    </a:ext>
                  </a:extLst>
                </p:cNvPr>
                <p:cNvSpPr/>
                <p:nvPr/>
              </p:nvSpPr>
              <p:spPr>
                <a:xfrm>
                  <a:off x="5084064" y="716407"/>
                  <a:ext cx="2514600" cy="2514600"/>
                </a:xfrm>
                <a:prstGeom prst="arc">
                  <a:avLst>
                    <a:gd name="adj1" fmla="val 6701458"/>
                    <a:gd name="adj2" fmla="val 9864183"/>
                  </a:avLst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7" name="Arc LU">
                  <a:extLst>
                    <a:ext uri="{FF2B5EF4-FFF2-40B4-BE49-F238E27FC236}">
                      <a16:creationId xmlns:a16="http://schemas.microsoft.com/office/drawing/2014/main" id="{BC0FBE08-7CC3-4AD5-9FF8-4E3B266B5A1F}"/>
                    </a:ext>
                  </a:extLst>
                </p:cNvPr>
                <p:cNvSpPr/>
                <p:nvPr/>
              </p:nvSpPr>
              <p:spPr>
                <a:xfrm>
                  <a:off x="5084064" y="716407"/>
                  <a:ext cx="2514600" cy="2514600"/>
                </a:xfrm>
                <a:prstGeom prst="arc">
                  <a:avLst>
                    <a:gd name="adj1" fmla="val 910740"/>
                    <a:gd name="adj2" fmla="val 3431150"/>
                  </a:avLst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55" name="Group Feedback + Arc">
              <a:extLst>
                <a:ext uri="{FF2B5EF4-FFF2-40B4-BE49-F238E27FC236}">
                  <a16:creationId xmlns:a16="http://schemas.microsoft.com/office/drawing/2014/main" id="{1A4A044C-DCCE-4C0B-88D3-1F7BCC64F4DA}"/>
                </a:ext>
              </a:extLst>
            </p:cNvPr>
            <p:cNvGrpSpPr/>
            <p:nvPr/>
          </p:nvGrpSpPr>
          <p:grpSpPr>
            <a:xfrm>
              <a:off x="5371920" y="532351"/>
              <a:ext cx="2514600" cy="2867788"/>
              <a:chOff x="5372713" y="365760"/>
              <a:chExt cx="2514600" cy="2867788"/>
            </a:xfrm>
          </p:grpSpPr>
          <p:grpSp>
            <p:nvGrpSpPr>
              <p:cNvPr id="258" name="Group Feedback">
                <a:extLst>
                  <a:ext uri="{FF2B5EF4-FFF2-40B4-BE49-F238E27FC236}">
                    <a16:creationId xmlns:a16="http://schemas.microsoft.com/office/drawing/2014/main" id="{DF85F077-A967-44D9-982C-0F9A95B485CB}"/>
                  </a:ext>
                </a:extLst>
              </p:cNvPr>
              <p:cNvGrpSpPr/>
              <p:nvPr/>
            </p:nvGrpSpPr>
            <p:grpSpPr>
              <a:xfrm>
                <a:off x="5460684" y="365760"/>
                <a:ext cx="1595143" cy="688340"/>
                <a:chOff x="5560697" y="1825625"/>
                <a:chExt cx="1595143" cy="688340"/>
              </a:xfrm>
            </p:grpSpPr>
            <p:sp>
              <p:nvSpPr>
                <p:cNvPr id="262" name="Feedback Page">
                  <a:extLst>
                    <a:ext uri="{FF2B5EF4-FFF2-40B4-BE49-F238E27FC236}">
                      <a16:creationId xmlns:a16="http://schemas.microsoft.com/office/drawing/2014/main" id="{B3ADCC7D-D5D4-4F2E-80F6-FB0FE99451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92817" y="1828165"/>
                  <a:ext cx="663023" cy="685800"/>
                </a:xfrm>
                <a:prstGeom prst="round2Diag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45720" rIns="0" rtlCol="0" anchor="ctr"/>
                <a:lstStyle/>
                <a:p>
                  <a:r>
                    <a:rPr lang="en-US" sz="1050" dirty="0">
                      <a:solidFill>
                        <a:schemeClr val="accent6"/>
                      </a:solidFill>
                    </a:rPr>
                    <a:t>✔</a:t>
                  </a:r>
                  <a:r>
                    <a:rPr lang="en-US" sz="1050" dirty="0"/>
                    <a:t> </a:t>
                  </a:r>
                  <a:r>
                    <a:rPr lang="en-US" sz="105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r>
                    <a:rPr lang="en-US" sz="1050" dirty="0">
                      <a:solidFill>
                        <a:srgbClr val="C00000"/>
                      </a:solidFill>
                    </a:rPr>
                    <a:t>✘</a:t>
                  </a:r>
                  <a:r>
                    <a:rPr lang="en-US" sz="1050" dirty="0"/>
                    <a:t>  </a:t>
                  </a:r>
                  <a:r>
                    <a:rPr lang="en-US" sz="1050" dirty="0">
                      <a:solidFill>
                        <a:schemeClr val="tx1"/>
                      </a:solidFill>
                    </a:rPr>
                    <a:t>…</a:t>
                  </a:r>
                </a:p>
                <a:p>
                  <a:r>
                    <a:rPr lang="en-US" sz="1050" dirty="0">
                      <a:solidFill>
                        <a:srgbClr val="C00000"/>
                      </a:solidFill>
                    </a:rPr>
                    <a:t>✘</a:t>
                  </a:r>
                  <a:r>
                    <a:rPr lang="en-US" sz="1050" dirty="0"/>
                    <a:t>  </a:t>
                  </a:r>
                  <a:r>
                    <a:rPr lang="en-US" sz="1050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263" name="TextBox Feedback">
                  <a:extLst>
                    <a:ext uri="{FF2B5EF4-FFF2-40B4-BE49-F238E27FC236}">
                      <a16:creationId xmlns:a16="http://schemas.microsoft.com/office/drawing/2014/main" id="{977A17C4-2F03-432E-96F6-3DC0CE20381E}"/>
                    </a:ext>
                  </a:extLst>
                </p:cNvPr>
                <p:cNvSpPr txBox="1"/>
                <p:nvPr/>
              </p:nvSpPr>
              <p:spPr>
                <a:xfrm>
                  <a:off x="5560697" y="1825625"/>
                  <a:ext cx="9321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/>
                    <a:t>Feedback</a:t>
                  </a:r>
                </a:p>
              </p:txBody>
            </p:sp>
          </p:grpSp>
          <p:grpSp>
            <p:nvGrpSpPr>
              <p:cNvPr id="259" name="Group Arc UFI">
                <a:extLst>
                  <a:ext uri="{FF2B5EF4-FFF2-40B4-BE49-F238E27FC236}">
                    <a16:creationId xmlns:a16="http://schemas.microsoft.com/office/drawing/2014/main" id="{1BEF3A62-26E6-43FF-974F-37EC2A28A5CD}"/>
                  </a:ext>
                </a:extLst>
              </p:cNvPr>
              <p:cNvGrpSpPr/>
              <p:nvPr/>
            </p:nvGrpSpPr>
            <p:grpSpPr>
              <a:xfrm>
                <a:off x="5372713" y="718948"/>
                <a:ext cx="2514600" cy="2514600"/>
                <a:chOff x="5084064" y="716407"/>
                <a:chExt cx="2514600" cy="2514600"/>
              </a:xfrm>
            </p:grpSpPr>
            <p:sp>
              <p:nvSpPr>
                <p:cNvPr id="260" name="Arc UF">
                  <a:extLst>
                    <a:ext uri="{FF2B5EF4-FFF2-40B4-BE49-F238E27FC236}">
                      <a16:creationId xmlns:a16="http://schemas.microsoft.com/office/drawing/2014/main" id="{B5BB8EB2-C485-4835-A86E-583679343312}"/>
                    </a:ext>
                  </a:extLst>
                </p:cNvPr>
                <p:cNvSpPr/>
                <p:nvPr/>
              </p:nvSpPr>
              <p:spPr>
                <a:xfrm>
                  <a:off x="5084064" y="716407"/>
                  <a:ext cx="2514600" cy="2514600"/>
                </a:xfrm>
                <a:prstGeom prst="arc">
                  <a:avLst>
                    <a:gd name="adj1" fmla="val 17579278"/>
                    <a:gd name="adj2" fmla="val 20465563"/>
                  </a:avLst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Arc FI">
                  <a:extLst>
                    <a:ext uri="{FF2B5EF4-FFF2-40B4-BE49-F238E27FC236}">
                      <a16:creationId xmlns:a16="http://schemas.microsoft.com/office/drawing/2014/main" id="{F07B63C5-0EC9-43DA-B5B3-C6027503B124}"/>
                    </a:ext>
                  </a:extLst>
                </p:cNvPr>
                <p:cNvSpPr/>
                <p:nvPr/>
              </p:nvSpPr>
              <p:spPr>
                <a:xfrm>
                  <a:off x="5084064" y="716407"/>
                  <a:ext cx="2514600" cy="2514600"/>
                </a:xfrm>
                <a:prstGeom prst="arc">
                  <a:avLst>
                    <a:gd name="adj1" fmla="val 12094603"/>
                    <a:gd name="adj2" fmla="val 15327244"/>
                  </a:avLst>
                </a:prstGeom>
                <a:ln w="38100">
                  <a:headEnd type="triangl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56" name="Straight Arrow Connector AN">
              <a:extLst>
                <a:ext uri="{FF2B5EF4-FFF2-40B4-BE49-F238E27FC236}">
                  <a16:creationId xmlns:a16="http://schemas.microsoft.com/office/drawing/2014/main" id="{C9630936-3441-4C92-B93D-DF391DEB5AB7}"/>
                </a:ext>
              </a:extLst>
            </p:cNvPr>
            <p:cNvCxnSpPr>
              <a:stCxn id="248" idx="3"/>
              <a:endCxn id="270" idx="2"/>
            </p:cNvCxnSpPr>
            <p:nvPr/>
          </p:nvCxnSpPr>
          <p:spPr>
            <a:xfrm flipV="1">
              <a:off x="2396056" y="2076465"/>
              <a:ext cx="786982" cy="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NI">
              <a:extLst>
                <a:ext uri="{FF2B5EF4-FFF2-40B4-BE49-F238E27FC236}">
                  <a16:creationId xmlns:a16="http://schemas.microsoft.com/office/drawing/2014/main" id="{38E2366F-097B-4762-ABC5-68E590EC8A2A}"/>
                </a:ext>
              </a:extLst>
            </p:cNvPr>
            <p:cNvCxnSpPr>
              <a:stCxn id="270" idx="0"/>
              <a:endCxn id="253" idx="1"/>
            </p:cNvCxnSpPr>
            <p:nvPr/>
          </p:nvCxnSpPr>
          <p:spPr>
            <a:xfrm>
              <a:off x="3846061" y="2076465"/>
              <a:ext cx="785195" cy="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Better solvers">
            <a:extLst>
              <a:ext uri="{FF2B5EF4-FFF2-40B4-BE49-F238E27FC236}">
                <a16:creationId xmlns:a16="http://schemas.microsoft.com/office/drawing/2014/main" id="{7A07DE26-0AC0-43A8-AFFB-61E7AAAD3108}"/>
              </a:ext>
            </a:extLst>
          </p:cNvPr>
          <p:cNvSpPr/>
          <p:nvPr/>
        </p:nvSpPr>
        <p:spPr>
          <a:xfrm>
            <a:off x="6157102" y="1450152"/>
            <a:ext cx="2286000" cy="738664"/>
          </a:xfrm>
          <a:prstGeom prst="wedgeRectCallout">
            <a:avLst>
              <a:gd name="adj1" fmla="val -19752"/>
              <a:gd name="adj2" fmla="val 227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Better solver technology</a:t>
            </a:r>
          </a:p>
        </p:txBody>
      </p:sp>
      <p:sp>
        <p:nvSpPr>
          <p:cNvPr id="325" name="Better models">
            <a:extLst>
              <a:ext uri="{FF2B5EF4-FFF2-40B4-BE49-F238E27FC236}">
                <a16:creationId xmlns:a16="http://schemas.microsoft.com/office/drawing/2014/main" id="{F68CE982-347E-4B37-8CE0-5A78A104C423}"/>
              </a:ext>
            </a:extLst>
          </p:cNvPr>
          <p:cNvSpPr/>
          <p:nvPr/>
        </p:nvSpPr>
        <p:spPr>
          <a:xfrm>
            <a:off x="3295158" y="1456024"/>
            <a:ext cx="2773140" cy="738664"/>
          </a:xfrm>
          <a:prstGeom prst="wedgeRectCallout">
            <a:avLst>
              <a:gd name="adj1" fmla="val 15215"/>
              <a:gd name="adj2" fmla="val 229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Better probabilistic models</a:t>
            </a:r>
          </a:p>
        </p:txBody>
      </p:sp>
      <p:sp>
        <p:nvSpPr>
          <p:cNvPr id="326" name="Incremental analysis">
            <a:extLst>
              <a:ext uri="{FF2B5EF4-FFF2-40B4-BE49-F238E27FC236}">
                <a16:creationId xmlns:a16="http://schemas.microsoft.com/office/drawing/2014/main" id="{83AFB570-0691-4BB2-82D4-036C23FF11AD}"/>
              </a:ext>
            </a:extLst>
          </p:cNvPr>
          <p:cNvSpPr/>
          <p:nvPr/>
        </p:nvSpPr>
        <p:spPr>
          <a:xfrm>
            <a:off x="835328" y="5027856"/>
            <a:ext cx="2773140" cy="738664"/>
          </a:xfrm>
          <a:prstGeom prst="wedgeRectCallout">
            <a:avLst>
              <a:gd name="adj1" fmla="val 23013"/>
              <a:gd name="adj2" fmla="val -144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Incremental analysis techniques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006566-B1C5-40DD-BA4B-3145E93C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9097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 animBg="1"/>
      <p:bldP spid="325" grpId="0" animBg="1"/>
      <p:bldP spid="3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3611DAC-9086-4E47-97F7-D6B0279C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3</a:t>
            </a:fld>
            <a:endParaRPr lang="en-US"/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133AD1FC-C728-47E8-A305-5DFFC962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83A11209-398F-49FE-A20C-86F93DA2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13" name="Heartbleed Description">
            <a:extLst>
              <a:ext uri="{FF2B5EF4-FFF2-40B4-BE49-F238E27FC236}">
                <a16:creationId xmlns:a16="http://schemas.microsoft.com/office/drawing/2014/main" id="{E51ADC03-F71D-4C00-8030-B70CBC87E3B3}"/>
              </a:ext>
            </a:extLst>
          </p:cNvPr>
          <p:cNvSpPr txBox="1"/>
          <p:nvPr/>
        </p:nvSpPr>
        <p:spPr>
          <a:xfrm>
            <a:off x="3352800" y="2670048"/>
            <a:ext cx="5486400" cy="34472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Heartbleed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Buffer over‑read</a:t>
            </a:r>
            <a:r>
              <a:rPr lang="en-US" sz="2400" dirty="0"/>
              <a:t> bug in OpenSSL’s Heartbeat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Introduced in 2011, discovered in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Estimated to affect nearly 66% of all web servers</a:t>
            </a:r>
          </a:p>
        </p:txBody>
      </p:sp>
      <p:grpSp>
        <p:nvGrpSpPr>
          <p:cNvPr id="7" name="Question Group">
            <a:extLst>
              <a:ext uri="{FF2B5EF4-FFF2-40B4-BE49-F238E27FC236}">
                <a16:creationId xmlns:a16="http://schemas.microsoft.com/office/drawing/2014/main" id="{EDFF0B0B-7175-43C2-AC98-009A640F78B5}"/>
              </a:ext>
            </a:extLst>
          </p:cNvPr>
          <p:cNvGrpSpPr/>
          <p:nvPr/>
        </p:nvGrpSpPr>
        <p:grpSpPr>
          <a:xfrm>
            <a:off x="2799588" y="2450592"/>
            <a:ext cx="6597396" cy="3593592"/>
            <a:chOff x="1275588" y="2450592"/>
            <a:chExt cx="6597396" cy="3593592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C4146B03-3868-4765-916A-E5338D601CA6}"/>
                </a:ext>
              </a:extLst>
            </p:cNvPr>
            <p:cNvSpPr/>
            <p:nvPr/>
          </p:nvSpPr>
          <p:spPr>
            <a:xfrm>
              <a:off x="1280160" y="2450592"/>
              <a:ext cx="6592824" cy="359359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Question">
              <a:extLst>
                <a:ext uri="{FF2B5EF4-FFF2-40B4-BE49-F238E27FC236}">
                  <a16:creationId xmlns:a16="http://schemas.microsoft.com/office/drawing/2014/main" id="{1F7DE624-434A-4CCE-9089-D56B3E073032}"/>
                </a:ext>
              </a:extLst>
            </p:cNvPr>
            <p:cNvSpPr txBox="1"/>
            <p:nvPr/>
          </p:nvSpPr>
          <p:spPr>
            <a:xfrm>
              <a:off x="1275588" y="3462685"/>
              <a:ext cx="6592824" cy="107721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274320" rtlCol="0">
              <a:spAutoFit/>
            </a:bodyPr>
            <a:lstStyle/>
            <a:p>
              <a:r>
                <a:rPr lang="en-US" sz="3200" dirty="0"/>
                <a:t>Why did static analysis tools not discover the Heartbleed bug?</a:t>
              </a:r>
            </a:p>
          </p:txBody>
        </p:sp>
      </p:grpSp>
      <p:grpSp>
        <p:nvGrpSpPr>
          <p:cNvPr id="9" name="Heartbleed">
            <a:extLst>
              <a:ext uri="{FF2B5EF4-FFF2-40B4-BE49-F238E27FC236}">
                <a16:creationId xmlns:a16="http://schemas.microsoft.com/office/drawing/2014/main" id="{A796A8A0-513B-41BD-A8EE-59242BB89E76}"/>
              </a:ext>
            </a:extLst>
          </p:cNvPr>
          <p:cNvGrpSpPr>
            <a:grpSpLocks noChangeAspect="1"/>
          </p:cNvGrpSpPr>
          <p:nvPr/>
        </p:nvGrpSpPr>
        <p:grpSpPr>
          <a:xfrm>
            <a:off x="3810000" y="854488"/>
            <a:ext cx="4572000" cy="1584584"/>
            <a:chOff x="2231136" y="400506"/>
            <a:chExt cx="5669989" cy="1964884"/>
          </a:xfrm>
        </p:grpSpPr>
        <p:pic>
          <p:nvPicPr>
            <p:cNvPr id="10" name="Heartbleed">
              <a:extLst>
                <a:ext uri="{FF2B5EF4-FFF2-40B4-BE49-F238E27FC236}">
                  <a16:creationId xmlns:a16="http://schemas.microsoft.com/office/drawing/2014/main" id="{9FB6EB44-1A57-440A-A6E7-4E169F3CA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31136" y="400506"/>
              <a:ext cx="1643200" cy="1964884"/>
            </a:xfrm>
            <a:prstGeom prst="rect">
              <a:avLst/>
            </a:prstGeom>
          </p:spPr>
        </p:pic>
        <p:pic>
          <p:nvPicPr>
            <p:cNvPr id="11" name="OpenSSL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8ECE5375-DFD3-4140-9F45-88D1BD3E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4925" y="943177"/>
              <a:ext cx="3886200" cy="879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25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A237CF65-EE1D-4E95-837B-69829EBC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4</a:t>
            </a:fld>
            <a:endParaRPr lang="en-US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22941762-1AA9-40B0-A1EC-937D412C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21" name="Date">
            <a:extLst>
              <a:ext uri="{FF2B5EF4-FFF2-40B4-BE49-F238E27FC236}">
                <a16:creationId xmlns:a16="http://schemas.microsoft.com/office/drawing/2014/main" id="{C877E306-528D-4C8C-9884-8D467C01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3D850DA2-DA13-4E8A-AE27-8AC2A457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25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Challenge #1:</a:t>
            </a:r>
            <a:r>
              <a:rPr lang="en-US" dirty="0">
                <a:solidFill>
                  <a:srgbClr val="C00000"/>
                </a:solidFill>
              </a:rPr>
              <a:t> Most analysis questions are undecidable</a:t>
            </a:r>
            <a:br>
              <a:rPr lang="en-US" dirty="0"/>
            </a:br>
            <a:r>
              <a:rPr lang="en-US" dirty="0"/>
              <a:t>So, analysis tools are only approximately correct</a:t>
            </a:r>
          </a:p>
          <a:p>
            <a:r>
              <a:rPr lang="en-US" b="1" dirty="0">
                <a:solidFill>
                  <a:srgbClr val="C00000"/>
                </a:solidFill>
              </a:rPr>
              <a:t>Challenge #2:</a:t>
            </a:r>
            <a:r>
              <a:rPr lang="en-US" dirty="0">
                <a:solidFill>
                  <a:srgbClr val="C00000"/>
                </a:solidFill>
              </a:rPr>
              <a:t> Tools must scale to large programs</a:t>
            </a:r>
            <a:br>
              <a:rPr lang="en-US" dirty="0"/>
            </a:br>
            <a:r>
              <a:rPr lang="en-US" dirty="0"/>
              <a:t>So, analysis designers make aggressive tradeoffs</a:t>
            </a:r>
          </a:p>
        </p:txBody>
      </p:sp>
      <p:graphicFrame>
        <p:nvGraphicFramePr>
          <p:cNvPr id="7" name="Confusion Matrix">
            <a:extLst>
              <a:ext uri="{FF2B5EF4-FFF2-40B4-BE49-F238E27FC236}">
                <a16:creationId xmlns:a16="http://schemas.microsoft.com/office/drawing/2014/main" id="{2CFBC506-150C-4315-8E31-CCCD8DEC9C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842245"/>
              </p:ext>
            </p:extLst>
          </p:nvPr>
        </p:nvGraphicFramePr>
        <p:xfrm>
          <a:off x="3984999" y="3883528"/>
          <a:ext cx="4222001" cy="201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73542584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46608817"/>
                    </a:ext>
                  </a:extLst>
                </a:gridCol>
                <a:gridCol w="1457153">
                  <a:extLst>
                    <a:ext uri="{9D8B030D-6E8A-4147-A177-3AD203B41FA5}">
                      <a16:colId xmlns:a16="http://schemas.microsoft.com/office/drawing/2014/main" val="3139026599"/>
                    </a:ext>
                  </a:extLst>
                </a:gridCol>
                <a:gridCol w="1530408">
                  <a:extLst>
                    <a:ext uri="{9D8B030D-6E8A-4147-A177-3AD203B41FA5}">
                      <a16:colId xmlns:a16="http://schemas.microsoft.com/office/drawing/2014/main" val="3028630728"/>
                    </a:ext>
                  </a:extLst>
                </a:gridCol>
              </a:tblGrid>
              <a:tr h="4572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Alarms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Relevant</a:t>
                      </a:r>
                    </a:p>
                  </a:txBody>
                  <a:tcPr anchor="ctr">
                    <a:lnL>
                      <a:noFill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462240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778001"/>
                  </a:ext>
                </a:extLst>
              </a:tr>
              <a:tr h="5486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Reported</a:t>
                      </a:r>
                    </a:p>
                  </a:txBody>
                  <a:tcPr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 positive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False positive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65781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False negative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 negative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79848"/>
                  </a:ext>
                </a:extLst>
              </a:tr>
            </a:tbl>
          </a:graphicData>
        </a:graphic>
      </p:graphicFrame>
      <p:grpSp>
        <p:nvGrpSpPr>
          <p:cNvPr id="10" name="Group: Unsound Incomplete">
            <a:extLst>
              <a:ext uri="{FF2B5EF4-FFF2-40B4-BE49-F238E27FC236}">
                <a16:creationId xmlns:a16="http://schemas.microsoft.com/office/drawing/2014/main" id="{C2FAD5D7-B0DA-4125-BBA9-1EC585AA1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56199" y="4133088"/>
            <a:ext cx="7879601" cy="457200"/>
            <a:chOff x="170935" y="2868756"/>
            <a:chExt cx="7879601" cy="457200"/>
          </a:xfrm>
        </p:grpSpPr>
        <p:sp>
          <p:nvSpPr>
            <p:cNvPr id="11" name="Speech Bubble: Incomplete">
              <a:extLst>
                <a:ext uri="{FF2B5EF4-FFF2-40B4-BE49-F238E27FC236}">
                  <a16:creationId xmlns:a16="http://schemas.microsoft.com/office/drawing/2014/main" id="{49F99BEB-03C2-4434-8C9F-EC1A9E81EA88}"/>
                </a:ext>
              </a:extLst>
            </p:cNvPr>
            <p:cNvSpPr/>
            <p:nvPr/>
          </p:nvSpPr>
          <p:spPr>
            <a:xfrm>
              <a:off x="6221736" y="2868756"/>
              <a:ext cx="1828800" cy="457200"/>
            </a:xfrm>
            <a:prstGeom prst="wedgeRectCallout">
              <a:avLst>
                <a:gd name="adj1" fmla="val -58694"/>
                <a:gd name="adj2" fmla="val 1408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“Incomplete”</a:t>
              </a:r>
            </a:p>
          </p:txBody>
        </p:sp>
        <p:sp>
          <p:nvSpPr>
            <p:cNvPr id="12" name="Speech Bubble: Unsound">
              <a:extLst>
                <a:ext uri="{FF2B5EF4-FFF2-40B4-BE49-F238E27FC236}">
                  <a16:creationId xmlns:a16="http://schemas.microsoft.com/office/drawing/2014/main" id="{8E79E3AB-E255-4829-8371-EF014544B43E}"/>
                </a:ext>
              </a:extLst>
            </p:cNvPr>
            <p:cNvSpPr/>
            <p:nvPr/>
          </p:nvSpPr>
          <p:spPr>
            <a:xfrm>
              <a:off x="170935" y="2868756"/>
              <a:ext cx="1828800" cy="457200"/>
            </a:xfrm>
            <a:prstGeom prst="wedgeRectCallout">
              <a:avLst>
                <a:gd name="adj1" fmla="val 118941"/>
                <a:gd name="adj2" fmla="val 2590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“Unsound”</a:t>
              </a:r>
            </a:p>
          </p:txBody>
        </p:sp>
      </p:grpSp>
      <p:grpSp>
        <p:nvGrpSpPr>
          <p:cNvPr id="15" name="Cover">
            <a:extLst>
              <a:ext uri="{FF2B5EF4-FFF2-40B4-BE49-F238E27FC236}">
                <a16:creationId xmlns:a16="http://schemas.microsoft.com/office/drawing/2014/main" id="{F95FBF10-0FC5-4874-9CF0-49650D834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13350" y="4864608"/>
            <a:ext cx="2993650" cy="979365"/>
            <a:chOff x="5213350" y="5148072"/>
            <a:chExt cx="2993650" cy="979365"/>
          </a:xfrm>
        </p:grpSpPr>
        <p:sp>
          <p:nvSpPr>
            <p:cNvPr id="8" name="FP">
              <a:extLst>
                <a:ext uri="{FF2B5EF4-FFF2-40B4-BE49-F238E27FC236}">
                  <a16:creationId xmlns:a16="http://schemas.microsoft.com/office/drawing/2014/main" id="{73B48E4B-8BC0-42B6-B4E4-20180CD5908F}"/>
                </a:ext>
              </a:extLst>
            </p:cNvPr>
            <p:cNvSpPr/>
            <p:nvPr/>
          </p:nvSpPr>
          <p:spPr>
            <a:xfrm>
              <a:off x="6646805" y="5148072"/>
              <a:ext cx="1560195" cy="354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N">
              <a:extLst>
                <a:ext uri="{FF2B5EF4-FFF2-40B4-BE49-F238E27FC236}">
                  <a16:creationId xmlns:a16="http://schemas.microsoft.com/office/drawing/2014/main" id="{2196EE3C-69E0-4A34-B2C8-A3948E82023C}"/>
                </a:ext>
              </a:extLst>
            </p:cNvPr>
            <p:cNvSpPr/>
            <p:nvPr/>
          </p:nvSpPr>
          <p:spPr>
            <a:xfrm>
              <a:off x="5213350" y="5771995"/>
              <a:ext cx="1483614" cy="355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ynposys Quote">
            <a:extLst>
              <a:ext uri="{FF2B5EF4-FFF2-40B4-BE49-F238E27FC236}">
                <a16:creationId xmlns:a16="http://schemas.microsoft.com/office/drawing/2014/main" id="{A6FF31D9-600D-4DB1-85C6-CC15F889A684}"/>
              </a:ext>
            </a:extLst>
          </p:cNvPr>
          <p:cNvSpPr txBox="1"/>
          <p:nvPr/>
        </p:nvSpPr>
        <p:spPr>
          <a:xfrm>
            <a:off x="841248" y="1828800"/>
            <a:ext cx="10515600" cy="1773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5760" rIns="365760" rtlCol="0" anchor="ctr">
            <a:noAutofit/>
          </a:bodyPr>
          <a:lstStyle/>
          <a:p>
            <a:r>
              <a:rPr lang="en-US" sz="2300" dirty="0"/>
              <a:t>“… can be difficult to do without introducing large numbers of </a:t>
            </a:r>
            <a:r>
              <a:rPr lang="en-US" sz="2300" b="1" dirty="0">
                <a:solidFill>
                  <a:srgbClr val="C00000"/>
                </a:solidFill>
              </a:rPr>
              <a:t>false positives</a:t>
            </a:r>
            <a:r>
              <a:rPr lang="en-US" sz="2300" dirty="0"/>
              <a:t>, or scaling </a:t>
            </a:r>
            <a:r>
              <a:rPr lang="en-US" sz="2300" b="1" dirty="0">
                <a:solidFill>
                  <a:srgbClr val="C00000"/>
                </a:solidFill>
              </a:rPr>
              <a:t>performance</a:t>
            </a:r>
            <a:r>
              <a:rPr lang="en-US" sz="2300" dirty="0"/>
              <a:t> exponentially poorly. In this case, </a:t>
            </a:r>
            <a:r>
              <a:rPr lang="en-US" sz="2300" b="1" dirty="0">
                <a:solidFill>
                  <a:srgbClr val="C00000"/>
                </a:solidFill>
              </a:rPr>
              <a:t>balancing these</a:t>
            </a:r>
            <a:r>
              <a:rPr lang="en-US" sz="2300" dirty="0"/>
              <a:t> and other factors in the analysis design caused us to miss the defect.”</a:t>
            </a:r>
          </a:p>
          <a:p>
            <a:pPr algn="r"/>
            <a:r>
              <a:rPr lang="en-US" sz="2400" b="1" dirty="0">
                <a:solidFill>
                  <a:schemeClr val="accent1"/>
                </a:solidFill>
              </a:rPr>
              <a:t>―</a:t>
            </a:r>
            <a:r>
              <a:rPr lang="en-US" sz="2400" b="1" dirty="0" err="1">
                <a:solidFill>
                  <a:schemeClr val="accent1"/>
                </a:solidFill>
              </a:rPr>
              <a:t>Coverity</a:t>
            </a:r>
            <a:r>
              <a:rPr lang="en-US" sz="2400" b="1" dirty="0">
                <a:solidFill>
                  <a:schemeClr val="accent1"/>
                </a:solidFill>
              </a:rPr>
              <a:t>, On Detecting Heartbleed with Static Analysis, 2014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304948E3-2A4B-4AB9-9DF8-6D72B7FA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Approximations in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26160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EC1E58-3A12-433C-BF05-6C0944D8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82880" tIns="91440" rIns="182880" bIns="91440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A new way to improve analysis accuracy by leveraging user feedback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044DC-A68D-4704-B25C-4C8E6E0A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5A1BC-8907-470E-A9BD-46777E56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63C9A-F34F-417D-9CAC-C6E9130D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D62DA3-9BB9-4046-AF0D-5D4F3FDF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B4847-EAE6-4D20-AC9A-510AB91F5D4A}"/>
              </a:ext>
            </a:extLst>
          </p:cNvPr>
          <p:cNvSpPr/>
          <p:nvPr/>
        </p:nvSpPr>
        <p:spPr>
          <a:xfrm>
            <a:off x="838200" y="3429000"/>
            <a:ext cx="10515600" cy="1661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182880" rIns="274320" bIns="182880">
            <a:spAutoFit/>
          </a:bodyPr>
          <a:lstStyle/>
          <a:p>
            <a:r>
              <a:rPr lang="en-US" sz="2800" dirty="0"/>
              <a:t>Step 1: View derivation graph as a Bayesian network</a:t>
            </a:r>
          </a:p>
          <a:p>
            <a:r>
              <a:rPr lang="en-US" sz="2800" dirty="0"/>
              <a:t>Step 2: Rank alarms based on confidence values</a:t>
            </a:r>
          </a:p>
          <a:p>
            <a:r>
              <a:rPr lang="en-US" sz="2800" dirty="0"/>
              <a:t>Step 3: Generalize from feedback using conditional probabilities</a:t>
            </a:r>
          </a:p>
        </p:txBody>
      </p:sp>
    </p:spTree>
    <p:extLst>
      <p:ext uri="{BB962C8B-B14F-4D97-AF65-F5344CB8AC3E}">
        <p14:creationId xmlns:p14="http://schemas.microsoft.com/office/powerpoint/2010/main" val="7738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1DC439D7-ACDF-469D-A704-C090BDD6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6</a:t>
            </a:fld>
            <a:endParaRPr lang="en-US"/>
          </a:p>
        </p:txBody>
      </p:sp>
      <p:sp>
        <p:nvSpPr>
          <p:cNvPr id="3" name="Footer">
            <a:extLst>
              <a:ext uri="{FF2B5EF4-FFF2-40B4-BE49-F238E27FC236}">
                <a16:creationId xmlns:a16="http://schemas.microsoft.com/office/drawing/2014/main" id="{A452E21C-5139-45B4-A71D-97B65046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AA1E40A0-16C0-46AA-9141-7C9889AC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Rule rn">
                <a:extLst>
                  <a:ext uri="{FF2B5EF4-FFF2-40B4-BE49-F238E27FC236}">
                    <a16:creationId xmlns:a16="http://schemas.microsoft.com/office/drawing/2014/main" id="{F566E690-7A92-4FDD-8097-FF51D81DF47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10000" y="2743200"/>
              <a:ext cx="4572000" cy="4572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52933595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004723867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4852231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i="0" baseline="0" dirty="0"/>
                            <a:t>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par(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:- par(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), next(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390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Rule rn">
                <a:extLst>
                  <a:ext uri="{FF2B5EF4-FFF2-40B4-BE49-F238E27FC236}">
                    <a16:creationId xmlns:a16="http://schemas.microsoft.com/office/drawing/2014/main" id="{F566E690-7A92-4FDD-8097-FF51D81DF47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10000" y="2743200"/>
              <a:ext cx="4572000" cy="4572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52933595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004723867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4852231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i="0" baseline="0" dirty="0"/>
                            <a:t>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22" t="-2667" r="-201333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111" t="-2667" r="-667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3905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P_p1_p2">
                <a:extLst>
                  <a:ext uri="{FF2B5EF4-FFF2-40B4-BE49-F238E27FC236}">
                    <a16:creationId xmlns:a16="http://schemas.microsoft.com/office/drawing/2014/main" id="{4218F080-06AF-4EB9-9C1F-D3614230EF62}"/>
                  </a:ext>
                </a:extLst>
              </p:cNvPr>
              <p:cNvSpPr/>
              <p:nvPr/>
            </p:nvSpPr>
            <p:spPr>
              <a:xfrm>
                <a:off x="4204335" y="1825625"/>
                <a:ext cx="2537460" cy="685800"/>
              </a:xfrm>
              <a:prstGeom prst="wedgeRectCallout">
                <a:avLst>
                  <a:gd name="adj1" fmla="val 34122"/>
                  <a:gd name="adj2" fmla="val 953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may execute in parallel,</a:t>
                </a:r>
              </a:p>
            </p:txBody>
          </p:sp>
        </mc:Choice>
        <mc:Fallback xmlns="">
          <p:sp>
            <p:nvSpPr>
              <p:cNvPr id="11" name="Speech Bubble: P_p1_p2">
                <a:extLst>
                  <a:ext uri="{FF2B5EF4-FFF2-40B4-BE49-F238E27FC236}">
                    <a16:creationId xmlns:a16="http://schemas.microsoft.com/office/drawing/2014/main" id="{4218F080-06AF-4EB9-9C1F-D3614230E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35" y="1825625"/>
                <a:ext cx="2537460" cy="685800"/>
              </a:xfrm>
              <a:prstGeom prst="wedgeRectCallout">
                <a:avLst>
                  <a:gd name="adj1" fmla="val 34122"/>
                  <a:gd name="adj2" fmla="val 95315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N_p2_p3">
                <a:extLst>
                  <a:ext uri="{FF2B5EF4-FFF2-40B4-BE49-F238E27FC236}">
                    <a16:creationId xmlns:a16="http://schemas.microsoft.com/office/drawing/2014/main" id="{B4840507-9202-4A77-AEB7-CFDE7730D57A}"/>
                  </a:ext>
                </a:extLst>
              </p:cNvPr>
              <p:cNvSpPr/>
              <p:nvPr/>
            </p:nvSpPr>
            <p:spPr>
              <a:xfrm>
                <a:off x="7054215" y="1826260"/>
                <a:ext cx="2537460" cy="685800"/>
              </a:xfrm>
              <a:prstGeom prst="wedgeRectCallout">
                <a:avLst>
                  <a:gd name="adj1" fmla="val -35473"/>
                  <a:gd name="adj2" fmla="val 961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may execute immediately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12" name="Speech Bubble: N_p2_p3">
                <a:extLst>
                  <a:ext uri="{FF2B5EF4-FFF2-40B4-BE49-F238E27FC236}">
                    <a16:creationId xmlns:a16="http://schemas.microsoft.com/office/drawing/2014/main" id="{B4840507-9202-4A77-AEB7-CFDE7730D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215" y="1826260"/>
                <a:ext cx="2537460" cy="685800"/>
              </a:xfrm>
              <a:prstGeom prst="wedgeRectCallout">
                <a:avLst>
                  <a:gd name="adj1" fmla="val -35473"/>
                  <a:gd name="adj2" fmla="val 96148"/>
                </a:avLst>
              </a:prstGeom>
              <a:blipFill>
                <a:blip r:embed="rId5"/>
                <a:stretch>
                  <a:fillRect t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P_p1_p3">
                <a:extLst>
                  <a:ext uri="{FF2B5EF4-FFF2-40B4-BE49-F238E27FC236}">
                    <a16:creationId xmlns:a16="http://schemas.microsoft.com/office/drawing/2014/main" id="{1B2B9753-7A38-45BD-AD7F-03DA5105B438}"/>
                  </a:ext>
                </a:extLst>
              </p:cNvPr>
              <p:cNvSpPr/>
              <p:nvPr/>
            </p:nvSpPr>
            <p:spPr>
              <a:xfrm>
                <a:off x="4204335" y="3432175"/>
                <a:ext cx="3377565" cy="685800"/>
              </a:xfrm>
              <a:prstGeom prst="wedgeRectCallout">
                <a:avLst>
                  <a:gd name="adj1" fmla="val -28743"/>
                  <a:gd name="adj2" fmla="val -9551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may themselves execute in parallel.</a:t>
                </a:r>
              </a:p>
            </p:txBody>
          </p:sp>
        </mc:Choice>
        <mc:Fallback xmlns="">
          <p:sp>
            <p:nvSpPr>
              <p:cNvPr id="13" name="Speech Bubble: P_p1_p3">
                <a:extLst>
                  <a:ext uri="{FF2B5EF4-FFF2-40B4-BE49-F238E27FC236}">
                    <a16:creationId xmlns:a16="http://schemas.microsoft.com/office/drawing/2014/main" id="{1B2B9753-7A38-45BD-AD7F-03DA5105B4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35" y="3432175"/>
                <a:ext cx="3377565" cy="685800"/>
              </a:xfrm>
              <a:prstGeom prst="wedgeRectCallout">
                <a:avLst>
                  <a:gd name="adj1" fmla="val -28743"/>
                  <a:gd name="adj2" fmla="val -95518"/>
                </a:avLst>
              </a:prstGeom>
              <a:blipFill>
                <a:blip r:embed="rId6"/>
                <a:stretch>
                  <a:fillRect b="-6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Thread">
            <a:extLst>
              <a:ext uri="{FF2B5EF4-FFF2-40B4-BE49-F238E27FC236}">
                <a16:creationId xmlns:a16="http://schemas.microsoft.com/office/drawing/2014/main" id="{BA2DF296-984D-42F5-8358-5E90CB34C836}"/>
              </a:ext>
            </a:extLst>
          </p:cNvPr>
          <p:cNvGrpSpPr/>
          <p:nvPr/>
        </p:nvGrpSpPr>
        <p:grpSpPr>
          <a:xfrm>
            <a:off x="2152650" y="4395649"/>
            <a:ext cx="3886200" cy="1503640"/>
            <a:chOff x="4629150" y="2423160"/>
            <a:chExt cx="3886200" cy="1503640"/>
          </a:xfrm>
        </p:grpSpPr>
        <p:grpSp>
          <p:nvGrpSpPr>
            <p:cNvPr id="15" name="Group Thread 2">
              <a:extLst>
                <a:ext uri="{FF2B5EF4-FFF2-40B4-BE49-F238E27FC236}">
                  <a16:creationId xmlns:a16="http://schemas.microsoft.com/office/drawing/2014/main" id="{79C93133-6BE2-41C2-BBA7-FB684C8CA7CB}"/>
                </a:ext>
              </a:extLst>
            </p:cNvPr>
            <p:cNvGrpSpPr/>
            <p:nvPr/>
          </p:nvGrpSpPr>
          <p:grpSpPr>
            <a:xfrm>
              <a:off x="6623485" y="2423160"/>
              <a:ext cx="1891865" cy="1503640"/>
              <a:chOff x="3745266" y="1390080"/>
              <a:chExt cx="1891865" cy="1503640"/>
            </a:xfrm>
          </p:grpSpPr>
          <p:sp>
            <p:nvSpPr>
              <p:cNvPr id="19" name="Code Thread 2">
                <a:extLst>
                  <a:ext uri="{FF2B5EF4-FFF2-40B4-BE49-F238E27FC236}">
                    <a16:creationId xmlns:a16="http://schemas.microsoft.com/office/drawing/2014/main" id="{CAAAE699-D357-4C84-B171-524048CEE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5266" y="1847280"/>
                <a:ext cx="1891865" cy="1046440"/>
              </a:xfrm>
              <a:prstGeom prst="rect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⋮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+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40A07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i="1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// L</a:t>
                </a:r>
                <a:r>
                  <a:rPr lang="en-US" altLang="en-US" sz="1550" baseline="-25000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2</a:t>
                </a:r>
                <a:endParaRPr lang="en-US" altLang="en-US" sz="1550" baseline="-250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z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+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40A07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i="1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// L</a:t>
                </a:r>
                <a:r>
                  <a:rPr lang="en-US" altLang="en-US" sz="1550" baseline="-25000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3</a:t>
                </a:r>
                <a:endParaRPr lang="en-US" altLang="en-US" sz="1550" baseline="-250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⋮</a:t>
                </a:r>
                <a:endParaRPr lang="en-US" altLang="en-US" sz="15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20" name="Straight Arrow Connector Thread 2 Start">
                <a:extLst>
                  <a:ext uri="{FF2B5EF4-FFF2-40B4-BE49-F238E27FC236}">
                    <a16:creationId xmlns:a16="http://schemas.microsoft.com/office/drawing/2014/main" id="{98FA9A82-68AA-4ECC-A4CE-4CA7AF1BF238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>
                <a:off x="4691198" y="1390080"/>
                <a:ext cx="1" cy="45720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Thread 1">
              <a:extLst>
                <a:ext uri="{FF2B5EF4-FFF2-40B4-BE49-F238E27FC236}">
                  <a16:creationId xmlns:a16="http://schemas.microsoft.com/office/drawing/2014/main" id="{E87BAB46-B39B-44DA-9A22-BCB60218A8DD}"/>
                </a:ext>
              </a:extLst>
            </p:cNvPr>
            <p:cNvGrpSpPr/>
            <p:nvPr/>
          </p:nvGrpSpPr>
          <p:grpSpPr>
            <a:xfrm>
              <a:off x="4629150" y="2423160"/>
              <a:ext cx="1901952" cy="1291372"/>
              <a:chOff x="1052849" y="1386905"/>
              <a:chExt cx="1901952" cy="1291372"/>
            </a:xfrm>
          </p:grpSpPr>
          <p:sp>
            <p:nvSpPr>
              <p:cNvPr id="17" name="Code Thread 1">
                <a:extLst>
                  <a:ext uri="{FF2B5EF4-FFF2-40B4-BE49-F238E27FC236}">
                    <a16:creationId xmlns:a16="http://schemas.microsoft.com/office/drawing/2014/main" id="{2361CE05-C65B-4783-9815-B7E27F2DA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849" y="1847280"/>
                <a:ext cx="1901952" cy="83099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⋮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y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+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40A07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i="1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// L</a:t>
                </a:r>
                <a:r>
                  <a:rPr lang="en-US" altLang="en-US" sz="1550" baseline="-25000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1</a:t>
                </a:r>
                <a:endParaRPr lang="en-US" altLang="en-US" sz="1550" baseline="-250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⋮</a:t>
                </a:r>
                <a:endParaRPr lang="en-US" altLang="en-US" sz="15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8" name="Straight Arrow Connector Thread 1 Start">
                <a:extLst>
                  <a:ext uri="{FF2B5EF4-FFF2-40B4-BE49-F238E27FC236}">
                    <a16:creationId xmlns:a16="http://schemas.microsoft.com/office/drawing/2014/main" id="{0FEE717C-ABB8-4D26-B8C8-E2B095969F4E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2003825" y="1386905"/>
                <a:ext cx="0" cy="460375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Constraint">
            <a:extLst>
              <a:ext uri="{FF2B5EF4-FFF2-40B4-BE49-F238E27FC236}">
                <a16:creationId xmlns:a16="http://schemas.microsoft.com/office/drawing/2014/main" id="{967592BA-DC0E-4DE2-8C1D-5C5CD4F04240}"/>
              </a:ext>
            </a:extLst>
          </p:cNvPr>
          <p:cNvGrpSpPr/>
          <p:nvPr/>
        </p:nvGrpSpPr>
        <p:grpSpPr>
          <a:xfrm>
            <a:off x="6950964" y="4431286"/>
            <a:ext cx="3086100" cy="1741741"/>
            <a:chOff x="5426964" y="4348163"/>
            <a:chExt cx="3086100" cy="1741741"/>
          </a:xfrm>
        </p:grpSpPr>
        <p:sp>
          <p:nvSpPr>
            <p:cNvPr id="30" name="N_L2_L3">
              <a:extLst>
                <a:ext uri="{FF2B5EF4-FFF2-40B4-BE49-F238E27FC236}">
                  <a16:creationId xmlns:a16="http://schemas.microsoft.com/office/drawing/2014/main" id="{BCEBA405-A863-498C-8B0D-A1FD0E5F1887}"/>
                </a:ext>
              </a:extLst>
            </p:cNvPr>
            <p:cNvSpPr txBox="1"/>
            <p:nvPr/>
          </p:nvSpPr>
          <p:spPr>
            <a:xfrm>
              <a:off x="5426964" y="4348163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par(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/>
                <a:t>, 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/>
                <a:t>)</a:t>
              </a:r>
            </a:p>
          </p:txBody>
        </p:sp>
        <p:sp>
          <p:nvSpPr>
            <p:cNvPr id="31" name="P_L1_L2">
              <a:extLst>
                <a:ext uri="{FF2B5EF4-FFF2-40B4-BE49-F238E27FC236}">
                  <a16:creationId xmlns:a16="http://schemas.microsoft.com/office/drawing/2014/main" id="{2D258643-06C7-4356-BBF9-1FA1A745206F}"/>
                </a:ext>
              </a:extLst>
            </p:cNvPr>
            <p:cNvSpPr txBox="1"/>
            <p:nvPr/>
          </p:nvSpPr>
          <p:spPr>
            <a:xfrm>
              <a:off x="7141464" y="4348163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next(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/>
                <a:t>, 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/>
                <a:t>)</a:t>
              </a:r>
            </a:p>
          </p:txBody>
        </p:sp>
        <p:sp>
          <p:nvSpPr>
            <p:cNvPr id="32" name="rn_L1_L2_L3">
              <a:extLst>
                <a:ext uri="{FF2B5EF4-FFF2-40B4-BE49-F238E27FC236}">
                  <a16:creationId xmlns:a16="http://schemas.microsoft.com/office/drawing/2014/main" id="{2F0048EF-F4A4-4EFF-96E5-8C7218CF7E2C}"/>
                </a:ext>
              </a:extLst>
            </p:cNvPr>
            <p:cNvSpPr txBox="1"/>
            <p:nvPr/>
          </p:nvSpPr>
          <p:spPr>
            <a:xfrm>
              <a:off x="6312804" y="5033963"/>
              <a:ext cx="13716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33" name="P_L1_L3">
              <a:extLst>
                <a:ext uri="{FF2B5EF4-FFF2-40B4-BE49-F238E27FC236}">
                  <a16:creationId xmlns:a16="http://schemas.microsoft.com/office/drawing/2014/main" id="{E901AE51-1C72-4B7F-8D3F-AAD6CAFC394D}"/>
                </a:ext>
              </a:extLst>
            </p:cNvPr>
            <p:cNvSpPr txBox="1"/>
            <p:nvPr/>
          </p:nvSpPr>
          <p:spPr>
            <a:xfrm>
              <a:off x="6312804" y="5632704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r>
                <a:rPr lang="en-US" dirty="0"/>
                <a:t>par(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/>
                <a:t>, 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/>
                <a:t>)</a:t>
              </a:r>
            </a:p>
          </p:txBody>
        </p:sp>
        <p:cxnSp>
          <p:nvCxnSpPr>
            <p:cNvPr id="34" name="Straight Arrow Connector A_1">
              <a:extLst>
                <a:ext uri="{FF2B5EF4-FFF2-40B4-BE49-F238E27FC236}">
                  <a16:creationId xmlns:a16="http://schemas.microsoft.com/office/drawing/2014/main" id="{8613ABE8-A852-45E5-AF01-CEE4871207C2}"/>
                </a:ext>
              </a:extLst>
            </p:cNvPr>
            <p:cNvCxnSpPr>
              <a:stCxn id="30" idx="2"/>
              <a:endCxn id="32" idx="0"/>
            </p:cNvCxnSpPr>
            <p:nvPr/>
          </p:nvCxnSpPr>
          <p:spPr>
            <a:xfrm>
              <a:off x="6112764" y="4805363"/>
              <a:ext cx="88584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A_2">
              <a:extLst>
                <a:ext uri="{FF2B5EF4-FFF2-40B4-BE49-F238E27FC236}">
                  <a16:creationId xmlns:a16="http://schemas.microsoft.com/office/drawing/2014/main" id="{0729DBB6-7B78-411D-A843-B7776C79BD3C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 flipH="1">
              <a:off x="6998604" y="4805363"/>
              <a:ext cx="82866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c">
              <a:extLst>
                <a:ext uri="{FF2B5EF4-FFF2-40B4-BE49-F238E27FC236}">
                  <a16:creationId xmlns:a16="http://schemas.microsoft.com/office/drawing/2014/main" id="{6A5F931B-3E02-420E-811C-57B15CF16C94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>
              <a:off x="6998604" y="5399723"/>
              <a:ext cx="0" cy="23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omment">
            <a:extLst>
              <a:ext uri="{FF2B5EF4-FFF2-40B4-BE49-F238E27FC236}">
                <a16:creationId xmlns:a16="http://schemas.microsoft.com/office/drawing/2014/main" id="{081A7D05-F950-431E-878E-E3315CD3E142}"/>
              </a:ext>
            </a:extLst>
          </p:cNvPr>
          <p:cNvSpPr txBox="1"/>
          <p:nvPr/>
        </p:nvSpPr>
        <p:spPr>
          <a:xfrm>
            <a:off x="2150363" y="4280536"/>
            <a:ext cx="7886700" cy="1892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/>
            <a:r>
              <a:rPr lang="en-US" sz="2800" dirty="0"/>
              <a:t>Example of deduction rule in </a:t>
            </a:r>
            <a:r>
              <a:rPr lang="en-US" sz="2800" b="1" dirty="0" err="1"/>
              <a:t>Datalog</a:t>
            </a:r>
            <a:endParaRPr lang="en-US" sz="2800" b="1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8D23C4A5-6D34-46B7-9B0F-E9122A5D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Analysis: </a:t>
            </a:r>
            <a:r>
              <a:rPr lang="en-US" dirty="0" err="1"/>
              <a:t>Datarace</a:t>
            </a:r>
            <a:r>
              <a:rPr lang="en-US" dirty="0"/>
              <a:t> Detection</a:t>
            </a:r>
          </a:p>
        </p:txBody>
      </p:sp>
      <p:grpSp>
        <p:nvGrpSpPr>
          <p:cNvPr id="39" name="Group Logos">
            <a:extLst>
              <a:ext uri="{FF2B5EF4-FFF2-40B4-BE49-F238E27FC236}">
                <a16:creationId xmlns:a16="http://schemas.microsoft.com/office/drawing/2014/main" id="{CA311516-AE61-4199-8E1B-E7E113465996}"/>
              </a:ext>
            </a:extLst>
          </p:cNvPr>
          <p:cNvGrpSpPr/>
          <p:nvPr/>
        </p:nvGrpSpPr>
        <p:grpSpPr>
          <a:xfrm>
            <a:off x="3008873" y="5053469"/>
            <a:ext cx="6169679" cy="685800"/>
            <a:chOff x="1904836" y="2097990"/>
            <a:chExt cx="6169679" cy="685800"/>
          </a:xfrm>
        </p:grpSpPr>
        <p:pic>
          <p:nvPicPr>
            <p:cNvPr id="40" name="Flix">
              <a:extLst>
                <a:ext uri="{FF2B5EF4-FFF2-40B4-BE49-F238E27FC236}">
                  <a16:creationId xmlns:a16="http://schemas.microsoft.com/office/drawing/2014/main" id="{63644B3A-9B79-4E2C-8731-E0A2BE14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812" y="2097990"/>
              <a:ext cx="1808703" cy="685800"/>
            </a:xfrm>
            <a:prstGeom prst="rect">
              <a:avLst/>
            </a:prstGeom>
          </p:spPr>
        </p:pic>
        <p:pic>
          <p:nvPicPr>
            <p:cNvPr id="41" name="Souffle">
              <a:extLst>
                <a:ext uri="{FF2B5EF4-FFF2-40B4-BE49-F238E27FC236}">
                  <a16:creationId xmlns:a16="http://schemas.microsoft.com/office/drawing/2014/main" id="{ADB74353-ECB0-4BDE-A1AF-06D7DF2FF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3220" y="2097990"/>
              <a:ext cx="2051276" cy="685800"/>
            </a:xfrm>
            <a:prstGeom prst="rect">
              <a:avLst/>
            </a:prstGeom>
          </p:spPr>
        </p:pic>
        <p:pic>
          <p:nvPicPr>
            <p:cNvPr id="42" name="Doop">
              <a:extLst>
                <a:ext uri="{FF2B5EF4-FFF2-40B4-BE49-F238E27FC236}">
                  <a16:creationId xmlns:a16="http://schemas.microsoft.com/office/drawing/2014/main" id="{F80CD23F-6BEE-41A6-AC8E-34B792E4C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904836" y="2166570"/>
              <a:ext cx="1687068" cy="548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8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92">
            <a:extLst>
              <a:ext uri="{FF2B5EF4-FFF2-40B4-BE49-F238E27FC236}">
                <a16:creationId xmlns:a16="http://schemas.microsoft.com/office/drawing/2014/main" id="{52FE04C6-4303-4AE8-9C7E-12EDDA36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Analysis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2D625-31E3-4BB0-B9E1-D967AB6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7</a:t>
            </a:fld>
            <a:endParaRPr lang="en-US"/>
          </a:p>
        </p:txBody>
      </p:sp>
      <p:sp>
        <p:nvSpPr>
          <p:cNvPr id="16" name="P_L1_L2">
            <a:extLst>
              <a:ext uri="{FF2B5EF4-FFF2-40B4-BE49-F238E27FC236}">
                <a16:creationId xmlns:a16="http://schemas.microsoft.com/office/drawing/2014/main" id="{8D27DCBD-0039-44A9-9DC6-A3230DA8FB4E}"/>
              </a:ext>
            </a:extLst>
          </p:cNvPr>
          <p:cNvSpPr txBox="1">
            <a:spLocks/>
          </p:cNvSpPr>
          <p:nvPr/>
        </p:nvSpPr>
        <p:spPr>
          <a:xfrm>
            <a:off x="5058099" y="2106613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par(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/>
              <a:t>)</a:t>
            </a:r>
          </a:p>
        </p:txBody>
      </p:sp>
      <p:sp>
        <p:nvSpPr>
          <p:cNvPr id="17" name="N_L2_L3">
            <a:extLst>
              <a:ext uri="{FF2B5EF4-FFF2-40B4-BE49-F238E27FC236}">
                <a16:creationId xmlns:a16="http://schemas.microsoft.com/office/drawing/2014/main" id="{2F31E8FE-0446-496D-8A9C-7D2120AE69F9}"/>
              </a:ext>
            </a:extLst>
          </p:cNvPr>
          <p:cNvSpPr txBox="1">
            <a:spLocks/>
          </p:cNvSpPr>
          <p:nvPr/>
        </p:nvSpPr>
        <p:spPr>
          <a:xfrm>
            <a:off x="6341423" y="2106613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next(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70EF59-71C8-48F9-9897-517132943426}"/>
              </a:ext>
            </a:extLst>
          </p:cNvPr>
          <p:cNvGrpSpPr/>
          <p:nvPr/>
        </p:nvGrpSpPr>
        <p:grpSpPr>
          <a:xfrm>
            <a:off x="5629600" y="2472374"/>
            <a:ext cx="1283324" cy="1100454"/>
            <a:chOff x="5629600" y="2472374"/>
            <a:chExt cx="1283324" cy="1100454"/>
          </a:xfrm>
        </p:grpSpPr>
        <p:sp>
          <p:nvSpPr>
            <p:cNvPr id="18" name="rn_L1_L2_L3">
              <a:extLst>
                <a:ext uri="{FF2B5EF4-FFF2-40B4-BE49-F238E27FC236}">
                  <a16:creationId xmlns:a16="http://schemas.microsoft.com/office/drawing/2014/main" id="{354DD4A1-888D-4B74-9C49-8449F3DE6CA2}"/>
                </a:ext>
              </a:extLst>
            </p:cNvPr>
            <p:cNvSpPr txBox="1">
              <a:spLocks/>
            </p:cNvSpPr>
            <p:nvPr/>
          </p:nvSpPr>
          <p:spPr>
            <a:xfrm>
              <a:off x="5696770" y="2658428"/>
              <a:ext cx="11430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E60627-A23B-4F5C-9364-F5A7D1A51DC6}"/>
                </a:ext>
              </a:extLst>
            </p:cNvPr>
            <p:cNvCxnSpPr>
              <a:stCxn id="16" idx="2"/>
              <a:endCxn id="18" idx="0"/>
            </p:cNvCxnSpPr>
            <p:nvPr/>
          </p:nvCxnSpPr>
          <p:spPr>
            <a:xfrm>
              <a:off x="5629600" y="2472374"/>
              <a:ext cx="638671" cy="18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83E74D-7148-4F45-8E92-E189D2C4EDA0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6268271" y="2472374"/>
              <a:ext cx="644653" cy="18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42A63F-829B-49FB-93AA-A36737153E34}"/>
                </a:ext>
              </a:extLst>
            </p:cNvPr>
            <p:cNvCxnSpPr>
              <a:stCxn id="18" idx="2"/>
              <a:endCxn id="23" idx="0"/>
            </p:cNvCxnSpPr>
            <p:nvPr/>
          </p:nvCxnSpPr>
          <p:spPr>
            <a:xfrm>
              <a:off x="6268270" y="3024188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P_L1_L3">
              <a:extLst>
                <a:ext uri="{FF2B5EF4-FFF2-40B4-BE49-F238E27FC236}">
                  <a16:creationId xmlns:a16="http://schemas.microsoft.com/office/drawing/2014/main" id="{B0DF70A7-0510-4BFA-8BEA-247561C61FBA}"/>
                </a:ext>
              </a:extLst>
            </p:cNvPr>
            <p:cNvSpPr txBox="1">
              <a:spLocks/>
            </p:cNvSpPr>
            <p:nvPr/>
          </p:nvSpPr>
          <p:spPr>
            <a:xfrm>
              <a:off x="5696770" y="3207068"/>
              <a:ext cx="114300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par(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4" name="N_L3_L4">
            <a:extLst>
              <a:ext uri="{FF2B5EF4-FFF2-40B4-BE49-F238E27FC236}">
                <a16:creationId xmlns:a16="http://schemas.microsoft.com/office/drawing/2014/main" id="{2F3AFDCE-D001-4BA1-931B-8376E6C3835E}"/>
              </a:ext>
            </a:extLst>
          </p:cNvPr>
          <p:cNvSpPr txBox="1">
            <a:spLocks/>
          </p:cNvSpPr>
          <p:nvPr/>
        </p:nvSpPr>
        <p:spPr>
          <a:xfrm>
            <a:off x="6981503" y="3203893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next(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5BC17B-6B56-4313-BC60-857833679A41}"/>
              </a:ext>
            </a:extLst>
          </p:cNvPr>
          <p:cNvGrpSpPr/>
          <p:nvPr/>
        </p:nvGrpSpPr>
        <p:grpSpPr>
          <a:xfrm>
            <a:off x="5696770" y="3569654"/>
            <a:ext cx="1856234" cy="1100454"/>
            <a:chOff x="5696770" y="3569654"/>
            <a:chExt cx="1856234" cy="1100454"/>
          </a:xfrm>
        </p:grpSpPr>
        <p:sp>
          <p:nvSpPr>
            <p:cNvPr id="22" name="rn_L1_L3_L4">
              <a:extLst>
                <a:ext uri="{FF2B5EF4-FFF2-40B4-BE49-F238E27FC236}">
                  <a16:creationId xmlns:a16="http://schemas.microsoft.com/office/drawing/2014/main" id="{FC1F7260-6555-4326-BB6E-73F4C55BCC06}"/>
                </a:ext>
              </a:extLst>
            </p:cNvPr>
            <p:cNvSpPr txBox="1">
              <a:spLocks/>
            </p:cNvSpPr>
            <p:nvPr/>
          </p:nvSpPr>
          <p:spPr>
            <a:xfrm>
              <a:off x="5696770" y="3755708"/>
              <a:ext cx="11430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0828F4-7E36-4EB6-97C7-B867347AF872}"/>
                </a:ext>
              </a:extLst>
            </p:cNvPr>
            <p:cNvCxnSpPr>
              <a:stCxn id="23" idx="2"/>
              <a:endCxn id="22" idx="0"/>
            </p:cNvCxnSpPr>
            <p:nvPr/>
          </p:nvCxnSpPr>
          <p:spPr>
            <a:xfrm>
              <a:off x="6268270" y="3572828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56CE92D-97B4-46F2-96BF-332CD106227E}"/>
                </a:ext>
              </a:extLst>
            </p:cNvPr>
            <p:cNvCxnSpPr>
              <a:stCxn id="24" idx="2"/>
              <a:endCxn id="22" idx="0"/>
            </p:cNvCxnSpPr>
            <p:nvPr/>
          </p:nvCxnSpPr>
          <p:spPr>
            <a:xfrm flipH="1">
              <a:off x="6268271" y="3569654"/>
              <a:ext cx="1284733" cy="18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49D4EBA-5095-4EAF-98AE-9BC497329DEB}"/>
                </a:ext>
              </a:extLst>
            </p:cNvPr>
            <p:cNvCxnSpPr>
              <a:stCxn id="22" idx="2"/>
              <a:endCxn id="28" idx="0"/>
            </p:cNvCxnSpPr>
            <p:nvPr/>
          </p:nvCxnSpPr>
          <p:spPr>
            <a:xfrm>
              <a:off x="6268270" y="4121468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P_L1_L4">
              <a:extLst>
                <a:ext uri="{FF2B5EF4-FFF2-40B4-BE49-F238E27FC236}">
                  <a16:creationId xmlns:a16="http://schemas.microsoft.com/office/drawing/2014/main" id="{6F2C6FE6-E0FB-4FA0-9A51-B49C5F00B786}"/>
                </a:ext>
              </a:extLst>
            </p:cNvPr>
            <p:cNvSpPr txBox="1">
              <a:spLocks/>
            </p:cNvSpPr>
            <p:nvPr/>
          </p:nvSpPr>
          <p:spPr>
            <a:xfrm>
              <a:off x="5696770" y="4304348"/>
              <a:ext cx="1143000" cy="365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par(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9" name="A_L1_L4">
            <a:extLst>
              <a:ext uri="{FF2B5EF4-FFF2-40B4-BE49-F238E27FC236}">
                <a16:creationId xmlns:a16="http://schemas.microsoft.com/office/drawing/2014/main" id="{09F66E36-C870-4C4A-93C4-3A6A4B2C172A}"/>
              </a:ext>
            </a:extLst>
          </p:cNvPr>
          <p:cNvSpPr txBox="1">
            <a:spLocks/>
          </p:cNvSpPr>
          <p:nvPr/>
        </p:nvSpPr>
        <p:spPr>
          <a:xfrm>
            <a:off x="6981503" y="4304348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alias(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/>
              <a:t>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4A0AC5-AA8E-4708-8F6B-014E2FBE36F1}"/>
              </a:ext>
            </a:extLst>
          </p:cNvPr>
          <p:cNvGrpSpPr/>
          <p:nvPr/>
        </p:nvGrpSpPr>
        <p:grpSpPr>
          <a:xfrm>
            <a:off x="6268270" y="4670108"/>
            <a:ext cx="1284734" cy="1097280"/>
            <a:chOff x="6268270" y="4670108"/>
            <a:chExt cx="1284734" cy="1097280"/>
          </a:xfrm>
        </p:grpSpPr>
        <p:sp>
          <p:nvSpPr>
            <p:cNvPr id="30" name="race_L1_L4">
              <a:extLst>
                <a:ext uri="{FF2B5EF4-FFF2-40B4-BE49-F238E27FC236}">
                  <a16:creationId xmlns:a16="http://schemas.microsoft.com/office/drawing/2014/main" id="{C602EF9D-9397-45FF-A0A2-2F10CFDAFA4A}"/>
                </a:ext>
              </a:extLst>
            </p:cNvPr>
            <p:cNvSpPr txBox="1">
              <a:spLocks/>
            </p:cNvSpPr>
            <p:nvPr/>
          </p:nvSpPr>
          <p:spPr>
            <a:xfrm>
              <a:off x="6339136" y="4852988"/>
              <a:ext cx="11430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R′</a:t>
              </a:r>
            </a:p>
          </p:txBody>
        </p:sp>
        <p:sp>
          <p:nvSpPr>
            <p:cNvPr id="31" name="mr_L1_L4">
              <a:extLst>
                <a:ext uri="{FF2B5EF4-FFF2-40B4-BE49-F238E27FC236}">
                  <a16:creationId xmlns:a16="http://schemas.microsoft.com/office/drawing/2014/main" id="{FC945AC4-85F8-4303-8862-B8732FD005FF}"/>
                </a:ext>
              </a:extLst>
            </p:cNvPr>
            <p:cNvSpPr txBox="1">
              <a:spLocks/>
            </p:cNvSpPr>
            <p:nvPr/>
          </p:nvSpPr>
          <p:spPr>
            <a:xfrm>
              <a:off x="6339136" y="5401628"/>
              <a:ext cx="1143000" cy="365760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race(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4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2D7C1C-294B-4C85-A909-8A1D95694D3A}"/>
                </a:ext>
              </a:extLst>
            </p:cNvPr>
            <p:cNvCxnSpPr>
              <a:stCxn id="28" idx="2"/>
              <a:endCxn id="30" idx="0"/>
            </p:cNvCxnSpPr>
            <p:nvPr/>
          </p:nvCxnSpPr>
          <p:spPr>
            <a:xfrm>
              <a:off x="6268270" y="4670108"/>
              <a:ext cx="642366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9025497-ED8C-4B32-94DE-C4A4839267CB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 flipH="1">
              <a:off x="6910637" y="4670108"/>
              <a:ext cx="642367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F8E771-B0A2-43B3-B925-3AC377412AFB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6910636" y="5218748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N_L3_L2">
            <a:extLst>
              <a:ext uri="{FF2B5EF4-FFF2-40B4-BE49-F238E27FC236}">
                <a16:creationId xmlns:a16="http://schemas.microsoft.com/office/drawing/2014/main" id="{511F4922-6FAB-44D6-A9D5-CA6C3A5FCFD9}"/>
              </a:ext>
            </a:extLst>
          </p:cNvPr>
          <p:cNvSpPr txBox="1">
            <a:spLocks/>
          </p:cNvSpPr>
          <p:nvPr/>
        </p:nvSpPr>
        <p:spPr>
          <a:xfrm>
            <a:off x="4421183" y="3207068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next(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/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21ED68-0395-4562-8B9D-DFF8C03CD2FE}"/>
              </a:ext>
            </a:extLst>
          </p:cNvPr>
          <p:cNvGrpSpPr/>
          <p:nvPr/>
        </p:nvGrpSpPr>
        <p:grpSpPr>
          <a:xfrm>
            <a:off x="4421183" y="2472374"/>
            <a:ext cx="1847088" cy="734694"/>
            <a:chOff x="4421183" y="2472374"/>
            <a:chExt cx="1847088" cy="734694"/>
          </a:xfrm>
        </p:grpSpPr>
        <p:sp>
          <p:nvSpPr>
            <p:cNvPr id="36" name="rn_L1_L3_L2">
              <a:extLst>
                <a:ext uri="{FF2B5EF4-FFF2-40B4-BE49-F238E27FC236}">
                  <a16:creationId xmlns:a16="http://schemas.microsoft.com/office/drawing/2014/main" id="{9A6DE824-D56A-4274-914B-ED09AF45E0CF}"/>
                </a:ext>
              </a:extLst>
            </p:cNvPr>
            <p:cNvSpPr txBox="1">
              <a:spLocks/>
            </p:cNvSpPr>
            <p:nvPr/>
          </p:nvSpPr>
          <p:spPr>
            <a:xfrm>
              <a:off x="4421183" y="2658428"/>
              <a:ext cx="11430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776E90F-7FC9-4627-A530-BEECCC341141}"/>
                </a:ext>
              </a:extLst>
            </p:cNvPr>
            <p:cNvCxnSpPr>
              <a:stCxn id="35" idx="0"/>
              <a:endCxn id="36" idx="2"/>
            </p:cNvCxnSpPr>
            <p:nvPr/>
          </p:nvCxnSpPr>
          <p:spPr>
            <a:xfrm flipV="1">
              <a:off x="4992683" y="3024188"/>
              <a:ext cx="0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11E3DB3-53A3-4A04-8A7B-962E4FF71D8D}"/>
                </a:ext>
              </a:extLst>
            </p:cNvPr>
            <p:cNvCxnSpPr>
              <a:cxnSpLocks/>
              <a:stCxn id="23" idx="0"/>
              <a:endCxn id="36" idx="2"/>
            </p:cNvCxnSpPr>
            <p:nvPr/>
          </p:nvCxnSpPr>
          <p:spPr>
            <a:xfrm flipH="1" flipV="1">
              <a:off x="4992684" y="3024188"/>
              <a:ext cx="1275587" cy="18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C24B785-6C4C-4AE2-BB76-428140CE7FBD}"/>
                </a:ext>
              </a:extLst>
            </p:cNvPr>
            <p:cNvCxnSpPr>
              <a:stCxn id="36" idx="0"/>
              <a:endCxn id="16" idx="2"/>
            </p:cNvCxnSpPr>
            <p:nvPr/>
          </p:nvCxnSpPr>
          <p:spPr>
            <a:xfrm flipV="1">
              <a:off x="4992683" y="2472374"/>
              <a:ext cx="636916" cy="18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A_L1_L3">
            <a:extLst>
              <a:ext uri="{FF2B5EF4-FFF2-40B4-BE49-F238E27FC236}">
                <a16:creationId xmlns:a16="http://schemas.microsoft.com/office/drawing/2014/main" id="{384B573E-0851-4BCA-826A-D7E43E0BC005}"/>
              </a:ext>
            </a:extLst>
          </p:cNvPr>
          <p:cNvSpPr txBox="1">
            <a:spLocks/>
          </p:cNvSpPr>
          <p:nvPr/>
        </p:nvSpPr>
        <p:spPr>
          <a:xfrm>
            <a:off x="4067497" y="3758883"/>
            <a:ext cx="1143000" cy="365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/>
              <a:t>alias(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/>
              <a:t>, </a:t>
            </a:r>
            <a:r>
              <a:rPr lang="en-US" altLang="en-US" sz="1400" i="1" dirty="0">
                <a:solidFill>
                  <a:srgbClr val="60A0B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400" i="1" baseline="-25000" dirty="0">
                <a:solidFill>
                  <a:srgbClr val="60A0B0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853749-E824-460E-92D9-CDA2CD2BAFE1}"/>
              </a:ext>
            </a:extLst>
          </p:cNvPr>
          <p:cNvGrpSpPr/>
          <p:nvPr/>
        </p:nvGrpSpPr>
        <p:grpSpPr>
          <a:xfrm>
            <a:off x="4524697" y="3572828"/>
            <a:ext cx="1743574" cy="1649095"/>
            <a:chOff x="4524697" y="3572828"/>
            <a:chExt cx="1743574" cy="1649095"/>
          </a:xfrm>
        </p:grpSpPr>
        <p:sp>
          <p:nvSpPr>
            <p:cNvPr id="41" name="race_L1_L3">
              <a:extLst>
                <a:ext uri="{FF2B5EF4-FFF2-40B4-BE49-F238E27FC236}">
                  <a16:creationId xmlns:a16="http://schemas.microsoft.com/office/drawing/2014/main" id="{BD6AA3CE-F4FE-4F97-96CF-E392DD6F7C3B}"/>
                </a:ext>
              </a:extLst>
            </p:cNvPr>
            <p:cNvSpPr txBox="1">
              <a:spLocks/>
            </p:cNvSpPr>
            <p:nvPr/>
          </p:nvSpPr>
          <p:spPr>
            <a:xfrm>
              <a:off x="4524697" y="4304348"/>
              <a:ext cx="11430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/>
                <a:t>R′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C19F101-3A34-4BB2-85A5-B07CF27F2983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4638997" y="4124644"/>
              <a:ext cx="457200" cy="179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ECA24D4-39D3-4D19-B0D9-B33A7E0B1194}"/>
                </a:ext>
              </a:extLst>
            </p:cNvPr>
            <p:cNvCxnSpPr>
              <a:stCxn id="23" idx="2"/>
              <a:endCxn id="41" idx="0"/>
            </p:cNvCxnSpPr>
            <p:nvPr/>
          </p:nvCxnSpPr>
          <p:spPr>
            <a:xfrm flipH="1">
              <a:off x="5096198" y="3572828"/>
              <a:ext cx="1172073" cy="73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mr_L1_L4">
              <a:extLst>
                <a:ext uri="{FF2B5EF4-FFF2-40B4-BE49-F238E27FC236}">
                  <a16:creationId xmlns:a16="http://schemas.microsoft.com/office/drawing/2014/main" id="{FF865ADE-3D79-4716-889D-0EADFC4BFE21}"/>
                </a:ext>
              </a:extLst>
            </p:cNvPr>
            <p:cNvSpPr txBox="1">
              <a:spLocks/>
            </p:cNvSpPr>
            <p:nvPr/>
          </p:nvSpPr>
          <p:spPr>
            <a:xfrm>
              <a:off x="4524697" y="4856163"/>
              <a:ext cx="1143000" cy="365760"/>
            </a:xfrm>
            <a:prstGeom prst="rect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/>
                <a:t>race(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/>
                <a:t>, </a:t>
              </a:r>
              <a:r>
                <a:rPr lang="en-US" altLang="en-US" sz="1400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sz="1400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C33CE04-716F-46AD-AEB1-055830E7C831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>
              <a:off x="5096197" y="4670109"/>
              <a:ext cx="0" cy="186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DDC546-CCB5-44A2-95E9-5FD9616DD33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629599" y="1911351"/>
            <a:ext cx="0" cy="19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278624FA-698D-44A6-A3B1-0D6288F2DF54}"/>
              </a:ext>
            </a:extLst>
          </p:cNvPr>
          <p:cNvSpPr/>
          <p:nvPr/>
        </p:nvSpPr>
        <p:spPr>
          <a:xfrm>
            <a:off x="8668512" y="1738631"/>
            <a:ext cx="2286000" cy="685800"/>
          </a:xfrm>
          <a:prstGeom prst="wedgeRectCallout">
            <a:avLst>
              <a:gd name="adj1" fmla="val -96986"/>
              <a:gd name="adj2" fmla="val 31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Start with input tuples</a:t>
            </a:r>
          </a:p>
        </p:txBody>
      </p:sp>
      <p:sp>
        <p:nvSpPr>
          <p:cNvPr id="75" name="Speech Bubble: Rectangle 74">
            <a:extLst>
              <a:ext uri="{FF2B5EF4-FFF2-40B4-BE49-F238E27FC236}">
                <a16:creationId xmlns:a16="http://schemas.microsoft.com/office/drawing/2014/main" id="{B42D97C2-BA5B-4033-87C4-4FED5AACE127}"/>
              </a:ext>
            </a:extLst>
          </p:cNvPr>
          <p:cNvSpPr/>
          <p:nvPr/>
        </p:nvSpPr>
        <p:spPr>
          <a:xfrm>
            <a:off x="8668512" y="2639061"/>
            <a:ext cx="2286001" cy="685800"/>
          </a:xfrm>
          <a:prstGeom prst="wedgeRectCallout">
            <a:avLst>
              <a:gd name="adj1" fmla="val -145113"/>
              <a:gd name="adj2" fmla="val -19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Apply rules to derive new tuples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3DE155-F739-437E-B67D-6F5D775944B4}"/>
              </a:ext>
            </a:extLst>
          </p:cNvPr>
          <p:cNvSpPr txBox="1"/>
          <p:nvPr/>
        </p:nvSpPr>
        <p:spPr>
          <a:xfrm>
            <a:off x="8668512" y="4114800"/>
            <a:ext cx="2275976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Stop when nothing new can be concluded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8964E-858C-4ECD-8FFA-2A3C2EBE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0BC84-2FAC-46A0-98DF-81EBAF07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338537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E3F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E3F3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E3F3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E3F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E3F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E3F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CD8EB3F-E175-4F16-915A-68DCF25C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71FEE-772F-4E1A-9A24-3A6AF066806B}" type="slidenum">
              <a:rPr lang="en-US" smtClean="0"/>
              <a:t>8</a:t>
            </a:fld>
            <a:endParaRPr lang="en-US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84FBD559-274A-4332-AAA5-E4597F3B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2BE172BE-56A0-47E1-9DB7-76900888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grpSp>
        <p:nvGrpSpPr>
          <p:cNvPr id="54" name="Set Braces">
            <a:extLst>
              <a:ext uri="{FF2B5EF4-FFF2-40B4-BE49-F238E27FC236}">
                <a16:creationId xmlns:a16="http://schemas.microsoft.com/office/drawing/2014/main" id="{A44C2968-79BE-4C8A-A1CA-08BE71260962}"/>
              </a:ext>
            </a:extLst>
          </p:cNvPr>
          <p:cNvGrpSpPr>
            <a:grpSpLocks noChangeAspect="1"/>
          </p:cNvGrpSpPr>
          <p:nvPr/>
        </p:nvGrpSpPr>
        <p:grpSpPr>
          <a:xfrm>
            <a:off x="8131413" y="2990088"/>
            <a:ext cx="3227832" cy="1514915"/>
            <a:chOff x="2623686" y="4348163"/>
            <a:chExt cx="3896627" cy="1828800"/>
          </a:xfrm>
        </p:grpSpPr>
        <p:sp>
          <p:nvSpPr>
            <p:cNvPr id="55" name="Set Left Brace">
              <a:extLst>
                <a:ext uri="{FF2B5EF4-FFF2-40B4-BE49-F238E27FC236}">
                  <a16:creationId xmlns:a16="http://schemas.microsoft.com/office/drawing/2014/main" id="{9B962725-B6A7-4676-921E-C3AAC978A919}"/>
                </a:ext>
              </a:extLst>
            </p:cNvPr>
            <p:cNvSpPr/>
            <p:nvPr/>
          </p:nvSpPr>
          <p:spPr>
            <a:xfrm>
              <a:off x="2623686" y="4351908"/>
              <a:ext cx="417534" cy="1825055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et Right Brace">
              <a:extLst>
                <a:ext uri="{FF2B5EF4-FFF2-40B4-BE49-F238E27FC236}">
                  <a16:creationId xmlns:a16="http://schemas.microsoft.com/office/drawing/2014/main" id="{C682EDEC-01A0-4344-BAF7-D046DD6E2B70}"/>
                </a:ext>
              </a:extLst>
            </p:cNvPr>
            <p:cNvSpPr/>
            <p:nvPr/>
          </p:nvSpPr>
          <p:spPr>
            <a:xfrm>
              <a:off x="6102779" y="4348163"/>
              <a:ext cx="417534" cy="1828800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Alarm Count">
            <a:extLst>
              <a:ext uri="{FF2B5EF4-FFF2-40B4-BE49-F238E27FC236}">
                <a16:creationId xmlns:a16="http://schemas.microsoft.com/office/drawing/2014/main" id="{4E627865-3B08-4004-BEF0-0070A1241CF3}"/>
              </a:ext>
            </a:extLst>
          </p:cNvPr>
          <p:cNvSpPr txBox="1"/>
          <p:nvPr/>
        </p:nvSpPr>
        <p:spPr>
          <a:xfrm>
            <a:off x="8823960" y="464515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522 alarms</a:t>
            </a:r>
          </a:p>
        </p:txBody>
      </p:sp>
      <p:sp>
        <p:nvSpPr>
          <p:cNvPr id="61" name="TextBox TP Count">
            <a:extLst>
              <a:ext uri="{FF2B5EF4-FFF2-40B4-BE49-F238E27FC236}">
                <a16:creationId xmlns:a16="http://schemas.microsoft.com/office/drawing/2014/main" id="{82979FA6-0A7E-4AA0-92B3-ACE6A83C6459}"/>
              </a:ext>
            </a:extLst>
          </p:cNvPr>
          <p:cNvSpPr txBox="1"/>
          <p:nvPr/>
        </p:nvSpPr>
        <p:spPr>
          <a:xfrm>
            <a:off x="8823960" y="501091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75 true positives</a:t>
            </a:r>
          </a:p>
        </p:txBody>
      </p:sp>
      <p:grpSp>
        <p:nvGrpSpPr>
          <p:cNvPr id="57" name="Group Explanation">
            <a:extLst>
              <a:ext uri="{FF2B5EF4-FFF2-40B4-BE49-F238E27FC236}">
                <a16:creationId xmlns:a16="http://schemas.microsoft.com/office/drawing/2014/main" id="{9C4A0205-B091-4F8A-BC5B-FDD9A08E9810}"/>
              </a:ext>
            </a:extLst>
          </p:cNvPr>
          <p:cNvGrpSpPr/>
          <p:nvPr/>
        </p:nvGrpSpPr>
        <p:grpSpPr>
          <a:xfrm>
            <a:off x="7671308" y="1472184"/>
            <a:ext cx="3682492" cy="1614338"/>
            <a:chOff x="4135078" y="7314918"/>
            <a:chExt cx="3436709" cy="1506590"/>
          </a:xfrm>
        </p:grpSpPr>
        <p:cxnSp>
          <p:nvCxnSpPr>
            <p:cNvPr id="58" name="Explanation Connector">
              <a:extLst>
                <a:ext uri="{FF2B5EF4-FFF2-40B4-BE49-F238E27FC236}">
                  <a16:creationId xmlns:a16="http://schemas.microsoft.com/office/drawing/2014/main" id="{65AF24F5-FD11-4984-A9D1-1646B0295308}"/>
                </a:ext>
              </a:extLst>
            </p:cNvPr>
            <p:cNvCxnSpPr>
              <a:cxnSpLocks/>
              <a:stCxn id="59" idx="2"/>
              <a:endCxn id="30" idx="0"/>
            </p:cNvCxnSpPr>
            <p:nvPr/>
          </p:nvCxnSpPr>
          <p:spPr>
            <a:xfrm flipH="1">
              <a:off x="5505992" y="8435133"/>
              <a:ext cx="347440" cy="3863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Explanation">
              <a:extLst>
                <a:ext uri="{FF2B5EF4-FFF2-40B4-BE49-F238E27FC236}">
                  <a16:creationId xmlns:a16="http://schemas.microsoft.com/office/drawing/2014/main" id="{C0F00A17-EF4B-407C-96A3-E9A09C91F9B5}"/>
                </a:ext>
              </a:extLst>
            </p:cNvPr>
            <p:cNvSpPr txBox="1"/>
            <p:nvPr/>
          </p:nvSpPr>
          <p:spPr>
            <a:xfrm>
              <a:off x="4135078" y="7314918"/>
              <a:ext cx="3436709" cy="112021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“Possible </a:t>
              </a:r>
              <a:r>
                <a:rPr lang="en-US" dirty="0" err="1"/>
                <a:t>datarace</a:t>
              </a:r>
              <a:r>
                <a:rPr lang="en-US" dirty="0"/>
                <a:t> on field ‘</a:t>
              </a:r>
              <a:r>
                <a:rPr lang="en-US" dirty="0" err="1">
                  <a:latin typeface="Consolas" panose="020B0609020204030204" pitchFamily="49" charset="0"/>
                </a:rPr>
                <a:t>isPasv</a:t>
              </a:r>
              <a:r>
                <a:rPr lang="en-US" dirty="0"/>
                <a:t>’ between lines </a:t>
              </a:r>
              <a:r>
                <a:rPr lang="en-US" dirty="0">
                  <a:latin typeface="Consolas" panose="020B0609020204030204" pitchFamily="49" charset="0"/>
                </a:rPr>
                <a:t>Connection.java:191</a:t>
              </a:r>
              <a:r>
                <a:rPr lang="en-US" dirty="0"/>
                <a:t> (Read) and </a:t>
              </a:r>
              <a:r>
                <a:rPr lang="en-US" dirty="0">
                  <a:latin typeface="Consolas" panose="020B0609020204030204" pitchFamily="49" charset="0"/>
                </a:rPr>
                <a:t>Connection.java:106</a:t>
              </a:r>
              <a:r>
                <a:rPr lang="en-US" dirty="0"/>
                <a:t> (Write)”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True Uncoloured">
            <a:extLst>
              <a:ext uri="{FF2B5EF4-FFF2-40B4-BE49-F238E27FC236}">
                <a16:creationId xmlns:a16="http://schemas.microsoft.com/office/drawing/2014/main" id="{EAAEC914-3D85-49B2-B998-72A37B437420}"/>
              </a:ext>
            </a:extLst>
          </p:cNvPr>
          <p:cNvGrpSpPr>
            <a:grpSpLocks noChangeAspect="1"/>
          </p:cNvGrpSpPr>
          <p:nvPr/>
        </p:nvGrpSpPr>
        <p:grpSpPr>
          <a:xfrm>
            <a:off x="8766791" y="2999232"/>
            <a:ext cx="1892385" cy="765924"/>
            <a:chOff x="2082546" y="2003330"/>
            <a:chExt cx="5015484" cy="2029968"/>
          </a:xfrm>
        </p:grpSpPr>
        <p:sp>
          <p:nvSpPr>
            <p:cNvPr id="16" name="TU4">
              <a:extLst>
                <a:ext uri="{FF2B5EF4-FFF2-40B4-BE49-F238E27FC236}">
                  <a16:creationId xmlns:a16="http://schemas.microsoft.com/office/drawing/2014/main" id="{7105905B-4726-4EE0-9456-653E3270E9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426" y="3804698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TU3">
              <a:extLst>
                <a:ext uri="{FF2B5EF4-FFF2-40B4-BE49-F238E27FC236}">
                  <a16:creationId xmlns:a16="http://schemas.microsoft.com/office/drawing/2014/main" id="{34CEC168-1C20-4AD9-869A-30CF097C34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30218" y="2003330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TU2">
              <a:extLst>
                <a:ext uri="{FF2B5EF4-FFF2-40B4-BE49-F238E27FC236}">
                  <a16:creationId xmlns:a16="http://schemas.microsoft.com/office/drawing/2014/main" id="{E323604D-31DD-4650-BA55-61F69AAA6B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6530" y="3137186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TU1">
              <a:extLst>
                <a:ext uri="{FF2B5EF4-FFF2-40B4-BE49-F238E27FC236}">
                  <a16:creationId xmlns:a16="http://schemas.microsoft.com/office/drawing/2014/main" id="{7DDD5897-F5FE-4E54-B7D3-0A71589919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82546" y="3064034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False Uncoloured">
            <a:extLst>
              <a:ext uri="{FF2B5EF4-FFF2-40B4-BE49-F238E27FC236}">
                <a16:creationId xmlns:a16="http://schemas.microsoft.com/office/drawing/2014/main" id="{DA78D700-8FD2-4848-900C-031DD6233AA6}"/>
              </a:ext>
            </a:extLst>
          </p:cNvPr>
          <p:cNvGrpSpPr>
            <a:grpSpLocks noChangeAspect="1"/>
          </p:cNvGrpSpPr>
          <p:nvPr/>
        </p:nvGrpSpPr>
        <p:grpSpPr>
          <a:xfrm>
            <a:off x="8701239" y="3017520"/>
            <a:ext cx="2009689" cy="1493897"/>
            <a:chOff x="1908810" y="2039906"/>
            <a:chExt cx="5326380" cy="3959352"/>
          </a:xfrm>
        </p:grpSpPr>
        <p:sp>
          <p:nvSpPr>
            <p:cNvPr id="21" name="F28">
              <a:extLst>
                <a:ext uri="{FF2B5EF4-FFF2-40B4-BE49-F238E27FC236}">
                  <a16:creationId xmlns:a16="http://schemas.microsoft.com/office/drawing/2014/main" id="{3689B60C-F29A-48C7-BB97-961439A115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32754" y="2844578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27">
              <a:extLst>
                <a:ext uri="{FF2B5EF4-FFF2-40B4-BE49-F238E27FC236}">
                  <a16:creationId xmlns:a16="http://schemas.microsoft.com/office/drawing/2014/main" id="{6445EA85-BFC8-46BB-AFE1-322EA433E0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721858" y="5322602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26">
              <a:extLst>
                <a:ext uri="{FF2B5EF4-FFF2-40B4-BE49-F238E27FC236}">
                  <a16:creationId xmlns:a16="http://schemas.microsoft.com/office/drawing/2014/main" id="{83E876F3-3B35-4FD1-8889-C78F1A68F5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264658" y="4417346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25">
              <a:extLst>
                <a:ext uri="{FF2B5EF4-FFF2-40B4-BE49-F238E27FC236}">
                  <a16:creationId xmlns:a16="http://schemas.microsoft.com/office/drawing/2014/main" id="{71D08413-5333-480A-85DC-1C8C289685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840730" y="2469674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24">
              <a:extLst>
                <a:ext uri="{FF2B5EF4-FFF2-40B4-BE49-F238E27FC236}">
                  <a16:creationId xmlns:a16="http://schemas.microsoft.com/office/drawing/2014/main" id="{47276BC5-3788-46F7-8AEE-38FA2E4C52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447538" y="4069874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23">
              <a:extLst>
                <a:ext uri="{FF2B5EF4-FFF2-40B4-BE49-F238E27FC236}">
                  <a16:creationId xmlns:a16="http://schemas.microsoft.com/office/drawing/2014/main" id="{29D71A8C-E838-44CF-961B-B5CD925B91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663690" y="5423186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22">
              <a:extLst>
                <a:ext uri="{FF2B5EF4-FFF2-40B4-BE49-F238E27FC236}">
                  <a16:creationId xmlns:a16="http://schemas.microsoft.com/office/drawing/2014/main" id="{D12B4AA9-61A7-4E9A-95C0-89CC5C76CC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82162" y="2716562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21">
              <a:extLst>
                <a:ext uri="{FF2B5EF4-FFF2-40B4-BE49-F238E27FC236}">
                  <a16:creationId xmlns:a16="http://schemas.microsoft.com/office/drawing/2014/main" id="{B728127F-D161-4C69-8449-56AB6157F47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398514" y="3493802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20">
              <a:extLst>
                <a:ext uri="{FF2B5EF4-FFF2-40B4-BE49-F238E27FC236}">
                  <a16:creationId xmlns:a16="http://schemas.microsoft.com/office/drawing/2014/main" id="{D3956AF1-6D76-422F-969D-B7543F847E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688586" y="5770658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19">
              <a:extLst>
                <a:ext uri="{FF2B5EF4-FFF2-40B4-BE49-F238E27FC236}">
                  <a16:creationId xmlns:a16="http://schemas.microsoft.com/office/drawing/2014/main" id="{3A7EAF89-DED2-4061-A81C-75D87BF6C9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86634" y="2222786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18">
              <a:extLst>
                <a:ext uri="{FF2B5EF4-FFF2-40B4-BE49-F238E27FC236}">
                  <a16:creationId xmlns:a16="http://schemas.microsoft.com/office/drawing/2014/main" id="{55895E1D-AFF9-45F5-9719-698BDC8774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77690" y="4472210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17">
              <a:extLst>
                <a:ext uri="{FF2B5EF4-FFF2-40B4-BE49-F238E27FC236}">
                  <a16:creationId xmlns:a16="http://schemas.microsoft.com/office/drawing/2014/main" id="{3F9B0DD9-EBB8-46FC-8042-82BF54057B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904738" y="4874546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16">
              <a:extLst>
                <a:ext uri="{FF2B5EF4-FFF2-40B4-BE49-F238E27FC236}">
                  <a16:creationId xmlns:a16="http://schemas.microsoft.com/office/drawing/2014/main" id="{7CEF837E-8926-449F-A21D-2F25DBD2D6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170682" y="4883690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15">
              <a:extLst>
                <a:ext uri="{FF2B5EF4-FFF2-40B4-BE49-F238E27FC236}">
                  <a16:creationId xmlns:a16="http://schemas.microsoft.com/office/drawing/2014/main" id="{BCF05157-BCE1-45DA-A490-058BA1B542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8074" y="2972594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14">
              <a:extLst>
                <a:ext uri="{FF2B5EF4-FFF2-40B4-BE49-F238E27FC236}">
                  <a16:creationId xmlns:a16="http://schemas.microsoft.com/office/drawing/2014/main" id="{7D04998B-7FB2-4DC2-8ECA-690494E4E6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79058" y="4353338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13">
              <a:extLst>
                <a:ext uri="{FF2B5EF4-FFF2-40B4-BE49-F238E27FC236}">
                  <a16:creationId xmlns:a16="http://schemas.microsoft.com/office/drawing/2014/main" id="{A486521F-21D0-4A47-A1A9-D900BAE7F6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95778" y="5222018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12">
              <a:extLst>
                <a:ext uri="{FF2B5EF4-FFF2-40B4-BE49-F238E27FC236}">
                  <a16:creationId xmlns:a16="http://schemas.microsoft.com/office/drawing/2014/main" id="{55D72353-4634-4F91-A4A3-C66B0E67DF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8810" y="2268506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11">
              <a:extLst>
                <a:ext uri="{FF2B5EF4-FFF2-40B4-BE49-F238E27FC236}">
                  <a16:creationId xmlns:a16="http://schemas.microsoft.com/office/drawing/2014/main" id="{AABA733D-FD52-4C1D-B4E1-528A5AEA51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529834" y="2039906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10">
              <a:extLst>
                <a:ext uri="{FF2B5EF4-FFF2-40B4-BE49-F238E27FC236}">
                  <a16:creationId xmlns:a16="http://schemas.microsoft.com/office/drawing/2014/main" id="{4A25792C-1B2E-497B-BA34-E90DCA7A8F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4066" y="3411506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9">
              <a:extLst>
                <a:ext uri="{FF2B5EF4-FFF2-40B4-BE49-F238E27FC236}">
                  <a16:creationId xmlns:a16="http://schemas.microsoft.com/office/drawing/2014/main" id="{40D1AA01-864C-48BE-9DB4-3EBE7DFDAEE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81394" y="4028805"/>
              <a:ext cx="571501" cy="228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8">
              <a:extLst>
                <a:ext uri="{FF2B5EF4-FFF2-40B4-BE49-F238E27FC236}">
                  <a16:creationId xmlns:a16="http://schemas.microsoft.com/office/drawing/2014/main" id="{885A813D-B4B6-4698-AE1D-B604B4E511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50531" y="4541389"/>
              <a:ext cx="571501" cy="228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7">
              <a:extLst>
                <a:ext uri="{FF2B5EF4-FFF2-40B4-BE49-F238E27FC236}">
                  <a16:creationId xmlns:a16="http://schemas.microsoft.com/office/drawing/2014/main" id="{EBEC234D-A7F3-482B-A35F-9652197324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125956" y="2798349"/>
              <a:ext cx="571501" cy="228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6">
              <a:extLst>
                <a:ext uri="{FF2B5EF4-FFF2-40B4-BE49-F238E27FC236}">
                  <a16:creationId xmlns:a16="http://schemas.microsoft.com/office/drawing/2014/main" id="{194EE2B6-432D-4F14-A248-FA1BE3B69D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295394" y="3429794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5">
              <a:extLst>
                <a:ext uri="{FF2B5EF4-FFF2-40B4-BE49-F238E27FC236}">
                  <a16:creationId xmlns:a16="http://schemas.microsoft.com/office/drawing/2014/main" id="{7EEA64AF-7EB0-44AF-AE34-06293F7FCC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81394" y="4691666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4">
              <a:extLst>
                <a:ext uri="{FF2B5EF4-FFF2-40B4-BE49-F238E27FC236}">
                  <a16:creationId xmlns:a16="http://schemas.microsoft.com/office/drawing/2014/main" id="{61688D3F-65F2-46CC-A590-A260B3EEF0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77272" y="2564009"/>
              <a:ext cx="571501" cy="228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3">
              <a:extLst>
                <a:ext uri="{FF2B5EF4-FFF2-40B4-BE49-F238E27FC236}">
                  <a16:creationId xmlns:a16="http://schemas.microsoft.com/office/drawing/2014/main" id="{1E9469F5-BEF8-4FD4-80FA-91F36A600FC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41928" y="4086685"/>
              <a:ext cx="571501" cy="228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2">
              <a:extLst>
                <a:ext uri="{FF2B5EF4-FFF2-40B4-BE49-F238E27FC236}">
                  <a16:creationId xmlns:a16="http://schemas.microsoft.com/office/drawing/2014/main" id="{B786BB8B-07F6-43F5-B8D4-5C9786D6A9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83714" y="4298474"/>
              <a:ext cx="571500" cy="2286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1">
              <a:extLst>
                <a:ext uri="{FF2B5EF4-FFF2-40B4-BE49-F238E27FC236}">
                  <a16:creationId xmlns:a16="http://schemas.microsoft.com/office/drawing/2014/main" id="{F841B44F-D215-478B-9AE5-CCF2B61BC9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438956" y="4086687"/>
              <a:ext cx="571501" cy="2286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True Coloured">
            <a:extLst>
              <a:ext uri="{FF2B5EF4-FFF2-40B4-BE49-F238E27FC236}">
                <a16:creationId xmlns:a16="http://schemas.microsoft.com/office/drawing/2014/main" id="{B231E75C-27CF-4D66-8D9D-875A3CFA499A}"/>
              </a:ext>
            </a:extLst>
          </p:cNvPr>
          <p:cNvGrpSpPr>
            <a:grpSpLocks noChangeAspect="1"/>
          </p:cNvGrpSpPr>
          <p:nvPr/>
        </p:nvGrpSpPr>
        <p:grpSpPr>
          <a:xfrm>
            <a:off x="8767654" y="2999232"/>
            <a:ext cx="1892385" cy="765924"/>
            <a:chOff x="2082546" y="2003330"/>
            <a:chExt cx="5015484" cy="2029968"/>
          </a:xfrm>
        </p:grpSpPr>
        <p:sp>
          <p:nvSpPr>
            <p:cNvPr id="50" name="TC4">
              <a:extLst>
                <a:ext uri="{FF2B5EF4-FFF2-40B4-BE49-F238E27FC236}">
                  <a16:creationId xmlns:a16="http://schemas.microsoft.com/office/drawing/2014/main" id="{1C7F742A-804B-4E69-B30D-0C2628306C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65426" y="3804698"/>
              <a:ext cx="571500" cy="228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TC3">
              <a:extLst>
                <a:ext uri="{FF2B5EF4-FFF2-40B4-BE49-F238E27FC236}">
                  <a16:creationId xmlns:a16="http://schemas.microsoft.com/office/drawing/2014/main" id="{305B4C16-2C7B-4A00-A97E-277265E1F0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30218" y="2003330"/>
              <a:ext cx="571500" cy="228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TC2">
              <a:extLst>
                <a:ext uri="{FF2B5EF4-FFF2-40B4-BE49-F238E27FC236}">
                  <a16:creationId xmlns:a16="http://schemas.microsoft.com/office/drawing/2014/main" id="{162E509F-9337-4BCF-B851-91E3F2AAEC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6530" y="3137186"/>
              <a:ext cx="571500" cy="228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TC1">
              <a:extLst>
                <a:ext uri="{FF2B5EF4-FFF2-40B4-BE49-F238E27FC236}">
                  <a16:creationId xmlns:a16="http://schemas.microsoft.com/office/drawing/2014/main" id="{D1775883-BD41-4A6A-8D84-BE73DA3FA4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82546" y="3064034"/>
              <a:ext cx="571500" cy="2286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62" name="Straight Arrow Connector CA">
            <a:extLst>
              <a:ext uri="{FF2B5EF4-FFF2-40B4-BE49-F238E27FC236}">
                <a16:creationId xmlns:a16="http://schemas.microsoft.com/office/drawing/2014/main" id="{3F9508F1-E6AD-483B-A7B8-BE77CE8B3F1B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706523" y="3748344"/>
            <a:ext cx="424890" cy="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Chord">
            <a:extLst>
              <a:ext uri="{FF2B5EF4-FFF2-40B4-BE49-F238E27FC236}">
                <a16:creationId xmlns:a16="http://schemas.microsoft.com/office/drawing/2014/main" id="{D8216513-A27A-4F8A-85EB-1E7518CB3D6C}"/>
              </a:ext>
            </a:extLst>
          </p:cNvPr>
          <p:cNvGrpSpPr/>
          <p:nvPr/>
        </p:nvGrpSpPr>
        <p:grpSpPr>
          <a:xfrm>
            <a:off x="4482084" y="3145536"/>
            <a:ext cx="3227832" cy="1202972"/>
            <a:chOff x="5385816" y="1728216"/>
            <a:chExt cx="3227832" cy="1202972"/>
          </a:xfrm>
        </p:grpSpPr>
        <p:sp>
          <p:nvSpPr>
            <p:cNvPr id="7" name="Rectangle Group Chord">
              <a:extLst>
                <a:ext uri="{FF2B5EF4-FFF2-40B4-BE49-F238E27FC236}">
                  <a16:creationId xmlns:a16="http://schemas.microsoft.com/office/drawing/2014/main" id="{A42DAD6C-5C42-464C-8EAF-A96E549EDE68}"/>
                </a:ext>
              </a:extLst>
            </p:cNvPr>
            <p:cNvSpPr/>
            <p:nvPr/>
          </p:nvSpPr>
          <p:spPr>
            <a:xfrm>
              <a:off x="5385816" y="1728216"/>
              <a:ext cx="3227832" cy="119786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hord Logo" title="Chord Logo">
              <a:extLst>
                <a:ext uri="{FF2B5EF4-FFF2-40B4-BE49-F238E27FC236}">
                  <a16:creationId xmlns:a16="http://schemas.microsoft.com/office/drawing/2014/main" id="{6BD818BA-E8F7-4150-81AF-27BCF1EA19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36000" contrast="-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816" y="1773450"/>
              <a:ext cx="600730" cy="110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Chord Description">
              <a:extLst>
                <a:ext uri="{FF2B5EF4-FFF2-40B4-BE49-F238E27FC236}">
                  <a16:creationId xmlns:a16="http://schemas.microsoft.com/office/drawing/2014/main" id="{BE1A0D86-B499-4561-8949-AC2270DDBC63}"/>
                </a:ext>
              </a:extLst>
            </p:cNvPr>
            <p:cNvSpPr txBox="1"/>
            <p:nvPr/>
          </p:nvSpPr>
          <p:spPr>
            <a:xfrm>
              <a:off x="5992785" y="1730859"/>
              <a:ext cx="26174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Ch</a:t>
              </a:r>
              <a:r>
                <a:rPr lang="en-US" dirty="0"/>
                <a:t>ecker </a:t>
              </a:r>
              <a:r>
                <a:rPr lang="en-US" b="1" dirty="0"/>
                <a:t>O</a:t>
              </a:r>
              <a:r>
                <a:rPr lang="en-US" dirty="0"/>
                <a:t>f </a:t>
              </a:r>
              <a:r>
                <a:rPr lang="en-US" b="1" dirty="0"/>
                <a:t>R</a:t>
              </a:r>
              <a:r>
                <a:rPr lang="en-US" dirty="0"/>
                <a:t>aces and </a:t>
              </a:r>
              <a:r>
                <a:rPr lang="en-US" b="1" dirty="0"/>
                <a:t>D</a:t>
              </a:r>
              <a:r>
                <a:rPr lang="en-US" dirty="0"/>
                <a:t>eadlocks: Popular static analysis tool for Java</a:t>
              </a:r>
            </a:p>
            <a:p>
              <a:r>
                <a:rPr lang="en-US" dirty="0"/>
                <a:t>(Naik et al PLDI 2006)</a:t>
              </a:r>
            </a:p>
          </p:txBody>
        </p:sp>
      </p:grpSp>
      <p:cxnSp>
        <p:nvCxnSpPr>
          <p:cNvPr id="14" name="Straight Arrow Connector FC">
            <a:extLst>
              <a:ext uri="{FF2B5EF4-FFF2-40B4-BE49-F238E27FC236}">
                <a16:creationId xmlns:a16="http://schemas.microsoft.com/office/drawing/2014/main" id="{5C7794AC-685E-4DB4-BB6A-D529B1F87C6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3727704" y="3743982"/>
            <a:ext cx="754380" cy="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FTP">
            <a:extLst>
              <a:ext uri="{FF2B5EF4-FFF2-40B4-BE49-F238E27FC236}">
                <a16:creationId xmlns:a16="http://schemas.microsoft.com/office/drawing/2014/main" id="{A979594D-6A18-440A-83B9-88551BD84BB8}"/>
              </a:ext>
            </a:extLst>
          </p:cNvPr>
          <p:cNvGrpSpPr/>
          <p:nvPr/>
        </p:nvGrpSpPr>
        <p:grpSpPr>
          <a:xfrm>
            <a:off x="838200" y="2825496"/>
            <a:ext cx="2889504" cy="1837944"/>
            <a:chOff x="0" y="1984248"/>
            <a:chExt cx="2889504" cy="1837944"/>
          </a:xfrm>
        </p:grpSpPr>
        <p:pic>
          <p:nvPicPr>
            <p:cNvPr id="11" name="FTP Logo">
              <a:extLst>
                <a:ext uri="{FF2B5EF4-FFF2-40B4-BE49-F238E27FC236}">
                  <a16:creationId xmlns:a16="http://schemas.microsoft.com/office/drawing/2014/main" id="{3981653B-7A6F-45B3-AB21-CB4419845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1985649"/>
              <a:ext cx="2889504" cy="912198"/>
            </a:xfrm>
            <a:prstGeom prst="rect">
              <a:avLst/>
            </a:prstGeom>
          </p:spPr>
        </p:pic>
        <p:sp>
          <p:nvSpPr>
            <p:cNvPr id="12" name="TextBox FTP Description">
              <a:extLst>
                <a:ext uri="{FF2B5EF4-FFF2-40B4-BE49-F238E27FC236}">
                  <a16:creationId xmlns:a16="http://schemas.microsoft.com/office/drawing/2014/main" id="{20480EE5-9B3B-40E9-AB21-DC4F8234A23E}"/>
                </a:ext>
              </a:extLst>
            </p:cNvPr>
            <p:cNvSpPr txBox="1"/>
            <p:nvPr/>
          </p:nvSpPr>
          <p:spPr>
            <a:xfrm>
              <a:off x="0" y="2897847"/>
              <a:ext cx="28895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Highly concurrent open source FTP server</a:t>
              </a:r>
            </a:p>
            <a:p>
              <a:r>
                <a:rPr lang="en-US" dirty="0"/>
                <a:t>[150 </a:t>
              </a:r>
              <a:r>
                <a:rPr lang="en-US" dirty="0" err="1"/>
                <a:t>kLOC</a:t>
              </a:r>
              <a:r>
                <a:rPr lang="en-US" dirty="0"/>
                <a:t>]</a:t>
              </a:r>
            </a:p>
          </p:txBody>
        </p:sp>
        <p:sp>
          <p:nvSpPr>
            <p:cNvPr id="13" name="Rectangle Group FTP">
              <a:extLst>
                <a:ext uri="{FF2B5EF4-FFF2-40B4-BE49-F238E27FC236}">
                  <a16:creationId xmlns:a16="http://schemas.microsoft.com/office/drawing/2014/main" id="{56B1F098-5461-4D81-BEC5-126FDEA0DF8E}"/>
                </a:ext>
              </a:extLst>
            </p:cNvPr>
            <p:cNvSpPr/>
            <p:nvPr/>
          </p:nvSpPr>
          <p:spPr>
            <a:xfrm>
              <a:off x="0" y="1984248"/>
              <a:ext cx="2889504" cy="183794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5C42C1D5-B6A9-4377-B669-DC50635D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Analysis …</a:t>
            </a:r>
          </a:p>
        </p:txBody>
      </p:sp>
      <p:sp>
        <p:nvSpPr>
          <p:cNvPr id="64" name="TextBox FP Count">
            <a:extLst>
              <a:ext uri="{FF2B5EF4-FFF2-40B4-BE49-F238E27FC236}">
                <a16:creationId xmlns:a16="http://schemas.microsoft.com/office/drawing/2014/main" id="{A33D65D4-7B28-41DD-96A6-0E15B53E9CFE}"/>
              </a:ext>
            </a:extLst>
          </p:cNvPr>
          <p:cNvSpPr txBox="1"/>
          <p:nvPr/>
        </p:nvSpPr>
        <p:spPr>
          <a:xfrm>
            <a:off x="8823960" y="537667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447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218455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3B7DDFCD-4AB6-443A-BA90-58B987AB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False Alarms Arise?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1C9D2-6D2A-4657-9E4B-4A7A20FC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PLDI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520B-7351-489A-A8CA-FBB08C83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User-Guided Program Reasoning using Bayesian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1774-AE86-484F-AC8F-BF72EF60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51D5F-913C-4640-9F31-15010C9FB340}" type="slidenum">
              <a:rPr lang="en-US" smtClean="0"/>
              <a:t>9</a:t>
            </a:fld>
            <a:endParaRPr lang="en-US"/>
          </a:p>
        </p:txBody>
      </p:sp>
      <p:grpSp>
        <p:nvGrpSpPr>
          <p:cNvPr id="24" name="Group Threads">
            <a:extLst>
              <a:ext uri="{FF2B5EF4-FFF2-40B4-BE49-F238E27FC236}">
                <a16:creationId xmlns:a16="http://schemas.microsoft.com/office/drawing/2014/main" id="{55F365D6-2566-485D-BA73-C67BC53A6D72}"/>
              </a:ext>
            </a:extLst>
          </p:cNvPr>
          <p:cNvGrpSpPr/>
          <p:nvPr/>
        </p:nvGrpSpPr>
        <p:grpSpPr>
          <a:xfrm>
            <a:off x="3341370" y="2417758"/>
            <a:ext cx="5535364" cy="1756713"/>
            <a:chOff x="3780492" y="1741211"/>
            <a:chExt cx="5535364" cy="1756713"/>
          </a:xfrm>
        </p:grpSpPr>
        <p:grpSp>
          <p:nvGrpSpPr>
            <p:cNvPr id="25" name="Group Thread 1">
              <a:extLst>
                <a:ext uri="{FF2B5EF4-FFF2-40B4-BE49-F238E27FC236}">
                  <a16:creationId xmlns:a16="http://schemas.microsoft.com/office/drawing/2014/main" id="{8A038FF3-48C1-4BE5-85E5-B398C6242EEB}"/>
                </a:ext>
              </a:extLst>
            </p:cNvPr>
            <p:cNvGrpSpPr/>
            <p:nvPr/>
          </p:nvGrpSpPr>
          <p:grpSpPr>
            <a:xfrm>
              <a:off x="3780492" y="1741211"/>
              <a:ext cx="1920240" cy="1299357"/>
              <a:chOff x="642341" y="1483466"/>
              <a:chExt cx="1920240" cy="1299357"/>
            </a:xfrm>
          </p:grpSpPr>
          <p:sp>
            <p:nvSpPr>
              <p:cNvPr id="29" name="Code Thread 1">
                <a:extLst>
                  <a:ext uri="{FF2B5EF4-FFF2-40B4-BE49-F238E27FC236}">
                    <a16:creationId xmlns:a16="http://schemas.microsoft.com/office/drawing/2014/main" id="{EC4E2F3F-DFBC-4F5F-8C01-39312F3DD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41" y="1951826"/>
                <a:ext cx="1920240" cy="83099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⋮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+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40A07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i="1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// L</a:t>
                </a:r>
                <a:r>
                  <a:rPr lang="en-US" altLang="en-US" sz="1550" baseline="-25000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1</a:t>
                </a:r>
                <a:endParaRPr lang="en-US" altLang="en-US" sz="1550" baseline="-250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⋮</a:t>
                </a:r>
                <a:endParaRPr lang="en-US" altLang="en-US" sz="15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30" name="Straight Arrow Connector Thread 1 Start">
                <a:extLst>
                  <a:ext uri="{FF2B5EF4-FFF2-40B4-BE49-F238E27FC236}">
                    <a16:creationId xmlns:a16="http://schemas.microsoft.com/office/drawing/2014/main" id="{79571C49-DA80-4437-92BD-83AEC9B1EFA4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>
                <a:off x="1602461" y="1483466"/>
                <a:ext cx="0" cy="468360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Thread 2">
              <a:extLst>
                <a:ext uri="{FF2B5EF4-FFF2-40B4-BE49-F238E27FC236}">
                  <a16:creationId xmlns:a16="http://schemas.microsoft.com/office/drawing/2014/main" id="{2BFC468B-A24F-49D2-9579-DEC7CDCEAC68}"/>
                </a:ext>
              </a:extLst>
            </p:cNvPr>
            <p:cNvGrpSpPr/>
            <p:nvPr/>
          </p:nvGrpSpPr>
          <p:grpSpPr>
            <a:xfrm>
              <a:off x="5788928" y="1741211"/>
              <a:ext cx="3526928" cy="1756713"/>
              <a:chOff x="2910709" y="1305666"/>
              <a:chExt cx="3526928" cy="1756713"/>
            </a:xfrm>
          </p:grpSpPr>
          <p:sp>
            <p:nvSpPr>
              <p:cNvPr id="27" name="Code Thread 2">
                <a:extLst>
                  <a:ext uri="{FF2B5EF4-FFF2-40B4-BE49-F238E27FC236}">
                    <a16:creationId xmlns:a16="http://schemas.microsoft.com/office/drawing/2014/main" id="{4A30733F-46BA-4053-89A3-A14B265C9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709" y="1777412"/>
                <a:ext cx="3526928" cy="1284967"/>
              </a:xfrm>
              <a:prstGeom prst="rect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⋮</a:t>
                </a:r>
                <a:endParaRPr lang="en-US" altLang="en-US" sz="1550" b="1" dirty="0">
                  <a:solidFill>
                    <a:srgbClr val="007020"/>
                  </a:solidFill>
                  <a:latin typeface="Consolas" panose="020B0609020204030204" pitchFamily="49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b="1" dirty="0">
                    <a:solidFill>
                      <a:srgbClr val="007020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en-US" sz="155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numThreads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40A07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i="1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/* L</a:t>
                </a:r>
                <a:r>
                  <a:rPr lang="en-US" altLang="en-US" sz="1550" i="1" baseline="-25000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en-US" sz="1550" i="1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 */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{</a:t>
                </a:r>
                <a:endParaRPr lang="en-US" altLang="en-US" sz="155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altLang="en-US" sz="155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+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dirty="0">
                    <a:solidFill>
                      <a:srgbClr val="40A070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;</a:t>
                </a: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en-US" sz="1550" i="1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// L</a:t>
                </a:r>
                <a:r>
                  <a:rPr lang="en-US" altLang="en-US" sz="1550" i="1" baseline="-25000" dirty="0">
                    <a:solidFill>
                      <a:srgbClr val="60A0B0"/>
                    </a:solidFill>
                    <a:latin typeface="Consolas" panose="020B0609020204030204" pitchFamily="49" charset="0"/>
                  </a:rPr>
                  <a:t>3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rgbClr val="666666"/>
                    </a:solidFill>
                    <a:latin typeface="Consolas" panose="020B0609020204030204" pitchFamily="49" charset="0"/>
                  </a:rPr>
                  <a:t>}</a:t>
                </a:r>
                <a:endParaRPr lang="en-US" altLang="en-US" sz="155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55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⋮</a:t>
                </a:r>
                <a:endParaRPr lang="en-US" altLang="en-US" sz="155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28" name="Straight Arrow Connector Thread 2 Start">
                <a:extLst>
                  <a:ext uri="{FF2B5EF4-FFF2-40B4-BE49-F238E27FC236}">
                    <a16:creationId xmlns:a16="http://schemas.microsoft.com/office/drawing/2014/main" id="{43699831-0C19-40C2-AD53-86046B79F9D0}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4674173" y="1305666"/>
                <a:ext cx="0" cy="471746"/>
              </a:xfrm>
              <a:prstGeom prst="straightConnector1">
                <a:avLst/>
              </a:prstGeom>
              <a:ln w="381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Rule rn">
                <a:extLst>
                  <a:ext uri="{FF2B5EF4-FFF2-40B4-BE49-F238E27FC236}">
                    <a16:creationId xmlns:a16="http://schemas.microsoft.com/office/drawing/2014/main" id="{B1D88B9A-E834-4428-91DA-3483A673B2F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10000" y="1825623"/>
              <a:ext cx="4572000" cy="4572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52933595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004723867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4852231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i="0" baseline="0" dirty="0"/>
                            <a:t>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dirty="0"/>
                            <a:t>par(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)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:- par(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), next(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).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3905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Rule rn">
                <a:extLst>
                  <a:ext uri="{FF2B5EF4-FFF2-40B4-BE49-F238E27FC236}">
                    <a16:creationId xmlns:a16="http://schemas.microsoft.com/office/drawing/2014/main" id="{B1D88B9A-E834-4428-91DA-3483A673B2F4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10000" y="1825623"/>
              <a:ext cx="4572000" cy="457200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52933595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004723867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4852231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600" b="1" i="0" baseline="0" dirty="0"/>
                            <a:t>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4222" t="-1316" r="-20133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111" t="-1316" r="-667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63905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D9EDA34E-64B4-4FD5-97D0-455978805F9D}"/>
              </a:ext>
            </a:extLst>
          </p:cNvPr>
          <p:cNvSpPr/>
          <p:nvPr/>
        </p:nvSpPr>
        <p:spPr>
          <a:xfrm>
            <a:off x="8293608" y="570707"/>
            <a:ext cx="2660650" cy="914400"/>
          </a:xfrm>
          <a:prstGeom prst="wedgeRectCallout">
            <a:avLst>
              <a:gd name="adj1" fmla="val -43923"/>
              <a:gd name="adj2" fmla="val 844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rule causes incompleteness!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4D854C-F112-4692-882A-2E431B1800C7}"/>
              </a:ext>
            </a:extLst>
          </p:cNvPr>
          <p:cNvSpPr/>
          <p:nvPr/>
        </p:nvSpPr>
        <p:spPr>
          <a:xfrm>
            <a:off x="4194017" y="4412733"/>
            <a:ext cx="357790" cy="393192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r"/>
            <a:r>
              <a:rPr lang="en-US" b="1" dirty="0">
                <a:solidFill>
                  <a:schemeClr val="accent6"/>
                </a:solidFill>
              </a:rPr>
              <a:t>✓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C96767-FF30-4A4F-ABE6-8F4EA2786553}"/>
              </a:ext>
            </a:extLst>
          </p:cNvPr>
          <p:cNvSpPr/>
          <p:nvPr/>
        </p:nvSpPr>
        <p:spPr>
          <a:xfrm>
            <a:off x="7640193" y="4406769"/>
            <a:ext cx="357790" cy="393192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r"/>
            <a:r>
              <a:rPr lang="en-US" b="1" dirty="0">
                <a:solidFill>
                  <a:schemeClr val="accent6"/>
                </a:solidFill>
              </a:rPr>
              <a:t>✓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2C21E3-EAD4-4DE2-8591-621860A68523}"/>
              </a:ext>
            </a:extLst>
          </p:cNvPr>
          <p:cNvSpPr/>
          <p:nvPr/>
        </p:nvSpPr>
        <p:spPr>
          <a:xfrm>
            <a:off x="5936537" y="6123542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✘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D972E1-A46B-44D4-864B-C59C215CCB47}"/>
              </a:ext>
            </a:extLst>
          </p:cNvPr>
          <p:cNvGrpSpPr/>
          <p:nvPr/>
        </p:nvGrpSpPr>
        <p:grpSpPr>
          <a:xfrm>
            <a:off x="4551807" y="4380730"/>
            <a:ext cx="3086100" cy="1741741"/>
            <a:chOff x="5426964" y="4431285"/>
            <a:chExt cx="3086100" cy="1741741"/>
          </a:xfrm>
        </p:grpSpPr>
        <p:sp>
          <p:nvSpPr>
            <p:cNvPr id="35" name="N_L2_L3">
              <a:extLst>
                <a:ext uri="{FF2B5EF4-FFF2-40B4-BE49-F238E27FC236}">
                  <a16:creationId xmlns:a16="http://schemas.microsoft.com/office/drawing/2014/main" id="{B4FE88F7-6180-4515-AA72-A158FF4A4E00}"/>
                </a:ext>
              </a:extLst>
            </p:cNvPr>
            <p:cNvSpPr txBox="1"/>
            <p:nvPr/>
          </p:nvSpPr>
          <p:spPr>
            <a:xfrm>
              <a:off x="5426964" y="4431285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par(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/>
                <a:t>, 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/>
                <a:t>)</a:t>
              </a:r>
            </a:p>
          </p:txBody>
        </p:sp>
        <p:sp>
          <p:nvSpPr>
            <p:cNvPr id="36" name="P_L1_L2">
              <a:extLst>
                <a:ext uri="{FF2B5EF4-FFF2-40B4-BE49-F238E27FC236}">
                  <a16:creationId xmlns:a16="http://schemas.microsoft.com/office/drawing/2014/main" id="{17876667-DE19-47F4-9CC8-8E16A8DA635F}"/>
                </a:ext>
              </a:extLst>
            </p:cNvPr>
            <p:cNvSpPr txBox="1"/>
            <p:nvPr/>
          </p:nvSpPr>
          <p:spPr>
            <a:xfrm>
              <a:off x="7141464" y="4431285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next(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/>
                <a:t>, 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/>
                <a:t>)</a:t>
              </a:r>
            </a:p>
          </p:txBody>
        </p:sp>
        <p:sp>
          <p:nvSpPr>
            <p:cNvPr id="37" name="rn_L1_L2_L3">
              <a:extLst>
                <a:ext uri="{FF2B5EF4-FFF2-40B4-BE49-F238E27FC236}">
                  <a16:creationId xmlns:a16="http://schemas.microsoft.com/office/drawing/2014/main" id="{03022B27-E489-425B-ACA0-9F28D7709466}"/>
                </a:ext>
              </a:extLst>
            </p:cNvPr>
            <p:cNvSpPr txBox="1"/>
            <p:nvPr/>
          </p:nvSpPr>
          <p:spPr>
            <a:xfrm>
              <a:off x="6312804" y="5117085"/>
              <a:ext cx="1371600" cy="365760"/>
            </a:xfrm>
            <a:prstGeom prst="rect">
              <a:avLst/>
            </a:prstGeom>
            <a:noFill/>
          </p:spPr>
          <p:txBody>
            <a:bodyPr wrap="square" rtlCol="0" anchor="ctr" anchorCtr="1">
              <a:no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38" name="P_L1_L3">
              <a:extLst>
                <a:ext uri="{FF2B5EF4-FFF2-40B4-BE49-F238E27FC236}">
                  <a16:creationId xmlns:a16="http://schemas.microsoft.com/office/drawing/2014/main" id="{821D0E25-8FE4-4EDD-A53B-6DF2C8CC0EF2}"/>
                </a:ext>
              </a:extLst>
            </p:cNvPr>
            <p:cNvSpPr txBox="1"/>
            <p:nvPr/>
          </p:nvSpPr>
          <p:spPr>
            <a:xfrm>
              <a:off x="6312804" y="5715826"/>
              <a:ext cx="1371600" cy="4572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1">
              <a:noAutofit/>
            </a:bodyPr>
            <a:lstStyle/>
            <a:p>
              <a:r>
                <a:rPr lang="en-US" dirty="0"/>
                <a:t>par(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/>
                <a:t>, </a:t>
              </a:r>
              <a:r>
                <a:rPr lang="en-US" altLang="en-US" i="1" dirty="0">
                  <a:solidFill>
                    <a:srgbClr val="60A0B0"/>
                  </a:solidFill>
                  <a:latin typeface="Consolas" panose="020B0609020204030204" pitchFamily="49" charset="0"/>
                </a:rPr>
                <a:t>L</a:t>
              </a:r>
              <a:r>
                <a:rPr lang="en-US" altLang="en-US" baseline="-25000" dirty="0">
                  <a:solidFill>
                    <a:srgbClr val="60A0B0"/>
                  </a:solidFill>
                  <a:latin typeface="Consolas" panose="020B0609020204030204" pitchFamily="49" charset="0"/>
                </a:rPr>
                <a:t>3</a:t>
              </a:r>
              <a:r>
                <a:rPr lang="en-US" dirty="0"/>
                <a:t>)</a:t>
              </a:r>
            </a:p>
          </p:txBody>
        </p:sp>
        <p:cxnSp>
          <p:nvCxnSpPr>
            <p:cNvPr id="39" name="Straight Arrow Connector A_1">
              <a:extLst>
                <a:ext uri="{FF2B5EF4-FFF2-40B4-BE49-F238E27FC236}">
                  <a16:creationId xmlns:a16="http://schemas.microsoft.com/office/drawing/2014/main" id="{22A3BB18-2291-46A9-9CFC-1C01CD52634F}"/>
                </a:ext>
              </a:extLst>
            </p:cNvPr>
            <p:cNvCxnSpPr>
              <a:stCxn id="35" idx="2"/>
              <a:endCxn id="37" idx="0"/>
            </p:cNvCxnSpPr>
            <p:nvPr/>
          </p:nvCxnSpPr>
          <p:spPr>
            <a:xfrm>
              <a:off x="6112764" y="4888485"/>
              <a:ext cx="88584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A_2">
              <a:extLst>
                <a:ext uri="{FF2B5EF4-FFF2-40B4-BE49-F238E27FC236}">
                  <a16:creationId xmlns:a16="http://schemas.microsoft.com/office/drawing/2014/main" id="{818E6688-E5F2-43D8-A291-DC1BB46DA1AC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 flipH="1">
              <a:off x="6998604" y="4888485"/>
              <a:ext cx="82866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c">
              <a:extLst>
                <a:ext uri="{FF2B5EF4-FFF2-40B4-BE49-F238E27FC236}">
                  <a16:creationId xmlns:a16="http://schemas.microsoft.com/office/drawing/2014/main" id="{7153A04A-2BAC-400F-BCF3-AC0F177F493C}"/>
                </a:ext>
              </a:extLst>
            </p:cNvPr>
            <p:cNvCxnSpPr>
              <a:stCxn id="37" idx="2"/>
              <a:endCxn id="38" idx="0"/>
            </p:cNvCxnSpPr>
            <p:nvPr/>
          </p:nvCxnSpPr>
          <p:spPr>
            <a:xfrm>
              <a:off x="6998604" y="5482845"/>
              <a:ext cx="0" cy="232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0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5" grpId="0"/>
      <p:bldP spid="66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2321</Words>
  <Application>Microsoft Office PowerPoint</Application>
  <PresentationFormat>Widescreen</PresentationFormat>
  <Paragraphs>646</Paragraphs>
  <Slides>27</Slides>
  <Notes>14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Candara</vt:lpstr>
      <vt:lpstr>Consolas</vt:lpstr>
      <vt:lpstr>Tahoma</vt:lpstr>
      <vt:lpstr>Office Theme</vt:lpstr>
      <vt:lpstr>PowerPoint Presentation</vt:lpstr>
      <vt:lpstr>Static Analyzers</vt:lpstr>
      <vt:lpstr>PowerPoint Presentation</vt:lpstr>
      <vt:lpstr>Approximations in Static Analysis</vt:lpstr>
      <vt:lpstr>Our Contribution</vt:lpstr>
      <vt:lpstr>Example Analysis: Datarace Detection</vt:lpstr>
      <vt:lpstr>Applying the Analysis …</vt:lpstr>
      <vt:lpstr>Applying the Analysis …</vt:lpstr>
      <vt:lpstr>How do False Alarms Arise?</vt:lpstr>
      <vt:lpstr>How do False Alarms Arise?</vt:lpstr>
      <vt:lpstr>Our Observation</vt:lpstr>
      <vt:lpstr>Central Idea</vt:lpstr>
      <vt:lpstr>PowerPoint Presentation</vt:lpstr>
      <vt:lpstr>A Probabilistic Model of Alarms</vt:lpstr>
      <vt:lpstr>A Probabilistic Model of Alarms</vt:lpstr>
      <vt:lpstr>PowerPoint Presentation</vt:lpstr>
      <vt:lpstr>Scaling Marginal Inference</vt:lpstr>
      <vt:lpstr>Experimental Evaluation</vt:lpstr>
      <vt:lpstr>Effectiveness of Ranking</vt:lpstr>
      <vt:lpstr>Discovering New Bugs</vt:lpstr>
      <vt:lpstr>Discovering New Bugs Bingo vs. precise unsound analyses</vt:lpstr>
      <vt:lpstr>Conclusion</vt:lpstr>
      <vt:lpstr>PowerPoint Presentation</vt:lpstr>
      <vt:lpstr>PowerPoint Presentation</vt:lpstr>
      <vt:lpstr>Effectiveness of Our Approach</vt:lpstr>
      <vt:lpstr>Effectiveness of Our Approach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Mukund Raghothaman, Fnu</dc:creator>
  <cp:lastModifiedBy>Mukund Raghothaman, Fnu</cp:lastModifiedBy>
  <cp:revision>235</cp:revision>
  <dcterms:created xsi:type="dcterms:W3CDTF">2018-06-14T06:06:01Z</dcterms:created>
  <dcterms:modified xsi:type="dcterms:W3CDTF">2018-06-22T14:28:43Z</dcterms:modified>
</cp:coreProperties>
</file>