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5" r:id="rId4"/>
    <p:sldId id="265" r:id="rId5"/>
    <p:sldId id="259" r:id="rId6"/>
    <p:sldId id="276" r:id="rId7"/>
    <p:sldId id="277" r:id="rId8"/>
    <p:sldId id="267" r:id="rId9"/>
    <p:sldId id="282" r:id="rId10"/>
    <p:sldId id="279" r:id="rId11"/>
    <p:sldId id="285" r:id="rId12"/>
    <p:sldId id="287" r:id="rId13"/>
    <p:sldId id="280" r:id="rId14"/>
    <p:sldId id="289" r:id="rId15"/>
    <p:sldId id="290" r:id="rId16"/>
    <p:sldId id="291" r:id="rId17"/>
    <p:sldId id="288" r:id="rId18"/>
    <p:sldId id="268" r:id="rId19"/>
    <p:sldId id="269" r:id="rId20"/>
    <p:sldId id="270" r:id="rId21"/>
    <p:sldId id="271" r:id="rId22"/>
    <p:sldId id="292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D6DE6A9-9AA2-484D-B176-CD17C75434A5}">
          <p14:sldIdLst>
            <p14:sldId id="256"/>
            <p14:sldId id="258"/>
            <p14:sldId id="275"/>
            <p14:sldId id="265"/>
          </p14:sldIdLst>
        </p14:section>
        <p14:section name="Overview of the Synthesis Algorithm" id="{99EF0798-4E99-498A-95D0-EB713689BF27}">
          <p14:sldIdLst>
            <p14:sldId id="259"/>
            <p14:sldId id="276"/>
            <p14:sldId id="277"/>
            <p14:sldId id="267"/>
            <p14:sldId id="282"/>
          </p14:sldIdLst>
        </p14:section>
        <p14:section name="Synthesis: Why" id="{6D91A987-E2BA-49AA-B614-FB348509FE21}">
          <p14:sldIdLst>
            <p14:sldId id="279"/>
            <p14:sldId id="285"/>
            <p14:sldId id="287"/>
          </p14:sldIdLst>
        </p14:section>
        <p14:section name="Synthesis: Why Not" id="{1193F34D-20B6-49B7-85E3-BE0955961609}">
          <p14:sldIdLst>
            <p14:sldId id="280"/>
            <p14:sldId id="289"/>
            <p14:sldId id="290"/>
            <p14:sldId id="291"/>
            <p14:sldId id="288"/>
          </p14:sldIdLst>
        </p14:section>
        <p14:section name="Experimental Results" id="{BCA8E6DF-FD5B-429F-A5FE-08CDA0B50AA3}">
          <p14:sldIdLst>
            <p14:sldId id="268"/>
            <p14:sldId id="269"/>
            <p14:sldId id="270"/>
            <p14:sldId id="271"/>
            <p14:sldId id="292"/>
          </p14:sldIdLst>
        </p14:section>
        <p14:section name="Conclusion" id="{34A3284A-FFE2-4C62-A34A-37D5149D1979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B4A3"/>
    <a:srgbClr val="E2F0D9"/>
    <a:srgbClr val="F2F2F2"/>
    <a:srgbClr val="7F7F7F"/>
    <a:srgbClr val="DAE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78638" autoAdjust="0"/>
  </p:normalViewPr>
  <p:slideViewPr>
    <p:cSldViewPr snapToGrid="0">
      <p:cViewPr varScale="1">
        <p:scale>
          <a:sx n="66" d="100"/>
          <a:sy n="66" d="100"/>
        </p:scale>
        <p:origin x="1337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Difflog\Writing\prosynth\slides\2020-01-20-POPL\resource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Difflog\Writing\prosynth\slides\2020-01-20-POPL\resource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Difflog\Writing\prosynth\slides\2020-01-20-POPL\resources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Difflog\Writing\prosynth\slides\2020-01-20-POPL\resources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Knowledge discovery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Sheet1!$C$2:$C$15</c:f>
              <c:numCache>
                <c:formatCode>General</c:formatCode>
                <c:ptCount val="14"/>
                <c:pt idx="0">
                  <c:v>3</c:v>
                </c:pt>
                <c:pt idx="1">
                  <c:v>40</c:v>
                </c:pt>
                <c:pt idx="2">
                  <c:v>67</c:v>
                </c:pt>
                <c:pt idx="3">
                  <c:v>3600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3600</c:v>
                </c:pt>
                <c:pt idx="8">
                  <c:v>12</c:v>
                </c:pt>
                <c:pt idx="9">
                  <c:v>56</c:v>
                </c:pt>
                <c:pt idx="10">
                  <c:v>3600</c:v>
                </c:pt>
                <c:pt idx="11">
                  <c:v>3600</c:v>
                </c:pt>
                <c:pt idx="12">
                  <c:v>3600</c:v>
                </c:pt>
                <c:pt idx="13">
                  <c:v>3600</c:v>
                </c:pt>
              </c:numCache>
            </c:numRef>
          </c:xVal>
          <c:yVal>
            <c:numRef>
              <c:f>Sheet1!$E$2:$E$15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31</c:v>
                </c:pt>
                <c:pt idx="3">
                  <c:v>1</c:v>
                </c:pt>
                <c:pt idx="4">
                  <c:v>1</c:v>
                </c:pt>
                <c:pt idx="5">
                  <c:v>25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9C-4445-AB03-7F43274BCAC9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Program analysis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Sheet1!$C$16:$C$26</c:f>
              <c:numCache>
                <c:formatCode>General</c:formatCode>
                <c:ptCount val="11"/>
                <c:pt idx="0">
                  <c:v>104</c:v>
                </c:pt>
                <c:pt idx="1">
                  <c:v>350</c:v>
                </c:pt>
                <c:pt idx="2">
                  <c:v>257</c:v>
                </c:pt>
                <c:pt idx="3">
                  <c:v>13</c:v>
                </c:pt>
                <c:pt idx="4">
                  <c:v>688</c:v>
                </c:pt>
                <c:pt idx="5">
                  <c:v>27</c:v>
                </c:pt>
                <c:pt idx="6">
                  <c:v>1622</c:v>
                </c:pt>
                <c:pt idx="7">
                  <c:v>6</c:v>
                </c:pt>
                <c:pt idx="8">
                  <c:v>2816</c:v>
                </c:pt>
                <c:pt idx="9">
                  <c:v>84</c:v>
                </c:pt>
                <c:pt idx="10">
                  <c:v>195</c:v>
                </c:pt>
              </c:numCache>
            </c:numRef>
          </c:xVal>
          <c:yVal>
            <c:numRef>
              <c:f>Sheet1!$E$16:$E$26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23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9C-4445-AB03-7F43274BCAC9}"/>
            </c:ext>
          </c:extLst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Relational queries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Sheet1!$C$27:$C$41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44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56</c:v>
                </c:pt>
                <c:pt idx="14">
                  <c:v>12</c:v>
                </c:pt>
              </c:numCache>
            </c:numRef>
          </c:xVal>
          <c:yVal>
            <c:numRef>
              <c:f>Sheet1!$E$27:$E$41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248</c:v>
                </c:pt>
                <c:pt idx="10">
                  <c:v>7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9C-4445-AB03-7F43274BCAC9}"/>
            </c:ext>
          </c:extLst>
        </c:ser>
        <c:ser>
          <c:idx val="3"/>
          <c:order val="3"/>
          <c:tx>
            <c:v>X=Y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Sheet1!$G$4:$G$5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xVal>
          <c:yVal>
            <c:numRef>
              <c:f>Sheet1!$H$4:$H$5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9C-4445-AB03-7F43274BC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41327"/>
        <c:axId val="482325679"/>
      </c:scatterChart>
      <c:valAx>
        <c:axId val="696641327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FF0000"/>
                    </a:solidFill>
                  </a:rPr>
                  <a:t>ALPS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25679"/>
        <c:crosses val="autoZero"/>
        <c:crossBetween val="midCat"/>
      </c:valAx>
      <c:valAx>
        <c:axId val="482325679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00B050"/>
                    </a:solidFill>
                  </a:rPr>
                  <a:t>Prosynth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413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Knowledge discovery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Sheet1!$C$2:$C$15</c:f>
              <c:numCache>
                <c:formatCode>General</c:formatCode>
                <c:ptCount val="14"/>
                <c:pt idx="0">
                  <c:v>3</c:v>
                </c:pt>
                <c:pt idx="1">
                  <c:v>40</c:v>
                </c:pt>
                <c:pt idx="2">
                  <c:v>67</c:v>
                </c:pt>
                <c:pt idx="3">
                  <c:v>3600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3600</c:v>
                </c:pt>
                <c:pt idx="8">
                  <c:v>12</c:v>
                </c:pt>
                <c:pt idx="9">
                  <c:v>56</c:v>
                </c:pt>
                <c:pt idx="10">
                  <c:v>3600</c:v>
                </c:pt>
                <c:pt idx="11">
                  <c:v>3600</c:v>
                </c:pt>
                <c:pt idx="12">
                  <c:v>3600</c:v>
                </c:pt>
                <c:pt idx="13">
                  <c:v>3600</c:v>
                </c:pt>
              </c:numCache>
            </c:numRef>
          </c:xVal>
          <c:yVal>
            <c:numRef>
              <c:f>Sheet1!$E$2:$E$15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31</c:v>
                </c:pt>
                <c:pt idx="3">
                  <c:v>1</c:v>
                </c:pt>
                <c:pt idx="4">
                  <c:v>1</c:v>
                </c:pt>
                <c:pt idx="5">
                  <c:v>25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6A-4CF9-A6CC-98A9EA8AD627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Program analysis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Sheet1!$C$16:$C$26</c:f>
              <c:numCache>
                <c:formatCode>General</c:formatCode>
                <c:ptCount val="11"/>
                <c:pt idx="0">
                  <c:v>104</c:v>
                </c:pt>
                <c:pt idx="1">
                  <c:v>350</c:v>
                </c:pt>
                <c:pt idx="2">
                  <c:v>257</c:v>
                </c:pt>
                <c:pt idx="3">
                  <c:v>13</c:v>
                </c:pt>
                <c:pt idx="4">
                  <c:v>688</c:v>
                </c:pt>
                <c:pt idx="5">
                  <c:v>27</c:v>
                </c:pt>
                <c:pt idx="6">
                  <c:v>1622</c:v>
                </c:pt>
                <c:pt idx="7">
                  <c:v>6</c:v>
                </c:pt>
                <c:pt idx="8">
                  <c:v>2816</c:v>
                </c:pt>
                <c:pt idx="9">
                  <c:v>84</c:v>
                </c:pt>
                <c:pt idx="10">
                  <c:v>195</c:v>
                </c:pt>
              </c:numCache>
            </c:numRef>
          </c:xVal>
          <c:yVal>
            <c:numRef>
              <c:f>Sheet1!$E$16:$E$26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23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56A-4CF9-A6CC-98A9EA8AD627}"/>
            </c:ext>
          </c:extLst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Relational queries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Sheet1!$C$27:$C$41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44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56</c:v>
                </c:pt>
                <c:pt idx="14">
                  <c:v>12</c:v>
                </c:pt>
              </c:numCache>
            </c:numRef>
          </c:xVal>
          <c:yVal>
            <c:numRef>
              <c:f>Sheet1!$E$27:$E$41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248</c:v>
                </c:pt>
                <c:pt idx="10">
                  <c:v>7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56A-4CF9-A6CC-98A9EA8AD627}"/>
            </c:ext>
          </c:extLst>
        </c:ser>
        <c:ser>
          <c:idx val="3"/>
          <c:order val="3"/>
          <c:tx>
            <c:v>X=Y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Sheet1!$G$4:$G$5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xVal>
          <c:yVal>
            <c:numRef>
              <c:f>Sheet1!$H$4:$H$5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56A-4CF9-A6CC-98A9EA8AD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41327"/>
        <c:axId val="482325679"/>
      </c:scatterChart>
      <c:valAx>
        <c:axId val="696641327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FF0000"/>
                    </a:solidFill>
                  </a:rPr>
                  <a:t>ALPS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25679"/>
        <c:crosses val="autoZero"/>
        <c:crossBetween val="midCat"/>
      </c:valAx>
      <c:valAx>
        <c:axId val="482325679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00B050"/>
                    </a:solidFill>
                  </a:rPr>
                  <a:t>Prosynth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413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Knowledge discovery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Sheet1!$C$2:$C$15</c:f>
              <c:numCache>
                <c:formatCode>General</c:formatCode>
                <c:ptCount val="14"/>
                <c:pt idx="0">
                  <c:v>3</c:v>
                </c:pt>
                <c:pt idx="1">
                  <c:v>40</c:v>
                </c:pt>
                <c:pt idx="2">
                  <c:v>67</c:v>
                </c:pt>
                <c:pt idx="3">
                  <c:v>3600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3600</c:v>
                </c:pt>
                <c:pt idx="8">
                  <c:v>12</c:v>
                </c:pt>
                <c:pt idx="9">
                  <c:v>56</c:v>
                </c:pt>
                <c:pt idx="10">
                  <c:v>3600</c:v>
                </c:pt>
                <c:pt idx="11">
                  <c:v>3600</c:v>
                </c:pt>
                <c:pt idx="12">
                  <c:v>3600</c:v>
                </c:pt>
                <c:pt idx="13">
                  <c:v>3600</c:v>
                </c:pt>
              </c:numCache>
            </c:numRef>
          </c:xVal>
          <c:yVal>
            <c:numRef>
              <c:f>Sheet1!$E$2:$E$15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31</c:v>
                </c:pt>
                <c:pt idx="3">
                  <c:v>1</c:v>
                </c:pt>
                <c:pt idx="4">
                  <c:v>1</c:v>
                </c:pt>
                <c:pt idx="5">
                  <c:v>25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2-43F9-B2DD-4EDC0E5C330B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Program analysis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Sheet1!$C$16:$C$26</c:f>
              <c:numCache>
                <c:formatCode>General</c:formatCode>
                <c:ptCount val="11"/>
                <c:pt idx="0">
                  <c:v>104</c:v>
                </c:pt>
                <c:pt idx="1">
                  <c:v>350</c:v>
                </c:pt>
                <c:pt idx="2">
                  <c:v>257</c:v>
                </c:pt>
                <c:pt idx="3">
                  <c:v>13</c:v>
                </c:pt>
                <c:pt idx="4">
                  <c:v>688</c:v>
                </c:pt>
                <c:pt idx="5">
                  <c:v>27</c:v>
                </c:pt>
                <c:pt idx="6">
                  <c:v>1622</c:v>
                </c:pt>
                <c:pt idx="7">
                  <c:v>6</c:v>
                </c:pt>
                <c:pt idx="8">
                  <c:v>2816</c:v>
                </c:pt>
                <c:pt idx="9">
                  <c:v>84</c:v>
                </c:pt>
                <c:pt idx="10">
                  <c:v>195</c:v>
                </c:pt>
              </c:numCache>
            </c:numRef>
          </c:xVal>
          <c:yVal>
            <c:numRef>
              <c:f>Sheet1!$E$16:$E$26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23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D2-43F9-B2DD-4EDC0E5C330B}"/>
            </c:ext>
          </c:extLst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Relational queries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Sheet1!$C$27:$C$41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44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56</c:v>
                </c:pt>
                <c:pt idx="14">
                  <c:v>12</c:v>
                </c:pt>
              </c:numCache>
            </c:numRef>
          </c:xVal>
          <c:yVal>
            <c:numRef>
              <c:f>Sheet1!$E$27:$E$41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248</c:v>
                </c:pt>
                <c:pt idx="10">
                  <c:v>7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DD2-43F9-B2DD-4EDC0E5C330B}"/>
            </c:ext>
          </c:extLst>
        </c:ser>
        <c:ser>
          <c:idx val="3"/>
          <c:order val="3"/>
          <c:tx>
            <c:v>X=Y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Sheet1!$G$4:$G$5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xVal>
          <c:yVal>
            <c:numRef>
              <c:f>Sheet1!$H$4:$H$5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DD2-43F9-B2DD-4EDC0E5C330B}"/>
            </c:ext>
          </c:extLst>
        </c:ser>
        <c:ser>
          <c:idx val="4"/>
          <c:order val="4"/>
          <c:tx>
            <c:v>10X=Y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Sheet1!$J$4:$J$5</c:f>
              <c:numCache>
                <c:formatCode>General</c:formatCode>
                <c:ptCount val="2"/>
                <c:pt idx="0">
                  <c:v>10</c:v>
                </c:pt>
                <c:pt idx="1">
                  <c:v>10000</c:v>
                </c:pt>
              </c:numCache>
            </c:numRef>
          </c:xVal>
          <c:yVal>
            <c:numRef>
              <c:f>Sheet1!$K$4:$K$5</c:f>
              <c:numCache>
                <c:formatCode>General</c:formatCode>
                <c:ptCount val="2"/>
                <c:pt idx="0">
                  <c:v>1</c:v>
                </c:pt>
                <c:pt idx="1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DD2-43F9-B2DD-4EDC0E5C3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41327"/>
        <c:axId val="482325679"/>
      </c:scatterChart>
      <c:valAx>
        <c:axId val="696641327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FF0000"/>
                    </a:solidFill>
                  </a:rPr>
                  <a:t>ALPS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25679"/>
        <c:crosses val="autoZero"/>
        <c:crossBetween val="midCat"/>
      </c:valAx>
      <c:valAx>
        <c:axId val="482325679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00B050"/>
                    </a:solidFill>
                  </a:rPr>
                  <a:t>Prosynth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413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Knowledge discovery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Sheet1!$D$2:$D$15</c:f>
              <c:numCache>
                <c:formatCode>General</c:formatCode>
                <c:ptCount val="14"/>
                <c:pt idx="0">
                  <c:v>3600</c:v>
                </c:pt>
                <c:pt idx="1">
                  <c:v>1</c:v>
                </c:pt>
                <c:pt idx="2">
                  <c:v>71</c:v>
                </c:pt>
                <c:pt idx="3">
                  <c:v>3</c:v>
                </c:pt>
                <c:pt idx="4">
                  <c:v>3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2822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</c:numCache>
            </c:numRef>
          </c:xVal>
          <c:yVal>
            <c:numRef>
              <c:f>Sheet1!$E$2:$E$15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31</c:v>
                </c:pt>
                <c:pt idx="3">
                  <c:v>1</c:v>
                </c:pt>
                <c:pt idx="4">
                  <c:v>1</c:v>
                </c:pt>
                <c:pt idx="5">
                  <c:v>25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F3-4921-8A4E-A206538B9BE5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Program analysis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Sheet1!$D$16:$D$26</c:f>
              <c:numCache>
                <c:formatCode>General</c:formatCode>
                <c:ptCount val="11"/>
                <c:pt idx="0">
                  <c:v>20</c:v>
                </c:pt>
                <c:pt idx="1">
                  <c:v>14</c:v>
                </c:pt>
                <c:pt idx="2">
                  <c:v>3600</c:v>
                </c:pt>
                <c:pt idx="3">
                  <c:v>10</c:v>
                </c:pt>
                <c:pt idx="4">
                  <c:v>151</c:v>
                </c:pt>
                <c:pt idx="5">
                  <c:v>2</c:v>
                </c:pt>
                <c:pt idx="6">
                  <c:v>342</c:v>
                </c:pt>
                <c:pt idx="7">
                  <c:v>2</c:v>
                </c:pt>
                <c:pt idx="8">
                  <c:v>4</c:v>
                </c:pt>
                <c:pt idx="9">
                  <c:v>114</c:v>
                </c:pt>
                <c:pt idx="10">
                  <c:v>1228</c:v>
                </c:pt>
              </c:numCache>
            </c:numRef>
          </c:xVal>
          <c:yVal>
            <c:numRef>
              <c:f>Sheet1!$E$16:$E$26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23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F3-4921-8A4E-A206538B9BE5}"/>
            </c:ext>
          </c:extLst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Relational queries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Sheet1!$D$27:$D$41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9">
                  <c:v>184</c:v>
                </c:pt>
                <c:pt idx="10">
                  <c:v>22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3600</c:v>
                </c:pt>
              </c:numCache>
            </c:numRef>
          </c:xVal>
          <c:yVal>
            <c:numRef>
              <c:f>Sheet1!$E$27:$E$41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248</c:v>
                </c:pt>
                <c:pt idx="10">
                  <c:v>7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F3-4921-8A4E-A206538B9BE5}"/>
            </c:ext>
          </c:extLst>
        </c:ser>
        <c:ser>
          <c:idx val="3"/>
          <c:order val="3"/>
          <c:tx>
            <c:v>X=Y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Sheet1!$G$4:$G$5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xVal>
          <c:yVal>
            <c:numRef>
              <c:f>Sheet1!$H$4:$H$5</c:f>
              <c:numCache>
                <c:formatCode>General</c:formatCode>
                <c:ptCount val="2"/>
                <c:pt idx="0">
                  <c:v>1</c:v>
                </c:pt>
                <c:pt idx="1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1F3-4921-8A4E-A206538B9BE5}"/>
            </c:ext>
          </c:extLst>
        </c:ser>
        <c:ser>
          <c:idx val="4"/>
          <c:order val="4"/>
          <c:tx>
            <c:v>10X=Y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Sheet1!$J$4:$J$5</c:f>
              <c:numCache>
                <c:formatCode>General</c:formatCode>
                <c:ptCount val="2"/>
                <c:pt idx="0">
                  <c:v>10</c:v>
                </c:pt>
                <c:pt idx="1">
                  <c:v>10000</c:v>
                </c:pt>
              </c:numCache>
            </c:numRef>
          </c:xVal>
          <c:yVal>
            <c:numRef>
              <c:f>Sheet1!$K$4:$K$5</c:f>
              <c:numCache>
                <c:formatCode>General</c:formatCode>
                <c:ptCount val="2"/>
                <c:pt idx="0">
                  <c:v>1</c:v>
                </c:pt>
                <c:pt idx="1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1F3-4921-8A4E-A206538B9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41327"/>
        <c:axId val="482325679"/>
      </c:scatterChart>
      <c:valAx>
        <c:axId val="696641327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FF0000"/>
                    </a:solidFill>
                  </a:rPr>
                  <a:t>Difflog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25679"/>
        <c:crosses val="autoZero"/>
        <c:crossBetween val="midCat"/>
      </c:valAx>
      <c:valAx>
        <c:axId val="482325679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rgbClr val="00B050"/>
                    </a:solidFill>
                  </a:rPr>
                  <a:t>Prosynth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413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6635-487A-4ED5-A36F-EC7CB4AE848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5BC3-7EF6-47DF-9D9C-9203D7B1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6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15BC3-7EF6-47DF-9D9C-9203D7B1E2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07D6-938B-4A7A-B29A-8C6FE07F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A7E26-5E33-410A-9DA2-35BA16AAF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10D8-9DF4-4B26-8B06-DB35989F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B278-843E-4B5F-9005-B06A78B4B1B5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DBD4-517A-4A38-8521-BE09FEFE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3C44-323C-4647-8C08-0C1D186B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BB5A-7A52-4466-A92C-ADAE1C87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F9153-6E42-4D18-B6A5-2CB8A9B7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1CB0-21F0-4AED-915D-8B2533B5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A5E8-27B6-4F65-93CD-AC7E25DEBA80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E8BE-6771-44BE-99ED-670CCA6A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F74F-47F7-4746-A3A1-0C371B84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C22B5-1AB1-4943-A89E-BA9B208D8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18D9A-3728-4784-ACA9-34420A62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E615-5C34-4081-B3C8-7820A8E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8FA-62AA-478E-9B39-4ACCABB80452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912F-88BD-4C0A-BE86-C56FAA0E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A8A8-3D3E-47A2-937B-1763C0A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75CD-A9F2-448D-84FC-AE725F6A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4B1B-F668-40B1-B16D-8EB90B16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BC18-5C73-42D6-A6E5-B4E94CAB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8A7-FEDD-41D4-B3CA-779F86214337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F5FB-733F-461B-8C31-6B5CBFF7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04E6-B565-4896-A622-F55BED3C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111E-47D5-40B1-A5A2-F81DFC9B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23A-6043-4ABA-B1E3-C5ADADE0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B386-70CC-4E5A-A233-8CEBF76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8938-018D-4584-8438-88CC41BDB461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CE5C-E487-4E99-AF55-63ED1DFE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DDEC-63BB-40D0-ACCB-05A47E83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0CB1-5FDC-4977-BF2C-B05D4618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84A5-D89B-42FE-ABEE-7CB876A7D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8760"/>
            <a:ext cx="5181600" cy="4672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762D-1383-4D76-9858-0F4C71CF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8760"/>
            <a:ext cx="5181600" cy="4672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47E87-2B66-44D7-9658-53D1287E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541-A914-46C3-82DC-F4507F0BC02F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9564D-EBA6-444B-99A7-B0C8D1ED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CDF3B-7231-4197-B66B-9DC8895E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2851-C829-4348-BAD5-8C886D96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7407-3EB1-45F7-A38D-59B83DF4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7E8D6-D3FE-4737-AC64-9A12A4D8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59390-8D01-400B-AE9C-24502155C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35F55-CD1D-4BF0-BA75-6BEF65A14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4A469-AD1F-4DC7-8C50-7E02072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EF2-7F82-431E-81A6-DDD671728D19}" type="datetime1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F3133-8024-4692-B2CA-6A7A7558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33475-8730-4B2D-A8A9-AEEC9BFA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CBAA-C181-4039-B0AB-BCB9AEB2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AF8C7-9854-4E24-A15A-09BF1D8B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E810-3065-4914-936D-5DEB57C0323E}" type="datetime1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4F54-22C6-4239-BFD3-6EAB2E0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399F-1BC0-4B0B-A3D3-BCB96C1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E189D-B685-4168-84DC-3D073318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F23D-5D20-42F0-B707-A1CFB2843169}" type="datetime1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56305-9B95-480A-B47A-9F818BDD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821D1-99DA-431E-8319-07693C7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B08C-A15E-4FA0-BD1E-03E212D8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6D2B-C152-4BE7-9928-2E69208D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D413-6073-4623-B7AD-BE812B74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0B026-73A5-4E70-8472-70BC728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B59A-2B03-490C-829D-350AACCBA8E6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F2F2-C46B-4B17-89FF-5C6335D9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7996F-B655-4B0D-8C02-42C352F9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A54-8FAD-4A16-92AB-DF04E58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5977-D372-4A9D-A6BF-E95721308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0A4A2-486D-4F6B-8F83-E7B73E8A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B326C-B212-4E5A-99F2-67DD821B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5219-4FA3-4233-B182-98B8A14AD61A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D990-0129-43A1-93A8-252D0D4D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5D96A-9382-422F-B588-B4544EC7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D7408-61BA-431D-9BD1-40B6665C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F0C11-03F2-4682-AECA-7364546A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8760"/>
            <a:ext cx="10515600" cy="4672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866B-D5F7-45BF-A3A9-7B7FB93A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42048" y="63537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7346-9D58-4454-8259-5C3C7E0C037D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7ECA-BD61-4A1A-BCCF-E153EC5D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248" y="6356350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AE58-6B06-40AD-9D34-9C1F0F484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2448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685D-16DF-4377-A229-4838C2399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3" Type="http://schemas.openxmlformats.org/officeDocument/2006/relationships/image" Target="../media/image4000.png"/><Relationship Id="rId7" Type="http://schemas.openxmlformats.org/officeDocument/2006/relationships/image" Target="../media/image68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69.png"/><Relationship Id="rId5" Type="http://schemas.openxmlformats.org/officeDocument/2006/relationships/image" Target="../media/image32.png"/><Relationship Id="rId10" Type="http://schemas.openxmlformats.org/officeDocument/2006/relationships/image" Target="../media/image4300.png"/><Relationship Id="rId4" Type="http://schemas.openxmlformats.org/officeDocument/2006/relationships/image" Target="../media/image35.jf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3" Type="http://schemas.openxmlformats.org/officeDocument/2006/relationships/image" Target="../media/image4000.png"/><Relationship Id="rId7" Type="http://schemas.openxmlformats.org/officeDocument/2006/relationships/image" Target="../media/image68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2.png"/><Relationship Id="rId5" Type="http://schemas.openxmlformats.org/officeDocument/2006/relationships/image" Target="../media/image32.png"/><Relationship Id="rId10" Type="http://schemas.openxmlformats.org/officeDocument/2006/relationships/image" Target="../media/image4300.png"/><Relationship Id="rId4" Type="http://schemas.openxmlformats.org/officeDocument/2006/relationships/image" Target="../media/image35.jf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svg"/><Relationship Id="rId18" Type="http://schemas.openxmlformats.org/officeDocument/2006/relationships/image" Target="../media/image29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6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8.png"/><Relationship Id="rId10" Type="http://schemas.openxmlformats.org/officeDocument/2006/relationships/image" Target="../media/image34.jpe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8.png"/><Relationship Id="rId7" Type="http://schemas.openxmlformats.org/officeDocument/2006/relationships/image" Target="../media/image55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5.jfif"/><Relationship Id="rId15" Type="http://schemas.openxmlformats.org/officeDocument/2006/relationships/image" Target="../media/image43.png"/><Relationship Id="rId10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E7C2579-21DE-4D05-AAE4-6EF6051C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755"/>
            <a:ext cx="9144000" cy="641714"/>
          </a:xfrm>
        </p:spPr>
        <p:txBody>
          <a:bodyPr tIns="91440" bIns="91440">
            <a:spAutoFit/>
          </a:bodyPr>
          <a:lstStyle/>
          <a:p>
            <a:r>
              <a:rPr lang="en-US" sz="3300" dirty="0"/>
              <a:t>Provenance-Guided Synthesis of </a:t>
            </a:r>
            <a:r>
              <a:rPr lang="en-US" sz="3300" dirty="0" err="1"/>
              <a:t>Datalog</a:t>
            </a:r>
            <a:r>
              <a:rPr lang="en-US" sz="3300" dirty="0"/>
              <a:t> Programs</a:t>
            </a:r>
          </a:p>
        </p:txBody>
      </p:sp>
      <p:sp>
        <p:nvSpPr>
          <p:cNvPr id="3" name="Authors">
            <a:extLst>
              <a:ext uri="{FF2B5EF4-FFF2-40B4-BE49-F238E27FC236}">
                <a16:creationId xmlns:a16="http://schemas.microsoft.com/office/drawing/2014/main" id="{7A508D07-B534-4FFB-96BB-1943598B2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1992"/>
            <a:ext cx="9144000" cy="88537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Mukund Raghothaman</a:t>
            </a:r>
            <a:r>
              <a:rPr lang="en-US" dirty="0"/>
              <a:t> • Jonathan Mendelson • David Zhao</a:t>
            </a:r>
          </a:p>
          <a:p>
            <a:r>
              <a:rPr lang="en-US" dirty="0"/>
              <a:t>Mayur Naik • Bernhard Scholz</a:t>
            </a:r>
          </a:p>
        </p:txBody>
      </p:sp>
      <p:grpSp>
        <p:nvGrpSpPr>
          <p:cNvPr id="12" name="Affiliations">
            <a:extLst>
              <a:ext uri="{FF2B5EF4-FFF2-40B4-BE49-F238E27FC236}">
                <a16:creationId xmlns:a16="http://schemas.microsoft.com/office/drawing/2014/main" id="{3677D746-B758-466E-BD30-DC47341ADBFF}"/>
              </a:ext>
            </a:extLst>
          </p:cNvPr>
          <p:cNvGrpSpPr/>
          <p:nvPr/>
        </p:nvGrpSpPr>
        <p:grpSpPr>
          <a:xfrm>
            <a:off x="3127248" y="3872886"/>
            <a:ext cx="6634127" cy="1096710"/>
            <a:chOff x="3127248" y="4621034"/>
            <a:chExt cx="6634127" cy="1096710"/>
          </a:xfrm>
        </p:grpSpPr>
        <p:grpSp>
          <p:nvGrpSpPr>
            <p:cNvPr id="10" name="Logos">
              <a:extLst>
                <a:ext uri="{FF2B5EF4-FFF2-40B4-BE49-F238E27FC236}">
                  <a16:creationId xmlns:a16="http://schemas.microsoft.com/office/drawing/2014/main" id="{63D7D96C-8A0F-4902-AAA8-76D636481677}"/>
                </a:ext>
              </a:extLst>
            </p:cNvPr>
            <p:cNvGrpSpPr/>
            <p:nvPr/>
          </p:nvGrpSpPr>
          <p:grpSpPr>
            <a:xfrm>
              <a:off x="3127248" y="4712189"/>
              <a:ext cx="2742228" cy="914400"/>
              <a:chOff x="5038726" y="2066925"/>
              <a:chExt cx="2742228" cy="914400"/>
            </a:xfrm>
          </p:grpSpPr>
          <p:pic>
            <p:nvPicPr>
              <p:cNvPr id="5" name="USC">
                <a:extLst>
                  <a:ext uri="{FF2B5EF4-FFF2-40B4-BE49-F238E27FC236}">
                    <a16:creationId xmlns:a16="http://schemas.microsoft.com/office/drawing/2014/main" id="{EFF34E6F-686B-4789-856E-3AB1C68A7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038726" y="2066925"/>
                <a:ext cx="709779" cy="914400"/>
              </a:xfrm>
              <a:prstGeom prst="rect">
                <a:avLst/>
              </a:prstGeom>
            </p:spPr>
          </p:pic>
          <p:pic>
            <p:nvPicPr>
              <p:cNvPr id="7" name="Penn">
                <a:extLst>
                  <a:ext uri="{FF2B5EF4-FFF2-40B4-BE49-F238E27FC236}">
                    <a16:creationId xmlns:a16="http://schemas.microsoft.com/office/drawing/2014/main" id="{1410F05A-B9A8-44B6-B393-825D173D6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80176" y="2121789"/>
                <a:ext cx="769059" cy="859536"/>
              </a:xfrm>
              <a:prstGeom prst="rect">
                <a:avLst/>
              </a:prstGeom>
            </p:spPr>
          </p:pic>
          <p:pic>
            <p:nvPicPr>
              <p:cNvPr id="9" name="Sydney">
                <a:extLst>
                  <a:ext uri="{FF2B5EF4-FFF2-40B4-BE49-F238E27FC236}">
                    <a16:creationId xmlns:a16="http://schemas.microsoft.com/office/drawing/2014/main" id="{5AC1FC58-35D0-4DB4-BCBB-76B356EE0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976872" y="2121789"/>
                <a:ext cx="804082" cy="859536"/>
              </a:xfrm>
              <a:prstGeom prst="rect">
                <a:avLst/>
              </a:prstGeom>
            </p:spPr>
          </p:pic>
        </p:grpSp>
        <p:sp>
          <p:nvSpPr>
            <p:cNvPr id="11" name="Names">
              <a:extLst>
                <a:ext uri="{FF2B5EF4-FFF2-40B4-BE49-F238E27FC236}">
                  <a16:creationId xmlns:a16="http://schemas.microsoft.com/office/drawing/2014/main" id="{52BE2BA8-1B3A-48D8-8417-B2AA4AE489C2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4621034"/>
              <a:ext cx="3665375" cy="109671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University of Southern California</a:t>
              </a:r>
            </a:p>
            <a:p>
              <a:pPr algn="l"/>
              <a:r>
                <a: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University of Pennsylvania</a:t>
              </a:r>
            </a:p>
            <a:p>
              <a:pPr algn="l"/>
              <a:r>
                <a: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University of Sydney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64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0A86-9343-4EC9-8EB8-709E9C8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695D-88E3-45CB-839A-330E885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ndara" panose="020E0502030303020204" pitchFamily="34" charset="0"/>
              <a:buChar char="❶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 Introduction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Datalog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Candara" panose="020E0502030303020204" pitchFamily="34" charset="0"/>
              <a:buChar char="❷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 Overview of the Synthesis Problem</a:t>
            </a:r>
          </a:p>
          <a:p>
            <a:pPr>
              <a:buFont typeface="Candara" panose="020E0502030303020204" pitchFamily="34" charset="0"/>
              <a:buChar char="❸"/>
            </a:pPr>
            <a:r>
              <a:rPr lang="en-US" b="1" dirty="0">
                <a:solidFill>
                  <a:srgbClr val="FF0000"/>
                </a:solidFill>
              </a:rPr>
              <a:t> The Synthesis Algorithm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i="1" dirty="0">
                <a:solidFill>
                  <a:srgbClr val="FF0000"/>
                </a:solidFill>
              </a:rPr>
              <a:t>Why?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i="1" dirty="0"/>
              <a:t>“Why not?”</a:t>
            </a:r>
          </a:p>
          <a:p>
            <a:pPr>
              <a:buFont typeface="Candara" panose="020E0502030303020204" pitchFamily="34" charset="0"/>
              <a:buChar char="❹"/>
            </a:pPr>
            <a:r>
              <a:rPr lang="en-US" dirty="0"/>
              <a:t> Experimental Results</a:t>
            </a:r>
          </a:p>
          <a:p>
            <a:pPr>
              <a:buFont typeface="Candara" panose="020E0502030303020204" pitchFamily="34" charset="0"/>
              <a:buChar char="❺"/>
            </a:pPr>
            <a:r>
              <a:rPr lang="en-US" dirty="0"/>
              <a:t> Conclusion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03858-04BD-413A-9F6F-75A8A91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585A-45DB-4721-8AA1-C7E4409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0897448-2046-40E9-B7DE-CBFDA09C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the Production of Undesirable Tuples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8975B5A-FB2C-4CEE-9022-2BA76E3B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962FB5-06EA-4D68-A8C9-E82D254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11</a:t>
            </a:fld>
            <a:endParaRPr lang="en-US"/>
          </a:p>
        </p:txBody>
      </p:sp>
      <p:grpSp>
        <p:nvGrpSpPr>
          <p:cNvPr id="89" name="Input tuples I">
            <a:extLst>
              <a:ext uri="{FF2B5EF4-FFF2-40B4-BE49-F238E27FC236}">
                <a16:creationId xmlns:a16="http://schemas.microsoft.com/office/drawing/2014/main" id="{25BE5CE0-C5DD-4A17-8541-199305134D5D}"/>
              </a:ext>
            </a:extLst>
          </p:cNvPr>
          <p:cNvGrpSpPr/>
          <p:nvPr/>
        </p:nvGrpSpPr>
        <p:grpSpPr>
          <a:xfrm>
            <a:off x="841248" y="1508760"/>
            <a:ext cx="2743200" cy="1772296"/>
            <a:chOff x="2057399" y="1508760"/>
            <a:chExt cx="2743200" cy="1772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Label I">
                  <a:extLst>
                    <a:ext uri="{FF2B5EF4-FFF2-40B4-BE49-F238E27FC236}">
                      <a16:creationId xmlns:a16="http://schemas.microsoft.com/office/drawing/2014/main" id="{50B336BA-F82F-4E1E-81F9-6E0AAF2B5D62}"/>
                    </a:ext>
                  </a:extLst>
                </p:cNvPr>
                <p:cNvSpPr txBox="1"/>
                <p:nvPr/>
              </p:nvSpPr>
              <p:spPr>
                <a:xfrm>
                  <a:off x="2323344" y="1508760"/>
                  <a:ext cx="2211311" cy="553998"/>
                </a:xfrm>
                <a:prstGeom prst="rect">
                  <a:avLst/>
                </a:prstGeom>
                <a:noFill/>
              </p:spPr>
              <p:txBody>
                <a:bodyPr wrap="none" lIns="182880" tIns="91440" rIns="182880" bIns="91440" rtlCol="0">
                  <a:spAutoFit/>
                </a:bodyPr>
                <a:lstStyle/>
                <a:p>
                  <a:r>
                    <a:rPr lang="en-US" sz="2400" b="0" dirty="0"/>
                    <a:t>Input tuples,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Label I">
                  <a:extLst>
                    <a:ext uri="{FF2B5EF4-FFF2-40B4-BE49-F238E27FC236}">
                      <a16:creationId xmlns:a16="http://schemas.microsoft.com/office/drawing/2014/main" id="{50B336BA-F82F-4E1E-81F9-6E0AAF2B5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44" y="1508760"/>
                  <a:ext cx="2211311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276" t="-111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Le Graph">
              <a:extLst>
                <a:ext uri="{FF2B5EF4-FFF2-40B4-BE49-F238E27FC236}">
                  <a16:creationId xmlns:a16="http://schemas.microsoft.com/office/drawing/2014/main" id="{76CEE637-43BE-4C3E-A19E-49F33F2AD3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7399" y="2062758"/>
              <a:ext cx="2743200" cy="1218298"/>
              <a:chOff x="4037076" y="2057400"/>
              <a:chExt cx="4117848" cy="1828800"/>
            </a:xfrm>
          </p:grpSpPr>
          <p:sp>
            <p:nvSpPr>
              <p:cNvPr id="7" name="v1">
                <a:extLst>
                  <a:ext uri="{FF2B5EF4-FFF2-40B4-BE49-F238E27FC236}">
                    <a16:creationId xmlns:a16="http://schemas.microsoft.com/office/drawing/2014/main" id="{CD131B3F-7BA3-4EA6-B6A6-C541C9EECC33}"/>
                  </a:ext>
                </a:extLst>
              </p:cNvPr>
              <p:cNvSpPr/>
              <p:nvPr/>
            </p:nvSpPr>
            <p:spPr>
              <a:xfrm>
                <a:off x="4037076" y="297329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8" name="v2">
                <a:extLst>
                  <a:ext uri="{FF2B5EF4-FFF2-40B4-BE49-F238E27FC236}">
                    <a16:creationId xmlns:a16="http://schemas.microsoft.com/office/drawing/2014/main" id="{15FB7D63-7BF1-4D74-905F-6B73C5AED8AA}"/>
                  </a:ext>
                </a:extLst>
              </p:cNvPr>
              <p:cNvSpPr/>
              <p:nvPr/>
            </p:nvSpPr>
            <p:spPr>
              <a:xfrm>
                <a:off x="4954524" y="297329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" name="v3">
                <a:extLst>
                  <a:ext uri="{FF2B5EF4-FFF2-40B4-BE49-F238E27FC236}">
                    <a16:creationId xmlns:a16="http://schemas.microsoft.com/office/drawing/2014/main" id="{8C5E4235-12DB-4A62-B73F-50E99B68CFCE}"/>
                  </a:ext>
                </a:extLst>
              </p:cNvPr>
              <p:cNvSpPr/>
              <p:nvPr/>
            </p:nvSpPr>
            <p:spPr>
              <a:xfrm>
                <a:off x="5868924" y="29718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0" name="v4">
                <a:extLst>
                  <a:ext uri="{FF2B5EF4-FFF2-40B4-BE49-F238E27FC236}">
                    <a16:creationId xmlns:a16="http://schemas.microsoft.com/office/drawing/2014/main" id="{540AB964-A20C-459A-87BE-546A4AA86601}"/>
                  </a:ext>
                </a:extLst>
              </p:cNvPr>
              <p:cNvSpPr/>
              <p:nvPr/>
            </p:nvSpPr>
            <p:spPr>
              <a:xfrm>
                <a:off x="5868924" y="20574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11" name="v5">
                <a:extLst>
                  <a:ext uri="{FF2B5EF4-FFF2-40B4-BE49-F238E27FC236}">
                    <a16:creationId xmlns:a16="http://schemas.microsoft.com/office/drawing/2014/main" id="{4DDF1A32-E691-4B3C-B5B4-B9E4B130650A}"/>
                  </a:ext>
                </a:extLst>
              </p:cNvPr>
              <p:cNvSpPr/>
              <p:nvPr/>
            </p:nvSpPr>
            <p:spPr>
              <a:xfrm>
                <a:off x="6783324" y="29718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12" name="v6">
                <a:extLst>
                  <a:ext uri="{FF2B5EF4-FFF2-40B4-BE49-F238E27FC236}">
                    <a16:creationId xmlns:a16="http://schemas.microsoft.com/office/drawing/2014/main" id="{77F30951-B386-40B0-84D5-4B30AE887AFE}"/>
                  </a:ext>
                </a:extLst>
              </p:cNvPr>
              <p:cNvSpPr/>
              <p:nvPr/>
            </p:nvSpPr>
            <p:spPr>
              <a:xfrm>
                <a:off x="7697724" y="29718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cxnSp>
            <p:nvCxnSpPr>
              <p:cNvPr id="13" name="e12">
                <a:extLst>
                  <a:ext uri="{FF2B5EF4-FFF2-40B4-BE49-F238E27FC236}">
                    <a16:creationId xmlns:a16="http://schemas.microsoft.com/office/drawing/2014/main" id="{72B5EADE-A065-4720-9775-764F2ED9A6C7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4494276" y="3201894"/>
                <a:ext cx="46024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23">
                <a:extLst>
                  <a:ext uri="{FF2B5EF4-FFF2-40B4-BE49-F238E27FC236}">
                    <a16:creationId xmlns:a16="http://schemas.microsoft.com/office/drawing/2014/main" id="{B3584E54-56E9-4A3C-A35B-10B1588B1E31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5411724" y="3200400"/>
                <a:ext cx="457200" cy="14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31">
                <a:extLst>
                  <a:ext uri="{FF2B5EF4-FFF2-40B4-BE49-F238E27FC236}">
                    <a16:creationId xmlns:a16="http://schemas.microsoft.com/office/drawing/2014/main" id="{FA9937B8-7741-4E4C-815E-B5B880B477EF}"/>
                  </a:ext>
                </a:extLst>
              </p:cNvPr>
              <p:cNvSpPr/>
              <p:nvPr/>
            </p:nvSpPr>
            <p:spPr>
              <a:xfrm>
                <a:off x="4233672" y="2971800"/>
                <a:ext cx="1828800" cy="914400"/>
              </a:xfrm>
              <a:prstGeom prst="arc">
                <a:avLst>
                  <a:gd name="adj1" fmla="val 43710"/>
                  <a:gd name="adj2" fmla="val 1076580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6" name="e34">
                <a:extLst>
                  <a:ext uri="{FF2B5EF4-FFF2-40B4-BE49-F238E27FC236}">
                    <a16:creationId xmlns:a16="http://schemas.microsoft.com/office/drawing/2014/main" id="{0CFDBCE7-A025-4A3F-BAAE-07E21E6415A1}"/>
                  </a:ext>
                </a:extLst>
              </p:cNvPr>
              <p:cNvCxnSpPr>
                <a:cxnSpLocks/>
                <a:stCxn id="9" idx="0"/>
                <a:endCxn id="10" idx="4"/>
              </p:cNvCxnSpPr>
              <p:nvPr/>
            </p:nvCxnSpPr>
            <p:spPr>
              <a:xfrm flipV="1">
                <a:off x="6097524" y="2514600"/>
                <a:ext cx="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35">
                <a:extLst>
                  <a:ext uri="{FF2B5EF4-FFF2-40B4-BE49-F238E27FC236}">
                    <a16:creationId xmlns:a16="http://schemas.microsoft.com/office/drawing/2014/main" id="{E0B6AF95-98C8-4E6F-8CE4-11A04300686F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>
                <a:off x="6326124" y="320040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56">
                <a:extLst>
                  <a:ext uri="{FF2B5EF4-FFF2-40B4-BE49-F238E27FC236}">
                    <a16:creationId xmlns:a16="http://schemas.microsoft.com/office/drawing/2014/main" id="{C1772F68-5D19-443E-8620-5A9463E70FF6}"/>
                  </a:ext>
                </a:extLst>
              </p:cNvPr>
              <p:cNvSpPr/>
              <p:nvPr/>
            </p:nvSpPr>
            <p:spPr>
              <a:xfrm>
                <a:off x="6976872" y="2697480"/>
                <a:ext cx="914400" cy="731520"/>
              </a:xfrm>
              <a:prstGeom prst="arc">
                <a:avLst>
                  <a:gd name="adj1" fmla="val 11473711"/>
                  <a:gd name="adj2" fmla="val 20891063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e65">
                <a:extLst>
                  <a:ext uri="{FF2B5EF4-FFF2-40B4-BE49-F238E27FC236}">
                    <a16:creationId xmlns:a16="http://schemas.microsoft.com/office/drawing/2014/main" id="{68510DD6-4F4D-4CA2-AE95-98E635CB4BBE}"/>
                  </a:ext>
                </a:extLst>
              </p:cNvPr>
              <p:cNvSpPr/>
              <p:nvPr/>
            </p:nvSpPr>
            <p:spPr>
              <a:xfrm>
                <a:off x="6976872" y="2971800"/>
                <a:ext cx="914400" cy="731520"/>
              </a:xfrm>
              <a:prstGeom prst="arc">
                <a:avLst>
                  <a:gd name="adj1" fmla="val 780274"/>
                  <a:gd name="adj2" fmla="val 9973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abel Pall">
                <a:extLst>
                  <a:ext uri="{FF2B5EF4-FFF2-40B4-BE49-F238E27FC236}">
                    <a16:creationId xmlns:a16="http://schemas.microsoft.com/office/drawing/2014/main" id="{980984C3-AEF1-4BE5-9709-96EBDEA48DB9}"/>
                  </a:ext>
                </a:extLst>
              </p:cNvPr>
              <p:cNvSpPr txBox="1"/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Label Pall">
                <a:extLst>
                  <a:ext uri="{FF2B5EF4-FFF2-40B4-BE49-F238E27FC236}">
                    <a16:creationId xmlns:a16="http://schemas.microsoft.com/office/drawing/2014/main" id="{980984C3-AEF1-4BE5-9709-96EBDEA48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Rules">
                <a:extLst>
                  <a:ext uri="{FF2B5EF4-FFF2-40B4-BE49-F238E27FC236}">
                    <a16:creationId xmlns:a16="http://schemas.microsoft.com/office/drawing/2014/main" id="{4ECCDF8F-4789-408C-BA53-34B0A78AED96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8104897"/>
                  </p:ext>
                </p:extLst>
              </p:nvPr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Rules">
                <a:extLst>
                  <a:ext uri="{FF2B5EF4-FFF2-40B4-BE49-F238E27FC236}">
                    <a16:creationId xmlns:a16="http://schemas.microsoft.com/office/drawing/2014/main" id="{4ECCDF8F-4789-408C-BA53-34B0A78AED96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8104897"/>
                  </p:ext>
                </p:extLst>
              </p:nvPr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111" t="-1333" r="-736667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43333" t="-1333" r="-215714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66741" t="-1333" r="-443" b="-7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101333" r="-736667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101333" r="-215714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101333" r="-443" b="-6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201333" r="-736667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201333" r="-215714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201333" r="-443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297368" r="-736667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297368" r="-215714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297368" r="-443" b="-4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402667" r="-736667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402667" r="-215714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402667" r="-443" b="-3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502667" r="-736667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502667" r="-215714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502667" r="-443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602667" r="-736667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602667" r="-215714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602667" r="-443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11" t="-702667" r="-736667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3333" t="-702667" r="-215714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6741" t="-702667" r="-443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1" name="Num Subsets">
            <a:extLst>
              <a:ext uri="{FF2B5EF4-FFF2-40B4-BE49-F238E27FC236}">
                <a16:creationId xmlns:a16="http://schemas.microsoft.com/office/drawing/2014/main" id="{71042ABE-3E29-43D7-B38A-9452807CF78B}"/>
              </a:ext>
            </a:extLst>
          </p:cNvPr>
          <p:cNvGrpSpPr/>
          <p:nvPr/>
        </p:nvGrpSpPr>
        <p:grpSpPr>
          <a:xfrm>
            <a:off x="6781800" y="1117422"/>
            <a:ext cx="3821953" cy="4629354"/>
            <a:chOff x="6781800" y="1117422"/>
            <a:chExt cx="3821953" cy="4629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llout">
                  <a:extLst>
                    <a:ext uri="{FF2B5EF4-FFF2-40B4-BE49-F238E27FC236}">
                      <a16:creationId xmlns:a16="http://schemas.microsoft.com/office/drawing/2014/main" id="{7FFD9B1B-A8A8-4A01-82BD-2F0A3D0F752E}"/>
                    </a:ext>
                  </a:extLst>
                </p:cNvPr>
                <p:cNvSpPr/>
                <p:nvPr/>
              </p:nvSpPr>
              <p:spPr>
                <a:xfrm>
                  <a:off x="7531847" y="1117422"/>
                  <a:ext cx="3071906" cy="612648"/>
                </a:xfrm>
                <a:prstGeom prst="wedgeRectCallout">
                  <a:avLst>
                    <a:gd name="adj1" fmla="val -50405"/>
                    <a:gd name="adj2" fmla="val 100545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a14:m>
                  <a:r>
                    <a:rPr lang="en-US" dirty="0"/>
                    <a:t> potential solutions</a:t>
                  </a:r>
                </a:p>
              </p:txBody>
            </p:sp>
          </mc:Choice>
          <mc:Fallback xmlns="">
            <p:sp>
              <p:nvSpPr>
                <p:cNvPr id="35" name="Callout">
                  <a:extLst>
                    <a:ext uri="{FF2B5EF4-FFF2-40B4-BE49-F238E27FC236}">
                      <a16:creationId xmlns:a16="http://schemas.microsoft.com/office/drawing/2014/main" id="{7FFD9B1B-A8A8-4A01-82BD-2F0A3D0F75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847" y="1117422"/>
                  <a:ext cx="3071906" cy="612648"/>
                </a:xfrm>
                <a:prstGeom prst="wedgeRectCallout">
                  <a:avLst>
                    <a:gd name="adj1" fmla="val -50405"/>
                    <a:gd name="adj2" fmla="val 100545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Highlight">
              <a:extLst>
                <a:ext uri="{FF2B5EF4-FFF2-40B4-BE49-F238E27FC236}">
                  <a16:creationId xmlns:a16="http://schemas.microsoft.com/office/drawing/2014/main" id="{F366198C-5680-476E-A41B-38E50CBA961E}"/>
                </a:ext>
              </a:extLst>
            </p:cNvPr>
            <p:cNvSpPr/>
            <p:nvPr/>
          </p:nvSpPr>
          <p:spPr>
            <a:xfrm>
              <a:off x="6781800" y="2089175"/>
              <a:ext cx="679219" cy="3657601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uess">
            <a:extLst>
              <a:ext uri="{FF2B5EF4-FFF2-40B4-BE49-F238E27FC236}">
                <a16:creationId xmlns:a16="http://schemas.microsoft.com/office/drawing/2014/main" id="{10AA2F92-1298-43C1-9CE1-1B695E78906C}"/>
              </a:ext>
            </a:extLst>
          </p:cNvPr>
          <p:cNvGrpSpPr/>
          <p:nvPr/>
        </p:nvGrpSpPr>
        <p:grpSpPr>
          <a:xfrm>
            <a:off x="5961888" y="2139696"/>
            <a:ext cx="731520" cy="3566160"/>
            <a:chOff x="5961888" y="2139696"/>
            <a:chExt cx="731520" cy="3566160"/>
          </a:xfrm>
        </p:grpSpPr>
        <p:grpSp>
          <p:nvGrpSpPr>
            <p:cNvPr id="46" name="Off">
              <a:extLst>
                <a:ext uri="{FF2B5EF4-FFF2-40B4-BE49-F238E27FC236}">
                  <a16:creationId xmlns:a16="http://schemas.microsoft.com/office/drawing/2014/main" id="{4BE99D7A-7ECF-4D1B-8836-9B16765F2A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139696"/>
              <a:ext cx="731520" cy="365760"/>
              <a:chOff x="3508188" y="1840753"/>
              <a:chExt cx="1828800" cy="914400"/>
            </a:xfrm>
          </p:grpSpPr>
          <p:sp>
            <p:nvSpPr>
              <p:cNvPr id="47" name="Socket">
                <a:extLst>
                  <a:ext uri="{FF2B5EF4-FFF2-40B4-BE49-F238E27FC236}">
                    <a16:creationId xmlns:a16="http://schemas.microsoft.com/office/drawing/2014/main" id="{9FC5CFB2-304E-40FD-B62F-54F77CD950F1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Slider">
                <a:extLst>
                  <a:ext uri="{FF2B5EF4-FFF2-40B4-BE49-F238E27FC236}">
                    <a16:creationId xmlns:a16="http://schemas.microsoft.com/office/drawing/2014/main" id="{24B7E8E4-CA3B-45E8-A7DC-3F577F52AD71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Label">
                <a:extLst>
                  <a:ext uri="{FF2B5EF4-FFF2-40B4-BE49-F238E27FC236}">
                    <a16:creationId xmlns:a16="http://schemas.microsoft.com/office/drawing/2014/main" id="{314FCB60-E5FE-4803-81AE-5D68579ABACE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42" name="On">
              <a:extLst>
                <a:ext uri="{FF2B5EF4-FFF2-40B4-BE49-F238E27FC236}">
                  <a16:creationId xmlns:a16="http://schemas.microsoft.com/office/drawing/2014/main" id="{BE8484CF-2E90-4550-B6AA-509EA9171A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596896"/>
              <a:ext cx="731520" cy="365760"/>
              <a:chOff x="7724588" y="1840753"/>
              <a:chExt cx="1828800" cy="914400"/>
            </a:xfrm>
          </p:grpSpPr>
          <p:sp>
            <p:nvSpPr>
              <p:cNvPr id="43" name="Socket">
                <a:extLst>
                  <a:ext uri="{FF2B5EF4-FFF2-40B4-BE49-F238E27FC236}">
                    <a16:creationId xmlns:a16="http://schemas.microsoft.com/office/drawing/2014/main" id="{CE21FF71-2289-421B-AED6-2443635CF58D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Slider">
                <a:extLst>
                  <a:ext uri="{FF2B5EF4-FFF2-40B4-BE49-F238E27FC236}">
                    <a16:creationId xmlns:a16="http://schemas.microsoft.com/office/drawing/2014/main" id="{6AD469F9-4895-4556-9708-A74FAF1777C2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Label">
                <a:extLst>
                  <a:ext uri="{FF2B5EF4-FFF2-40B4-BE49-F238E27FC236}">
                    <a16:creationId xmlns:a16="http://schemas.microsoft.com/office/drawing/2014/main" id="{36D0A127-941F-41C7-91C3-A143F7FF5F53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50" name="On">
              <a:extLst>
                <a:ext uri="{FF2B5EF4-FFF2-40B4-BE49-F238E27FC236}">
                  <a16:creationId xmlns:a16="http://schemas.microsoft.com/office/drawing/2014/main" id="{E91AD647-A563-443F-ADF8-2448883EC0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054096"/>
              <a:ext cx="731520" cy="365760"/>
              <a:chOff x="7724588" y="1840753"/>
              <a:chExt cx="1828800" cy="914400"/>
            </a:xfrm>
          </p:grpSpPr>
          <p:sp>
            <p:nvSpPr>
              <p:cNvPr id="51" name="Socket">
                <a:extLst>
                  <a:ext uri="{FF2B5EF4-FFF2-40B4-BE49-F238E27FC236}">
                    <a16:creationId xmlns:a16="http://schemas.microsoft.com/office/drawing/2014/main" id="{826AF83B-FD0D-4998-8C7A-844A96BDBE56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2" name="Slider">
                <a:extLst>
                  <a:ext uri="{FF2B5EF4-FFF2-40B4-BE49-F238E27FC236}">
                    <a16:creationId xmlns:a16="http://schemas.microsoft.com/office/drawing/2014/main" id="{BF730C0A-BAF9-43C8-BBFD-BED6EE31E4C4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Label">
                <a:extLst>
                  <a:ext uri="{FF2B5EF4-FFF2-40B4-BE49-F238E27FC236}">
                    <a16:creationId xmlns:a16="http://schemas.microsoft.com/office/drawing/2014/main" id="{74B7A839-50BC-43F7-BFE7-9220FC4A9371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54" name="Off">
              <a:extLst>
                <a:ext uri="{FF2B5EF4-FFF2-40B4-BE49-F238E27FC236}">
                  <a16:creationId xmlns:a16="http://schemas.microsoft.com/office/drawing/2014/main" id="{B0B9C7B8-8A61-4330-A49B-9322112EB8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511296"/>
              <a:ext cx="731520" cy="365760"/>
              <a:chOff x="3508188" y="1840753"/>
              <a:chExt cx="1828800" cy="914400"/>
            </a:xfrm>
          </p:grpSpPr>
          <p:sp>
            <p:nvSpPr>
              <p:cNvPr id="55" name="Socket">
                <a:extLst>
                  <a:ext uri="{FF2B5EF4-FFF2-40B4-BE49-F238E27FC236}">
                    <a16:creationId xmlns:a16="http://schemas.microsoft.com/office/drawing/2014/main" id="{4E6D42AA-52C5-419C-8AF0-05607D8036F4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Slider">
                <a:extLst>
                  <a:ext uri="{FF2B5EF4-FFF2-40B4-BE49-F238E27FC236}">
                    <a16:creationId xmlns:a16="http://schemas.microsoft.com/office/drawing/2014/main" id="{EDA12429-64A6-41ED-A8A7-9E8A01C5B5DA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Label">
                <a:extLst>
                  <a:ext uri="{FF2B5EF4-FFF2-40B4-BE49-F238E27FC236}">
                    <a16:creationId xmlns:a16="http://schemas.microsoft.com/office/drawing/2014/main" id="{24A70BE2-772A-4478-BB33-E9CAA2E8C000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62" name="On">
              <a:extLst>
                <a:ext uri="{FF2B5EF4-FFF2-40B4-BE49-F238E27FC236}">
                  <a16:creationId xmlns:a16="http://schemas.microsoft.com/office/drawing/2014/main" id="{3B9BF600-B66F-4E31-A807-20BB23C906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968496"/>
              <a:ext cx="731520" cy="365760"/>
              <a:chOff x="7724588" y="1840753"/>
              <a:chExt cx="1828800" cy="914400"/>
            </a:xfrm>
          </p:grpSpPr>
          <p:sp>
            <p:nvSpPr>
              <p:cNvPr id="63" name="Socket">
                <a:extLst>
                  <a:ext uri="{FF2B5EF4-FFF2-40B4-BE49-F238E27FC236}">
                    <a16:creationId xmlns:a16="http://schemas.microsoft.com/office/drawing/2014/main" id="{46D1ED84-BA31-44A1-9A7F-EBAC05C4B5A8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4" name="Slider">
                <a:extLst>
                  <a:ext uri="{FF2B5EF4-FFF2-40B4-BE49-F238E27FC236}">
                    <a16:creationId xmlns:a16="http://schemas.microsoft.com/office/drawing/2014/main" id="{E9C7A517-AAFD-4C92-A8EC-A7FF2BB9B9C8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Label">
                <a:extLst>
                  <a:ext uri="{FF2B5EF4-FFF2-40B4-BE49-F238E27FC236}">
                    <a16:creationId xmlns:a16="http://schemas.microsoft.com/office/drawing/2014/main" id="{4E6983A1-8DD0-42FC-998B-9FC4448D9803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66" name="Off">
              <a:extLst>
                <a:ext uri="{FF2B5EF4-FFF2-40B4-BE49-F238E27FC236}">
                  <a16:creationId xmlns:a16="http://schemas.microsoft.com/office/drawing/2014/main" id="{522BDA18-500B-49AA-8C71-D8E5F94BA8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425696"/>
              <a:ext cx="731520" cy="365760"/>
              <a:chOff x="3508188" y="1840753"/>
              <a:chExt cx="1828800" cy="914400"/>
            </a:xfrm>
          </p:grpSpPr>
          <p:sp>
            <p:nvSpPr>
              <p:cNvPr id="67" name="Socket">
                <a:extLst>
                  <a:ext uri="{FF2B5EF4-FFF2-40B4-BE49-F238E27FC236}">
                    <a16:creationId xmlns:a16="http://schemas.microsoft.com/office/drawing/2014/main" id="{89DE4FB6-4EB4-4857-9F39-B7589C696E62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Slider">
                <a:extLst>
                  <a:ext uri="{FF2B5EF4-FFF2-40B4-BE49-F238E27FC236}">
                    <a16:creationId xmlns:a16="http://schemas.microsoft.com/office/drawing/2014/main" id="{B5888A0A-6C2A-4B40-ACC2-F9B78B1D4D51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Label">
                <a:extLst>
                  <a:ext uri="{FF2B5EF4-FFF2-40B4-BE49-F238E27FC236}">
                    <a16:creationId xmlns:a16="http://schemas.microsoft.com/office/drawing/2014/main" id="{4D6D079F-F9EE-495B-A1AC-9D48441ED9D2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70" name="On">
              <a:extLst>
                <a:ext uri="{FF2B5EF4-FFF2-40B4-BE49-F238E27FC236}">
                  <a16:creationId xmlns:a16="http://schemas.microsoft.com/office/drawing/2014/main" id="{BF7B1838-A190-40AC-A9D7-DFF023AD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882896"/>
              <a:ext cx="731520" cy="365760"/>
              <a:chOff x="7724588" y="1840753"/>
              <a:chExt cx="1828800" cy="914400"/>
            </a:xfrm>
          </p:grpSpPr>
          <p:sp>
            <p:nvSpPr>
              <p:cNvPr id="71" name="Socket">
                <a:extLst>
                  <a:ext uri="{FF2B5EF4-FFF2-40B4-BE49-F238E27FC236}">
                    <a16:creationId xmlns:a16="http://schemas.microsoft.com/office/drawing/2014/main" id="{75AC2236-A944-458C-BB7D-47ACEDFF5C3F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2" name="Slider">
                <a:extLst>
                  <a:ext uri="{FF2B5EF4-FFF2-40B4-BE49-F238E27FC236}">
                    <a16:creationId xmlns:a16="http://schemas.microsoft.com/office/drawing/2014/main" id="{3ED3E569-5B24-4779-A664-23FED81DA403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Label">
                <a:extLst>
                  <a:ext uri="{FF2B5EF4-FFF2-40B4-BE49-F238E27FC236}">
                    <a16:creationId xmlns:a16="http://schemas.microsoft.com/office/drawing/2014/main" id="{A859478D-9988-4B99-9D0E-4B9C717C0715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74" name="On">
              <a:extLst>
                <a:ext uri="{FF2B5EF4-FFF2-40B4-BE49-F238E27FC236}">
                  <a16:creationId xmlns:a16="http://schemas.microsoft.com/office/drawing/2014/main" id="{79993A40-167B-4B36-A82F-29078543D9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5340096"/>
              <a:ext cx="731520" cy="365760"/>
              <a:chOff x="7724588" y="1840753"/>
              <a:chExt cx="1828800" cy="914400"/>
            </a:xfrm>
          </p:grpSpPr>
          <p:sp>
            <p:nvSpPr>
              <p:cNvPr id="75" name="Socket">
                <a:extLst>
                  <a:ext uri="{FF2B5EF4-FFF2-40B4-BE49-F238E27FC236}">
                    <a16:creationId xmlns:a16="http://schemas.microsoft.com/office/drawing/2014/main" id="{CFC61876-2C37-4521-B616-5E5A1087ADFE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6" name="Slider">
                <a:extLst>
                  <a:ext uri="{FF2B5EF4-FFF2-40B4-BE49-F238E27FC236}">
                    <a16:creationId xmlns:a16="http://schemas.microsoft.com/office/drawing/2014/main" id="{1FE0BF37-4C68-481D-84E0-04B6E8E66349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Label">
                <a:extLst>
                  <a:ext uri="{FF2B5EF4-FFF2-40B4-BE49-F238E27FC236}">
                    <a16:creationId xmlns:a16="http://schemas.microsoft.com/office/drawing/2014/main" id="{B5D2B72C-3F52-49C1-83C5-CC57A702B7EC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</p:grpSp>
      <p:grpSp>
        <p:nvGrpSpPr>
          <p:cNvPr id="79" name="Derivation Graph 2">
            <a:extLst>
              <a:ext uri="{FF2B5EF4-FFF2-40B4-BE49-F238E27FC236}">
                <a16:creationId xmlns:a16="http://schemas.microsoft.com/office/drawing/2014/main" id="{57F48A58-D7C9-489B-96AE-4D8111E89E71}"/>
              </a:ext>
            </a:extLst>
          </p:cNvPr>
          <p:cNvGrpSpPr>
            <a:grpSpLocks noChangeAspect="1"/>
          </p:cNvGrpSpPr>
          <p:nvPr/>
        </p:nvGrpSpPr>
        <p:grpSpPr>
          <a:xfrm>
            <a:off x="4346940" y="1508760"/>
            <a:ext cx="852456" cy="2286000"/>
            <a:chOff x="4078224" y="461682"/>
            <a:chExt cx="1191768" cy="3195918"/>
          </a:xfrm>
        </p:grpSpPr>
        <p:sp>
          <p:nvSpPr>
            <p:cNvPr id="80" name="e35">
              <a:extLst>
                <a:ext uri="{FF2B5EF4-FFF2-40B4-BE49-F238E27FC236}">
                  <a16:creationId xmlns:a16="http://schemas.microsoft.com/office/drawing/2014/main" id="{6EFCCBE0-C789-47CA-978A-9C1236906E03}"/>
                </a:ext>
              </a:extLst>
            </p:cNvPr>
            <p:cNvSpPr txBox="1"/>
            <p:nvPr/>
          </p:nvSpPr>
          <p:spPr>
            <a:xfrm>
              <a:off x="4081272" y="461682"/>
              <a:ext cx="118872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/>
                <a:t>edge(3, 5)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135">
                  <a:extLst>
                    <a:ext uri="{FF2B5EF4-FFF2-40B4-BE49-F238E27FC236}">
                      <a16:creationId xmlns:a16="http://schemas.microsoft.com/office/drawing/2014/main" id="{65649416-7941-4BDE-9E38-3881A6EDB2DB}"/>
                    </a:ext>
                  </a:extLst>
                </p:cNvPr>
                <p:cNvSpPr txBox="1"/>
                <p:nvPr/>
              </p:nvSpPr>
              <p:spPr>
                <a:xfrm>
                  <a:off x="4081272" y="1143000"/>
                  <a:ext cx="1188720" cy="4572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/>
                    <a:t>(3, 5)</a:t>
                  </a:r>
                </a:p>
              </p:txBody>
            </p:sp>
          </mc:Choice>
          <mc:Fallback xmlns="">
            <p:sp>
              <p:nvSpPr>
                <p:cNvPr id="81" name="r135">
                  <a:extLst>
                    <a:ext uri="{FF2B5EF4-FFF2-40B4-BE49-F238E27FC236}">
                      <a16:creationId xmlns:a16="http://schemas.microsoft.com/office/drawing/2014/main" id="{65649416-7941-4BDE-9E38-3881A6EDB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72" y="1143000"/>
                  <a:ext cx="1188720" cy="457200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i35">
              <a:extLst>
                <a:ext uri="{FF2B5EF4-FFF2-40B4-BE49-F238E27FC236}">
                  <a16:creationId xmlns:a16="http://schemas.microsoft.com/office/drawing/2014/main" id="{DFC7AD07-AF0A-4BFD-A345-11AB0DB5022D}"/>
                </a:ext>
              </a:extLst>
            </p:cNvPr>
            <p:cNvSpPr txBox="1"/>
            <p:nvPr/>
          </p:nvSpPr>
          <p:spPr>
            <a:xfrm>
              <a:off x="4081272" y="1828800"/>
              <a:ext cx="1188720" cy="4572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/>
                <a:t>inv(3, 5)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435">
                  <a:extLst>
                    <a:ext uri="{FF2B5EF4-FFF2-40B4-BE49-F238E27FC236}">
                      <a16:creationId xmlns:a16="http://schemas.microsoft.com/office/drawing/2014/main" id="{86BD166A-2E38-47E8-BFD3-7E35C68324D2}"/>
                    </a:ext>
                  </a:extLst>
                </p:cNvPr>
                <p:cNvSpPr txBox="1"/>
                <p:nvPr/>
              </p:nvSpPr>
              <p:spPr>
                <a:xfrm>
                  <a:off x="4078224" y="2514600"/>
                  <a:ext cx="1188720" cy="4572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200" dirty="0"/>
                    <a:t>(3, 5)</a:t>
                  </a:r>
                </a:p>
              </p:txBody>
            </p:sp>
          </mc:Choice>
          <mc:Fallback xmlns="">
            <p:sp>
              <p:nvSpPr>
                <p:cNvPr id="83" name="r435">
                  <a:extLst>
                    <a:ext uri="{FF2B5EF4-FFF2-40B4-BE49-F238E27FC236}">
                      <a16:creationId xmlns:a16="http://schemas.microsoft.com/office/drawing/2014/main" id="{86BD166A-2E38-47E8-BFD3-7E35C6832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224" y="2514600"/>
                  <a:ext cx="1188720" cy="457200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35">
              <a:extLst>
                <a:ext uri="{FF2B5EF4-FFF2-40B4-BE49-F238E27FC236}">
                  <a16:creationId xmlns:a16="http://schemas.microsoft.com/office/drawing/2014/main" id="{942FBAC5-87BF-48FE-91F3-4566DD8F6CEA}"/>
                </a:ext>
              </a:extLst>
            </p:cNvPr>
            <p:cNvSpPr txBox="1"/>
            <p:nvPr/>
          </p:nvSpPr>
          <p:spPr>
            <a:xfrm>
              <a:off x="4078224" y="3200400"/>
              <a:ext cx="1188720" cy="4572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/>
                <a:t>scc</a:t>
              </a:r>
              <a:r>
                <a:rPr lang="en-US" sz="1200" dirty="0"/>
                <a:t>(3, 5)</a:t>
              </a:r>
            </a:p>
          </p:txBody>
        </p:sp>
        <p:cxnSp>
          <p:nvCxnSpPr>
            <p:cNvPr id="85" name="A e35 r135">
              <a:extLst>
                <a:ext uri="{FF2B5EF4-FFF2-40B4-BE49-F238E27FC236}">
                  <a16:creationId xmlns:a16="http://schemas.microsoft.com/office/drawing/2014/main" id="{A300BAFD-F7C9-4689-BE75-30DEC79D20BB}"/>
                </a:ext>
              </a:extLst>
            </p:cNvPr>
            <p:cNvCxnSpPr>
              <a:stCxn id="80" idx="2"/>
              <a:endCxn id="81" idx="0"/>
            </p:cNvCxnSpPr>
            <p:nvPr/>
          </p:nvCxnSpPr>
          <p:spPr>
            <a:xfrm>
              <a:off x="4675632" y="918882"/>
              <a:ext cx="0" cy="2241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A r135 i35">
              <a:extLst>
                <a:ext uri="{FF2B5EF4-FFF2-40B4-BE49-F238E27FC236}">
                  <a16:creationId xmlns:a16="http://schemas.microsoft.com/office/drawing/2014/main" id="{26ADCE68-7FD8-487D-BD9E-71FE864C4372}"/>
                </a:ext>
              </a:extLst>
            </p:cNvPr>
            <p:cNvCxnSpPr>
              <a:cxnSpLocks/>
              <a:stCxn id="81" idx="2"/>
              <a:endCxn id="82" idx="0"/>
            </p:cNvCxnSpPr>
            <p:nvPr/>
          </p:nvCxnSpPr>
          <p:spPr>
            <a:xfrm>
              <a:off x="4675632" y="1600200"/>
              <a:ext cx="0" cy="228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A i35 r435">
              <a:extLst>
                <a:ext uri="{FF2B5EF4-FFF2-40B4-BE49-F238E27FC236}">
                  <a16:creationId xmlns:a16="http://schemas.microsoft.com/office/drawing/2014/main" id="{78C31025-2D29-47FF-8244-5C09CC9BAD51}"/>
                </a:ext>
              </a:extLst>
            </p:cNvPr>
            <p:cNvCxnSpPr>
              <a:cxnSpLocks/>
              <a:stCxn id="82" idx="2"/>
              <a:endCxn id="83" idx="0"/>
            </p:cNvCxnSpPr>
            <p:nvPr/>
          </p:nvCxnSpPr>
          <p:spPr>
            <a:xfrm flipH="1">
              <a:off x="4672584" y="2286000"/>
              <a:ext cx="3048" cy="228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A r435 s35">
              <a:extLst>
                <a:ext uri="{FF2B5EF4-FFF2-40B4-BE49-F238E27FC236}">
                  <a16:creationId xmlns:a16="http://schemas.microsoft.com/office/drawing/2014/main" id="{D187A85F-D690-4445-9645-FB6B737D6BB2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4672584" y="2971800"/>
              <a:ext cx="0" cy="228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1982BE54-C9F0-4B07-A86D-AA6132393D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794759"/>
                <a:ext cx="5181600" cy="2382203"/>
              </a:xfrm>
            </p:spPr>
            <p:txBody>
              <a:bodyPr lIns="91440" tIns="45720" rIns="91440" bIns="45720">
                <a:normAutofit lnSpcReduction="10000"/>
              </a:bodyPr>
              <a:lstStyle/>
              <a:p>
                <a:r>
                  <a:rPr lang="en-US" sz="2000" dirty="0"/>
                  <a:t>We did not want to see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scc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(3,5)</a:t>
                </a:r>
              </a:p>
              <a:p>
                <a:r>
                  <a:rPr lang="en-US" sz="2000" dirty="0"/>
                  <a:t>prov(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scc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(3, 5)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r>
                  <a:rPr lang="en-US" sz="2000" dirty="0"/>
                  <a:t>Whenever both rules occur simultaneously, we will erroneously produce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scc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(3, 5)</a:t>
                </a:r>
              </a:p>
              <a:p>
                <a:r>
                  <a:rPr lang="en-US" sz="2000" dirty="0"/>
                  <a:t>Therefore, require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¬(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from all future candidate solutions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Eliminates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infeasible solutions</a:t>
                </a:r>
              </a:p>
            </p:txBody>
          </p:sp>
        </mc:Choice>
        <mc:Fallback xmlns=""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1982BE54-C9F0-4B07-A86D-AA613239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794759"/>
                <a:ext cx="5181600" cy="2382203"/>
              </a:xfrm>
              <a:blipFill>
                <a:blip r:embed="rId9"/>
                <a:stretch>
                  <a:fillRect l="-1059" t="-2046" b="-3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82D37C-F879-4BEB-81C1-3AD8933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the Production of Undesirable Tuples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A5A5-C3A8-435C-AB57-89D841B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6066-6DE2-4C18-A0B0-E37F3316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12</a:t>
            </a:fld>
            <a:endParaRPr lang="en-US"/>
          </a:p>
        </p:txBody>
      </p:sp>
      <p:grpSp>
        <p:nvGrpSpPr>
          <p:cNvPr id="47" name="Lines">
            <a:extLst>
              <a:ext uri="{FF2B5EF4-FFF2-40B4-BE49-F238E27FC236}">
                <a16:creationId xmlns:a16="http://schemas.microsoft.com/office/drawing/2014/main" id="{107C2FB3-0150-4DCC-BBAE-CD5ABD97F09D}"/>
              </a:ext>
            </a:extLst>
          </p:cNvPr>
          <p:cNvGrpSpPr/>
          <p:nvPr/>
        </p:nvGrpSpPr>
        <p:grpSpPr>
          <a:xfrm>
            <a:off x="2157984" y="1798530"/>
            <a:ext cx="7882239" cy="4275379"/>
            <a:chOff x="2157984" y="1798530"/>
            <a:chExt cx="7882239" cy="4275379"/>
          </a:xfrm>
        </p:grpSpPr>
        <p:grpSp>
          <p:nvGrpSpPr>
            <p:cNvPr id="9" name="Prosynth Line">
              <a:extLst>
                <a:ext uri="{FF2B5EF4-FFF2-40B4-BE49-F238E27FC236}">
                  <a16:creationId xmlns:a16="http://schemas.microsoft.com/office/drawing/2014/main" id="{83FE563A-0186-4A36-B46A-8E08BBD4BE25}"/>
                </a:ext>
              </a:extLst>
            </p:cNvPr>
            <p:cNvGrpSpPr/>
            <p:nvPr/>
          </p:nvGrpSpPr>
          <p:grpSpPr>
            <a:xfrm>
              <a:off x="5513832" y="1798530"/>
              <a:ext cx="1136712" cy="4228925"/>
              <a:chOff x="5343442" y="1798530"/>
              <a:chExt cx="1136712" cy="4228925"/>
            </a:xfrm>
          </p:grpSpPr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93A6ED62-17B8-4521-BBC1-644069ABE30A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5911798" y="2369855"/>
                <a:ext cx="0" cy="365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lipsis">
                <a:extLst>
                  <a:ext uri="{FF2B5EF4-FFF2-40B4-BE49-F238E27FC236}">
                    <a16:creationId xmlns:a16="http://schemas.microsoft.com/office/drawing/2014/main" id="{A09BE763-69F7-419E-8E0B-06667A1A44CD}"/>
                  </a:ext>
                </a:extLst>
              </p:cNvPr>
              <p:cNvSpPr/>
              <p:nvPr/>
            </p:nvSpPr>
            <p:spPr>
              <a:xfrm>
                <a:off x="5809585" y="2592227"/>
                <a:ext cx="204423" cy="2958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m-ET" b="1" dirty="0">
                    <a:solidFill>
                      <a:schemeClr val="accent1"/>
                    </a:solidFill>
                  </a:rPr>
                  <a:t>⋮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Label">
                    <a:extLst>
                      <a:ext uri="{FF2B5EF4-FFF2-40B4-BE49-F238E27FC236}">
                        <a16:creationId xmlns:a16="http://schemas.microsoft.com/office/drawing/2014/main" id="{5098F76B-EA27-422A-8B58-161DF1E02681}"/>
                      </a:ext>
                    </a:extLst>
                  </p:cNvPr>
                  <p:cNvSpPr txBox="1"/>
                  <p:nvPr/>
                </p:nvSpPr>
                <p:spPr>
                  <a:xfrm>
                    <a:off x="5343442" y="1798530"/>
                    <a:ext cx="1136712" cy="57132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00B050"/>
                        </a:solidFill>
                      </a:rPr>
                      <a:t>Prosynth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a14:m>
                    <a:r>
                      <a:rPr lang="en-US" sz="1400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all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Label">
                    <a:extLst>
                      <a:ext uri="{FF2B5EF4-FFF2-40B4-BE49-F238E27FC236}">
                        <a16:creationId xmlns:a16="http://schemas.microsoft.com/office/drawing/2014/main" id="{71285F68-37B6-44E8-B9B5-1AD10D5F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3442" y="1798530"/>
                    <a:ext cx="1136712" cy="571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91" b="-74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Z3 Line">
              <a:extLst>
                <a:ext uri="{FF2B5EF4-FFF2-40B4-BE49-F238E27FC236}">
                  <a16:creationId xmlns:a16="http://schemas.microsoft.com/office/drawing/2014/main" id="{44237565-F0A1-4573-93F8-74D7D2906EF6}"/>
                </a:ext>
              </a:extLst>
            </p:cNvPr>
            <p:cNvGrpSpPr/>
            <p:nvPr/>
          </p:nvGrpSpPr>
          <p:grpSpPr>
            <a:xfrm>
              <a:off x="2157984" y="1855593"/>
              <a:ext cx="1325991" cy="4218316"/>
              <a:chOff x="6735226" y="1806330"/>
              <a:chExt cx="1325991" cy="4218316"/>
            </a:xfrm>
          </p:grpSpPr>
          <p:cxnSp>
            <p:nvCxnSpPr>
              <p:cNvPr id="14" name="Line">
                <a:extLst>
                  <a:ext uri="{FF2B5EF4-FFF2-40B4-BE49-F238E27FC236}">
                    <a16:creationId xmlns:a16="http://schemas.microsoft.com/office/drawing/2014/main" id="{E7A40441-66C2-4EA0-B7AD-63B80555CC35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7626822" y="2367046"/>
                <a:ext cx="1153" cy="365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lipsis">
                <a:extLst>
                  <a:ext uri="{FF2B5EF4-FFF2-40B4-BE49-F238E27FC236}">
                    <a16:creationId xmlns:a16="http://schemas.microsoft.com/office/drawing/2014/main" id="{8B17CB9B-A7D0-460E-AF8A-A1A7842A5056}"/>
                  </a:ext>
                </a:extLst>
              </p:cNvPr>
              <p:cNvSpPr/>
              <p:nvPr/>
            </p:nvSpPr>
            <p:spPr>
              <a:xfrm>
                <a:off x="7521880" y="2597721"/>
                <a:ext cx="200627" cy="290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m-ET" b="1" dirty="0">
                    <a:solidFill>
                      <a:schemeClr val="accent1"/>
                    </a:solidFill>
                  </a:rPr>
                  <a:t>⋮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Label">
                <a:extLst>
                  <a:ext uri="{FF2B5EF4-FFF2-40B4-BE49-F238E27FC236}">
                    <a16:creationId xmlns:a16="http://schemas.microsoft.com/office/drawing/2014/main" id="{B62147D5-C3BB-45A0-B275-320362FD4D35}"/>
                  </a:ext>
                </a:extLst>
              </p:cNvPr>
              <p:cNvSpPr txBox="1"/>
              <p:nvPr/>
            </p:nvSpPr>
            <p:spPr>
              <a:xfrm>
                <a:off x="7192426" y="1806330"/>
                <a:ext cx="868791" cy="56071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b="1" dirty="0"/>
                  <a:t>SAT Solver</a:t>
                </a:r>
                <a:endParaRPr lang="en-US" sz="1400" dirty="0"/>
              </a:p>
            </p:txBody>
          </p:sp>
          <p:pic>
            <p:nvPicPr>
              <p:cNvPr id="17" name="Favicon">
                <a:extLst>
                  <a:ext uri="{FF2B5EF4-FFF2-40B4-BE49-F238E27FC236}">
                    <a16:creationId xmlns:a16="http://schemas.microsoft.com/office/drawing/2014/main" id="{13918184-1F28-43E2-8925-4BB80DABA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5226" y="1806330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8" name="Souffle Line">
              <a:extLst>
                <a:ext uri="{FF2B5EF4-FFF2-40B4-BE49-F238E27FC236}">
                  <a16:creationId xmlns:a16="http://schemas.microsoft.com/office/drawing/2014/main" id="{D408B53C-EEDD-47BA-8F44-52D421BB6635}"/>
                </a:ext>
              </a:extLst>
            </p:cNvPr>
            <p:cNvGrpSpPr/>
            <p:nvPr/>
          </p:nvGrpSpPr>
          <p:grpSpPr>
            <a:xfrm>
              <a:off x="8714232" y="1806330"/>
              <a:ext cx="1325991" cy="4218316"/>
              <a:chOff x="7192426" y="1806330"/>
              <a:chExt cx="1325991" cy="4218316"/>
            </a:xfrm>
          </p:grpSpPr>
          <p:cxnSp>
            <p:nvCxnSpPr>
              <p:cNvPr id="19" name="Line">
                <a:extLst>
                  <a:ext uri="{FF2B5EF4-FFF2-40B4-BE49-F238E27FC236}">
                    <a16:creationId xmlns:a16="http://schemas.microsoft.com/office/drawing/2014/main" id="{82A52A2A-5C01-4AD5-B3C9-DD8AE08831A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7626822" y="2367046"/>
                <a:ext cx="1153" cy="365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lipsis">
                <a:extLst>
                  <a:ext uri="{FF2B5EF4-FFF2-40B4-BE49-F238E27FC236}">
                    <a16:creationId xmlns:a16="http://schemas.microsoft.com/office/drawing/2014/main" id="{D909ED2E-0618-48CF-879E-A6B743234E60}"/>
                  </a:ext>
                </a:extLst>
              </p:cNvPr>
              <p:cNvSpPr/>
              <p:nvPr/>
            </p:nvSpPr>
            <p:spPr>
              <a:xfrm>
                <a:off x="7521880" y="2597721"/>
                <a:ext cx="200627" cy="290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m-ET" b="1" dirty="0">
                    <a:solidFill>
                      <a:schemeClr val="accent1"/>
                    </a:solidFill>
                  </a:rPr>
                  <a:t>⋮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Label">
                <a:extLst>
                  <a:ext uri="{FF2B5EF4-FFF2-40B4-BE49-F238E27FC236}">
                    <a16:creationId xmlns:a16="http://schemas.microsoft.com/office/drawing/2014/main" id="{D8609DEA-8C93-4CA9-867C-BD47D0699433}"/>
                  </a:ext>
                </a:extLst>
              </p:cNvPr>
              <p:cNvSpPr txBox="1"/>
              <p:nvPr/>
            </p:nvSpPr>
            <p:spPr>
              <a:xfrm>
                <a:off x="7192426" y="1806330"/>
                <a:ext cx="868791" cy="56071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Datalog</a:t>
                </a:r>
                <a:r>
                  <a:rPr lang="en-US" sz="1600" b="1" dirty="0"/>
                  <a:t> Solver</a:t>
                </a:r>
                <a:endParaRPr lang="en-US" sz="1400" dirty="0"/>
              </a:p>
            </p:txBody>
          </p:sp>
          <p:pic>
            <p:nvPicPr>
              <p:cNvPr id="22" name="Favicon" descr="A cup of coffee&#10;&#10;Description automatically generated">
                <a:extLst>
                  <a:ext uri="{FF2B5EF4-FFF2-40B4-BE49-F238E27FC236}">
                    <a16:creationId xmlns:a16="http://schemas.microsoft.com/office/drawing/2014/main" id="{3D6CECEF-15D3-450C-9A3F-A98C04A84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1217" y="1855593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9" name="Overlay">
            <a:extLst>
              <a:ext uri="{FF2B5EF4-FFF2-40B4-BE49-F238E27FC236}">
                <a16:creationId xmlns:a16="http://schemas.microsoft.com/office/drawing/2014/main" id="{6A04E6CE-D1D5-45C9-9ADD-9770F4FC312A}"/>
              </a:ext>
            </a:extLst>
          </p:cNvPr>
          <p:cNvGrpSpPr/>
          <p:nvPr/>
        </p:nvGrpSpPr>
        <p:grpSpPr>
          <a:xfrm>
            <a:off x="2141120" y="3645117"/>
            <a:ext cx="7882128" cy="2017858"/>
            <a:chOff x="3092450" y="7248795"/>
            <a:chExt cx="7708392" cy="1973382"/>
          </a:xfrm>
        </p:grpSpPr>
        <p:sp>
          <p:nvSpPr>
            <p:cNvPr id="45" name="Outline">
              <a:extLst>
                <a:ext uri="{FF2B5EF4-FFF2-40B4-BE49-F238E27FC236}">
                  <a16:creationId xmlns:a16="http://schemas.microsoft.com/office/drawing/2014/main" id="{B8E3CE9D-186F-45EB-BE1F-0D443D505A72}"/>
                </a:ext>
              </a:extLst>
            </p:cNvPr>
            <p:cNvSpPr/>
            <p:nvPr/>
          </p:nvSpPr>
          <p:spPr>
            <a:xfrm>
              <a:off x="3092450" y="7470649"/>
              <a:ext cx="7708392" cy="17515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Label">
                  <a:extLst>
                    <a:ext uri="{FF2B5EF4-FFF2-40B4-BE49-F238E27FC236}">
                      <a16:creationId xmlns:a16="http://schemas.microsoft.com/office/drawing/2014/main" id="{F896B138-B21D-4671-B6FF-F9E39522D9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3683" y="7248795"/>
                  <a:ext cx="2682735" cy="4471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tIns="91440" bIns="91440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∀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a14:m>
                  <a:r>
                    <a:rPr lang="en-US" sz="1400" dirty="0"/>
                    <a:t> but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Label">
                  <a:extLst>
                    <a:ext uri="{FF2B5EF4-FFF2-40B4-BE49-F238E27FC236}">
                      <a16:creationId xmlns:a16="http://schemas.microsoft.com/office/drawing/2014/main" id="{F896B138-B21D-4671-B6FF-F9E39522D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683" y="7248795"/>
                  <a:ext cx="2682735" cy="4471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Varphi">
                <a:extLst>
                  <a:ext uri="{FF2B5EF4-FFF2-40B4-BE49-F238E27FC236}">
                    <a16:creationId xmlns:a16="http://schemas.microsoft.com/office/drawing/2014/main" id="{FE7E31EE-E576-44AE-9159-C015E783980B}"/>
                  </a:ext>
                </a:extLst>
              </p:cNvPr>
              <p:cNvSpPr txBox="1"/>
              <p:nvPr/>
            </p:nvSpPr>
            <p:spPr>
              <a:xfrm>
                <a:off x="2500225" y="3065832"/>
                <a:ext cx="1098704" cy="439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Varphi">
                <a:extLst>
                  <a:ext uri="{FF2B5EF4-FFF2-40B4-BE49-F238E27FC236}">
                    <a16:creationId xmlns:a16="http://schemas.microsoft.com/office/drawing/2014/main" id="{FE7E31EE-E576-44AE-9159-C015E783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25" y="3065832"/>
                <a:ext cx="1098704" cy="439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Varphi Label">
            <a:extLst>
              <a:ext uri="{FF2B5EF4-FFF2-40B4-BE49-F238E27FC236}">
                <a16:creationId xmlns:a16="http://schemas.microsoft.com/office/drawing/2014/main" id="{ED99D0F5-C383-4089-AA37-BCC7F10556A0}"/>
              </a:ext>
            </a:extLst>
          </p:cNvPr>
          <p:cNvSpPr/>
          <p:nvPr/>
        </p:nvSpPr>
        <p:spPr>
          <a:xfrm>
            <a:off x="838200" y="3791530"/>
            <a:ext cx="2267155" cy="586413"/>
          </a:xfrm>
          <a:prstGeom prst="wedgeRectCallout">
            <a:avLst>
              <a:gd name="adj1" fmla="val 36346"/>
              <a:gd name="adj2" fmla="val -87929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Synthesis constraint</a:t>
            </a:r>
          </a:p>
        </p:txBody>
      </p:sp>
      <p:grpSp>
        <p:nvGrpSpPr>
          <p:cNvPr id="23" name="P+(I) = Tout">
            <a:extLst>
              <a:ext uri="{FF2B5EF4-FFF2-40B4-BE49-F238E27FC236}">
                <a16:creationId xmlns:a16="http://schemas.microsoft.com/office/drawing/2014/main" id="{25774344-46D5-4414-83B1-9884B2B93A49}"/>
              </a:ext>
            </a:extLst>
          </p:cNvPr>
          <p:cNvGrpSpPr/>
          <p:nvPr/>
        </p:nvGrpSpPr>
        <p:grpSpPr>
          <a:xfrm>
            <a:off x="6045560" y="3060512"/>
            <a:ext cx="3135061" cy="328311"/>
            <a:chOff x="7217326" y="5742838"/>
            <a:chExt cx="3913748" cy="409857"/>
          </a:xfrm>
        </p:grpSpPr>
        <p:sp>
          <p:nvSpPr>
            <p:cNvPr id="24" name="Origin">
              <a:extLst>
                <a:ext uri="{FF2B5EF4-FFF2-40B4-BE49-F238E27FC236}">
                  <a16:creationId xmlns:a16="http://schemas.microsoft.com/office/drawing/2014/main" id="{A826DF0E-DEAC-45ED-98D2-79660E7329C1}"/>
                </a:ext>
              </a:extLst>
            </p:cNvPr>
            <p:cNvSpPr/>
            <p:nvPr/>
          </p:nvSpPr>
          <p:spPr>
            <a:xfrm>
              <a:off x="11039634" y="606125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" name="Arrow">
              <a:extLst>
                <a:ext uri="{FF2B5EF4-FFF2-40B4-BE49-F238E27FC236}">
                  <a16:creationId xmlns:a16="http://schemas.microsoft.com/office/drawing/2014/main" id="{A02B12D8-8924-4C77-9890-795A97EB400A}"/>
                </a:ext>
              </a:extLst>
            </p:cNvPr>
            <p:cNvCxnSpPr>
              <a:cxnSpLocks/>
              <a:stCxn id="24" idx="2"/>
              <a:endCxn id="27" idx="6"/>
            </p:cNvCxnSpPr>
            <p:nvPr/>
          </p:nvCxnSpPr>
          <p:spPr>
            <a:xfrm flipH="1">
              <a:off x="7308766" y="6106976"/>
              <a:ext cx="37308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Label">
                  <a:extLst>
                    <a:ext uri="{FF2B5EF4-FFF2-40B4-BE49-F238E27FC236}">
                      <a16:creationId xmlns:a16="http://schemas.microsoft.com/office/drawing/2014/main" id="{5DAE5948-12B4-40E2-8AD4-04F00A1D3A9E}"/>
                    </a:ext>
                  </a:extLst>
                </p:cNvPr>
                <p:cNvSpPr txBox="1"/>
                <p:nvPr/>
              </p:nvSpPr>
              <p:spPr>
                <a:xfrm>
                  <a:off x="8262691" y="5742838"/>
                  <a:ext cx="1828799" cy="36576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a14:m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17" name="Label">
                  <a:extLst>
                    <a:ext uri="{FF2B5EF4-FFF2-40B4-BE49-F238E27FC236}">
                      <a16:creationId xmlns:a16="http://schemas.microsoft.com/office/drawing/2014/main" id="{03502329-DAFC-4992-A815-90F502DB5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691" y="5742838"/>
                  <a:ext cx="1828799" cy="365761"/>
                </a:xfrm>
                <a:prstGeom prst="rect">
                  <a:avLst/>
                </a:prstGeom>
                <a:blipFill>
                  <a:blip r:embed="rId10"/>
                  <a:stretch>
                    <a:fillRect t="-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Destination">
              <a:extLst>
                <a:ext uri="{FF2B5EF4-FFF2-40B4-BE49-F238E27FC236}">
                  <a16:creationId xmlns:a16="http://schemas.microsoft.com/office/drawing/2014/main" id="{4EB95656-B0B7-41C6-9218-CAB60885E92E}"/>
                </a:ext>
              </a:extLst>
            </p:cNvPr>
            <p:cNvSpPr/>
            <p:nvPr/>
          </p:nvSpPr>
          <p:spPr>
            <a:xfrm>
              <a:off x="7217326" y="606125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0" name="Question">
            <a:extLst>
              <a:ext uri="{FF2B5EF4-FFF2-40B4-BE49-F238E27FC236}">
                <a16:creationId xmlns:a16="http://schemas.microsoft.com/office/drawing/2014/main" id="{10E1C504-DA82-4205-8DC2-AE0733D2DAE5}"/>
              </a:ext>
            </a:extLst>
          </p:cNvPr>
          <p:cNvGrpSpPr/>
          <p:nvPr/>
        </p:nvGrpSpPr>
        <p:grpSpPr>
          <a:xfrm>
            <a:off x="6045991" y="4061087"/>
            <a:ext cx="3141183" cy="400403"/>
            <a:chOff x="7231420" y="5073965"/>
            <a:chExt cx="3549397" cy="391578"/>
          </a:xfrm>
        </p:grpSpPr>
        <p:sp>
          <p:nvSpPr>
            <p:cNvPr id="41" name="Origin">
              <a:extLst>
                <a:ext uri="{FF2B5EF4-FFF2-40B4-BE49-F238E27FC236}">
                  <a16:creationId xmlns:a16="http://schemas.microsoft.com/office/drawing/2014/main" id="{7F1DC62B-E222-4C23-9A6C-E3B6D69E0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20" y="5394003"/>
              <a:ext cx="8265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2" name="Arrow">
              <a:extLst>
                <a:ext uri="{FF2B5EF4-FFF2-40B4-BE49-F238E27FC236}">
                  <a16:creationId xmlns:a16="http://schemas.microsoft.com/office/drawing/2014/main" id="{206E2AAF-0017-49AC-8ACF-EFC9CDC4779C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7314079" y="5429773"/>
              <a:ext cx="33840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Label">
                  <a:extLst>
                    <a:ext uri="{FF2B5EF4-FFF2-40B4-BE49-F238E27FC236}">
                      <a16:creationId xmlns:a16="http://schemas.microsoft.com/office/drawing/2014/main" id="{CFC1D135-6919-49A9-B501-6D03EB3A7A9B}"/>
                    </a:ext>
                  </a:extLst>
                </p:cNvPr>
                <p:cNvSpPr txBox="1"/>
                <p:nvPr/>
              </p:nvSpPr>
              <p:spPr>
                <a:xfrm>
                  <a:off x="8090393" y="5073965"/>
                  <a:ext cx="1828800" cy="3657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:r>
                    <a:rPr lang="en-US" sz="1400" i="1" dirty="0"/>
                    <a:t>Why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1400" i="1" dirty="0"/>
                    <a:t>?</a:t>
                  </a:r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43" name="Label">
                  <a:extLst>
                    <a:ext uri="{FF2B5EF4-FFF2-40B4-BE49-F238E27FC236}">
                      <a16:creationId xmlns:a16="http://schemas.microsoft.com/office/drawing/2014/main" id="{CFC1D135-6919-49A9-B501-6D03EB3A7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393" y="5073965"/>
                  <a:ext cx="1828800" cy="365760"/>
                </a:xfrm>
                <a:prstGeom prst="rect">
                  <a:avLst/>
                </a:prstGeom>
                <a:blipFill>
                  <a:blip r:embed="rId1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estination">
              <a:extLst>
                <a:ext uri="{FF2B5EF4-FFF2-40B4-BE49-F238E27FC236}">
                  <a16:creationId xmlns:a16="http://schemas.microsoft.com/office/drawing/2014/main" id="{5D08A587-6334-44EF-8DDE-E0BFF3FA2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8158" y="5394003"/>
              <a:ext cx="8265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" name="Response">
            <a:extLst>
              <a:ext uri="{FF2B5EF4-FFF2-40B4-BE49-F238E27FC236}">
                <a16:creationId xmlns:a16="http://schemas.microsoft.com/office/drawing/2014/main" id="{D00083A1-BFB8-44D4-99DE-17B848B3A5A2}"/>
              </a:ext>
            </a:extLst>
          </p:cNvPr>
          <p:cNvGrpSpPr/>
          <p:nvPr/>
        </p:nvGrpSpPr>
        <p:grpSpPr>
          <a:xfrm>
            <a:off x="6046712" y="4527431"/>
            <a:ext cx="3142280" cy="400782"/>
            <a:chOff x="7230935" y="5742472"/>
            <a:chExt cx="3551943" cy="391948"/>
          </a:xfrm>
        </p:grpSpPr>
        <p:sp>
          <p:nvSpPr>
            <p:cNvPr id="37" name="Origin">
              <a:extLst>
                <a:ext uri="{FF2B5EF4-FFF2-40B4-BE49-F238E27FC236}">
                  <a16:creationId xmlns:a16="http://schemas.microsoft.com/office/drawing/2014/main" id="{8E867EEF-5AFB-4B88-B549-1D1A67384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0189" y="6062880"/>
              <a:ext cx="8268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Arrow">
              <a:extLst>
                <a:ext uri="{FF2B5EF4-FFF2-40B4-BE49-F238E27FC236}">
                  <a16:creationId xmlns:a16="http://schemas.microsoft.com/office/drawing/2014/main" id="{57655694-96D4-4D88-8128-ACA003C91009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7313624" y="6098650"/>
              <a:ext cx="33865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Label">
                  <a:extLst>
                    <a:ext uri="{FF2B5EF4-FFF2-40B4-BE49-F238E27FC236}">
                      <a16:creationId xmlns:a16="http://schemas.microsoft.com/office/drawing/2014/main" id="{E352BD34-6D84-4940-B0DB-86E526DAEFB0}"/>
                    </a:ext>
                  </a:extLst>
                </p:cNvPr>
                <p:cNvSpPr txBox="1"/>
                <p:nvPr/>
              </p:nvSpPr>
              <p:spPr>
                <a:xfrm>
                  <a:off x="7862334" y="5742472"/>
                  <a:ext cx="2286000" cy="3657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prov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39" name="Label">
                  <a:extLst>
                    <a:ext uri="{FF2B5EF4-FFF2-40B4-BE49-F238E27FC236}">
                      <a16:creationId xmlns:a16="http://schemas.microsoft.com/office/drawing/2014/main" id="{E352BD34-6D84-4940-B0DB-86E526DAE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334" y="5742472"/>
                  <a:ext cx="2286000" cy="365760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Destination">
              <a:extLst>
                <a:ext uri="{FF2B5EF4-FFF2-40B4-BE49-F238E27FC236}">
                  <a16:creationId xmlns:a16="http://schemas.microsoft.com/office/drawing/2014/main" id="{8F136591-3EFB-4A0A-A5F9-6A584372B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0935" y="6062880"/>
              <a:ext cx="8268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2" name="Update">
            <a:extLst>
              <a:ext uri="{FF2B5EF4-FFF2-40B4-BE49-F238E27FC236}">
                <a16:creationId xmlns:a16="http://schemas.microsoft.com/office/drawing/2014/main" id="{8FE361C8-4C83-4344-86C5-0AEF863641DF}"/>
              </a:ext>
            </a:extLst>
          </p:cNvPr>
          <p:cNvGrpSpPr/>
          <p:nvPr/>
        </p:nvGrpSpPr>
        <p:grpSpPr>
          <a:xfrm>
            <a:off x="3013001" y="5002919"/>
            <a:ext cx="3105711" cy="400405"/>
            <a:chOff x="7396502" y="5742840"/>
            <a:chExt cx="3367187" cy="391580"/>
          </a:xfrm>
        </p:grpSpPr>
        <p:sp>
          <p:nvSpPr>
            <p:cNvPr id="33" name="Origin">
              <a:extLst>
                <a:ext uri="{FF2B5EF4-FFF2-40B4-BE49-F238E27FC236}">
                  <a16:creationId xmlns:a16="http://schemas.microsoft.com/office/drawing/2014/main" id="{8A55B3F8-24A3-4F3F-9A71-D0F5549C5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4378" y="6062880"/>
              <a:ext cx="79311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Arrow">
              <a:extLst>
                <a:ext uri="{FF2B5EF4-FFF2-40B4-BE49-F238E27FC236}">
                  <a16:creationId xmlns:a16="http://schemas.microsoft.com/office/drawing/2014/main" id="{73D746BB-DE5A-4801-AC36-FBC7BC423F35}"/>
                </a:ext>
              </a:extLst>
            </p:cNvPr>
            <p:cNvCxnSpPr>
              <a:cxnSpLocks/>
              <a:stCxn id="33" idx="2"/>
              <a:endCxn id="36" idx="6"/>
            </p:cNvCxnSpPr>
            <p:nvPr/>
          </p:nvCxnSpPr>
          <p:spPr>
            <a:xfrm flipH="1">
              <a:off x="7475813" y="6098650"/>
              <a:ext cx="32085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Label">
                  <a:extLst>
                    <a:ext uri="{FF2B5EF4-FFF2-40B4-BE49-F238E27FC236}">
                      <a16:creationId xmlns:a16="http://schemas.microsoft.com/office/drawing/2014/main" id="{B0CA1747-5393-499E-9A13-2BCAE614B887}"/>
                    </a:ext>
                  </a:extLst>
                </p:cNvPr>
                <p:cNvSpPr txBox="1"/>
                <p:nvPr/>
              </p:nvSpPr>
              <p:spPr>
                <a:xfrm>
                  <a:off x="7947506" y="5742840"/>
                  <a:ext cx="2286000" cy="3657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am-ET" sz="1400" dirty="0"/>
                        <m:t>≔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35" name="Label">
                  <a:extLst>
                    <a:ext uri="{FF2B5EF4-FFF2-40B4-BE49-F238E27FC236}">
                      <a16:creationId xmlns:a16="http://schemas.microsoft.com/office/drawing/2014/main" id="{B0CA1747-5393-499E-9A13-2BCAE614B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06" y="5742840"/>
                  <a:ext cx="2286000" cy="365760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Destination">
              <a:extLst>
                <a:ext uri="{FF2B5EF4-FFF2-40B4-BE49-F238E27FC236}">
                  <a16:creationId xmlns:a16="http://schemas.microsoft.com/office/drawing/2014/main" id="{F7BD16C1-17EA-42F1-BAB1-DFEF8444B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6502" y="6062880"/>
              <a:ext cx="79311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65135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0A86-9343-4EC9-8EB8-709E9C8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695D-88E3-45CB-839A-330E885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ndara" panose="020E0502030303020204" pitchFamily="34" charset="0"/>
              <a:buChar char="❶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 Introduction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Datalog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Candara" panose="020E0502030303020204" pitchFamily="34" charset="0"/>
              <a:buChar char="❷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 Overview of the Synthesis Problem</a:t>
            </a:r>
          </a:p>
          <a:p>
            <a:pPr>
              <a:buFont typeface="Candara" panose="020E0502030303020204" pitchFamily="34" charset="0"/>
              <a:buChar char="❸"/>
            </a:pPr>
            <a:r>
              <a:rPr lang="en-US" b="1" dirty="0">
                <a:solidFill>
                  <a:srgbClr val="FF0000"/>
                </a:solidFill>
              </a:rPr>
              <a:t> The Synthesis Algorithm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“</a:t>
            </a:r>
            <a:r>
              <a:rPr lang="en-US" i="1" dirty="0">
                <a:solidFill>
                  <a:srgbClr val="7F7F7F"/>
                </a:solidFill>
              </a:rPr>
              <a:t>Why?</a:t>
            </a:r>
            <a:r>
              <a:rPr lang="en-US" dirty="0">
                <a:solidFill>
                  <a:srgbClr val="7F7F7F"/>
                </a:solidFill>
              </a:rPr>
              <a:t>”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“Why not?”</a:t>
            </a:r>
          </a:p>
          <a:p>
            <a:pPr>
              <a:buFont typeface="Candara" panose="020E0502030303020204" pitchFamily="34" charset="0"/>
              <a:buChar char="❹"/>
            </a:pPr>
            <a:r>
              <a:rPr lang="en-US" dirty="0"/>
              <a:t> Experimental Results</a:t>
            </a:r>
          </a:p>
          <a:p>
            <a:pPr>
              <a:buFont typeface="Candara" panose="020E0502030303020204" pitchFamily="34" charset="0"/>
              <a:buChar char="❺"/>
            </a:pPr>
            <a:r>
              <a:rPr lang="en-US" dirty="0"/>
              <a:t> Conclusion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03858-04BD-413A-9F6F-75A8A91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585A-45DB-4721-8AA1-C7E4409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0897448-2046-40E9-B7DE-CBFDA09C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the Production of Desirable Tuples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8975B5A-FB2C-4CEE-9022-2BA76E3B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Provenance-Guided Synthesis of </a:t>
            </a:r>
            <a:r>
              <a:rPr lang="en-US" dirty="0" err="1"/>
              <a:t>Datalog</a:t>
            </a:r>
            <a:r>
              <a:rPr lang="en-US" dirty="0"/>
              <a:t>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962FB5-06EA-4D68-A8C9-E82D254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14</a:t>
            </a:fld>
            <a:endParaRPr lang="en-US"/>
          </a:p>
        </p:txBody>
      </p:sp>
      <p:grpSp>
        <p:nvGrpSpPr>
          <p:cNvPr id="89" name="Input tuples I">
            <a:extLst>
              <a:ext uri="{FF2B5EF4-FFF2-40B4-BE49-F238E27FC236}">
                <a16:creationId xmlns:a16="http://schemas.microsoft.com/office/drawing/2014/main" id="{25BE5CE0-C5DD-4A17-8541-199305134D5D}"/>
              </a:ext>
            </a:extLst>
          </p:cNvPr>
          <p:cNvGrpSpPr/>
          <p:nvPr/>
        </p:nvGrpSpPr>
        <p:grpSpPr>
          <a:xfrm>
            <a:off x="841248" y="1508760"/>
            <a:ext cx="2743200" cy="1772296"/>
            <a:chOff x="2057399" y="1508760"/>
            <a:chExt cx="2743200" cy="1772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Label I">
                  <a:extLst>
                    <a:ext uri="{FF2B5EF4-FFF2-40B4-BE49-F238E27FC236}">
                      <a16:creationId xmlns:a16="http://schemas.microsoft.com/office/drawing/2014/main" id="{50B336BA-F82F-4E1E-81F9-6E0AAF2B5D62}"/>
                    </a:ext>
                  </a:extLst>
                </p:cNvPr>
                <p:cNvSpPr txBox="1"/>
                <p:nvPr/>
              </p:nvSpPr>
              <p:spPr>
                <a:xfrm>
                  <a:off x="2323344" y="1508760"/>
                  <a:ext cx="2211311" cy="553998"/>
                </a:xfrm>
                <a:prstGeom prst="rect">
                  <a:avLst/>
                </a:prstGeom>
                <a:noFill/>
              </p:spPr>
              <p:txBody>
                <a:bodyPr wrap="none" lIns="182880" tIns="91440" rIns="182880" bIns="91440" rtlCol="0">
                  <a:spAutoFit/>
                </a:bodyPr>
                <a:lstStyle/>
                <a:p>
                  <a:r>
                    <a:rPr lang="en-US" sz="2400" b="0" dirty="0"/>
                    <a:t>Input tuples,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Label I">
                  <a:extLst>
                    <a:ext uri="{FF2B5EF4-FFF2-40B4-BE49-F238E27FC236}">
                      <a16:creationId xmlns:a16="http://schemas.microsoft.com/office/drawing/2014/main" id="{50B336BA-F82F-4E1E-81F9-6E0AAF2B5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44" y="1508760"/>
                  <a:ext cx="2211311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276" t="-111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Le Graph">
              <a:extLst>
                <a:ext uri="{FF2B5EF4-FFF2-40B4-BE49-F238E27FC236}">
                  <a16:creationId xmlns:a16="http://schemas.microsoft.com/office/drawing/2014/main" id="{76CEE637-43BE-4C3E-A19E-49F33F2AD3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7399" y="2062758"/>
              <a:ext cx="2743200" cy="1218298"/>
              <a:chOff x="4037076" y="2057400"/>
              <a:chExt cx="4117848" cy="1828800"/>
            </a:xfrm>
          </p:grpSpPr>
          <p:sp>
            <p:nvSpPr>
              <p:cNvPr id="7" name="v1">
                <a:extLst>
                  <a:ext uri="{FF2B5EF4-FFF2-40B4-BE49-F238E27FC236}">
                    <a16:creationId xmlns:a16="http://schemas.microsoft.com/office/drawing/2014/main" id="{CD131B3F-7BA3-4EA6-B6A6-C541C9EECC33}"/>
                  </a:ext>
                </a:extLst>
              </p:cNvPr>
              <p:cNvSpPr/>
              <p:nvPr/>
            </p:nvSpPr>
            <p:spPr>
              <a:xfrm>
                <a:off x="4037076" y="297329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8" name="v2">
                <a:extLst>
                  <a:ext uri="{FF2B5EF4-FFF2-40B4-BE49-F238E27FC236}">
                    <a16:creationId xmlns:a16="http://schemas.microsoft.com/office/drawing/2014/main" id="{15FB7D63-7BF1-4D74-905F-6B73C5AED8AA}"/>
                  </a:ext>
                </a:extLst>
              </p:cNvPr>
              <p:cNvSpPr/>
              <p:nvPr/>
            </p:nvSpPr>
            <p:spPr>
              <a:xfrm>
                <a:off x="4954524" y="297329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" name="v3">
                <a:extLst>
                  <a:ext uri="{FF2B5EF4-FFF2-40B4-BE49-F238E27FC236}">
                    <a16:creationId xmlns:a16="http://schemas.microsoft.com/office/drawing/2014/main" id="{8C5E4235-12DB-4A62-B73F-50E99B68CFCE}"/>
                  </a:ext>
                </a:extLst>
              </p:cNvPr>
              <p:cNvSpPr/>
              <p:nvPr/>
            </p:nvSpPr>
            <p:spPr>
              <a:xfrm>
                <a:off x="5868924" y="29718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0" name="v4">
                <a:extLst>
                  <a:ext uri="{FF2B5EF4-FFF2-40B4-BE49-F238E27FC236}">
                    <a16:creationId xmlns:a16="http://schemas.microsoft.com/office/drawing/2014/main" id="{540AB964-A20C-459A-87BE-546A4AA86601}"/>
                  </a:ext>
                </a:extLst>
              </p:cNvPr>
              <p:cNvSpPr/>
              <p:nvPr/>
            </p:nvSpPr>
            <p:spPr>
              <a:xfrm>
                <a:off x="5868924" y="20574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11" name="v5">
                <a:extLst>
                  <a:ext uri="{FF2B5EF4-FFF2-40B4-BE49-F238E27FC236}">
                    <a16:creationId xmlns:a16="http://schemas.microsoft.com/office/drawing/2014/main" id="{4DDF1A32-E691-4B3C-B5B4-B9E4B130650A}"/>
                  </a:ext>
                </a:extLst>
              </p:cNvPr>
              <p:cNvSpPr/>
              <p:nvPr/>
            </p:nvSpPr>
            <p:spPr>
              <a:xfrm>
                <a:off x="6783324" y="29718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12" name="v6">
                <a:extLst>
                  <a:ext uri="{FF2B5EF4-FFF2-40B4-BE49-F238E27FC236}">
                    <a16:creationId xmlns:a16="http://schemas.microsoft.com/office/drawing/2014/main" id="{77F30951-B386-40B0-84D5-4B30AE887AFE}"/>
                  </a:ext>
                </a:extLst>
              </p:cNvPr>
              <p:cNvSpPr/>
              <p:nvPr/>
            </p:nvSpPr>
            <p:spPr>
              <a:xfrm>
                <a:off x="7697724" y="29718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cxnSp>
            <p:nvCxnSpPr>
              <p:cNvPr id="13" name="e12">
                <a:extLst>
                  <a:ext uri="{FF2B5EF4-FFF2-40B4-BE49-F238E27FC236}">
                    <a16:creationId xmlns:a16="http://schemas.microsoft.com/office/drawing/2014/main" id="{72B5EADE-A065-4720-9775-764F2ED9A6C7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4494276" y="3201894"/>
                <a:ext cx="46024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23">
                <a:extLst>
                  <a:ext uri="{FF2B5EF4-FFF2-40B4-BE49-F238E27FC236}">
                    <a16:creationId xmlns:a16="http://schemas.microsoft.com/office/drawing/2014/main" id="{B3584E54-56E9-4A3C-A35B-10B1588B1E31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5411724" y="3200400"/>
                <a:ext cx="457200" cy="14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31">
                <a:extLst>
                  <a:ext uri="{FF2B5EF4-FFF2-40B4-BE49-F238E27FC236}">
                    <a16:creationId xmlns:a16="http://schemas.microsoft.com/office/drawing/2014/main" id="{FA9937B8-7741-4E4C-815E-B5B880B477EF}"/>
                  </a:ext>
                </a:extLst>
              </p:cNvPr>
              <p:cNvSpPr/>
              <p:nvPr/>
            </p:nvSpPr>
            <p:spPr>
              <a:xfrm>
                <a:off x="4233672" y="2971800"/>
                <a:ext cx="1828800" cy="914400"/>
              </a:xfrm>
              <a:prstGeom prst="arc">
                <a:avLst>
                  <a:gd name="adj1" fmla="val 43710"/>
                  <a:gd name="adj2" fmla="val 1076580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6" name="e34">
                <a:extLst>
                  <a:ext uri="{FF2B5EF4-FFF2-40B4-BE49-F238E27FC236}">
                    <a16:creationId xmlns:a16="http://schemas.microsoft.com/office/drawing/2014/main" id="{0CFDBCE7-A025-4A3F-BAAE-07E21E6415A1}"/>
                  </a:ext>
                </a:extLst>
              </p:cNvPr>
              <p:cNvCxnSpPr>
                <a:cxnSpLocks/>
                <a:stCxn id="9" idx="0"/>
                <a:endCxn id="10" idx="4"/>
              </p:cNvCxnSpPr>
              <p:nvPr/>
            </p:nvCxnSpPr>
            <p:spPr>
              <a:xfrm flipV="1">
                <a:off x="6097524" y="2514600"/>
                <a:ext cx="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35">
                <a:extLst>
                  <a:ext uri="{FF2B5EF4-FFF2-40B4-BE49-F238E27FC236}">
                    <a16:creationId xmlns:a16="http://schemas.microsoft.com/office/drawing/2014/main" id="{E0B6AF95-98C8-4E6F-8CE4-11A04300686F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>
                <a:off x="6326124" y="320040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56">
                <a:extLst>
                  <a:ext uri="{FF2B5EF4-FFF2-40B4-BE49-F238E27FC236}">
                    <a16:creationId xmlns:a16="http://schemas.microsoft.com/office/drawing/2014/main" id="{C1772F68-5D19-443E-8620-5A9463E70FF6}"/>
                  </a:ext>
                </a:extLst>
              </p:cNvPr>
              <p:cNvSpPr/>
              <p:nvPr/>
            </p:nvSpPr>
            <p:spPr>
              <a:xfrm>
                <a:off x="6976872" y="2697480"/>
                <a:ext cx="914400" cy="731520"/>
              </a:xfrm>
              <a:prstGeom prst="arc">
                <a:avLst>
                  <a:gd name="adj1" fmla="val 11473711"/>
                  <a:gd name="adj2" fmla="val 20891063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e65">
                <a:extLst>
                  <a:ext uri="{FF2B5EF4-FFF2-40B4-BE49-F238E27FC236}">
                    <a16:creationId xmlns:a16="http://schemas.microsoft.com/office/drawing/2014/main" id="{68510DD6-4F4D-4CA2-AE95-98E635CB4BBE}"/>
                  </a:ext>
                </a:extLst>
              </p:cNvPr>
              <p:cNvSpPr/>
              <p:nvPr/>
            </p:nvSpPr>
            <p:spPr>
              <a:xfrm>
                <a:off x="6976872" y="2971800"/>
                <a:ext cx="914400" cy="731520"/>
              </a:xfrm>
              <a:prstGeom prst="arc">
                <a:avLst>
                  <a:gd name="adj1" fmla="val 780274"/>
                  <a:gd name="adj2" fmla="val 9973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abel Pall">
                <a:extLst>
                  <a:ext uri="{FF2B5EF4-FFF2-40B4-BE49-F238E27FC236}">
                    <a16:creationId xmlns:a16="http://schemas.microsoft.com/office/drawing/2014/main" id="{980984C3-AEF1-4BE5-9709-96EBDEA48DB9}"/>
                  </a:ext>
                </a:extLst>
              </p:cNvPr>
              <p:cNvSpPr txBox="1"/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Label Pall">
                <a:extLst>
                  <a:ext uri="{FF2B5EF4-FFF2-40B4-BE49-F238E27FC236}">
                    <a16:creationId xmlns:a16="http://schemas.microsoft.com/office/drawing/2014/main" id="{980984C3-AEF1-4BE5-9709-96EBDEA48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Rules">
                <a:extLst>
                  <a:ext uri="{FF2B5EF4-FFF2-40B4-BE49-F238E27FC236}">
                    <a16:creationId xmlns:a16="http://schemas.microsoft.com/office/drawing/2014/main" id="{4ECCDF8F-4789-408C-BA53-34B0A78AED96}"/>
                  </a:ext>
                </a:extLst>
              </p:cNvPr>
              <p:cNvGraphicFramePr>
                <a:graphicFrameLocks noGrp="1" noChangeAspect="1"/>
              </p:cNvGraphicFramePr>
              <p:nvPr/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Rules">
                <a:extLst>
                  <a:ext uri="{FF2B5EF4-FFF2-40B4-BE49-F238E27FC236}">
                    <a16:creationId xmlns:a16="http://schemas.microsoft.com/office/drawing/2014/main" id="{4ECCDF8F-4789-408C-BA53-34B0A78AED96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8104897"/>
                  </p:ext>
                </p:extLst>
              </p:nvPr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111" t="-1333" r="-736667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43333" t="-1333" r="-215714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66741" t="-1333" r="-443" b="-7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101333" r="-736667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101333" r="-215714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101333" r="-443" b="-6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201333" r="-736667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201333" r="-215714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201333" r="-443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297368" r="-736667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297368" r="-215714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297368" r="-443" b="-4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402667" r="-736667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402667" r="-215714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402667" r="-443" b="-3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502667" r="-736667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502667" r="-215714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502667" r="-443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111" t="-602667" r="-736667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333" t="-602667" r="-215714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6741" t="-602667" r="-443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11" t="-702667" r="-736667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3333" t="-702667" r="-215714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6741" t="-702667" r="-443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uess">
            <a:extLst>
              <a:ext uri="{FF2B5EF4-FFF2-40B4-BE49-F238E27FC236}">
                <a16:creationId xmlns:a16="http://schemas.microsoft.com/office/drawing/2014/main" id="{9A49C385-94D8-4F59-89AE-EDA3FCD71476}"/>
              </a:ext>
            </a:extLst>
          </p:cNvPr>
          <p:cNvGrpSpPr/>
          <p:nvPr/>
        </p:nvGrpSpPr>
        <p:grpSpPr>
          <a:xfrm>
            <a:off x="5961888" y="2139696"/>
            <a:ext cx="731520" cy="3566160"/>
            <a:chOff x="5961888" y="2139696"/>
            <a:chExt cx="731520" cy="3566160"/>
          </a:xfrm>
        </p:grpSpPr>
        <p:grpSp>
          <p:nvGrpSpPr>
            <p:cNvPr id="46" name="Off">
              <a:extLst>
                <a:ext uri="{FF2B5EF4-FFF2-40B4-BE49-F238E27FC236}">
                  <a16:creationId xmlns:a16="http://schemas.microsoft.com/office/drawing/2014/main" id="{4BE99D7A-7ECF-4D1B-8836-9B16765F2A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139696"/>
              <a:ext cx="731520" cy="365760"/>
              <a:chOff x="3508188" y="1840753"/>
              <a:chExt cx="1828800" cy="914400"/>
            </a:xfrm>
          </p:grpSpPr>
          <p:sp>
            <p:nvSpPr>
              <p:cNvPr id="47" name="Socket">
                <a:extLst>
                  <a:ext uri="{FF2B5EF4-FFF2-40B4-BE49-F238E27FC236}">
                    <a16:creationId xmlns:a16="http://schemas.microsoft.com/office/drawing/2014/main" id="{9FC5CFB2-304E-40FD-B62F-54F77CD950F1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Slider">
                <a:extLst>
                  <a:ext uri="{FF2B5EF4-FFF2-40B4-BE49-F238E27FC236}">
                    <a16:creationId xmlns:a16="http://schemas.microsoft.com/office/drawing/2014/main" id="{24B7E8E4-CA3B-45E8-A7DC-3F577F52AD71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Label">
                <a:extLst>
                  <a:ext uri="{FF2B5EF4-FFF2-40B4-BE49-F238E27FC236}">
                    <a16:creationId xmlns:a16="http://schemas.microsoft.com/office/drawing/2014/main" id="{314FCB60-E5FE-4803-81AE-5D68579ABACE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42" name="On">
              <a:extLst>
                <a:ext uri="{FF2B5EF4-FFF2-40B4-BE49-F238E27FC236}">
                  <a16:creationId xmlns:a16="http://schemas.microsoft.com/office/drawing/2014/main" id="{BE8484CF-2E90-4550-B6AA-509EA9171A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596896"/>
              <a:ext cx="731520" cy="365760"/>
              <a:chOff x="7724588" y="1840753"/>
              <a:chExt cx="1828800" cy="914400"/>
            </a:xfrm>
          </p:grpSpPr>
          <p:sp>
            <p:nvSpPr>
              <p:cNvPr id="43" name="Socket">
                <a:extLst>
                  <a:ext uri="{FF2B5EF4-FFF2-40B4-BE49-F238E27FC236}">
                    <a16:creationId xmlns:a16="http://schemas.microsoft.com/office/drawing/2014/main" id="{CE21FF71-2289-421B-AED6-2443635CF58D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Slider">
                <a:extLst>
                  <a:ext uri="{FF2B5EF4-FFF2-40B4-BE49-F238E27FC236}">
                    <a16:creationId xmlns:a16="http://schemas.microsoft.com/office/drawing/2014/main" id="{6AD469F9-4895-4556-9708-A74FAF1777C2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Label">
                <a:extLst>
                  <a:ext uri="{FF2B5EF4-FFF2-40B4-BE49-F238E27FC236}">
                    <a16:creationId xmlns:a16="http://schemas.microsoft.com/office/drawing/2014/main" id="{36D0A127-941F-41C7-91C3-A143F7FF5F53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50" name="On">
              <a:extLst>
                <a:ext uri="{FF2B5EF4-FFF2-40B4-BE49-F238E27FC236}">
                  <a16:creationId xmlns:a16="http://schemas.microsoft.com/office/drawing/2014/main" id="{E91AD647-A563-443F-ADF8-2448883EC0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054096"/>
              <a:ext cx="731520" cy="365760"/>
              <a:chOff x="7724588" y="1840753"/>
              <a:chExt cx="1828800" cy="914400"/>
            </a:xfrm>
          </p:grpSpPr>
          <p:sp>
            <p:nvSpPr>
              <p:cNvPr id="51" name="Socket">
                <a:extLst>
                  <a:ext uri="{FF2B5EF4-FFF2-40B4-BE49-F238E27FC236}">
                    <a16:creationId xmlns:a16="http://schemas.microsoft.com/office/drawing/2014/main" id="{826AF83B-FD0D-4998-8C7A-844A96BDBE56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2" name="Slider">
                <a:extLst>
                  <a:ext uri="{FF2B5EF4-FFF2-40B4-BE49-F238E27FC236}">
                    <a16:creationId xmlns:a16="http://schemas.microsoft.com/office/drawing/2014/main" id="{BF730C0A-BAF9-43C8-BBFD-BED6EE31E4C4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Label">
                <a:extLst>
                  <a:ext uri="{FF2B5EF4-FFF2-40B4-BE49-F238E27FC236}">
                    <a16:creationId xmlns:a16="http://schemas.microsoft.com/office/drawing/2014/main" id="{74B7A839-50BC-43F7-BFE7-9220FC4A9371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54" name="Off">
              <a:extLst>
                <a:ext uri="{FF2B5EF4-FFF2-40B4-BE49-F238E27FC236}">
                  <a16:creationId xmlns:a16="http://schemas.microsoft.com/office/drawing/2014/main" id="{B0B9C7B8-8A61-4330-A49B-9322112EB8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511296"/>
              <a:ext cx="731520" cy="365760"/>
              <a:chOff x="3508188" y="1840753"/>
              <a:chExt cx="1828800" cy="914400"/>
            </a:xfrm>
          </p:grpSpPr>
          <p:sp>
            <p:nvSpPr>
              <p:cNvPr id="55" name="Socket">
                <a:extLst>
                  <a:ext uri="{FF2B5EF4-FFF2-40B4-BE49-F238E27FC236}">
                    <a16:creationId xmlns:a16="http://schemas.microsoft.com/office/drawing/2014/main" id="{4E6D42AA-52C5-419C-8AF0-05607D8036F4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Slider">
                <a:extLst>
                  <a:ext uri="{FF2B5EF4-FFF2-40B4-BE49-F238E27FC236}">
                    <a16:creationId xmlns:a16="http://schemas.microsoft.com/office/drawing/2014/main" id="{EDA12429-64A6-41ED-A8A7-9E8A01C5B5DA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Label">
                <a:extLst>
                  <a:ext uri="{FF2B5EF4-FFF2-40B4-BE49-F238E27FC236}">
                    <a16:creationId xmlns:a16="http://schemas.microsoft.com/office/drawing/2014/main" id="{24A70BE2-772A-4478-BB33-E9CAA2E8C000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91" name="Off">
              <a:extLst>
                <a:ext uri="{FF2B5EF4-FFF2-40B4-BE49-F238E27FC236}">
                  <a16:creationId xmlns:a16="http://schemas.microsoft.com/office/drawing/2014/main" id="{5DB8D729-DDC2-4C37-BB73-068EEA2D05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968496"/>
              <a:ext cx="731520" cy="365760"/>
              <a:chOff x="3508188" y="1840753"/>
              <a:chExt cx="1828800" cy="914400"/>
            </a:xfrm>
          </p:grpSpPr>
          <p:sp>
            <p:nvSpPr>
              <p:cNvPr id="92" name="Socket">
                <a:extLst>
                  <a:ext uri="{FF2B5EF4-FFF2-40B4-BE49-F238E27FC236}">
                    <a16:creationId xmlns:a16="http://schemas.microsoft.com/office/drawing/2014/main" id="{DE7AC64E-1270-4CF6-81D4-1D1ED27C8506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Slider">
                <a:extLst>
                  <a:ext uri="{FF2B5EF4-FFF2-40B4-BE49-F238E27FC236}">
                    <a16:creationId xmlns:a16="http://schemas.microsoft.com/office/drawing/2014/main" id="{AB432742-1728-49CF-AFE2-3B43CCB5535F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Label">
                <a:extLst>
                  <a:ext uri="{FF2B5EF4-FFF2-40B4-BE49-F238E27FC236}">
                    <a16:creationId xmlns:a16="http://schemas.microsoft.com/office/drawing/2014/main" id="{04D97ED5-DCEB-4E2F-A99D-B842E9E508E1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66" name="Off">
              <a:extLst>
                <a:ext uri="{FF2B5EF4-FFF2-40B4-BE49-F238E27FC236}">
                  <a16:creationId xmlns:a16="http://schemas.microsoft.com/office/drawing/2014/main" id="{522BDA18-500B-49AA-8C71-D8E5F94BA8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425696"/>
              <a:ext cx="731520" cy="365760"/>
              <a:chOff x="3508188" y="1840753"/>
              <a:chExt cx="1828800" cy="914400"/>
            </a:xfrm>
          </p:grpSpPr>
          <p:sp>
            <p:nvSpPr>
              <p:cNvPr id="67" name="Socket">
                <a:extLst>
                  <a:ext uri="{FF2B5EF4-FFF2-40B4-BE49-F238E27FC236}">
                    <a16:creationId xmlns:a16="http://schemas.microsoft.com/office/drawing/2014/main" id="{89DE4FB6-4EB4-4857-9F39-B7589C696E62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Slider">
                <a:extLst>
                  <a:ext uri="{FF2B5EF4-FFF2-40B4-BE49-F238E27FC236}">
                    <a16:creationId xmlns:a16="http://schemas.microsoft.com/office/drawing/2014/main" id="{B5888A0A-6C2A-4B40-ACC2-F9B78B1D4D51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Label">
                <a:extLst>
                  <a:ext uri="{FF2B5EF4-FFF2-40B4-BE49-F238E27FC236}">
                    <a16:creationId xmlns:a16="http://schemas.microsoft.com/office/drawing/2014/main" id="{4D6D079F-F9EE-495B-A1AC-9D48441ED9D2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95" name="Off">
              <a:extLst>
                <a:ext uri="{FF2B5EF4-FFF2-40B4-BE49-F238E27FC236}">
                  <a16:creationId xmlns:a16="http://schemas.microsoft.com/office/drawing/2014/main" id="{4388F07D-8827-4D53-9115-4462B5FD6B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882896"/>
              <a:ext cx="731520" cy="365760"/>
              <a:chOff x="3508188" y="1840753"/>
              <a:chExt cx="1828800" cy="914400"/>
            </a:xfrm>
          </p:grpSpPr>
          <p:sp>
            <p:nvSpPr>
              <p:cNvPr id="96" name="Socket">
                <a:extLst>
                  <a:ext uri="{FF2B5EF4-FFF2-40B4-BE49-F238E27FC236}">
                    <a16:creationId xmlns:a16="http://schemas.microsoft.com/office/drawing/2014/main" id="{C8199853-9A20-487D-B195-C3F7C7C55795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Slider">
                <a:extLst>
                  <a:ext uri="{FF2B5EF4-FFF2-40B4-BE49-F238E27FC236}">
                    <a16:creationId xmlns:a16="http://schemas.microsoft.com/office/drawing/2014/main" id="{36F3AB1E-CA5C-4BCD-A26D-90BAA64BC1AB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Label">
                <a:extLst>
                  <a:ext uri="{FF2B5EF4-FFF2-40B4-BE49-F238E27FC236}">
                    <a16:creationId xmlns:a16="http://schemas.microsoft.com/office/drawing/2014/main" id="{AB01DA1C-3B45-4950-BB2C-96C608B25D28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99" name="Off">
              <a:extLst>
                <a:ext uri="{FF2B5EF4-FFF2-40B4-BE49-F238E27FC236}">
                  <a16:creationId xmlns:a16="http://schemas.microsoft.com/office/drawing/2014/main" id="{4C331B39-A69E-4255-B17B-7AAEB88973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5340096"/>
              <a:ext cx="731520" cy="365760"/>
              <a:chOff x="3508188" y="1840753"/>
              <a:chExt cx="1828800" cy="914400"/>
            </a:xfrm>
          </p:grpSpPr>
          <p:sp>
            <p:nvSpPr>
              <p:cNvPr id="100" name="Socket">
                <a:extLst>
                  <a:ext uri="{FF2B5EF4-FFF2-40B4-BE49-F238E27FC236}">
                    <a16:creationId xmlns:a16="http://schemas.microsoft.com/office/drawing/2014/main" id="{E7E56184-37ED-4451-B758-59B4D1645348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Slider">
                <a:extLst>
                  <a:ext uri="{FF2B5EF4-FFF2-40B4-BE49-F238E27FC236}">
                    <a16:creationId xmlns:a16="http://schemas.microsoft.com/office/drawing/2014/main" id="{0EEF1D19-2C33-47CE-B3C7-F46762DE276E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Label">
                <a:extLst>
                  <a:ext uri="{FF2B5EF4-FFF2-40B4-BE49-F238E27FC236}">
                    <a16:creationId xmlns:a16="http://schemas.microsoft.com/office/drawing/2014/main" id="{E6FF34DD-AA58-42DA-8014-C99722578F30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1982BE54-C9F0-4B07-A86D-AA6132393D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794759"/>
                <a:ext cx="5181600" cy="2382203"/>
              </a:xfrm>
            </p:spPr>
            <p:txBody>
              <a:bodyPr lIns="91440" tIns="45720" rIns="91440" bIns="45720">
                <a:normAutofit/>
              </a:bodyPr>
              <a:lstStyle/>
              <a:p>
                <a:r>
                  <a:rPr lang="en-US" sz="2000" dirty="0"/>
                  <a:t>We wanted to see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scc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(3,1)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does not produce this tuple</a:t>
                </a:r>
              </a:p>
              <a:p>
                <a:r>
                  <a:rPr lang="en-US" sz="2000" b="1" dirty="0"/>
                  <a:t>Unsurprising!</a:t>
                </a:r>
                <a:r>
                  <a:rPr lang="en-US" sz="2000" dirty="0"/>
                  <a:t> No rule active for </a:t>
                </a:r>
                <a:r>
                  <a:rPr lang="en-US" sz="2000" dirty="0" err="1"/>
                  <a:t>scc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)!</a:t>
                </a:r>
              </a:p>
            </p:txBody>
          </p:sp>
        </mc:Choice>
        <mc:Fallback xmlns=""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1982BE54-C9F0-4B07-A86D-AA613239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794759"/>
                <a:ext cx="5181600" cy="2382203"/>
              </a:xfrm>
              <a:blipFill>
                <a:blip r:embed="rId6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8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962CEAE-9242-4C02-8D79-47B1AA35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the Production of Desirable Tuples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69D52E4D-7DDC-49C3-B680-B0A06E2F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4CFD27-E981-44B6-A856-C1A0AA7A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abel Pall">
                <a:extLst>
                  <a:ext uri="{FF2B5EF4-FFF2-40B4-BE49-F238E27FC236}">
                    <a16:creationId xmlns:a16="http://schemas.microsoft.com/office/drawing/2014/main" id="{6A50D965-644A-4AD9-8932-D4951A94D219}"/>
                  </a:ext>
                </a:extLst>
              </p:cNvPr>
              <p:cNvSpPr txBox="1"/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Label Pall">
                <a:extLst>
                  <a:ext uri="{FF2B5EF4-FFF2-40B4-BE49-F238E27FC236}">
                    <a16:creationId xmlns:a16="http://schemas.microsoft.com/office/drawing/2014/main" id="{6A50D965-644A-4AD9-8932-D4951A94D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Rules">
                <a:extLst>
                  <a:ext uri="{FF2B5EF4-FFF2-40B4-BE49-F238E27FC236}">
                    <a16:creationId xmlns:a16="http://schemas.microsoft.com/office/drawing/2014/main" id="{CDE120F8-1E4B-487B-828A-71621D293ECB}"/>
                  </a:ext>
                </a:extLst>
              </p:cNvPr>
              <p:cNvGraphicFramePr>
                <a:graphicFrameLocks noGrp="1" noChangeAspect="1"/>
              </p:cNvGraphicFramePr>
              <p:nvPr/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Rules">
                <a:extLst>
                  <a:ext uri="{FF2B5EF4-FFF2-40B4-BE49-F238E27FC236}">
                    <a16:creationId xmlns:a16="http://schemas.microsoft.com/office/drawing/2014/main" id="{CDE120F8-1E4B-487B-828A-71621D293ECB}"/>
                  </a:ext>
                </a:extLst>
              </p:cNvPr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1333" r="-736667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333" t="-1333" r="-215714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741" t="-1333" r="-443" b="-7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111" t="-101333" r="-736667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33" t="-101333" r="-215714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741" t="-101333" r="-443" b="-6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111" t="-201333" r="-736667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33" t="-201333" r="-215714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741" t="-201333" r="-443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111" t="-297368" r="-736667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33" t="-297368" r="-215714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741" t="-297368" r="-443" b="-4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111" t="-402667" r="-736667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33" t="-402667" r="-215714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741" t="-402667" r="-443" b="-3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111" t="-502667" r="-736667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33" t="-502667" r="-215714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741" t="-502667" r="-443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111" t="-602667" r="-736667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33" t="-602667" r="-215714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741" t="-602667" r="-443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702667" r="-736667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333" t="-702667" r="-215714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41" t="-702667" r="-443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uess">
            <a:extLst>
              <a:ext uri="{FF2B5EF4-FFF2-40B4-BE49-F238E27FC236}">
                <a16:creationId xmlns:a16="http://schemas.microsoft.com/office/drawing/2014/main" id="{779EDCAE-DBBC-43A1-8811-0A9220784891}"/>
              </a:ext>
            </a:extLst>
          </p:cNvPr>
          <p:cNvGrpSpPr/>
          <p:nvPr/>
        </p:nvGrpSpPr>
        <p:grpSpPr>
          <a:xfrm>
            <a:off x="5961888" y="2139696"/>
            <a:ext cx="731520" cy="3566160"/>
            <a:chOff x="5961888" y="2139696"/>
            <a:chExt cx="731520" cy="3566160"/>
          </a:xfrm>
        </p:grpSpPr>
        <p:grpSp>
          <p:nvGrpSpPr>
            <p:cNvPr id="10" name="Off">
              <a:extLst>
                <a:ext uri="{FF2B5EF4-FFF2-40B4-BE49-F238E27FC236}">
                  <a16:creationId xmlns:a16="http://schemas.microsoft.com/office/drawing/2014/main" id="{7E5C536E-A015-4F1B-8EA9-167406C044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139696"/>
              <a:ext cx="731520" cy="365760"/>
              <a:chOff x="3508188" y="1840753"/>
              <a:chExt cx="1828800" cy="914400"/>
            </a:xfrm>
          </p:grpSpPr>
          <p:sp>
            <p:nvSpPr>
              <p:cNvPr id="39" name="Socket">
                <a:extLst>
                  <a:ext uri="{FF2B5EF4-FFF2-40B4-BE49-F238E27FC236}">
                    <a16:creationId xmlns:a16="http://schemas.microsoft.com/office/drawing/2014/main" id="{939D019C-E0CB-494C-9D3E-99A65BB927F7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Slider">
                <a:extLst>
                  <a:ext uri="{FF2B5EF4-FFF2-40B4-BE49-F238E27FC236}">
                    <a16:creationId xmlns:a16="http://schemas.microsoft.com/office/drawing/2014/main" id="{AF55BEBE-3BD9-4BA3-A019-AE96BAA4B8E1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Label">
                <a:extLst>
                  <a:ext uri="{FF2B5EF4-FFF2-40B4-BE49-F238E27FC236}">
                    <a16:creationId xmlns:a16="http://schemas.microsoft.com/office/drawing/2014/main" id="{186B799D-06F3-499C-94F5-0B7980C3CB31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1" name="On">
              <a:extLst>
                <a:ext uri="{FF2B5EF4-FFF2-40B4-BE49-F238E27FC236}">
                  <a16:creationId xmlns:a16="http://schemas.microsoft.com/office/drawing/2014/main" id="{47D3C30F-4AE1-426B-9954-E479219060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596896"/>
              <a:ext cx="731520" cy="365760"/>
              <a:chOff x="7724588" y="1840753"/>
              <a:chExt cx="1828800" cy="914400"/>
            </a:xfrm>
          </p:grpSpPr>
          <p:sp>
            <p:nvSpPr>
              <p:cNvPr id="36" name="Socket">
                <a:extLst>
                  <a:ext uri="{FF2B5EF4-FFF2-40B4-BE49-F238E27FC236}">
                    <a16:creationId xmlns:a16="http://schemas.microsoft.com/office/drawing/2014/main" id="{4F87F25A-49C9-47C0-BB4B-B6138B257C07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Slider">
                <a:extLst>
                  <a:ext uri="{FF2B5EF4-FFF2-40B4-BE49-F238E27FC236}">
                    <a16:creationId xmlns:a16="http://schemas.microsoft.com/office/drawing/2014/main" id="{847C5B1C-DF42-4B53-9356-25E942144B6A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Label">
                <a:extLst>
                  <a:ext uri="{FF2B5EF4-FFF2-40B4-BE49-F238E27FC236}">
                    <a16:creationId xmlns:a16="http://schemas.microsoft.com/office/drawing/2014/main" id="{FB7266D8-0D43-4848-8AB5-9BE3BCBF6906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12" name="On">
              <a:extLst>
                <a:ext uri="{FF2B5EF4-FFF2-40B4-BE49-F238E27FC236}">
                  <a16:creationId xmlns:a16="http://schemas.microsoft.com/office/drawing/2014/main" id="{D9897E27-45C5-45CD-9107-74B43F2DE7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054096"/>
              <a:ext cx="731520" cy="365760"/>
              <a:chOff x="7724588" y="1840753"/>
              <a:chExt cx="1828800" cy="914400"/>
            </a:xfrm>
          </p:grpSpPr>
          <p:sp>
            <p:nvSpPr>
              <p:cNvPr id="33" name="Socket">
                <a:extLst>
                  <a:ext uri="{FF2B5EF4-FFF2-40B4-BE49-F238E27FC236}">
                    <a16:creationId xmlns:a16="http://schemas.microsoft.com/office/drawing/2014/main" id="{9691CD5C-34E3-44FB-B6AF-8538D9BF768E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4" name="Slider">
                <a:extLst>
                  <a:ext uri="{FF2B5EF4-FFF2-40B4-BE49-F238E27FC236}">
                    <a16:creationId xmlns:a16="http://schemas.microsoft.com/office/drawing/2014/main" id="{7796F952-0E37-478E-ACF1-23052293E686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Label">
                <a:extLst>
                  <a:ext uri="{FF2B5EF4-FFF2-40B4-BE49-F238E27FC236}">
                    <a16:creationId xmlns:a16="http://schemas.microsoft.com/office/drawing/2014/main" id="{04303C63-BB1C-4861-83FB-D242407DD11C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13" name="Off">
              <a:extLst>
                <a:ext uri="{FF2B5EF4-FFF2-40B4-BE49-F238E27FC236}">
                  <a16:creationId xmlns:a16="http://schemas.microsoft.com/office/drawing/2014/main" id="{094233CE-8657-4256-A3E8-CF3681EFD0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511296"/>
              <a:ext cx="731520" cy="365760"/>
              <a:chOff x="3508188" y="1840753"/>
              <a:chExt cx="1828800" cy="914400"/>
            </a:xfrm>
          </p:grpSpPr>
          <p:sp>
            <p:nvSpPr>
              <p:cNvPr id="30" name="Socket">
                <a:extLst>
                  <a:ext uri="{FF2B5EF4-FFF2-40B4-BE49-F238E27FC236}">
                    <a16:creationId xmlns:a16="http://schemas.microsoft.com/office/drawing/2014/main" id="{108E27DB-4E41-42A1-82C2-8E016D7BF093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Slider">
                <a:extLst>
                  <a:ext uri="{FF2B5EF4-FFF2-40B4-BE49-F238E27FC236}">
                    <a16:creationId xmlns:a16="http://schemas.microsoft.com/office/drawing/2014/main" id="{54B9477A-7C19-4BB8-938F-A01B0B37FB8E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Label">
                <a:extLst>
                  <a:ext uri="{FF2B5EF4-FFF2-40B4-BE49-F238E27FC236}">
                    <a16:creationId xmlns:a16="http://schemas.microsoft.com/office/drawing/2014/main" id="{487F21DE-FC62-4BA2-A3AB-D56CB8818DFE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4" name="Off">
              <a:extLst>
                <a:ext uri="{FF2B5EF4-FFF2-40B4-BE49-F238E27FC236}">
                  <a16:creationId xmlns:a16="http://schemas.microsoft.com/office/drawing/2014/main" id="{086CABA4-C661-449F-A73F-41A4906147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968496"/>
              <a:ext cx="731520" cy="365760"/>
              <a:chOff x="3508188" y="1840753"/>
              <a:chExt cx="1828800" cy="914400"/>
            </a:xfrm>
          </p:grpSpPr>
          <p:sp>
            <p:nvSpPr>
              <p:cNvPr id="27" name="Socket">
                <a:extLst>
                  <a:ext uri="{FF2B5EF4-FFF2-40B4-BE49-F238E27FC236}">
                    <a16:creationId xmlns:a16="http://schemas.microsoft.com/office/drawing/2014/main" id="{740704FE-B9B8-4A45-A7B9-475454A21109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Slider">
                <a:extLst>
                  <a:ext uri="{FF2B5EF4-FFF2-40B4-BE49-F238E27FC236}">
                    <a16:creationId xmlns:a16="http://schemas.microsoft.com/office/drawing/2014/main" id="{14CE329A-3959-47AB-BD95-C1868BB82BE3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Label">
                <a:extLst>
                  <a:ext uri="{FF2B5EF4-FFF2-40B4-BE49-F238E27FC236}">
                    <a16:creationId xmlns:a16="http://schemas.microsoft.com/office/drawing/2014/main" id="{29EE2448-1ACB-4785-8E6D-C6300357CC4B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5" name="Off">
              <a:extLst>
                <a:ext uri="{FF2B5EF4-FFF2-40B4-BE49-F238E27FC236}">
                  <a16:creationId xmlns:a16="http://schemas.microsoft.com/office/drawing/2014/main" id="{05907A5C-E5D5-4AAE-80F2-629735F9F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425696"/>
              <a:ext cx="731520" cy="365760"/>
              <a:chOff x="3508188" y="1840753"/>
              <a:chExt cx="1828800" cy="914400"/>
            </a:xfrm>
          </p:grpSpPr>
          <p:sp>
            <p:nvSpPr>
              <p:cNvPr id="24" name="Socket">
                <a:extLst>
                  <a:ext uri="{FF2B5EF4-FFF2-40B4-BE49-F238E27FC236}">
                    <a16:creationId xmlns:a16="http://schemas.microsoft.com/office/drawing/2014/main" id="{D419700F-29F4-4F86-8381-3EC55742A40F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Slider">
                <a:extLst>
                  <a:ext uri="{FF2B5EF4-FFF2-40B4-BE49-F238E27FC236}">
                    <a16:creationId xmlns:a16="http://schemas.microsoft.com/office/drawing/2014/main" id="{77861F05-69E8-4D35-862D-66AF81D28F13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Label">
                <a:extLst>
                  <a:ext uri="{FF2B5EF4-FFF2-40B4-BE49-F238E27FC236}">
                    <a16:creationId xmlns:a16="http://schemas.microsoft.com/office/drawing/2014/main" id="{83D817A2-5C7F-4745-A949-5A9FFD2EFADE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6" name="Off">
              <a:extLst>
                <a:ext uri="{FF2B5EF4-FFF2-40B4-BE49-F238E27FC236}">
                  <a16:creationId xmlns:a16="http://schemas.microsoft.com/office/drawing/2014/main" id="{F8045617-A483-4685-8AAC-7B9583D622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882896"/>
              <a:ext cx="731520" cy="365760"/>
              <a:chOff x="3508188" y="1840753"/>
              <a:chExt cx="1828800" cy="914400"/>
            </a:xfrm>
          </p:grpSpPr>
          <p:sp>
            <p:nvSpPr>
              <p:cNvPr id="21" name="Socket">
                <a:extLst>
                  <a:ext uri="{FF2B5EF4-FFF2-40B4-BE49-F238E27FC236}">
                    <a16:creationId xmlns:a16="http://schemas.microsoft.com/office/drawing/2014/main" id="{4FF92497-10E9-4913-A6CB-CE63146D8952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Slider">
                <a:extLst>
                  <a:ext uri="{FF2B5EF4-FFF2-40B4-BE49-F238E27FC236}">
                    <a16:creationId xmlns:a16="http://schemas.microsoft.com/office/drawing/2014/main" id="{8DFD513D-381F-41DC-952B-5E24C05FC34D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0E566904-FFDA-4524-A7C8-0DFDD8364222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7" name="Off">
              <a:extLst>
                <a:ext uri="{FF2B5EF4-FFF2-40B4-BE49-F238E27FC236}">
                  <a16:creationId xmlns:a16="http://schemas.microsoft.com/office/drawing/2014/main" id="{4CEDDFE3-2924-4775-8AF7-37EBD31581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5340096"/>
              <a:ext cx="731520" cy="365760"/>
              <a:chOff x="3508188" y="1840753"/>
              <a:chExt cx="1828800" cy="914400"/>
            </a:xfrm>
          </p:grpSpPr>
          <p:sp>
            <p:nvSpPr>
              <p:cNvPr id="18" name="Socket">
                <a:extLst>
                  <a:ext uri="{FF2B5EF4-FFF2-40B4-BE49-F238E27FC236}">
                    <a16:creationId xmlns:a16="http://schemas.microsoft.com/office/drawing/2014/main" id="{2AF855E1-2D41-4B03-B1C3-334F22190117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Slider">
                <a:extLst>
                  <a:ext uri="{FF2B5EF4-FFF2-40B4-BE49-F238E27FC236}">
                    <a16:creationId xmlns:a16="http://schemas.microsoft.com/office/drawing/2014/main" id="{1C8225CD-80A5-4DD5-B3F7-A9EF6E67F7F1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Label">
                <a:extLst>
                  <a:ext uri="{FF2B5EF4-FFF2-40B4-BE49-F238E27FC236}">
                    <a16:creationId xmlns:a16="http://schemas.microsoft.com/office/drawing/2014/main" id="{DB999967-2788-4E01-B4D5-5F9C1C8A94C3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6C9166E6-C130-4C80-B0B3-9B6B676F53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760"/>
                <a:ext cx="5181600" cy="467258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/>
                  <a:t>We wanted to see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scc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(3,1)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does not produce this tuple</a:t>
                </a:r>
              </a:p>
              <a:p>
                <a:r>
                  <a:rPr lang="en-US" sz="2000" b="1" dirty="0"/>
                  <a:t>Unsurprising!</a:t>
                </a:r>
                <a:r>
                  <a:rPr lang="en-US" sz="2000" dirty="0"/>
                  <a:t> No rule active for </a:t>
                </a:r>
                <a:r>
                  <a:rPr lang="en-US" sz="2000" dirty="0" err="1"/>
                  <a:t>scc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)!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Hard problem! How to ascribe blame?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Approach 1:</a:t>
                </a:r>
                <a:r>
                  <a:rPr lang="en-US" sz="2000" dirty="0"/>
                  <a:t> At least one rule which is currently off must always be on</a:t>
                </a:r>
                <a:br>
                  <a:rPr lang="en-US" sz="2000" dirty="0"/>
                </a:br>
                <a:endParaRPr lang="en-US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am-ET" sz="2000" dirty="0"/>
                        <m:t>≔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/>
                  <a:t>Problem:</a:t>
                </a:r>
                <a:r>
                  <a:rPr lang="en-US" sz="2000" dirty="0"/>
                  <a:t> Only eliminates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from being candidate solutions</a:t>
                </a:r>
              </a:p>
            </p:txBody>
          </p:sp>
        </mc:Choice>
        <mc:Fallback xmlns=""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6C9166E6-C130-4C80-B0B3-9B6B676F5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760"/>
                <a:ext cx="5181600" cy="4672584"/>
              </a:xfrm>
              <a:blipFill>
                <a:blip r:embed="rId4"/>
                <a:stretch>
                  <a:fillRect l="-1059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3063DAC-97E0-4A4F-B484-634F411B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from Failures by Delta Debugging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E03AE863-222D-47B4-A75A-35DACB4D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8A735-5F7D-433D-86E9-A8E123F7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abel Pall">
                <a:extLst>
                  <a:ext uri="{FF2B5EF4-FFF2-40B4-BE49-F238E27FC236}">
                    <a16:creationId xmlns:a16="http://schemas.microsoft.com/office/drawing/2014/main" id="{F8130408-32CB-436C-A10B-2A4460DAAD9E}"/>
                  </a:ext>
                </a:extLst>
              </p:cNvPr>
              <p:cNvSpPr txBox="1"/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Label Pall">
                <a:extLst>
                  <a:ext uri="{FF2B5EF4-FFF2-40B4-BE49-F238E27FC236}">
                    <a16:creationId xmlns:a16="http://schemas.microsoft.com/office/drawing/2014/main" id="{F8130408-32CB-436C-A10B-2A4460DAA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5" y="1508760"/>
                <a:ext cx="957570" cy="580415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Rules">
                <a:extLst>
                  <a:ext uri="{FF2B5EF4-FFF2-40B4-BE49-F238E27FC236}">
                    <a16:creationId xmlns:a16="http://schemas.microsoft.com/office/drawing/2014/main" id="{CA758E3D-F93F-4199-BA3D-8D00A0EBD93A}"/>
                  </a:ext>
                </a:extLst>
              </p:cNvPr>
              <p:cNvGraphicFramePr>
                <a:graphicFrameLocks noGrp="1" noChangeAspect="1"/>
              </p:cNvGraphicFramePr>
              <p:nvPr/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/>
                            <a:t>scc</a:t>
                          </a: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scc(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sz="2000" dirty="0"/>
                            <a:t>፦</a:t>
                          </a:r>
                          <a:r>
                            <a:rPr lang="en-US" sz="2000" dirty="0"/>
                            <a:t> inv(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0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Rules">
                <a:extLst>
                  <a:ext uri="{FF2B5EF4-FFF2-40B4-BE49-F238E27FC236}">
                    <a16:creationId xmlns:a16="http://schemas.microsoft.com/office/drawing/2014/main" id="{CA758E3D-F93F-4199-BA3D-8D00A0EBD93A}"/>
                  </a:ext>
                </a:extLst>
              </p:cNvPr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6781800" y="2089176"/>
              <a:ext cx="4572000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111" t="-1333" r="-736667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3333" t="-1333" r="-215714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66741" t="-1333" r="-443" b="-7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8467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111" t="-101333" r="-736667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333" t="-101333" r="-215714" b="-6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41" t="-101333" r="-443" b="-6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73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111" t="-201333" r="-736667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333" t="-201333" r="-215714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41" t="-201333" r="-443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111" t="-297368" r="-736667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333" t="-297368" r="-215714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41" t="-297368" r="-443" b="-4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680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111" t="-402667" r="-736667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333" t="-402667" r="-215714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41" t="-402667" r="-443" b="-3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898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111" t="-502667" r="-736667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333" t="-502667" r="-215714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41" t="-502667" r="-443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033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111" t="-602667" r="-736667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333" t="-602667" r="-215714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41" t="-602667" r="-443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834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1" t="-702667" r="-736667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33" t="-702667" r="-215714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741" t="-702667" r="-443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646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uess">
            <a:extLst>
              <a:ext uri="{FF2B5EF4-FFF2-40B4-BE49-F238E27FC236}">
                <a16:creationId xmlns:a16="http://schemas.microsoft.com/office/drawing/2014/main" id="{813CD94B-99DE-4225-BF76-61959D39B76A}"/>
              </a:ext>
            </a:extLst>
          </p:cNvPr>
          <p:cNvGrpSpPr/>
          <p:nvPr/>
        </p:nvGrpSpPr>
        <p:grpSpPr>
          <a:xfrm>
            <a:off x="5961888" y="2139696"/>
            <a:ext cx="731520" cy="3566160"/>
            <a:chOff x="5961888" y="2139696"/>
            <a:chExt cx="731520" cy="3566160"/>
          </a:xfrm>
        </p:grpSpPr>
        <p:grpSp>
          <p:nvGrpSpPr>
            <p:cNvPr id="10" name="Off">
              <a:extLst>
                <a:ext uri="{FF2B5EF4-FFF2-40B4-BE49-F238E27FC236}">
                  <a16:creationId xmlns:a16="http://schemas.microsoft.com/office/drawing/2014/main" id="{2D1A8C8E-845C-407C-B873-45D27E9C45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139696"/>
              <a:ext cx="731520" cy="365760"/>
              <a:chOff x="3508188" y="1840753"/>
              <a:chExt cx="1828800" cy="914400"/>
            </a:xfrm>
          </p:grpSpPr>
          <p:sp>
            <p:nvSpPr>
              <p:cNvPr id="39" name="Socket">
                <a:extLst>
                  <a:ext uri="{FF2B5EF4-FFF2-40B4-BE49-F238E27FC236}">
                    <a16:creationId xmlns:a16="http://schemas.microsoft.com/office/drawing/2014/main" id="{0C6C3CC0-BF5F-498E-9A1E-1ACAE3AAEBC2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Slider">
                <a:extLst>
                  <a:ext uri="{FF2B5EF4-FFF2-40B4-BE49-F238E27FC236}">
                    <a16:creationId xmlns:a16="http://schemas.microsoft.com/office/drawing/2014/main" id="{09034FE7-9193-4ADE-B5AB-073047A9251E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Label">
                <a:extLst>
                  <a:ext uri="{FF2B5EF4-FFF2-40B4-BE49-F238E27FC236}">
                    <a16:creationId xmlns:a16="http://schemas.microsoft.com/office/drawing/2014/main" id="{1A7BACB7-335A-4BF3-9246-FCA78F85BD05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1" name="On">
              <a:extLst>
                <a:ext uri="{FF2B5EF4-FFF2-40B4-BE49-F238E27FC236}">
                  <a16:creationId xmlns:a16="http://schemas.microsoft.com/office/drawing/2014/main" id="{42E6942E-8256-4CEE-9115-DF96DC94E5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2596896"/>
              <a:ext cx="731520" cy="365760"/>
              <a:chOff x="7724588" y="1840753"/>
              <a:chExt cx="1828800" cy="914400"/>
            </a:xfrm>
          </p:grpSpPr>
          <p:sp>
            <p:nvSpPr>
              <p:cNvPr id="36" name="Socket">
                <a:extLst>
                  <a:ext uri="{FF2B5EF4-FFF2-40B4-BE49-F238E27FC236}">
                    <a16:creationId xmlns:a16="http://schemas.microsoft.com/office/drawing/2014/main" id="{E1C701A9-5724-4CCA-AC94-A4846DF1B7A2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Slider">
                <a:extLst>
                  <a:ext uri="{FF2B5EF4-FFF2-40B4-BE49-F238E27FC236}">
                    <a16:creationId xmlns:a16="http://schemas.microsoft.com/office/drawing/2014/main" id="{52133DA5-D716-47C1-BC5A-223E7AAA3F75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Label">
                <a:extLst>
                  <a:ext uri="{FF2B5EF4-FFF2-40B4-BE49-F238E27FC236}">
                    <a16:creationId xmlns:a16="http://schemas.microsoft.com/office/drawing/2014/main" id="{30C6F885-C24F-4CCC-924C-D381BF940DB9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12" name="On">
              <a:extLst>
                <a:ext uri="{FF2B5EF4-FFF2-40B4-BE49-F238E27FC236}">
                  <a16:creationId xmlns:a16="http://schemas.microsoft.com/office/drawing/2014/main" id="{4A90DE56-5408-4FF7-A097-BB3A9F54C4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054096"/>
              <a:ext cx="731520" cy="365760"/>
              <a:chOff x="7724588" y="1840753"/>
              <a:chExt cx="1828800" cy="914400"/>
            </a:xfrm>
          </p:grpSpPr>
          <p:sp>
            <p:nvSpPr>
              <p:cNvPr id="33" name="Socket">
                <a:extLst>
                  <a:ext uri="{FF2B5EF4-FFF2-40B4-BE49-F238E27FC236}">
                    <a16:creationId xmlns:a16="http://schemas.microsoft.com/office/drawing/2014/main" id="{11B0907D-3793-479B-A650-75D2C76992B6}"/>
                  </a:ext>
                </a:extLst>
              </p:cNvPr>
              <p:cNvSpPr/>
              <p:nvPr/>
            </p:nvSpPr>
            <p:spPr>
              <a:xfrm>
                <a:off x="77245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4" name="Slider">
                <a:extLst>
                  <a:ext uri="{FF2B5EF4-FFF2-40B4-BE49-F238E27FC236}">
                    <a16:creationId xmlns:a16="http://schemas.microsoft.com/office/drawing/2014/main" id="{6EE616B7-AE60-4E6C-B73C-8B34E48F6F9F}"/>
                  </a:ext>
                </a:extLst>
              </p:cNvPr>
              <p:cNvSpPr/>
              <p:nvPr/>
            </p:nvSpPr>
            <p:spPr>
              <a:xfrm>
                <a:off x="87532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Label">
                <a:extLst>
                  <a:ext uri="{FF2B5EF4-FFF2-40B4-BE49-F238E27FC236}">
                    <a16:creationId xmlns:a16="http://schemas.microsoft.com/office/drawing/2014/main" id="{ECE3F4FA-87EE-4ECA-8784-C69D70559A55}"/>
                  </a:ext>
                </a:extLst>
              </p:cNvPr>
              <p:cNvSpPr txBox="1"/>
              <p:nvPr/>
            </p:nvSpPr>
            <p:spPr>
              <a:xfrm>
                <a:off x="7960415" y="2028648"/>
                <a:ext cx="55704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grpSp>
          <p:nvGrpSpPr>
            <p:cNvPr id="13" name="Off">
              <a:extLst>
                <a:ext uri="{FF2B5EF4-FFF2-40B4-BE49-F238E27FC236}">
                  <a16:creationId xmlns:a16="http://schemas.microsoft.com/office/drawing/2014/main" id="{09A21EA0-4F88-4CAB-8256-1FED3AD85F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511296"/>
              <a:ext cx="731520" cy="365760"/>
              <a:chOff x="3508188" y="1840753"/>
              <a:chExt cx="1828800" cy="914400"/>
            </a:xfrm>
          </p:grpSpPr>
          <p:sp>
            <p:nvSpPr>
              <p:cNvPr id="30" name="Socket">
                <a:extLst>
                  <a:ext uri="{FF2B5EF4-FFF2-40B4-BE49-F238E27FC236}">
                    <a16:creationId xmlns:a16="http://schemas.microsoft.com/office/drawing/2014/main" id="{9D3ED7B5-D90B-402E-88A6-BEFCA399BD25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Slider">
                <a:extLst>
                  <a:ext uri="{FF2B5EF4-FFF2-40B4-BE49-F238E27FC236}">
                    <a16:creationId xmlns:a16="http://schemas.microsoft.com/office/drawing/2014/main" id="{20BA9FA7-3159-44F9-AD71-249C6D27AEB5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Label">
                <a:extLst>
                  <a:ext uri="{FF2B5EF4-FFF2-40B4-BE49-F238E27FC236}">
                    <a16:creationId xmlns:a16="http://schemas.microsoft.com/office/drawing/2014/main" id="{B8E7D532-9645-4DA1-87CE-00CE2DFF8268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4" name="Off">
              <a:extLst>
                <a:ext uri="{FF2B5EF4-FFF2-40B4-BE49-F238E27FC236}">
                  <a16:creationId xmlns:a16="http://schemas.microsoft.com/office/drawing/2014/main" id="{C64D7F61-822D-4A21-935B-472685961F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3968496"/>
              <a:ext cx="731520" cy="365760"/>
              <a:chOff x="3508188" y="1840753"/>
              <a:chExt cx="1828800" cy="914400"/>
            </a:xfrm>
          </p:grpSpPr>
          <p:sp>
            <p:nvSpPr>
              <p:cNvPr id="27" name="Socket">
                <a:extLst>
                  <a:ext uri="{FF2B5EF4-FFF2-40B4-BE49-F238E27FC236}">
                    <a16:creationId xmlns:a16="http://schemas.microsoft.com/office/drawing/2014/main" id="{B28E01DC-2546-4B9B-9C8E-14F9B934B75F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Slider">
                <a:extLst>
                  <a:ext uri="{FF2B5EF4-FFF2-40B4-BE49-F238E27FC236}">
                    <a16:creationId xmlns:a16="http://schemas.microsoft.com/office/drawing/2014/main" id="{DACDB55F-2AC4-4519-9760-304C4E0433B7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Label">
                <a:extLst>
                  <a:ext uri="{FF2B5EF4-FFF2-40B4-BE49-F238E27FC236}">
                    <a16:creationId xmlns:a16="http://schemas.microsoft.com/office/drawing/2014/main" id="{1BB9BB8F-D93E-4651-933D-6BDD9A9CD10E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5" name="Off">
              <a:extLst>
                <a:ext uri="{FF2B5EF4-FFF2-40B4-BE49-F238E27FC236}">
                  <a16:creationId xmlns:a16="http://schemas.microsoft.com/office/drawing/2014/main" id="{32519583-C9F5-46E8-A4B1-C5DCA996D5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425696"/>
              <a:ext cx="731520" cy="365760"/>
              <a:chOff x="3508188" y="1840753"/>
              <a:chExt cx="1828800" cy="914400"/>
            </a:xfrm>
          </p:grpSpPr>
          <p:sp>
            <p:nvSpPr>
              <p:cNvPr id="24" name="Socket">
                <a:extLst>
                  <a:ext uri="{FF2B5EF4-FFF2-40B4-BE49-F238E27FC236}">
                    <a16:creationId xmlns:a16="http://schemas.microsoft.com/office/drawing/2014/main" id="{DB1369C2-1CB7-4FD3-8C9A-5E6045FE0A3E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Slider">
                <a:extLst>
                  <a:ext uri="{FF2B5EF4-FFF2-40B4-BE49-F238E27FC236}">
                    <a16:creationId xmlns:a16="http://schemas.microsoft.com/office/drawing/2014/main" id="{7D20FDE4-24F3-4F17-A91C-A470F542539B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Label">
                <a:extLst>
                  <a:ext uri="{FF2B5EF4-FFF2-40B4-BE49-F238E27FC236}">
                    <a16:creationId xmlns:a16="http://schemas.microsoft.com/office/drawing/2014/main" id="{B9E9EEB8-7186-4AA6-A5C5-2B59F5F02999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6" name="Off">
              <a:extLst>
                <a:ext uri="{FF2B5EF4-FFF2-40B4-BE49-F238E27FC236}">
                  <a16:creationId xmlns:a16="http://schemas.microsoft.com/office/drawing/2014/main" id="{B5707DB7-C694-4635-AB91-0652BDC8CD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4882896"/>
              <a:ext cx="731520" cy="365760"/>
              <a:chOff x="3508188" y="1840753"/>
              <a:chExt cx="1828800" cy="914400"/>
            </a:xfrm>
          </p:grpSpPr>
          <p:sp>
            <p:nvSpPr>
              <p:cNvPr id="21" name="Socket">
                <a:extLst>
                  <a:ext uri="{FF2B5EF4-FFF2-40B4-BE49-F238E27FC236}">
                    <a16:creationId xmlns:a16="http://schemas.microsoft.com/office/drawing/2014/main" id="{4BC04849-5276-445A-A50F-9AFAEC80C26F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Slider">
                <a:extLst>
                  <a:ext uri="{FF2B5EF4-FFF2-40B4-BE49-F238E27FC236}">
                    <a16:creationId xmlns:a16="http://schemas.microsoft.com/office/drawing/2014/main" id="{5122C95D-B745-4A30-878C-A6F5429FFF0A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3A646718-07D5-47A3-AF8C-BA4A409231DE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  <p:grpSp>
          <p:nvGrpSpPr>
            <p:cNvPr id="17" name="Off">
              <a:extLst>
                <a:ext uri="{FF2B5EF4-FFF2-40B4-BE49-F238E27FC236}">
                  <a16:creationId xmlns:a16="http://schemas.microsoft.com/office/drawing/2014/main" id="{135A5ECB-3A66-4573-B547-E7DC2031CE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1888" y="5340096"/>
              <a:ext cx="731520" cy="365760"/>
              <a:chOff x="3508188" y="1840753"/>
              <a:chExt cx="1828800" cy="914400"/>
            </a:xfrm>
          </p:grpSpPr>
          <p:sp>
            <p:nvSpPr>
              <p:cNvPr id="18" name="Socket">
                <a:extLst>
                  <a:ext uri="{FF2B5EF4-FFF2-40B4-BE49-F238E27FC236}">
                    <a16:creationId xmlns:a16="http://schemas.microsoft.com/office/drawing/2014/main" id="{30CADAB3-07AD-48F0-B5C9-064BE01C7E27}"/>
                  </a:ext>
                </a:extLst>
              </p:cNvPr>
              <p:cNvSpPr/>
              <p:nvPr/>
            </p:nvSpPr>
            <p:spPr>
              <a:xfrm>
                <a:off x="3508188" y="1840753"/>
                <a:ext cx="1828800" cy="914400"/>
              </a:xfrm>
              <a:custGeom>
                <a:avLst/>
                <a:gdLst>
                  <a:gd name="connsiteX0" fmla="*/ 457200 w 1828800"/>
                  <a:gd name="connsiteY0" fmla="*/ 0 h 914400"/>
                  <a:gd name="connsiteX1" fmla="*/ 1371600 w 1828800"/>
                  <a:gd name="connsiteY1" fmla="*/ 0 h 914400"/>
                  <a:gd name="connsiteX2" fmla="*/ 1828800 w 1828800"/>
                  <a:gd name="connsiteY2" fmla="*/ 457200 h 914400"/>
                  <a:gd name="connsiteX3" fmla="*/ 1371600 w 1828800"/>
                  <a:gd name="connsiteY3" fmla="*/ 914400 h 914400"/>
                  <a:gd name="connsiteX4" fmla="*/ 457200 w 1828800"/>
                  <a:gd name="connsiteY4" fmla="*/ 914400 h 914400"/>
                  <a:gd name="connsiteX5" fmla="*/ 0 w 1828800"/>
                  <a:gd name="connsiteY5" fmla="*/ 457200 h 914400"/>
                  <a:gd name="connsiteX6" fmla="*/ 457200 w 1828800"/>
                  <a:gd name="connsiteY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800" h="914400">
                    <a:moveTo>
                      <a:pt x="457200" y="0"/>
                    </a:moveTo>
                    <a:lnTo>
                      <a:pt x="1371600" y="0"/>
                    </a:lnTo>
                    <a:cubicBezTo>
                      <a:pt x="1624105" y="0"/>
                      <a:pt x="1828800" y="204695"/>
                      <a:pt x="1828800" y="457200"/>
                    </a:cubicBezTo>
                    <a:cubicBezTo>
                      <a:pt x="1828800" y="709705"/>
                      <a:pt x="1624105" y="914400"/>
                      <a:pt x="1371600" y="914400"/>
                    </a:cubicBezTo>
                    <a:lnTo>
                      <a:pt x="457200" y="914400"/>
                    </a:ln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Slider">
                <a:extLst>
                  <a:ext uri="{FF2B5EF4-FFF2-40B4-BE49-F238E27FC236}">
                    <a16:creationId xmlns:a16="http://schemas.microsoft.com/office/drawing/2014/main" id="{5A8BF41F-BB1C-4F7E-9A2B-2A1D8B2122E5}"/>
                  </a:ext>
                </a:extLst>
              </p:cNvPr>
              <p:cNvSpPr/>
              <p:nvPr/>
            </p:nvSpPr>
            <p:spPr>
              <a:xfrm>
                <a:off x="3622488" y="1955053"/>
                <a:ext cx="685800" cy="68580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Label">
                <a:extLst>
                  <a:ext uri="{FF2B5EF4-FFF2-40B4-BE49-F238E27FC236}">
                    <a16:creationId xmlns:a16="http://schemas.microsoft.com/office/drawing/2014/main" id="{5BD439FE-A100-47D9-9C4A-C9BC308D6170}"/>
                  </a:ext>
                </a:extLst>
              </p:cNvPr>
              <p:cNvSpPr txBox="1"/>
              <p:nvPr/>
            </p:nvSpPr>
            <p:spPr>
              <a:xfrm>
                <a:off x="4514060" y="2028648"/>
                <a:ext cx="617155" cy="538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Off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B2684383-DBF4-4663-B6DF-DBA6B28988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sz="2000" dirty="0"/>
                  <a:t>We wanted to see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scc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(3,1)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does not produce this tuple</a:t>
                </a:r>
              </a:p>
              <a:p>
                <a:r>
                  <a:rPr lang="en-US" sz="2000" b="1" dirty="0"/>
                  <a:t>Unsurprising!</a:t>
                </a:r>
                <a:r>
                  <a:rPr lang="en-US" sz="2000" dirty="0"/>
                  <a:t> No rule active for </a:t>
                </a:r>
                <a:r>
                  <a:rPr lang="en-US" sz="2000" dirty="0" err="1"/>
                  <a:t>scc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)!</a:t>
                </a:r>
              </a:p>
            </p:txBody>
          </p:sp>
        </mc:Choice>
        <mc:Fallback xmlns=""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B2684383-DBF4-4663-B6DF-DBA6B2898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1059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Pall">
            <a:extLst>
              <a:ext uri="{FF2B5EF4-FFF2-40B4-BE49-F238E27FC236}">
                <a16:creationId xmlns:a16="http://schemas.microsoft.com/office/drawing/2014/main" id="{157D2423-F279-41BC-8A0F-E05CE2AB79C7}"/>
              </a:ext>
            </a:extLst>
          </p:cNvPr>
          <p:cNvSpPr/>
          <p:nvPr/>
        </p:nvSpPr>
        <p:spPr>
          <a:xfrm>
            <a:off x="2057400" y="3684450"/>
            <a:ext cx="2743199" cy="182880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max">
            <a:extLst>
              <a:ext uri="{FF2B5EF4-FFF2-40B4-BE49-F238E27FC236}">
                <a16:creationId xmlns:a16="http://schemas.microsoft.com/office/drawing/2014/main" id="{DF27C3CF-5CC1-47AF-A032-BF8747A0748B}"/>
              </a:ext>
            </a:extLst>
          </p:cNvPr>
          <p:cNvSpPr>
            <a:spLocks noChangeAspect="1"/>
          </p:cNvSpPr>
          <p:nvPr/>
        </p:nvSpPr>
        <p:spPr>
          <a:xfrm>
            <a:off x="2468879" y="3958770"/>
            <a:ext cx="1920240" cy="1280160"/>
          </a:xfrm>
          <a:prstGeom prst="ellipse">
            <a:avLst/>
          </a:prstGeom>
          <a:solidFill>
            <a:srgbClr val="E2F0D9"/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Arrows">
            <a:extLst>
              <a:ext uri="{FF2B5EF4-FFF2-40B4-BE49-F238E27FC236}">
                <a16:creationId xmlns:a16="http://schemas.microsoft.com/office/drawing/2014/main" id="{422090A5-0608-431D-BC5A-3A31E93817C1}"/>
              </a:ext>
            </a:extLst>
          </p:cNvPr>
          <p:cNvGrpSpPr/>
          <p:nvPr/>
        </p:nvGrpSpPr>
        <p:grpSpPr>
          <a:xfrm>
            <a:off x="2617332" y="4038644"/>
            <a:ext cx="1623336" cy="1117728"/>
            <a:chOff x="7075596" y="5713343"/>
            <a:chExt cx="2591070" cy="1784050"/>
          </a:xfrm>
        </p:grpSpPr>
        <p:sp>
          <p:nvSpPr>
            <p:cNvPr id="75" name="Arrow N">
              <a:extLst>
                <a:ext uri="{FF2B5EF4-FFF2-40B4-BE49-F238E27FC236}">
                  <a16:creationId xmlns:a16="http://schemas.microsoft.com/office/drawing/2014/main" id="{67B4BF19-195B-423E-9DEA-F2FD83135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9692" y="5713343"/>
              <a:ext cx="182879" cy="18287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 NE">
              <a:extLst>
                <a:ext uri="{FF2B5EF4-FFF2-40B4-BE49-F238E27FC236}">
                  <a16:creationId xmlns:a16="http://schemas.microsoft.com/office/drawing/2014/main" id="{040C906C-F72C-4025-963C-D16E121023D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9144556" y="5932267"/>
              <a:ext cx="182879" cy="18287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 E">
              <a:extLst>
                <a:ext uri="{FF2B5EF4-FFF2-40B4-BE49-F238E27FC236}">
                  <a16:creationId xmlns:a16="http://schemas.microsoft.com/office/drawing/2014/main" id="{04CEF1E6-8990-4493-98E9-120A41775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3787" y="6516074"/>
              <a:ext cx="182879" cy="1828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row ES">
              <a:extLst>
                <a:ext uri="{FF2B5EF4-FFF2-40B4-BE49-F238E27FC236}">
                  <a16:creationId xmlns:a16="http://schemas.microsoft.com/office/drawing/2014/main" id="{1714ED15-7523-48F3-8145-CE627C9D65BE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9144554" y="7045388"/>
              <a:ext cx="182879" cy="1828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row S">
              <a:extLst>
                <a:ext uri="{FF2B5EF4-FFF2-40B4-BE49-F238E27FC236}">
                  <a16:creationId xmlns:a16="http://schemas.microsoft.com/office/drawing/2014/main" id="{BB441182-48A5-4D3E-BFA9-4396C2FF4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9691" y="7314514"/>
              <a:ext cx="182879" cy="1828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row SW">
              <a:extLst>
                <a:ext uri="{FF2B5EF4-FFF2-40B4-BE49-F238E27FC236}">
                  <a16:creationId xmlns:a16="http://schemas.microsoft.com/office/drawing/2014/main" id="{A45743A6-CFBD-45F4-900D-F0565AA809E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431846" y="7099876"/>
              <a:ext cx="182879" cy="1828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 W">
              <a:extLst>
                <a:ext uri="{FF2B5EF4-FFF2-40B4-BE49-F238E27FC236}">
                  <a16:creationId xmlns:a16="http://schemas.microsoft.com/office/drawing/2014/main" id="{A8D883ED-226A-40C4-A66B-7D2A142EC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5596" y="6516075"/>
              <a:ext cx="182879" cy="1828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 WN">
              <a:extLst>
                <a:ext uri="{FF2B5EF4-FFF2-40B4-BE49-F238E27FC236}">
                  <a16:creationId xmlns:a16="http://schemas.microsoft.com/office/drawing/2014/main" id="{32EAA286-994F-456B-B023-320C9CA403E5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402156" y="5932264"/>
              <a:ext cx="182879" cy="1828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P">
            <a:extLst>
              <a:ext uri="{FF2B5EF4-FFF2-40B4-BE49-F238E27FC236}">
                <a16:creationId xmlns:a16="http://schemas.microsoft.com/office/drawing/2014/main" id="{C4B9CA62-9E73-41F7-846C-D4B048AEDE98}"/>
              </a:ext>
            </a:extLst>
          </p:cNvPr>
          <p:cNvSpPr>
            <a:spLocks noChangeAspect="1"/>
          </p:cNvSpPr>
          <p:nvPr/>
        </p:nvSpPr>
        <p:spPr>
          <a:xfrm>
            <a:off x="2880359" y="4233090"/>
            <a:ext cx="1097280" cy="731520"/>
          </a:xfrm>
          <a:prstGeom prst="ellipse">
            <a:avLst/>
          </a:prstGeom>
          <a:solidFill>
            <a:srgbClr val="E9B4A3"/>
          </a:solidFill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llout P+">
                <a:extLst>
                  <a:ext uri="{FF2B5EF4-FFF2-40B4-BE49-F238E27FC236}">
                    <a16:creationId xmlns:a16="http://schemas.microsoft.com/office/drawing/2014/main" id="{2E7141AE-CF34-426A-959B-99F502D4A4AA}"/>
                  </a:ext>
                </a:extLst>
              </p:cNvPr>
              <p:cNvSpPr/>
              <p:nvPr/>
            </p:nvSpPr>
            <p:spPr>
              <a:xfrm>
                <a:off x="837428" y="2924120"/>
                <a:ext cx="2103120" cy="457200"/>
              </a:xfrm>
              <a:prstGeom prst="borderCallout1">
                <a:avLst>
                  <a:gd name="adj1" fmla="val 100705"/>
                  <a:gd name="adj2" fmla="val 48504"/>
                  <a:gd name="adj3" fmla="val 297774"/>
                  <a:gd name="adj4" fmla="val 109696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fails to derive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Callout P+">
                <a:extLst>
                  <a:ext uri="{FF2B5EF4-FFF2-40B4-BE49-F238E27FC236}">
                    <a16:creationId xmlns:a16="http://schemas.microsoft.com/office/drawing/2014/main" id="{2E7141AE-CF34-426A-959B-99F502D4A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28" y="2924120"/>
                <a:ext cx="2103120" cy="457200"/>
              </a:xfrm>
              <a:prstGeom prst="borderCallout1">
                <a:avLst>
                  <a:gd name="adj1" fmla="val 100705"/>
                  <a:gd name="adj2" fmla="val 48504"/>
                  <a:gd name="adj3" fmla="val 297774"/>
                  <a:gd name="adj4" fmla="val 10969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llout Pall">
                <a:extLst>
                  <a:ext uri="{FF2B5EF4-FFF2-40B4-BE49-F238E27FC236}">
                    <a16:creationId xmlns:a16="http://schemas.microsoft.com/office/drawing/2014/main" id="{462ECA45-108C-4CDC-87C1-CE36CBE2ED6D}"/>
                  </a:ext>
                </a:extLst>
              </p:cNvPr>
              <p:cNvSpPr/>
              <p:nvPr/>
            </p:nvSpPr>
            <p:spPr>
              <a:xfrm>
                <a:off x="837428" y="5608057"/>
                <a:ext cx="2103120" cy="457200"/>
              </a:xfrm>
              <a:prstGeom prst="borderCallout1">
                <a:avLst>
                  <a:gd name="adj1" fmla="val -1074"/>
                  <a:gd name="adj2" fmla="val 55749"/>
                  <a:gd name="adj3" fmla="val -83647"/>
                  <a:gd name="adj4" fmla="val 7577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r>
                  <a:rPr lang="en-US" dirty="0"/>
                  <a:t>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allout Pall">
                <a:extLst>
                  <a:ext uri="{FF2B5EF4-FFF2-40B4-BE49-F238E27FC236}">
                    <a16:creationId xmlns:a16="http://schemas.microsoft.com/office/drawing/2014/main" id="{462ECA45-108C-4CDC-87C1-CE36CBE2E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28" y="5608057"/>
                <a:ext cx="2103120" cy="457200"/>
              </a:xfrm>
              <a:prstGeom prst="borderCallout1">
                <a:avLst>
                  <a:gd name="adj1" fmla="val -1074"/>
                  <a:gd name="adj2" fmla="val 55749"/>
                  <a:gd name="adj3" fmla="val -83647"/>
                  <a:gd name="adj4" fmla="val 75777"/>
                </a:avLst>
              </a:prstGeom>
              <a:blipFill>
                <a:blip r:embed="rId7"/>
                <a:stretch>
                  <a:fillRect b="-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llout Pmax">
                <a:extLst>
                  <a:ext uri="{FF2B5EF4-FFF2-40B4-BE49-F238E27FC236}">
                    <a16:creationId xmlns:a16="http://schemas.microsoft.com/office/drawing/2014/main" id="{A8AA53C6-8168-48BE-B0A2-78C0BFBAF8D5}"/>
                  </a:ext>
                </a:extLst>
              </p:cNvPr>
              <p:cNvSpPr/>
              <p:nvPr/>
            </p:nvSpPr>
            <p:spPr>
              <a:xfrm>
                <a:off x="3170720" y="2701153"/>
                <a:ext cx="2436797" cy="914400"/>
              </a:xfrm>
              <a:prstGeom prst="borderCallout1">
                <a:avLst>
                  <a:gd name="adj1" fmla="val 100705"/>
                  <a:gd name="adj2" fmla="val 48504"/>
                  <a:gd name="adj3" fmla="val 154835"/>
                  <a:gd name="adj4" fmla="val 36985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Maximal buggy superset,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(Zeller, FSE 1999)</a:t>
                </a:r>
              </a:p>
            </p:txBody>
          </p:sp>
        </mc:Choice>
        <mc:Fallback xmlns="">
          <p:sp>
            <p:nvSpPr>
              <p:cNvPr id="58" name="Callout Pmax">
                <a:extLst>
                  <a:ext uri="{FF2B5EF4-FFF2-40B4-BE49-F238E27FC236}">
                    <a16:creationId xmlns:a16="http://schemas.microsoft.com/office/drawing/2014/main" id="{A8AA53C6-8168-48BE-B0A2-78C0BFBAF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20" y="2701153"/>
                <a:ext cx="2436797" cy="914400"/>
              </a:xfrm>
              <a:prstGeom prst="borderCallout1">
                <a:avLst>
                  <a:gd name="adj1" fmla="val 100705"/>
                  <a:gd name="adj2" fmla="val 48504"/>
                  <a:gd name="adj3" fmla="val 154835"/>
                  <a:gd name="adj4" fmla="val 36985"/>
                </a:avLst>
              </a:prstGeom>
              <a:blipFill>
                <a:blip r:embed="rId8"/>
                <a:stretch>
                  <a:fillRect t="-170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llout Summary">
                <a:extLst>
                  <a:ext uri="{FF2B5EF4-FFF2-40B4-BE49-F238E27FC236}">
                    <a16:creationId xmlns:a16="http://schemas.microsoft.com/office/drawing/2014/main" id="{531791DC-60D4-4277-AEEB-F22E779D05DC}"/>
                  </a:ext>
                </a:extLst>
              </p:cNvPr>
              <p:cNvSpPr txBox="1"/>
              <p:nvPr/>
            </p:nvSpPr>
            <p:spPr>
              <a:xfrm>
                <a:off x="1368864" y="3801835"/>
                <a:ext cx="4114800" cy="1631216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0" tIns="91440" rIns="18288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sz="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all future candidates, require: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am-ET" dirty="0"/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B050"/>
                    </a:solidFill>
                  </a:rPr>
                  <a:t>Eliminates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candidate programs from consideration</a:t>
                </a:r>
              </a:p>
            </p:txBody>
          </p:sp>
        </mc:Choice>
        <mc:Fallback xmlns="">
          <p:sp>
            <p:nvSpPr>
              <p:cNvPr id="72" name="Callout Summary">
                <a:extLst>
                  <a:ext uri="{FF2B5EF4-FFF2-40B4-BE49-F238E27FC236}">
                    <a16:creationId xmlns:a16="http://schemas.microsoft.com/office/drawing/2014/main" id="{531791DC-60D4-4277-AEEB-F22E779D0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64" y="3801835"/>
                <a:ext cx="4114800" cy="1631216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9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3" grpId="0" animBg="1"/>
      <p:bldP spid="83" grpId="0" animBg="1"/>
      <p:bldP spid="55" grpId="0" animBg="1"/>
      <p:bldP spid="57" grpId="0" animBg="1"/>
      <p:bldP spid="58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82D37C-F879-4BEB-81C1-3AD8933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the Production of Desirable Tuples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A5A5-C3A8-435C-AB57-89D841B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6066-6DE2-4C18-A0B0-E37F3316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17</a:t>
            </a:fld>
            <a:endParaRPr lang="en-US"/>
          </a:p>
        </p:txBody>
      </p:sp>
      <p:grpSp>
        <p:nvGrpSpPr>
          <p:cNvPr id="47" name="Lines">
            <a:extLst>
              <a:ext uri="{FF2B5EF4-FFF2-40B4-BE49-F238E27FC236}">
                <a16:creationId xmlns:a16="http://schemas.microsoft.com/office/drawing/2014/main" id="{107C2FB3-0150-4DCC-BBAE-CD5ABD97F09D}"/>
              </a:ext>
            </a:extLst>
          </p:cNvPr>
          <p:cNvGrpSpPr/>
          <p:nvPr/>
        </p:nvGrpSpPr>
        <p:grpSpPr>
          <a:xfrm>
            <a:off x="2157984" y="1798530"/>
            <a:ext cx="7882239" cy="4275379"/>
            <a:chOff x="2157984" y="1798530"/>
            <a:chExt cx="7882239" cy="4275379"/>
          </a:xfrm>
        </p:grpSpPr>
        <p:grpSp>
          <p:nvGrpSpPr>
            <p:cNvPr id="9" name="Prosynth Line">
              <a:extLst>
                <a:ext uri="{FF2B5EF4-FFF2-40B4-BE49-F238E27FC236}">
                  <a16:creationId xmlns:a16="http://schemas.microsoft.com/office/drawing/2014/main" id="{83FE563A-0186-4A36-B46A-8E08BBD4BE25}"/>
                </a:ext>
              </a:extLst>
            </p:cNvPr>
            <p:cNvGrpSpPr/>
            <p:nvPr/>
          </p:nvGrpSpPr>
          <p:grpSpPr>
            <a:xfrm>
              <a:off x="5513832" y="1798530"/>
              <a:ext cx="1136712" cy="4228925"/>
              <a:chOff x="5343442" y="1798530"/>
              <a:chExt cx="1136712" cy="4228925"/>
            </a:xfrm>
          </p:grpSpPr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93A6ED62-17B8-4521-BBC1-644069ABE30A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5911798" y="2369855"/>
                <a:ext cx="0" cy="365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lipsis">
                <a:extLst>
                  <a:ext uri="{FF2B5EF4-FFF2-40B4-BE49-F238E27FC236}">
                    <a16:creationId xmlns:a16="http://schemas.microsoft.com/office/drawing/2014/main" id="{A09BE763-69F7-419E-8E0B-06667A1A44CD}"/>
                  </a:ext>
                </a:extLst>
              </p:cNvPr>
              <p:cNvSpPr/>
              <p:nvPr/>
            </p:nvSpPr>
            <p:spPr>
              <a:xfrm>
                <a:off x="5809585" y="2592227"/>
                <a:ext cx="204423" cy="2958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m-ET" b="1" dirty="0">
                    <a:solidFill>
                      <a:schemeClr val="accent1"/>
                    </a:solidFill>
                  </a:rPr>
                  <a:t>⋮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Label">
                    <a:extLst>
                      <a:ext uri="{FF2B5EF4-FFF2-40B4-BE49-F238E27FC236}">
                        <a16:creationId xmlns:a16="http://schemas.microsoft.com/office/drawing/2014/main" id="{5098F76B-EA27-422A-8B58-161DF1E02681}"/>
                      </a:ext>
                    </a:extLst>
                  </p:cNvPr>
                  <p:cNvSpPr txBox="1"/>
                  <p:nvPr/>
                </p:nvSpPr>
                <p:spPr>
                  <a:xfrm>
                    <a:off x="5343442" y="1798530"/>
                    <a:ext cx="1136712" cy="57132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00B050"/>
                        </a:solidFill>
                      </a:rPr>
                      <a:t>Prosynth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a14:m>
                    <a:r>
                      <a:rPr lang="en-US" sz="1400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all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Label">
                    <a:extLst>
                      <a:ext uri="{FF2B5EF4-FFF2-40B4-BE49-F238E27FC236}">
                        <a16:creationId xmlns:a16="http://schemas.microsoft.com/office/drawing/2014/main" id="{71285F68-37B6-44E8-B9B5-1AD10D5F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3442" y="1798530"/>
                    <a:ext cx="1136712" cy="571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91" b="-74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Z3 Line">
              <a:extLst>
                <a:ext uri="{FF2B5EF4-FFF2-40B4-BE49-F238E27FC236}">
                  <a16:creationId xmlns:a16="http://schemas.microsoft.com/office/drawing/2014/main" id="{44237565-F0A1-4573-93F8-74D7D2906EF6}"/>
                </a:ext>
              </a:extLst>
            </p:cNvPr>
            <p:cNvGrpSpPr/>
            <p:nvPr/>
          </p:nvGrpSpPr>
          <p:grpSpPr>
            <a:xfrm>
              <a:off x="2157984" y="1855593"/>
              <a:ext cx="1325991" cy="4218316"/>
              <a:chOff x="6735226" y="1806330"/>
              <a:chExt cx="1325991" cy="4218316"/>
            </a:xfrm>
          </p:grpSpPr>
          <p:cxnSp>
            <p:nvCxnSpPr>
              <p:cNvPr id="14" name="Line">
                <a:extLst>
                  <a:ext uri="{FF2B5EF4-FFF2-40B4-BE49-F238E27FC236}">
                    <a16:creationId xmlns:a16="http://schemas.microsoft.com/office/drawing/2014/main" id="{E7A40441-66C2-4EA0-B7AD-63B80555CC35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7626822" y="2367046"/>
                <a:ext cx="1153" cy="365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lipsis">
                <a:extLst>
                  <a:ext uri="{FF2B5EF4-FFF2-40B4-BE49-F238E27FC236}">
                    <a16:creationId xmlns:a16="http://schemas.microsoft.com/office/drawing/2014/main" id="{8B17CB9B-A7D0-460E-AF8A-A1A7842A5056}"/>
                  </a:ext>
                </a:extLst>
              </p:cNvPr>
              <p:cNvSpPr/>
              <p:nvPr/>
            </p:nvSpPr>
            <p:spPr>
              <a:xfrm>
                <a:off x="7521880" y="2597721"/>
                <a:ext cx="200627" cy="290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m-ET" b="1" dirty="0">
                    <a:solidFill>
                      <a:schemeClr val="accent1"/>
                    </a:solidFill>
                  </a:rPr>
                  <a:t>⋮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Label">
                <a:extLst>
                  <a:ext uri="{FF2B5EF4-FFF2-40B4-BE49-F238E27FC236}">
                    <a16:creationId xmlns:a16="http://schemas.microsoft.com/office/drawing/2014/main" id="{B62147D5-C3BB-45A0-B275-320362FD4D35}"/>
                  </a:ext>
                </a:extLst>
              </p:cNvPr>
              <p:cNvSpPr txBox="1"/>
              <p:nvPr/>
            </p:nvSpPr>
            <p:spPr>
              <a:xfrm>
                <a:off x="7192426" y="1806330"/>
                <a:ext cx="868791" cy="56071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b="1" dirty="0"/>
                  <a:t>SAT Solver</a:t>
                </a:r>
                <a:endParaRPr lang="en-US" sz="1400" dirty="0"/>
              </a:p>
            </p:txBody>
          </p:sp>
          <p:pic>
            <p:nvPicPr>
              <p:cNvPr id="17" name="Favicon">
                <a:extLst>
                  <a:ext uri="{FF2B5EF4-FFF2-40B4-BE49-F238E27FC236}">
                    <a16:creationId xmlns:a16="http://schemas.microsoft.com/office/drawing/2014/main" id="{13918184-1F28-43E2-8925-4BB80DABA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5226" y="1806330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8" name="Souffle Line">
              <a:extLst>
                <a:ext uri="{FF2B5EF4-FFF2-40B4-BE49-F238E27FC236}">
                  <a16:creationId xmlns:a16="http://schemas.microsoft.com/office/drawing/2014/main" id="{D408B53C-EEDD-47BA-8F44-52D421BB6635}"/>
                </a:ext>
              </a:extLst>
            </p:cNvPr>
            <p:cNvGrpSpPr/>
            <p:nvPr/>
          </p:nvGrpSpPr>
          <p:grpSpPr>
            <a:xfrm>
              <a:off x="8714232" y="1806330"/>
              <a:ext cx="1325991" cy="4218316"/>
              <a:chOff x="7192426" y="1806330"/>
              <a:chExt cx="1325991" cy="4218316"/>
            </a:xfrm>
          </p:grpSpPr>
          <p:cxnSp>
            <p:nvCxnSpPr>
              <p:cNvPr id="19" name="Line">
                <a:extLst>
                  <a:ext uri="{FF2B5EF4-FFF2-40B4-BE49-F238E27FC236}">
                    <a16:creationId xmlns:a16="http://schemas.microsoft.com/office/drawing/2014/main" id="{82A52A2A-5C01-4AD5-B3C9-DD8AE08831A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7626822" y="2367046"/>
                <a:ext cx="1153" cy="365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lipsis">
                <a:extLst>
                  <a:ext uri="{FF2B5EF4-FFF2-40B4-BE49-F238E27FC236}">
                    <a16:creationId xmlns:a16="http://schemas.microsoft.com/office/drawing/2014/main" id="{D909ED2E-0618-48CF-879E-A6B743234E60}"/>
                  </a:ext>
                </a:extLst>
              </p:cNvPr>
              <p:cNvSpPr/>
              <p:nvPr/>
            </p:nvSpPr>
            <p:spPr>
              <a:xfrm>
                <a:off x="7521880" y="2597721"/>
                <a:ext cx="200627" cy="290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m-ET" b="1" dirty="0">
                    <a:solidFill>
                      <a:schemeClr val="accent1"/>
                    </a:solidFill>
                  </a:rPr>
                  <a:t>⋮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Label">
                <a:extLst>
                  <a:ext uri="{FF2B5EF4-FFF2-40B4-BE49-F238E27FC236}">
                    <a16:creationId xmlns:a16="http://schemas.microsoft.com/office/drawing/2014/main" id="{D8609DEA-8C93-4CA9-867C-BD47D0699433}"/>
                  </a:ext>
                </a:extLst>
              </p:cNvPr>
              <p:cNvSpPr txBox="1"/>
              <p:nvPr/>
            </p:nvSpPr>
            <p:spPr>
              <a:xfrm>
                <a:off x="7192426" y="1806330"/>
                <a:ext cx="868791" cy="56071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Datalog</a:t>
                </a:r>
                <a:r>
                  <a:rPr lang="en-US" sz="1600" b="1" dirty="0"/>
                  <a:t> Solver</a:t>
                </a:r>
                <a:endParaRPr lang="en-US" sz="1400" dirty="0"/>
              </a:p>
            </p:txBody>
          </p:sp>
          <p:pic>
            <p:nvPicPr>
              <p:cNvPr id="22" name="Favicon" descr="A cup of coffee&#10;&#10;Description automatically generated">
                <a:extLst>
                  <a:ext uri="{FF2B5EF4-FFF2-40B4-BE49-F238E27FC236}">
                    <a16:creationId xmlns:a16="http://schemas.microsoft.com/office/drawing/2014/main" id="{3D6CECEF-15D3-450C-9A3F-A98C04A84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1217" y="1855593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9" name="Overlay">
            <a:extLst>
              <a:ext uri="{FF2B5EF4-FFF2-40B4-BE49-F238E27FC236}">
                <a16:creationId xmlns:a16="http://schemas.microsoft.com/office/drawing/2014/main" id="{6A04E6CE-D1D5-45C9-9ADD-9770F4FC312A}"/>
              </a:ext>
            </a:extLst>
          </p:cNvPr>
          <p:cNvGrpSpPr/>
          <p:nvPr/>
        </p:nvGrpSpPr>
        <p:grpSpPr>
          <a:xfrm>
            <a:off x="2141120" y="3645117"/>
            <a:ext cx="7882128" cy="2017858"/>
            <a:chOff x="3092450" y="7248795"/>
            <a:chExt cx="7708392" cy="1973382"/>
          </a:xfrm>
        </p:grpSpPr>
        <p:sp>
          <p:nvSpPr>
            <p:cNvPr id="45" name="Outline">
              <a:extLst>
                <a:ext uri="{FF2B5EF4-FFF2-40B4-BE49-F238E27FC236}">
                  <a16:creationId xmlns:a16="http://schemas.microsoft.com/office/drawing/2014/main" id="{B8E3CE9D-186F-45EB-BE1F-0D443D505A72}"/>
                </a:ext>
              </a:extLst>
            </p:cNvPr>
            <p:cNvSpPr/>
            <p:nvPr/>
          </p:nvSpPr>
          <p:spPr>
            <a:xfrm>
              <a:off x="3092450" y="7470649"/>
              <a:ext cx="7708392" cy="17515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Label">
                  <a:extLst>
                    <a:ext uri="{FF2B5EF4-FFF2-40B4-BE49-F238E27FC236}">
                      <a16:creationId xmlns:a16="http://schemas.microsoft.com/office/drawing/2014/main" id="{F896B138-B21D-4671-B6FF-F9E39522D9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3683" y="7248795"/>
                  <a:ext cx="2682735" cy="4471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tIns="91440" bIns="91440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∀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a14:m>
                  <a:r>
                    <a:rPr lang="en-US" sz="1400" dirty="0"/>
                    <a:t> but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Label">
                  <a:extLst>
                    <a:ext uri="{FF2B5EF4-FFF2-40B4-BE49-F238E27FC236}">
                      <a16:creationId xmlns:a16="http://schemas.microsoft.com/office/drawing/2014/main" id="{F896B138-B21D-4671-B6FF-F9E39522D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683" y="7248795"/>
                  <a:ext cx="2682735" cy="4471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Varphi">
                <a:extLst>
                  <a:ext uri="{FF2B5EF4-FFF2-40B4-BE49-F238E27FC236}">
                    <a16:creationId xmlns:a16="http://schemas.microsoft.com/office/drawing/2014/main" id="{FE7E31EE-E576-44AE-9159-C015E783980B}"/>
                  </a:ext>
                </a:extLst>
              </p:cNvPr>
              <p:cNvSpPr txBox="1"/>
              <p:nvPr/>
            </p:nvSpPr>
            <p:spPr>
              <a:xfrm>
                <a:off x="2500225" y="3065832"/>
                <a:ext cx="1098704" cy="439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Varphi">
                <a:extLst>
                  <a:ext uri="{FF2B5EF4-FFF2-40B4-BE49-F238E27FC236}">
                    <a16:creationId xmlns:a16="http://schemas.microsoft.com/office/drawing/2014/main" id="{FE7E31EE-E576-44AE-9159-C015E783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25" y="3065832"/>
                <a:ext cx="1098704" cy="439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Varphi Label">
            <a:extLst>
              <a:ext uri="{FF2B5EF4-FFF2-40B4-BE49-F238E27FC236}">
                <a16:creationId xmlns:a16="http://schemas.microsoft.com/office/drawing/2014/main" id="{ED99D0F5-C383-4089-AA37-BCC7F10556A0}"/>
              </a:ext>
            </a:extLst>
          </p:cNvPr>
          <p:cNvSpPr/>
          <p:nvPr/>
        </p:nvSpPr>
        <p:spPr>
          <a:xfrm>
            <a:off x="838200" y="3791530"/>
            <a:ext cx="2267155" cy="586413"/>
          </a:xfrm>
          <a:prstGeom prst="wedgeRectCallout">
            <a:avLst>
              <a:gd name="adj1" fmla="val 36346"/>
              <a:gd name="adj2" fmla="val -87929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Synthesis constraint</a:t>
            </a:r>
          </a:p>
        </p:txBody>
      </p:sp>
      <p:grpSp>
        <p:nvGrpSpPr>
          <p:cNvPr id="23" name="P+(I) = Tout">
            <a:extLst>
              <a:ext uri="{FF2B5EF4-FFF2-40B4-BE49-F238E27FC236}">
                <a16:creationId xmlns:a16="http://schemas.microsoft.com/office/drawing/2014/main" id="{25774344-46D5-4414-83B1-9884B2B93A49}"/>
              </a:ext>
            </a:extLst>
          </p:cNvPr>
          <p:cNvGrpSpPr/>
          <p:nvPr/>
        </p:nvGrpSpPr>
        <p:grpSpPr>
          <a:xfrm>
            <a:off x="6045560" y="3060512"/>
            <a:ext cx="3135061" cy="328311"/>
            <a:chOff x="7217326" y="5742838"/>
            <a:chExt cx="3913748" cy="409857"/>
          </a:xfrm>
        </p:grpSpPr>
        <p:sp>
          <p:nvSpPr>
            <p:cNvPr id="24" name="Origin">
              <a:extLst>
                <a:ext uri="{FF2B5EF4-FFF2-40B4-BE49-F238E27FC236}">
                  <a16:creationId xmlns:a16="http://schemas.microsoft.com/office/drawing/2014/main" id="{A826DF0E-DEAC-45ED-98D2-79660E7329C1}"/>
                </a:ext>
              </a:extLst>
            </p:cNvPr>
            <p:cNvSpPr/>
            <p:nvPr/>
          </p:nvSpPr>
          <p:spPr>
            <a:xfrm>
              <a:off x="11039634" y="606125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" name="Arrow">
              <a:extLst>
                <a:ext uri="{FF2B5EF4-FFF2-40B4-BE49-F238E27FC236}">
                  <a16:creationId xmlns:a16="http://schemas.microsoft.com/office/drawing/2014/main" id="{A02B12D8-8924-4C77-9890-795A97EB400A}"/>
                </a:ext>
              </a:extLst>
            </p:cNvPr>
            <p:cNvCxnSpPr>
              <a:cxnSpLocks/>
              <a:stCxn id="24" idx="2"/>
              <a:endCxn id="27" idx="6"/>
            </p:cNvCxnSpPr>
            <p:nvPr/>
          </p:nvCxnSpPr>
          <p:spPr>
            <a:xfrm flipH="1">
              <a:off x="7308766" y="6106976"/>
              <a:ext cx="37308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Label">
                  <a:extLst>
                    <a:ext uri="{FF2B5EF4-FFF2-40B4-BE49-F238E27FC236}">
                      <a16:creationId xmlns:a16="http://schemas.microsoft.com/office/drawing/2014/main" id="{5DAE5948-12B4-40E2-8AD4-04F00A1D3A9E}"/>
                    </a:ext>
                  </a:extLst>
                </p:cNvPr>
                <p:cNvSpPr txBox="1"/>
                <p:nvPr/>
              </p:nvSpPr>
              <p:spPr>
                <a:xfrm>
                  <a:off x="8262691" y="5742838"/>
                  <a:ext cx="1828799" cy="36576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a14:m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17" name="Label">
                  <a:extLst>
                    <a:ext uri="{FF2B5EF4-FFF2-40B4-BE49-F238E27FC236}">
                      <a16:creationId xmlns:a16="http://schemas.microsoft.com/office/drawing/2014/main" id="{03502329-DAFC-4992-A815-90F502DB5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691" y="5742838"/>
                  <a:ext cx="1828799" cy="365761"/>
                </a:xfrm>
                <a:prstGeom prst="rect">
                  <a:avLst/>
                </a:prstGeom>
                <a:blipFill>
                  <a:blip r:embed="rId10"/>
                  <a:stretch>
                    <a:fillRect t="-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Destination">
              <a:extLst>
                <a:ext uri="{FF2B5EF4-FFF2-40B4-BE49-F238E27FC236}">
                  <a16:creationId xmlns:a16="http://schemas.microsoft.com/office/drawing/2014/main" id="{4EB95656-B0B7-41C6-9218-CAB60885E92E}"/>
                </a:ext>
              </a:extLst>
            </p:cNvPr>
            <p:cNvSpPr/>
            <p:nvPr/>
          </p:nvSpPr>
          <p:spPr>
            <a:xfrm>
              <a:off x="7217326" y="606125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0" name="Question">
            <a:extLst>
              <a:ext uri="{FF2B5EF4-FFF2-40B4-BE49-F238E27FC236}">
                <a16:creationId xmlns:a16="http://schemas.microsoft.com/office/drawing/2014/main" id="{10E1C504-DA82-4205-8DC2-AE0733D2DAE5}"/>
              </a:ext>
            </a:extLst>
          </p:cNvPr>
          <p:cNvGrpSpPr/>
          <p:nvPr/>
        </p:nvGrpSpPr>
        <p:grpSpPr>
          <a:xfrm>
            <a:off x="6045991" y="4061087"/>
            <a:ext cx="3141183" cy="400403"/>
            <a:chOff x="7231420" y="5073965"/>
            <a:chExt cx="3549397" cy="391578"/>
          </a:xfrm>
        </p:grpSpPr>
        <p:sp>
          <p:nvSpPr>
            <p:cNvPr id="41" name="Origin">
              <a:extLst>
                <a:ext uri="{FF2B5EF4-FFF2-40B4-BE49-F238E27FC236}">
                  <a16:creationId xmlns:a16="http://schemas.microsoft.com/office/drawing/2014/main" id="{7F1DC62B-E222-4C23-9A6C-E3B6D69E0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20" y="5394003"/>
              <a:ext cx="8265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2" name="Arrow">
              <a:extLst>
                <a:ext uri="{FF2B5EF4-FFF2-40B4-BE49-F238E27FC236}">
                  <a16:creationId xmlns:a16="http://schemas.microsoft.com/office/drawing/2014/main" id="{206E2AAF-0017-49AC-8ACF-EFC9CDC4779C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7314079" y="5429773"/>
              <a:ext cx="33840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Label">
                  <a:extLst>
                    <a:ext uri="{FF2B5EF4-FFF2-40B4-BE49-F238E27FC236}">
                      <a16:creationId xmlns:a16="http://schemas.microsoft.com/office/drawing/2014/main" id="{CFC1D135-6919-49A9-B501-6D03EB3A7A9B}"/>
                    </a:ext>
                  </a:extLst>
                </p:cNvPr>
                <p:cNvSpPr txBox="1"/>
                <p:nvPr/>
              </p:nvSpPr>
              <p:spPr>
                <a:xfrm>
                  <a:off x="8090393" y="5073965"/>
                  <a:ext cx="1828800" cy="3657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:r>
                    <a:rPr lang="en-US" sz="1400" i="1" dirty="0"/>
                    <a:t>Why not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1400" i="1" dirty="0"/>
                    <a:t>?</a:t>
                  </a:r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43" name="Label">
                  <a:extLst>
                    <a:ext uri="{FF2B5EF4-FFF2-40B4-BE49-F238E27FC236}">
                      <a16:creationId xmlns:a16="http://schemas.microsoft.com/office/drawing/2014/main" id="{CFC1D135-6919-49A9-B501-6D03EB3A7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393" y="5073965"/>
                  <a:ext cx="1828800" cy="365760"/>
                </a:xfrm>
                <a:prstGeom prst="rect">
                  <a:avLst/>
                </a:prstGeom>
                <a:blipFill>
                  <a:blip r:embed="rId1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estination">
              <a:extLst>
                <a:ext uri="{FF2B5EF4-FFF2-40B4-BE49-F238E27FC236}">
                  <a16:creationId xmlns:a16="http://schemas.microsoft.com/office/drawing/2014/main" id="{5D08A587-6334-44EF-8DDE-E0BFF3FA2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8158" y="5394003"/>
              <a:ext cx="8265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" name="Response">
            <a:extLst>
              <a:ext uri="{FF2B5EF4-FFF2-40B4-BE49-F238E27FC236}">
                <a16:creationId xmlns:a16="http://schemas.microsoft.com/office/drawing/2014/main" id="{D00083A1-BFB8-44D4-99DE-17B848B3A5A2}"/>
              </a:ext>
            </a:extLst>
          </p:cNvPr>
          <p:cNvGrpSpPr/>
          <p:nvPr/>
        </p:nvGrpSpPr>
        <p:grpSpPr>
          <a:xfrm>
            <a:off x="6046712" y="4527431"/>
            <a:ext cx="3142280" cy="400782"/>
            <a:chOff x="7230935" y="5742472"/>
            <a:chExt cx="3551943" cy="391948"/>
          </a:xfrm>
        </p:grpSpPr>
        <p:sp>
          <p:nvSpPr>
            <p:cNvPr id="37" name="Origin">
              <a:extLst>
                <a:ext uri="{FF2B5EF4-FFF2-40B4-BE49-F238E27FC236}">
                  <a16:creationId xmlns:a16="http://schemas.microsoft.com/office/drawing/2014/main" id="{8E867EEF-5AFB-4B88-B549-1D1A67384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0189" y="6062880"/>
              <a:ext cx="8268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Arrow">
              <a:extLst>
                <a:ext uri="{FF2B5EF4-FFF2-40B4-BE49-F238E27FC236}">
                  <a16:creationId xmlns:a16="http://schemas.microsoft.com/office/drawing/2014/main" id="{57655694-96D4-4D88-8128-ACA003C91009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7313624" y="6098650"/>
              <a:ext cx="33865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Label">
                  <a:extLst>
                    <a:ext uri="{FF2B5EF4-FFF2-40B4-BE49-F238E27FC236}">
                      <a16:creationId xmlns:a16="http://schemas.microsoft.com/office/drawing/2014/main" id="{E352BD34-6D84-4940-B0DB-86E526DAEFB0}"/>
                    </a:ext>
                  </a:extLst>
                </p:cNvPr>
                <p:cNvSpPr txBox="1"/>
                <p:nvPr/>
              </p:nvSpPr>
              <p:spPr>
                <a:xfrm>
                  <a:off x="7862334" y="5742472"/>
                  <a:ext cx="2286000" cy="3657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prov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39" name="Label">
                  <a:extLst>
                    <a:ext uri="{FF2B5EF4-FFF2-40B4-BE49-F238E27FC236}">
                      <a16:creationId xmlns:a16="http://schemas.microsoft.com/office/drawing/2014/main" id="{E352BD34-6D84-4940-B0DB-86E526DAE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334" y="5742472"/>
                  <a:ext cx="2286000" cy="365760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Destination">
              <a:extLst>
                <a:ext uri="{FF2B5EF4-FFF2-40B4-BE49-F238E27FC236}">
                  <a16:creationId xmlns:a16="http://schemas.microsoft.com/office/drawing/2014/main" id="{8F136591-3EFB-4A0A-A5F9-6A584372B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0935" y="6062880"/>
              <a:ext cx="82689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2" name="Update">
            <a:extLst>
              <a:ext uri="{FF2B5EF4-FFF2-40B4-BE49-F238E27FC236}">
                <a16:creationId xmlns:a16="http://schemas.microsoft.com/office/drawing/2014/main" id="{8FE361C8-4C83-4344-86C5-0AEF863641DF}"/>
              </a:ext>
            </a:extLst>
          </p:cNvPr>
          <p:cNvGrpSpPr/>
          <p:nvPr/>
        </p:nvGrpSpPr>
        <p:grpSpPr>
          <a:xfrm>
            <a:off x="3013001" y="5002919"/>
            <a:ext cx="3105711" cy="400405"/>
            <a:chOff x="7396502" y="5742840"/>
            <a:chExt cx="3367187" cy="391580"/>
          </a:xfrm>
        </p:grpSpPr>
        <p:sp>
          <p:nvSpPr>
            <p:cNvPr id="33" name="Origin">
              <a:extLst>
                <a:ext uri="{FF2B5EF4-FFF2-40B4-BE49-F238E27FC236}">
                  <a16:creationId xmlns:a16="http://schemas.microsoft.com/office/drawing/2014/main" id="{8A55B3F8-24A3-4F3F-9A71-D0F5549C5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4378" y="6062880"/>
              <a:ext cx="79311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Arrow">
              <a:extLst>
                <a:ext uri="{FF2B5EF4-FFF2-40B4-BE49-F238E27FC236}">
                  <a16:creationId xmlns:a16="http://schemas.microsoft.com/office/drawing/2014/main" id="{73D746BB-DE5A-4801-AC36-FBC7BC423F35}"/>
                </a:ext>
              </a:extLst>
            </p:cNvPr>
            <p:cNvCxnSpPr>
              <a:cxnSpLocks/>
              <a:stCxn id="33" idx="2"/>
              <a:endCxn id="36" idx="6"/>
            </p:cNvCxnSpPr>
            <p:nvPr/>
          </p:nvCxnSpPr>
          <p:spPr>
            <a:xfrm flipH="1">
              <a:off x="7475813" y="6098650"/>
              <a:ext cx="32085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Label">
                  <a:extLst>
                    <a:ext uri="{FF2B5EF4-FFF2-40B4-BE49-F238E27FC236}">
                      <a16:creationId xmlns:a16="http://schemas.microsoft.com/office/drawing/2014/main" id="{B0CA1747-5393-499E-9A13-2BCAE614B887}"/>
                    </a:ext>
                  </a:extLst>
                </p:cNvPr>
                <p:cNvSpPr txBox="1"/>
                <p:nvPr/>
              </p:nvSpPr>
              <p:spPr>
                <a:xfrm>
                  <a:off x="7947506" y="5742840"/>
                  <a:ext cx="2286000" cy="3657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dirty="0"/>
                    <a:t>“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am-ET" sz="1400" dirty="0"/>
                        <m:t>≔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1400" dirty="0"/>
                    <a:t>”</a:t>
                  </a:r>
                </a:p>
              </p:txBody>
            </p:sp>
          </mc:Choice>
          <mc:Fallback xmlns="">
            <p:sp>
              <p:nvSpPr>
                <p:cNvPr id="35" name="Label">
                  <a:extLst>
                    <a:ext uri="{FF2B5EF4-FFF2-40B4-BE49-F238E27FC236}">
                      <a16:creationId xmlns:a16="http://schemas.microsoft.com/office/drawing/2014/main" id="{B0CA1747-5393-499E-9A13-2BCAE614B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06" y="5742840"/>
                  <a:ext cx="2286000" cy="365760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Destination">
              <a:extLst>
                <a:ext uri="{FF2B5EF4-FFF2-40B4-BE49-F238E27FC236}">
                  <a16:creationId xmlns:a16="http://schemas.microsoft.com/office/drawing/2014/main" id="{F7BD16C1-17EA-42F1-BAB1-DFEF8444B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6502" y="6062880"/>
              <a:ext cx="79311" cy="7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729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0A86-9343-4EC9-8EB8-709E9C8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695D-88E3-45CB-839A-330E885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ndara" panose="020E0502030303020204" pitchFamily="34" charset="0"/>
              <a:buChar char="❶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 Introduction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Datalog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Candara" panose="020E0502030303020204" pitchFamily="34" charset="0"/>
              <a:buChar char="❷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 Overview of the Synthesis Problem</a:t>
            </a:r>
          </a:p>
          <a:p>
            <a:pPr>
              <a:buFont typeface="Candara" panose="020E0502030303020204" pitchFamily="34" charset="0"/>
              <a:buChar char="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 The Synthesis Algorithm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not?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>
              <a:buFont typeface="Candara" panose="020E0502030303020204" pitchFamily="34" charset="0"/>
              <a:buChar char="❹"/>
            </a:pPr>
            <a:r>
              <a:rPr lang="en-US" b="1" dirty="0">
                <a:solidFill>
                  <a:srgbClr val="FF0000"/>
                </a:solidFill>
              </a:rPr>
              <a:t> Experimental Results</a:t>
            </a:r>
          </a:p>
          <a:p>
            <a:pPr>
              <a:buFont typeface="Candara" panose="020E0502030303020204" pitchFamily="34" charset="0"/>
              <a:buChar char="❺"/>
            </a:pPr>
            <a:r>
              <a:rPr lang="en-US" dirty="0"/>
              <a:t> Conclusion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03858-04BD-413A-9F6F-75A8A91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585A-45DB-4721-8AA1-C7E4409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D81F089-111B-4BEC-8E23-A3B8007A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24B7F1CB-333B-4473-A358-9DF67971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45E5AA-3013-4F0A-BA4F-7D66EEB4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5" name="Benchmarks">
            <a:extLst>
              <a:ext uri="{FF2B5EF4-FFF2-40B4-BE49-F238E27FC236}">
                <a16:creationId xmlns:a16="http://schemas.microsoft.com/office/drawing/2014/main" id="{7D600D6C-642C-492A-B04A-32FA64CB2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5234"/>
              </p:ext>
            </p:extLst>
          </p:nvPr>
        </p:nvGraphicFramePr>
        <p:xfrm>
          <a:off x="3695700" y="1508760"/>
          <a:ext cx="4800600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103894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6399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Benchmark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Knowledge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7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Program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40775"/>
                  </a:ext>
                </a:extLst>
              </a:tr>
            </a:tbl>
          </a:graphicData>
        </a:graphic>
      </p:graphicFrame>
      <p:sp>
        <p:nvSpPr>
          <p:cNvPr id="3" name="Content">
            <a:extLst>
              <a:ext uri="{FF2B5EF4-FFF2-40B4-BE49-F238E27FC236}">
                <a16:creationId xmlns:a16="http://schemas.microsoft.com/office/drawing/2014/main" id="{4A8A00A9-C89C-437D-9475-DE6FBAE4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5354"/>
            <a:ext cx="10515600" cy="2705989"/>
          </a:xfrm>
        </p:spPr>
        <p:txBody>
          <a:bodyPr/>
          <a:lstStyle/>
          <a:p>
            <a:r>
              <a:rPr lang="en-US" dirty="0"/>
              <a:t>Up to 10 target rules</a:t>
            </a:r>
          </a:p>
          <a:p>
            <a:r>
              <a:rPr lang="en-US" dirty="0"/>
              <a:t>Up to 13 input relations</a:t>
            </a:r>
          </a:p>
          <a:p>
            <a:endParaRPr lang="en-US" dirty="0"/>
          </a:p>
          <a:p>
            <a:r>
              <a:rPr lang="en-US" b="1" dirty="0"/>
              <a:t>Baseline 1:</a:t>
            </a:r>
            <a:r>
              <a:rPr lang="en-US" dirty="0"/>
              <a:t> ALPS (Si et al., FSE 2018)</a:t>
            </a:r>
          </a:p>
          <a:p>
            <a:r>
              <a:rPr lang="en-US" b="1" dirty="0"/>
              <a:t>Baseline 2:</a:t>
            </a:r>
            <a:r>
              <a:rPr lang="en-US" dirty="0"/>
              <a:t> </a:t>
            </a:r>
            <a:r>
              <a:rPr lang="en-US" dirty="0" err="1"/>
              <a:t>Difflog</a:t>
            </a:r>
            <a:r>
              <a:rPr lang="en-US" dirty="0"/>
              <a:t> (Si et al., IJCAI 2019)</a:t>
            </a:r>
          </a:p>
        </p:txBody>
      </p:sp>
      <p:grpSp>
        <p:nvGrpSpPr>
          <p:cNvPr id="14" name="Artifacts">
            <a:extLst>
              <a:ext uri="{FF2B5EF4-FFF2-40B4-BE49-F238E27FC236}">
                <a16:creationId xmlns:a16="http://schemas.microsoft.com/office/drawing/2014/main" id="{5F2D78BA-1E6C-48A1-8387-9C58A4E25568}"/>
              </a:ext>
            </a:extLst>
          </p:cNvPr>
          <p:cNvGrpSpPr>
            <a:grpSpLocks noChangeAspect="1"/>
          </p:cNvGrpSpPr>
          <p:nvPr/>
        </p:nvGrpSpPr>
        <p:grpSpPr>
          <a:xfrm>
            <a:off x="9293779" y="410845"/>
            <a:ext cx="2060021" cy="914400"/>
            <a:chOff x="5273991" y="3338511"/>
            <a:chExt cx="1648017" cy="731520"/>
          </a:xfrm>
        </p:grpSpPr>
        <p:pic>
          <p:nvPicPr>
            <p:cNvPr id="11" name="Available">
              <a:extLst>
                <a:ext uri="{FF2B5EF4-FFF2-40B4-BE49-F238E27FC236}">
                  <a16:creationId xmlns:a16="http://schemas.microsoft.com/office/drawing/2014/main" id="{83896769-BE48-491C-A79F-C34AD6D5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0488" y="3338511"/>
              <a:ext cx="731520" cy="731520"/>
            </a:xfrm>
            <a:prstGeom prst="rect">
              <a:avLst/>
            </a:prstGeom>
          </p:spPr>
        </p:pic>
        <p:pic>
          <p:nvPicPr>
            <p:cNvPr id="13" name="Reusable">
              <a:extLst>
                <a:ext uri="{FF2B5EF4-FFF2-40B4-BE49-F238E27FC236}">
                  <a16:creationId xmlns:a16="http://schemas.microsoft.com/office/drawing/2014/main" id="{24374796-8BC8-4D48-923B-4F0126A96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3991" y="3348264"/>
              <a:ext cx="731520" cy="721767"/>
            </a:xfrm>
            <a:prstGeom prst="rect">
              <a:avLst/>
            </a:prstGeom>
          </p:spPr>
        </p:pic>
      </p:grpSp>
      <p:sp>
        <p:nvSpPr>
          <p:cNvPr id="16" name="ALPS Description">
            <a:extLst>
              <a:ext uri="{FF2B5EF4-FFF2-40B4-BE49-F238E27FC236}">
                <a16:creationId xmlns:a16="http://schemas.microsoft.com/office/drawing/2014/main" id="{D4EE1E21-E3F9-4BC7-A6D0-A77AFB570207}"/>
              </a:ext>
            </a:extLst>
          </p:cNvPr>
          <p:cNvSpPr/>
          <p:nvPr/>
        </p:nvSpPr>
        <p:spPr>
          <a:xfrm>
            <a:off x="6964083" y="3788345"/>
            <a:ext cx="3972859" cy="1040003"/>
          </a:xfrm>
          <a:prstGeom prst="wedgeRectCallout">
            <a:avLst>
              <a:gd name="adj1" fmla="val -77094"/>
              <a:gd name="adj2" fmla="val 7445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Synthesis by bidirectional search over solution space</a:t>
            </a:r>
          </a:p>
        </p:txBody>
      </p:sp>
      <p:sp>
        <p:nvSpPr>
          <p:cNvPr id="17" name="Difflog Description">
            <a:extLst>
              <a:ext uri="{FF2B5EF4-FFF2-40B4-BE49-F238E27FC236}">
                <a16:creationId xmlns:a16="http://schemas.microsoft.com/office/drawing/2014/main" id="{5620FE4C-4C1A-41FF-87CF-EFA13EE83CFA}"/>
              </a:ext>
            </a:extLst>
          </p:cNvPr>
          <p:cNvSpPr/>
          <p:nvPr/>
        </p:nvSpPr>
        <p:spPr>
          <a:xfrm>
            <a:off x="6964083" y="5141340"/>
            <a:ext cx="4389717" cy="1040003"/>
          </a:xfrm>
          <a:prstGeom prst="wedgeRectCallout">
            <a:avLst>
              <a:gd name="adj1" fmla="val -66655"/>
              <a:gd name="adj2" fmla="val 1052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Continuous relaxation of rule inclusion; synthesis by numerical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6553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">
            <a:extLst>
              <a:ext uri="{FF2B5EF4-FFF2-40B4-BE49-F238E27FC236}">
                <a16:creationId xmlns:a16="http://schemas.microsoft.com/office/drawing/2014/main" id="{69953F9C-37D8-45AA-8DE8-3689A0EC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AD4B21A-C0F6-488E-A8D3-07C167C1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39EFA-E90A-47E8-8452-4494287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m-ET" dirty="0"/>
              <a:t>⟦</a:t>
            </a:r>
            <a:r>
              <a:rPr lang="en-US" dirty="0" err="1"/>
              <a:t>Datalog</a:t>
            </a:r>
            <a:r>
              <a:rPr lang="en-US" dirty="0"/>
              <a:t> Program</a:t>
            </a:r>
            <a:r>
              <a:rPr lang="am-ET" dirty="0"/>
              <a:t>⟧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itle 2">
            <a:extLst>
              <a:ext uri="{FF2B5EF4-FFF2-40B4-BE49-F238E27FC236}">
                <a16:creationId xmlns:a16="http://schemas.microsoft.com/office/drawing/2014/main" id="{2CB8D564-3096-4CAC-A8DE-B0CF4E46E8EB}"/>
              </a:ext>
            </a:extLst>
          </p:cNvPr>
          <p:cNvSpPr txBox="1">
            <a:spLocks/>
          </p:cNvSpPr>
          <p:nvPr/>
        </p:nvSpPr>
        <p:spPr>
          <a:xfrm>
            <a:off x="841248" y="3657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m-ET" dirty="0"/>
              <a:t>⟦</a:t>
            </a:r>
            <a:r>
              <a:rPr lang="en-US" dirty="0" err="1"/>
              <a:t>Datalog</a:t>
            </a:r>
            <a:r>
              <a:rPr lang="en-US" dirty="0"/>
              <a:t> Program</a:t>
            </a:r>
            <a:r>
              <a:rPr lang="am-ET" dirty="0"/>
              <a:t>⟧</a:t>
            </a:r>
            <a:r>
              <a:rPr lang="en-US" dirty="0"/>
              <a:t> </a:t>
            </a:r>
            <a:r>
              <a:rPr lang="am-ET" dirty="0"/>
              <a:t>≈</a:t>
            </a:r>
            <a:r>
              <a:rPr lang="en-US" dirty="0"/>
              <a:t> </a:t>
            </a:r>
            <a:r>
              <a:rPr lang="en-US" b="1" dirty="0"/>
              <a:t>Least Fixed Points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QEval">
            <a:extLst>
              <a:ext uri="{FF2B5EF4-FFF2-40B4-BE49-F238E27FC236}">
                <a16:creationId xmlns:a16="http://schemas.microsoft.com/office/drawing/2014/main" id="{4F24B955-9E2E-4B07-B288-EC6F7ECAD621}"/>
              </a:ext>
            </a:extLst>
          </p:cNvPr>
          <p:cNvGrpSpPr/>
          <p:nvPr/>
        </p:nvGrpSpPr>
        <p:grpSpPr>
          <a:xfrm>
            <a:off x="8610600" y="365760"/>
            <a:ext cx="2743200" cy="1153500"/>
            <a:chOff x="8610600" y="365760"/>
            <a:chExt cx="2743200" cy="1153500"/>
          </a:xfrm>
        </p:grpSpPr>
        <p:sp>
          <p:nvSpPr>
            <p:cNvPr id="57" name="EDB">
              <a:extLst>
                <a:ext uri="{FF2B5EF4-FFF2-40B4-BE49-F238E27FC236}">
                  <a16:creationId xmlns:a16="http://schemas.microsoft.com/office/drawing/2014/main" id="{E30DF1D6-085E-4502-8B79-ACFD9B17AA77}"/>
                </a:ext>
              </a:extLst>
            </p:cNvPr>
            <p:cNvSpPr txBox="1"/>
            <p:nvPr/>
          </p:nvSpPr>
          <p:spPr>
            <a:xfrm>
              <a:off x="8610600" y="1034840"/>
              <a:ext cx="79725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200" dirty="0"/>
                <a:t>Input tuples</a:t>
              </a:r>
            </a:p>
          </p:txBody>
        </p:sp>
        <p:sp>
          <p:nvSpPr>
            <p:cNvPr id="58" name="Program">
              <a:extLst>
                <a:ext uri="{FF2B5EF4-FFF2-40B4-BE49-F238E27FC236}">
                  <a16:creationId xmlns:a16="http://schemas.microsoft.com/office/drawing/2014/main" id="{45EA1A7F-1373-4500-849D-02B3AC5B2504}"/>
                </a:ext>
              </a:extLst>
            </p:cNvPr>
            <p:cNvSpPr txBox="1"/>
            <p:nvPr/>
          </p:nvSpPr>
          <p:spPr>
            <a:xfrm>
              <a:off x="9574945" y="365760"/>
              <a:ext cx="8969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</a:p>
          </p:txBody>
        </p:sp>
        <p:grpSp>
          <p:nvGrpSpPr>
            <p:cNvPr id="59" name="Machine">
              <a:extLst>
                <a:ext uri="{FF2B5EF4-FFF2-40B4-BE49-F238E27FC236}">
                  <a16:creationId xmlns:a16="http://schemas.microsoft.com/office/drawing/2014/main" id="{6AF17E1A-8627-42CA-9843-2A48C2BDABCB}"/>
                </a:ext>
              </a:extLst>
            </p:cNvPr>
            <p:cNvGrpSpPr/>
            <p:nvPr/>
          </p:nvGrpSpPr>
          <p:grpSpPr>
            <a:xfrm>
              <a:off x="9768677" y="1009817"/>
              <a:ext cx="509443" cy="509443"/>
              <a:chOff x="6980517" y="1834777"/>
              <a:chExt cx="649224" cy="649224"/>
            </a:xfrm>
          </p:grpSpPr>
          <p:sp>
            <p:nvSpPr>
              <p:cNvPr id="67" name="Border">
                <a:extLst>
                  <a:ext uri="{FF2B5EF4-FFF2-40B4-BE49-F238E27FC236}">
                    <a16:creationId xmlns:a16="http://schemas.microsoft.com/office/drawing/2014/main" id="{A23CD1D5-8A39-4EBE-9C8E-B2C9DE910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0517" y="1834777"/>
                <a:ext cx="649224" cy="64922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68" name="Icon">
                <a:extLst>
                  <a:ext uri="{FF2B5EF4-FFF2-40B4-BE49-F238E27FC236}">
                    <a16:creationId xmlns:a16="http://schemas.microsoft.com/office/drawing/2014/main" id="{B80FAC5B-9877-4B77-94EF-40ED50529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7076529" y="1929342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60" name="IDB">
              <a:extLst>
                <a:ext uri="{FF2B5EF4-FFF2-40B4-BE49-F238E27FC236}">
                  <a16:creationId xmlns:a16="http://schemas.microsoft.com/office/drawing/2014/main" id="{9CEE0680-B9C9-4FD9-AB48-D41E39777136}"/>
                </a:ext>
              </a:extLst>
            </p:cNvPr>
            <p:cNvSpPr txBox="1"/>
            <p:nvPr/>
          </p:nvSpPr>
          <p:spPr>
            <a:xfrm>
              <a:off x="10634023" y="1034840"/>
              <a:ext cx="7197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Output tuples?</a:t>
              </a:r>
            </a:p>
          </p:txBody>
        </p:sp>
        <p:cxnSp>
          <p:nvCxnSpPr>
            <p:cNvPr id="61" name="IE">
              <a:extLst>
                <a:ext uri="{FF2B5EF4-FFF2-40B4-BE49-F238E27FC236}">
                  <a16:creationId xmlns:a16="http://schemas.microsoft.com/office/drawing/2014/main" id="{6361BBEC-21FA-4C64-BFC9-7C067D6D8E8A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 flipV="1">
              <a:off x="9407850" y="1264539"/>
              <a:ext cx="360827" cy="1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E">
              <a:extLst>
                <a:ext uri="{FF2B5EF4-FFF2-40B4-BE49-F238E27FC236}">
                  <a16:creationId xmlns:a16="http://schemas.microsoft.com/office/drawing/2014/main" id="{CAFDF3F8-8217-4570-BEFD-86344C72403C}"/>
                </a:ext>
              </a:extLst>
            </p:cNvPr>
            <p:cNvCxnSpPr>
              <a:cxnSpLocks/>
              <a:stCxn id="58" idx="2"/>
              <a:endCxn id="67" idx="0"/>
            </p:cNvCxnSpPr>
            <p:nvPr/>
          </p:nvCxnSpPr>
          <p:spPr>
            <a:xfrm>
              <a:off x="10023399" y="642759"/>
              <a:ext cx="0" cy="3670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O">
              <a:extLst>
                <a:ext uri="{FF2B5EF4-FFF2-40B4-BE49-F238E27FC236}">
                  <a16:creationId xmlns:a16="http://schemas.microsoft.com/office/drawing/2014/main" id="{111B49AE-CEC5-461A-9DE3-3E90541EFAF6}"/>
                </a:ext>
              </a:extLst>
            </p:cNvPr>
            <p:cNvCxnSpPr>
              <a:cxnSpLocks/>
              <a:stCxn id="67" idx="3"/>
              <a:endCxn id="60" idx="1"/>
            </p:cNvCxnSpPr>
            <p:nvPr/>
          </p:nvCxnSpPr>
          <p:spPr>
            <a:xfrm>
              <a:off x="10278120" y="1264540"/>
              <a:ext cx="355903" cy="1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Rules">
                <a:extLst>
                  <a:ext uri="{FF2B5EF4-FFF2-40B4-BE49-F238E27FC236}">
                    <a16:creationId xmlns:a16="http://schemas.microsoft.com/office/drawing/2014/main" id="{9EBC355A-4A95-4F3D-93BA-92FC34CA0C82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7600628"/>
                  </p:ext>
                </p:extLst>
              </p:nvPr>
            </p:nvGraphicFramePr>
            <p:xfrm>
              <a:off x="594360" y="1828800"/>
              <a:ext cx="5669280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338328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path(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400" dirty="0"/>
                            <a:t>፦</a:t>
                          </a:r>
                          <a:r>
                            <a:rPr lang="en-US" sz="2400" dirty="0"/>
                            <a:t>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).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83348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path(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sz="2400" dirty="0"/>
                            <a:t>፦</a:t>
                          </a:r>
                          <a:r>
                            <a:rPr lang="en-US" sz="2400" dirty="0"/>
                            <a:t> path(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), edge(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400" dirty="0"/>
                            <a:t>).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s</a:t>
                          </a:r>
                          <a:r>
                            <a:rPr lang="en-US" sz="2400" dirty="0" err="1"/>
                            <a:t>cc</a:t>
                          </a:r>
                          <a:r>
                            <a:rPr lang="en-US" sz="2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am-ET" sz="2400" dirty="0"/>
                            <a:t>፦</a:t>
                          </a:r>
                          <a:r>
                            <a:rPr lang="en-US" sz="2400" dirty="0"/>
                            <a:t> path(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), path(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dirty="0"/>
                            <a:t>).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6614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Rules">
                <a:extLst>
                  <a:ext uri="{FF2B5EF4-FFF2-40B4-BE49-F238E27FC236}">
                    <a16:creationId xmlns:a16="http://schemas.microsoft.com/office/drawing/2014/main" id="{9EBC355A-4A95-4F3D-93BA-92FC34CA0C82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7600628"/>
                  </p:ext>
                </p:extLst>
              </p:nvPr>
            </p:nvGraphicFramePr>
            <p:xfrm>
              <a:off x="594360" y="1828800"/>
              <a:ext cx="5669280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321314107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104974700"/>
                        </a:ext>
                      </a:extLst>
                    </a:gridCol>
                    <a:gridCol w="3383280">
                      <a:extLst>
                        <a:ext uri="{9D8B030D-6E8A-4147-A177-3AD203B41FA5}">
                          <a16:colId xmlns:a16="http://schemas.microsoft.com/office/drawing/2014/main" val="341018357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r="-675833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059" r="-21803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744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3348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000" r="-675833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059" t="-100000" r="-21803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7446" t="-100000" b="-1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2912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0000" r="-67583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059" t="-200000" r="-218039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7446" t="-200000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14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3" name="scc">
            <a:extLst>
              <a:ext uri="{FF2B5EF4-FFF2-40B4-BE49-F238E27FC236}">
                <a16:creationId xmlns:a16="http://schemas.microsoft.com/office/drawing/2014/main" id="{C0414CAA-D016-4B40-BB4F-093E90800D43}"/>
              </a:ext>
            </a:extLst>
          </p:cNvPr>
          <p:cNvSpPr/>
          <p:nvPr/>
        </p:nvSpPr>
        <p:spPr>
          <a:xfrm>
            <a:off x="1142717" y="4635501"/>
            <a:ext cx="2699191" cy="132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v1">
            <a:extLst>
              <a:ext uri="{FF2B5EF4-FFF2-40B4-BE49-F238E27FC236}">
                <a16:creationId xmlns:a16="http://schemas.microsoft.com/office/drawing/2014/main" id="{7100C57F-2F38-4223-9CA5-9780039E4E1C}"/>
              </a:ext>
            </a:extLst>
          </p:cNvPr>
          <p:cNvSpPr/>
          <p:nvPr/>
        </p:nvSpPr>
        <p:spPr>
          <a:xfrm>
            <a:off x="1370076" y="4827335"/>
            <a:ext cx="457200" cy="457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v2">
            <a:extLst>
              <a:ext uri="{FF2B5EF4-FFF2-40B4-BE49-F238E27FC236}">
                <a16:creationId xmlns:a16="http://schemas.microsoft.com/office/drawing/2014/main" id="{64D518F0-30B3-4E62-B66B-61A3C1785878}"/>
              </a:ext>
            </a:extLst>
          </p:cNvPr>
          <p:cNvSpPr/>
          <p:nvPr/>
        </p:nvSpPr>
        <p:spPr>
          <a:xfrm>
            <a:off x="2287524" y="4827335"/>
            <a:ext cx="457200" cy="457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v3">
            <a:extLst>
              <a:ext uri="{FF2B5EF4-FFF2-40B4-BE49-F238E27FC236}">
                <a16:creationId xmlns:a16="http://schemas.microsoft.com/office/drawing/2014/main" id="{DB800AA1-2640-4705-8809-853889993500}"/>
              </a:ext>
            </a:extLst>
          </p:cNvPr>
          <p:cNvSpPr/>
          <p:nvPr/>
        </p:nvSpPr>
        <p:spPr>
          <a:xfrm>
            <a:off x="3201924" y="4825841"/>
            <a:ext cx="457200" cy="457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v4">
            <a:extLst>
              <a:ext uri="{FF2B5EF4-FFF2-40B4-BE49-F238E27FC236}">
                <a16:creationId xmlns:a16="http://schemas.microsoft.com/office/drawing/2014/main" id="{6679BAED-2CB3-488F-A5CA-E1123BCEC959}"/>
              </a:ext>
            </a:extLst>
          </p:cNvPr>
          <p:cNvSpPr/>
          <p:nvPr/>
        </p:nvSpPr>
        <p:spPr>
          <a:xfrm>
            <a:off x="3201924" y="3911441"/>
            <a:ext cx="457200" cy="457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v5">
            <a:extLst>
              <a:ext uri="{FF2B5EF4-FFF2-40B4-BE49-F238E27FC236}">
                <a16:creationId xmlns:a16="http://schemas.microsoft.com/office/drawing/2014/main" id="{6E2F73E5-2F4B-4083-8078-65D51B78A8E0}"/>
              </a:ext>
            </a:extLst>
          </p:cNvPr>
          <p:cNvSpPr/>
          <p:nvPr/>
        </p:nvSpPr>
        <p:spPr>
          <a:xfrm>
            <a:off x="4116324" y="4825841"/>
            <a:ext cx="457200" cy="457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v6">
            <a:extLst>
              <a:ext uri="{FF2B5EF4-FFF2-40B4-BE49-F238E27FC236}">
                <a16:creationId xmlns:a16="http://schemas.microsoft.com/office/drawing/2014/main" id="{596734FC-8014-4D96-BBE9-9161476D4319}"/>
              </a:ext>
            </a:extLst>
          </p:cNvPr>
          <p:cNvSpPr/>
          <p:nvPr/>
        </p:nvSpPr>
        <p:spPr>
          <a:xfrm>
            <a:off x="5030724" y="4825841"/>
            <a:ext cx="457200" cy="457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5" name="e12">
            <a:extLst>
              <a:ext uri="{FF2B5EF4-FFF2-40B4-BE49-F238E27FC236}">
                <a16:creationId xmlns:a16="http://schemas.microsoft.com/office/drawing/2014/main" id="{50566EEC-72C6-4E1C-B16F-B054E4ED046D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827276" y="5055935"/>
            <a:ext cx="4602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23">
            <a:extLst>
              <a:ext uri="{FF2B5EF4-FFF2-40B4-BE49-F238E27FC236}">
                <a16:creationId xmlns:a16="http://schemas.microsoft.com/office/drawing/2014/main" id="{7DD130BC-7173-402C-93CC-C80BA1D4EED9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744724" y="5054441"/>
            <a:ext cx="457200" cy="1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31">
            <a:extLst>
              <a:ext uri="{FF2B5EF4-FFF2-40B4-BE49-F238E27FC236}">
                <a16:creationId xmlns:a16="http://schemas.microsoft.com/office/drawing/2014/main" id="{93CEBBB1-AD71-4FE1-AC2B-22DF881173BB}"/>
              </a:ext>
            </a:extLst>
          </p:cNvPr>
          <p:cNvSpPr/>
          <p:nvPr/>
        </p:nvSpPr>
        <p:spPr>
          <a:xfrm>
            <a:off x="1566672" y="4825841"/>
            <a:ext cx="1828800" cy="914400"/>
          </a:xfrm>
          <a:prstGeom prst="arc">
            <a:avLst>
              <a:gd name="adj1" fmla="val 43710"/>
              <a:gd name="adj2" fmla="val 107658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34">
            <a:extLst>
              <a:ext uri="{FF2B5EF4-FFF2-40B4-BE49-F238E27FC236}">
                <a16:creationId xmlns:a16="http://schemas.microsoft.com/office/drawing/2014/main" id="{6139F050-824B-42C3-8B08-D15F6669B6FC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3430524" y="4368641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35">
            <a:extLst>
              <a:ext uri="{FF2B5EF4-FFF2-40B4-BE49-F238E27FC236}">
                <a16:creationId xmlns:a16="http://schemas.microsoft.com/office/drawing/2014/main" id="{0817F3C4-5750-4B51-8A4A-2DC8F048925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659124" y="5054441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56">
            <a:extLst>
              <a:ext uri="{FF2B5EF4-FFF2-40B4-BE49-F238E27FC236}">
                <a16:creationId xmlns:a16="http://schemas.microsoft.com/office/drawing/2014/main" id="{1F88F606-31C7-4B37-B04A-DA2AE8250421}"/>
              </a:ext>
            </a:extLst>
          </p:cNvPr>
          <p:cNvSpPr/>
          <p:nvPr/>
        </p:nvSpPr>
        <p:spPr>
          <a:xfrm>
            <a:off x="4309872" y="4551521"/>
            <a:ext cx="914400" cy="731520"/>
          </a:xfrm>
          <a:prstGeom prst="arc">
            <a:avLst>
              <a:gd name="adj1" fmla="val 11473711"/>
              <a:gd name="adj2" fmla="val 208910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65">
            <a:extLst>
              <a:ext uri="{FF2B5EF4-FFF2-40B4-BE49-F238E27FC236}">
                <a16:creationId xmlns:a16="http://schemas.microsoft.com/office/drawing/2014/main" id="{2AE58CA2-17AE-45F8-BC97-A50D0BCF04D9}"/>
              </a:ext>
            </a:extLst>
          </p:cNvPr>
          <p:cNvSpPr/>
          <p:nvPr/>
        </p:nvSpPr>
        <p:spPr>
          <a:xfrm>
            <a:off x="4309872" y="4825841"/>
            <a:ext cx="914400" cy="731520"/>
          </a:xfrm>
          <a:prstGeom prst="arc">
            <a:avLst>
              <a:gd name="adj1" fmla="val 780274"/>
              <a:gd name="adj2" fmla="val 99731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12">
            <a:extLst>
              <a:ext uri="{FF2B5EF4-FFF2-40B4-BE49-F238E27FC236}">
                <a16:creationId xmlns:a16="http://schemas.microsoft.com/office/drawing/2014/main" id="{498B7B5B-B64C-4261-9E58-81028D52F9D9}"/>
              </a:ext>
            </a:extLst>
          </p:cNvPr>
          <p:cNvSpPr txBox="1"/>
          <p:nvPr/>
        </p:nvSpPr>
        <p:spPr>
          <a:xfrm>
            <a:off x="7176721" y="1504379"/>
            <a:ext cx="935928" cy="35997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edge(1,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12">
                <a:extLst>
                  <a:ext uri="{FF2B5EF4-FFF2-40B4-BE49-F238E27FC236}">
                    <a16:creationId xmlns:a16="http://schemas.microsoft.com/office/drawing/2014/main" id="{A3872E3E-25B4-421C-9847-B68CE2258848}"/>
                  </a:ext>
                </a:extLst>
              </p:cNvPr>
              <p:cNvSpPr txBox="1"/>
              <p:nvPr/>
            </p:nvSpPr>
            <p:spPr>
              <a:xfrm>
                <a:off x="7176721" y="2223148"/>
                <a:ext cx="935928" cy="35997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400" dirty="0"/>
                  <a:t>(1, 2)</a:t>
                </a:r>
              </a:p>
            </p:txBody>
          </p:sp>
        </mc:Choice>
        <mc:Fallback xmlns="">
          <p:sp>
            <p:nvSpPr>
              <p:cNvPr id="34" name="re12">
                <a:extLst>
                  <a:ext uri="{FF2B5EF4-FFF2-40B4-BE49-F238E27FC236}">
                    <a16:creationId xmlns:a16="http://schemas.microsoft.com/office/drawing/2014/main" id="{A3872E3E-25B4-421C-9847-B68CE225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1" y="2223148"/>
                <a:ext cx="935928" cy="359972"/>
              </a:xfrm>
              <a:prstGeom prst="rect">
                <a:avLst/>
              </a:prstGeom>
              <a:blipFill>
                <a:blip r:embed="rId6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p12">
            <a:extLst>
              <a:ext uri="{FF2B5EF4-FFF2-40B4-BE49-F238E27FC236}">
                <a16:creationId xmlns:a16="http://schemas.microsoft.com/office/drawing/2014/main" id="{57F0E0DE-02D5-417E-9972-83057313AA73}"/>
              </a:ext>
            </a:extLst>
          </p:cNvPr>
          <p:cNvSpPr txBox="1"/>
          <p:nvPr/>
        </p:nvSpPr>
        <p:spPr>
          <a:xfrm>
            <a:off x="7176721" y="2941916"/>
            <a:ext cx="935928" cy="35997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path(1, 2)</a:t>
            </a:r>
          </a:p>
        </p:txBody>
      </p:sp>
      <p:sp>
        <p:nvSpPr>
          <p:cNvPr id="36" name="e23">
            <a:extLst>
              <a:ext uri="{FF2B5EF4-FFF2-40B4-BE49-F238E27FC236}">
                <a16:creationId xmlns:a16="http://schemas.microsoft.com/office/drawing/2014/main" id="{BCB08875-0C6B-49B4-8318-B248E8AEBEFC}"/>
              </a:ext>
            </a:extLst>
          </p:cNvPr>
          <p:cNvSpPr txBox="1"/>
          <p:nvPr/>
        </p:nvSpPr>
        <p:spPr>
          <a:xfrm>
            <a:off x="8295035" y="2941916"/>
            <a:ext cx="935928" cy="35997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edge(2,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t123">
                <a:extLst>
                  <a:ext uri="{FF2B5EF4-FFF2-40B4-BE49-F238E27FC236}">
                    <a16:creationId xmlns:a16="http://schemas.microsoft.com/office/drawing/2014/main" id="{5169776D-5B86-4CAA-AE57-5F1D1BF87D9C}"/>
                  </a:ext>
                </a:extLst>
              </p:cNvPr>
              <p:cNvSpPr txBox="1"/>
              <p:nvPr/>
            </p:nvSpPr>
            <p:spPr>
              <a:xfrm>
                <a:off x="7740678" y="3660685"/>
                <a:ext cx="935928" cy="35997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(1, 2, 3)</a:t>
                </a:r>
              </a:p>
            </p:txBody>
          </p:sp>
        </mc:Choice>
        <mc:Fallback xmlns="">
          <p:sp>
            <p:nvSpPr>
              <p:cNvPr id="37" name="rt123">
                <a:extLst>
                  <a:ext uri="{FF2B5EF4-FFF2-40B4-BE49-F238E27FC236}">
                    <a16:creationId xmlns:a16="http://schemas.microsoft.com/office/drawing/2014/main" id="{5169776D-5B86-4CAA-AE57-5F1D1BF87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78" y="3660685"/>
                <a:ext cx="935928" cy="359972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13">
            <a:extLst>
              <a:ext uri="{FF2B5EF4-FFF2-40B4-BE49-F238E27FC236}">
                <a16:creationId xmlns:a16="http://schemas.microsoft.com/office/drawing/2014/main" id="{9239CFED-1922-48A8-A687-B98F1FF2E31E}"/>
              </a:ext>
            </a:extLst>
          </p:cNvPr>
          <p:cNvSpPr txBox="1"/>
          <p:nvPr/>
        </p:nvSpPr>
        <p:spPr>
          <a:xfrm>
            <a:off x="7740678" y="4379453"/>
            <a:ext cx="935928" cy="35997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path(1, 3)</a:t>
            </a:r>
          </a:p>
        </p:txBody>
      </p:sp>
      <p:sp>
        <p:nvSpPr>
          <p:cNvPr id="39" name="e31">
            <a:extLst>
              <a:ext uri="{FF2B5EF4-FFF2-40B4-BE49-F238E27FC236}">
                <a16:creationId xmlns:a16="http://schemas.microsoft.com/office/drawing/2014/main" id="{D1DD1B7E-4783-4A04-9FB7-9CF5C115BAC4}"/>
              </a:ext>
            </a:extLst>
          </p:cNvPr>
          <p:cNvSpPr txBox="1"/>
          <p:nvPr/>
        </p:nvSpPr>
        <p:spPr>
          <a:xfrm>
            <a:off x="9413350" y="2941916"/>
            <a:ext cx="935928" cy="35997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edge(3,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31">
                <a:extLst>
                  <a:ext uri="{FF2B5EF4-FFF2-40B4-BE49-F238E27FC236}">
                    <a16:creationId xmlns:a16="http://schemas.microsoft.com/office/drawing/2014/main" id="{F9A8F476-5A4E-4E9F-A59A-1B36E375DB97}"/>
                  </a:ext>
                </a:extLst>
              </p:cNvPr>
              <p:cNvSpPr txBox="1"/>
              <p:nvPr/>
            </p:nvSpPr>
            <p:spPr>
              <a:xfrm>
                <a:off x="9413350" y="3660685"/>
                <a:ext cx="935928" cy="35997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400" dirty="0"/>
                  <a:t>(3, 1)</a:t>
                </a:r>
              </a:p>
            </p:txBody>
          </p:sp>
        </mc:Choice>
        <mc:Fallback xmlns="">
          <p:sp>
            <p:nvSpPr>
              <p:cNvPr id="40" name="re31">
                <a:extLst>
                  <a:ext uri="{FF2B5EF4-FFF2-40B4-BE49-F238E27FC236}">
                    <a16:creationId xmlns:a16="http://schemas.microsoft.com/office/drawing/2014/main" id="{F9A8F476-5A4E-4E9F-A59A-1B36E375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350" y="3660685"/>
                <a:ext cx="935928" cy="359972"/>
              </a:xfrm>
              <a:prstGeom prst="rect">
                <a:avLst/>
              </a:prstGeom>
              <a:blipFill>
                <a:blip r:embed="rId8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p31">
            <a:extLst>
              <a:ext uri="{FF2B5EF4-FFF2-40B4-BE49-F238E27FC236}">
                <a16:creationId xmlns:a16="http://schemas.microsoft.com/office/drawing/2014/main" id="{275DAC40-272A-4FF4-BE44-A026C8C03F7F}"/>
              </a:ext>
            </a:extLst>
          </p:cNvPr>
          <p:cNvSpPr txBox="1"/>
          <p:nvPr/>
        </p:nvSpPr>
        <p:spPr>
          <a:xfrm>
            <a:off x="9413350" y="4379453"/>
            <a:ext cx="935928" cy="35997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path(3,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s13">
                <a:extLst>
                  <a:ext uri="{FF2B5EF4-FFF2-40B4-BE49-F238E27FC236}">
                    <a16:creationId xmlns:a16="http://schemas.microsoft.com/office/drawing/2014/main" id="{35B8C114-C0AC-472B-BCAF-CFCE43F765C7}"/>
                  </a:ext>
                </a:extLst>
              </p:cNvPr>
              <p:cNvSpPr txBox="1"/>
              <p:nvPr/>
            </p:nvSpPr>
            <p:spPr>
              <a:xfrm>
                <a:off x="8577014" y="5098222"/>
                <a:ext cx="935928" cy="35997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(1, 3)</a:t>
                </a:r>
              </a:p>
            </p:txBody>
          </p:sp>
        </mc:Choice>
        <mc:Fallback xmlns="">
          <p:sp>
            <p:nvSpPr>
              <p:cNvPr id="42" name="rs13">
                <a:extLst>
                  <a:ext uri="{FF2B5EF4-FFF2-40B4-BE49-F238E27FC236}">
                    <a16:creationId xmlns:a16="http://schemas.microsoft.com/office/drawing/2014/main" id="{35B8C114-C0AC-472B-BCAF-CFCE43F76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014" y="5098222"/>
                <a:ext cx="935928" cy="359972"/>
              </a:xfrm>
              <a:prstGeom prst="rect">
                <a:avLst/>
              </a:prstGeom>
              <a:blipFill>
                <a:blip r:embed="rId9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c13">
            <a:extLst>
              <a:ext uri="{FF2B5EF4-FFF2-40B4-BE49-F238E27FC236}">
                <a16:creationId xmlns:a16="http://schemas.microsoft.com/office/drawing/2014/main" id="{4763F242-C4A4-499A-9D80-646A30534282}"/>
              </a:ext>
            </a:extLst>
          </p:cNvPr>
          <p:cNvSpPr txBox="1"/>
          <p:nvPr/>
        </p:nvSpPr>
        <p:spPr>
          <a:xfrm>
            <a:off x="8577014" y="5816991"/>
            <a:ext cx="935928" cy="35997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scc</a:t>
            </a:r>
            <a:r>
              <a:rPr lang="en-US" sz="1400" dirty="0"/>
              <a:t>(1, 3)</a:t>
            </a:r>
          </a:p>
        </p:txBody>
      </p:sp>
      <p:cxnSp>
        <p:nvCxnSpPr>
          <p:cNvPr id="44" name="A e12 re12">
            <a:extLst>
              <a:ext uri="{FF2B5EF4-FFF2-40B4-BE49-F238E27FC236}">
                <a16:creationId xmlns:a16="http://schemas.microsoft.com/office/drawing/2014/main" id="{ACF2D91C-4243-46DA-80C0-EE95B0C66C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644685" y="1864351"/>
            <a:ext cx="0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A re12 p12">
            <a:extLst>
              <a:ext uri="{FF2B5EF4-FFF2-40B4-BE49-F238E27FC236}">
                <a16:creationId xmlns:a16="http://schemas.microsoft.com/office/drawing/2014/main" id="{B8BD6FA5-6352-435E-B3B2-F63FB9BB601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644685" y="2583120"/>
            <a:ext cx="0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A p12 rt123">
            <a:extLst>
              <a:ext uri="{FF2B5EF4-FFF2-40B4-BE49-F238E27FC236}">
                <a16:creationId xmlns:a16="http://schemas.microsoft.com/office/drawing/2014/main" id="{BB51FAB7-525C-4304-90EA-F02CCD65D189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644685" y="3301889"/>
            <a:ext cx="563957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 e23 rt123">
            <a:extLst>
              <a:ext uri="{FF2B5EF4-FFF2-40B4-BE49-F238E27FC236}">
                <a16:creationId xmlns:a16="http://schemas.microsoft.com/office/drawing/2014/main" id="{F35ED620-809F-4237-BC58-838644EC065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8208642" y="3301889"/>
            <a:ext cx="554358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A rt123 p13">
            <a:extLst>
              <a:ext uri="{FF2B5EF4-FFF2-40B4-BE49-F238E27FC236}">
                <a16:creationId xmlns:a16="http://schemas.microsoft.com/office/drawing/2014/main" id="{50F18D92-53D7-453D-B1F3-BA6215FB6EA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208642" y="4020657"/>
            <a:ext cx="0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A e31 re31">
            <a:extLst>
              <a:ext uri="{FF2B5EF4-FFF2-40B4-BE49-F238E27FC236}">
                <a16:creationId xmlns:a16="http://schemas.microsoft.com/office/drawing/2014/main" id="{BFBA5E05-FCDF-4722-9DDE-B93C700C263D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881314" y="3301889"/>
            <a:ext cx="0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A re31 p31">
            <a:extLst>
              <a:ext uri="{FF2B5EF4-FFF2-40B4-BE49-F238E27FC236}">
                <a16:creationId xmlns:a16="http://schemas.microsoft.com/office/drawing/2014/main" id="{08FB8E8E-5A33-4393-AB8B-A7862EBD26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881314" y="4020657"/>
            <a:ext cx="0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A p13 rs13">
            <a:extLst>
              <a:ext uri="{FF2B5EF4-FFF2-40B4-BE49-F238E27FC236}">
                <a16:creationId xmlns:a16="http://schemas.microsoft.com/office/drawing/2014/main" id="{EF3C5E47-8B81-415B-9E0A-CD54736F5FAA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208642" y="4739426"/>
            <a:ext cx="836336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 p31 rs13">
            <a:extLst>
              <a:ext uri="{FF2B5EF4-FFF2-40B4-BE49-F238E27FC236}">
                <a16:creationId xmlns:a16="http://schemas.microsoft.com/office/drawing/2014/main" id="{FE1C5097-B89F-41ED-A1EC-D4BBE4EECAA0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9044978" y="4739426"/>
            <a:ext cx="836336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 rs13 scc13">
            <a:extLst>
              <a:ext uri="{FF2B5EF4-FFF2-40B4-BE49-F238E27FC236}">
                <a16:creationId xmlns:a16="http://schemas.microsoft.com/office/drawing/2014/main" id="{3028B67A-778B-4A04-AB7B-47DB35899E8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9044978" y="5458194"/>
            <a:ext cx="0" cy="35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827905-1C68-4AD6-B5C8-D6EFD11ECC02}"/>
              </a:ext>
            </a:extLst>
          </p:cNvPr>
          <p:cNvSpPr/>
          <p:nvPr/>
        </p:nvSpPr>
        <p:spPr>
          <a:xfrm>
            <a:off x="8293608" y="2221992"/>
            <a:ext cx="2831386" cy="466344"/>
          </a:xfrm>
          <a:prstGeom prst="wedgeRectCallout">
            <a:avLst>
              <a:gd name="adj1" fmla="val -53972"/>
              <a:gd name="adj2" fmla="val -1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L="285750" indent="-285750">
              <a:buFont typeface="Candara" panose="020E0502030303020204" pitchFamily="34" charset="0"/>
              <a:buChar char="❶"/>
            </a:pPr>
            <a:r>
              <a:rPr lang="en-US" dirty="0"/>
              <a:t>Start with input tuples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5C0C65EF-3228-4D94-B299-3C40F96ECB98}"/>
              </a:ext>
            </a:extLst>
          </p:cNvPr>
          <p:cNvSpPr/>
          <p:nvPr/>
        </p:nvSpPr>
        <p:spPr>
          <a:xfrm>
            <a:off x="4825062" y="3545681"/>
            <a:ext cx="2657289" cy="731519"/>
          </a:xfrm>
          <a:prstGeom prst="wedgeRectCallout">
            <a:avLst>
              <a:gd name="adj1" fmla="val 61856"/>
              <a:gd name="adj2" fmla="val -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L="285750" indent="-285750">
              <a:buFont typeface="Candara" panose="020E0502030303020204" pitchFamily="34" charset="0"/>
              <a:buChar char="❷"/>
            </a:pPr>
            <a:r>
              <a:rPr lang="en-US" dirty="0"/>
              <a:t>Apply rules to derive output 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E1E6D-9A84-4239-BFE0-E0BE7664F735}"/>
              </a:ext>
            </a:extLst>
          </p:cNvPr>
          <p:cNvSpPr txBox="1"/>
          <p:nvPr/>
        </p:nvSpPr>
        <p:spPr>
          <a:xfrm>
            <a:off x="6359911" y="5440680"/>
            <a:ext cx="184873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spAutoFit/>
          </a:bodyPr>
          <a:lstStyle/>
          <a:p>
            <a:pPr marL="285750" indent="-285750">
              <a:buFont typeface="Candara" panose="020E0502030303020204" pitchFamily="34" charset="0"/>
              <a:buChar char="❸"/>
            </a:pPr>
            <a:r>
              <a:rPr lang="en-US" dirty="0"/>
              <a:t>Repeat until saturation</a:t>
            </a:r>
          </a:p>
        </p:txBody>
      </p:sp>
    </p:spTree>
    <p:extLst>
      <p:ext uri="{BB962C8B-B14F-4D97-AF65-F5344CB8AC3E}">
        <p14:creationId xmlns:p14="http://schemas.microsoft.com/office/powerpoint/2010/main" val="31433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C0E5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C0E5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C0E5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3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6" grpId="0" animBg="1"/>
      <p:bldP spid="70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760E126-D804-44B1-BFDC-1812ADC6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Effectiveness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8FCB785E-B0B5-494D-8215-8A29C4B5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A0AACB-76E3-463D-A6BF-A317C232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8" name="Content Blank">
            <a:extLst>
              <a:ext uri="{FF2B5EF4-FFF2-40B4-BE49-F238E27FC236}">
                <a16:creationId xmlns:a16="http://schemas.microsoft.com/office/drawing/2014/main" id="{581832BA-58BC-4B78-83EE-A5046573A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572337"/>
              </p:ext>
            </p:extLst>
          </p:nvPr>
        </p:nvGraphicFramePr>
        <p:xfrm>
          <a:off x="1984248" y="1508760"/>
          <a:ext cx="82296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">
            <a:extLst>
              <a:ext uri="{FF2B5EF4-FFF2-40B4-BE49-F238E27FC236}">
                <a16:creationId xmlns:a16="http://schemas.microsoft.com/office/drawing/2014/main" id="{8971E11A-05DA-444B-BF6F-420C11A5A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76318"/>
              </p:ext>
            </p:extLst>
          </p:nvPr>
        </p:nvGraphicFramePr>
        <p:xfrm>
          <a:off x="1981200" y="1508125"/>
          <a:ext cx="82296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ontent Green">
            <a:extLst>
              <a:ext uri="{FF2B5EF4-FFF2-40B4-BE49-F238E27FC236}">
                <a16:creationId xmlns:a16="http://schemas.microsoft.com/office/drawing/2014/main" id="{8971E11A-05DA-444B-BF6F-420C11A5A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984179"/>
              </p:ext>
            </p:extLst>
          </p:nvPr>
        </p:nvGraphicFramePr>
        <p:xfrm>
          <a:off x="1984248" y="1508760"/>
          <a:ext cx="8229600" cy="467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Scale">
            <a:extLst>
              <a:ext uri="{FF2B5EF4-FFF2-40B4-BE49-F238E27FC236}">
                <a16:creationId xmlns:a16="http://schemas.microsoft.com/office/drawing/2014/main" id="{A843BF06-8CA0-499F-B83C-50E5BBA5EB15}"/>
              </a:ext>
            </a:extLst>
          </p:cNvPr>
          <p:cNvSpPr/>
          <p:nvPr/>
        </p:nvSpPr>
        <p:spPr>
          <a:xfrm>
            <a:off x="457200" y="1544955"/>
            <a:ext cx="1867632" cy="1122829"/>
          </a:xfrm>
          <a:prstGeom prst="wedgeRectCallout">
            <a:avLst>
              <a:gd name="adj1" fmla="val 59248"/>
              <a:gd name="adj2" fmla="val 7235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Synthesis time</a:t>
            </a:r>
          </a:p>
          <a:p>
            <a:pPr algn="ctr"/>
            <a:r>
              <a:rPr lang="en-US" dirty="0"/>
              <a:t>in seconds</a:t>
            </a:r>
            <a:br>
              <a:rPr lang="en-US" dirty="0"/>
            </a:br>
            <a:r>
              <a:rPr lang="en-US" dirty="0"/>
              <a:t>(Log scale!)</a:t>
            </a:r>
          </a:p>
        </p:txBody>
      </p:sp>
      <p:grpSp>
        <p:nvGrpSpPr>
          <p:cNvPr id="13" name="Prosynth Better">
            <a:extLst>
              <a:ext uri="{FF2B5EF4-FFF2-40B4-BE49-F238E27FC236}">
                <a16:creationId xmlns:a16="http://schemas.microsoft.com/office/drawing/2014/main" id="{ED72483B-556B-4825-81C7-218A8C4DF4DF}"/>
              </a:ext>
            </a:extLst>
          </p:cNvPr>
          <p:cNvGrpSpPr/>
          <p:nvPr/>
        </p:nvGrpSpPr>
        <p:grpSpPr>
          <a:xfrm>
            <a:off x="8044015" y="3021114"/>
            <a:ext cx="1327464" cy="914400"/>
            <a:chOff x="10213848" y="2514600"/>
            <a:chExt cx="1327464" cy="914400"/>
          </a:xfrm>
        </p:grpSpPr>
        <p:sp>
          <p:nvSpPr>
            <p:cNvPr id="11" name="Arrow">
              <a:extLst>
                <a:ext uri="{FF2B5EF4-FFF2-40B4-BE49-F238E27FC236}">
                  <a16:creationId xmlns:a16="http://schemas.microsoft.com/office/drawing/2014/main" id="{0CC9865B-1169-4AED-A10E-A0A42A53CC9F}"/>
                </a:ext>
              </a:extLst>
            </p:cNvPr>
            <p:cNvSpPr/>
            <p:nvPr/>
          </p:nvSpPr>
          <p:spPr>
            <a:xfrm>
              <a:off x="10213848" y="2514600"/>
              <a:ext cx="228600" cy="914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abel">
              <a:extLst>
                <a:ext uri="{FF2B5EF4-FFF2-40B4-BE49-F238E27FC236}">
                  <a16:creationId xmlns:a16="http://schemas.microsoft.com/office/drawing/2014/main" id="{85736D54-3846-412E-9A00-9512420E8001}"/>
                </a:ext>
              </a:extLst>
            </p:cNvPr>
            <p:cNvSpPr txBox="1"/>
            <p:nvPr/>
          </p:nvSpPr>
          <p:spPr>
            <a:xfrm>
              <a:off x="10442448" y="2648634"/>
              <a:ext cx="1098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Prosynth</a:t>
              </a:r>
              <a:r>
                <a:rPr lang="en-US" dirty="0"/>
                <a:t> better</a:t>
              </a:r>
            </a:p>
          </p:txBody>
        </p:sp>
      </p:grpSp>
      <p:grpSp>
        <p:nvGrpSpPr>
          <p:cNvPr id="17" name="ALPS Better">
            <a:extLst>
              <a:ext uri="{FF2B5EF4-FFF2-40B4-BE49-F238E27FC236}">
                <a16:creationId xmlns:a16="http://schemas.microsoft.com/office/drawing/2014/main" id="{AD431292-2A60-4E50-8E72-2A5FEFBF20FE}"/>
              </a:ext>
            </a:extLst>
          </p:cNvPr>
          <p:cNvGrpSpPr/>
          <p:nvPr/>
        </p:nvGrpSpPr>
        <p:grpSpPr>
          <a:xfrm>
            <a:off x="6968556" y="2229522"/>
            <a:ext cx="914400" cy="805031"/>
            <a:chOff x="10644094" y="3977640"/>
            <a:chExt cx="914400" cy="805031"/>
          </a:xfrm>
        </p:grpSpPr>
        <p:sp>
          <p:nvSpPr>
            <p:cNvPr id="15" name="Arrow">
              <a:extLst>
                <a:ext uri="{FF2B5EF4-FFF2-40B4-BE49-F238E27FC236}">
                  <a16:creationId xmlns:a16="http://schemas.microsoft.com/office/drawing/2014/main" id="{DE06BB8C-B406-4DF8-B5B2-F31CDB7D2B6B}"/>
                </a:ext>
              </a:extLst>
            </p:cNvPr>
            <p:cNvSpPr/>
            <p:nvPr/>
          </p:nvSpPr>
          <p:spPr>
            <a:xfrm>
              <a:off x="10644094" y="4554071"/>
              <a:ext cx="914400" cy="2286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58A38500-9CDB-4679-8E0B-26FC29D93C12}"/>
                </a:ext>
              </a:extLst>
            </p:cNvPr>
            <p:cNvSpPr txBox="1"/>
            <p:nvPr/>
          </p:nvSpPr>
          <p:spPr>
            <a:xfrm>
              <a:off x="10688918" y="3977640"/>
              <a:ext cx="82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ALPS better</a:t>
              </a:r>
            </a:p>
          </p:txBody>
        </p:sp>
      </p:grpSp>
      <p:grpSp>
        <p:nvGrpSpPr>
          <p:cNvPr id="7" name="Takehome">
            <a:extLst>
              <a:ext uri="{FF2B5EF4-FFF2-40B4-BE49-F238E27FC236}">
                <a16:creationId xmlns:a16="http://schemas.microsoft.com/office/drawing/2014/main" id="{C68556EB-CFDC-4962-B3AD-A408AD4222C4}"/>
              </a:ext>
            </a:extLst>
          </p:cNvPr>
          <p:cNvGrpSpPr/>
          <p:nvPr/>
        </p:nvGrpSpPr>
        <p:grpSpPr>
          <a:xfrm>
            <a:off x="0" y="1333500"/>
            <a:ext cx="12192000" cy="4847844"/>
            <a:chOff x="0" y="1333500"/>
            <a:chExt cx="12192000" cy="4847844"/>
          </a:xfrm>
        </p:grpSpPr>
        <p:sp>
          <p:nvSpPr>
            <p:cNvPr id="6" name="Overlay">
              <a:extLst>
                <a:ext uri="{FF2B5EF4-FFF2-40B4-BE49-F238E27FC236}">
                  <a16:creationId xmlns:a16="http://schemas.microsoft.com/office/drawing/2014/main" id="{4FFDFCE7-3043-4AF1-A180-290F398DB73F}"/>
                </a:ext>
              </a:extLst>
            </p:cNvPr>
            <p:cNvSpPr/>
            <p:nvPr/>
          </p:nvSpPr>
          <p:spPr>
            <a:xfrm>
              <a:off x="0" y="1333500"/>
              <a:ext cx="12192000" cy="4847844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Label">
              <a:extLst>
                <a:ext uri="{FF2B5EF4-FFF2-40B4-BE49-F238E27FC236}">
                  <a16:creationId xmlns:a16="http://schemas.microsoft.com/office/drawing/2014/main" id="{CC5F08F1-F758-40CC-B27A-F51CAFF05C66}"/>
                </a:ext>
              </a:extLst>
            </p:cNvPr>
            <p:cNvSpPr txBox="1"/>
            <p:nvPr/>
          </p:nvSpPr>
          <p:spPr>
            <a:xfrm>
              <a:off x="1850927" y="3154132"/>
              <a:ext cx="8490145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tIns="91440" rIns="182880" bIns="91440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For 20 of the 40 benchmarks, </a:t>
              </a:r>
              <a:r>
                <a:rPr lang="en-US" sz="2400" b="1" dirty="0" err="1">
                  <a:solidFill>
                    <a:srgbClr val="00B050"/>
                  </a:solidFill>
                </a:rPr>
                <a:t>Prosynth</a:t>
              </a:r>
              <a:r>
                <a:rPr lang="en-US" sz="2400" b="1" dirty="0">
                  <a:solidFill>
                    <a:srgbClr val="00B050"/>
                  </a:solidFill>
                </a:rPr>
                <a:t> is 10× faster than ALPS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7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0" grpId="0">
        <p:bldAsOne/>
      </p:bldGraphic>
      <p:bldGraphic spid="10" grpId="1">
        <p:bldAsOne/>
      </p:bldGraphic>
      <p:bldGraphic spid="1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F3C8E55-9229-48A0-BEE2-ECFB43CB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Effectiveness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B1243AD-6E4B-4010-B1CA-2C8EE931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A68E5E-E147-40C5-9C9F-59EF7E50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8" name="Content">
            <a:extLst>
              <a:ext uri="{FF2B5EF4-FFF2-40B4-BE49-F238E27FC236}">
                <a16:creationId xmlns:a16="http://schemas.microsoft.com/office/drawing/2014/main" id="{CA08EEC8-094D-45C5-97C5-70944D87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63551"/>
              </p:ext>
            </p:extLst>
          </p:nvPr>
        </p:nvGraphicFramePr>
        <p:xfrm>
          <a:off x="1984248" y="1508125"/>
          <a:ext cx="82296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Scale">
            <a:extLst>
              <a:ext uri="{FF2B5EF4-FFF2-40B4-BE49-F238E27FC236}">
                <a16:creationId xmlns:a16="http://schemas.microsoft.com/office/drawing/2014/main" id="{66C7FDDF-F84C-4130-B61A-6BD70B1A15B3}"/>
              </a:ext>
            </a:extLst>
          </p:cNvPr>
          <p:cNvSpPr/>
          <p:nvPr/>
        </p:nvSpPr>
        <p:spPr>
          <a:xfrm>
            <a:off x="457200" y="1544955"/>
            <a:ext cx="1867632" cy="1122829"/>
          </a:xfrm>
          <a:prstGeom prst="wedgeRectCallout">
            <a:avLst>
              <a:gd name="adj1" fmla="val 59248"/>
              <a:gd name="adj2" fmla="val 7235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Synthesis time</a:t>
            </a:r>
          </a:p>
          <a:p>
            <a:pPr algn="ctr"/>
            <a:r>
              <a:rPr lang="en-US" dirty="0"/>
              <a:t>in seconds</a:t>
            </a:r>
            <a:br>
              <a:rPr lang="en-US" dirty="0"/>
            </a:br>
            <a:r>
              <a:rPr lang="en-US" dirty="0"/>
              <a:t>(Log scale!)</a:t>
            </a:r>
          </a:p>
        </p:txBody>
      </p:sp>
      <p:grpSp>
        <p:nvGrpSpPr>
          <p:cNvPr id="8" name="Prosynth Better">
            <a:extLst>
              <a:ext uri="{FF2B5EF4-FFF2-40B4-BE49-F238E27FC236}">
                <a16:creationId xmlns:a16="http://schemas.microsoft.com/office/drawing/2014/main" id="{4C8B1050-91A4-41AC-96DF-41039E89B195}"/>
              </a:ext>
            </a:extLst>
          </p:cNvPr>
          <p:cNvGrpSpPr/>
          <p:nvPr/>
        </p:nvGrpSpPr>
        <p:grpSpPr>
          <a:xfrm>
            <a:off x="8044015" y="3021114"/>
            <a:ext cx="1327464" cy="914400"/>
            <a:chOff x="10213848" y="2514600"/>
            <a:chExt cx="1327464" cy="914400"/>
          </a:xfrm>
        </p:grpSpPr>
        <p:sp>
          <p:nvSpPr>
            <p:cNvPr id="9" name="Arrow">
              <a:extLst>
                <a:ext uri="{FF2B5EF4-FFF2-40B4-BE49-F238E27FC236}">
                  <a16:creationId xmlns:a16="http://schemas.microsoft.com/office/drawing/2014/main" id="{17801015-E541-4DE1-B400-4BFF1813EABE}"/>
                </a:ext>
              </a:extLst>
            </p:cNvPr>
            <p:cNvSpPr/>
            <p:nvPr/>
          </p:nvSpPr>
          <p:spPr>
            <a:xfrm>
              <a:off x="10213848" y="2514600"/>
              <a:ext cx="228600" cy="914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abel">
              <a:extLst>
                <a:ext uri="{FF2B5EF4-FFF2-40B4-BE49-F238E27FC236}">
                  <a16:creationId xmlns:a16="http://schemas.microsoft.com/office/drawing/2014/main" id="{E27A26D2-E93B-4F86-92F5-F28FD89B894B}"/>
                </a:ext>
              </a:extLst>
            </p:cNvPr>
            <p:cNvSpPr txBox="1"/>
            <p:nvPr/>
          </p:nvSpPr>
          <p:spPr>
            <a:xfrm>
              <a:off x="10442448" y="2648634"/>
              <a:ext cx="1098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Prosynth</a:t>
              </a:r>
              <a:r>
                <a:rPr lang="en-US" dirty="0"/>
                <a:t> better</a:t>
              </a:r>
            </a:p>
          </p:txBody>
        </p:sp>
      </p:grpSp>
      <p:grpSp>
        <p:nvGrpSpPr>
          <p:cNvPr id="11" name="Difflog Better">
            <a:extLst>
              <a:ext uri="{FF2B5EF4-FFF2-40B4-BE49-F238E27FC236}">
                <a16:creationId xmlns:a16="http://schemas.microsoft.com/office/drawing/2014/main" id="{C780BAFE-94C3-427E-959D-850D76C55921}"/>
              </a:ext>
            </a:extLst>
          </p:cNvPr>
          <p:cNvGrpSpPr/>
          <p:nvPr/>
        </p:nvGrpSpPr>
        <p:grpSpPr>
          <a:xfrm>
            <a:off x="6968556" y="2229522"/>
            <a:ext cx="959224" cy="805031"/>
            <a:chOff x="10644094" y="3977640"/>
            <a:chExt cx="959224" cy="805031"/>
          </a:xfrm>
        </p:grpSpPr>
        <p:sp>
          <p:nvSpPr>
            <p:cNvPr id="12" name="Arrow">
              <a:extLst>
                <a:ext uri="{FF2B5EF4-FFF2-40B4-BE49-F238E27FC236}">
                  <a16:creationId xmlns:a16="http://schemas.microsoft.com/office/drawing/2014/main" id="{9B693FA4-D220-41CB-AF35-AF3FE084E4F7}"/>
                </a:ext>
              </a:extLst>
            </p:cNvPr>
            <p:cNvSpPr/>
            <p:nvPr/>
          </p:nvSpPr>
          <p:spPr>
            <a:xfrm>
              <a:off x="10644094" y="4554071"/>
              <a:ext cx="914400" cy="2286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abel">
              <a:extLst>
                <a:ext uri="{FF2B5EF4-FFF2-40B4-BE49-F238E27FC236}">
                  <a16:creationId xmlns:a16="http://schemas.microsoft.com/office/drawing/2014/main" id="{C18DD94C-E33C-4686-AEB3-6304DFFC1724}"/>
                </a:ext>
              </a:extLst>
            </p:cNvPr>
            <p:cNvSpPr txBox="1"/>
            <p:nvPr/>
          </p:nvSpPr>
          <p:spPr>
            <a:xfrm>
              <a:off x="10688918" y="397764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Difflog</a:t>
              </a:r>
              <a:r>
                <a:rPr lang="en-US" dirty="0"/>
                <a:t> better</a:t>
              </a:r>
            </a:p>
          </p:txBody>
        </p:sp>
      </p:grpSp>
      <p:grpSp>
        <p:nvGrpSpPr>
          <p:cNvPr id="19" name="Takehome">
            <a:extLst>
              <a:ext uri="{FF2B5EF4-FFF2-40B4-BE49-F238E27FC236}">
                <a16:creationId xmlns:a16="http://schemas.microsoft.com/office/drawing/2014/main" id="{FAD7E71C-D922-45C8-905B-05FC2BAD1CEA}"/>
              </a:ext>
            </a:extLst>
          </p:cNvPr>
          <p:cNvGrpSpPr/>
          <p:nvPr/>
        </p:nvGrpSpPr>
        <p:grpSpPr>
          <a:xfrm>
            <a:off x="0" y="1333500"/>
            <a:ext cx="12192000" cy="4847844"/>
            <a:chOff x="0" y="1333500"/>
            <a:chExt cx="12192000" cy="4847844"/>
          </a:xfrm>
        </p:grpSpPr>
        <p:sp>
          <p:nvSpPr>
            <p:cNvPr id="20" name="Overlay">
              <a:extLst>
                <a:ext uri="{FF2B5EF4-FFF2-40B4-BE49-F238E27FC236}">
                  <a16:creationId xmlns:a16="http://schemas.microsoft.com/office/drawing/2014/main" id="{4C1DF1CC-2B13-4D26-AC9D-9E9576CCD20F}"/>
                </a:ext>
              </a:extLst>
            </p:cNvPr>
            <p:cNvSpPr/>
            <p:nvPr/>
          </p:nvSpPr>
          <p:spPr>
            <a:xfrm>
              <a:off x="0" y="1333500"/>
              <a:ext cx="12192000" cy="4847844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abel">
              <a:extLst>
                <a:ext uri="{FF2B5EF4-FFF2-40B4-BE49-F238E27FC236}">
                  <a16:creationId xmlns:a16="http://schemas.microsoft.com/office/drawing/2014/main" id="{0FB583E6-4770-4E44-A68E-3554E3506DCE}"/>
                </a:ext>
              </a:extLst>
            </p:cNvPr>
            <p:cNvSpPr txBox="1"/>
            <p:nvPr/>
          </p:nvSpPr>
          <p:spPr>
            <a:xfrm>
              <a:off x="1729099" y="3147981"/>
              <a:ext cx="8733801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tIns="91440" rIns="182880" bIns="91440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For 17 of the 40 benchmarks, </a:t>
              </a:r>
              <a:r>
                <a:rPr lang="en-US" sz="2400" b="1" dirty="0" err="1">
                  <a:solidFill>
                    <a:srgbClr val="00B050"/>
                  </a:solidFill>
                </a:rPr>
                <a:t>Prosynth</a:t>
              </a:r>
              <a:r>
                <a:rPr lang="en-US" sz="2400" b="1" dirty="0">
                  <a:solidFill>
                    <a:srgbClr val="00B050"/>
                  </a:solidFill>
                </a:rPr>
                <a:t> is 10× faster than </a:t>
              </a:r>
              <a:r>
                <a:rPr lang="en-US" sz="2400" b="1" dirty="0" err="1">
                  <a:solidFill>
                    <a:srgbClr val="00B050"/>
                  </a:solidFill>
                </a:rPr>
                <a:t>Difflog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08A6-F297-484C-A156-CA126832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Synthesized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B6BDE5F-8BC1-4DF8-8880-6944E5FD11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934660"/>
                  </p:ext>
                </p:extLst>
              </p:nvPr>
            </p:nvGraphicFramePr>
            <p:xfrm>
              <a:off x="1524000" y="1737201"/>
              <a:ext cx="9144000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4214544998"/>
                        </a:ext>
                      </a:extLst>
                    </a:gridCol>
                    <a:gridCol w="6629400">
                      <a:extLst>
                        <a:ext uri="{9D8B030D-6E8A-4147-A177-3AD203B41FA5}">
                          <a16:colId xmlns:a16="http://schemas.microsoft.com/office/drawing/2014/main" val="37025232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heappointsto(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dirty="0"/>
                            <a:t>፦ </a:t>
                          </a:r>
                          <a:r>
                            <a:rPr lang="en-US" dirty="0" err="1"/>
                            <a:t>pointsto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</a:t>
                          </a:r>
                          <a:r>
                            <a:rPr lang="en-US" dirty="0" err="1"/>
                            <a:t>pointsto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store(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).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67177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pointsto(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m-ET" dirty="0"/>
                            <a:t>፦ </a:t>
                          </a:r>
                          <a:r>
                            <a:rPr lang="en-US" dirty="0"/>
                            <a:t>invocation(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</a:t>
                          </a:r>
                          <a:r>
                            <a:rPr lang="en-US" dirty="0" err="1"/>
                            <a:t>pointsInitial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</a:t>
                          </a:r>
                          <a:r>
                            <a:rPr lang="en-US" dirty="0" err="1"/>
                            <a:t>receiverActual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).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4315182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pointsto(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dirty="0"/>
                            <a:t>፦ </a:t>
                          </a:r>
                          <a:r>
                            <a:rPr lang="en-US" dirty="0" err="1"/>
                            <a:t>heappointsto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load(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</a:t>
                          </a:r>
                          <a:r>
                            <a:rPr lang="en-US" dirty="0" err="1"/>
                            <a:t>pointsto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).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566916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pointsto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am-ET" dirty="0"/>
                            <a:t>፦ </a:t>
                          </a:r>
                          <a:r>
                            <a:rPr lang="en-US" dirty="0"/>
                            <a:t>assign(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), </a:t>
                          </a:r>
                          <a:r>
                            <a:rPr lang="en-US" dirty="0" err="1"/>
                            <a:t>pointsto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).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171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B6BDE5F-8BC1-4DF8-8880-6944E5FD11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934660"/>
                  </p:ext>
                </p:extLst>
              </p:nvPr>
            </p:nvGraphicFramePr>
            <p:xfrm>
              <a:off x="1524000" y="1737201"/>
              <a:ext cx="9144000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4214544998"/>
                        </a:ext>
                      </a:extLst>
                    </a:gridCol>
                    <a:gridCol w="6629400">
                      <a:extLst>
                        <a:ext uri="{9D8B030D-6E8A-4147-A177-3AD203B41FA5}">
                          <a16:colId xmlns:a16="http://schemas.microsoft.com/office/drawing/2014/main" val="37025232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84" t="-6667" r="-263923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178" t="-6667" r="-276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7177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84" t="-105263" r="-263923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178" t="-105263" r="-276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15182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84" t="-208000" r="-263923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178" t="-208000" r="-276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6916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4" t="-308000" r="-26392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178" t="-308000" r="-276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1718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4AB51-A79B-4D64-8DC0-7BCB39B1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ACD6-953D-4EC0-BD27-13589867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0" name="Benchmark Name">
            <a:extLst>
              <a:ext uri="{FF2B5EF4-FFF2-40B4-BE49-F238E27FC236}">
                <a16:creationId xmlns:a16="http://schemas.microsoft.com/office/drawing/2014/main" id="{B0744662-2045-4A45-9FA1-8D83D1BBE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11693"/>
              </p:ext>
            </p:extLst>
          </p:nvPr>
        </p:nvGraphicFramePr>
        <p:xfrm>
          <a:off x="838200" y="3932237"/>
          <a:ext cx="10515600" cy="45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15781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1-object-sensitive pointer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8744"/>
                  </a:ext>
                </a:extLst>
              </a:tr>
            </a:tbl>
          </a:graphicData>
        </a:graphic>
      </p:graphicFrame>
      <p:graphicFrame>
        <p:nvGraphicFramePr>
          <p:cNvPr id="7" name="Stats">
            <a:extLst>
              <a:ext uri="{FF2B5EF4-FFF2-40B4-BE49-F238E27FC236}">
                <a16:creationId xmlns:a16="http://schemas.microsoft.com/office/drawing/2014/main" id="{18A0F68D-7002-400A-9157-FF91DF571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4041"/>
              </p:ext>
            </p:extLst>
          </p:nvPr>
        </p:nvGraphicFramePr>
        <p:xfrm>
          <a:off x="838200" y="4389437"/>
          <a:ext cx="10515600" cy="45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95484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5323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41 candidate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 input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5370"/>
                  </a:ext>
                </a:extLst>
              </a:tr>
            </a:tbl>
          </a:graphicData>
        </a:graphic>
      </p:graphicFrame>
      <p:graphicFrame>
        <p:nvGraphicFramePr>
          <p:cNvPr id="8" name="Running Times">
            <a:extLst>
              <a:ext uri="{FF2B5EF4-FFF2-40B4-BE49-F238E27FC236}">
                <a16:creationId xmlns:a16="http://schemas.microsoft.com/office/drawing/2014/main" id="{B0D5983C-0F47-49EF-8255-28D704D0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66507"/>
              </p:ext>
            </p:extLst>
          </p:nvPr>
        </p:nvGraphicFramePr>
        <p:xfrm>
          <a:off x="838200" y="4846637"/>
          <a:ext cx="10515600" cy="45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77263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22866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7717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B050"/>
                          </a:solidFill>
                        </a:rPr>
                        <a:t>Prosynth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 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ALPS: 350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Difflog</a:t>
                      </a:r>
                      <a:r>
                        <a:rPr lang="en-US" sz="2400" dirty="0"/>
                        <a:t>: 14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9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0A86-9343-4EC9-8EB8-709E9C8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695D-88E3-45CB-839A-330E885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ndara" panose="020E0502030303020204" pitchFamily="34" charset="0"/>
              <a:buChar char="❶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 Introduction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Datalog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Candara" panose="020E0502030303020204" pitchFamily="34" charset="0"/>
              <a:buChar char="❷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 Overview of the Synthesis Problem</a:t>
            </a:r>
          </a:p>
          <a:p>
            <a:pPr>
              <a:buFont typeface="Candara" panose="020E0502030303020204" pitchFamily="34" charset="0"/>
              <a:buChar char="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 The Synthesis Algorithm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not?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>
              <a:buFont typeface="Candara" panose="020E0502030303020204" pitchFamily="34" charset="0"/>
              <a:buChar char="❹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 Experimental Results</a:t>
            </a:r>
          </a:p>
          <a:p>
            <a:pPr>
              <a:buFont typeface="Candara" panose="020E0502030303020204" pitchFamily="34" charset="0"/>
              <a:buChar char="❺"/>
            </a:pPr>
            <a:r>
              <a:rPr lang="en-US" b="1" dirty="0">
                <a:solidFill>
                  <a:srgbClr val="FF0000"/>
                </a:solidFill>
              </a:rPr>
              <a:t> Conclusion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03858-04BD-413A-9F6F-75A8A91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585A-45DB-4721-8AA1-C7E4409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BF6D-9D55-410E-BAE4-55A8B13E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44C12F-D7A8-49FB-AAE2-0FCC7DC9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1536" y="1825625"/>
            <a:ext cx="5925312" cy="4351338"/>
          </a:xfrm>
        </p:spPr>
        <p:txBody>
          <a:bodyPr anchor="t"/>
          <a:lstStyle/>
          <a:p>
            <a:r>
              <a:rPr lang="en-US" b="1" dirty="0">
                <a:solidFill>
                  <a:srgbClr val="00B050"/>
                </a:solidFill>
              </a:rPr>
              <a:t>This talk:</a:t>
            </a:r>
            <a:r>
              <a:rPr lang="en-US" dirty="0"/>
              <a:t> New CEGIS-based algorithm to synthesize </a:t>
            </a:r>
            <a:r>
              <a:rPr lang="en-US" dirty="0" err="1"/>
              <a:t>Datalog</a:t>
            </a:r>
            <a:r>
              <a:rPr lang="en-US" dirty="0"/>
              <a:t> programs</a:t>
            </a:r>
          </a:p>
          <a:p>
            <a:r>
              <a:rPr lang="en-US" dirty="0"/>
              <a:t>Undesirable tuples eliminated by querying solver for </a:t>
            </a:r>
            <a:r>
              <a:rPr lang="en-US" b="1" dirty="0">
                <a:solidFill>
                  <a:srgbClr val="4472C4"/>
                </a:solidFill>
              </a:rPr>
              <a:t>provenance</a:t>
            </a:r>
          </a:p>
          <a:p>
            <a:r>
              <a:rPr lang="en-US" dirty="0"/>
              <a:t>Forces desirable tuples to be produced using </a:t>
            </a:r>
            <a:r>
              <a:rPr lang="en-US" b="1" dirty="0">
                <a:solidFill>
                  <a:srgbClr val="4472C4"/>
                </a:solidFill>
              </a:rPr>
              <a:t>delta-debugging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F98F8-5220-440A-8F4C-750327D5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FFA00-131C-4E46-B5B4-5D75D50F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24</a:t>
            </a:fld>
            <a:endParaRPr lang="en-US"/>
          </a:p>
        </p:txBody>
      </p:sp>
      <p:pic>
        <p:nvPicPr>
          <p:cNvPr id="96" name="Content Placeholder 95">
            <a:extLst>
              <a:ext uri="{FF2B5EF4-FFF2-40B4-BE49-F238E27FC236}">
                <a16:creationId xmlns:a16="http://schemas.microsoft.com/office/drawing/2014/main" id="{E8E7A4CD-6C4B-4592-B155-54DDD6BC4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3696793" cy="435133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817341E-8E35-4F5A-93DF-DDF86F8F937B}"/>
              </a:ext>
            </a:extLst>
          </p:cNvPr>
          <p:cNvSpPr txBox="1"/>
          <p:nvPr/>
        </p:nvSpPr>
        <p:spPr>
          <a:xfrm>
            <a:off x="5733097" y="4415118"/>
            <a:ext cx="5322189" cy="141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dirty="0"/>
              <a:t>In the paper: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general provenance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Formal description of algorithm and proofs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Detailed 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6983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E7C59DCF-09DB-4CAD-BCAC-BC754FA4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A221BF-5A87-4F6B-A4CC-46C3751E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CB3F6-E424-4C68-BC51-B244E3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E1D963-055E-482B-BA03-C580EFD44972}"/>
              </a:ext>
            </a:extLst>
          </p:cNvPr>
          <p:cNvGrpSpPr>
            <a:grpSpLocks noChangeAspect="1"/>
          </p:cNvGrpSpPr>
          <p:nvPr/>
        </p:nvGrpSpPr>
        <p:grpSpPr>
          <a:xfrm>
            <a:off x="2658722" y="1508760"/>
            <a:ext cx="6874556" cy="4672584"/>
            <a:chOff x="1972611" y="1508760"/>
            <a:chExt cx="8246777" cy="5605272"/>
          </a:xfrm>
        </p:grpSpPr>
        <p:grpSp>
          <p:nvGrpSpPr>
            <p:cNvPr id="6" name="Implementations">
              <a:extLst>
                <a:ext uri="{FF2B5EF4-FFF2-40B4-BE49-F238E27FC236}">
                  <a16:creationId xmlns:a16="http://schemas.microsoft.com/office/drawing/2014/main" id="{23F89C43-782D-4C72-8D80-3E757EB252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72611" y="5705856"/>
              <a:ext cx="8246777" cy="1408176"/>
              <a:chOff x="1252728" y="4521708"/>
              <a:chExt cx="9692640" cy="1655064"/>
            </a:xfrm>
          </p:grpSpPr>
          <p:sp>
            <p:nvSpPr>
              <p:cNvPr id="7" name="Label">
                <a:extLst>
                  <a:ext uri="{FF2B5EF4-FFF2-40B4-BE49-F238E27FC236}">
                    <a16:creationId xmlns:a16="http://schemas.microsoft.com/office/drawing/2014/main" id="{85D7C270-B991-45B4-B51E-BC45B954F57B}"/>
                  </a:ext>
                </a:extLst>
              </p:cNvPr>
              <p:cNvSpPr txBox="1"/>
              <p:nvPr/>
            </p:nvSpPr>
            <p:spPr>
              <a:xfrm>
                <a:off x="1252728" y="4521708"/>
                <a:ext cx="9692640" cy="165506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91440" rIns="91440" bIns="91440" rtlCol="0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Industrial Strength Engines</a:t>
                </a:r>
              </a:p>
            </p:txBody>
          </p:sp>
          <p:pic>
            <p:nvPicPr>
              <p:cNvPr id="8" name="Datomic" descr="A picture containing plant&#10;&#10;Description automatically generated">
                <a:extLst>
                  <a:ext uri="{FF2B5EF4-FFF2-40B4-BE49-F238E27FC236}">
                    <a16:creationId xmlns:a16="http://schemas.microsoft.com/office/drawing/2014/main" id="{C84389CD-1492-4B2F-8E46-FFF2608C6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536" y="50796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LogicBlox" descr="A picture containing food, drawing&#10;&#10;Description automatically generated">
                <a:extLst>
                  <a:ext uri="{FF2B5EF4-FFF2-40B4-BE49-F238E27FC236}">
                    <a16:creationId xmlns:a16="http://schemas.microsoft.com/office/drawing/2014/main" id="{0CD1D65A-0C38-48B0-B3A5-1A09D6CCA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093" y="5308290"/>
                <a:ext cx="1757363" cy="685800"/>
              </a:xfrm>
              <a:prstGeom prst="rect">
                <a:avLst/>
              </a:prstGeom>
            </p:spPr>
          </p:pic>
          <p:pic>
            <p:nvPicPr>
              <p:cNvPr id="10" name="Souffle" descr="A picture containing food&#10;&#10;Description automatically generated">
                <a:extLst>
                  <a:ext uri="{FF2B5EF4-FFF2-40B4-BE49-F238E27FC236}">
                    <a16:creationId xmlns:a16="http://schemas.microsoft.com/office/drawing/2014/main" id="{0106E72E-1544-4332-96B6-A8BC605CE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0613" y="5308290"/>
                <a:ext cx="2051277" cy="685800"/>
              </a:xfrm>
              <a:prstGeom prst="rect">
                <a:avLst/>
              </a:prstGeom>
            </p:spPr>
          </p:pic>
          <p:pic>
            <p:nvPicPr>
              <p:cNvPr id="11" name="Flix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03806F3-22FF-40B9-9306-3BBA93BAA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048" y="5308290"/>
                <a:ext cx="1808703" cy="685800"/>
              </a:xfrm>
              <a:prstGeom prst="rect">
                <a:avLst/>
              </a:prstGeom>
            </p:spPr>
          </p:pic>
        </p:grpSp>
        <p:grpSp>
          <p:nvGrpSpPr>
            <p:cNvPr id="5" name="Applications">
              <a:extLst>
                <a:ext uri="{FF2B5EF4-FFF2-40B4-BE49-F238E27FC236}">
                  <a16:creationId xmlns:a16="http://schemas.microsoft.com/office/drawing/2014/main" id="{B0B033BD-7C89-40F9-9D05-F683D29E888B}"/>
                </a:ext>
              </a:extLst>
            </p:cNvPr>
            <p:cNvGrpSpPr/>
            <p:nvPr/>
          </p:nvGrpSpPr>
          <p:grpSpPr>
            <a:xfrm>
              <a:off x="1982840" y="1508760"/>
              <a:ext cx="8226318" cy="3959352"/>
              <a:chOff x="1982840" y="1508760"/>
              <a:chExt cx="8226318" cy="3959352"/>
            </a:xfrm>
          </p:grpSpPr>
          <p:sp>
            <p:nvSpPr>
              <p:cNvPr id="13" name="Label">
                <a:extLst>
                  <a:ext uri="{FF2B5EF4-FFF2-40B4-BE49-F238E27FC236}">
                    <a16:creationId xmlns:a16="http://schemas.microsoft.com/office/drawing/2014/main" id="{B485D26E-DDD5-43FB-A6D5-E7E3334FD148}"/>
                  </a:ext>
                </a:extLst>
              </p:cNvPr>
              <p:cNvSpPr txBox="1"/>
              <p:nvPr/>
            </p:nvSpPr>
            <p:spPr>
              <a:xfrm>
                <a:off x="1982840" y="1508760"/>
                <a:ext cx="8226318" cy="395935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91440" rIns="91440" bIns="91440" rtlCol="0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Diverse Applications</a:t>
                </a:r>
              </a:p>
            </p:txBody>
          </p:sp>
          <p:grpSp>
            <p:nvGrpSpPr>
              <p:cNvPr id="14" name="Program Analysis">
                <a:extLst>
                  <a:ext uri="{FF2B5EF4-FFF2-40B4-BE49-F238E27FC236}">
                    <a16:creationId xmlns:a16="http://schemas.microsoft.com/office/drawing/2014/main" id="{7EA2F1A0-23D1-4C9F-9C49-2098EE16D56C}"/>
                  </a:ext>
                </a:extLst>
              </p:cNvPr>
              <p:cNvGrpSpPr/>
              <p:nvPr/>
            </p:nvGrpSpPr>
            <p:grpSpPr>
              <a:xfrm>
                <a:off x="2229847" y="2175664"/>
                <a:ext cx="3737896" cy="2165228"/>
                <a:chOff x="1482657" y="1688226"/>
                <a:chExt cx="4404167" cy="2551175"/>
              </a:xfrm>
            </p:grpSpPr>
            <p:sp>
              <p:nvSpPr>
                <p:cNvPr id="20" name="Label">
                  <a:extLst>
                    <a:ext uri="{FF2B5EF4-FFF2-40B4-BE49-F238E27FC236}">
                      <a16:creationId xmlns:a16="http://schemas.microsoft.com/office/drawing/2014/main" id="{C6CD9906-AAD3-435F-9D7E-BE2CDF536148}"/>
                    </a:ext>
                  </a:extLst>
                </p:cNvPr>
                <p:cNvSpPr txBox="1"/>
                <p:nvPr/>
              </p:nvSpPr>
              <p:spPr>
                <a:xfrm>
                  <a:off x="1482657" y="1688226"/>
                  <a:ext cx="4404167" cy="25511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91440" tIns="91440" rIns="91440" bIns="91440" rtlCol="0">
                  <a:noAutofit/>
                </a:bodyPr>
                <a:lstStyle/>
                <a:p>
                  <a:pPr algn="ctr"/>
                  <a:r>
                    <a:rPr lang="en-US" sz="2000" dirty="0"/>
                    <a:t>Program Analysis</a:t>
                  </a:r>
                </a:p>
              </p:txBody>
            </p:sp>
            <p:pic>
              <p:nvPicPr>
                <p:cNvPr id="21" name="Doop">
                  <a:extLst>
                    <a:ext uri="{FF2B5EF4-FFF2-40B4-BE49-F238E27FC236}">
                      <a16:creationId xmlns:a16="http://schemas.microsoft.com/office/drawing/2014/main" id="{D3104598-03D1-4A91-803E-65211957D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3347" y="2486637"/>
                  <a:ext cx="1371600" cy="446049"/>
                </a:xfrm>
                <a:prstGeom prst="rect">
                  <a:avLst/>
                </a:prstGeom>
              </p:spPr>
            </p:pic>
            <p:pic>
              <p:nvPicPr>
                <p:cNvPr id="22" name="Semmle">
                  <a:extLst>
                    <a:ext uri="{FF2B5EF4-FFF2-40B4-BE49-F238E27FC236}">
                      <a16:creationId xmlns:a16="http://schemas.microsoft.com/office/drawing/2014/main" id="{C716C12A-81E4-4BC3-83CB-26C80B74F5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7333" y="2559461"/>
                  <a:ext cx="1828800" cy="373225"/>
                </a:xfrm>
                <a:prstGeom prst="rect">
                  <a:avLst/>
                </a:prstGeom>
              </p:spPr>
            </p:pic>
            <p:grpSp>
              <p:nvGrpSpPr>
                <p:cNvPr id="23" name="Chord">
                  <a:extLst>
                    <a:ext uri="{FF2B5EF4-FFF2-40B4-BE49-F238E27FC236}">
                      <a16:creationId xmlns:a16="http://schemas.microsoft.com/office/drawing/2014/main" id="{692720B7-9E9C-46C5-AD31-D9A5B7596876}"/>
                    </a:ext>
                  </a:extLst>
                </p:cNvPr>
                <p:cNvGrpSpPr/>
                <p:nvPr/>
              </p:nvGrpSpPr>
              <p:grpSpPr>
                <a:xfrm>
                  <a:off x="2792073" y="3127599"/>
                  <a:ext cx="2251257" cy="826542"/>
                  <a:chOff x="4447202" y="5696712"/>
                  <a:chExt cx="2251257" cy="826542"/>
                </a:xfrm>
              </p:grpSpPr>
              <p:pic>
                <p:nvPicPr>
                  <p:cNvPr id="24" name="Icon">
                    <a:extLst>
                      <a:ext uri="{FF2B5EF4-FFF2-40B4-BE49-F238E27FC236}">
                        <a16:creationId xmlns:a16="http://schemas.microsoft.com/office/drawing/2014/main" id="{44436B97-F049-425C-A96E-DAA02B1672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7202" y="5778126"/>
                    <a:ext cx="329760" cy="685800"/>
                  </a:xfrm>
                  <a:prstGeom prst="rect">
                    <a:avLst/>
                  </a:prstGeom>
                </p:spPr>
              </p:pic>
              <p:sp>
                <p:nvSpPr>
                  <p:cNvPr id="25" name="Label">
                    <a:extLst>
                      <a:ext uri="{FF2B5EF4-FFF2-40B4-BE49-F238E27FC236}">
                        <a16:creationId xmlns:a16="http://schemas.microsoft.com/office/drawing/2014/main" id="{3E023A11-523C-4CE5-B286-412E3EE348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9660" y="5696712"/>
                    <a:ext cx="1828799" cy="82654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3200" b="1" dirty="0"/>
                      <a:t>Chord</a:t>
                    </a:r>
                    <a:endParaRPr lang="en-US" sz="2400" b="1" dirty="0"/>
                  </a:p>
                </p:txBody>
              </p:sp>
            </p:grpSp>
          </p:grpSp>
          <p:grpSp>
            <p:nvGrpSpPr>
              <p:cNvPr id="15" name="Knowledge Discovery">
                <a:extLst>
                  <a:ext uri="{FF2B5EF4-FFF2-40B4-BE49-F238E27FC236}">
                    <a16:creationId xmlns:a16="http://schemas.microsoft.com/office/drawing/2014/main" id="{1B418F09-117A-43B5-8ED5-218DBCB819C7}"/>
                  </a:ext>
                </a:extLst>
              </p:cNvPr>
              <p:cNvGrpSpPr/>
              <p:nvPr/>
            </p:nvGrpSpPr>
            <p:grpSpPr>
              <a:xfrm>
                <a:off x="6219082" y="2175665"/>
                <a:ext cx="3737896" cy="2165229"/>
                <a:chOff x="6182963" y="1688227"/>
                <a:chExt cx="4404167" cy="2551176"/>
              </a:xfrm>
            </p:grpSpPr>
            <p:sp>
              <p:nvSpPr>
                <p:cNvPr id="16" name="Label">
                  <a:extLst>
                    <a:ext uri="{FF2B5EF4-FFF2-40B4-BE49-F238E27FC236}">
                      <a16:creationId xmlns:a16="http://schemas.microsoft.com/office/drawing/2014/main" id="{602F6CFE-2CE5-497C-9F48-633889C7A2C8}"/>
                    </a:ext>
                  </a:extLst>
                </p:cNvPr>
                <p:cNvSpPr txBox="1"/>
                <p:nvPr/>
              </p:nvSpPr>
              <p:spPr>
                <a:xfrm>
                  <a:off x="6182963" y="1688227"/>
                  <a:ext cx="4404167" cy="2551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91440" tIns="91440" rIns="91440" bIns="91440" rtlCol="0">
                  <a:noAutofit/>
                </a:bodyPr>
                <a:lstStyle/>
                <a:p>
                  <a:pPr algn="ctr"/>
                  <a:r>
                    <a:rPr lang="en-US" sz="2000" dirty="0"/>
                    <a:t>Knowledge Discovery</a:t>
                  </a:r>
                </a:p>
              </p:txBody>
            </p:sp>
            <p:pic>
              <p:nvPicPr>
                <p:cNvPr id="17" name="Neo4j">
                  <a:extLst>
                    <a:ext uri="{FF2B5EF4-FFF2-40B4-BE49-F238E27FC236}">
                      <a16:creationId xmlns:a16="http://schemas.microsoft.com/office/drawing/2014/main" id="{BB56E019-7957-4B99-B29E-DB8AC5959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4847" y="2345436"/>
                  <a:ext cx="1714500" cy="685800"/>
                </a:xfrm>
                <a:prstGeom prst="rect">
                  <a:avLst/>
                </a:prstGeom>
              </p:spPr>
            </p:pic>
            <p:pic>
              <p:nvPicPr>
                <p:cNvPr id="18" name="Sparql">
                  <a:extLst>
                    <a:ext uri="{FF2B5EF4-FFF2-40B4-BE49-F238E27FC236}">
                      <a16:creationId xmlns:a16="http://schemas.microsoft.com/office/drawing/2014/main" id="{5EE72AD0-16CC-46D4-9A06-CFBE3633F0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3726" y="2322576"/>
                  <a:ext cx="731520" cy="731520"/>
                </a:xfrm>
                <a:prstGeom prst="rect">
                  <a:avLst/>
                </a:prstGeom>
              </p:spPr>
            </p:pic>
            <p:pic>
              <p:nvPicPr>
                <p:cNvPr id="19" name="DeepDive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5FA9C6A7-3BE2-49E6-850D-2799A3CA9B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4847" y="3327355"/>
                  <a:ext cx="3200399" cy="731520"/>
                </a:xfrm>
                <a:prstGeom prst="rect">
                  <a:avLst/>
                </a:prstGeom>
              </p:spPr>
            </p:pic>
          </p:grpSp>
          <p:grpSp>
            <p:nvGrpSpPr>
              <p:cNvPr id="4" name="Networks">
                <a:extLst>
                  <a:ext uri="{FF2B5EF4-FFF2-40B4-BE49-F238E27FC236}">
                    <a16:creationId xmlns:a16="http://schemas.microsoft.com/office/drawing/2014/main" id="{703EC4DA-F28B-4975-9073-8475DB7A587E}"/>
                  </a:ext>
                </a:extLst>
              </p:cNvPr>
              <p:cNvGrpSpPr/>
              <p:nvPr/>
            </p:nvGrpSpPr>
            <p:grpSpPr>
              <a:xfrm>
                <a:off x="2229847" y="4503126"/>
                <a:ext cx="7727131" cy="768096"/>
                <a:chOff x="2229847" y="4503126"/>
                <a:chExt cx="7727131" cy="768096"/>
              </a:xfrm>
            </p:grpSpPr>
            <p:sp>
              <p:nvSpPr>
                <p:cNvPr id="28" name="Label">
                  <a:extLst>
                    <a:ext uri="{FF2B5EF4-FFF2-40B4-BE49-F238E27FC236}">
                      <a16:creationId xmlns:a16="http://schemas.microsoft.com/office/drawing/2014/main" id="{F3F378F3-2DC6-457C-B71E-B04E5371059F}"/>
                    </a:ext>
                  </a:extLst>
                </p:cNvPr>
                <p:cNvSpPr txBox="1"/>
                <p:nvPr/>
              </p:nvSpPr>
              <p:spPr>
                <a:xfrm>
                  <a:off x="2229847" y="4503126"/>
                  <a:ext cx="7727131" cy="76809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2880" tIns="182880" rIns="182880" bIns="182880" rtlCol="0" anchor="ctr">
                  <a:noAutofit/>
                </a:bodyPr>
                <a:lstStyle/>
                <a:p>
                  <a:r>
                    <a:rPr lang="en-US" sz="2000" dirty="0"/>
                    <a:t>Networks</a:t>
                  </a:r>
                </a:p>
              </p:txBody>
            </p:sp>
            <p:grpSp>
              <p:nvGrpSpPr>
                <p:cNvPr id="29" name="Tiros">
                  <a:extLst>
                    <a:ext uri="{FF2B5EF4-FFF2-40B4-BE49-F238E27FC236}">
                      <a16:creationId xmlns:a16="http://schemas.microsoft.com/office/drawing/2014/main" id="{7AD3E713-78C0-4FFA-9AAE-99779F63BE6C}"/>
                    </a:ext>
                  </a:extLst>
                </p:cNvPr>
                <p:cNvGrpSpPr/>
                <p:nvPr/>
              </p:nvGrpSpPr>
              <p:grpSpPr>
                <a:xfrm>
                  <a:off x="4325112" y="4558930"/>
                  <a:ext cx="1822638" cy="656487"/>
                  <a:chOff x="4648201" y="2362938"/>
                  <a:chExt cx="1822638" cy="656487"/>
                </a:xfrm>
              </p:grpSpPr>
              <p:pic>
                <p:nvPicPr>
                  <p:cNvPr id="31" name="Icon">
                    <a:extLst>
                      <a:ext uri="{FF2B5EF4-FFF2-40B4-BE49-F238E27FC236}">
                        <a16:creationId xmlns:a16="http://schemas.microsoft.com/office/drawing/2014/main" id="{80360963-E1D4-4450-B191-91E04C43E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8201" y="2562225"/>
                    <a:ext cx="763675" cy="457200"/>
                  </a:xfrm>
                  <a:prstGeom prst="rect">
                    <a:avLst/>
                  </a:prstGeom>
                </p:spPr>
              </p:pic>
              <p:sp>
                <p:nvSpPr>
                  <p:cNvPr id="32" name="Label">
                    <a:extLst>
                      <a:ext uri="{FF2B5EF4-FFF2-40B4-BE49-F238E27FC236}">
                        <a16:creationId xmlns:a16="http://schemas.microsoft.com/office/drawing/2014/main" id="{729414D0-97B8-4315-9C62-D98DB57511F6}"/>
                      </a:ext>
                    </a:extLst>
                  </p:cNvPr>
                  <p:cNvSpPr txBox="1"/>
                  <p:nvPr/>
                </p:nvSpPr>
                <p:spPr>
                  <a:xfrm>
                    <a:off x="5458968" y="2362938"/>
                    <a:ext cx="1011871" cy="5538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err="1"/>
                      <a:t>Tiros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30" name="RapidNet">
                  <a:extLst>
                    <a:ext uri="{FF2B5EF4-FFF2-40B4-BE49-F238E27FC236}">
                      <a16:creationId xmlns:a16="http://schemas.microsoft.com/office/drawing/2014/main" id="{C6AB453A-D43F-4C2F-920F-727101B981FC}"/>
                    </a:ext>
                  </a:extLst>
                </p:cNvPr>
                <p:cNvSpPr txBox="1"/>
                <p:nvPr/>
              </p:nvSpPr>
              <p:spPr>
                <a:xfrm>
                  <a:off x="7296912" y="4589707"/>
                  <a:ext cx="2125274" cy="553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RapidNet</a:t>
                  </a:r>
                  <a:endParaRPr lang="en-US" sz="24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99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6E07DF7D-9C16-47E6-8CF6-8751DBEB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4</a:t>
            </a:fld>
            <a:endParaRPr lang="en-US"/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3575F618-36CC-42C6-836F-BDA8A7F2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1DE0847-35DD-4DC5-B441-E1F4F132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/>
          <a:lstStyle/>
          <a:p>
            <a:r>
              <a:rPr lang="en-US" dirty="0"/>
              <a:t>Central Question of This Talk</a:t>
            </a:r>
          </a:p>
        </p:txBody>
      </p:sp>
      <p:sp>
        <p:nvSpPr>
          <p:cNvPr id="5" name="Content 1">
            <a:extLst>
              <a:ext uri="{FF2B5EF4-FFF2-40B4-BE49-F238E27FC236}">
                <a16:creationId xmlns:a16="http://schemas.microsoft.com/office/drawing/2014/main" id="{23A6B6CC-3CA2-4ADA-BD6C-224CAF4C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517065"/>
          </a:xfrm>
        </p:spPr>
        <p:txBody>
          <a:bodyPr tIns="91440" bIns="91440" anchor="t">
            <a:spAutoFit/>
          </a:bodyPr>
          <a:lstStyle/>
          <a:p>
            <a:r>
              <a:rPr lang="en-US" dirty="0"/>
              <a:t>How can we </a:t>
            </a:r>
            <a:r>
              <a:rPr lang="en-US" b="1" dirty="0">
                <a:solidFill>
                  <a:srgbClr val="00B050"/>
                </a:solidFill>
              </a:rPr>
              <a:t>synthesize</a:t>
            </a:r>
            <a:r>
              <a:rPr lang="en-US" dirty="0"/>
              <a:t> </a:t>
            </a:r>
            <a:r>
              <a:rPr lang="en-US" dirty="0" err="1"/>
              <a:t>Datalog</a:t>
            </a:r>
            <a:r>
              <a:rPr lang="en-US" dirty="0"/>
              <a:t> programs?</a:t>
            </a:r>
          </a:p>
        </p:txBody>
      </p:sp>
      <p:grpSp>
        <p:nvGrpSpPr>
          <p:cNvPr id="19" name="Eval">
            <a:extLst>
              <a:ext uri="{FF2B5EF4-FFF2-40B4-BE49-F238E27FC236}">
                <a16:creationId xmlns:a16="http://schemas.microsoft.com/office/drawing/2014/main" id="{8E1EB0BE-AECF-4DBA-A475-DB19712367E0}"/>
              </a:ext>
            </a:extLst>
          </p:cNvPr>
          <p:cNvGrpSpPr/>
          <p:nvPr/>
        </p:nvGrpSpPr>
        <p:grpSpPr>
          <a:xfrm>
            <a:off x="2438399" y="2350008"/>
            <a:ext cx="3200400" cy="2066544"/>
            <a:chOff x="1688592" y="3758184"/>
            <a:chExt cx="3200400" cy="2066544"/>
          </a:xfrm>
        </p:grpSpPr>
        <p:sp>
          <p:nvSpPr>
            <p:cNvPr id="18" name="Label">
              <a:extLst>
                <a:ext uri="{FF2B5EF4-FFF2-40B4-BE49-F238E27FC236}">
                  <a16:creationId xmlns:a16="http://schemas.microsoft.com/office/drawing/2014/main" id="{64329FA3-AC9E-4119-8839-1F377A99BA84}"/>
                </a:ext>
              </a:extLst>
            </p:cNvPr>
            <p:cNvSpPr txBox="1"/>
            <p:nvPr/>
          </p:nvSpPr>
          <p:spPr>
            <a:xfrm>
              <a:off x="1688592" y="3758184"/>
              <a:ext cx="3200400" cy="20665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tIns="182880" rIns="182880" bIns="182880" rtlCol="0" anchor="b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8" name="EDB">
              <a:extLst>
                <a:ext uri="{FF2B5EF4-FFF2-40B4-BE49-F238E27FC236}">
                  <a16:creationId xmlns:a16="http://schemas.microsoft.com/office/drawing/2014/main" id="{80A12BDB-3813-4CE8-8A17-E7C656D78DCE}"/>
                </a:ext>
              </a:extLst>
            </p:cNvPr>
            <p:cNvSpPr txBox="1"/>
            <p:nvPr/>
          </p:nvSpPr>
          <p:spPr>
            <a:xfrm>
              <a:off x="1917192" y="4600063"/>
              <a:ext cx="79725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200" dirty="0"/>
                <a:t>Input tuples</a:t>
              </a:r>
            </a:p>
          </p:txBody>
        </p:sp>
        <p:sp>
          <p:nvSpPr>
            <p:cNvPr id="9" name="Program">
              <a:extLst>
                <a:ext uri="{FF2B5EF4-FFF2-40B4-BE49-F238E27FC236}">
                  <a16:creationId xmlns:a16="http://schemas.microsoft.com/office/drawing/2014/main" id="{E49483DA-2135-47BD-B19F-0C34FAF1FB62}"/>
                </a:ext>
              </a:extLst>
            </p:cNvPr>
            <p:cNvSpPr txBox="1"/>
            <p:nvPr/>
          </p:nvSpPr>
          <p:spPr>
            <a:xfrm>
              <a:off x="2881537" y="3930983"/>
              <a:ext cx="8969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</a:p>
          </p:txBody>
        </p:sp>
        <p:grpSp>
          <p:nvGrpSpPr>
            <p:cNvPr id="10" name="Machine">
              <a:extLst>
                <a:ext uri="{FF2B5EF4-FFF2-40B4-BE49-F238E27FC236}">
                  <a16:creationId xmlns:a16="http://schemas.microsoft.com/office/drawing/2014/main" id="{8B51902E-72F3-4D3C-BB0A-36A8142A92F6}"/>
                </a:ext>
              </a:extLst>
            </p:cNvPr>
            <p:cNvGrpSpPr/>
            <p:nvPr/>
          </p:nvGrpSpPr>
          <p:grpSpPr>
            <a:xfrm>
              <a:off x="3075269" y="4575040"/>
              <a:ext cx="509443" cy="509443"/>
              <a:chOff x="6980517" y="1834777"/>
              <a:chExt cx="649224" cy="649224"/>
            </a:xfrm>
          </p:grpSpPr>
          <p:sp>
            <p:nvSpPr>
              <p:cNvPr id="16" name="Border">
                <a:extLst>
                  <a:ext uri="{FF2B5EF4-FFF2-40B4-BE49-F238E27FC236}">
                    <a16:creationId xmlns:a16="http://schemas.microsoft.com/office/drawing/2014/main" id="{A196C19E-D22B-4100-9CDD-F09A19EFC4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0517" y="1834777"/>
                <a:ext cx="649224" cy="64922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17" name="Icon">
                <a:extLst>
                  <a:ext uri="{FF2B5EF4-FFF2-40B4-BE49-F238E27FC236}">
                    <a16:creationId xmlns:a16="http://schemas.microsoft.com/office/drawing/2014/main" id="{D605C139-4C9C-404B-9947-0B08B1E8A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7076529" y="1929342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12" name="IDB">
              <a:extLst>
                <a:ext uri="{FF2B5EF4-FFF2-40B4-BE49-F238E27FC236}">
                  <a16:creationId xmlns:a16="http://schemas.microsoft.com/office/drawing/2014/main" id="{B5124323-60F5-44D2-B915-65C462018421}"/>
                </a:ext>
              </a:extLst>
            </p:cNvPr>
            <p:cNvSpPr txBox="1"/>
            <p:nvPr/>
          </p:nvSpPr>
          <p:spPr>
            <a:xfrm>
              <a:off x="3940615" y="4600063"/>
              <a:ext cx="7197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Output tuples?</a:t>
              </a:r>
            </a:p>
          </p:txBody>
        </p:sp>
        <p:cxnSp>
          <p:nvCxnSpPr>
            <p:cNvPr id="13" name="IE">
              <a:extLst>
                <a:ext uri="{FF2B5EF4-FFF2-40B4-BE49-F238E27FC236}">
                  <a16:creationId xmlns:a16="http://schemas.microsoft.com/office/drawing/2014/main" id="{3BECECE0-C33B-4D34-86C3-97D40DC3D122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 flipV="1">
              <a:off x="2714442" y="4829762"/>
              <a:ext cx="360827" cy="1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E">
              <a:extLst>
                <a:ext uri="{FF2B5EF4-FFF2-40B4-BE49-F238E27FC236}">
                  <a16:creationId xmlns:a16="http://schemas.microsoft.com/office/drawing/2014/main" id="{3ACCC478-A84B-4388-A052-8B466A125570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3329991" y="4207982"/>
              <a:ext cx="0" cy="3670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O">
              <a:extLst>
                <a:ext uri="{FF2B5EF4-FFF2-40B4-BE49-F238E27FC236}">
                  <a16:creationId xmlns:a16="http://schemas.microsoft.com/office/drawing/2014/main" id="{C6E3EE54-8591-4BD3-B399-832457433B37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3584712" y="4829763"/>
              <a:ext cx="355903" cy="1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val Shadow">
            <a:extLst>
              <a:ext uri="{FF2B5EF4-FFF2-40B4-BE49-F238E27FC236}">
                <a16:creationId xmlns:a16="http://schemas.microsoft.com/office/drawing/2014/main" id="{A4BAEA23-7D3D-4AA9-9919-7A1F170463A8}"/>
              </a:ext>
            </a:extLst>
          </p:cNvPr>
          <p:cNvSpPr/>
          <p:nvPr/>
        </p:nvSpPr>
        <p:spPr>
          <a:xfrm>
            <a:off x="2420111" y="2331720"/>
            <a:ext cx="3236976" cy="210312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val Expl">
            <a:extLst>
              <a:ext uri="{FF2B5EF4-FFF2-40B4-BE49-F238E27FC236}">
                <a16:creationId xmlns:a16="http://schemas.microsoft.com/office/drawing/2014/main" id="{B88D4830-3957-431F-937B-8DD931E25726}"/>
              </a:ext>
            </a:extLst>
          </p:cNvPr>
          <p:cNvSpPr/>
          <p:nvPr/>
        </p:nvSpPr>
        <p:spPr>
          <a:xfrm>
            <a:off x="2438399" y="1160649"/>
            <a:ext cx="3218688" cy="862909"/>
          </a:xfrm>
          <a:prstGeom prst="wedgeRectCallout">
            <a:avLst>
              <a:gd name="adj1" fmla="val -7039"/>
              <a:gd name="adj2" fmla="val 82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Foundational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of lots of research</a:t>
            </a:r>
          </a:p>
        </p:txBody>
      </p:sp>
      <p:grpSp>
        <p:nvGrpSpPr>
          <p:cNvPr id="20" name="Synth">
            <a:extLst>
              <a:ext uri="{FF2B5EF4-FFF2-40B4-BE49-F238E27FC236}">
                <a16:creationId xmlns:a16="http://schemas.microsoft.com/office/drawing/2014/main" id="{CA9AB450-35C8-4E8E-8FF9-F4ABF2FE12A0}"/>
              </a:ext>
            </a:extLst>
          </p:cNvPr>
          <p:cNvGrpSpPr/>
          <p:nvPr/>
        </p:nvGrpSpPr>
        <p:grpSpPr>
          <a:xfrm>
            <a:off x="6553201" y="2350008"/>
            <a:ext cx="3200400" cy="2066544"/>
            <a:chOff x="1688592" y="3758184"/>
            <a:chExt cx="3200400" cy="2066544"/>
          </a:xfrm>
        </p:grpSpPr>
        <p:sp>
          <p:nvSpPr>
            <p:cNvPr id="21" name="Label">
              <a:extLst>
                <a:ext uri="{FF2B5EF4-FFF2-40B4-BE49-F238E27FC236}">
                  <a16:creationId xmlns:a16="http://schemas.microsoft.com/office/drawing/2014/main" id="{D794B3AA-B797-415F-9D39-37D6428821FB}"/>
                </a:ext>
              </a:extLst>
            </p:cNvPr>
            <p:cNvSpPr txBox="1"/>
            <p:nvPr/>
          </p:nvSpPr>
          <p:spPr>
            <a:xfrm>
              <a:off x="1688592" y="3758184"/>
              <a:ext cx="3200400" cy="20665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tIns="182880" rIns="182880" bIns="182880" rtlCol="0" anchor="b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Synthesis</a:t>
              </a:r>
            </a:p>
          </p:txBody>
        </p:sp>
        <p:sp>
          <p:nvSpPr>
            <p:cNvPr id="22" name="EDB">
              <a:extLst>
                <a:ext uri="{FF2B5EF4-FFF2-40B4-BE49-F238E27FC236}">
                  <a16:creationId xmlns:a16="http://schemas.microsoft.com/office/drawing/2014/main" id="{A0767229-B55C-49F5-B61C-59A2724FE964}"/>
                </a:ext>
              </a:extLst>
            </p:cNvPr>
            <p:cNvSpPr txBox="1"/>
            <p:nvPr/>
          </p:nvSpPr>
          <p:spPr>
            <a:xfrm>
              <a:off x="1917192" y="4600063"/>
              <a:ext cx="79725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200" dirty="0"/>
                <a:t>Input tuples</a:t>
              </a:r>
            </a:p>
          </p:txBody>
        </p:sp>
        <p:sp>
          <p:nvSpPr>
            <p:cNvPr id="23" name="Program">
              <a:extLst>
                <a:ext uri="{FF2B5EF4-FFF2-40B4-BE49-F238E27FC236}">
                  <a16:creationId xmlns:a16="http://schemas.microsoft.com/office/drawing/2014/main" id="{1D6EAFDC-F59D-4D87-A60C-9D47A84D451A}"/>
                </a:ext>
              </a:extLst>
            </p:cNvPr>
            <p:cNvSpPr txBox="1"/>
            <p:nvPr/>
          </p:nvSpPr>
          <p:spPr>
            <a:xfrm>
              <a:off x="2881537" y="3930983"/>
              <a:ext cx="8969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Program?</a:t>
              </a:r>
            </a:p>
          </p:txBody>
        </p:sp>
        <p:grpSp>
          <p:nvGrpSpPr>
            <p:cNvPr id="24" name="Machine">
              <a:extLst>
                <a:ext uri="{FF2B5EF4-FFF2-40B4-BE49-F238E27FC236}">
                  <a16:creationId xmlns:a16="http://schemas.microsoft.com/office/drawing/2014/main" id="{E43376DB-81AE-41D7-8467-DD32A4FAC565}"/>
                </a:ext>
              </a:extLst>
            </p:cNvPr>
            <p:cNvGrpSpPr/>
            <p:nvPr/>
          </p:nvGrpSpPr>
          <p:grpSpPr>
            <a:xfrm>
              <a:off x="3075269" y="4575040"/>
              <a:ext cx="509443" cy="509443"/>
              <a:chOff x="6980517" y="1834777"/>
              <a:chExt cx="649224" cy="649224"/>
            </a:xfrm>
          </p:grpSpPr>
          <p:sp>
            <p:nvSpPr>
              <p:cNvPr id="29" name="Border">
                <a:extLst>
                  <a:ext uri="{FF2B5EF4-FFF2-40B4-BE49-F238E27FC236}">
                    <a16:creationId xmlns:a16="http://schemas.microsoft.com/office/drawing/2014/main" id="{1498A7E1-EC02-47DB-93C5-3B6A0E35B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0517" y="1834777"/>
                <a:ext cx="649224" cy="64922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30" name="Icon">
                <a:extLst>
                  <a:ext uri="{FF2B5EF4-FFF2-40B4-BE49-F238E27FC236}">
                    <a16:creationId xmlns:a16="http://schemas.microsoft.com/office/drawing/2014/main" id="{9653D100-87BB-4401-93A5-78E449C55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7076529" y="1929342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25" name="IDB">
              <a:extLst>
                <a:ext uri="{FF2B5EF4-FFF2-40B4-BE49-F238E27FC236}">
                  <a16:creationId xmlns:a16="http://schemas.microsoft.com/office/drawing/2014/main" id="{E0941046-7B02-4B6B-BCBB-DEE651FC9556}"/>
                </a:ext>
              </a:extLst>
            </p:cNvPr>
            <p:cNvSpPr txBox="1"/>
            <p:nvPr/>
          </p:nvSpPr>
          <p:spPr>
            <a:xfrm>
              <a:off x="3940615" y="4600063"/>
              <a:ext cx="7197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/>
                <a:t>Output tuples</a:t>
              </a:r>
            </a:p>
          </p:txBody>
        </p:sp>
        <p:cxnSp>
          <p:nvCxnSpPr>
            <p:cNvPr id="26" name="IE">
              <a:extLst>
                <a:ext uri="{FF2B5EF4-FFF2-40B4-BE49-F238E27FC236}">
                  <a16:creationId xmlns:a16="http://schemas.microsoft.com/office/drawing/2014/main" id="{756C13E2-EFEE-4FCC-8CE3-74FE19E9DEB0}"/>
                </a:ext>
              </a:extLst>
            </p:cNvPr>
            <p:cNvCxnSpPr>
              <a:stCxn id="22" idx="3"/>
              <a:endCxn id="29" idx="1"/>
            </p:cNvCxnSpPr>
            <p:nvPr/>
          </p:nvCxnSpPr>
          <p:spPr>
            <a:xfrm flipV="1">
              <a:off x="2714442" y="4829762"/>
              <a:ext cx="360827" cy="1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E">
              <a:extLst>
                <a:ext uri="{FF2B5EF4-FFF2-40B4-BE49-F238E27FC236}">
                  <a16:creationId xmlns:a16="http://schemas.microsoft.com/office/drawing/2014/main" id="{CEC60149-7B1C-4319-9E4A-9C370081E246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>
              <a:off x="3329991" y="4207982"/>
              <a:ext cx="0" cy="3670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O">
              <a:extLst>
                <a:ext uri="{FF2B5EF4-FFF2-40B4-BE49-F238E27FC236}">
                  <a16:creationId xmlns:a16="http://schemas.microsoft.com/office/drawing/2014/main" id="{EE9E193A-7C2C-45CC-A955-04B67BD7D46E}"/>
                </a:ext>
              </a:extLst>
            </p:cNvPr>
            <p:cNvCxnSpPr>
              <a:cxnSpLocks/>
              <a:stCxn id="29" idx="3"/>
              <a:endCxn id="25" idx="1"/>
            </p:cNvCxnSpPr>
            <p:nvPr/>
          </p:nvCxnSpPr>
          <p:spPr>
            <a:xfrm>
              <a:off x="3584712" y="4829763"/>
              <a:ext cx="355903" cy="1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ontent 2">
            <a:extLst>
              <a:ext uri="{FF2B5EF4-FFF2-40B4-BE49-F238E27FC236}">
                <a16:creationId xmlns:a16="http://schemas.microsoft.com/office/drawing/2014/main" id="{B12EBBDD-7011-4334-933A-144887607801}"/>
              </a:ext>
            </a:extLst>
          </p:cNvPr>
          <p:cNvSpPr txBox="1">
            <a:spLocks/>
          </p:cNvSpPr>
          <p:nvPr/>
        </p:nvSpPr>
        <p:spPr>
          <a:xfrm>
            <a:off x="841248" y="4743002"/>
            <a:ext cx="10515600" cy="1438342"/>
          </a:xfrm>
          <a:prstGeom prst="rect">
            <a:avLst/>
          </a:prstGeom>
        </p:spPr>
        <p:txBody>
          <a:bodyPr vert="horz" lIns="91440" tIns="91440" rIns="91440" bIns="91440" rtlCol="0" anchor="b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472C4"/>
                </a:solidFill>
              </a:rPr>
              <a:t>Program Synthesis:</a:t>
            </a:r>
            <a:r>
              <a:rPr lang="en-US" dirty="0"/>
              <a:t> Efficient synthesis of </a:t>
            </a:r>
            <a:r>
              <a:rPr lang="en-US" b="1" dirty="0">
                <a:solidFill>
                  <a:srgbClr val="00B050"/>
                </a:solidFill>
              </a:rPr>
              <a:t>highly expressive programs</a:t>
            </a:r>
          </a:p>
          <a:p>
            <a:r>
              <a:rPr lang="en-US" b="1" dirty="0">
                <a:solidFill>
                  <a:srgbClr val="4472C4"/>
                </a:solidFill>
              </a:rPr>
              <a:t>AI and Machine Learning:</a:t>
            </a:r>
            <a:r>
              <a:rPr lang="en-US" dirty="0"/>
              <a:t> Beyond perception and towards </a:t>
            </a:r>
            <a:r>
              <a:rPr lang="en-US" b="1" dirty="0">
                <a:solidFill>
                  <a:srgbClr val="00B050"/>
                </a:solidFill>
              </a:rPr>
              <a:t>reasoning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Applications:</a:t>
            </a:r>
            <a:r>
              <a:rPr lang="en-US" dirty="0"/>
              <a:t> Static program analysis, networks, …</a:t>
            </a:r>
          </a:p>
        </p:txBody>
      </p:sp>
    </p:spTree>
    <p:extLst>
      <p:ext uri="{BB962C8B-B14F-4D97-AF65-F5344CB8AC3E}">
        <p14:creationId xmlns:p14="http://schemas.microsoft.com/office/powerpoint/2010/main" val="292624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0A86-9343-4EC9-8EB8-709E9C8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695D-88E3-45CB-839A-330E885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ndara" panose="020E0502030303020204" pitchFamily="34" charset="0"/>
              <a:buChar char="❶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 Introduction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Datalog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Candara" panose="020E0502030303020204" pitchFamily="34" charset="0"/>
              <a:buChar char="❷"/>
            </a:pPr>
            <a:r>
              <a:rPr lang="en-US" b="1" dirty="0">
                <a:solidFill>
                  <a:srgbClr val="FF0000"/>
                </a:solidFill>
              </a:rPr>
              <a:t> Overview of the Synthesis Problem</a:t>
            </a:r>
          </a:p>
          <a:p>
            <a:pPr>
              <a:buFont typeface="Candara" panose="020E0502030303020204" pitchFamily="34" charset="0"/>
              <a:buChar char="❸"/>
            </a:pPr>
            <a:r>
              <a:rPr lang="en-US" dirty="0"/>
              <a:t> The Synthesis Algorithm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Why?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Why not?</a:t>
            </a:r>
            <a:r>
              <a:rPr lang="en-US" dirty="0"/>
              <a:t>”</a:t>
            </a:r>
          </a:p>
          <a:p>
            <a:pPr>
              <a:buFont typeface="Candara" panose="020E0502030303020204" pitchFamily="34" charset="0"/>
              <a:buChar char="❹"/>
            </a:pPr>
            <a:r>
              <a:rPr lang="en-US" dirty="0"/>
              <a:t> Experimental Results</a:t>
            </a:r>
          </a:p>
          <a:p>
            <a:pPr>
              <a:buFont typeface="Candara" panose="020E0502030303020204" pitchFamily="34" charset="0"/>
              <a:buChar char="❺"/>
            </a:pPr>
            <a:r>
              <a:rPr lang="en-US" dirty="0"/>
              <a:t> Conclusion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03858-04BD-413A-9F6F-75A8A91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585A-45DB-4721-8AA1-C7E4409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D569E69-2D8F-45DA-B566-A36E13B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Synthesis Problem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26DC2635-99FF-41F9-AC4B-79A8466B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Q. What are we synthesizing?</a:t>
            </a:r>
          </a:p>
          <a:p>
            <a:pPr marL="0" indent="0">
              <a:buNone/>
            </a:pPr>
            <a:r>
              <a:rPr lang="en-US" dirty="0"/>
              <a:t>A. </a:t>
            </a:r>
            <a:r>
              <a:rPr lang="en-US" dirty="0" err="1"/>
              <a:t>Datalog</a:t>
            </a:r>
            <a:r>
              <a:rPr lang="en-US" dirty="0"/>
              <a:t> programs</a:t>
            </a:r>
            <a:endParaRPr lang="en-US" i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Q. What is the specification?</a:t>
            </a:r>
          </a:p>
          <a:p>
            <a:pPr marL="0" indent="0">
              <a:buNone/>
            </a:pPr>
            <a:r>
              <a:rPr lang="en-US" dirty="0"/>
              <a:t>A. Input-output examples!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Q.  Why is it hard?</a:t>
            </a:r>
          </a:p>
          <a:p>
            <a:pPr marL="0" indent="0">
              <a:buNone/>
            </a:pPr>
            <a:r>
              <a:rPr lang="en-US" dirty="0"/>
              <a:t>A.  Invented predicates, </a:t>
            </a:r>
            <a:r>
              <a:rPr lang="en-US" b="1" dirty="0"/>
              <a:t>unbounded recursion</a:t>
            </a:r>
            <a:r>
              <a:rPr lang="en-US" dirty="0"/>
              <a:t>, …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2A601D1D-27E5-4566-AF85-CC682B42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CFD6203-EBEF-45DA-9012-131526F8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6</a:t>
            </a:fld>
            <a:endParaRPr lang="en-US"/>
          </a:p>
        </p:txBody>
      </p:sp>
      <p:sp>
        <p:nvSpPr>
          <p:cNvPr id="39" name="Semantic Spec Speech Bubble">
            <a:extLst>
              <a:ext uri="{FF2B5EF4-FFF2-40B4-BE49-F238E27FC236}">
                <a16:creationId xmlns:a16="http://schemas.microsoft.com/office/drawing/2014/main" id="{8CD2FAB3-2DB7-4F6E-A3B9-9A462279B979}"/>
              </a:ext>
            </a:extLst>
          </p:cNvPr>
          <p:cNvSpPr/>
          <p:nvPr/>
        </p:nvSpPr>
        <p:spPr>
          <a:xfrm>
            <a:off x="5607698" y="1508760"/>
            <a:ext cx="5746102" cy="2410097"/>
          </a:xfrm>
          <a:prstGeom prst="wedgeRectCallout">
            <a:avLst>
              <a:gd name="adj1" fmla="val -63377"/>
              <a:gd name="adj2" fmla="val 4624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IE">
            <a:extLst>
              <a:ext uri="{FF2B5EF4-FFF2-40B4-BE49-F238E27FC236}">
                <a16:creationId xmlns:a16="http://schemas.microsoft.com/office/drawing/2014/main" id="{713506A1-E260-4FE0-B557-B806148C2A6C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106402" y="2945003"/>
            <a:ext cx="11193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E">
            <a:extLst>
              <a:ext uri="{FF2B5EF4-FFF2-40B4-BE49-F238E27FC236}">
                <a16:creationId xmlns:a16="http://schemas.microsoft.com/office/drawing/2014/main" id="{542934E6-519D-406E-8192-3316085F0B84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8568685" y="2286000"/>
            <a:ext cx="0" cy="316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O">
            <a:extLst>
              <a:ext uri="{FF2B5EF4-FFF2-40B4-BE49-F238E27FC236}">
                <a16:creationId xmlns:a16="http://schemas.microsoft.com/office/drawing/2014/main" id="{26D120EF-7BD6-424C-8239-F33B10535659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8911585" y="2945003"/>
            <a:ext cx="10279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con I1">
            <a:extLst>
              <a:ext uri="{FF2B5EF4-FFF2-40B4-BE49-F238E27FC236}">
                <a16:creationId xmlns:a16="http://schemas.microsoft.com/office/drawing/2014/main" id="{24BD4653-6103-4667-BA36-900BE4C4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915914" cy="1143000"/>
          </a:xfrm>
          <a:prstGeom prst="rect">
            <a:avLst/>
          </a:prstGeom>
        </p:spPr>
      </p:pic>
      <p:pic>
        <p:nvPicPr>
          <p:cNvPr id="11" name="Icon I2">
            <a:extLst>
              <a:ext uri="{FF2B5EF4-FFF2-40B4-BE49-F238E27FC236}">
                <a16:creationId xmlns:a16="http://schemas.microsoft.com/office/drawing/2014/main" id="{0F987792-3B9A-43B4-85E2-1DEA780A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88" y="2373503"/>
            <a:ext cx="915914" cy="1143000"/>
          </a:xfrm>
          <a:prstGeom prst="rect">
            <a:avLst/>
          </a:prstGeom>
        </p:spPr>
      </p:pic>
      <p:pic>
        <p:nvPicPr>
          <p:cNvPr id="12" name="Icon I3">
            <a:extLst>
              <a:ext uri="{FF2B5EF4-FFF2-40B4-BE49-F238E27FC236}">
                <a16:creationId xmlns:a16="http://schemas.microsoft.com/office/drawing/2014/main" id="{B44E97F5-9534-49E0-936D-8D2235A4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2468880"/>
            <a:ext cx="915914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abel I">
                <a:extLst>
                  <a:ext uri="{FF2B5EF4-FFF2-40B4-BE49-F238E27FC236}">
                    <a16:creationId xmlns:a16="http://schemas.microsoft.com/office/drawing/2014/main" id="{EF814D1B-AFB0-485C-823E-EA6F36DEC351}"/>
                  </a:ext>
                </a:extLst>
              </p:cNvPr>
              <p:cNvSpPr txBox="1"/>
              <p:nvPr/>
            </p:nvSpPr>
            <p:spPr>
              <a:xfrm>
                <a:off x="5789011" y="1885890"/>
                <a:ext cx="17188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Input tuples,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Label I">
                <a:extLst>
                  <a:ext uri="{FF2B5EF4-FFF2-40B4-BE49-F238E27FC236}">
                    <a16:creationId xmlns:a16="http://schemas.microsoft.com/office/drawing/2014/main" id="{EF814D1B-AFB0-485C-823E-EA6F36DE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11" y="1885890"/>
                <a:ext cx="1718868" cy="400110"/>
              </a:xfrm>
              <a:prstGeom prst="rect">
                <a:avLst/>
              </a:prstGeom>
              <a:blipFill>
                <a:blip r:embed="rId4"/>
                <a:stretch>
                  <a:fillRect l="-354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Texp Icon">
            <a:extLst>
              <a:ext uri="{FF2B5EF4-FFF2-40B4-BE49-F238E27FC236}">
                <a16:creationId xmlns:a16="http://schemas.microsoft.com/office/drawing/2014/main" id="{D2506442-A839-4922-B920-D31045C2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528" y="2373503"/>
            <a:ext cx="915914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abel Texp">
                <a:extLst>
                  <a:ext uri="{FF2B5EF4-FFF2-40B4-BE49-F238E27FC236}">
                    <a16:creationId xmlns:a16="http://schemas.microsoft.com/office/drawing/2014/main" id="{90753BC1-4F07-4344-BAC7-CCBD9DD2316A}"/>
                  </a:ext>
                </a:extLst>
              </p:cNvPr>
              <p:cNvSpPr txBox="1"/>
              <p:nvPr/>
            </p:nvSpPr>
            <p:spPr>
              <a:xfrm>
                <a:off x="9556234" y="1623554"/>
                <a:ext cx="1682501" cy="749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Desired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Label Texp">
                <a:extLst>
                  <a:ext uri="{FF2B5EF4-FFF2-40B4-BE49-F238E27FC236}">
                    <a16:creationId xmlns:a16="http://schemas.microsoft.com/office/drawing/2014/main" id="{90753BC1-4F07-4344-BAC7-CCBD9DD2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234" y="1623554"/>
                <a:ext cx="1682501" cy="749949"/>
              </a:xfrm>
              <a:prstGeom prst="rect">
                <a:avLst/>
              </a:prstGeom>
              <a:blipFill>
                <a:blip r:embed="rId5"/>
                <a:stretch>
                  <a:fillRect l="-362" t="-4065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Machine">
            <a:extLst>
              <a:ext uri="{FF2B5EF4-FFF2-40B4-BE49-F238E27FC236}">
                <a16:creationId xmlns:a16="http://schemas.microsoft.com/office/drawing/2014/main" id="{6C8A3845-E491-42A7-B314-604657F25C32}"/>
              </a:ext>
            </a:extLst>
          </p:cNvPr>
          <p:cNvGrpSpPr>
            <a:grpSpLocks noChangeAspect="1"/>
          </p:cNvGrpSpPr>
          <p:nvPr/>
        </p:nvGrpSpPr>
        <p:grpSpPr>
          <a:xfrm>
            <a:off x="8225785" y="2602103"/>
            <a:ext cx="685800" cy="685800"/>
            <a:chOff x="6980517" y="1834777"/>
            <a:chExt cx="649224" cy="649224"/>
          </a:xfrm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4D2717A7-C05E-4DBA-A341-E4B21856A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0517" y="1834777"/>
              <a:ext cx="649224" cy="64922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6" name="Icon">
              <a:extLst>
                <a:ext uri="{FF2B5EF4-FFF2-40B4-BE49-F238E27FC236}">
                  <a16:creationId xmlns:a16="http://schemas.microsoft.com/office/drawing/2014/main" id="{940FC3EE-ABAE-463C-A628-A643E82F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076529" y="1929342"/>
              <a:ext cx="457200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rogram">
                <a:extLst>
                  <a:ext uri="{FF2B5EF4-FFF2-40B4-BE49-F238E27FC236}">
                    <a16:creationId xmlns:a16="http://schemas.microsoft.com/office/drawing/2014/main" id="{86C5D67E-0C20-486F-8EA9-B258958B191D}"/>
                  </a:ext>
                </a:extLst>
              </p:cNvPr>
              <p:cNvSpPr txBox="1"/>
              <p:nvPr/>
            </p:nvSpPr>
            <p:spPr>
              <a:xfrm>
                <a:off x="7784033" y="1885890"/>
                <a:ext cx="1569304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Program,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Program">
                <a:extLst>
                  <a:ext uri="{FF2B5EF4-FFF2-40B4-BE49-F238E27FC236}">
                    <a16:creationId xmlns:a16="http://schemas.microsoft.com/office/drawing/2014/main" id="{86C5D67E-0C20-486F-8EA9-B258958B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33" y="1885890"/>
                <a:ext cx="1569304" cy="400110"/>
              </a:xfrm>
              <a:prstGeom prst="rect">
                <a:avLst/>
              </a:prstGeom>
              <a:blipFill>
                <a:blip r:embed="rId8"/>
                <a:stretch>
                  <a:fillRect l="-3113" t="-7576" r="-233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" grpId="0"/>
      <p:bldP spid="1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D569E69-2D8F-45DA-B566-A36E13B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Synthesis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26DC2635-99FF-41F9-AC4B-79A8466BD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Q. What are we synthesizing?</a:t>
                </a:r>
              </a:p>
              <a:p>
                <a:pPr marL="0" indent="0">
                  <a:buNone/>
                </a:pPr>
                <a:r>
                  <a:rPr lang="en-US" dirty="0"/>
                  <a:t>A. </a:t>
                </a:r>
                <a:r>
                  <a:rPr lang="en-US" dirty="0" err="1"/>
                  <a:t>Datalog</a:t>
                </a:r>
                <a:r>
                  <a:rPr lang="en-US" dirty="0"/>
                  <a:t> programs</a:t>
                </a:r>
                <a:endParaRPr lang="en-US" i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Q. What is the specification?</a:t>
                </a:r>
              </a:p>
              <a:p>
                <a:pPr marL="0" indent="0">
                  <a:buNone/>
                </a:pPr>
                <a:r>
                  <a:rPr lang="en-US" dirty="0"/>
                  <a:t>A. Input-output examples!</a:t>
                </a:r>
              </a:p>
              <a:p>
                <a:pPr marL="457200" indent="-457200">
                  <a:buAutoNum type="alphaU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A.</a:t>
                </a:r>
                <a:r>
                  <a:rPr lang="en-US" b="1" dirty="0">
                    <a:solidFill>
                      <a:srgbClr val="FF0000"/>
                    </a:solidFill>
                  </a:rPr>
                  <a:t> </a:t>
                </a:r>
                <a:r>
                  <a:rPr lang="en-US" dirty="0"/>
                  <a:t>Program grammar (aka. </a:t>
                </a:r>
                <a:r>
                  <a:rPr lang="en-US" b="1" i="1" dirty="0"/>
                  <a:t>syntactic bias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A.</a:t>
                </a:r>
                <a:r>
                  <a:rPr lang="en-US" b="1" dirty="0">
                    <a:solidFill>
                      <a:srgbClr val="FF0000"/>
                    </a:solidFill>
                  </a:rPr>
                  <a:t> </a:t>
                </a:r>
                <a:r>
                  <a:rPr lang="en-US" dirty="0"/>
                  <a:t>Set of candidate rules,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26DC2635-99FF-41F9-AC4B-79A8466BD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">
            <a:extLst>
              <a:ext uri="{FF2B5EF4-FFF2-40B4-BE49-F238E27FC236}">
                <a16:creationId xmlns:a16="http://schemas.microsoft.com/office/drawing/2014/main" id="{2A601D1D-27E5-4566-AF85-CC682B42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CFD6203-EBEF-45DA-9012-131526F8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7</a:t>
            </a:fld>
            <a:endParaRPr lang="en-US"/>
          </a:p>
        </p:txBody>
      </p:sp>
      <p:sp>
        <p:nvSpPr>
          <p:cNvPr id="39" name="Semantic Spec Speech Bubble">
            <a:extLst>
              <a:ext uri="{FF2B5EF4-FFF2-40B4-BE49-F238E27FC236}">
                <a16:creationId xmlns:a16="http://schemas.microsoft.com/office/drawing/2014/main" id="{8CD2FAB3-2DB7-4F6E-A3B9-9A462279B979}"/>
              </a:ext>
            </a:extLst>
          </p:cNvPr>
          <p:cNvSpPr/>
          <p:nvPr/>
        </p:nvSpPr>
        <p:spPr>
          <a:xfrm>
            <a:off x="5607698" y="1508760"/>
            <a:ext cx="5746102" cy="2410097"/>
          </a:xfrm>
          <a:prstGeom prst="wedgeRectCallout">
            <a:avLst>
              <a:gd name="adj1" fmla="val -63377"/>
              <a:gd name="adj2" fmla="val 4624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IE">
            <a:extLst>
              <a:ext uri="{FF2B5EF4-FFF2-40B4-BE49-F238E27FC236}">
                <a16:creationId xmlns:a16="http://schemas.microsoft.com/office/drawing/2014/main" id="{713506A1-E260-4FE0-B557-B806148C2A6C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106402" y="2945003"/>
            <a:ext cx="11193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E">
            <a:extLst>
              <a:ext uri="{FF2B5EF4-FFF2-40B4-BE49-F238E27FC236}">
                <a16:creationId xmlns:a16="http://schemas.microsoft.com/office/drawing/2014/main" id="{542934E6-519D-406E-8192-3316085F0B84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8568685" y="2286000"/>
            <a:ext cx="0" cy="316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O">
            <a:extLst>
              <a:ext uri="{FF2B5EF4-FFF2-40B4-BE49-F238E27FC236}">
                <a16:creationId xmlns:a16="http://schemas.microsoft.com/office/drawing/2014/main" id="{26D120EF-7BD6-424C-8239-F33B10535659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8911585" y="2945003"/>
            <a:ext cx="10279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con I1">
            <a:extLst>
              <a:ext uri="{FF2B5EF4-FFF2-40B4-BE49-F238E27FC236}">
                <a16:creationId xmlns:a16="http://schemas.microsoft.com/office/drawing/2014/main" id="{24BD4653-6103-4667-BA36-900BE4C4C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6000"/>
            <a:ext cx="915914" cy="1143000"/>
          </a:xfrm>
          <a:prstGeom prst="rect">
            <a:avLst/>
          </a:prstGeom>
        </p:spPr>
      </p:pic>
      <p:pic>
        <p:nvPicPr>
          <p:cNvPr id="11" name="Icon I2">
            <a:extLst>
              <a:ext uri="{FF2B5EF4-FFF2-40B4-BE49-F238E27FC236}">
                <a16:creationId xmlns:a16="http://schemas.microsoft.com/office/drawing/2014/main" id="{0F987792-3B9A-43B4-85E2-1DEA780A9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88" y="2373503"/>
            <a:ext cx="915914" cy="1143000"/>
          </a:xfrm>
          <a:prstGeom prst="rect">
            <a:avLst/>
          </a:prstGeom>
        </p:spPr>
      </p:pic>
      <p:pic>
        <p:nvPicPr>
          <p:cNvPr id="12" name="Icon I3">
            <a:extLst>
              <a:ext uri="{FF2B5EF4-FFF2-40B4-BE49-F238E27FC236}">
                <a16:creationId xmlns:a16="http://schemas.microsoft.com/office/drawing/2014/main" id="{B44E97F5-9534-49E0-936D-8D2235A45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28" y="2468880"/>
            <a:ext cx="915914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abel I">
                <a:extLst>
                  <a:ext uri="{FF2B5EF4-FFF2-40B4-BE49-F238E27FC236}">
                    <a16:creationId xmlns:a16="http://schemas.microsoft.com/office/drawing/2014/main" id="{EF814D1B-AFB0-485C-823E-EA6F36DEC351}"/>
                  </a:ext>
                </a:extLst>
              </p:cNvPr>
              <p:cNvSpPr txBox="1"/>
              <p:nvPr/>
            </p:nvSpPr>
            <p:spPr>
              <a:xfrm>
                <a:off x="5789011" y="1885890"/>
                <a:ext cx="17188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Input tuples,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Label I">
                <a:extLst>
                  <a:ext uri="{FF2B5EF4-FFF2-40B4-BE49-F238E27FC236}">
                    <a16:creationId xmlns:a16="http://schemas.microsoft.com/office/drawing/2014/main" id="{EF814D1B-AFB0-485C-823E-EA6F36DE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11" y="1885890"/>
                <a:ext cx="1718868" cy="400110"/>
              </a:xfrm>
              <a:prstGeom prst="rect">
                <a:avLst/>
              </a:prstGeom>
              <a:blipFill>
                <a:blip r:embed="rId5"/>
                <a:stretch>
                  <a:fillRect l="-354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Texp Icon">
            <a:extLst>
              <a:ext uri="{FF2B5EF4-FFF2-40B4-BE49-F238E27FC236}">
                <a16:creationId xmlns:a16="http://schemas.microsoft.com/office/drawing/2014/main" id="{D2506442-A839-4922-B920-D31045C2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528" y="2373503"/>
            <a:ext cx="915914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abel Texp">
                <a:extLst>
                  <a:ext uri="{FF2B5EF4-FFF2-40B4-BE49-F238E27FC236}">
                    <a16:creationId xmlns:a16="http://schemas.microsoft.com/office/drawing/2014/main" id="{90753BC1-4F07-4344-BAC7-CCBD9DD2316A}"/>
                  </a:ext>
                </a:extLst>
              </p:cNvPr>
              <p:cNvSpPr txBox="1"/>
              <p:nvPr/>
            </p:nvSpPr>
            <p:spPr>
              <a:xfrm>
                <a:off x="9556234" y="1623554"/>
                <a:ext cx="1682501" cy="749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Desired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Label Texp">
                <a:extLst>
                  <a:ext uri="{FF2B5EF4-FFF2-40B4-BE49-F238E27FC236}">
                    <a16:creationId xmlns:a16="http://schemas.microsoft.com/office/drawing/2014/main" id="{90753BC1-4F07-4344-BAC7-CCBD9DD2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234" y="1623554"/>
                <a:ext cx="1682501" cy="749949"/>
              </a:xfrm>
              <a:prstGeom prst="rect">
                <a:avLst/>
              </a:prstGeom>
              <a:blipFill>
                <a:blip r:embed="rId6"/>
                <a:stretch>
                  <a:fillRect l="-362" t="-4065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Machine">
            <a:extLst>
              <a:ext uri="{FF2B5EF4-FFF2-40B4-BE49-F238E27FC236}">
                <a16:creationId xmlns:a16="http://schemas.microsoft.com/office/drawing/2014/main" id="{6C8A3845-E491-42A7-B314-604657F25C32}"/>
              </a:ext>
            </a:extLst>
          </p:cNvPr>
          <p:cNvGrpSpPr>
            <a:grpSpLocks noChangeAspect="1"/>
          </p:cNvGrpSpPr>
          <p:nvPr/>
        </p:nvGrpSpPr>
        <p:grpSpPr>
          <a:xfrm>
            <a:off x="8225785" y="2602103"/>
            <a:ext cx="685800" cy="685800"/>
            <a:chOff x="6980517" y="1834777"/>
            <a:chExt cx="649224" cy="649224"/>
          </a:xfrm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4D2717A7-C05E-4DBA-A341-E4B21856A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0517" y="1834777"/>
              <a:ext cx="649224" cy="64922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6" name="Icon">
              <a:extLst>
                <a:ext uri="{FF2B5EF4-FFF2-40B4-BE49-F238E27FC236}">
                  <a16:creationId xmlns:a16="http://schemas.microsoft.com/office/drawing/2014/main" id="{940FC3EE-ABAE-463C-A628-A643E82F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076529" y="1929342"/>
              <a:ext cx="457200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rogram">
                <a:extLst>
                  <a:ext uri="{FF2B5EF4-FFF2-40B4-BE49-F238E27FC236}">
                    <a16:creationId xmlns:a16="http://schemas.microsoft.com/office/drawing/2014/main" id="{86C5D67E-0C20-486F-8EA9-B258958B191D}"/>
                  </a:ext>
                </a:extLst>
              </p:cNvPr>
              <p:cNvSpPr txBox="1"/>
              <p:nvPr/>
            </p:nvSpPr>
            <p:spPr>
              <a:xfrm>
                <a:off x="7784033" y="1885890"/>
                <a:ext cx="1569304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Program,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Program">
                <a:extLst>
                  <a:ext uri="{FF2B5EF4-FFF2-40B4-BE49-F238E27FC236}">
                    <a16:creationId xmlns:a16="http://schemas.microsoft.com/office/drawing/2014/main" id="{86C5D67E-0C20-486F-8EA9-B258958B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33" y="1885890"/>
                <a:ext cx="1569304" cy="400110"/>
              </a:xfrm>
              <a:prstGeom prst="rect">
                <a:avLst/>
              </a:prstGeom>
              <a:blipFill>
                <a:blip r:embed="rId9"/>
                <a:stretch>
                  <a:fillRect l="-3113" t="-7576" r="-233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emantic Spec Speech Bubble">
            <a:extLst>
              <a:ext uri="{FF2B5EF4-FFF2-40B4-BE49-F238E27FC236}">
                <a16:creationId xmlns:a16="http://schemas.microsoft.com/office/drawing/2014/main" id="{A614878C-42EE-4C6A-871D-D8E0F458E0DF}"/>
              </a:ext>
            </a:extLst>
          </p:cNvPr>
          <p:cNvSpPr/>
          <p:nvPr/>
        </p:nvSpPr>
        <p:spPr>
          <a:xfrm>
            <a:off x="7197842" y="4073674"/>
            <a:ext cx="2741686" cy="2195173"/>
          </a:xfrm>
          <a:prstGeom prst="wedgeRectCallout">
            <a:avLst>
              <a:gd name="adj1" fmla="val -129740"/>
              <a:gd name="adj2" fmla="val 1521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abel Pall">
                <a:extLst>
                  <a:ext uri="{FF2B5EF4-FFF2-40B4-BE49-F238E27FC236}">
                    <a16:creationId xmlns:a16="http://schemas.microsoft.com/office/drawing/2014/main" id="{EF7291DA-E184-4991-8634-45F31DF1A9C3}"/>
                  </a:ext>
                </a:extLst>
              </p:cNvPr>
              <p:cNvSpPr txBox="1"/>
              <p:nvPr/>
            </p:nvSpPr>
            <p:spPr>
              <a:xfrm>
                <a:off x="7360950" y="4201808"/>
                <a:ext cx="2415469" cy="42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Candidate rules,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Label Pall">
                <a:extLst>
                  <a:ext uri="{FF2B5EF4-FFF2-40B4-BE49-F238E27FC236}">
                    <a16:creationId xmlns:a16="http://schemas.microsoft.com/office/drawing/2014/main" id="{EF7291DA-E184-4991-8634-45F31DF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50" y="4201808"/>
                <a:ext cx="2415469" cy="422103"/>
              </a:xfrm>
              <a:prstGeom prst="rect">
                <a:avLst/>
              </a:prstGeom>
              <a:blipFill>
                <a:blip r:embed="rId10"/>
                <a:stretch>
                  <a:fillRect l="-2273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con Soup">
            <a:extLst>
              <a:ext uri="{FF2B5EF4-FFF2-40B4-BE49-F238E27FC236}">
                <a16:creationId xmlns:a16="http://schemas.microsoft.com/office/drawing/2014/main" id="{22A408C1-1738-47B7-ACC7-319483668D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3292" y="4623911"/>
            <a:ext cx="1430781" cy="1133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Label Problem">
                <a:extLst>
                  <a:ext uri="{FF2B5EF4-FFF2-40B4-BE49-F238E27FC236}">
                    <a16:creationId xmlns:a16="http://schemas.microsoft.com/office/drawing/2014/main" id="{8F93983B-36F8-45AE-B420-0E54E4216C74}"/>
                  </a:ext>
                </a:extLst>
              </p:cNvPr>
              <p:cNvSpPr txBox="1"/>
              <p:nvPr/>
            </p:nvSpPr>
            <p:spPr>
              <a:xfrm>
                <a:off x="7732138" y="5757767"/>
                <a:ext cx="1673087" cy="42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Label Problem">
                <a:extLst>
                  <a:ext uri="{FF2B5EF4-FFF2-40B4-BE49-F238E27FC236}">
                    <a16:creationId xmlns:a16="http://schemas.microsoft.com/office/drawing/2014/main" id="{8F93983B-36F8-45AE-B420-0E54E421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138" y="5757767"/>
                <a:ext cx="1673087" cy="423577"/>
              </a:xfrm>
              <a:prstGeom prst="rect">
                <a:avLst/>
              </a:prstGeom>
              <a:blipFill>
                <a:blip r:embed="rId12"/>
                <a:stretch>
                  <a:fillRect l="-3273" t="-72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6EFD4F9D-62C8-4B21-A63E-5706F935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Guess and Check Approach to Synthesis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1BD02BA7-C363-42C0-A4E2-B1C79F9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2BE57-6080-4975-8818-BECD642D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8</a:t>
            </a:fld>
            <a:endParaRPr lang="en-US"/>
          </a:p>
        </p:txBody>
      </p:sp>
      <p:grpSp>
        <p:nvGrpSpPr>
          <p:cNvPr id="32" name="Prosynth Line">
            <a:extLst>
              <a:ext uri="{FF2B5EF4-FFF2-40B4-BE49-F238E27FC236}">
                <a16:creationId xmlns:a16="http://schemas.microsoft.com/office/drawing/2014/main" id="{6A1C654A-7537-4DF2-A4A6-513D31C24E14}"/>
              </a:ext>
            </a:extLst>
          </p:cNvPr>
          <p:cNvGrpSpPr/>
          <p:nvPr/>
        </p:nvGrpSpPr>
        <p:grpSpPr>
          <a:xfrm>
            <a:off x="4005838" y="1798530"/>
            <a:ext cx="1136712" cy="4228925"/>
            <a:chOff x="5343442" y="1798530"/>
            <a:chExt cx="1136712" cy="4228925"/>
          </a:xfrm>
        </p:grpSpPr>
        <p:cxnSp>
          <p:nvCxnSpPr>
            <p:cNvPr id="7" name="Line">
              <a:extLst>
                <a:ext uri="{FF2B5EF4-FFF2-40B4-BE49-F238E27FC236}">
                  <a16:creationId xmlns:a16="http://schemas.microsoft.com/office/drawing/2014/main" id="{690AED32-3F84-46C8-815C-53DC3DE1DDC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911798" y="2369855"/>
              <a:ext cx="0" cy="365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is">
              <a:extLst>
                <a:ext uri="{FF2B5EF4-FFF2-40B4-BE49-F238E27FC236}">
                  <a16:creationId xmlns:a16="http://schemas.microsoft.com/office/drawing/2014/main" id="{48D526E2-5E6C-4F0B-A6E6-47C4DF88B966}"/>
                </a:ext>
              </a:extLst>
            </p:cNvPr>
            <p:cNvSpPr/>
            <p:nvPr/>
          </p:nvSpPr>
          <p:spPr>
            <a:xfrm>
              <a:off x="5809585" y="2592227"/>
              <a:ext cx="204423" cy="29584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/>
              <a:r>
                <a:rPr lang="am-ET" b="1" dirty="0">
                  <a:solidFill>
                    <a:schemeClr val="accent1"/>
                  </a:solidFill>
                </a:rPr>
                <a:t>⋮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Label">
                  <a:extLst>
                    <a:ext uri="{FF2B5EF4-FFF2-40B4-BE49-F238E27FC236}">
                      <a16:creationId xmlns:a16="http://schemas.microsoft.com/office/drawing/2014/main" id="{71285F68-37B6-44E8-B9B5-1AD10D5F83A9}"/>
                    </a:ext>
                  </a:extLst>
                </p:cNvPr>
                <p:cNvSpPr txBox="1"/>
                <p:nvPr/>
              </p:nvSpPr>
              <p:spPr>
                <a:xfrm>
                  <a:off x="5343442" y="1798530"/>
                  <a:ext cx="1136712" cy="57132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B050"/>
                      </a:solidFill>
                    </a:rPr>
                    <a:t>Prosynth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sz="14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a14:m>
                  <a:r>
                    <a:rPr lang="en-US" sz="14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Label">
                  <a:extLst>
                    <a:ext uri="{FF2B5EF4-FFF2-40B4-BE49-F238E27FC236}">
                      <a16:creationId xmlns:a16="http://schemas.microsoft.com/office/drawing/2014/main" id="{71285F68-37B6-44E8-B9B5-1AD10D5F8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442" y="1798530"/>
                  <a:ext cx="1136712" cy="571326"/>
                </a:xfrm>
                <a:prstGeom prst="rect">
                  <a:avLst/>
                </a:prstGeom>
                <a:blipFill>
                  <a:blip r:embed="rId3"/>
                  <a:stretch>
                    <a:fillRect t="-3191" b="-7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Souffle Line">
            <a:extLst>
              <a:ext uri="{FF2B5EF4-FFF2-40B4-BE49-F238E27FC236}">
                <a16:creationId xmlns:a16="http://schemas.microsoft.com/office/drawing/2014/main" id="{D8B9F9F5-B12A-4328-8C7C-8955132DE250}"/>
              </a:ext>
            </a:extLst>
          </p:cNvPr>
          <p:cNvGrpSpPr/>
          <p:nvPr/>
        </p:nvGrpSpPr>
        <p:grpSpPr>
          <a:xfrm>
            <a:off x="7192426" y="1806330"/>
            <a:ext cx="1325991" cy="4218316"/>
            <a:chOff x="7192426" y="1806330"/>
            <a:chExt cx="1325991" cy="4218316"/>
          </a:xfrm>
        </p:grpSpPr>
        <p:cxnSp>
          <p:nvCxnSpPr>
            <p:cNvPr id="33" name="Line">
              <a:extLst>
                <a:ext uri="{FF2B5EF4-FFF2-40B4-BE49-F238E27FC236}">
                  <a16:creationId xmlns:a16="http://schemas.microsoft.com/office/drawing/2014/main" id="{03A4DD79-268F-4C25-8B97-73E7ABF9A62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7626822" y="2367046"/>
              <a:ext cx="1153" cy="365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is">
              <a:extLst>
                <a:ext uri="{FF2B5EF4-FFF2-40B4-BE49-F238E27FC236}">
                  <a16:creationId xmlns:a16="http://schemas.microsoft.com/office/drawing/2014/main" id="{5EC015EB-9A4C-4A5A-AAD1-3EE385970521}"/>
                </a:ext>
              </a:extLst>
            </p:cNvPr>
            <p:cNvSpPr/>
            <p:nvPr/>
          </p:nvSpPr>
          <p:spPr>
            <a:xfrm>
              <a:off x="7521880" y="2597721"/>
              <a:ext cx="200627" cy="2903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/>
              <a:r>
                <a:rPr lang="am-ET" b="1" dirty="0">
                  <a:solidFill>
                    <a:schemeClr val="accent1"/>
                  </a:solidFill>
                </a:rPr>
                <a:t>⋮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Label">
              <a:extLst>
                <a:ext uri="{FF2B5EF4-FFF2-40B4-BE49-F238E27FC236}">
                  <a16:creationId xmlns:a16="http://schemas.microsoft.com/office/drawing/2014/main" id="{053F2B44-691B-4ABB-B2C4-6E90DC2BF416}"/>
                </a:ext>
              </a:extLst>
            </p:cNvPr>
            <p:cNvSpPr txBox="1"/>
            <p:nvPr/>
          </p:nvSpPr>
          <p:spPr>
            <a:xfrm>
              <a:off x="7192426" y="1806330"/>
              <a:ext cx="868791" cy="56071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 err="1"/>
                <a:t>Datalog</a:t>
              </a:r>
              <a:r>
                <a:rPr lang="en-US" sz="1600" b="1" dirty="0"/>
                <a:t> Solver</a:t>
              </a:r>
              <a:endParaRPr lang="en-US" sz="1400" dirty="0"/>
            </a:p>
          </p:txBody>
        </p:sp>
        <p:pic>
          <p:nvPicPr>
            <p:cNvPr id="36" name="Favicon" descr="A cup of coffee&#10;&#10;Description automatically generated">
              <a:extLst>
                <a:ext uri="{FF2B5EF4-FFF2-40B4-BE49-F238E27FC236}">
                  <a16:creationId xmlns:a16="http://schemas.microsoft.com/office/drawing/2014/main" id="{B16008C7-3288-426C-B90E-A973BB7EF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217" y="1855593"/>
              <a:ext cx="457200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+ Candidate">
                <a:extLst>
                  <a:ext uri="{FF2B5EF4-FFF2-40B4-BE49-F238E27FC236}">
                    <a16:creationId xmlns:a16="http://schemas.microsoft.com/office/drawing/2014/main" id="{99136362-9E8F-4EC8-9A4C-8AAE85061E74}"/>
                  </a:ext>
                </a:extLst>
              </p:cNvPr>
              <p:cNvSpPr txBox="1"/>
              <p:nvPr/>
            </p:nvSpPr>
            <p:spPr>
              <a:xfrm>
                <a:off x="4024842" y="3104598"/>
                <a:ext cx="1098704" cy="439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P+ Candidate">
                <a:extLst>
                  <a:ext uri="{FF2B5EF4-FFF2-40B4-BE49-F238E27FC236}">
                    <a16:creationId xmlns:a16="http://schemas.microsoft.com/office/drawing/2014/main" id="{99136362-9E8F-4EC8-9A4C-8AAE8506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42" y="3104598"/>
                <a:ext cx="1098704" cy="439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Eval">
            <a:extLst>
              <a:ext uri="{FF2B5EF4-FFF2-40B4-BE49-F238E27FC236}">
                <a16:creationId xmlns:a16="http://schemas.microsoft.com/office/drawing/2014/main" id="{7A30168D-E0AD-43E0-9C42-2793B8E0574A}"/>
              </a:ext>
            </a:extLst>
          </p:cNvPr>
          <p:cNvGrpSpPr/>
          <p:nvPr/>
        </p:nvGrpSpPr>
        <p:grpSpPr>
          <a:xfrm>
            <a:off x="4540926" y="3622818"/>
            <a:ext cx="3117891" cy="865406"/>
            <a:chOff x="7230935" y="5073964"/>
            <a:chExt cx="3892313" cy="1080356"/>
          </a:xfrm>
        </p:grpSpPr>
        <p:grpSp>
          <p:nvGrpSpPr>
            <p:cNvPr id="13" name="Question">
              <a:extLst>
                <a:ext uri="{FF2B5EF4-FFF2-40B4-BE49-F238E27FC236}">
                  <a16:creationId xmlns:a16="http://schemas.microsoft.com/office/drawing/2014/main" id="{94B3D6A5-BECB-4A47-84C8-D4EEC09B0319}"/>
                </a:ext>
              </a:extLst>
            </p:cNvPr>
            <p:cNvGrpSpPr/>
            <p:nvPr/>
          </p:nvGrpSpPr>
          <p:grpSpPr>
            <a:xfrm>
              <a:off x="7230935" y="5073964"/>
              <a:ext cx="3892313" cy="411479"/>
              <a:chOff x="7230935" y="5073964"/>
              <a:chExt cx="3892313" cy="411479"/>
            </a:xfrm>
          </p:grpSpPr>
          <p:sp>
            <p:nvSpPr>
              <p:cNvPr id="19" name="Origin">
                <a:extLst>
                  <a:ext uri="{FF2B5EF4-FFF2-40B4-BE49-F238E27FC236}">
                    <a16:creationId xmlns:a16="http://schemas.microsoft.com/office/drawing/2014/main" id="{AFA0B191-9442-4934-B8F6-37A20B56CD53}"/>
                  </a:ext>
                </a:extLst>
              </p:cNvPr>
              <p:cNvSpPr/>
              <p:nvPr/>
            </p:nvSpPr>
            <p:spPr>
              <a:xfrm>
                <a:off x="7230935" y="539400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0" name="Arrow">
                <a:extLst>
                  <a:ext uri="{FF2B5EF4-FFF2-40B4-BE49-F238E27FC236}">
                    <a16:creationId xmlns:a16="http://schemas.microsoft.com/office/drawing/2014/main" id="{3E57B5C6-1A3B-4D1A-9223-08278822F1B9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7322375" y="5439724"/>
                <a:ext cx="370943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abel">
                    <a:extLst>
                      <a:ext uri="{FF2B5EF4-FFF2-40B4-BE49-F238E27FC236}">
                        <a16:creationId xmlns:a16="http://schemas.microsoft.com/office/drawing/2014/main" id="{16EB739C-9073-41BA-A183-A350306C00F7}"/>
                      </a:ext>
                    </a:extLst>
                  </p:cNvPr>
                  <p:cNvSpPr txBox="1"/>
                  <p:nvPr/>
                </p:nvSpPr>
                <p:spPr>
                  <a:xfrm>
                    <a:off x="8262691" y="5073964"/>
                    <a:ext cx="1828799" cy="3657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“</a:t>
                    </a:r>
                    <a:r>
                      <a:rPr lang="en-US" sz="1400" i="1" dirty="0"/>
                      <a:t>What is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1400" i="1" dirty="0"/>
                      <a:t>?</a:t>
                    </a:r>
                    <a:r>
                      <a:rPr lang="en-US" sz="1400" dirty="0"/>
                      <a:t>”</a:t>
                    </a:r>
                  </a:p>
                </p:txBody>
              </p:sp>
            </mc:Choice>
            <mc:Fallback xmlns="">
              <p:sp>
                <p:nvSpPr>
                  <p:cNvPr id="21" name="Label">
                    <a:extLst>
                      <a:ext uri="{FF2B5EF4-FFF2-40B4-BE49-F238E27FC236}">
                        <a16:creationId xmlns:a16="http://schemas.microsoft.com/office/drawing/2014/main" id="{16EB739C-9073-41BA-A183-A350306C0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2691" y="5073964"/>
                    <a:ext cx="1828799" cy="3657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" t="-4167" r="-4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Destination">
                <a:extLst>
                  <a:ext uri="{FF2B5EF4-FFF2-40B4-BE49-F238E27FC236}">
                    <a16:creationId xmlns:a16="http://schemas.microsoft.com/office/drawing/2014/main" id="{B7668414-DDC4-446E-BA2F-A560286E6087}"/>
                  </a:ext>
                </a:extLst>
              </p:cNvPr>
              <p:cNvSpPr/>
              <p:nvPr/>
            </p:nvSpPr>
            <p:spPr>
              <a:xfrm>
                <a:off x="11031808" y="539400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" name="Response">
              <a:extLst>
                <a:ext uri="{FF2B5EF4-FFF2-40B4-BE49-F238E27FC236}">
                  <a16:creationId xmlns:a16="http://schemas.microsoft.com/office/drawing/2014/main" id="{EE38A63B-2D5B-43F5-A449-560735AEB9AB}"/>
                </a:ext>
              </a:extLst>
            </p:cNvPr>
            <p:cNvGrpSpPr/>
            <p:nvPr/>
          </p:nvGrpSpPr>
          <p:grpSpPr>
            <a:xfrm>
              <a:off x="7230935" y="5742838"/>
              <a:ext cx="3892313" cy="411482"/>
              <a:chOff x="7230935" y="5742838"/>
              <a:chExt cx="3892313" cy="411482"/>
            </a:xfrm>
          </p:grpSpPr>
          <p:sp>
            <p:nvSpPr>
              <p:cNvPr id="15" name="Origin">
                <a:extLst>
                  <a:ext uri="{FF2B5EF4-FFF2-40B4-BE49-F238E27FC236}">
                    <a16:creationId xmlns:a16="http://schemas.microsoft.com/office/drawing/2014/main" id="{507508C9-73AD-40F7-A8DD-095B5DFC943B}"/>
                  </a:ext>
                </a:extLst>
              </p:cNvPr>
              <p:cNvSpPr/>
              <p:nvPr/>
            </p:nvSpPr>
            <p:spPr>
              <a:xfrm>
                <a:off x="11031808" y="606287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6" name="Arrow">
                <a:extLst>
                  <a:ext uri="{FF2B5EF4-FFF2-40B4-BE49-F238E27FC236}">
                    <a16:creationId xmlns:a16="http://schemas.microsoft.com/office/drawing/2014/main" id="{7C205D93-3855-47CE-BA4B-06AEEAE49ACE}"/>
                  </a:ext>
                </a:extLst>
              </p:cNvPr>
              <p:cNvCxnSpPr>
                <a:cxnSpLocks/>
                <a:stCxn id="15" idx="2"/>
                <a:endCxn id="18" idx="6"/>
              </p:cNvCxnSpPr>
              <p:nvPr/>
            </p:nvCxnSpPr>
            <p:spPr>
              <a:xfrm flipH="1">
                <a:off x="7322375" y="6108599"/>
                <a:ext cx="3709433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Label">
                    <a:extLst>
                      <a:ext uri="{FF2B5EF4-FFF2-40B4-BE49-F238E27FC236}">
                        <a16:creationId xmlns:a16="http://schemas.microsoft.com/office/drawing/2014/main" id="{03502329-DAFC-4992-A815-90F502DB5E8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2691" y="5742838"/>
                    <a:ext cx="1828799" cy="3657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“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”</a:t>
                    </a:r>
                  </a:p>
                </p:txBody>
              </p:sp>
            </mc:Choice>
            <mc:Fallback xmlns="">
              <p:sp>
                <p:nvSpPr>
                  <p:cNvPr id="17" name="Label">
                    <a:extLst>
                      <a:ext uri="{FF2B5EF4-FFF2-40B4-BE49-F238E27FC236}">
                        <a16:creationId xmlns:a16="http://schemas.microsoft.com/office/drawing/2014/main" id="{03502329-DAFC-4992-A815-90F502DB5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2691" y="5742838"/>
                    <a:ext cx="1828799" cy="3657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25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Destination">
                <a:extLst>
                  <a:ext uri="{FF2B5EF4-FFF2-40B4-BE49-F238E27FC236}">
                    <a16:creationId xmlns:a16="http://schemas.microsoft.com/office/drawing/2014/main" id="{4E6392AD-7909-4337-8FF6-57FD98E3662E}"/>
                  </a:ext>
                </a:extLst>
              </p:cNvPr>
              <p:cNvSpPr/>
              <p:nvPr/>
            </p:nvSpPr>
            <p:spPr>
              <a:xfrm>
                <a:off x="7230935" y="60628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olved?">
                <a:extLst>
                  <a:ext uri="{FF2B5EF4-FFF2-40B4-BE49-F238E27FC236}">
                    <a16:creationId xmlns:a16="http://schemas.microsoft.com/office/drawing/2014/main" id="{F76FE45C-66F7-4453-87DF-7F4F5CA8A8B4}"/>
                  </a:ext>
                </a:extLst>
              </p:cNvPr>
              <p:cNvSpPr txBox="1"/>
              <p:nvPr/>
            </p:nvSpPr>
            <p:spPr>
              <a:xfrm>
                <a:off x="3933281" y="4700755"/>
                <a:ext cx="1281821" cy="439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/>
                      <m:t>?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3" name="Solved?">
                <a:extLst>
                  <a:ext uri="{FF2B5EF4-FFF2-40B4-BE49-F238E27FC236}">
                    <a16:creationId xmlns:a16="http://schemas.microsoft.com/office/drawing/2014/main" id="{F76FE45C-66F7-4453-87DF-7F4F5CA8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81" y="4700755"/>
                <a:ext cx="1281821" cy="439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Solved">
            <a:extLst>
              <a:ext uri="{FF2B5EF4-FFF2-40B4-BE49-F238E27FC236}">
                <a16:creationId xmlns:a16="http://schemas.microsoft.com/office/drawing/2014/main" id="{6BBD3A12-280B-44A5-9FFD-EDE5BBC2032F}"/>
              </a:ext>
            </a:extLst>
          </p:cNvPr>
          <p:cNvGrpSpPr/>
          <p:nvPr/>
        </p:nvGrpSpPr>
        <p:grpSpPr>
          <a:xfrm>
            <a:off x="2761488" y="4623972"/>
            <a:ext cx="1171795" cy="706014"/>
            <a:chOff x="5578931" y="7148248"/>
            <a:chExt cx="1462845" cy="881374"/>
          </a:xfrm>
        </p:grpSpPr>
        <p:cxnSp>
          <p:nvCxnSpPr>
            <p:cNvPr id="25" name="Arrow">
              <a:extLst>
                <a:ext uri="{FF2B5EF4-FFF2-40B4-BE49-F238E27FC236}">
                  <a16:creationId xmlns:a16="http://schemas.microsoft.com/office/drawing/2014/main" id="{13BA14BD-CFE8-4FD4-B69F-77D848D651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6373126" y="7518427"/>
              <a:ext cx="66865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abel 1">
              <a:extLst>
                <a:ext uri="{FF2B5EF4-FFF2-40B4-BE49-F238E27FC236}">
                  <a16:creationId xmlns:a16="http://schemas.microsoft.com/office/drawing/2014/main" id="{966AA708-9DB4-4E3D-BA92-99C8EE15AD25}"/>
                </a:ext>
              </a:extLst>
            </p:cNvPr>
            <p:cNvSpPr txBox="1"/>
            <p:nvPr/>
          </p:nvSpPr>
          <p:spPr>
            <a:xfrm>
              <a:off x="6396834" y="7148248"/>
              <a:ext cx="621235" cy="36575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Yes</a:t>
              </a:r>
            </a:p>
          </p:txBody>
        </p:sp>
        <p:pic>
          <p:nvPicPr>
            <p:cNvPr id="27" name="Party" descr="A close up of a logo&#10;&#10;Description automatically generated">
              <a:extLst>
                <a:ext uri="{FF2B5EF4-FFF2-40B4-BE49-F238E27FC236}">
                  <a16:creationId xmlns:a16="http://schemas.microsoft.com/office/drawing/2014/main" id="{8AAAE98E-A58C-4C14-9E28-4B07023E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196" y="7197519"/>
              <a:ext cx="457200" cy="457199"/>
            </a:xfrm>
            <a:prstGeom prst="rect">
              <a:avLst/>
            </a:prstGeom>
          </p:spPr>
        </p:pic>
        <p:sp>
          <p:nvSpPr>
            <p:cNvPr id="28" name="Label 2">
              <a:extLst>
                <a:ext uri="{FF2B5EF4-FFF2-40B4-BE49-F238E27FC236}">
                  <a16:creationId xmlns:a16="http://schemas.microsoft.com/office/drawing/2014/main" id="{11E38358-BEBD-4175-9EF5-6D6010A76533}"/>
                </a:ext>
              </a:extLst>
            </p:cNvPr>
            <p:cNvSpPr txBox="1"/>
            <p:nvPr/>
          </p:nvSpPr>
          <p:spPr>
            <a:xfrm>
              <a:off x="5578931" y="7654718"/>
              <a:ext cx="945242" cy="37490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Solved!</a:t>
              </a:r>
            </a:p>
          </p:txBody>
        </p:sp>
      </p:grpSp>
      <p:sp>
        <p:nvSpPr>
          <p:cNvPr id="29" name="Unsolved">
            <a:extLst>
              <a:ext uri="{FF2B5EF4-FFF2-40B4-BE49-F238E27FC236}">
                <a16:creationId xmlns:a16="http://schemas.microsoft.com/office/drawing/2014/main" id="{EFA61FD5-00EE-4677-933A-4479BAA19B3C}"/>
              </a:ext>
            </a:extLst>
          </p:cNvPr>
          <p:cNvSpPr txBox="1"/>
          <p:nvPr/>
        </p:nvSpPr>
        <p:spPr>
          <a:xfrm>
            <a:off x="4569805" y="5230368"/>
            <a:ext cx="861918" cy="292988"/>
          </a:xfrm>
          <a:prstGeom prst="rect">
            <a:avLst/>
          </a:prstGeom>
          <a:noFill/>
        </p:spPr>
        <p:txBody>
          <a:bodyPr wrap="square" lIns="182880" tIns="91440" rIns="182880" bIns="91440" rtlCol="0" anchor="ctr"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 😞</a:t>
            </a:r>
          </a:p>
        </p:txBody>
      </p:sp>
      <p:sp>
        <p:nvSpPr>
          <p:cNvPr id="10" name="Label I">
            <a:extLst>
              <a:ext uri="{FF2B5EF4-FFF2-40B4-BE49-F238E27FC236}">
                <a16:creationId xmlns:a16="http://schemas.microsoft.com/office/drawing/2014/main" id="{14E4F9BC-FB56-4FEB-856C-BC0241B1DA3C}"/>
              </a:ext>
            </a:extLst>
          </p:cNvPr>
          <p:cNvSpPr/>
          <p:nvPr/>
        </p:nvSpPr>
        <p:spPr>
          <a:xfrm>
            <a:off x="2095456" y="1485064"/>
            <a:ext cx="1463040" cy="612648"/>
          </a:xfrm>
          <a:prstGeom prst="wedgeRectCallout">
            <a:avLst>
              <a:gd name="adj1" fmla="val 82518"/>
              <a:gd name="adj2" fmla="val 5372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tuples</a:t>
            </a:r>
          </a:p>
        </p:txBody>
      </p:sp>
      <p:sp>
        <p:nvSpPr>
          <p:cNvPr id="37" name="Label Texp">
            <a:extLst>
              <a:ext uri="{FF2B5EF4-FFF2-40B4-BE49-F238E27FC236}">
                <a16:creationId xmlns:a16="http://schemas.microsoft.com/office/drawing/2014/main" id="{7F03F5F9-EB2C-4137-81FA-215EEBF98A57}"/>
              </a:ext>
            </a:extLst>
          </p:cNvPr>
          <p:cNvSpPr/>
          <p:nvPr/>
        </p:nvSpPr>
        <p:spPr>
          <a:xfrm>
            <a:off x="1805317" y="2299592"/>
            <a:ext cx="1753179" cy="612648"/>
          </a:xfrm>
          <a:prstGeom prst="wedgeRectCallout">
            <a:avLst>
              <a:gd name="adj1" fmla="val 92336"/>
              <a:gd name="adj2" fmla="val -4285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Desired output</a:t>
            </a:r>
          </a:p>
        </p:txBody>
      </p:sp>
      <p:sp>
        <p:nvSpPr>
          <p:cNvPr id="38" name="Label Pall">
            <a:extLst>
              <a:ext uri="{FF2B5EF4-FFF2-40B4-BE49-F238E27FC236}">
                <a16:creationId xmlns:a16="http://schemas.microsoft.com/office/drawing/2014/main" id="{5B7D8872-6513-4BF8-89AB-D7FC40621E6F}"/>
              </a:ext>
            </a:extLst>
          </p:cNvPr>
          <p:cNvSpPr/>
          <p:nvPr/>
        </p:nvSpPr>
        <p:spPr>
          <a:xfrm>
            <a:off x="5364480" y="1476946"/>
            <a:ext cx="1463040" cy="754749"/>
          </a:xfrm>
          <a:prstGeom prst="wedgeRectCallout">
            <a:avLst>
              <a:gd name="adj1" fmla="val -69443"/>
              <a:gd name="adj2" fmla="val 4342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rules</a:t>
            </a:r>
          </a:p>
        </p:txBody>
      </p:sp>
      <p:sp>
        <p:nvSpPr>
          <p:cNvPr id="30" name="Label Guess">
            <a:extLst>
              <a:ext uri="{FF2B5EF4-FFF2-40B4-BE49-F238E27FC236}">
                <a16:creationId xmlns:a16="http://schemas.microsoft.com/office/drawing/2014/main" id="{711EA9DE-7D86-47FD-B5B3-73B96C9441B5}"/>
              </a:ext>
            </a:extLst>
          </p:cNvPr>
          <p:cNvSpPr/>
          <p:nvPr/>
        </p:nvSpPr>
        <p:spPr>
          <a:xfrm>
            <a:off x="2415839" y="3108960"/>
            <a:ext cx="1140346" cy="612648"/>
          </a:xfrm>
          <a:prstGeom prst="wedgeRectCallout">
            <a:avLst>
              <a:gd name="adj1" fmla="val 83577"/>
              <a:gd name="adj2" fmla="val -16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…</a:t>
            </a:r>
          </a:p>
        </p:txBody>
      </p:sp>
      <p:grpSp>
        <p:nvGrpSpPr>
          <p:cNvPr id="40" name="Check">
            <a:extLst>
              <a:ext uri="{FF2B5EF4-FFF2-40B4-BE49-F238E27FC236}">
                <a16:creationId xmlns:a16="http://schemas.microsoft.com/office/drawing/2014/main" id="{239B312C-4B1F-4143-8F98-CE3259798C61}"/>
              </a:ext>
            </a:extLst>
          </p:cNvPr>
          <p:cNvGrpSpPr/>
          <p:nvPr/>
        </p:nvGrpSpPr>
        <p:grpSpPr>
          <a:xfrm>
            <a:off x="612648" y="3874141"/>
            <a:ext cx="2031791" cy="1559520"/>
            <a:chOff x="612648" y="3874141"/>
            <a:chExt cx="2031791" cy="1559520"/>
          </a:xfrm>
        </p:grpSpPr>
        <p:sp>
          <p:nvSpPr>
            <p:cNvPr id="31" name="Brace">
              <a:extLst>
                <a:ext uri="{FF2B5EF4-FFF2-40B4-BE49-F238E27FC236}">
                  <a16:creationId xmlns:a16="http://schemas.microsoft.com/office/drawing/2014/main" id="{3C6B2056-CC9C-4234-9E4C-DBC66CCD75DA}"/>
                </a:ext>
              </a:extLst>
            </p:cNvPr>
            <p:cNvSpPr/>
            <p:nvPr/>
          </p:nvSpPr>
          <p:spPr>
            <a:xfrm>
              <a:off x="2415839" y="3879181"/>
              <a:ext cx="228600" cy="155448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abel">
              <a:extLst>
                <a:ext uri="{FF2B5EF4-FFF2-40B4-BE49-F238E27FC236}">
                  <a16:creationId xmlns:a16="http://schemas.microsoft.com/office/drawing/2014/main" id="{7D5853CD-9039-42C4-A216-F3FE552D6924}"/>
                </a:ext>
              </a:extLst>
            </p:cNvPr>
            <p:cNvSpPr/>
            <p:nvPr/>
          </p:nvSpPr>
          <p:spPr>
            <a:xfrm>
              <a:off x="612648" y="3874141"/>
              <a:ext cx="1600210" cy="612648"/>
            </a:xfrm>
            <a:prstGeom prst="wedgeRectCallout">
              <a:avLst>
                <a:gd name="adj1" fmla="val 51366"/>
                <a:gd name="adj2" fmla="val 721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 and check!</a:t>
              </a:r>
            </a:p>
          </p:txBody>
        </p:sp>
      </p:grpSp>
      <p:sp>
        <p:nvSpPr>
          <p:cNvPr id="43" name="Lessons">
            <a:extLst>
              <a:ext uri="{FF2B5EF4-FFF2-40B4-BE49-F238E27FC236}">
                <a16:creationId xmlns:a16="http://schemas.microsoft.com/office/drawing/2014/main" id="{ADAF25BE-BD24-4913-9529-A0269C230464}"/>
              </a:ext>
            </a:extLst>
          </p:cNvPr>
          <p:cNvSpPr/>
          <p:nvPr/>
        </p:nvSpPr>
        <p:spPr>
          <a:xfrm>
            <a:off x="8065008" y="4916958"/>
            <a:ext cx="3294846" cy="1107687"/>
          </a:xfrm>
          <a:prstGeom prst="wedgeRectCallout">
            <a:avLst>
              <a:gd name="adj1" fmla="val -145806"/>
              <a:gd name="adj2" fmla="val 2869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dirty="0"/>
              <a:t>How do we avoid </a:t>
            </a:r>
            <a:r>
              <a:rPr lang="en-US" b="1" dirty="0">
                <a:solidFill>
                  <a:schemeClr val="accent1"/>
                </a:solidFill>
              </a:rPr>
              <a:t>similar mistakes</a:t>
            </a:r>
            <a:r>
              <a:rPr lang="en-US" dirty="0"/>
              <a:t> in the future?</a:t>
            </a:r>
          </a:p>
          <a:p>
            <a:r>
              <a:rPr lang="en-US" dirty="0"/>
              <a:t>I.e., how do we </a:t>
            </a:r>
            <a:r>
              <a:rPr lang="en-US" b="1" dirty="0">
                <a:solidFill>
                  <a:srgbClr val="00B050"/>
                </a:solidFill>
              </a:rPr>
              <a:t>generalize</a:t>
            </a:r>
            <a:r>
              <a:rPr lang="en-US" dirty="0"/>
              <a:t>?</a:t>
            </a:r>
          </a:p>
        </p:txBody>
      </p:sp>
      <p:pic>
        <p:nvPicPr>
          <p:cNvPr id="45" name="The Thinker">
            <a:extLst>
              <a:ext uri="{FF2B5EF4-FFF2-40B4-BE49-F238E27FC236}">
                <a16:creationId xmlns:a16="http://schemas.microsoft.com/office/drawing/2014/main" id="{E1C13B36-9AEB-4FAC-89C5-2C669DD819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551" y="2971800"/>
            <a:ext cx="1362180" cy="17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9" grpId="0"/>
      <p:bldP spid="10" grpId="0" animBg="1"/>
      <p:bldP spid="37" grpId="0" animBg="1"/>
      <p:bldP spid="38" grpId="0" animBg="1"/>
      <p:bldP spid="30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DA9D-6353-4345-B051-2DE338A2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/>
          <a:lstStyle/>
          <a:p>
            <a:r>
              <a:rPr lang="en-US" dirty="0"/>
              <a:t>Provenance-Guided Synthesis of </a:t>
            </a:r>
            <a:r>
              <a:rPr lang="en-US" dirty="0" err="1"/>
              <a:t>Datalog</a:t>
            </a:r>
            <a:r>
              <a:rPr lang="en-US" dirty="0"/>
              <a:t> Programs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375B7031-473B-4FD1-A575-E239C21A5490}"/>
              </a:ext>
            </a:extLst>
          </p:cNvPr>
          <p:cNvSpPr txBox="1">
            <a:spLocks/>
          </p:cNvSpPr>
          <p:nvPr/>
        </p:nvSpPr>
        <p:spPr>
          <a:xfrm>
            <a:off x="841248" y="3657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Provenance-Guided</a:t>
            </a:r>
            <a:r>
              <a:rPr lang="en-US" dirty="0"/>
              <a:t> Synthesis of </a:t>
            </a:r>
            <a:r>
              <a:rPr lang="en-US" dirty="0" err="1"/>
              <a:t>Datalog</a:t>
            </a:r>
            <a:r>
              <a:rPr lang="en-US" dirty="0"/>
              <a:t> Programs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29F4F5CA-4EC6-4533-8A5F-F24679B1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Provenance-Guided Synthesis of Datalog Programs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8C6259-4DAB-4E7E-B17A-635DBE9A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685D-16DF-4377-A229-4838C239908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ow unequal?">
                <a:extLst>
                  <a:ext uri="{FF2B5EF4-FFF2-40B4-BE49-F238E27FC236}">
                    <a16:creationId xmlns:a16="http://schemas.microsoft.com/office/drawing/2014/main" id="{4A37FCD6-334F-4CCA-B30B-1EAB0FED825B}"/>
                  </a:ext>
                </a:extLst>
              </p:cNvPr>
              <p:cNvSpPr/>
              <p:nvPr/>
            </p:nvSpPr>
            <p:spPr>
              <a:xfrm>
                <a:off x="5624158" y="4297680"/>
                <a:ext cx="4259949" cy="441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How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be different?</a:t>
                </a:r>
              </a:p>
            </p:txBody>
          </p:sp>
        </mc:Choice>
        <mc:Fallback xmlns="">
          <p:sp>
            <p:nvSpPr>
              <p:cNvPr id="27" name="How unequal?">
                <a:extLst>
                  <a:ext uri="{FF2B5EF4-FFF2-40B4-BE49-F238E27FC236}">
                    <a16:creationId xmlns:a16="http://schemas.microsoft.com/office/drawing/2014/main" id="{4A37FCD6-334F-4CCA-B30B-1EAB0FED8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58" y="4297680"/>
                <a:ext cx="4259949" cy="441211"/>
              </a:xfrm>
              <a:prstGeom prst="rect">
                <a:avLst/>
              </a:prstGeom>
              <a:blipFill>
                <a:blip r:embed="rId7"/>
                <a:stretch>
                  <a:fillRect l="-1146" t="-5556" r="-11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Inequality Case Split Background">
            <a:extLst>
              <a:ext uri="{FF2B5EF4-FFF2-40B4-BE49-F238E27FC236}">
                <a16:creationId xmlns:a16="http://schemas.microsoft.com/office/drawing/2014/main" id="{B46D8041-CC83-40EE-8B34-359C28876318}"/>
              </a:ext>
            </a:extLst>
          </p:cNvPr>
          <p:cNvSpPr txBox="1"/>
          <p:nvPr/>
        </p:nvSpPr>
        <p:spPr>
          <a:xfrm>
            <a:off x="5221224" y="4736592"/>
            <a:ext cx="4993162" cy="14915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tIns="91440" rIns="182880" bIns="91440" rtlCol="0">
            <a:no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equality Case Split Label">
                <a:extLst>
                  <a:ext uri="{FF2B5EF4-FFF2-40B4-BE49-F238E27FC236}">
                    <a16:creationId xmlns:a16="http://schemas.microsoft.com/office/drawing/2014/main" id="{11E82C80-B048-4F12-BAF3-B4136E3A213E}"/>
                  </a:ext>
                </a:extLst>
              </p:cNvPr>
              <p:cNvSpPr txBox="1"/>
              <p:nvPr/>
            </p:nvSpPr>
            <p:spPr>
              <a:xfrm>
                <a:off x="5248656" y="4764024"/>
                <a:ext cx="4937760" cy="1435608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182880" tIns="91440" rIns="182880" bIns="91440" rtlCol="0">
                <a:spAutoFit/>
              </a:bodyPr>
              <a:lstStyle/>
              <a:p>
                <a:r>
                  <a:rPr lang="en-US" b="1" dirty="0"/>
                  <a:t>Case 1:</a:t>
                </a:r>
                <a:r>
                  <a:rPr lang="en-US" dirty="0"/>
                  <a:t> Undesirable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Q1. “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Why was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produced?</a:t>
                </a:r>
                <a:r>
                  <a:rPr lang="en-US" b="1" dirty="0">
                    <a:solidFill>
                      <a:schemeClr val="accent1"/>
                    </a:solidFill>
                  </a:rPr>
                  <a:t>”</a:t>
                </a:r>
              </a:p>
              <a:p>
                <a:endParaRPr lang="en-US" sz="700" dirty="0"/>
              </a:p>
              <a:p>
                <a:r>
                  <a:rPr lang="en-US" b="1" dirty="0"/>
                  <a:t>Case 2:</a:t>
                </a:r>
                <a:r>
                  <a:rPr lang="en-US" dirty="0"/>
                  <a:t> Desirable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Q2. “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Why was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not produced?</a:t>
                </a:r>
                <a:r>
                  <a:rPr lang="en-US" b="1" dirty="0">
                    <a:solidFill>
                      <a:schemeClr val="accent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6" name="Inequality Case Split Label">
                <a:extLst>
                  <a:ext uri="{FF2B5EF4-FFF2-40B4-BE49-F238E27FC236}">
                    <a16:creationId xmlns:a16="http://schemas.microsoft.com/office/drawing/2014/main" id="{11E82C80-B048-4F12-BAF3-B4136E3A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56" y="4764024"/>
                <a:ext cx="4937760" cy="1435608"/>
              </a:xfrm>
              <a:prstGeom prst="rect">
                <a:avLst/>
              </a:prstGeom>
              <a:blipFill>
                <a:blip r:embed="rId8"/>
                <a:stretch>
                  <a:fillRect b="-55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ynthesis constraint">
                <a:extLst>
                  <a:ext uri="{FF2B5EF4-FFF2-40B4-BE49-F238E27FC236}">
                    <a16:creationId xmlns:a16="http://schemas.microsoft.com/office/drawing/2014/main" id="{B9B4804A-EA33-4482-A95E-3DA8D4808F37}"/>
                  </a:ext>
                </a:extLst>
              </p:cNvPr>
              <p:cNvSpPr/>
              <p:nvPr/>
            </p:nvSpPr>
            <p:spPr>
              <a:xfrm>
                <a:off x="841248" y="4660303"/>
                <a:ext cx="3385847" cy="1567851"/>
              </a:xfrm>
              <a:prstGeom prst="wedgeRectCallout">
                <a:avLst>
                  <a:gd name="adj1" fmla="val 25478"/>
                  <a:gd name="adj2" fmla="val -113731"/>
                </a:avLst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82880" tIns="91440" rIns="182880" bIns="91440" rtlCol="0" anchor="ctr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​</a:t>
                </a:r>
                <a:r>
                  <a:rPr lang="en-US" b="1" dirty="0">
                    <a:solidFill>
                      <a:srgbClr val="00B050"/>
                    </a:solidFill>
                  </a:rPr>
                  <a:t>Synthesis constraint,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gained so far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Boolean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for each candidate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  <a:r>
                  <a:rPr lang="am-ET" dirty="0"/>
                  <a:t>≔</a:t>
                </a:r>
                <a:r>
                  <a:rPr lang="en-US" dirty="0"/>
                  <a:t> </a:t>
                </a:r>
                <a:r>
                  <a:rPr lang="en-US" cap="small" dirty="0"/>
                  <a:t>true</a:t>
                </a:r>
                <a:endParaRPr lang="en-US" dirty="0"/>
              </a:p>
            </p:txBody>
          </p:sp>
        </mc:Choice>
        <mc:Fallback xmlns="">
          <p:sp>
            <p:nvSpPr>
              <p:cNvPr id="21" name="Synthesis constraint">
                <a:extLst>
                  <a:ext uri="{FF2B5EF4-FFF2-40B4-BE49-F238E27FC236}">
                    <a16:creationId xmlns:a16="http://schemas.microsoft.com/office/drawing/2014/main" id="{B9B4804A-EA33-4482-A95E-3DA8D4808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4660303"/>
                <a:ext cx="3385847" cy="1567851"/>
              </a:xfrm>
              <a:prstGeom prst="wedgeRectCallout">
                <a:avLst>
                  <a:gd name="adj1" fmla="val 25478"/>
                  <a:gd name="adj2" fmla="val -113731"/>
                </a:avLst>
              </a:prstGeom>
              <a:blipFill>
                <a:blip r:embed="rId9"/>
                <a:stretch>
                  <a:fillRect b="-116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Bracket">
            <a:extLst>
              <a:ext uri="{FF2B5EF4-FFF2-40B4-BE49-F238E27FC236}">
                <a16:creationId xmlns:a16="http://schemas.microsoft.com/office/drawing/2014/main" id="{F7C61275-DB8B-4E57-86D1-224225C2F15D}"/>
              </a:ext>
            </a:extLst>
          </p:cNvPr>
          <p:cNvSpPr/>
          <p:nvPr/>
        </p:nvSpPr>
        <p:spPr>
          <a:xfrm rot="5400000">
            <a:off x="2595372" y="-653796"/>
            <a:ext cx="137160" cy="36576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cus Explanation">
            <a:extLst>
              <a:ext uri="{FF2B5EF4-FFF2-40B4-BE49-F238E27FC236}">
                <a16:creationId xmlns:a16="http://schemas.microsoft.com/office/drawing/2014/main" id="{DAD34082-7C92-4899-A138-EE3F7C3369F4}"/>
              </a:ext>
            </a:extLst>
          </p:cNvPr>
          <p:cNvSpPr txBox="1"/>
          <p:nvPr/>
        </p:nvSpPr>
        <p:spPr>
          <a:xfrm>
            <a:off x="926592" y="1244812"/>
            <a:ext cx="3474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Secret sauce to answer </a:t>
            </a:r>
            <a:r>
              <a:rPr lang="en-US" b="1" dirty="0">
                <a:solidFill>
                  <a:schemeClr val="accent1"/>
                </a:solidFill>
              </a:rPr>
              <a:t>Q1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Q2</a:t>
            </a:r>
          </a:p>
          <a:p>
            <a:pPr algn="ctr"/>
            <a:r>
              <a:rPr lang="en-US" dirty="0"/>
              <a:t>Support recently added to Soufflé</a:t>
            </a:r>
          </a:p>
          <a:p>
            <a:pPr algn="ctr"/>
            <a:r>
              <a:rPr lang="en-US" dirty="0"/>
              <a:t>(Zhao et al., TOPLAS 2020)</a:t>
            </a:r>
          </a:p>
        </p:txBody>
      </p:sp>
      <p:grpSp>
        <p:nvGrpSpPr>
          <p:cNvPr id="8" name="Prosynth">
            <a:extLst>
              <a:ext uri="{FF2B5EF4-FFF2-40B4-BE49-F238E27FC236}">
                <a16:creationId xmlns:a16="http://schemas.microsoft.com/office/drawing/2014/main" id="{AF02A46E-583C-4A0A-AF99-F69FEE229874}"/>
              </a:ext>
            </a:extLst>
          </p:cNvPr>
          <p:cNvGrpSpPr/>
          <p:nvPr/>
        </p:nvGrpSpPr>
        <p:grpSpPr>
          <a:xfrm>
            <a:off x="5643403" y="2644180"/>
            <a:ext cx="914223" cy="905193"/>
            <a:chOff x="4953000" y="2438400"/>
            <a:chExt cx="1154403" cy="1143000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220E6FB1-E352-477B-BBC7-DCD2AD262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000" y="2438400"/>
              <a:ext cx="1143000" cy="1143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abel">
              <a:extLst>
                <a:ext uri="{FF2B5EF4-FFF2-40B4-BE49-F238E27FC236}">
                  <a16:creationId xmlns:a16="http://schemas.microsoft.com/office/drawing/2014/main" id="{4091543D-E216-46B6-8F2F-082031727923}"/>
                </a:ext>
              </a:extLst>
            </p:cNvPr>
            <p:cNvSpPr txBox="1"/>
            <p:nvPr/>
          </p:nvSpPr>
          <p:spPr>
            <a:xfrm>
              <a:off x="4987333" y="2825234"/>
              <a:ext cx="1120070" cy="38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Prosynth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Souffle">
            <a:extLst>
              <a:ext uri="{FF2B5EF4-FFF2-40B4-BE49-F238E27FC236}">
                <a16:creationId xmlns:a16="http://schemas.microsoft.com/office/drawing/2014/main" id="{635EACFC-F068-45E2-A88B-C0B48A7015A0}"/>
              </a:ext>
            </a:extLst>
          </p:cNvPr>
          <p:cNvGrpSpPr/>
          <p:nvPr/>
        </p:nvGrpSpPr>
        <p:grpSpPr>
          <a:xfrm>
            <a:off x="8275318" y="2341632"/>
            <a:ext cx="914403" cy="1840954"/>
            <a:chOff x="6089419" y="2053200"/>
            <a:chExt cx="1154630" cy="2324597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9373F129-783E-4D8C-8E70-39DFDAF42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999" y="2435554"/>
              <a:ext cx="1143000" cy="1143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" name="Icon" descr="A cup of coffee&#10;&#10;Description automatically generated">
              <a:extLst>
                <a:ext uri="{FF2B5EF4-FFF2-40B4-BE49-F238E27FC236}">
                  <a16:creationId xmlns:a16="http://schemas.microsoft.com/office/drawing/2014/main" id="{32DEB411-74BD-4FBC-BA16-ECD1C9C8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459" y="2687014"/>
              <a:ext cx="640080" cy="640080"/>
            </a:xfrm>
            <a:prstGeom prst="rect">
              <a:avLst/>
            </a:prstGeom>
          </p:spPr>
        </p:pic>
        <p:sp>
          <p:nvSpPr>
            <p:cNvPr id="11" name="Category">
              <a:extLst>
                <a:ext uri="{FF2B5EF4-FFF2-40B4-BE49-F238E27FC236}">
                  <a16:creationId xmlns:a16="http://schemas.microsoft.com/office/drawing/2014/main" id="{93E8EA8A-4B97-4C39-A016-D154CDD3CCC8}"/>
                </a:ext>
              </a:extLst>
            </p:cNvPr>
            <p:cNvSpPr txBox="1"/>
            <p:nvPr/>
          </p:nvSpPr>
          <p:spPr>
            <a:xfrm>
              <a:off x="6089423" y="3426234"/>
              <a:ext cx="1154626" cy="9515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err="1"/>
                <a:t>Datalog</a:t>
              </a:r>
              <a:r>
                <a:rPr lang="en-US" sz="1600" dirty="0"/>
                <a:t> Engine</a:t>
              </a:r>
            </a:p>
          </p:txBody>
        </p:sp>
        <p:sp>
          <p:nvSpPr>
            <p:cNvPr id="12" name="Name">
              <a:extLst>
                <a:ext uri="{FF2B5EF4-FFF2-40B4-BE49-F238E27FC236}">
                  <a16:creationId xmlns:a16="http://schemas.microsoft.com/office/drawing/2014/main" id="{C7F0B82E-2BB0-4EF8-9881-65BC01A62832}"/>
                </a:ext>
              </a:extLst>
            </p:cNvPr>
            <p:cNvSpPr txBox="1"/>
            <p:nvPr/>
          </p:nvSpPr>
          <p:spPr>
            <a:xfrm>
              <a:off x="6089419" y="2053200"/>
              <a:ext cx="1154626" cy="3876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/>
                <a:t>Soufflé</a:t>
              </a:r>
            </a:p>
          </p:txBody>
        </p:sp>
      </p:grpSp>
      <p:grpSp>
        <p:nvGrpSpPr>
          <p:cNvPr id="16" name="Z3">
            <a:extLst>
              <a:ext uri="{FF2B5EF4-FFF2-40B4-BE49-F238E27FC236}">
                <a16:creationId xmlns:a16="http://schemas.microsoft.com/office/drawing/2014/main" id="{3D1E2BD7-4015-4AC2-9F01-E92E256C7EC1}"/>
              </a:ext>
            </a:extLst>
          </p:cNvPr>
          <p:cNvGrpSpPr/>
          <p:nvPr/>
        </p:nvGrpSpPr>
        <p:grpSpPr>
          <a:xfrm>
            <a:off x="3006275" y="2641926"/>
            <a:ext cx="905193" cy="905193"/>
            <a:chOff x="3810000" y="2435554"/>
            <a:chExt cx="1143000" cy="1143000"/>
          </a:xfrm>
        </p:grpSpPr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3770CF1-2D72-4D10-ACA9-B279D9AB9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0000" y="2435554"/>
              <a:ext cx="1143000" cy="1143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5" name="Icon">
              <a:extLst>
                <a:ext uri="{FF2B5EF4-FFF2-40B4-BE49-F238E27FC236}">
                  <a16:creationId xmlns:a16="http://schemas.microsoft.com/office/drawing/2014/main" id="{2B6638CE-F4F1-4FAD-9AF1-BC5978C94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60" y="2687014"/>
              <a:ext cx="640080" cy="640080"/>
            </a:xfrm>
            <a:prstGeom prst="rect">
              <a:avLst/>
            </a:prstGeom>
          </p:spPr>
        </p:pic>
      </p:grpSp>
      <p:grpSp>
        <p:nvGrpSpPr>
          <p:cNvPr id="32" name="PSQ">
            <a:extLst>
              <a:ext uri="{FF2B5EF4-FFF2-40B4-BE49-F238E27FC236}">
                <a16:creationId xmlns:a16="http://schemas.microsoft.com/office/drawing/2014/main" id="{86C9CE27-793E-453B-BB77-AF7614771DD4}"/>
              </a:ext>
            </a:extLst>
          </p:cNvPr>
          <p:cNvGrpSpPr/>
          <p:nvPr/>
        </p:nvGrpSpPr>
        <p:grpSpPr>
          <a:xfrm>
            <a:off x="6092093" y="2168224"/>
            <a:ext cx="2641034" cy="1562444"/>
            <a:chOff x="6091068" y="1505373"/>
            <a:chExt cx="3334872" cy="1972919"/>
          </a:xfrm>
        </p:grpSpPr>
        <p:sp>
          <p:nvSpPr>
            <p:cNvPr id="17" name="Arrow">
              <a:extLst>
                <a:ext uri="{FF2B5EF4-FFF2-40B4-BE49-F238E27FC236}">
                  <a16:creationId xmlns:a16="http://schemas.microsoft.com/office/drawing/2014/main" id="{F2387F29-EEFF-4340-8834-6447A09A0B52}"/>
                </a:ext>
              </a:extLst>
            </p:cNvPr>
            <p:cNvSpPr/>
            <p:nvPr/>
          </p:nvSpPr>
          <p:spPr>
            <a:xfrm>
              <a:off x="6091068" y="1878092"/>
              <a:ext cx="3334872" cy="1600200"/>
            </a:xfrm>
            <a:prstGeom prst="arc">
              <a:avLst>
                <a:gd name="adj1" fmla="val 11962081"/>
                <a:gd name="adj2" fmla="val 2043919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Label">
                  <a:extLst>
                    <a:ext uri="{FF2B5EF4-FFF2-40B4-BE49-F238E27FC236}">
                      <a16:creationId xmlns:a16="http://schemas.microsoft.com/office/drawing/2014/main" id="{EB92B15F-0792-41C1-99F9-9EAD61A6928D}"/>
                    </a:ext>
                  </a:extLst>
                </p:cNvPr>
                <p:cNvSpPr txBox="1"/>
                <p:nvPr/>
              </p:nvSpPr>
              <p:spPr>
                <a:xfrm>
                  <a:off x="6710274" y="1505373"/>
                  <a:ext cx="2094134" cy="3693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600" dirty="0"/>
                    <a:t>“</a:t>
                  </a:r>
                  <a:r>
                    <a:rPr lang="en-US" sz="1600" i="1" dirty="0"/>
                    <a:t>What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i="1" dirty="0"/>
                    <a:t>?</a:t>
                  </a:r>
                  <a:r>
                    <a:rPr lang="en-US" sz="1600" dirty="0"/>
                    <a:t>”</a:t>
                  </a:r>
                </a:p>
              </p:txBody>
            </p:sp>
          </mc:Choice>
          <mc:Fallback xmlns="">
            <p:sp>
              <p:nvSpPr>
                <p:cNvPr id="18" name="Label">
                  <a:extLst>
                    <a:ext uri="{FF2B5EF4-FFF2-40B4-BE49-F238E27FC236}">
                      <a16:creationId xmlns:a16="http://schemas.microsoft.com/office/drawing/2014/main" id="{EB92B15F-0792-41C1-99F9-9EAD61A69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274" y="1505373"/>
                  <a:ext cx="2094134" cy="369331"/>
                </a:xfrm>
                <a:prstGeom prst="rect">
                  <a:avLst/>
                </a:prstGeom>
                <a:blipFill>
                  <a:blip r:embed="rId12"/>
                  <a:stretch>
                    <a:fillRect l="-1471" t="-14583" r="-110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SPR">
            <a:extLst>
              <a:ext uri="{FF2B5EF4-FFF2-40B4-BE49-F238E27FC236}">
                <a16:creationId xmlns:a16="http://schemas.microsoft.com/office/drawing/2014/main" id="{06A00613-3439-4B50-A46E-EC78C298475A}"/>
              </a:ext>
            </a:extLst>
          </p:cNvPr>
          <p:cNvGrpSpPr/>
          <p:nvPr/>
        </p:nvGrpSpPr>
        <p:grpSpPr>
          <a:xfrm>
            <a:off x="6091172" y="2465555"/>
            <a:ext cx="2641034" cy="1556459"/>
            <a:chOff x="6089904" y="1880818"/>
            <a:chExt cx="3334872" cy="1965364"/>
          </a:xfrm>
        </p:grpSpPr>
        <p:sp>
          <p:nvSpPr>
            <p:cNvPr id="19" name="Arrow">
              <a:extLst>
                <a:ext uri="{FF2B5EF4-FFF2-40B4-BE49-F238E27FC236}">
                  <a16:creationId xmlns:a16="http://schemas.microsoft.com/office/drawing/2014/main" id="{54889037-9EA5-4110-B57B-D04079FC8910}"/>
                </a:ext>
              </a:extLst>
            </p:cNvPr>
            <p:cNvSpPr/>
            <p:nvPr/>
          </p:nvSpPr>
          <p:spPr>
            <a:xfrm>
              <a:off x="6089904" y="1880818"/>
              <a:ext cx="3334872" cy="1600200"/>
            </a:xfrm>
            <a:prstGeom prst="arc">
              <a:avLst>
                <a:gd name="adj1" fmla="val 1137092"/>
                <a:gd name="adj2" fmla="val 960097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abel">
                  <a:extLst>
                    <a:ext uri="{FF2B5EF4-FFF2-40B4-BE49-F238E27FC236}">
                      <a16:creationId xmlns:a16="http://schemas.microsoft.com/office/drawing/2014/main" id="{ADDE26B8-0581-4260-90BB-81368D4C827A}"/>
                    </a:ext>
                  </a:extLst>
                </p:cNvPr>
                <p:cNvSpPr txBox="1"/>
                <p:nvPr/>
              </p:nvSpPr>
              <p:spPr>
                <a:xfrm>
                  <a:off x="6667499" y="3476849"/>
                  <a:ext cx="2193790" cy="3693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600" dirty="0"/>
                    <a:t>“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a14:m>
                  <a:r>
                    <a:rPr lang="en-US" sz="1600" dirty="0"/>
                    <a:t>”</a:t>
                  </a:r>
                </a:p>
              </p:txBody>
            </p:sp>
          </mc:Choice>
          <mc:Fallback xmlns="">
            <p:sp>
              <p:nvSpPr>
                <p:cNvPr id="20" name="Label">
                  <a:extLst>
                    <a:ext uri="{FF2B5EF4-FFF2-40B4-BE49-F238E27FC236}">
                      <a16:creationId xmlns:a16="http://schemas.microsoft.com/office/drawing/2014/main" id="{ADDE26B8-0581-4260-90BB-81368D4C8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499" y="3476849"/>
                  <a:ext cx="2193790" cy="369333"/>
                </a:xfrm>
                <a:prstGeom prst="rect">
                  <a:avLst/>
                </a:prstGeom>
                <a:blipFill>
                  <a:blip r:embed="rId13"/>
                  <a:stretch>
                    <a:fillRect t="-1458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ZPR">
            <a:extLst>
              <a:ext uri="{FF2B5EF4-FFF2-40B4-BE49-F238E27FC236}">
                <a16:creationId xmlns:a16="http://schemas.microsoft.com/office/drawing/2014/main" id="{1B2A8DF7-BE21-4315-B234-720C7CEEDA38}"/>
              </a:ext>
            </a:extLst>
          </p:cNvPr>
          <p:cNvGrpSpPr/>
          <p:nvPr/>
        </p:nvGrpSpPr>
        <p:grpSpPr>
          <a:xfrm>
            <a:off x="3449216" y="2167317"/>
            <a:ext cx="2641034" cy="1563350"/>
            <a:chOff x="6091068" y="1504228"/>
            <a:chExt cx="3334872" cy="1974064"/>
          </a:xfrm>
        </p:grpSpPr>
        <p:sp>
          <p:nvSpPr>
            <p:cNvPr id="44" name="Arrow">
              <a:extLst>
                <a:ext uri="{FF2B5EF4-FFF2-40B4-BE49-F238E27FC236}">
                  <a16:creationId xmlns:a16="http://schemas.microsoft.com/office/drawing/2014/main" id="{D8A61F6B-DCDD-487D-A04D-C98AA80D029A}"/>
                </a:ext>
              </a:extLst>
            </p:cNvPr>
            <p:cNvSpPr/>
            <p:nvPr/>
          </p:nvSpPr>
          <p:spPr>
            <a:xfrm>
              <a:off x="6091068" y="1878092"/>
              <a:ext cx="3334872" cy="1600200"/>
            </a:xfrm>
            <a:prstGeom prst="arc">
              <a:avLst>
                <a:gd name="adj1" fmla="val 11962081"/>
                <a:gd name="adj2" fmla="val 2043919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Label">
                  <a:extLst>
                    <a:ext uri="{FF2B5EF4-FFF2-40B4-BE49-F238E27FC236}">
                      <a16:creationId xmlns:a16="http://schemas.microsoft.com/office/drawing/2014/main" id="{E8A9F500-9D94-438D-93EF-FE7B0CC3ED2F}"/>
                    </a:ext>
                  </a:extLst>
                </p:cNvPr>
                <p:cNvSpPr txBox="1"/>
                <p:nvPr/>
              </p:nvSpPr>
              <p:spPr>
                <a:xfrm>
                  <a:off x="6371429" y="1504228"/>
                  <a:ext cx="277110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600" b="0" i="1" dirty="0"/>
                    <a:t>“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a14:m>
                  <a:r>
                    <a:rPr lang="en-US" sz="1600" b="0" i="1" dirty="0"/>
                    <a:t> satisfies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sz="1600" b="0" i="1" dirty="0"/>
                    <a:t>”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45" name="Label">
                  <a:extLst>
                    <a:ext uri="{FF2B5EF4-FFF2-40B4-BE49-F238E27FC236}">
                      <a16:creationId xmlns:a16="http://schemas.microsoft.com/office/drawing/2014/main" id="{E8A9F500-9D94-438D-93EF-FE7B0CC3E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429" y="1504228"/>
                  <a:ext cx="277110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78" t="-14583" r="-27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PZS">
            <a:extLst>
              <a:ext uri="{FF2B5EF4-FFF2-40B4-BE49-F238E27FC236}">
                <a16:creationId xmlns:a16="http://schemas.microsoft.com/office/drawing/2014/main" id="{5CE8542C-62E9-4E43-8E62-CEA31C3C4B11}"/>
              </a:ext>
            </a:extLst>
          </p:cNvPr>
          <p:cNvGrpSpPr/>
          <p:nvPr/>
        </p:nvGrpSpPr>
        <p:grpSpPr>
          <a:xfrm>
            <a:off x="3448009" y="2464221"/>
            <a:ext cx="2641034" cy="1898217"/>
            <a:chOff x="6089904" y="1880818"/>
            <a:chExt cx="3334872" cy="2396905"/>
          </a:xfrm>
        </p:grpSpPr>
        <p:sp>
          <p:nvSpPr>
            <p:cNvPr id="47" name="Arrow">
              <a:extLst>
                <a:ext uri="{FF2B5EF4-FFF2-40B4-BE49-F238E27FC236}">
                  <a16:creationId xmlns:a16="http://schemas.microsoft.com/office/drawing/2014/main" id="{BF2F1E94-3EAF-4933-A6B8-F9E9E104C75E}"/>
                </a:ext>
              </a:extLst>
            </p:cNvPr>
            <p:cNvSpPr/>
            <p:nvPr/>
          </p:nvSpPr>
          <p:spPr>
            <a:xfrm>
              <a:off x="6089904" y="1880818"/>
              <a:ext cx="3334872" cy="1600200"/>
            </a:xfrm>
            <a:prstGeom prst="arc">
              <a:avLst>
                <a:gd name="adj1" fmla="val 1137092"/>
                <a:gd name="adj2" fmla="val 960097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Label">
                  <a:extLst>
                    <a:ext uri="{FF2B5EF4-FFF2-40B4-BE49-F238E27FC236}">
                      <a16:creationId xmlns:a16="http://schemas.microsoft.com/office/drawing/2014/main" id="{2403359D-5194-451F-AD2B-17F2992EE947}"/>
                    </a:ext>
                  </a:extLst>
                </p:cNvPr>
                <p:cNvSpPr txBox="1"/>
                <p:nvPr/>
              </p:nvSpPr>
              <p:spPr>
                <a:xfrm>
                  <a:off x="6316025" y="3326161"/>
                  <a:ext cx="2886565" cy="9515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/>
                    <a:t>Strengthen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sz="1600" dirty="0"/>
                    <a:t> with provenance constraints</a:t>
                  </a:r>
                </a:p>
              </p:txBody>
            </p:sp>
          </mc:Choice>
          <mc:Fallback xmlns="">
            <p:sp>
              <p:nvSpPr>
                <p:cNvPr id="48" name="Label">
                  <a:extLst>
                    <a:ext uri="{FF2B5EF4-FFF2-40B4-BE49-F238E27FC236}">
                      <a16:creationId xmlns:a16="http://schemas.microsoft.com/office/drawing/2014/main" id="{2403359D-5194-451F-AD2B-17F2992EE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025" y="3326161"/>
                  <a:ext cx="2886565" cy="95156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70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27" grpId="0"/>
      <p:bldP spid="42" grpId="0" animBg="1"/>
      <p:bldP spid="21" grpId="0" animBg="1"/>
      <p:bldP spid="38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26539</TotalTime>
  <Words>1955</Words>
  <Application>Microsoft Office PowerPoint</Application>
  <PresentationFormat>Widescreen</PresentationFormat>
  <Paragraphs>506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Candara</vt:lpstr>
      <vt:lpstr>Nyala</vt:lpstr>
      <vt:lpstr>Verdana</vt:lpstr>
      <vt:lpstr>Office Theme</vt:lpstr>
      <vt:lpstr>Provenance-Guided Synthesis of Datalog Programs</vt:lpstr>
      <vt:lpstr>⟦Datalog Program⟧</vt:lpstr>
      <vt:lpstr>Significance of Datalog</vt:lpstr>
      <vt:lpstr>Central Question of This Talk</vt:lpstr>
      <vt:lpstr>Outline of this Talk</vt:lpstr>
      <vt:lpstr>Anatomy of a Synthesis Problem</vt:lpstr>
      <vt:lpstr>Anatomy of a Synthesis Problem</vt:lpstr>
      <vt:lpstr>The Guess and Check Approach to Synthesis</vt:lpstr>
      <vt:lpstr>Provenance-Guided Synthesis of Datalog Programs</vt:lpstr>
      <vt:lpstr>Outline of this Talk</vt:lpstr>
      <vt:lpstr>Blocking the Production of Undesirable Tuples</vt:lpstr>
      <vt:lpstr>Blocking the Production of Undesirable Tuples</vt:lpstr>
      <vt:lpstr>Outline of this Talk</vt:lpstr>
      <vt:lpstr>Forcing the Production of Desirable Tuples</vt:lpstr>
      <vt:lpstr>Forcing the Production of Desirable Tuples</vt:lpstr>
      <vt:lpstr>Generalizing from Failures by Delta Debugging</vt:lpstr>
      <vt:lpstr>Forcing the Production of Desirable Tuples</vt:lpstr>
      <vt:lpstr>Outline of this Talk</vt:lpstr>
      <vt:lpstr>Experimental Setup</vt:lpstr>
      <vt:lpstr>Experimental Effectiveness</vt:lpstr>
      <vt:lpstr>Experimental Effectiveness</vt:lpstr>
      <vt:lpstr>Example of a Synthesized Program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Provenance-Guided Synthesis of Datalog Programs</dc:title>
  <dc:creator>Mukund Raghothaman</dc:creator>
  <cp:lastModifiedBy>Mukund Raghothaman</cp:lastModifiedBy>
  <cp:revision>282</cp:revision>
  <dcterms:created xsi:type="dcterms:W3CDTF">2019-11-19T08:25:14Z</dcterms:created>
  <dcterms:modified xsi:type="dcterms:W3CDTF">2020-01-25T03:48:53Z</dcterms:modified>
</cp:coreProperties>
</file>