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1" r:id="rId2"/>
    <p:sldId id="278" r:id="rId3"/>
    <p:sldId id="277" r:id="rId4"/>
    <p:sldId id="257" r:id="rId5"/>
    <p:sldId id="273" r:id="rId6"/>
    <p:sldId id="258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5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36B"/>
    <a:srgbClr val="34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9597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CC051-C191-F143-A82C-0598125D1D4B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3CD7-2C6C-EC46-85D4-48348163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52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FFCE3-5BBA-284E-AEF4-772E7DD30442}" type="datetimeFigureOut">
              <a:rPr lang="en-US" smtClean="0"/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E695-A586-1542-8702-C6D03E6C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45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8669D-B7D0-4298-8AB5-F27BD80793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7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analysis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EE695-A586-1542-8702-C6D03E6C3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9698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999316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05E1247-A153-E145-833D-88200A394D60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0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21824"/>
            <a:ext cx="8229600" cy="493776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781D632F-266A-124E-A69B-72069D82C11B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12650" y="6356351"/>
            <a:ext cx="818219" cy="365760"/>
          </a:xfrm>
        </p:spPr>
        <p:txBody>
          <a:bodyPr/>
          <a:lstStyle/>
          <a:p>
            <a:fld id="{1F7DF5D7-FF41-4BF6-8958-28DFF1DB182D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430867" y="6356351"/>
            <a:ext cx="5791200" cy="365760"/>
          </a:xfrm>
        </p:spPr>
        <p:txBody>
          <a:bodyPr/>
          <a:lstStyle>
            <a:lvl1pPr algn="r">
              <a:defRPr/>
            </a:lvl1pPr>
          </a:lstStyle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0311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4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1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1A4A7-83C6-7243-A251-E8DE3927E78C}" type="datetime1">
              <a:rPr lang="en-US" altLang="en-US" smtClean="0">
                <a:solidFill>
                  <a:srgbClr val="464653"/>
                </a:solidFill>
              </a:rPr>
              <a:t>1/22/16</a:t>
            </a:fld>
            <a:endParaRPr lang="en-US" altLang="en-US">
              <a:solidFill>
                <a:srgbClr val="464653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altLang="en-US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0E3A1-8684-E646-93EC-87C6186F3617}" type="slidenum">
              <a:rPr lang="en-US">
                <a:solidFill>
                  <a:srgbClr val="464653"/>
                </a:solidFill>
              </a:rPr>
              <a:pPr/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6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86643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4652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Garamond"/>
              </a:defRPr>
            </a:lvl1pPr>
          </a:lstStyle>
          <a:p>
            <a:pPr defTabSz="914400"/>
            <a:fld id="{19344B30-6563-3A40-9F83-A85C1274ADDD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Garamond"/>
              </a:defRPr>
            </a:lvl1pPr>
          </a:lstStyle>
          <a:p>
            <a:pPr defTabSz="914400"/>
            <a:fld id="{1F7DF5D7-FF41-4BF6-8958-28DFF1DB182D}" type="slidenum">
              <a:rPr lang="en-US" smtClean="0">
                <a:solidFill>
                  <a:srgbClr val="464653"/>
                </a:solidFill>
              </a:rPr>
              <a:pPr defTabSz="914400"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2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1080697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626300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90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Garamond" panose="02020404030301010803" pitchFamily="18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-1" y="1075909"/>
            <a:ext cx="9144000" cy="202200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VOLT: </a:t>
            </a:r>
            <a:r>
              <a:rPr lang="en-US" sz="4000" dirty="0">
                <a:latin typeface="Arial"/>
                <a:cs typeface="Arial"/>
              </a:rPr>
              <a:t>A Lazy Grounding 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Framework for </a:t>
            </a:r>
            <a:r>
              <a:rPr lang="en-US" sz="4000" dirty="0">
                <a:latin typeface="Arial"/>
                <a:cs typeface="Arial"/>
              </a:rPr>
              <a:t>Solving </a:t>
            </a:r>
            <a:r>
              <a:rPr lang="en-US" sz="4000" dirty="0" smtClean="0">
                <a:latin typeface="Arial"/>
                <a:cs typeface="Arial"/>
              </a:rPr>
              <a:t/>
            </a:r>
            <a:br>
              <a:rPr lang="en-US" sz="4000" dirty="0" smtClean="0">
                <a:latin typeface="Arial"/>
                <a:cs typeface="Arial"/>
              </a:rPr>
            </a:br>
            <a:r>
              <a:rPr lang="en-US" sz="4000" dirty="0" smtClean="0">
                <a:latin typeface="Arial"/>
                <a:cs typeface="Arial"/>
              </a:rPr>
              <a:t>Very </a:t>
            </a:r>
            <a:r>
              <a:rPr lang="en-US" sz="4000" dirty="0">
                <a:latin typeface="Arial"/>
                <a:cs typeface="Arial"/>
              </a:rPr>
              <a:t>Large </a:t>
            </a:r>
            <a:r>
              <a:rPr lang="en-US" sz="4000" dirty="0" err="1">
                <a:latin typeface="Arial"/>
                <a:cs typeface="Arial"/>
              </a:rPr>
              <a:t>MaxSAT</a:t>
            </a:r>
            <a:r>
              <a:rPr lang="en-US" sz="4000" dirty="0">
                <a:latin typeface="Arial"/>
                <a:cs typeface="Arial"/>
              </a:rPr>
              <a:t> Instances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-1" y="3644176"/>
            <a:ext cx="9144000" cy="101920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Ravi </a:t>
            </a:r>
            <a:r>
              <a:rPr lang="en-US" sz="2400" b="1" dirty="0" err="1" smtClean="0"/>
              <a:t>Mangal</a:t>
            </a:r>
            <a:r>
              <a:rPr lang="en-US" sz="2400" dirty="0" smtClean="0"/>
              <a:t>, </a:t>
            </a:r>
            <a:r>
              <a:rPr lang="en-US" sz="2400" dirty="0" err="1" smtClean="0"/>
              <a:t>Xin</a:t>
            </a:r>
            <a:r>
              <a:rPr lang="en-US" sz="2400" dirty="0" smtClean="0"/>
              <a:t> Zhang, </a:t>
            </a:r>
            <a:r>
              <a:rPr lang="en-US" sz="2400" dirty="0" err="1" smtClean="0"/>
              <a:t>Mayur</a:t>
            </a:r>
            <a:r>
              <a:rPr lang="en-US" sz="2400" dirty="0" smtClean="0"/>
              <a:t> </a:t>
            </a:r>
            <a:r>
              <a:rPr lang="en-US" sz="2400" dirty="0" err="1" smtClean="0"/>
              <a:t>Naik</a:t>
            </a:r>
            <a:endParaRPr lang="en-US" sz="2400" dirty="0"/>
          </a:p>
          <a:p>
            <a:r>
              <a:rPr lang="en-US" sz="2400" dirty="0" smtClean="0"/>
              <a:t>Georgia Tech	</a:t>
            </a:r>
            <a:endParaRPr lang="en-US" sz="24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" y="4752700"/>
            <a:ext cx="9143999" cy="1019205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 smtClean="0"/>
              <a:t>Aditya</a:t>
            </a:r>
            <a:r>
              <a:rPr lang="en-US" sz="2400" dirty="0" smtClean="0"/>
              <a:t> V. </a:t>
            </a:r>
            <a:r>
              <a:rPr lang="en-US" sz="2400" dirty="0" err="1" smtClean="0"/>
              <a:t>Nori</a:t>
            </a:r>
            <a:endParaRPr lang="en-US" sz="2400" dirty="0" smtClean="0"/>
          </a:p>
          <a:p>
            <a:r>
              <a:rPr lang="en-US" sz="2400" dirty="0" smtClean="0"/>
              <a:t>Microsoft Research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3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5"/>
    </mc:Choice>
    <mc:Fallback xmlns="">
      <p:transition xmlns:p14="http://schemas.microsoft.com/office/powerpoint/2010/main" spd="slow" advTm="2358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2" y="1725205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5033" y="2689641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2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441" y="4802422"/>
            <a:ext cx="29509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3CF6-86F6-B546-9497-C9FC5DD6190A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113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2" y="1725205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45031" y="2689641"/>
            <a:ext cx="3155946" cy="485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41281" y="3185605"/>
            <a:ext cx="3155946" cy="485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3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06441" y="4802422"/>
            <a:ext cx="38308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5F65-7474-9944-B750-9282ECD33825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179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1" y="1725206"/>
            <a:ext cx="3145536" cy="47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Garamond"/>
              </a:rPr>
              <a:t>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45031" y="2689640"/>
            <a:ext cx="3145536" cy="94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45030" y="2200348"/>
            <a:ext cx="3145536" cy="266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41281" y="3633313"/>
            <a:ext cx="3145536" cy="2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4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93413" y="3080649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06442" y="4802422"/>
            <a:ext cx="5590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T, v4 = T, v5 = T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2447457" y="3799880"/>
            <a:ext cx="311231" cy="32379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77FB-A1D5-294D-AD47-5237851B2736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624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8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238371" y="1725206"/>
            <a:ext cx="3145536" cy="4714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white"/>
                </a:solidFill>
                <a:latin typeface="Garamond"/>
              </a:rPr>
              <a:t>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45031" y="2689640"/>
            <a:ext cx="3145536" cy="94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245030" y="2200348"/>
            <a:ext cx="3145536" cy="266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41281" y="3633313"/>
            <a:ext cx="3145536" cy="2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1280" y="2415213"/>
            <a:ext cx="3145536" cy="266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5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93413" y="3080649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23" name="Straight Arrow Connector 22"/>
          <p:cNvCxnSpPr>
            <a:cxnSpLocks/>
            <a:endCxn id="22" idx="7"/>
          </p:cNvCxnSpPr>
          <p:nvPr/>
        </p:nvCxnSpPr>
        <p:spPr>
          <a:xfrm flipH="1">
            <a:off x="2447457" y="3799880"/>
            <a:ext cx="311231" cy="32379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12061" y="405548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441" y="4802422"/>
            <a:ext cx="64468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T, v4 = F, v5 = T, v6 = 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2AC0-79ED-7E4D-9815-D450950DB397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417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245031" y="1696934"/>
            <a:ext cx="3145536" cy="2207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6 of 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1998747" y="2155001"/>
            <a:ext cx="520507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2779507" y="2050894"/>
            <a:ext cx="93693" cy="437247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1676031" y="2831691"/>
            <a:ext cx="801582" cy="364372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2769098" y="2977441"/>
            <a:ext cx="104101" cy="41642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93413" y="3080649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12061" y="405548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441" y="4802422"/>
            <a:ext cx="64321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Solution:  v1 = T, v2 = T, v3 = T, v4 = F, v5 = T, v6 = F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447457" y="3799880"/>
            <a:ext cx="311231" cy="323795"/>
          </a:xfrm>
          <a:prstGeom prst="straightConnector1">
            <a:avLst/>
          </a:prstGeom>
          <a:ln w="38100">
            <a:tailEnd type="arrow"/>
          </a:ln>
          <a:effectLst>
            <a:outerShdw blurRad="38100" dist="254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FFB1-62CB-2447-9772-040ABC4DD0C9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7881" y="1505404"/>
            <a:ext cx="8521427" cy="4937760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dirty="0" smtClean="0"/>
              <a:t>real-world program </a:t>
            </a:r>
            <a:r>
              <a:rPr lang="en-US" dirty="0"/>
              <a:t>analysis </a:t>
            </a:r>
            <a:r>
              <a:rPr lang="en-US" dirty="0" smtClean="0"/>
              <a:t>benchmarks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6 best </a:t>
            </a:r>
            <a:r>
              <a:rPr lang="en-US" dirty="0" smtClean="0"/>
              <a:t>performing and freely available </a:t>
            </a:r>
            <a:r>
              <a:rPr lang="en-US" dirty="0"/>
              <a:t>solvers from </a:t>
            </a:r>
            <a:r>
              <a:rPr lang="en-US" dirty="0" err="1"/>
              <a:t>MaxSAT</a:t>
            </a:r>
            <a:r>
              <a:rPr lang="en-US" dirty="0"/>
              <a:t> 2014 </a:t>
            </a:r>
            <a:r>
              <a:rPr lang="en-US" dirty="0" smtClean="0"/>
              <a:t>competition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Linux server with 64GB RAM and 3.0GHz </a:t>
            </a:r>
            <a:r>
              <a:rPr lang="en-US" dirty="0" smtClean="0"/>
              <a:t>CPU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Timeout of 5 </a:t>
            </a:r>
            <a:r>
              <a:rPr lang="en-US" dirty="0" smtClean="0"/>
              <a:t>hours for </a:t>
            </a:r>
            <a:r>
              <a:rPr lang="en-US" dirty="0" err="1" smtClean="0"/>
              <a:t>MaxSAT</a:t>
            </a:r>
            <a:r>
              <a:rPr lang="en-US" dirty="0" smtClean="0"/>
              <a:t> solver in each iteration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0ED9-AB92-674B-AD26-3B141404CE0D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454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704753"/>
              </p:ext>
            </p:extLst>
          </p:nvPr>
        </p:nvGraphicFramePr>
        <p:xfrm>
          <a:off x="426817" y="1230563"/>
          <a:ext cx="8099083" cy="449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21"/>
                <a:gridCol w="1373866"/>
                <a:gridCol w="1113256"/>
                <a:gridCol w="1118919"/>
                <a:gridCol w="1186485"/>
                <a:gridCol w="1151068"/>
                <a:gridCol w="1151068"/>
              </a:tblGrid>
              <a:tr h="5384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solver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total time (min)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iterations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avg</a:t>
                      </a:r>
                      <a:r>
                        <a:rPr lang="en-US" sz="1500" dirty="0" smtClean="0"/>
                        <a:t> solver time (</a:t>
                      </a:r>
                      <a:r>
                        <a:rPr lang="en-US" sz="1500" dirty="0" err="1" smtClean="0"/>
                        <a:t>secs</a:t>
                      </a:r>
                      <a:r>
                        <a:rPr lang="en-US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final</a:t>
                      </a:r>
                      <a:br>
                        <a:rPr lang="en-US" sz="1500" dirty="0" smtClean="0"/>
                      </a:br>
                      <a:r>
                        <a:rPr lang="en-US" sz="1500" dirty="0" smtClean="0"/>
                        <a:t>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total clauses</a:t>
                      </a:r>
                    </a:p>
                  </a:txBody>
                  <a:tcPr/>
                </a:tc>
              </a:tr>
              <a:tr h="425253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antlr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dirty="0" smtClean="0"/>
                    </a:p>
                    <a:p>
                      <a:pPr algn="ctr"/>
                      <a:endParaRPr lang="en-US" sz="1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7.8M</a:t>
                      </a:r>
                      <a:endParaRPr lang="en-US" sz="1500" dirty="0" smtClean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8.5 x 10</a:t>
                      </a:r>
                      <a:r>
                        <a:rPr lang="en-US" sz="1500" baseline="30000" dirty="0" smtClean="0"/>
                        <a:t>35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124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64.8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10.4M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71.2 </a:t>
                      </a:r>
                      <a:endParaRPr lang="en-US" sz="1500" baseline="0" dirty="0" smtClean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109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44.4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10.3M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22.2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7.9M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115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40.3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10.3M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lusearch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4.6M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 x 10</a:t>
                      </a:r>
                      <a:r>
                        <a:rPr lang="en-US" sz="1500" baseline="30000" dirty="0" smtClean="0"/>
                        <a:t>37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127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78.6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14.7M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144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123.1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19.1M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119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51.2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10.2M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17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7.5M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196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332.7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16M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3B64-A836-F948-BDAD-E6C6FA47C322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20480" y="2894808"/>
            <a:ext cx="5560811" cy="2580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20480" y="4810524"/>
            <a:ext cx="5560811" cy="25804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60618"/>
              </p:ext>
            </p:extLst>
          </p:nvPr>
        </p:nvGraphicFramePr>
        <p:xfrm>
          <a:off x="426817" y="1230563"/>
          <a:ext cx="8099083" cy="449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21"/>
                <a:gridCol w="1435959"/>
                <a:gridCol w="1051163"/>
                <a:gridCol w="1118919"/>
                <a:gridCol w="1186485"/>
                <a:gridCol w="1151068"/>
                <a:gridCol w="1151068"/>
              </a:tblGrid>
              <a:tr h="538480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solver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total time (min)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iterations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 smtClean="0"/>
                        <a:t>avg</a:t>
                      </a:r>
                      <a:r>
                        <a:rPr lang="en-US" sz="1500" dirty="0" smtClean="0"/>
                        <a:t> solver time (</a:t>
                      </a:r>
                      <a:r>
                        <a:rPr lang="en-US" sz="1500" dirty="0" err="1" smtClean="0"/>
                        <a:t>secs</a:t>
                      </a:r>
                      <a:r>
                        <a:rPr lang="en-US" sz="15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final</a:t>
                      </a:r>
                      <a:br>
                        <a:rPr lang="en-US" sz="1500" dirty="0" smtClean="0"/>
                      </a:br>
                      <a:r>
                        <a:rPr lang="en-US" sz="1500" dirty="0" smtClean="0"/>
                        <a:t>clauses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# total clauses</a:t>
                      </a:r>
                    </a:p>
                  </a:txBody>
                  <a:tcPr/>
                </a:tc>
              </a:tr>
              <a:tr h="425253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avrora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dirty="0" smtClean="0"/>
                    </a:p>
                    <a:p>
                      <a:pPr algn="ctr"/>
                      <a:endParaRPr lang="en-US" sz="15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 1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-</a:t>
                      </a:r>
                      <a:endParaRPr lang="en-US" sz="150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</a:t>
                      </a:r>
                      <a:r>
                        <a:rPr kumimoji="0" lang="en-US" sz="15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500" dirty="0" smtClean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 x 10</a:t>
                      </a:r>
                      <a:r>
                        <a:rPr lang="en-US" sz="1500" baseline="30000" dirty="0" smtClean="0"/>
                        <a:t>37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80.2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17.6M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136.7</a:t>
                      </a:r>
                      <a:endParaRPr lang="en-US" sz="1500" baseline="0" dirty="0" smtClean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13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115.1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500" baseline="0" dirty="0" smtClean="0"/>
                        <a:t>9.1M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31.6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16.9M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2135.9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14.8M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rowSpan="6">
                  <a:txBody>
                    <a:bodyPr/>
                    <a:lstStyle/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endParaRPr lang="en-US" sz="1500" dirty="0" smtClean="0"/>
                    </a:p>
                    <a:p>
                      <a:pPr algn="ctr"/>
                      <a:r>
                        <a:rPr lang="en-US" sz="1500" dirty="0" err="1" smtClean="0"/>
                        <a:t>xalan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CCLS2akms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 1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10M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3.8 x 10</a:t>
                      </a:r>
                      <a:r>
                        <a:rPr lang="en-US" sz="1500" baseline="30000" dirty="0" smtClean="0"/>
                        <a:t>39</a:t>
                      </a:r>
                      <a:endParaRPr lang="en-US" sz="1500" baseline="300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Eva500a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96.6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19.2M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MaxHS</a:t>
                      </a:r>
                      <a:r>
                        <a:rPr kumimoji="0" lang="en-US" sz="15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18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571.6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&gt; 4290M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</a:t>
                      </a:r>
                      <a:r>
                        <a:rPr lang="is-IS" sz="1500" baseline="0" dirty="0" smtClean="0"/>
                        <a:t>mifumax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14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78.7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42.9M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MSCG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-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47.6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19.7M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  <a:tr h="314960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WPM-2014-co</a:t>
                      </a:r>
                      <a:endParaRPr lang="en-US" sz="15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12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505.7 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aseline="0" dirty="0" smtClean="0"/>
                        <a:t>44.3M</a:t>
                      </a:r>
                      <a:endParaRPr lang="en-US" sz="1500" baseline="0" dirty="0"/>
                    </a:p>
                  </a:txBody>
                  <a:tcPr marL="12700" marR="12700" marT="12700" marB="0" anchor="ctr" anchorCtr="1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2700" marR="12700" marT="12700" marB="0" anchor="ctr" anchorCtr="1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DD9-B260-E144-8FB0-7CE7415A670F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944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7881" y="1505404"/>
            <a:ext cx="8521427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Program analyses are increasingly using </a:t>
            </a:r>
            <a:r>
              <a:rPr lang="en-US" dirty="0" err="1" smtClean="0"/>
              <a:t>MaxSAT</a:t>
            </a:r>
            <a:r>
              <a:rPr lang="en-US" dirty="0" smtClean="0"/>
              <a:t> solvers</a:t>
            </a:r>
          </a:p>
          <a:p>
            <a:endParaRPr lang="en-US" sz="1500" dirty="0" smtClean="0"/>
          </a:p>
          <a:p>
            <a:r>
              <a:rPr lang="en-US" dirty="0" err="1" smtClean="0"/>
              <a:t>MaxSAT</a:t>
            </a:r>
            <a:r>
              <a:rPr lang="en-US" dirty="0" smtClean="0"/>
              <a:t> instances generated by program analyses can be beyond the scope of the existing solvers</a:t>
            </a:r>
          </a:p>
          <a:p>
            <a:endParaRPr lang="en-US" sz="1500" dirty="0"/>
          </a:p>
          <a:p>
            <a:r>
              <a:rPr lang="en-US" dirty="0" smtClean="0"/>
              <a:t>Lazy, iterative techniques are a promising approach</a:t>
            </a:r>
          </a:p>
          <a:p>
            <a:endParaRPr lang="en-US" sz="1500" dirty="0"/>
          </a:p>
          <a:p>
            <a:r>
              <a:rPr lang="en-US" dirty="0" smtClean="0"/>
              <a:t>VOLT, a framework for expressing lazy techniques, can be used for future research in this area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8A2B-4500-314C-A820-FF2B083E72F7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0737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4FF7-CEFD-E64A-9BCE-CBAB8460B42E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MaxSAT</a:t>
            </a:r>
            <a:r>
              <a:rPr lang="en-US" dirty="0" smtClean="0"/>
              <a:t> in Program Analysis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33593" y="2261177"/>
            <a:ext cx="786384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82346" y="1414262"/>
            <a:ext cx="2235502" cy="227530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Analysis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Engine</a:t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/>
            </a:r>
            <a:b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</a:b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Document 14"/>
          <p:cNvSpPr/>
          <p:nvPr/>
        </p:nvSpPr>
        <p:spPr>
          <a:xfrm>
            <a:off x="6720734" y="1837986"/>
            <a:ext cx="1447905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Analysis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Spec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6" name="Document 15"/>
          <p:cNvSpPr/>
          <p:nvPr/>
        </p:nvSpPr>
        <p:spPr>
          <a:xfrm>
            <a:off x="928778" y="1837986"/>
            <a:ext cx="1350682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Program</a:t>
            </a:r>
          </a:p>
        </p:txBody>
      </p:sp>
      <p:sp>
        <p:nvSpPr>
          <p:cNvPr id="20" name="Right Arrow 19"/>
          <p:cNvSpPr/>
          <p:nvPr/>
        </p:nvSpPr>
        <p:spPr>
          <a:xfrm rot="10800000">
            <a:off x="5780217" y="2261177"/>
            <a:ext cx="786384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4234539" y="3952530"/>
            <a:ext cx="531112" cy="318769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cument 13"/>
          <p:cNvSpPr/>
          <p:nvPr/>
        </p:nvSpPr>
        <p:spPr>
          <a:xfrm>
            <a:off x="3843850" y="4487198"/>
            <a:ext cx="1350682" cy="1390428"/>
          </a:xfrm>
          <a:prstGeom prst="flowChartDocument">
            <a:avLst/>
          </a:prstGeom>
          <a:solidFill>
            <a:schemeClr val="accent1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Calibri"/>
                <a:cs typeface="Calibri"/>
              </a:rPr>
              <a:t>Analysis</a:t>
            </a:r>
            <a:br>
              <a:rPr lang="en-US" sz="2200" dirty="0" smtClean="0">
                <a:latin typeface="Calibri"/>
                <a:cs typeface="Calibri"/>
              </a:rPr>
            </a:br>
            <a:r>
              <a:rPr lang="en-US" sz="2200" dirty="0" smtClean="0">
                <a:latin typeface="Calibri"/>
                <a:cs typeface="Calibri"/>
              </a:rPr>
              <a:t>Result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740248" y="2411034"/>
            <a:ext cx="1519697" cy="1071876"/>
          </a:xfrm>
          <a:prstGeom prst="round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Calibri"/>
                <a:cs typeface="Calibri"/>
              </a:rPr>
              <a:t>MaxSAT</a:t>
            </a:r>
            <a:endParaRPr lang="en-US" sz="22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Solver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5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04"/>
    </mc:Choice>
    <mc:Fallback xmlns="">
      <p:transition spd="slow" advTm="70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6" grpId="0" animBg="1"/>
      <p:bldP spid="20" grpId="0" animBg="1"/>
      <p:bldP spid="24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0781055"/>
              </p:ext>
            </p:extLst>
          </p:nvPr>
        </p:nvGraphicFramePr>
        <p:xfrm>
          <a:off x="488373" y="1219200"/>
          <a:ext cx="8229600" cy="454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490"/>
                <a:gridCol w="3337560"/>
                <a:gridCol w="3257550"/>
              </a:tblGrid>
              <a:tr h="75635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Find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Suitable Abstraction to Prove Assertions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Adapt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Program Analysis to User Feedback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83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Hard</a:t>
                      </a:r>
                      <a:r>
                        <a:rPr lang="en-US" b="1" baseline="0" dirty="0" smtClean="0"/>
                        <a:t> Clauses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Sound Inference Rules</a:t>
                      </a:r>
                      <a:r>
                        <a:rPr lang="en-US" baseline="0" dirty="0" smtClean="0"/>
                        <a:t> of Underlying Analysis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4681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 Clauses</a:t>
                      </a:r>
                      <a:endParaRPr lang="en-US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Costs of Different Abstractions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Relative Confidences of Analysis Writer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User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468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Zhang, </a:t>
                      </a:r>
                      <a:r>
                        <a:rPr lang="en-US" sz="1600" dirty="0" err="1" smtClean="0"/>
                        <a:t>Mangal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Grigore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Naik, Yang.</a:t>
                      </a:r>
                      <a:br>
                        <a:rPr lang="en-US" sz="1600" baseline="0" dirty="0" smtClean="0"/>
                      </a:br>
                      <a:r>
                        <a:rPr lang="en-US" sz="1600" b="1" baseline="0" dirty="0" smtClean="0">
                          <a:solidFill>
                            <a:srgbClr val="7030A0"/>
                          </a:solidFill>
                        </a:rPr>
                        <a:t>On Abstraction Refinement for Program Analyses Using </a:t>
                      </a:r>
                      <a:r>
                        <a:rPr lang="en-US" sz="1600" b="1" baseline="0" dirty="0" err="1" smtClean="0">
                          <a:solidFill>
                            <a:srgbClr val="7030A0"/>
                          </a:solidFill>
                        </a:rPr>
                        <a:t>Datalog</a:t>
                      </a:r>
                      <a:r>
                        <a:rPr lang="en-US" sz="1600" b="1" baseline="0" dirty="0" smtClean="0">
                          <a:solidFill>
                            <a:srgbClr val="7030A0"/>
                          </a:solidFill>
                        </a:rPr>
                        <a:t>.</a:t>
                      </a:r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/>
                      </a:r>
                      <a:br>
                        <a:rPr lang="en-US" sz="1600" dirty="0" smtClean="0">
                          <a:solidFill>
                            <a:srgbClr val="7030A0"/>
                          </a:solidFill>
                        </a:rPr>
                      </a:br>
                      <a:r>
                        <a:rPr lang="en-US" sz="1600" dirty="0" smtClean="0"/>
                        <a:t>Programming </a:t>
                      </a:r>
                      <a:r>
                        <a:rPr lang="en-US" sz="1600" dirty="0" err="1" smtClean="0"/>
                        <a:t>Langauge</a:t>
                      </a:r>
                      <a:r>
                        <a:rPr lang="en-US" sz="1600" dirty="0" smtClean="0"/>
                        <a:t> Design and Implementation (PLDI) 2014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Mangal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Zhang, </a:t>
                      </a:r>
                      <a:r>
                        <a:rPr lang="en-US" sz="1600" baseline="0" dirty="0" err="1" smtClean="0"/>
                        <a:t>Nori</a:t>
                      </a:r>
                      <a:r>
                        <a:rPr lang="en-US" sz="1600" baseline="0" dirty="0" smtClean="0"/>
                        <a:t>, Naik.</a:t>
                      </a:r>
                      <a:endParaRPr lang="en-US" sz="1600" dirty="0" smtClean="0"/>
                    </a:p>
                    <a:p>
                      <a:pPr algn="ctr"/>
                      <a:r>
                        <a:rPr lang="en-US" sz="1600" b="1" dirty="0" smtClean="0">
                          <a:solidFill>
                            <a:srgbClr val="7030A0"/>
                          </a:solidFill>
                        </a:rPr>
                        <a:t>A User-Guided Approach to Program Analysis.</a:t>
                      </a:r>
                    </a:p>
                    <a:p>
                      <a:pPr algn="ctr"/>
                      <a:r>
                        <a:rPr lang="en-US" sz="1600" dirty="0" smtClean="0"/>
                        <a:t>Foundations of</a:t>
                      </a:r>
                      <a:r>
                        <a:rPr lang="en-US" sz="1600" baseline="0" dirty="0" smtClean="0"/>
                        <a:t> Software Engineering (FSE), 2015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3E4C-896F-DF46-8261-17129D1AB768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Two </a:t>
            </a:r>
            <a:r>
              <a:rPr lang="en-US" dirty="0" err="1" smtClean="0"/>
              <a:t>MaxSAT</a:t>
            </a:r>
            <a:r>
              <a:rPr lang="en-US" dirty="0" smtClean="0"/>
              <a:t> Applications in Program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SAT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Challenge: Solving very </a:t>
            </a:r>
            <a:r>
              <a:rPr lang="en-US" dirty="0"/>
              <a:t>large </a:t>
            </a:r>
            <a:r>
              <a:rPr lang="en-US" dirty="0" err="1"/>
              <a:t>MaxSAT</a:t>
            </a:r>
            <a:r>
              <a:rPr lang="en-US" dirty="0"/>
              <a:t> </a:t>
            </a:r>
            <a:r>
              <a:rPr lang="en-US" dirty="0" smtClean="0"/>
              <a:t>instances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25580"/>
              </p:ext>
            </p:extLst>
          </p:nvPr>
        </p:nvGraphicFramePr>
        <p:xfrm>
          <a:off x="1962912" y="1424035"/>
          <a:ext cx="5379514" cy="436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048"/>
                <a:gridCol w="1190788"/>
                <a:gridCol w="1425185"/>
                <a:gridCol w="1617493"/>
              </a:tblGrid>
              <a:tr h="463575">
                <a:tc row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Program size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(KLOC)</a:t>
                      </a:r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 n</a:t>
                      </a:r>
                      <a:r>
                        <a:rPr lang="en-US" sz="2000" baseline="0" dirty="0" smtClean="0"/>
                        <a:t>umber of </a:t>
                      </a:r>
                      <a:r>
                        <a:rPr lang="en-US" sz="2000" dirty="0" smtClean="0"/>
                        <a:t>clauses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456992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err="1" smtClean="0">
                          <a:solidFill>
                            <a:schemeClr val="bg1"/>
                          </a:solidFill>
                        </a:rPr>
                        <a:t>Datarace</a:t>
                      </a:r>
                      <a:endParaRPr lang="en-US" sz="20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</a:rPr>
                        <a:t>Analysis</a:t>
                      </a:r>
                      <a:endParaRPr lang="en-US" sz="2000" b="1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</a:rPr>
                        <a:t>Pointer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</a:rPr>
                        <a:t>Analysis</a:t>
                      </a:r>
                      <a:endParaRPr lang="en-US" sz="2000" b="1" baseline="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antlr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2.4 x 10</a:t>
                      </a:r>
                      <a:r>
                        <a:rPr lang="en-US" sz="2000" baseline="30000" dirty="0" smtClean="0"/>
                        <a:t>24</a:t>
                      </a:r>
                      <a:endParaRPr lang="en-US" sz="2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2.9 x 10</a:t>
                      </a:r>
                      <a:r>
                        <a:rPr lang="en-US" sz="2000" baseline="30000" dirty="0" smtClean="0"/>
                        <a:t>29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avrora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1.8 x 10</a:t>
                      </a:r>
                      <a:r>
                        <a:rPr lang="en-US" sz="2000" baseline="30000" dirty="0" smtClean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1.8 x 10</a:t>
                      </a:r>
                      <a:r>
                        <a:rPr lang="en-US" sz="2000" baseline="30000" dirty="0" smtClean="0"/>
                        <a:t>31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ftp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3.7 x 10</a:t>
                      </a:r>
                      <a:r>
                        <a:rPr lang="en-US" sz="2000" baseline="30000" dirty="0" smtClean="0"/>
                        <a:t>23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1.7 x 10</a:t>
                      </a:r>
                      <a:r>
                        <a:rPr lang="en-US" sz="2000" baseline="30000" dirty="0" smtClean="0"/>
                        <a:t>28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hedc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1.9 x 10</a:t>
                      </a:r>
                      <a:r>
                        <a:rPr lang="en-US" sz="2000" baseline="30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6.2 x 10</a:t>
                      </a:r>
                      <a:r>
                        <a:rPr lang="en-US" sz="2000" baseline="30000" dirty="0" smtClean="0"/>
                        <a:t>28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luindex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1.6 x 10</a:t>
                      </a:r>
                      <a:r>
                        <a:rPr lang="en-US" sz="2000" baseline="30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 x 10</a:t>
                      </a:r>
                      <a:r>
                        <a:rPr lang="en-US" sz="2000" baseline="30000" dirty="0" smtClean="0"/>
                        <a:t>30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lusearch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1.7 x 10</a:t>
                      </a:r>
                      <a:r>
                        <a:rPr lang="en-US" sz="2000" baseline="30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1.2 x 10</a:t>
                      </a:r>
                      <a:r>
                        <a:rPr lang="en-US" sz="2000" baseline="30000" dirty="0" smtClean="0"/>
                        <a:t>30</a:t>
                      </a:r>
                      <a:endParaRPr lang="en-US" sz="2000" baseline="30000" dirty="0"/>
                    </a:p>
                  </a:txBody>
                  <a:tcPr/>
                </a:tc>
              </a:tr>
              <a:tr h="45699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weblech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4.4 x 10</a:t>
                      </a:r>
                      <a:r>
                        <a:rPr lang="en-US" sz="2000" baseline="30000" dirty="0" smtClean="0"/>
                        <a:t>24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3.0 x 10</a:t>
                      </a:r>
                      <a:r>
                        <a:rPr lang="en-US" sz="2000" baseline="30000" dirty="0" smtClean="0"/>
                        <a:t>29</a:t>
                      </a:r>
                      <a:endParaRPr lang="en-US" sz="20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F085-B754-D445-9B84-1E1233083298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72185" y="2600998"/>
            <a:ext cx="444008" cy="315205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78584" y="2635542"/>
            <a:ext cx="444008" cy="315205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712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9"/>
    </mc:Choice>
    <mc:Fallback xmlns="">
      <p:transition xmlns:p14="http://schemas.microsoft.com/office/powerpoint/2010/main" spd="slow" advTm="28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VOLT: Lazy </a:t>
            </a:r>
            <a:r>
              <a:rPr lang="en-US" dirty="0" err="1" smtClean="0"/>
              <a:t>MaxSAT</a:t>
            </a:r>
            <a:r>
              <a:rPr lang="en-US" dirty="0" smtClean="0"/>
              <a:t> Solver Framework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F28A-1376-1F4C-92AF-F6CD9DB0BFC0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sp>
        <p:nvSpPr>
          <p:cNvPr id="25" name="Content Placeholder 1"/>
          <p:cNvSpPr>
            <a:spLocks noGrp="1"/>
          </p:cNvSpPr>
          <p:nvPr>
            <p:ph sz="quarter" idx="1"/>
          </p:nvPr>
        </p:nvSpPr>
        <p:spPr>
          <a:xfrm>
            <a:off x="227881" y="1505404"/>
            <a:ext cx="8521427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Lazy, iterative framework that calls existing </a:t>
            </a:r>
            <a:r>
              <a:rPr lang="en-US" dirty="0" err="1" smtClean="0"/>
              <a:t>MaxSAT</a:t>
            </a:r>
            <a:r>
              <a:rPr lang="en-US" dirty="0" smtClean="0"/>
              <a:t> solvers in an outer loop</a:t>
            </a:r>
          </a:p>
          <a:p>
            <a:endParaRPr lang="en-US" sz="1500" dirty="0"/>
          </a:p>
          <a:p>
            <a:r>
              <a:rPr lang="en-US" dirty="0" smtClean="0"/>
              <a:t>In each iteration, only a small, relevant subset of the entire </a:t>
            </a:r>
            <a:r>
              <a:rPr lang="en-US" dirty="0" err="1" smtClean="0"/>
              <a:t>MaxSAT</a:t>
            </a:r>
            <a:r>
              <a:rPr lang="en-US" dirty="0" smtClean="0"/>
              <a:t> instance is considered</a:t>
            </a:r>
          </a:p>
          <a:p>
            <a:endParaRPr lang="en-US" sz="1500" dirty="0"/>
          </a:p>
          <a:p>
            <a:r>
              <a:rPr lang="en-US" dirty="0" smtClean="0"/>
              <a:t>Basic intuition: most clauses are trivially satisfied by assuming a false value for the variables</a:t>
            </a:r>
          </a:p>
          <a:p>
            <a:endParaRPr lang="en-US" sz="1500" dirty="0"/>
          </a:p>
          <a:p>
            <a:r>
              <a:rPr lang="en-US" dirty="0" smtClean="0"/>
              <a:t>Many lazy approaches proposed by AI and PL communities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329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89"/>
    </mc:Choice>
    <mc:Fallback xmlns="">
      <p:transition xmlns:p14="http://schemas.microsoft.com/office/powerpoint/2010/main" spd="slow" advTm="79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VOLT: Lazy </a:t>
            </a:r>
            <a:r>
              <a:rPr lang="en-US" dirty="0" err="1" smtClean="0"/>
              <a:t>MaxSAT</a:t>
            </a:r>
            <a:r>
              <a:rPr lang="en-US" dirty="0" smtClean="0"/>
              <a:t> Solver Framework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EF54-A1C7-9C47-B345-641CDD30D947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70" y="2638984"/>
            <a:ext cx="965627" cy="545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96" y="2636803"/>
            <a:ext cx="1060090" cy="5457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132" y="2579075"/>
            <a:ext cx="1070586" cy="661244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>
            <a:off x="1218586" y="2909698"/>
            <a:ext cx="303476" cy="28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1" idx="1"/>
          </p:cNvCxnSpPr>
          <p:nvPr/>
        </p:nvCxnSpPr>
        <p:spPr>
          <a:xfrm flipV="1">
            <a:off x="2491326" y="2909697"/>
            <a:ext cx="307806" cy="28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85" y="4213373"/>
            <a:ext cx="1112569" cy="8711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647" y="2601235"/>
            <a:ext cx="1196538" cy="6087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5529" y="3482376"/>
            <a:ext cx="1018106" cy="556285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4" idx="3"/>
            <a:endCxn id="21" idx="1"/>
          </p:cNvCxnSpPr>
          <p:nvPr/>
        </p:nvCxnSpPr>
        <p:spPr>
          <a:xfrm flipV="1">
            <a:off x="5163656" y="4648955"/>
            <a:ext cx="723829" cy="29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23" idx="1"/>
          </p:cNvCxnSpPr>
          <p:nvPr/>
        </p:nvCxnSpPr>
        <p:spPr>
          <a:xfrm>
            <a:off x="6820529" y="2903725"/>
            <a:ext cx="876118" cy="1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2"/>
            <a:endCxn id="24" idx="0"/>
          </p:cNvCxnSpPr>
          <p:nvPr/>
        </p:nvCxnSpPr>
        <p:spPr>
          <a:xfrm>
            <a:off x="4674582" y="3184773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14" idx="0"/>
          </p:cNvCxnSpPr>
          <p:nvPr/>
        </p:nvCxnSpPr>
        <p:spPr>
          <a:xfrm>
            <a:off x="4674582" y="4038661"/>
            <a:ext cx="4442" cy="334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815458" y="2576704"/>
            <a:ext cx="429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5655549" y="2576704"/>
            <a:ext cx="41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05" name="Straight Arrow Connector 104"/>
          <p:cNvCxnSpPr>
            <a:stCxn id="18" idx="1"/>
            <a:endCxn id="8" idx="3"/>
          </p:cNvCxnSpPr>
          <p:nvPr/>
        </p:nvCxnSpPr>
        <p:spPr>
          <a:xfrm flipH="1">
            <a:off x="5157397" y="2903725"/>
            <a:ext cx="922468" cy="81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1" idx="3"/>
            <a:endCxn id="8" idx="1"/>
          </p:cNvCxnSpPr>
          <p:nvPr/>
        </p:nvCxnSpPr>
        <p:spPr>
          <a:xfrm>
            <a:off x="3869718" y="2909698"/>
            <a:ext cx="322050" cy="21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1" idx="0"/>
            <a:endCxn id="18" idx="2"/>
          </p:cNvCxnSpPr>
          <p:nvPr/>
        </p:nvCxnSpPr>
        <p:spPr>
          <a:xfrm flipV="1">
            <a:off x="6443770" y="3264913"/>
            <a:ext cx="6427" cy="94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22062" y="2633683"/>
            <a:ext cx="969264" cy="557784"/>
          </a:xfrm>
          <a:prstGeom prst="rect">
            <a:avLst/>
          </a:prstGeom>
        </p:spPr>
      </p:pic>
      <p:pic>
        <p:nvPicPr>
          <p:cNvPr id="14" name="Picture 13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4194392" y="4373029"/>
            <a:ext cx="969264" cy="557784"/>
          </a:xfrm>
          <a:prstGeom prst="rect">
            <a:avLst/>
          </a:prstGeom>
        </p:spPr>
      </p:pic>
      <p:pic>
        <p:nvPicPr>
          <p:cNvPr id="18" name="Picture 17"/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6079865" y="2542537"/>
            <a:ext cx="740664" cy="72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229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840"/>
    </mc:Choice>
    <mc:Fallback xmlns="">
      <p:transition xmlns:p14="http://schemas.microsoft.com/office/powerpoint/2010/main" spd="slow" advTm="91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5624"/>
            <a:ext cx="8229600" cy="432425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43F1-BF59-F044-A515-90597347CEFC}" type="datetime1">
              <a:rPr lang="en-US" smtClean="0"/>
              <a:t>1/22/16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</a:t>
            </a:r>
            <a:r>
              <a:rPr lang="en-US" dirty="0" smtClean="0"/>
              <a:t>: Framework Instantiations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SAT 2015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8358" y="2205990"/>
            <a:ext cx="120700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SoftCegar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358" y="2663190"/>
            <a:ext cx="1207008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8358" y="3366406"/>
            <a:ext cx="1207008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Alchemy/</a:t>
            </a:r>
            <a:r>
              <a:rPr lang="en-US" dirty="0" err="1" smtClean="0"/>
              <a:t>Tuffy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358" y="4093798"/>
            <a:ext cx="1207008" cy="154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AbsRefine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C7D46-7024-9647-9038-EBD6DFD044B9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760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61"/>
    </mc:Choice>
    <mc:Fallback xmlns="">
      <p:transition xmlns:p14="http://schemas.microsoft.com/office/powerpoint/2010/main" spd="slow" advTm="7266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38372" y="1725205"/>
            <a:ext cx="3131375" cy="492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98692" y="1640497"/>
            <a:ext cx="33175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v1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v2  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n-US" sz="16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     </a:t>
            </a:r>
            <a:r>
              <a:rPr lang="en-US" sz="1000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weight 100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endParaRPr lang="es-ES_tradnl" sz="16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v1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v2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v4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v3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s-ES_tradnl" sz="1600" dirty="0">
                <a:solidFill>
                  <a:prstClr val="black"/>
                </a:solidFill>
                <a:latin typeface="Garamond" panose="02020404030301010803" pitchFamily="18" charset="0"/>
              </a:rPr>
              <a:t>¬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v5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en-US" sz="1600" b="1" dirty="0">
                <a:solidFill>
                  <a:prstClr val="black"/>
                </a:solidFill>
                <a:latin typeface="Courier New"/>
                <a:cs typeface="Courier New"/>
              </a:rPr>
              <a:t> v6   weight 5   </a:t>
            </a:r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</a:p>
          <a:p>
            <a:pPr defTabSz="914400"/>
            <a:r>
              <a:rPr lang="en-US" sz="1600" b="1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Iteration </a:t>
            </a:r>
            <a:r>
              <a:rPr lang="en-US" dirty="0" smtClean="0"/>
              <a:t>1 of </a:t>
            </a:r>
            <a:r>
              <a:rPr lang="en-US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0929" y="5450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endParaRPr lang="en-US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32549" y="1468509"/>
            <a:ext cx="3439334" cy="28519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pic>
        <p:nvPicPr>
          <p:cNvPr id="7" name="Picture 6" descr="volt_examp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43" y="1335189"/>
            <a:ext cx="3129770" cy="3412635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1551110" y="176225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652" y="1571108"/>
            <a:ext cx="510096" cy="465617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6441" y="4802422"/>
            <a:ext cx="1982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200" dirty="0">
                <a:solidFill>
                  <a:prstClr val="black"/>
                </a:solidFill>
                <a:latin typeface="Garamond"/>
              </a:rPr>
              <a:t>Solution</a:t>
            </a:r>
            <a:r>
              <a:rPr lang="en-US" sz="2200" dirty="0" smtClean="0">
                <a:solidFill>
                  <a:prstClr val="black"/>
                </a:solidFill>
                <a:latin typeface="Garamond"/>
              </a:rPr>
              <a:t>:  empty</a:t>
            </a:r>
            <a:endParaRPr lang="en-US" sz="2200" dirty="0">
              <a:solidFill>
                <a:prstClr val="black"/>
              </a:solidFill>
              <a:latin typeface="Garamond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52CB-3D2E-F749-91D2-4BC0F6186E51}" type="datetime1">
              <a:rPr lang="en-US" smtClean="0">
                <a:solidFill>
                  <a:srgbClr val="464653"/>
                </a:solidFill>
              </a:rPr>
              <a:t>1/22/16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rgbClr val="464653"/>
                </a:solidFill>
                <a:latin typeface="Garamond"/>
              </a:rPr>
              <a:t>SAT 2015</a:t>
            </a:r>
            <a:endParaRPr lang="en-US" dirty="0">
              <a:solidFill>
                <a:srgbClr val="464653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140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31" grpId="0" animBg="1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9|20.5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1.3|14.6|10.3|7.7|9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gant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gant" id="{4F5F41D9-9FFF-4ED8-9C7F-C1ACADA51854}" vid="{60351B06-E032-4235-A2F9-2C204A0F36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</TotalTime>
  <Words>1093</Words>
  <Application>Microsoft Macintosh PowerPoint</Application>
  <PresentationFormat>On-screen Show (4:3)</PresentationFormat>
  <Paragraphs>368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ＭＳ ゴシック</vt:lpstr>
      <vt:lpstr>Wingdings</vt:lpstr>
      <vt:lpstr>Wingdings 3</vt:lpstr>
      <vt:lpstr>elegant</vt:lpstr>
      <vt:lpstr>VOLT: A Lazy Grounding  Framework for Solving  Very Large MaxSAT Instances</vt:lpstr>
      <vt:lpstr>MaxSAT in Program Analysis</vt:lpstr>
      <vt:lpstr>Two MaxSAT Applications in Program Analysis</vt:lpstr>
      <vt:lpstr>Challenge: Solving very large MaxSAT instances</vt:lpstr>
      <vt:lpstr>VOLT: Lazy MaxSAT Solver Framework</vt:lpstr>
      <vt:lpstr>VOLT: Lazy MaxSAT Solver Framework</vt:lpstr>
      <vt:lpstr>VOLT: Framework Instantiations</vt:lpstr>
      <vt:lpstr>Example</vt:lpstr>
      <vt:lpstr>Example: Iteration 1 of 6</vt:lpstr>
      <vt:lpstr>Example: Iteration 2 of 6</vt:lpstr>
      <vt:lpstr>Example: Iteration 3 of 6</vt:lpstr>
      <vt:lpstr>Example: Iteration 4 of 6</vt:lpstr>
      <vt:lpstr>Example: Iteration 5 of 6</vt:lpstr>
      <vt:lpstr>Example: Iteration 6 of 6</vt:lpstr>
      <vt:lpstr>Evaluation Setup</vt:lpstr>
      <vt:lpstr>Evaluation Results</vt:lpstr>
      <vt:lpstr>Empirical 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User-Guided Approach to  Program Analysis</dc:title>
  <dc:creator>Ravi</dc:creator>
  <cp:lastModifiedBy>Naik, Mayur H</cp:lastModifiedBy>
  <cp:revision>58</cp:revision>
  <dcterms:created xsi:type="dcterms:W3CDTF">2015-09-15T14:41:08Z</dcterms:created>
  <dcterms:modified xsi:type="dcterms:W3CDTF">2016-01-22T06:06:07Z</dcterms:modified>
</cp:coreProperties>
</file>